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37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s/slide2.xml" ContentType="application/vnd.openxmlformats-officedocument.presentationml.slide+xml"/>
  <Override PartName="/ppt/slides/slide26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17.xml" ContentType="application/vnd.openxmlformats-officedocument.presentationml.slide+xml"/>
  <Override PartName="/ppt/slides/slide24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42.xml" ContentType="application/vnd.openxmlformats-officedocument.presentationml.slide+xml"/>
  <Override PartName="/ppt/slides/slide31.xml" ContentType="application/vnd.openxmlformats-officedocument.presentationml.slide+xml"/>
  <Override PartName="/ppt/slides/slide43.xml" ContentType="application/vnd.openxmlformats-officedocument.presentationml.slide+xml"/>
  <Override PartName="/ppt/slides/slide40.xml" ContentType="application/vnd.openxmlformats-officedocument.presentationml.slide+xml"/>
  <Override PartName="/ppt/slides/slide32.xml" ContentType="application/vnd.openxmlformats-officedocument.presentationml.slide+xml"/>
  <Override PartName="/ppt/slides/slide1.xml" ContentType="application/vnd.openxmlformats-officedocument.presentationml.slide+xml"/>
  <Override PartName="/ppt/slides/slide44.xml" ContentType="application/vnd.openxmlformats-officedocument.presentationml.slide+xml"/>
  <Override PartName="/ppt/slides/slide38.xml" ContentType="application/vnd.openxmlformats-officedocument.presentationml.slide+xml"/>
  <Override PartName="/ppt/slides/slide20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9.xml" ContentType="application/vnd.openxmlformats-officedocument.presentationml.slide+xml"/>
  <Override PartName="/ppt/slides/slide39.xml" ContentType="application/vnd.openxmlformats-officedocument.presentationml.slide+xml"/>
  <Override PartName="/ppt/slides/slide9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30.xml" ContentType="application/vnd.openxmlformats-officedocument.presentationml.slide+xml"/>
  <Override PartName="/ppt/slides/slide8.xml" ContentType="application/vnd.openxmlformats-officedocument.presentationml.slide+xml"/>
  <Override PartName="/ppt/slides/slide27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41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</p:sldIdLst>
  <p:sldSz cy="68580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EAAED994-F143-4AAC-A339-74AF2CB48898}">
  <a:tblStyle styleName="Table_0" styleId="{EAAED994-F143-4AAC-A339-74AF2CB48898}">
    <a:wholeTbl>
      <a:tcStyle>
        <a:tcBdr>
          <a:left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</a:tcStyle>
    </a:wholeTbl>
  </a:tblStyle>
  <a:tblStyle styleName="Table_1" styleId="{990675DC-DC2E-4443-8171-BDCCEE2EF354}">
    <a:wholeTbl>
      <a:tcStyle>
        <a:tcBdr>
          <a:left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</a:tcStyle>
    </a:wholeTbl>
  </a:tblStyle>
</a:tblStyleLst>
</file>

<file path=ppt/_rels/presentation.xml.rels><?xml version="1.0" encoding="UTF-8" standalone="yes"?><Relationships xmlns="http://schemas.openxmlformats.org/package/2006/relationships"><Relationship Target="slides/slide34.xml" Type="http://schemas.openxmlformats.org/officeDocument/2006/relationships/slide" Id="rId39"/><Relationship Target="slides/slide33.xml" Type="http://schemas.openxmlformats.org/officeDocument/2006/relationships/slide" Id="rId38"/><Relationship Target="slides/slide32.xml" Type="http://schemas.openxmlformats.org/officeDocument/2006/relationships/slide" Id="rId37"/><Relationship Target="slides/slide31.xml" Type="http://schemas.openxmlformats.org/officeDocument/2006/relationships/slide" Id="rId36"/><Relationship Target="slides/slide25.xml" Type="http://schemas.openxmlformats.org/officeDocument/2006/relationships/slide" Id="rId30"/><Relationship Target="slides/slide26.xml" Type="http://schemas.openxmlformats.org/officeDocument/2006/relationships/slide" Id="rId31"/><Relationship Target="slides/slide29.xml" Type="http://schemas.openxmlformats.org/officeDocument/2006/relationships/slide" Id="rId34"/><Relationship Target="slides/slide30.xml" Type="http://schemas.openxmlformats.org/officeDocument/2006/relationships/slide" Id="rId35"/><Relationship Target="slides/slide27.xml" Type="http://schemas.openxmlformats.org/officeDocument/2006/relationships/slide" Id="rId32"/><Relationship Target="slides/slide28.xml" Type="http://schemas.openxmlformats.org/officeDocument/2006/relationships/slide" Id="rId33"/><Relationship Target="slides/slide43.xml" Type="http://schemas.openxmlformats.org/officeDocument/2006/relationships/slide" Id="rId48"/><Relationship Target="slides/slide42.xml" Type="http://schemas.openxmlformats.org/officeDocument/2006/relationships/slide" Id="rId47"/><Relationship Target="slides/slide44.xml" Type="http://schemas.openxmlformats.org/officeDocument/2006/relationships/slide" Id="rId49"/><Relationship Target="presProps.xml" Type="http://schemas.openxmlformats.org/officeDocument/2006/relationships/presProps" Id="rId2"/><Relationship Target="theme/theme3.xml" Type="http://schemas.openxmlformats.org/officeDocument/2006/relationships/theme" Id="rId1"/><Relationship Target="slides/slide35.xml" Type="http://schemas.openxmlformats.org/officeDocument/2006/relationships/slide" Id="rId40"/><Relationship Target="slideMasters/slideMaster1.xml" Type="http://schemas.openxmlformats.org/officeDocument/2006/relationships/slideMaster" Id="rId4"/><Relationship Target="slides/slide36.xml" Type="http://schemas.openxmlformats.org/officeDocument/2006/relationships/slide" Id="rId41"/><Relationship Target="tableStyles.xml" Type="http://schemas.openxmlformats.org/officeDocument/2006/relationships/tableStyles" Id="rId3"/><Relationship Target="slides/slide37.xml" Type="http://schemas.openxmlformats.org/officeDocument/2006/relationships/slide" Id="rId42"/><Relationship Target="slides/slide38.xml" Type="http://schemas.openxmlformats.org/officeDocument/2006/relationships/slide" Id="rId43"/><Relationship Target="slides/slide39.xml" Type="http://schemas.openxmlformats.org/officeDocument/2006/relationships/slide" Id="rId44"/><Relationship Target="slides/slide40.xml" Type="http://schemas.openxmlformats.org/officeDocument/2006/relationships/slide" Id="rId45"/><Relationship Target="slides/slide41.xml" Type="http://schemas.openxmlformats.org/officeDocument/2006/relationships/slide" Id="rId46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4.xml" Type="http://schemas.openxmlformats.org/officeDocument/2006/relationships/slide" Id="rId29"/><Relationship Target="slides/slide21.xml" Type="http://schemas.openxmlformats.org/officeDocument/2006/relationships/slide" Id="rId26"/><Relationship Target="slides/slide20.xml" Type="http://schemas.openxmlformats.org/officeDocument/2006/relationships/slide" Id="rId25"/><Relationship Target="slides/slide23.xml" Type="http://schemas.openxmlformats.org/officeDocument/2006/relationships/slide" Id="rId28"/><Relationship Target="slides/slide22.xml" Type="http://schemas.openxmlformats.org/officeDocument/2006/relationships/slide" Id="rId27"/><Relationship Target="slides/slide16.xml" Type="http://schemas.openxmlformats.org/officeDocument/2006/relationships/slide" Id="rId21"/><Relationship Target="slides/slide17.xml" Type="http://schemas.openxmlformats.org/officeDocument/2006/relationships/slide" Id="rId22"/><Relationship Target="slides/slide18.xml" Type="http://schemas.openxmlformats.org/officeDocument/2006/relationships/slide" Id="rId23"/><Relationship Target="slides/slide19.xml" Type="http://schemas.openxmlformats.org/officeDocument/2006/relationships/slide" Id="rId24"/><Relationship Target="slides/slide15.xml" Type="http://schemas.openxmlformats.org/officeDocument/2006/relationships/slide" Id="rId20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4" name="Shape 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" name="Shape 45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9" name="Shape 99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4" name="Shape 1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5" name="Shape 105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0" name="Shape 1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6" name="Shape 1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2" name="Shape 1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8" name="Shape 1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4" name="Shape 1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5" name="Shape 135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0" name="Shape 1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1" name="Shape 141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7" name="Shape 1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8" name="Shape 148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4" name="Shape 1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5" name="Shape 155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0" name="Shape 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1" name="Shape 1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2" name="Shape 162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7" name="Shape 1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8" name="Shape 168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69" name="Shape 16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4" name="Shape 1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5" name="Shape 175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76" name="Shape 17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1" name="Shape 1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2" name="Shape 182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83" name="Shape 18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8" name="Shape 1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9" name="Shape 189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90" name="Shape 1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4" name="Shape 1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5" name="Shape 195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96" name="Shape 19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0" name="Shape 2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1" name="Shape 201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02" name="Shape 20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6" name="Shape 2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7" name="Shape 207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08" name="Shape 20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2" name="Shape 2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3" name="Shape 213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14" name="Shape 21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8" name="Shape 2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9" name="Shape 219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20" name="Shape 22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4" name="Shape 2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5" name="Shape 225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26" name="Shape 22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31" name="Shape 2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2" name="Shape 232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33" name="Shape 23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37" name="Shape 2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8" name="Shape 238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39" name="Shape 23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3" name="Shape 2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4" name="Shape 244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45" name="Shape 24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9" name="Shape 2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0" name="Shape 250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51" name="Shape 25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5" name="Shape 2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6" name="Shape 256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57" name="Shape 25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61" name="Shape 2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2" name="Shape 262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63" name="Shape 26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67" name="Shape 2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8" name="Shape 268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69" name="Shape 26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73" name="Shape 2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4" name="Shape 274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75" name="Shape 27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79" name="Shape 2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0" name="Shape 280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81" name="Shape 28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85" name="Shape 2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6" name="Shape 286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87" name="Shape 28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91" name="Shape 2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2" name="Shape 292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93" name="Shape 29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97" name="Shape 2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8" name="Shape 298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99" name="Shape 29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03" name="Shape 3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4" name="Shape 304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05" name="Shape 30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09" name="Shape 3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0" name="Shape 310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11" name="Shape 31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4" name="Shape 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0" name="Shape 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6" name="Shape 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7" name="Shape 87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y="685800" x="1714753"/>
            <a:ext cy="3429000" cx="34293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/>
          <p:nvPr/>
        </p:nvSpPr>
        <p:spPr>
          <a:xfrm>
            <a:off y="0" x="0"/>
            <a:ext cy="6901800" cx="9144000"/>
          </a:xfrm>
          <a:prstGeom prst="rect">
            <a:avLst/>
          </a:prstGeom>
          <a:gradFill>
            <a:gsLst>
              <a:gs pos="0">
                <a:srgbClr val="003171"/>
              </a:gs>
              <a:gs pos="100000">
                <a:srgbClr val="549FFF"/>
              </a:gs>
            </a:gsLst>
            <a:lin ang="7920000" scaled="0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9" name="Shape 9"/>
          <p:cNvSpPr/>
          <p:nvPr/>
        </p:nvSpPr>
        <p:spPr>
          <a:xfrm flipH="1">
            <a:off y="16052" x="-3832"/>
            <a:ext cy="6881034" cx="10925833"/>
          </a:xfrm>
          <a:custGeom>
            <a:pathLst>
              <a:path w="24279631" extrusionOk="0" h="6863875">
                <a:moveTo>
                  <a:pt y="0" x="9291599"/>
                </a:moveTo>
                <a:lnTo>
                  <a:pt y="5875" x="24279631"/>
                </a:lnTo>
                <a:lnTo>
                  <a:pt y="6863875" x="24250422"/>
                </a:lnTo>
                <a:lnTo>
                  <a:pt y="6858000" x="8740466"/>
                </a:lnTo>
                <a:cubicBezTo>
                  <a:pt y="3062308" x="0"/>
                  <a:pt y="312298" x="7449035"/>
                  <a:pt y="0" x="9291599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0" name="Shape 10"/>
          <p:cNvSpPr/>
          <p:nvPr/>
        </p:nvSpPr>
        <p:spPr>
          <a:xfrm flipH="1">
            <a:off y="881" x="14659"/>
            <a:ext cy="6881034" cx="10500940"/>
          </a:xfrm>
          <a:custGeom>
            <a:pathLst>
              <a:path w="24279631" extrusionOk="0" h="6863875">
                <a:moveTo>
                  <a:pt y="0" x="9291599"/>
                </a:moveTo>
                <a:lnTo>
                  <a:pt y="5875" x="24279631"/>
                </a:lnTo>
                <a:lnTo>
                  <a:pt y="6863875" x="24250422"/>
                </a:lnTo>
                <a:lnTo>
                  <a:pt y="6858000" x="8740466"/>
                </a:lnTo>
                <a:cubicBezTo>
                  <a:pt y="3062308" x="0"/>
                  <a:pt y="312298" x="7449035"/>
                  <a:pt y="0" x="9291599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/>
        </p:txBody>
      </p:sp>
      <p:sp>
        <p:nvSpPr>
          <p:cNvPr id="11" name="Shape 11"/>
          <p:cNvSpPr/>
          <p:nvPr/>
        </p:nvSpPr>
        <p:spPr>
          <a:xfrm>
            <a:off y="-881" x="-846666"/>
            <a:ext cy="6906895" cx="2167466"/>
          </a:xfrm>
          <a:custGeom>
            <a:pathLst>
              <a:path w="2167467" extrusionOk="0" h="6180667">
                <a:moveTo>
                  <a:pt y="0" x="939800"/>
                </a:moveTo>
                <a:lnTo>
                  <a:pt y="5881" x="1905000"/>
                </a:lnTo>
                <a:cubicBezTo>
                  <a:pt y="1035992" x="2167467"/>
                  <a:pt y="1848556" x="0"/>
                  <a:pt y="6180667" x="1896533"/>
                </a:cubicBezTo>
                <a:lnTo>
                  <a:pt y="6180667" x="939800"/>
                </a:lnTo>
                <a:lnTo>
                  <a:pt y="0" x="93980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2" name="Shape 12"/>
          <p:cNvSpPr/>
          <p:nvPr/>
        </p:nvSpPr>
        <p:spPr>
          <a:xfrm rot="10800000" flipH="1">
            <a:off y="-4974" x="-524933"/>
            <a:ext cy="6906895" cx="1403434"/>
          </a:xfrm>
          <a:custGeom>
            <a:pathLst>
              <a:path w="2167467" extrusionOk="0" h="6180667">
                <a:moveTo>
                  <a:pt y="0" x="939800"/>
                </a:moveTo>
                <a:lnTo>
                  <a:pt y="5881" x="1905000"/>
                </a:lnTo>
                <a:cubicBezTo>
                  <a:pt y="1035992" x="2167467"/>
                  <a:pt y="1848556" x="0"/>
                  <a:pt y="6180667" x="1896533"/>
                </a:cubicBezTo>
                <a:lnTo>
                  <a:pt y="6180667" x="939800"/>
                </a:lnTo>
                <a:lnTo>
                  <a:pt y="0" x="93980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3" name="Shape 13"/>
          <p:cNvSpPr txBox="1"/>
          <p:nvPr>
            <p:ph type="ctrTitle"/>
          </p:nvPr>
        </p:nvSpPr>
        <p:spPr>
          <a:xfrm>
            <a:off y="1656080" x="1082040"/>
            <a:ext cy="1470000" cx="70509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r" indent="304800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algn="r" indent="304800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algn="r" indent="304800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algn="r" indent="304800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algn="r" indent="304800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algn="r" indent="304800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algn="r" indent="304800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algn="r" indent="304800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algn="r" indent="304800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" type="subTitle"/>
          </p:nvPr>
        </p:nvSpPr>
        <p:spPr>
          <a:xfrm>
            <a:off y="3230880" x="1082040"/>
            <a:ext cy="925499" cx="70358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r" indent="152400" marL="0"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1pPr>
            <a:lvl2pPr algn="r" indent="1524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2pPr>
            <a:lvl3pPr algn="r" indent="152400" marL="0">
              <a:spcBef>
                <a:spcPts val="0"/>
              </a:spcBef>
              <a:buClr>
                <a:schemeClr val="lt1"/>
              </a:buClr>
              <a:buNone/>
              <a:defRPr>
                <a:solidFill>
                  <a:schemeClr val="lt1"/>
                </a:solidFill>
              </a:defRPr>
            </a:lvl3pPr>
            <a:lvl4pPr algn="r" indent="1524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4pPr>
            <a:lvl5pPr algn="r" indent="1524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5pPr>
            <a:lvl6pPr algn="r" indent="1524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6pPr>
            <a:lvl7pPr algn="r" indent="1524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7pPr>
            <a:lvl8pPr algn="r" indent="1524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8pPr>
            <a:lvl9pPr algn="r" indent="1524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5" name="Shape 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" name="Shape 16"/>
          <p:cNvSpPr/>
          <p:nvPr/>
        </p:nvSpPr>
        <p:spPr>
          <a:xfrm rot="10800000" flipH="1">
            <a:off y="-4700" x="-348182"/>
            <a:ext cy="6862700" cx="1723519"/>
          </a:xfrm>
          <a:custGeom>
            <a:pathLst>
              <a:path w="4476675" extrusionOk="0" h="6879900">
                <a:moveTo>
                  <a:pt y="16025" x="4476676"/>
                </a:moveTo>
                <a:lnTo>
                  <a:pt y="0" x="879695"/>
                </a:lnTo>
                <a:cubicBezTo>
                  <a:pt y="2293300" x="886211"/>
                  <a:pt y="4586600" x="892726"/>
                  <a:pt y="6879900" x="899242"/>
                </a:cubicBezTo>
                <a:lnTo>
                  <a:pt y="6861462" x="3909760"/>
                </a:lnTo>
                <a:cubicBezTo>
                  <a:pt y="3547544" x="0"/>
                  <a:pt y="1824359" x="1695771"/>
                  <a:pt y="16025" x="4476676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lnSpc>
                <a:spcPct val="115000"/>
              </a:lnSpc>
              <a:buSzPct val="100000"/>
              <a:buChar char="●"/>
              <a:defRPr sz="2600"/>
            </a:lvl1pPr>
            <a:lvl2pPr>
              <a:lnSpc>
                <a:spcPct val="115000"/>
              </a:lnSpc>
              <a:buSzPct val="100000"/>
              <a:defRPr sz="2200"/>
            </a:lvl2pPr>
            <a:lvl3pPr>
              <a:buSzPct val="100000"/>
              <a:defRPr sz="2000"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8" name="Shape 18"/>
          <p:cNvSpPr/>
          <p:nvPr/>
        </p:nvSpPr>
        <p:spPr>
          <a:xfrm rot="10800000" flipH="1">
            <a:off y="-4700" x="-1118653"/>
            <a:ext cy="6862700" cx="3100650"/>
          </a:xfrm>
          <a:custGeom>
            <a:pathLst>
              <a:path w="8053639" extrusionOk="0" h="6879900">
                <a:moveTo>
                  <a:pt y="16025" x="4696126"/>
                </a:moveTo>
                <a:lnTo>
                  <a:pt y="0" x="2920537"/>
                </a:lnTo>
                <a:cubicBezTo>
                  <a:pt y="2293300" x="2927053"/>
                  <a:pt y="4586600" x="2933568"/>
                  <a:pt y="6879900" x="2940084"/>
                </a:cubicBezTo>
                <a:lnTo>
                  <a:pt y="6861462" x="4085318"/>
                </a:lnTo>
                <a:cubicBezTo>
                  <a:pt y="4651267" x="8053639"/>
                  <a:pt y="3113439" x="0"/>
                  <a:pt y="16025" x="4696126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9" name="Shape 19"/>
          <p:cNvSpPr/>
          <p:nvPr/>
        </p:nvSpPr>
        <p:spPr>
          <a:xfrm rot="10800000">
            <a:off y="-6969" x="8088846"/>
            <a:ext cy="6864969" cx="1100667"/>
          </a:xfrm>
          <a:custGeom>
            <a:pathLst>
              <a:path w="1100668" extrusionOk="0" h="6916846">
                <a:moveTo>
                  <a:pt y="11711" x="0"/>
                </a:moveTo>
                <a:lnTo>
                  <a:pt y="0" x="956734"/>
                </a:lnTo>
                <a:cubicBezTo>
                  <a:pt y="3419922" x="33869"/>
                  <a:pt y="4504457" x="220135"/>
                  <a:pt y="6916846" x="1100668"/>
                </a:cubicBezTo>
                <a:lnTo>
                  <a:pt y="6916846" x="0"/>
                </a:lnTo>
                <a:lnTo>
                  <a:pt y="11711" x="0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0" name="Shape 20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" name="Shape 22"/>
          <p:cNvSpPr/>
          <p:nvPr/>
        </p:nvSpPr>
        <p:spPr>
          <a:xfrm rot="10800000" flipH="1">
            <a:off y="-4700" x="-348182"/>
            <a:ext cy="6862700" cx="1723519"/>
          </a:xfrm>
          <a:custGeom>
            <a:pathLst>
              <a:path w="4476675" extrusionOk="0" h="6879900">
                <a:moveTo>
                  <a:pt y="16025" x="4476676"/>
                </a:moveTo>
                <a:lnTo>
                  <a:pt y="0" x="879695"/>
                </a:lnTo>
                <a:cubicBezTo>
                  <a:pt y="2293300" x="886211"/>
                  <a:pt y="4586600" x="892726"/>
                  <a:pt y="6879900" x="899242"/>
                </a:cubicBezTo>
                <a:lnTo>
                  <a:pt y="6861462" x="3909760"/>
                </a:lnTo>
                <a:cubicBezTo>
                  <a:pt y="3547544" x="0"/>
                  <a:pt y="1824359" x="1695771"/>
                  <a:pt y="16025" x="4476676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3" name="Shape 23"/>
          <p:cNvSpPr/>
          <p:nvPr/>
        </p:nvSpPr>
        <p:spPr>
          <a:xfrm rot="10800000" flipH="1">
            <a:off y="-4700" x="-1118653"/>
            <a:ext cy="6862700" cx="3100650"/>
          </a:xfrm>
          <a:custGeom>
            <a:pathLst>
              <a:path w="8053639" extrusionOk="0" h="6879900">
                <a:moveTo>
                  <a:pt y="16025" x="4696126"/>
                </a:moveTo>
                <a:lnTo>
                  <a:pt y="0" x="2920537"/>
                </a:lnTo>
                <a:cubicBezTo>
                  <a:pt y="2293300" x="2927053"/>
                  <a:pt y="4586600" x="2933568"/>
                  <a:pt y="6879900" x="2940084"/>
                </a:cubicBezTo>
                <a:lnTo>
                  <a:pt y="6861462" x="4085318"/>
                </a:lnTo>
                <a:cubicBezTo>
                  <a:pt y="4651267" x="8053639"/>
                  <a:pt y="3113439" x="0"/>
                  <a:pt y="16025" x="4696126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4" name="Shape 24"/>
          <p:cNvSpPr/>
          <p:nvPr/>
        </p:nvSpPr>
        <p:spPr>
          <a:xfrm rot="10800000">
            <a:off y="-6969" x="8088846"/>
            <a:ext cy="6864969" cx="1100667"/>
          </a:xfrm>
          <a:custGeom>
            <a:pathLst>
              <a:path w="1100668" extrusionOk="0" h="6916846">
                <a:moveTo>
                  <a:pt y="11711" x="0"/>
                </a:moveTo>
                <a:lnTo>
                  <a:pt y="0" x="956734"/>
                </a:lnTo>
                <a:cubicBezTo>
                  <a:pt y="3419922" x="33869"/>
                  <a:pt y="4504457" x="220135"/>
                  <a:pt y="6916846" x="1100668"/>
                </a:cubicBezTo>
                <a:lnTo>
                  <a:pt y="6916846" x="0"/>
                </a:lnTo>
                <a:lnTo>
                  <a:pt y="11711" x="0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5" name="Shape 25"/>
          <p:cNvSpPr txBox="1"/>
          <p:nvPr>
            <p:ph type="title"/>
          </p:nvPr>
        </p:nvSpPr>
        <p:spPr>
          <a:xfrm>
            <a:off y="274637" x="457200"/>
            <a:ext cy="13257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y="1658990" x="457200"/>
            <a:ext cy="4840199" cx="40385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/>
        </p:txBody>
      </p:sp>
      <p:sp>
        <p:nvSpPr>
          <p:cNvPr id="27" name="Shape 27"/>
          <p:cNvSpPr txBox="1"/>
          <p:nvPr>
            <p:ph idx="2" type="body"/>
          </p:nvPr>
        </p:nvSpPr>
        <p:spPr>
          <a:xfrm>
            <a:off y="1658990" x="4648200"/>
            <a:ext cy="4840199" cx="40385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/>
          <p:nvPr/>
        </p:nvSpPr>
        <p:spPr>
          <a:xfrm rot="10800000" flipH="1">
            <a:off y="-4700" x="-348182"/>
            <a:ext cy="6862700" cx="1723519"/>
          </a:xfrm>
          <a:custGeom>
            <a:pathLst>
              <a:path w="4476675" extrusionOk="0" h="6879900">
                <a:moveTo>
                  <a:pt y="16025" x="4476676"/>
                </a:moveTo>
                <a:lnTo>
                  <a:pt y="0" x="879695"/>
                </a:lnTo>
                <a:cubicBezTo>
                  <a:pt y="2293300" x="886211"/>
                  <a:pt y="4586600" x="892726"/>
                  <a:pt y="6879900" x="899242"/>
                </a:cubicBezTo>
                <a:lnTo>
                  <a:pt y="6861462" x="3909760"/>
                </a:lnTo>
                <a:cubicBezTo>
                  <a:pt y="3547544" x="0"/>
                  <a:pt y="1824359" x="1695771"/>
                  <a:pt y="16025" x="4476676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30" name="Shape 30"/>
          <p:cNvSpPr/>
          <p:nvPr/>
        </p:nvSpPr>
        <p:spPr>
          <a:xfrm rot="10800000" flipH="1">
            <a:off y="-4700" x="-1118653"/>
            <a:ext cy="6862700" cx="3100650"/>
          </a:xfrm>
          <a:custGeom>
            <a:pathLst>
              <a:path w="8053639" extrusionOk="0" h="6879900">
                <a:moveTo>
                  <a:pt y="16025" x="4696126"/>
                </a:moveTo>
                <a:lnTo>
                  <a:pt y="0" x="2920537"/>
                </a:lnTo>
                <a:cubicBezTo>
                  <a:pt y="2293300" x="2927053"/>
                  <a:pt y="4586600" x="2933568"/>
                  <a:pt y="6879900" x="2940084"/>
                </a:cubicBezTo>
                <a:lnTo>
                  <a:pt y="6861462" x="4085318"/>
                </a:lnTo>
                <a:cubicBezTo>
                  <a:pt y="4651267" x="8053639"/>
                  <a:pt y="3113439" x="0"/>
                  <a:pt y="16025" x="4696126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31" name="Shape 31"/>
          <p:cNvSpPr/>
          <p:nvPr/>
        </p:nvSpPr>
        <p:spPr>
          <a:xfrm rot="10800000">
            <a:off y="-6969" x="8088846"/>
            <a:ext cy="6864969" cx="1100667"/>
          </a:xfrm>
          <a:custGeom>
            <a:pathLst>
              <a:path w="1100668" extrusionOk="0" h="6916846">
                <a:moveTo>
                  <a:pt y="11711" x="0"/>
                </a:moveTo>
                <a:lnTo>
                  <a:pt y="0" x="956734"/>
                </a:lnTo>
                <a:cubicBezTo>
                  <a:pt y="3419922" x="33869"/>
                  <a:pt y="4504457" x="220135"/>
                  <a:pt y="6916846" x="1100668"/>
                </a:cubicBezTo>
                <a:lnTo>
                  <a:pt y="6916846" x="0"/>
                </a:lnTo>
                <a:lnTo>
                  <a:pt y="11711" x="0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32" name="Shape 32"/>
          <p:cNvSpPr txBox="1"/>
          <p:nvPr>
            <p:ph type="title"/>
          </p:nvPr>
        </p:nvSpPr>
        <p:spPr>
          <a:xfrm>
            <a:off y="274637" x="457200"/>
            <a:ext cy="13257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33" name="Shape 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grpSp>
        <p:nvGrpSpPr>
          <p:cNvPr id="34" name="Shape 34"/>
          <p:cNvGrpSpPr/>
          <p:nvPr/>
        </p:nvGrpSpPr>
        <p:grpSpPr>
          <a:xfrm>
            <a:off y="4933386" x="-6264"/>
            <a:ext cy="3100650" cx="9150267"/>
            <a:chOff y="4933386" x="-6264"/>
            <a:chExt cy="3100650" cx="9150267"/>
          </a:xfrm>
        </p:grpSpPr>
        <p:sp>
          <p:nvSpPr>
            <p:cNvPr id="35" name="Shape 35"/>
            <p:cNvSpPr/>
            <p:nvPr/>
          </p:nvSpPr>
          <p:spPr>
            <a:xfrm>
              <a:off y="5537200" x="-7"/>
              <a:ext cy="1574769" cx="9144008"/>
            </a:xfrm>
            <a:custGeom>
              <a:pathLst>
                <a:path w="9144009" extrusionOk="0" h="1257301">
                  <a:moveTo>
                    <a:pt y="266700" x="5"/>
                  </a:moveTo>
                  <a:cubicBezTo>
                    <a:pt y="1257301" x="8115305"/>
                    <a:pt y="0" x="7620009"/>
                    <a:pt y="186267" x="9144009"/>
                  </a:cubicBezTo>
                  <a:cubicBezTo>
                    <a:pt y="441678" x="9144008"/>
                    <a:pt y="818763" x="9143998"/>
                    <a:pt y="1074174" x="9143997"/>
                  </a:cubicBezTo>
                  <a:lnTo>
                    <a:pt y="1086874" x="0"/>
                  </a:lnTo>
                  <a:cubicBezTo>
                    <a:pt y="854041" x="0"/>
                    <a:pt y="499533" x="5"/>
                    <a:pt y="266700" x="5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t="50%" b="50%" r="50%" l="50%"/>
              </a:path>
              <a:tileRect/>
            </a:gradFill>
            <a:ln>
              <a:noFill/>
            </a:ln>
          </p:spPr>
          <p:txBody>
            <a:bodyPr bIns="45700" rIns="91425" lIns="91425" tIns="45700" anchor="ctr" anchorCtr="0">
              <a:noAutofit/>
            </a:bodyPr>
            <a:lstStyle/>
            <a:p/>
          </p:txBody>
        </p:sp>
        <p:sp>
          <p:nvSpPr>
            <p:cNvPr id="36" name="Shape 36"/>
            <p:cNvSpPr/>
            <p:nvPr/>
          </p:nvSpPr>
          <p:spPr>
            <a:xfrm rot="5400000" flipH="1">
              <a:off y="1908578" x="3018543"/>
              <a:ext cy="9150266" cx="3100650"/>
            </a:xfrm>
            <a:custGeom>
              <a:pathLst>
                <a:path w="8053639" extrusionOk="0" h="6879900">
                  <a:moveTo>
                    <a:pt y="16025" x="4696126"/>
                  </a:moveTo>
                  <a:lnTo>
                    <a:pt y="0" x="2920537"/>
                  </a:lnTo>
                  <a:cubicBezTo>
                    <a:pt y="2293300" x="2927053"/>
                    <a:pt y="4586600" x="2933568"/>
                    <a:pt y="6879900" x="2940084"/>
                  </a:cubicBezTo>
                  <a:lnTo>
                    <a:pt y="6861462" x="4085318"/>
                  </a:lnTo>
                  <a:cubicBezTo>
                    <a:pt y="4651267" x="8053639"/>
                    <a:pt y="3113439" x="0"/>
                    <a:pt y="16025" x="4696126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t="100%" r="100%"/>
              </a:path>
              <a:tileRect b="-100%" l="-100%"/>
            </a:gradFill>
            <a:ln>
              <a:noFill/>
            </a:ln>
          </p:spPr>
          <p:txBody>
            <a:bodyPr bIns="45700" rIns="91425" lIns="91425" tIns="45700" anchor="ctr" anchorCtr="0">
              <a:noAutofit/>
            </a:bodyPr>
            <a:lstStyle/>
            <a:p/>
          </p:txBody>
        </p:sp>
        <p:sp>
          <p:nvSpPr>
            <p:cNvPr id="37" name="Shape 37"/>
            <p:cNvSpPr/>
            <p:nvPr/>
          </p:nvSpPr>
          <p:spPr>
            <a:xfrm>
              <a:off y="5740400" x="-7"/>
              <a:ext cy="1574769" cx="9144010"/>
            </a:xfrm>
            <a:custGeom>
              <a:pathLst>
                <a:path w="9144011" extrusionOk="0" h="1257301">
                  <a:moveTo>
                    <a:pt y="266700" x="7"/>
                  </a:moveTo>
                  <a:cubicBezTo>
                    <a:pt y="1257301" x="8115307"/>
                    <a:pt y="0" x="7620011"/>
                    <a:pt y="186267" x="9144011"/>
                  </a:cubicBezTo>
                  <a:lnTo>
                    <a:pt y="921775" x="9144011"/>
                  </a:lnTo>
                  <a:lnTo>
                    <a:pt y="931914" x="0"/>
                  </a:lnTo>
                  <a:cubicBezTo>
                    <a:pt y="699081" x="0"/>
                    <a:pt y="499533" x="7"/>
                    <a:pt y="266700" x="7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t="50%" b="50%" r="50%" l="50%"/>
              </a:path>
              <a:tileRect/>
            </a:gradFill>
            <a:ln>
              <a:noFill/>
            </a:ln>
          </p:spPr>
          <p:txBody>
            <a:bodyPr bIns="45700" rIns="91425" lIns="91425" tIns="45700" anchor="ctr" anchorCtr="0">
              <a:noAutofit/>
            </a:bodyPr>
            <a:lstStyle/>
            <a:p/>
          </p:txBody>
        </p:sp>
      </p:grpSp>
      <p:sp>
        <p:nvSpPr>
          <p:cNvPr id="38" name="Shape 38"/>
          <p:cNvSpPr txBox="1"/>
          <p:nvPr>
            <p:ph idx="1" type="body"/>
          </p:nvPr>
        </p:nvSpPr>
        <p:spPr>
          <a:xfrm>
            <a:off y="5367337" x="1792288"/>
            <a:ext cy="804899" cx="5486399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 algn="ctr" indent="152400" marL="0">
              <a:buSzPct val="100000"/>
              <a:buNone/>
              <a:defRPr sz="24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9" name="Shape 39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t="50%" b="50%" r="50%" l="50%"/>
          </a:path>
          <a:tileRect/>
        </a:gra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74637" x="457200"/>
            <a:ext cy="13257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indent="254000" marL="0"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254000" marL="0"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254000" marL="0"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254000" marL="0"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254000" marL="0"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254000" marL="0"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254000" marL="0"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254000" marL="0"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254000" marL="0">
              <a:buClr>
                <a:srgbClr val="00387E"/>
              </a:buClr>
              <a:buSzPct val="100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727200" x="457200"/>
            <a:ext cy="452610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-139700" marL="342900">
              <a:buClr>
                <a:schemeClr val="dk2"/>
              </a:buClr>
              <a:buSzPct val="100000"/>
              <a:buFont typeface="Trebuchet MS"/>
              <a:defRPr sz="3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07950" marL="742950">
              <a:spcBef>
                <a:spcPts val="560"/>
              </a:spcBef>
              <a:buClr>
                <a:schemeClr val="dk2"/>
              </a:buClr>
              <a:buSzPct val="100000"/>
              <a:buFont typeface="Trebuchet MS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76200" marL="1143000"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01600" marL="1600200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01600" marL="2057400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01600" marL="2514600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01600" marL="2971800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01600" marL="3429000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01600" marL="3886200">
              <a:spcBef>
                <a:spcPts val="400"/>
              </a:spcBef>
              <a:buClr>
                <a:schemeClr val="dk2"/>
              </a:buClr>
              <a:buSzPct val="100000"/>
              <a:buFont typeface="Trebuchet MS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2.xml.rels><?xml version="1.0" encoding="UTF-8" standalone="yes"?><Relationships xmlns="http://schemas.openxmlformats.org/package/2006/relationships"><Relationship Target="../notesSlides/notesSlide2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3.xml.rels><?xml version="1.0" encoding="UTF-8" standalone="yes"?><Relationships xmlns="http://schemas.openxmlformats.org/package/2006/relationships"><Relationship Target="../notesSlides/notesSlide2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4.xml.rels><?xml version="1.0" encoding="UTF-8" standalone="yes"?><Relationships xmlns="http://schemas.openxmlformats.org/package/2006/relationships"><Relationship Target="../notesSlides/notesSlide2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5.xml.rels><?xml version="1.0" encoding="UTF-8" standalone="yes"?><Relationships xmlns="http://schemas.openxmlformats.org/package/2006/relationships"><Relationship Target="../notesSlides/notesSlide2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6.xml.rels><?xml version="1.0" encoding="UTF-8" standalone="yes"?><Relationships xmlns="http://schemas.openxmlformats.org/package/2006/relationships"><Relationship Target="../notesSlides/notesSlide2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7.xml.rels><?xml version="1.0" encoding="UTF-8" standalone="yes"?><Relationships xmlns="http://schemas.openxmlformats.org/package/2006/relationships"><Relationship Target="../notesSlides/notesSlide2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8.xml.rels><?xml version="1.0" encoding="UTF-8" standalone="yes"?><Relationships xmlns="http://schemas.openxmlformats.org/package/2006/relationships"><Relationship Target="../notesSlides/notesSlide2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9.xml.rels><?xml version="1.0" encoding="UTF-8" standalone="yes"?><Relationships xmlns="http://schemas.openxmlformats.org/package/2006/relationships"><Relationship Target="../notesSlides/notesSlide2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0.xml.rels><?xml version="1.0" encoding="UTF-8" standalone="yes"?><Relationships xmlns="http://schemas.openxmlformats.org/package/2006/relationships"><Relationship Target="../notesSlides/notesSlide3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1.xml.rels><?xml version="1.0" encoding="UTF-8" standalone="yes"?><Relationships xmlns="http://schemas.openxmlformats.org/package/2006/relationships"><Relationship Target="../notesSlides/notesSlide3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2.xml.rels><?xml version="1.0" encoding="UTF-8" standalone="yes"?><Relationships xmlns="http://schemas.openxmlformats.org/package/2006/relationships"><Relationship Target="../notesSlides/notesSlide3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3.xml.rels><?xml version="1.0" encoding="UTF-8" standalone="yes"?><Relationships xmlns="http://schemas.openxmlformats.org/package/2006/relationships"><Relationship Target="../notesSlides/notesSlide3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4.xml.rels><?xml version="1.0" encoding="UTF-8" standalone="yes"?><Relationships xmlns="http://schemas.openxmlformats.org/package/2006/relationships"><Relationship Target="../notesSlides/notesSlide3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5.xml.rels><?xml version="1.0" encoding="UTF-8" standalone="yes"?><Relationships xmlns="http://schemas.openxmlformats.org/package/2006/relationships"><Relationship Target="../notesSlides/notesSlide3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6.xml.rels><?xml version="1.0" encoding="UTF-8" standalone="yes"?><Relationships xmlns="http://schemas.openxmlformats.org/package/2006/relationships"><Relationship Target="../notesSlides/notesSlide3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7.xml.rels><?xml version="1.0" encoding="UTF-8" standalone="yes"?><Relationships xmlns="http://schemas.openxmlformats.org/package/2006/relationships"><Relationship Target="../notesSlides/notesSlide3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8.xml.rels><?xml version="1.0" encoding="UTF-8" standalone="yes"?><Relationships xmlns="http://schemas.openxmlformats.org/package/2006/relationships"><Relationship Target="../notesSlides/notesSlide3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9.xml.rels><?xml version="1.0" encoding="UTF-8" standalone="yes"?><Relationships xmlns="http://schemas.openxmlformats.org/package/2006/relationships"><Relationship Target="../notesSlides/notesSlide3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0.xml.rels><?xml version="1.0" encoding="UTF-8" standalone="yes"?><Relationships xmlns="http://schemas.openxmlformats.org/package/2006/relationships"><Relationship Target="../notesSlides/notesSlide4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1.xml.rels><?xml version="1.0" encoding="UTF-8" standalone="yes"?><Relationships xmlns="http://schemas.openxmlformats.org/package/2006/relationships"><Relationship Target="../notesSlides/notesSlide4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2.xml.rels><?xml version="1.0" encoding="UTF-8" standalone="yes"?><Relationships xmlns="http://schemas.openxmlformats.org/package/2006/relationships"><Relationship Target="../notesSlides/notesSlide4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3.xml.rels><?xml version="1.0" encoding="UTF-8" standalone="yes"?><Relationships xmlns="http://schemas.openxmlformats.org/package/2006/relationships"><Relationship Target="../notesSlides/notesSlide4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4.xml.rels><?xml version="1.0" encoding="UTF-8" standalone="yes"?><Relationships xmlns="http://schemas.openxmlformats.org/package/2006/relationships"><Relationship Target="../notesSlides/notesSlide4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4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4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0" name="Shape 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" name="Shape 41"/>
          <p:cNvSpPr txBox="1"/>
          <p:nvPr>
            <p:ph type="ctrTitle"/>
          </p:nvPr>
        </p:nvSpPr>
        <p:spPr>
          <a:xfrm>
            <a:off y="1656080" x="1082040"/>
            <a:ext cy="1470000" cx="70509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l">
              <a:buNone/>
            </a:pPr>
            <a:r>
              <a:rPr lang="en"/>
              <a:t>Crosscloud</a:t>
            </a:r>
          </a:p>
        </p:txBody>
      </p:sp>
      <p:sp>
        <p:nvSpPr>
          <p:cNvPr id="42" name="Shape 42"/>
          <p:cNvSpPr txBox="1"/>
          <p:nvPr>
            <p:ph idx="1" type="subTitle"/>
          </p:nvPr>
        </p:nvSpPr>
        <p:spPr>
          <a:xfrm>
            <a:off y="3230880" x="1082040"/>
            <a:ext cy="925499" cx="70358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>
              <a:lnSpc>
                <a:spcPct val="115000"/>
              </a:lnSpc>
              <a:buNone/>
            </a:pPr>
            <a:r>
              <a:rPr b="1" sz="3000" lang="en"/>
              <a:t>Let Users Control Their Data</a:t>
            </a:r>
          </a:p>
          <a:p>
            <a:pPr algn="l" rtl="0" lvl="0">
              <a:lnSpc>
                <a:spcPct val="115000"/>
              </a:lnSpc>
              <a:buNone/>
            </a:pPr>
            <a:r>
              <a:rPr b="1" sz="3000" lang="en"/>
              <a:t>... and We All Benefit</a:t>
            </a:r>
          </a:p>
        </p:txBody>
      </p:sp>
      <p:sp>
        <p:nvSpPr>
          <p:cNvPr id="43" name="Shape 43"/>
          <p:cNvSpPr txBox="1"/>
          <p:nvPr>
            <p:ph idx="2" type="subTitle"/>
          </p:nvPr>
        </p:nvSpPr>
        <p:spPr>
          <a:xfrm>
            <a:off y="5755072" x="1197650"/>
            <a:ext cy="821099" cx="70358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>
              <a:lnSpc>
                <a:spcPct val="115000"/>
              </a:lnSpc>
              <a:buNone/>
            </a:pPr>
            <a:r>
              <a:rPr b="1" sz="1400" lang="en"/>
              <a:t>Sandro Hawke (sandro@hawke.org, sandhawke)</a:t>
            </a:r>
          </a:p>
          <a:p>
            <a:pPr algn="l" rtl="0" lvl="0">
              <a:lnSpc>
                <a:spcPct val="115000"/>
              </a:lnSpc>
              <a:buNone/>
            </a:pPr>
            <a:r>
              <a:rPr b="1" sz="1400" lang="en"/>
              <a:t>MIT Decentralized Information Group</a:t>
            </a:r>
          </a:p>
          <a:p>
            <a:pPr algn="l" rtl="0" lvl="0">
              <a:lnSpc>
                <a:spcPct val="115000"/>
              </a:lnSpc>
              <a:buNone/>
            </a:pPr>
            <a:r>
              <a:rPr b="1" sz="1400" lang="en"/>
              <a:t>19 November 2013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 txBox="1"/>
          <p:nvPr>
            <p:ph idx="1" type="body"/>
          </p:nvPr>
        </p:nvSpPr>
        <p:spPr>
          <a:xfrm>
            <a:off y="9796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457200" marL="0">
              <a:buClr>
                <a:schemeClr val="dk1"/>
              </a:buClr>
              <a:buSzPct val="50000"/>
              <a:buFont typeface="Arial"/>
              <a:buNone/>
            </a:pPr>
            <a:r>
              <a:rPr sz="2200" lang="en"/>
              <a:t>imdb (1990), wikipedia (2001)</a:t>
            </a:r>
          </a:p>
          <a:p>
            <a:pPr rtl="0" lvl="0" indent="457200">
              <a:buNone/>
            </a:pPr>
            <a:r>
              <a:rPr sz="2200" lang="en"/>
              <a:t>ebay (1995), craigslist (1995)</a:t>
            </a:r>
          </a:p>
          <a:p>
            <a:pPr rtl="0" lvl="0" indent="457200">
              <a:buNone/>
            </a:pPr>
            <a:r>
              <a:rPr sz="2200" lang="en"/>
              <a:t>slashdot (1997), reddit (2005)</a:t>
            </a:r>
          </a:p>
          <a:p>
            <a:pPr rtl="0" lvl="0" indent="457200">
              <a:buNone/>
            </a:pPr>
            <a:r>
              <a:rPr sz="2200" lang="en"/>
              <a:t>epinions (1999), yelp (2004)</a:t>
            </a:r>
          </a:p>
          <a:p>
            <a:pPr rtl="0" lvl="0" indent="457200">
              <a:buNone/>
            </a:pPr>
            <a:r>
              <a:rPr sz="2200" lang="en"/>
              <a:t>flickr (2004), youtube (2005), vimeo (2004)</a:t>
            </a:r>
          </a:p>
          <a:p>
            <a:pPr rtl="0" lvl="0" indent="457200">
              <a:buClr>
                <a:schemeClr val="dk1"/>
              </a:buClr>
              <a:buSzPct val="50000"/>
              <a:buFont typeface="Arial"/>
              <a:buNone/>
            </a:pPr>
            <a:r>
              <a:rPr sz="2200" lang="en"/>
              <a:t>okcupid (2004), match (1995), eharmony (2000)</a:t>
            </a:r>
          </a:p>
          <a:p>
            <a:pPr rtl="0" lvl="0" indent="457200">
              <a:buNone/>
            </a:pPr>
            <a:r>
              <a:rPr sz="2200" lang="en"/>
              <a:t>linkedin (2003), facebook (2004)</a:t>
            </a:r>
          </a:p>
          <a:p>
            <a:pPr rtl="0" lvl="0" indent="457200">
              <a:buNone/>
            </a:pPr>
            <a:r>
              <a:rPr sz="2200" lang="en"/>
              <a:t>twitter (2006), instagram (2010), vine (2013)</a:t>
            </a:r>
          </a:p>
          <a:p>
            <a:pPr rtl="0" lvl="0" indent="457200">
              <a:buNone/>
            </a:pPr>
            <a:r>
              <a:rPr sz="2200" lang="en"/>
              <a:t>blogger (1999), tumblr (2007), google+, pinterest</a:t>
            </a:r>
          </a:p>
          <a:p>
            <a:pPr rtl="0" lvl="0" indent="457200">
              <a:buNone/>
            </a:pPr>
            <a:r>
              <a:rPr sz="2200" lang="en"/>
              <a:t>aim (1997), ym (1998), gtalk (2005)   [irc (1988)]</a:t>
            </a:r>
          </a:p>
          <a:p>
            <a:pPr rtl="0" lvl="0" indent="457200">
              <a:buNone/>
            </a:pPr>
            <a:r>
              <a:rPr sz="2200" lang="en"/>
              <a:t>meetup (2002), evite (1998)</a:t>
            </a:r>
          </a:p>
          <a:p>
            <a:pPr rtl="0" lvl="0" indent="457200">
              <a:buNone/>
            </a:pPr>
            <a:r>
              <a:rPr sz="2200" lang="en"/>
              <a:t>second life (2003), world of warcraft (2004)</a:t>
            </a:r>
          </a:p>
          <a:p>
            <a:pPr rtl="0" lvl="0" indent="457200">
              <a:buNone/>
            </a:pPr>
            <a:r>
              <a:rPr sz="2200" lang="en"/>
              <a:t>google pagerank (1998), google docs</a:t>
            </a:r>
          </a:p>
          <a:p>
            <a:pPr rtl="0" lvl="0" indent="457200">
              <a:buNone/>
            </a:pPr>
            <a:r>
              <a:rPr sz="2200" lang="en"/>
              <a:t>farmville (2009), words with friends (2009)</a:t>
            </a:r>
          </a:p>
          <a:p>
            <a:pPr rtl="0" lvl="0" indent="457200">
              <a:buNone/>
            </a:pPr>
            <a:r>
              <a:rPr sz="2200" lang="en"/>
              <a:t>sourceforge (1999), github (2008)</a:t>
            </a:r>
          </a:p>
        </p:txBody>
      </p:sp>
      <p:sp>
        <p:nvSpPr>
          <p:cNvPr id="97" name="Shape 97"/>
          <p:cNvSpPr txBox="1"/>
          <p:nvPr>
            <p:ph type="title"/>
          </p:nvPr>
        </p:nvSpPr>
        <p:spPr>
          <a:xfrm>
            <a:off y="263850" x="1030400"/>
            <a:ext cy="8246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Some Social Software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1" name="Shape 1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2" name="Shape 102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sz="2400" lang="en"/>
              <a:t>Not used by the people you want </a:t>
            </a:r>
          </a:p>
          <a:p>
            <a:pPr rtl="0" lvl="0" indent="-3810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sz="2400" lang="en"/>
              <a:t>Changes unexpectedly</a:t>
            </a:r>
          </a:p>
          <a:p>
            <a:pPr rtl="0" lvl="0" indent="-3810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sz="2400" lang="en"/>
              <a:t>Users have minimal influence/control</a:t>
            </a:r>
          </a:p>
          <a:p>
            <a:pPr rtl="0" lvl="0" indent="-3810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sz="2400" lang="en"/>
              <a:t>Not available to every Internet user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so it can’t be used by governments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or social organizations (eg churches)</a:t>
            </a:r>
          </a:p>
          <a:p>
            <a:pPr rtl="0" lvl="0" indent="-3810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sz="2400" lang="en"/>
              <a:t>Segmented markets (even when widely used) </a:t>
            </a:r>
          </a:p>
          <a:p>
            <a:pPr rtl="0" lvl="0" indent="-3810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sz="2400" lang="en"/>
              <a:t>Unwanted ads</a:t>
            </a:r>
          </a:p>
          <a:p>
            <a:pPr rtl="0" lvl="0" indent="-3810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sz="2400" lang="en"/>
              <a:t>Privacy issues</a:t>
            </a:r>
          </a:p>
          <a:p>
            <a:pPr rtl="0" lvl="0" indent="-3810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sz="2400" lang="en"/>
              <a:t>Reliability issues (for some applications)</a:t>
            </a:r>
          </a:p>
          <a:p>
            <a:pPr rtl="0" lvl="0" indent="-3810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sz="2400" lang="en"/>
              <a:t>High barrier to entry (Network Effect) </a:t>
            </a:r>
          </a:p>
          <a:p>
            <a:pPr rtl="0" lvl="0" indent="457200">
              <a:buNone/>
            </a:pPr>
            <a:r>
              <a:rPr sz="2400" lang="en"/>
              <a:t>stifles innovation</a:t>
            </a:r>
          </a:p>
          <a:p>
            <a:r>
              <a:t/>
            </a:r>
          </a:p>
          <a:p>
            <a:r>
              <a:t/>
            </a:r>
          </a:p>
        </p:txBody>
      </p:sp>
      <p:sp>
        <p:nvSpPr>
          <p:cNvPr id="103" name="Shape 103"/>
          <p:cNvSpPr txBox="1"/>
          <p:nvPr>
            <p:ph type="title"/>
          </p:nvPr>
        </p:nvSpPr>
        <p:spPr>
          <a:xfrm>
            <a:off y="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What’s Wrong With Social Software Today?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7" name="Shape 1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8" name="Shape 108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- is it used by the people you want?</a:t>
            </a:r>
          </a:p>
          <a:p>
            <a:pPr rtl="0" lvl="0">
              <a:buNone/>
            </a:pPr>
            <a:r>
              <a:rPr lang="en"/>
              <a:t>- is the UI consistent enough for you?</a:t>
            </a:r>
          </a:p>
          <a:p>
            <a:pPr rtl="0" lvl="0">
              <a:buNone/>
            </a:pPr>
            <a:r>
              <a:rPr lang="en"/>
              <a:t>- do you have enough control over the UI?</a:t>
            </a:r>
          </a:p>
          <a:p>
            <a:pPr rtl="0" lvl="0">
              <a:buNone/>
            </a:pPr>
            <a:r>
              <a:rPr lang="en"/>
              <a:t>- it available for all internet users?</a:t>
            </a:r>
          </a:p>
          <a:p>
            <a:pPr rtl="0" lvl="0">
              <a:buNone/>
            </a:pPr>
            <a:r>
              <a:rPr lang="en"/>
              <a:t>- does it have 100% of the market?</a:t>
            </a:r>
          </a:p>
          <a:p>
            <a:pPr rtl="0" lvl="0">
              <a:buNone/>
            </a:pPr>
            <a:r>
              <a:rPr lang="en"/>
              <a:t>- are the ads, if any, okay for you?</a:t>
            </a:r>
          </a:p>
          <a:p>
            <a:pPr rtl="0" lvl="0">
              <a:buNone/>
            </a:pPr>
            <a:r>
              <a:rPr lang="en"/>
              <a:t>- does it sufficiently protect your privacy?</a:t>
            </a:r>
          </a:p>
          <a:p>
            <a:pPr rtl="0" lvl="0">
              <a:buNone/>
            </a:pPr>
            <a:r>
              <a:rPr lang="en"/>
              <a:t>- is it reliable enough for you?</a:t>
            </a:r>
          </a:p>
          <a:p>
            <a:pPr rtl="0" lvl="0">
              <a:buNone/>
            </a:pPr>
            <a:r>
              <a:rPr lang="en"/>
              <a:t>- does it evolve/improve as well as it would with open competition?</a:t>
            </a:r>
          </a:p>
        </p:txBody>
      </p:sp>
      <p:sp>
        <p:nvSpPr>
          <p:cNvPr id="109" name="Shape 109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Rephrased as a checklist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4" name="Shape 114"/>
          <p:cNvSpPr txBox="1"/>
          <p:nvPr>
            <p:ph idx="1" type="body"/>
          </p:nvPr>
        </p:nvSpPr>
        <p:spPr>
          <a:xfrm>
            <a:off y="1432275" x="9008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Health records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shared with patient, caregivers, research, with appropriate controls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Experimental data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along with complete provenance for reported results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Meeting/Calendar Sharing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Why can’t my dentist and I schedule electronically?   Why can’t W3C groups?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Government Services</a:t>
            </a:r>
          </a:p>
          <a:p>
            <a:pPr rtl="0" lvl="1" indent="-368300" marL="914400">
              <a:buClr>
                <a:srgbClr val="00387E"/>
              </a:buClr>
              <a:buSzPct val="84615"/>
              <a:buFont typeface="Trebuchet MS"/>
              <a:buChar char="◆"/>
            </a:pPr>
            <a:r>
              <a:rPr lang="en">
                <a:solidFill>
                  <a:srgbClr val="00387E"/>
                </a:solidFill>
              </a:rPr>
              <a:t>budget data, legislation, EPA</a:t>
            </a:r>
          </a:p>
          <a:p>
            <a:pPr rtl="0" lvl="1" indent="-368300" marL="914400">
              <a:buClr>
                <a:srgbClr val="00387E"/>
              </a:buClr>
              <a:buSzPct val="84615"/>
              <a:buFont typeface="Trebuchet MS"/>
              <a:buChar char="◆"/>
            </a:pPr>
            <a:r>
              <a:rPr lang="en">
                <a:solidFill>
                  <a:srgbClr val="00387E"/>
                </a:solidFill>
              </a:rPr>
              <a:t>disaster relief</a:t>
            </a:r>
          </a:p>
        </p:txBody>
      </p:sp>
      <p:sp>
        <p:nvSpPr>
          <p:cNvPr id="115" name="Shape 115"/>
          <p:cNvSpPr txBox="1"/>
          <p:nvPr>
            <p:ph type="title"/>
          </p:nvPr>
        </p:nvSpPr>
        <p:spPr>
          <a:xfrm>
            <a:off y="95775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What About New Systems?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9" name="Shape 1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0" name="Shape 120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
</a:t>
            </a:r>
            <a:r>
              <a:rPr lang="en"/>
              <a:t>Insufficient revenue stream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Insufficient willingness to cede control to one vendor</a:t>
            </a:r>
          </a:p>
          <a:p>
            <a:pPr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Small solutions fail to reach critical mass</a:t>
            </a:r>
          </a:p>
        </p:txBody>
      </p:sp>
      <p:sp>
        <p:nvSpPr>
          <p:cNvPr id="121" name="Shape 121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Why Haven’t These Appeared?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6" name="Shape 126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Simpler development process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Even with great cloud hosting, scalable backend operations are a challenge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Responsibility for code, not operations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Small developers don’t want to be running ops, maintaining user data 24x7 for years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A practical way to respect the rights of the users</a:t>
            </a:r>
          </a:p>
          <a:p>
            <a:pPr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A way to share users, forming an </a:t>
            </a:r>
            <a:r>
              <a:rPr lang="en" i="1"/>
              <a:t>aggregate</a:t>
            </a:r>
            <a:r>
              <a:rPr lang="en"/>
              <a:t> critical mass</a:t>
            </a:r>
          </a:p>
        </p:txBody>
      </p:sp>
      <p:sp>
        <p:nvSpPr>
          <p:cNvPr id="127" name="Shape 127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What Developers Need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1" name="Shape 1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2" name="Shape 132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1.  What’s wrong with today’s systems</a:t>
            </a:r>
          </a:p>
          <a:p>
            <a:pPr rtl="0" lvl="0">
              <a:buNone/>
            </a:pPr>
            <a:r>
              <a:rPr lang="en"/>
              <a:t>2.  What would we like to see?</a:t>
            </a:r>
          </a:p>
          <a:p>
            <a:pPr rtl="0" lvl="0">
              <a:buNone/>
            </a:pPr>
            <a:r>
              <a:rPr sz="1800" lang="en">
                <a:solidFill>
                  <a:srgbClr val="FF0000"/>
                </a:solidFill>
              </a:rPr>
              <a:t>&lt;&lt; we are here &gt;&gt;            </a:t>
            </a:r>
          </a:p>
          <a:p>
            <a:pPr rtl="0" lvl="0">
              <a:buNone/>
            </a:pPr>
            <a:r>
              <a:rPr lang="en"/>
              <a:t>3.  How this might work (technically)</a:t>
            </a:r>
          </a:p>
          <a:p>
            <a:pPr rtl="0" lvl="0">
              <a:buNone/>
            </a:pPr>
            <a:r>
              <a:rPr lang="en"/>
              <a:t>4.  How this might work (business)</a:t>
            </a:r>
          </a:p>
          <a:p>
            <a:pPr rtl="0" lvl="0">
              <a:buNone/>
            </a:pPr>
            <a:r>
              <a:rPr lang="en"/>
              <a:t>5.  The Project</a:t>
            </a:r>
          </a:p>
          <a:p>
            <a:pPr rtl="0" lvl="0">
              <a:buNone/>
            </a:pPr>
            <a:r>
              <a:rPr lang="en"/>
              <a:t>6.  Q&amp;A</a:t>
            </a:r>
          </a:p>
        </p:txBody>
      </p:sp>
      <p:sp>
        <p:nvSpPr>
          <p:cNvPr id="133" name="Shape 133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Overview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7" name="Shape 1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8" name="Shape 138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Everything an app stores, it stores as Linked Data on the user’s site (in a </a:t>
            </a:r>
            <a:r>
              <a:rPr lang="en" i="1"/>
              <a:t>pod</a:t>
            </a:r>
            <a:r>
              <a:rPr lang="en"/>
              <a:t>)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Good access control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A backlink indexing system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A way to subscribe to updates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Data conversion between competing vocabs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Social resolution for conflicting information</a:t>
            </a:r>
          </a:p>
        </p:txBody>
      </p:sp>
      <p:sp>
        <p:nvSpPr>
          <p:cNvPr id="139" name="Shape 139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Part 3: Technology</a:t>
            </a:r>
          </a:p>
          <a:p>
            <a:pPr>
              <a:buNone/>
            </a:pPr>
            <a:r>
              <a:rPr lang="en"/>
              <a:t>(How Might This Work?)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3" name="Shape 1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4" name="Shape 144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Imagine there’s a database of talks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This talk is in it, described in Linked Data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You have an app for browsing talks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You can endorse a talk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“like”, “thumbs up”, “+1”, give it a star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You can see who else has endorsed it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You can see what someone has endorsed</a:t>
            </a:r>
          </a:p>
        </p:txBody>
      </p:sp>
      <p:sp>
        <p:nvSpPr>
          <p:cNvPr id="145" name="Shape 145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Example: </a:t>
            </a:r>
          </a:p>
          <a:p>
            <a:pPr>
              <a:buNone/>
            </a:pPr>
            <a:r>
              <a:rPr lang="en"/>
              <a:t>Endorse This Talk</a:t>
            </a:r>
          </a:p>
        </p:txBody>
      </p:sp>
      <p:sp>
        <p:nvSpPr>
          <p:cNvPr id="146" name="Shape 146"/>
          <p:cNvSpPr/>
          <p:nvPr/>
        </p:nvSpPr>
        <p:spPr>
          <a:xfrm>
            <a:off y="213950" x="6552430"/>
            <a:ext cy="1336499" cx="1406099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buNone/>
            </a:pPr>
            <a:r>
              <a:rPr sz="1800" lang="en">
                <a:latin typeface="Courier New"/>
                <a:ea typeface="Courier New"/>
                <a:cs typeface="Courier New"/>
                <a:sym typeface="Courier New"/>
              </a:rPr>
              <a:t>+1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0" name="Shape 1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1" name="Shape 151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A simple RDF database at http://example.org/talks might include:</a:t>
            </a:r>
          </a:p>
          <a:p>
            <a:pPr>
              <a:buNone/>
            </a:pPr>
            <a:r>
              <a:rPr lang="en"/>
              <a:t> </a:t>
            </a:r>
          </a:p>
        </p:txBody>
      </p:sp>
      <p:sp>
        <p:nvSpPr>
          <p:cNvPr id="152" name="Shape 152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The Talk, in LD</a:t>
            </a:r>
          </a:p>
        </p:txBody>
      </p:sp>
      <p:sp>
        <p:nvSpPr>
          <p:cNvPr id="153" name="Shape 153"/>
          <p:cNvSpPr txBox="1"/>
          <p:nvPr/>
        </p:nvSpPr>
        <p:spPr>
          <a:xfrm>
            <a:off y="2656950" x="711800"/>
            <a:ext cy="2337600" cx="80991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Clr>
                <a:schemeClr val="dk1"/>
              </a:buClr>
              <a:buSzPct val="61111"/>
              <a:buFont typeface="Arial"/>
              <a:buNone/>
            </a:pPr>
            <a:r>
              <a:rPr b="1" sz="1800" lang="en">
                <a:solidFill>
                  <a:srgbClr val="38761D"/>
                </a:solidFill>
              </a:rPr>
              <a:t>
</a:t>
            </a:r>
            <a:r>
              <a:rPr b="1" sz="1800" lang="en">
                <a:solidFill>
                  <a:srgbClr val="38761D"/>
                </a:solidFill>
              </a:rPr>
              <a:t>&lt;http://example.org/talks/talk55&gt;</a:t>
            </a:r>
          </a:p>
          <a:p>
            <a:pPr rtl="0" lvl="0">
              <a:buNone/>
            </a:pPr>
            <a:r>
              <a:rPr b="1" sz="1800" lang="en">
                <a:solidFill>
                  <a:srgbClr val="38761D"/>
                </a:solidFill>
              </a:rPr>
              <a:t>      cal:begins "2013-11-19T06:00Z"^^xs:datetimestamp;</a:t>
            </a:r>
          </a:p>
          <a:p>
            <a:pPr rtl="0" lvl="0">
              <a:buClr>
                <a:schemeClr val="dk1"/>
              </a:buClr>
              <a:buSzPct val="61111"/>
              <a:buFont typeface="Arial"/>
              <a:buNone/>
            </a:pPr>
            <a:r>
              <a:rPr b="1" sz="1800" lang="en">
                <a:solidFill>
                  <a:srgbClr val="38761D"/>
                </a:solidFill>
              </a:rPr>
              <a:t>      cal:location &lt;http://id.mit.edu/rm32-155&gt;;</a:t>
            </a:r>
          </a:p>
          <a:p>
            <a:pPr rtl="0" lvl="0">
              <a:buClr>
                <a:schemeClr val="dk1"/>
              </a:buClr>
              <a:buSzPct val="61111"/>
              <a:buFont typeface="Arial"/>
              <a:buNone/>
            </a:pPr>
            <a:r>
              <a:rPr b="1" sz="1800" lang="en">
                <a:solidFill>
                  <a:srgbClr val="38761D"/>
                </a:solidFill>
              </a:rPr>
              <a:t>      dc:creator &lt;http://www.w3.org/People/Sandro/data#Sandro_Hawke&gt;.</a:t>
            </a:r>
          </a:p>
          <a:p>
            <a:r>
              <a:t/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 txBox="1"/>
          <p:nvPr>
            <p:ph idx="1" type="body"/>
          </p:nvPr>
        </p:nvSpPr>
        <p:spPr>
          <a:xfrm>
            <a:off y="110040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This talk is about </a:t>
            </a:r>
            <a:r>
              <a:rPr lang="en" i="1"/>
              <a:t>planned </a:t>
            </a:r>
            <a:r>
              <a:rPr lang="en"/>
              <a:t>research and development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I’ll describe the problem space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and our research approach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but: </a:t>
            </a:r>
            <a:r>
              <a:rPr b="1" lang="en"/>
              <a:t>no results yet, just ideas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(Oddly) I’m not a computer scientist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I’m a software developer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Lots of work in standards at W3C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Esp. Semantic Web standards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Tim Berners-Lee is the PI for this work</a:t>
            </a:r>
          </a:p>
          <a:p>
            <a:pPr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We’re look for an RA starting Jun 2014</a:t>
            </a:r>
          </a:p>
        </p:txBody>
      </p:sp>
      <p:sp>
        <p:nvSpPr>
          <p:cNvPr id="49" name="Shape 49"/>
          <p:cNvSpPr txBox="1"/>
          <p:nvPr>
            <p:ph type="title"/>
          </p:nvPr>
        </p:nvSpPr>
        <p:spPr>
          <a:xfrm>
            <a:off y="257400" x="1030400"/>
            <a:ext cy="8429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About this Talk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7" name="Shape 1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8" name="Shape 158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Your TalksBrowser app shows you that data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When you click “endorse”, it POSTS this triple: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 </a:t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to http://talksbrowser.alice.userpods.com</a:t>
            </a:r>
          </a:p>
        </p:txBody>
      </p:sp>
      <p:sp>
        <p:nvSpPr>
          <p:cNvPr id="159" name="Shape 159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Your Endorsment</a:t>
            </a:r>
          </a:p>
        </p:txBody>
      </p:sp>
      <p:sp>
        <p:nvSpPr>
          <p:cNvPr id="160" name="Shape 160"/>
          <p:cNvSpPr txBox="1"/>
          <p:nvPr/>
        </p:nvSpPr>
        <p:spPr>
          <a:xfrm>
            <a:off y="3563800" x="711800"/>
            <a:ext cy="1112700" cx="80991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b="1" sz="1800" lang="en">
                <a:solidFill>
                  <a:srgbClr val="38761D"/>
                </a:solidFill>
              </a:rPr>
              <a:t>
</a:t>
            </a:r>
            <a:r>
              <a:rPr b="1" sz="1800" lang="en">
                <a:solidFill>
                  <a:srgbClr val="38761D"/>
                </a:solidFill>
              </a:rPr>
              <a:t>&lt;http://example.org/talks/talk55&gt;</a:t>
            </a:r>
          </a:p>
          <a:p>
            <a:pPr rtl="0" lvl="0">
              <a:buNone/>
            </a:pPr>
            <a:r>
              <a:rPr b="1" sz="1800" lang="en">
                <a:solidFill>
                  <a:srgbClr val="38761D"/>
                </a:solidFill>
              </a:rPr>
              <a:t>      eg:endorsedBy &lt;http://alice.userpods.com/me&gt;.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4" name="Shape 1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5" name="Shape 165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That’s as far as the “classical” Semantic Web vision goes.</a:t>
            </a:r>
          </a:p>
          <a:p>
            <a:r>
              <a:t/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There’s data about the talk on one site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There’s an endorsement on another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“somehow” they come together and it all works (handwave, handwave)</a:t>
            </a:r>
          </a:p>
          <a:p>
            <a:pPr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In the Human Web, we could use a search engine to maybe find endorsements.   (pagerank!)</a:t>
            </a:r>
          </a:p>
        </p:txBody>
      </p:sp>
      <p:sp>
        <p:nvSpPr>
          <p:cNvPr id="166" name="Shape 166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Wave Hands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0" name="Shape 1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1" name="Shape 171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  <p:sp>
        <p:nvSpPr>
          <p:cNvPr id="172" name="Shape 172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Where to store that endorsement?</a:t>
            </a:r>
          </a:p>
        </p:txBody>
      </p:sp>
      <p:graphicFrame>
        <p:nvGraphicFramePr>
          <p:cNvPr id="173" name="Shape 173"/>
          <p:cNvGraphicFramePr/>
          <p:nvPr/>
        </p:nvGraphicFramePr>
        <p:xfrm>
          <a:off y="2067175" x="952500"/>
          <a:ext cy="3000000" cx="3000000"/>
        </p:xfrm>
        <a:graphic>
          <a:graphicData uri="http://schemas.openxmlformats.org/drawingml/2006/table">
            <a:tbl>
              <a:tblPr>
                <a:noFill/>
                <a:tableStyleId>{EAAED994-F143-4AAC-A339-74AF2CB48898}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buNone/>
                      </a:pPr>
                      <a:r>
                        <a:rPr b="1" lang="en"/>
                        <a:t>At example.org/talks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At talksbrowser.alice.userpods.com</a:t>
                      </a:r>
                    </a:p>
                  </a:txBody>
                  <a:tcPr marR="91425" marB="91425" marT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>
                        <a:buNone/>
                      </a:pPr>
                      <a:r>
                        <a:rPr lang="en"/>
                        <a:t>Very easy to find.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/>
                  </a:txBody>
                  <a:tcPr marR="91425" marB="91425" marT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/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>
                        <a:buNone/>
                      </a:pPr>
                      <a:r>
                        <a:rPr lang="en"/>
                        <a:t>Alice can retract it</a:t>
                      </a:r>
                    </a:p>
                  </a:txBody>
                  <a:tcPr marR="91425" marB="91425" marT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/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>
                        <a:buNone/>
                      </a:pPr>
                      <a:r>
                        <a:rPr lang="en"/>
                        <a:t>Alice can keep it private</a:t>
                      </a:r>
                    </a:p>
                  </a:txBody>
                  <a:tcPr marR="91425" marB="91425" marT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/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>
                        <a:buNone/>
                      </a:pPr>
                      <a:r>
                        <a:rPr lang="en"/>
                        <a:t>Alice’s followers can see it</a:t>
                      </a:r>
                    </a:p>
                  </a:txBody>
                  <a:tcPr marR="91425" marB="91425" marT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/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>
                        <a:buNone/>
                      </a:pPr>
                      <a:r>
                        <a:rPr lang="en"/>
                        <a:t>3rd party apps can use it (competition!  innovation! control!)</a:t>
                      </a:r>
                    </a:p>
                  </a:txBody>
                  <a:tcPr marR="91425" marB="91425" marT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/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>
                        <a:buNone/>
                      </a:pPr>
                      <a:r>
                        <a:rPr lang="en"/>
                        <a:t>Alice’s identity is connected to endorsement</a:t>
                      </a:r>
                    </a:p>
                  </a:txBody>
                  <a:tcPr marR="91425" marB="91425" marT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/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/>
                  </a:txBody>
                  <a:tcPr marR="91425" marB="91425" marT="91425" marL="91425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7" name="Shape 1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8" name="Shape 178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3rd party indexing of the backlinks (“data registration”)</a:t>
            </a:r>
          </a:p>
        </p:txBody>
      </p:sp>
      <p:sp>
        <p:nvSpPr>
          <p:cNvPr id="179" name="Shape 179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How to make it findable?</a:t>
            </a:r>
          </a:p>
        </p:txBody>
      </p:sp>
      <p:sp>
        <p:nvSpPr>
          <p:cNvPr id="180" name="Shape 180"/>
          <p:cNvSpPr txBox="1"/>
          <p:nvPr/>
        </p:nvSpPr>
        <p:spPr>
          <a:xfrm>
            <a:off y="2656950" x="711800"/>
            <a:ext cy="2337600" cx="80991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b="1" sz="1800" lang="en">
                <a:solidFill>
                  <a:srgbClr val="38761D"/>
                </a:solidFill>
              </a:rPr>
              <a:t>
</a:t>
            </a:r>
            <a:r>
              <a:rPr b="1" sz="1800" lang="en">
                <a:solidFill>
                  <a:srgbClr val="38761D"/>
                </a:solidFill>
              </a:rPr>
              <a:t>&lt;http://example.org/talks/talk55&gt;</a:t>
            </a:r>
          </a:p>
          <a:p>
            <a:pPr rtl="0" lvl="0">
              <a:buNone/>
            </a:pPr>
            <a:r>
              <a:rPr b="1" sz="1800" lang="en">
                <a:solidFill>
                  <a:srgbClr val="38761D"/>
                </a:solidFill>
              </a:rPr>
              <a:t>      cal:begins "2013-11-19T06:00Z"^^xs:datetimestamp;</a:t>
            </a:r>
          </a:p>
          <a:p>
            <a:pPr rtl="0" lvl="0">
              <a:buNone/>
            </a:pPr>
            <a:r>
              <a:rPr b="1" sz="1800" lang="en">
                <a:solidFill>
                  <a:srgbClr val="38761D"/>
                </a:solidFill>
              </a:rPr>
              <a:t>      cal:location &lt;http://id.mit.edu/rm32-155&gt;;</a:t>
            </a:r>
          </a:p>
          <a:p>
            <a:pPr rtl="0" lvl="0">
              <a:buNone/>
            </a:pPr>
            <a:r>
              <a:rPr b="1" sz="1800" lang="en">
                <a:solidFill>
                  <a:srgbClr val="38761D"/>
                </a:solidFill>
              </a:rPr>
              <a:t>      dc:creator &lt;http://www.w3.org/People/Sandro/data#Sandro_Hawke&gt;;</a:t>
            </a:r>
          </a:p>
          <a:p>
            <a:pPr rtl="0" lvl="0">
              <a:buNone/>
            </a:pPr>
            <a:r>
              <a:rPr b="1" sz="1800" lang="en">
                <a:solidFill>
                  <a:srgbClr val="38761D"/>
                </a:solidFill>
              </a:rPr>
              <a:t>      </a:t>
            </a:r>
            <a:r>
              <a:rPr b="1" sz="1800" lang="en">
                <a:solidFill>
                  <a:srgbClr val="CC0000"/>
                </a:solidFill>
              </a:rPr>
              <a:t>datareg:index &lt;http://rdfindex.com&gt;.</a:t>
            </a:r>
          </a:p>
          <a:p>
            <a:r>
              <a:t/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4" name="Shape 1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5" name="Shape 185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When Alice’s pod server receives that triple…</a:t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… it dereferences those three URLs, looks for datareg:index declarations, and then </a:t>
            </a:r>
          </a:p>
          <a:p>
            <a:r>
              <a:t/>
            </a:r>
          </a:p>
          <a:p>
            <a:pPr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It notifies those index servers!</a:t>
            </a:r>
          </a:p>
        </p:txBody>
      </p:sp>
      <p:sp>
        <p:nvSpPr>
          <p:cNvPr id="186" name="Shape 186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Registration</a:t>
            </a:r>
          </a:p>
        </p:txBody>
      </p:sp>
      <p:sp>
        <p:nvSpPr>
          <p:cNvPr id="187" name="Shape 187"/>
          <p:cNvSpPr txBox="1"/>
          <p:nvPr/>
        </p:nvSpPr>
        <p:spPr>
          <a:xfrm>
            <a:off y="2694750" x="1475550"/>
            <a:ext cy="1112700" cx="80991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b="1" sz="1800" lang="en">
                <a:solidFill>
                  <a:srgbClr val="38761D"/>
                </a:solidFill>
              </a:rPr>
              <a:t>&lt;http://example.org/talks/talk55&gt;</a:t>
            </a:r>
          </a:p>
          <a:p>
            <a:pPr rtl="0" lvl="0">
              <a:buNone/>
            </a:pPr>
            <a:r>
              <a:rPr b="1" sz="1800" lang="en">
                <a:solidFill>
                  <a:srgbClr val="38761D"/>
                </a:solidFill>
              </a:rPr>
              <a:t>      eg:endorsedBy &lt;http://alice.userpods.com/me&gt;.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1" name="Shape 1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2" name="Shape 192"/>
          <p:cNvSpPr txBox="1"/>
          <p:nvPr>
            <p:ph idx="1" type="body"/>
          </p:nvPr>
        </p:nvSpPr>
        <p:spPr>
          <a:xfrm>
            <a:off y="1600350" x="965600"/>
            <a:ext cy="48986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Now, when Bob wants to know who has endorsed the talk, his app: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fetches the data about the talk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notices the datareg:index declaration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asks the given index about other data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queries those data sources </a:t>
            </a:r>
          </a:p>
          <a:p>
            <a:r>
              <a:t/>
            </a:r>
          </a:p>
          <a:p>
            <a:pPr rtl="0" lvl="0" indent="0" marL="457200">
              <a:buNone/>
            </a:pPr>
            <a:r>
              <a:rPr lang="en"/>
              <a:t>Thus, all the (public, registrered) endorsements can be found</a:t>
            </a:r>
          </a:p>
          <a:p>
            <a:r>
              <a:t/>
            </a:r>
          </a:p>
          <a:p>
            <a:pPr lvl="0" indent="-3810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sz="2400" lang="en"/>
              <a:t>Do this efficiently and securely at scale will be a challenge.   (cf “Research”)</a:t>
            </a:r>
          </a:p>
        </p:txBody>
      </p:sp>
      <p:sp>
        <p:nvSpPr>
          <p:cNvPr id="193" name="Shape 193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Querying</a:t>
            </a:r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7" name="Shape 1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8" name="Shape 198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Bob would like to see the star appear, as soon as Alice clicks ‘endorse’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Doable, just needs a notification protocol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something like PubSubHubbub</a:t>
            </a:r>
          </a:p>
          <a:p>
            <a:r>
              <a:t/>
            </a:r>
          </a:p>
          <a:p>
            <a:pPr rtl="0" lvl="0" indent="0" marL="457200">
              <a:buNone/>
            </a:pPr>
            <a:r>
              <a:rPr lang="en"/>
              <a:t>(some Research, and Standards Work here)</a:t>
            </a:r>
          </a:p>
          <a:p>
            <a:r>
              <a:t/>
            </a:r>
          </a:p>
          <a:p>
            <a:r>
              <a:t/>
            </a:r>
          </a:p>
        </p:txBody>
      </p:sp>
      <p:sp>
        <p:nvSpPr>
          <p:cNvPr id="199" name="Shape 199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Real Time?</a:t>
            </a:r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3" name="Shape 2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4" name="Shape 204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Alice used eg:endorsedBy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Bob is looking for fb:likes</a:t>
            </a:r>
          </a:p>
          <a:p>
            <a:r>
              <a:t/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Someone needs to publish a vocabulary mapping.   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owl:sameAs, other OWL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RIF?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N3?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JavaScript?</a:t>
            </a:r>
          </a:p>
          <a:p>
            <a:r>
              <a:t/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Then register that mapping</a:t>
            </a:r>
          </a:p>
          <a:p>
            <a:pPr lvl="0" indent="0" marL="457200">
              <a:buNone/>
            </a:pPr>
            <a:r>
              <a:rPr lang="en"/>
              <a:t>            (some Research here, too.)</a:t>
            </a:r>
          </a:p>
        </p:txBody>
      </p:sp>
      <p:sp>
        <p:nvSpPr>
          <p:cNvPr id="205" name="Shape 205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Multiple Vocabularies?</a:t>
            </a:r>
          </a:p>
        </p:txBody>
      </p:sp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9" name="Shape 2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0" name="Shape 210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Alice posts that snacks will be served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Bob posts the snacks will not be served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What does Charlie see?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Maybe it depends on: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which came first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if Alice says she’s correcting Bob’s post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Charlie’s relationships to Alice and Bob</a:t>
            </a:r>
          </a:p>
          <a:p>
            <a:r>
              <a:t/>
            </a:r>
          </a:p>
          <a:p>
            <a:pPr rtl="0" lvl="0" indent="0" marL="457200">
              <a:buNone/>
            </a:pPr>
            <a:r>
              <a:rPr lang="en"/>
              <a:t>(Research!)</a:t>
            </a:r>
          </a:p>
        </p:txBody>
      </p:sp>
      <p:sp>
        <p:nvSpPr>
          <p:cNvPr id="211" name="Shape 211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Conflicting Information</a:t>
            </a:r>
          </a:p>
          <a:p>
            <a:pPr>
              <a:buNone/>
            </a:pPr>
            <a:r>
              <a:rPr lang="en"/>
              <a:t>(Edits)</a:t>
            </a:r>
          </a:p>
        </p:txBody>
      </p:sp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5" name="Shape 2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6" name="Shape 216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All data in user pods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With access control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index to backlinks 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change notification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vocabulary mapping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allowing edits, social resolution for inconsistencies</a:t>
            </a:r>
          </a:p>
        </p:txBody>
      </p:sp>
      <p:sp>
        <p:nvSpPr>
          <p:cNvPr id="217" name="Shape 217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Technical Summary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" name="Shape 54"/>
          <p:cNvSpPr txBox="1"/>
          <p:nvPr>
            <p:ph idx="1" type="body"/>
          </p:nvPr>
        </p:nvSpPr>
        <p:spPr>
          <a:xfrm>
            <a:off y="1251025" x="9008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Decentralized Software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The functionality people are used to</a:t>
            </a:r>
          </a:p>
          <a:p>
            <a:pPr rtl="0" lvl="1" indent="-368300" marL="914400">
              <a:lnSpc>
                <a:spcPct val="115000"/>
              </a:lnSpc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The interfaces they’re used to</a:t>
            </a:r>
          </a:p>
          <a:p>
            <a:pPr rtl="0" lvl="1" indent="-368300" marL="914400">
              <a:lnSpc>
                <a:spcPct val="115000"/>
              </a:lnSpc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BUT no central authority running it all</a:t>
            </a:r>
          </a:p>
          <a:p>
            <a:pPr rtl="0" lvl="0" indent="-393700" marL="457200">
              <a:lnSpc>
                <a:spcPct val="115000"/>
              </a:lnSpc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We see it in email, the web, irc</a:t>
            </a:r>
          </a:p>
          <a:p>
            <a:pPr rtl="0" lvl="1" indent="-368300" marL="914400">
              <a:lnSpc>
                <a:spcPct val="115000"/>
              </a:lnSpc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You don’t need permission to set up a website</a:t>
            </a:r>
          </a:p>
          <a:p>
            <a:pPr rtl="0" lvl="1" indent="-368300" marL="914400">
              <a:lnSpc>
                <a:spcPct val="115000"/>
              </a:lnSpc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Not entirely black and white (cf SOPA)</a:t>
            </a:r>
          </a:p>
          <a:p>
            <a:pPr rtl="0" lvl="1" indent="-368300" marL="914400">
              <a:lnSpc>
                <a:spcPct val="115000"/>
              </a:lnSpc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nearly everything else is centralized</a:t>
            </a:r>
          </a:p>
          <a:p>
            <a:pPr rtl="0" lvl="0" indent="-393700" marL="457200">
              <a:lnSpc>
                <a:spcPct val="115000"/>
              </a:lnSpc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Big Questions</a:t>
            </a:r>
          </a:p>
          <a:p>
            <a:pPr rtl="0" lvl="1" indent="-368300" marL="1371600">
              <a:lnSpc>
                <a:spcPct val="115000"/>
              </a:lnSpc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What value does decentralization provide?</a:t>
            </a:r>
          </a:p>
          <a:p>
            <a:pPr rtl="0" lvl="1" indent="-368300" marL="1371600">
              <a:lnSpc>
                <a:spcPct val="115000"/>
              </a:lnSpc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How can it possibly work?</a:t>
            </a:r>
          </a:p>
          <a:p>
            <a:pPr rtl="0" lvl="1" indent="-368300" marL="1371600">
              <a:lnSpc>
                <a:spcPct val="115000"/>
              </a:lnSpc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Who will benefit?</a:t>
            </a:r>
          </a:p>
          <a:p>
            <a:pPr rtl="0" lvl="0" indent="0" marL="457200">
              <a:lnSpc>
                <a:spcPct val="115000"/>
              </a:lnSpc>
              <a:buNone/>
            </a:pPr>
            <a:r>
              <a:rPr lang="en"/>
              <a:t>			</a:t>
            </a:r>
          </a:p>
          <a:p>
            <a:r>
              <a:t/>
            </a:r>
          </a:p>
        </p:txBody>
      </p:sp>
      <p:sp>
        <p:nvSpPr>
          <p:cNvPr id="55" name="Shape 55"/>
          <p:cNvSpPr txBox="1"/>
          <p:nvPr>
            <p:ph type="title"/>
          </p:nvPr>
        </p:nvSpPr>
        <p:spPr>
          <a:xfrm>
            <a:off y="263850" x="965600"/>
            <a:ext cy="8063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The Basic Idea</a:t>
            </a:r>
          </a:p>
        </p:txBody>
      </p:sp>
    </p:spTree>
  </p:cSld>
  <p:clrMapOvr>
    <a:masterClrMapping/>
  </p:clrMapOvr>
  <p:transition spd="slow">
    <p:cut/>
  </p:transition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1" name="Shape 2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2" name="Shape 222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
</a:t>
            </a:r>
            <a:r>
              <a:rPr lang="en"/>
              <a:t>Growth Strategy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Developers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Users</a:t>
            </a:r>
          </a:p>
          <a:p>
            <a:pPr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Pod Providers</a:t>
            </a:r>
          </a:p>
        </p:txBody>
      </p:sp>
      <p:sp>
        <p:nvSpPr>
          <p:cNvPr id="223" name="Shape 223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Part 4: Business</a:t>
            </a:r>
          </a:p>
          <a:p>
            <a:pPr>
              <a:buNone/>
            </a:pPr>
            <a:r>
              <a:rPr lang="en"/>
              <a:t>(Driving Adoption)</a:t>
            </a:r>
          </a:p>
        </p:txBody>
      </p:sp>
    </p:spTree>
  </p:cSld>
  <p:clrMapOvr>
    <a:masterClrMapping/>
  </p:clrMapOvr>
  <p:transition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7" name="Shape 2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8" name="Shape 228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It’s a platform, multi-party ecosystem</a:t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Start narrow, with “customers” who love you  </a:t>
            </a:r>
          </a:p>
          <a:p>
            <a:pPr rtl="0" lvl="1" indent="-368300" marL="1371600">
              <a:buClr>
                <a:schemeClr val="dk2"/>
              </a:buClr>
              <a:buSzPct val="122222"/>
              <a:buFont typeface="Trebuchet MS"/>
              <a:buChar char="◆"/>
            </a:pPr>
            <a:r>
              <a:rPr sz="1800" lang="en"/>
              <a:t>For a platform, “customers” includes the whole ecosystem</a:t>
            </a:r>
          </a:p>
        </p:txBody>
      </p:sp>
      <p:sp>
        <p:nvSpPr>
          <p:cNvPr id="229" name="Shape 229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How To Grow</a:t>
            </a:r>
          </a:p>
        </p:txBody>
      </p:sp>
      <p:graphicFrame>
        <p:nvGraphicFramePr>
          <p:cNvPr id="230" name="Shape 230"/>
          <p:cNvGraphicFramePr/>
          <p:nvPr/>
        </p:nvGraphicFramePr>
        <p:xfrm>
          <a:off y="2351625" x="952500"/>
          <a:ext cy="3000000" cx="3000000"/>
        </p:xfrm>
        <a:graphic>
          <a:graphicData uri="http://schemas.openxmlformats.org/drawingml/2006/table">
            <a:tbl>
              <a:tblPr>
                <a:noFill/>
                <a:tableStyleId>{990675DC-DC2E-4443-8171-BDCCEE2EF354}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buNone/>
                      </a:pPr>
                      <a:r>
                        <a:rPr lang="en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Android </a:t>
                      </a:r>
                      <a:r>
                        <a:rPr lang="en">
                          <a:solidFill>
                            <a:srgbClr val="CC0000"/>
                          </a:solidFill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( JUST AN ANALOGY )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buNone/>
                      </a:pPr>
                      <a:r>
                        <a:rPr lang="en">
                          <a:latin typeface="Trebuchet MS"/>
                          <a:ea typeface="Trebuchet MS"/>
                          <a:cs typeface="Trebuchet MS"/>
                          <a:sym typeface="Trebuchet MS"/>
                        </a:rPr>
                        <a:t>Crosscloud</a:t>
                      </a:r>
                    </a:p>
                  </a:txBody>
                  <a:tcPr marR="91425" marB="91425" marT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>
                        <a:buNone/>
                      </a:pPr>
                      <a:r>
                        <a:rPr lang="en"/>
                        <a:t>Google Android Division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>
                        <a:buNone/>
                      </a:pPr>
                      <a:r>
                        <a:rPr lang="en"/>
                        <a:t>Crosscloud Project Team</a:t>
                      </a:r>
                    </a:p>
                  </a:txBody>
                  <a:tcPr marR="91425" marB="91425" marT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>
                        <a:buNone/>
                      </a:pPr>
                      <a:r>
                        <a:rPr lang="en"/>
                        <a:t>Users of Mobile Devices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>
                        <a:buNone/>
                      </a:pPr>
                      <a:r>
                        <a:rPr lang="en"/>
                        <a:t>Users of Social Software</a:t>
                      </a:r>
                    </a:p>
                  </a:txBody>
                  <a:tcPr marR="91425" marB="91425" marT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>
                        <a:buNone/>
                      </a:pPr>
                      <a:r>
                        <a:rPr lang="en"/>
                        <a:t>Android App Developers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>
                        <a:buNone/>
                      </a:pPr>
                      <a:r>
                        <a:rPr lang="en"/>
                        <a:t>Crosscloud App Developers</a:t>
                      </a:r>
                    </a:p>
                  </a:txBody>
                  <a:tcPr marR="91425" marB="91425" marT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>
                        <a:buNone/>
                      </a:pPr>
                      <a:r>
                        <a:rPr lang="en"/>
                        <a:t>Hardware Manufacturers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>
                        <a:buNone/>
                      </a:pPr>
                      <a:r>
                        <a:rPr lang="en"/>
                        <a:t>Pod Providers</a:t>
                      </a:r>
                    </a:p>
                  </a:txBody>
                  <a:tcPr marR="91425" marB="91425" marT="91425" marL="91425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4" name="Shape 2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5" name="Shape 235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Lone coders, seeking impact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No need for ops team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Governments, non-profits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Universal reach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Not ceding control to a private corp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Small Projects within Enterprises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Steers around red tape (no “service”)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Highly Competitive Folks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Looking to take on Youtube, Facebook, etc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Ethical Developers</a:t>
            </a:r>
          </a:p>
          <a:p>
            <a:pPr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People who want to respect their users</a:t>
            </a:r>
          </a:p>
        </p:txBody>
      </p:sp>
      <p:sp>
        <p:nvSpPr>
          <p:cNvPr id="236" name="Shape 236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Likely Developers</a:t>
            </a:r>
          </a:p>
        </p:txBody>
      </p:sp>
    </p:spTree>
  </p:cSld>
  <p:clrMapOvr>
    <a:masterClrMapping/>
  </p:clrMapOvr>
  <p:transition spd="slow">
    <p:cut/>
  </p:transition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0" name="Shape 2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1" name="Shape 241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Folks looking for a big exit from owning their market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Crosscloud apps don’t lock in the users,</a:t>
            </a:r>
          </a:p>
          <a:p>
            <a:pPr rtl="0" lvl="0">
              <a:buNone/>
            </a:pPr>
            <a:r>
              <a:rPr lang="en"/>
              <a:t>and don’t own the network effect.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More of a conventional business, where you have to keep the customer happy.</a:t>
            </a:r>
          </a:p>
          <a:p>
            <a:r>
              <a:t/>
            </a:r>
          </a:p>
          <a:p>
            <a:pPr lvl="0">
              <a:buNone/>
            </a:pPr>
            <a:r>
              <a:rPr lang="en"/>
              <a:t>So: crowdfunding instead of VCs?</a:t>
            </a:r>
          </a:p>
        </p:txBody>
      </p:sp>
      <p:sp>
        <p:nvSpPr>
          <p:cNvPr id="242" name="Shape 242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Unlikely Developers</a:t>
            </a:r>
          </a:p>
        </p:txBody>
      </p:sp>
    </p:spTree>
  </p:cSld>
  <p:clrMapOvr>
    <a:masterClrMapping/>
  </p:clrMapOvr>
  <p:transition spd="slow">
    <p:cut/>
  </p:transition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6" name="Shape 2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7" name="Shape 247"/>
          <p:cNvSpPr txBox="1"/>
          <p:nvPr>
            <p:ph idx="1" type="body"/>
          </p:nvPr>
        </p:nvSpPr>
        <p:spPr>
          <a:xfrm>
            <a:off y="1600350" x="965600"/>
            <a:ext cy="4898699" cx="8058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Folks building their business on user data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hugely popular approach right now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If you have a legitimate use for it, ask the user for permission.</a:t>
            </a:r>
          </a:p>
          <a:p>
            <a:r>
              <a:t/>
            </a:r>
          </a:p>
          <a:p>
            <a:pPr lvl="0">
              <a:buNone/>
            </a:pPr>
            <a:r>
              <a:rPr lang="en"/>
              <a:t>(They’ll tell their pod server to let you see it)</a:t>
            </a:r>
          </a:p>
        </p:txBody>
      </p:sp>
      <p:sp>
        <p:nvSpPr>
          <p:cNvPr id="248" name="Shape 248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More Unlikely Developers</a:t>
            </a:r>
          </a:p>
        </p:txBody>
      </p:sp>
    </p:spTree>
  </p:cSld>
  <p:clrMapOvr>
    <a:masterClrMapping/>
  </p:clrMapOvr>
  <p:transition spd="slow">
    <p:cut/>
  </p:transition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2" name="Shape 2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3" name="Shape 253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People who love the idea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Internet Activists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Hobbyist Developers</a:t>
            </a:r>
          </a:p>
          <a:p>
            <a:r>
              <a:t/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People who actually benefit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Folks working in a diverse social context</a:t>
            </a:r>
          </a:p>
          <a:p>
            <a:pPr rtl="0" lvl="0" indent="0" marL="914400">
              <a:buNone/>
            </a:pPr>
            <a:r>
              <a:rPr sz="1800" lang="en"/>
              <a:t>(where you can’t get everyone to use the same tools)</a:t>
            </a:r>
          </a:p>
          <a:p>
            <a:pPr rtl="0" lvl="2" indent="-355600" marL="1371600">
              <a:buClr>
                <a:schemeClr val="dk2"/>
              </a:buClr>
              <a:buSzPct val="76923"/>
              <a:buFont typeface="Trebuchet MS"/>
              <a:buChar char="●"/>
            </a:pPr>
            <a:r>
              <a:rPr lang="en"/>
              <a:t>W3C Participants</a:t>
            </a:r>
          </a:p>
          <a:p>
            <a:pPr rtl="0" lvl="2" indent="-355600" marL="1371600">
              <a:buClr>
                <a:schemeClr val="dk2"/>
              </a:buClr>
              <a:buSzPct val="76923"/>
              <a:buFont typeface="Trebuchet MS"/>
              <a:buChar char="●"/>
            </a:pPr>
            <a:r>
              <a:rPr lang="en"/>
              <a:t>Relief Workers</a:t>
            </a:r>
          </a:p>
          <a:p>
            <a:r>
              <a:t/>
            </a:r>
          </a:p>
          <a:p>
            <a:r>
              <a:t/>
            </a:r>
          </a:p>
        </p:txBody>
      </p:sp>
      <p:sp>
        <p:nvSpPr>
          <p:cNvPr id="254" name="Shape 254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Likely Users</a:t>
            </a:r>
          </a:p>
        </p:txBody>
      </p:sp>
    </p:spTree>
  </p:cSld>
  <p:clrMapOvr>
    <a:masterClrMapping/>
  </p:clrMapOvr>
  <p:transition spd="slow">
    <p:cut/>
  </p:transition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8" name="Shape 2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9" name="Shape 259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A bit like email providers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Might be a server in your basement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Might be like gmail</a:t>
            </a:r>
          </a:p>
          <a:p>
            <a:pPr rtl="0" lvl="0" indent="0" marL="457200">
              <a:buNone/>
            </a:pPr>
            <a:r>
              <a:rPr lang="en"/>
              <a:t>(your choice)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We’ll do this for now &amp; provide software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Might be startups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Existing cloud service providers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Dropbox, AWS, Facebook, Google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Folks with vast customer base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Verizon, Mastercard, Experian, Post Office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Folks with strong user connection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Banks, Local Gov’t, Schools, Employers</a:t>
            </a:r>
          </a:p>
        </p:txBody>
      </p:sp>
      <p:sp>
        <p:nvSpPr>
          <p:cNvPr id="260" name="Shape 260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Pod Providers</a:t>
            </a:r>
          </a:p>
        </p:txBody>
      </p:sp>
    </p:spTree>
  </p:cSld>
  <p:clrMapOvr>
    <a:masterClrMapping/>
  </p:clrMapOvr>
  <p:transition spd="slow">
    <p:cut/>
  </p:transition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4" name="Shape 2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5" name="Shape 265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Structure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Hypotheses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Next Steps</a:t>
            </a:r>
          </a:p>
        </p:txBody>
      </p:sp>
      <p:sp>
        <p:nvSpPr>
          <p:cNvPr id="266" name="Shape 266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Part 5: The Research Project</a:t>
            </a:r>
          </a:p>
        </p:txBody>
      </p:sp>
    </p:spTree>
  </p:cSld>
  <p:clrMapOvr>
    <a:masterClrMapping/>
  </p:clrMapOvr>
  <p:transition spd="slow">
    <p:cut/>
  </p:transition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0" name="Shape 2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1" name="Shape 271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Contemplating since 2009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Fundraising since early 2012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Funded, July 2013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Knight Foundation “Prototype” grant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NSF EAGER grant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QCRI CSAIL grant, plus QCRI personnel</a:t>
            </a:r>
          </a:p>
          <a:p>
            <a:pPr rtl="0" lvl="0" indent="0" marL="457200">
              <a:buNone/>
            </a:pPr>
            <a:r>
              <a:rPr lang="en"/>
              <a:t>(3-5 people, ~2 years, ramping up)</a:t>
            </a:r>
          </a:p>
          <a:p>
            <a:r>
              <a:t/>
            </a:r>
          </a:p>
          <a:p>
            <a:pPr rtl="0" lvl="0" indent="0" marL="457200">
              <a:buNone/>
            </a:pPr>
            <a:r>
              <a:rPr lang="en"/>
              <a:t>PI, postdoc, RA, coders + QCRI</a:t>
            </a:r>
          </a:p>
          <a:p>
            <a:r>
              <a:t/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Evolving Connection to W3C</a:t>
            </a:r>
          </a:p>
          <a:p>
            <a:r>
              <a:t/>
            </a:r>
          </a:p>
          <a:p>
            <a:r>
              <a:t/>
            </a:r>
          </a:p>
        </p:txBody>
      </p:sp>
      <p:sp>
        <p:nvSpPr>
          <p:cNvPr id="272" name="Shape 272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Project Structure</a:t>
            </a:r>
          </a:p>
        </p:txBody>
      </p:sp>
    </p:spTree>
  </p:cSld>
  <p:clrMapOvr>
    <a:masterClrMapping/>
  </p:clrMapOvr>
  <p:transition spd="slow">
    <p:cut/>
  </p:transition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6" name="Shape 2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7" name="Shape 277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Can one build full-featured decentralized apps, using RDF linked data?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performance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scaling within vocab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scaling across vocabs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security</a:t>
            </a:r>
          </a:p>
          <a:p>
            <a:r>
              <a:t/>
            </a:r>
          </a:p>
          <a:p>
            <a:pPr rtl="0" lvl="0" indent="457200">
              <a:buNone/>
            </a:pPr>
            <a:r>
              <a:rPr sz="2200" lang="en" i="1"/>
              <a:t>plan: build demo apps &amp; test them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Results may be mixed: maybe only some kinds of apps will be practical.</a:t>
            </a:r>
          </a:p>
          <a:p>
            <a:r>
              <a:t/>
            </a:r>
          </a:p>
          <a:p>
            <a:r>
              <a:t/>
            </a:r>
          </a:p>
        </p:txBody>
      </p:sp>
      <p:sp>
        <p:nvSpPr>
          <p:cNvPr id="278" name="Shape 278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Broad Technical Hypothesis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" name="Shape 60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Gives users more choice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Lowers market barriers to entry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good for competition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bad for market leaders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Fosters innovation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Social applications are natural monopolies because of network effects.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Crosscloud will end that.</a:t>
            </a:r>
          </a:p>
        </p:txBody>
      </p:sp>
      <p:sp>
        <p:nvSpPr>
          <p:cNvPr id="61" name="Shape 61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Decentralization</a:t>
            </a:r>
          </a:p>
        </p:txBody>
      </p:sp>
    </p:spTree>
  </p:cSld>
  <p:clrMapOvr>
    <a:masterClrMapping/>
  </p:clrMapOvr>
  <p:transition spd="slow">
    <p:cut/>
  </p:transition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2" name="Shape 2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3" name="Shape 283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Some people will love developing for Crosscloud</a:t>
            </a:r>
          </a:p>
          <a:p>
            <a:r>
              <a:t/>
            </a:r>
          </a:p>
          <a:p>
            <a:pPr rtl="0" lvl="0" indent="0" marL="457200">
              <a:buNone/>
            </a:pPr>
            <a:r>
              <a:rPr sz="2200" lang="en" i="1"/>
              <a:t>Plan: try to recruit developers</a:t>
            </a:r>
          </a:p>
          <a:p>
            <a:r>
              <a:t/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Eventually: for every cool non-Crosscloud app, there will be a Crosscloud equivalent.</a:t>
            </a:r>
          </a:p>
          <a:p>
            <a:pPr rtl="0" lvl="0">
              <a:buNone/>
            </a:pPr>
            <a:r>
              <a:rPr lang="en"/>
              <a:t>	</a:t>
            </a:r>
          </a:p>
          <a:p>
            <a:pPr rtl="0" lvl="0">
              <a:buNone/>
            </a:pPr>
            <a:r>
              <a:rPr lang="en"/>
              <a:t>	</a:t>
            </a:r>
            <a:r>
              <a:rPr sz="2200" lang="en" i="1"/>
              <a:t>plan: wait and see?    talk to developers.</a:t>
            </a:r>
          </a:p>
        </p:txBody>
      </p:sp>
      <p:sp>
        <p:nvSpPr>
          <p:cNvPr id="284" name="Shape 284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Developer Adoption Hypotheses</a:t>
            </a:r>
          </a:p>
        </p:txBody>
      </p:sp>
    </p:spTree>
  </p:cSld>
  <p:clrMapOvr>
    <a:masterClrMapping/>
  </p:clrMapOvr>
  <p:transition spd="slow">
    <p:cut/>
  </p:transition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8" name="Shape 2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9" name="Shape 289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sz="2400" lang="en"/>
              <a:t>Early Crosscloud apps will be viral (&gt;5%/wk) in some communities, with people getting each other to sign up</a:t>
            </a:r>
          </a:p>
          <a:p>
            <a:pPr rtl="0" lvl="0">
              <a:buNone/>
            </a:pPr>
            <a:r>
              <a:rPr sz="2400" lang="en"/>
              <a:t>	</a:t>
            </a:r>
            <a:r>
              <a:rPr sz="2400" lang="en" i="1"/>
              <a:t>plan: encourage viral apps</a:t>
            </a:r>
          </a:p>
          <a:p>
            <a:pPr rtl="0" lvl="0" indent="-3810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sz="2400" lang="en"/>
              <a:t>In time, some apps will be mega-hits, breaking into the mainstream </a:t>
            </a:r>
          </a:p>
          <a:p>
            <a:pPr rtl="0" lvl="0" indent="-3810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sz="2400" lang="en"/>
              <a:t>In time, nearly everyone get an account (like email)</a:t>
            </a:r>
          </a:p>
          <a:p>
            <a:pPr rtl="0" lvl="0" indent="-3810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sz="2400" lang="en"/>
              <a:t>Eventually, on average, folks will be willing to pay &gt;$10/yr</a:t>
            </a:r>
          </a:p>
          <a:p>
            <a:pPr rtl="0" lvl="0">
              <a:buNone/>
            </a:pPr>
            <a:r>
              <a:rPr sz="2400" lang="en"/>
              <a:t>	</a:t>
            </a:r>
            <a:r>
              <a:rPr sz="2400" lang="en" i="1"/>
              <a:t>plan: charge money early &amp; often (potential conflict with Research policies)</a:t>
            </a:r>
          </a:p>
          <a:p>
            <a:r>
              <a:t/>
            </a:r>
          </a:p>
        </p:txBody>
      </p:sp>
      <p:sp>
        <p:nvSpPr>
          <p:cNvPr id="290" name="Shape 290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User Adoption Hypotheses</a:t>
            </a:r>
          </a:p>
        </p:txBody>
      </p:sp>
    </p:spTree>
  </p:cSld>
  <p:clrMapOvr>
    <a:masterClrMapping/>
  </p:clrMapOvr>
  <p:transition spd="slow">
    <p:cut/>
  </p:transition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4" name="Shape 2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5" name="Shape 295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demo apps (validate basic concept)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toolkit for very eager developers (validate developer enthusiasm)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aim for some viral apps (validate user’s willingness to adopt)</a:t>
            </a:r>
          </a:p>
          <a:p>
            <a:pPr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… while collaborating, and remaining flexible, since standards require a wide array of stakeholders</a:t>
            </a:r>
          </a:p>
        </p:txBody>
      </p:sp>
      <p:sp>
        <p:nvSpPr>
          <p:cNvPr id="296" name="Shape 296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Next steps</a:t>
            </a:r>
          </a:p>
        </p:txBody>
      </p:sp>
    </p:spTree>
  </p:cSld>
  <p:clrMapOvr>
    <a:masterClrMapping/>
  </p:clrMapOvr>
  <p:transition spd="slow">
    <p:cut/>
  </p:transition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0" name="Shape 3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1" name="Shape 301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Research is cool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There are some hard problems to solve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Everyone can help</a:t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The results could help a lot of people</a:t>
            </a:r>
          </a:p>
          <a:p>
            <a:r>
              <a:t/>
            </a:r>
          </a:p>
          <a:p>
            <a:pPr lvl="0">
              <a:buNone/>
            </a:pPr>
            <a:r>
              <a:rPr lang="en"/>
              <a:t>Any questions?</a:t>
            </a:r>
          </a:p>
        </p:txBody>
      </p:sp>
      <p:sp>
        <p:nvSpPr>
          <p:cNvPr id="302" name="Shape 302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Conclusion</a:t>
            </a:r>
          </a:p>
        </p:txBody>
      </p:sp>
    </p:spTree>
  </p:cSld>
  <p:clrMapOvr>
    <a:masterClrMapping/>
  </p:clrMapOvr>
  <p:transition spd="slow">
    <p:cut/>
  </p:transition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6" name="Shape 3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7" name="Shape 307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What would it take for you to develop your apps for Crosscloud?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What would it take for you to use a Crosscloud app?</a:t>
            </a:r>
          </a:p>
          <a:p>
            <a:r>
              <a:t/>
            </a:r>
          </a:p>
          <a:p>
            <a:pPr>
              <a:buNone/>
            </a:pPr>
            <a:r>
              <a:rPr lang="en"/>
              <a:t>What would it take for you to pay $5/mo for a pod server?</a:t>
            </a:r>
          </a:p>
        </p:txBody>
      </p:sp>
      <p:sp>
        <p:nvSpPr>
          <p:cNvPr id="308" name="Shape 308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Adoption Questions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y="329787" x="1218050"/>
            <a:ext cy="1325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Scheduling a Meeting</a:t>
            </a:r>
          </a:p>
        </p:txBody>
      </p:sp>
      <p:pic>
        <p:nvPicPr>
          <p:cNvPr id="67" name="Shape 6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400400" x="1218050"/>
            <a:ext cy="5195249" cx="69284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" name="Shape 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y="329787" x="1218050"/>
            <a:ext cy="1325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With Crosscloud</a:t>
            </a:r>
          </a:p>
        </p:txBody>
      </p:sp>
      <p:pic>
        <p:nvPicPr>
          <p:cNvPr id="73" name="Shape 7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434775" x="1212400"/>
            <a:ext cy="5037124" cx="6719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7" name="Shape 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8" name="Shape 78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Software stores the data under user control</a:t>
            </a:r>
          </a:p>
          <a:p>
            <a:r>
              <a:t/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Protocols make it all look like one big db</a:t>
            </a:r>
          </a:p>
          <a:p>
            <a:r>
              <a:t/>
            </a:r>
          </a:p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A bit like: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everyone has a machine-readable blog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your scheduling choices appear on yours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… with access control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and client software scoops it all up</a:t>
            </a:r>
          </a:p>
          <a:p>
            <a:r>
              <a:t/>
            </a:r>
          </a:p>
        </p:txBody>
      </p:sp>
      <p:sp>
        <p:nvSpPr>
          <p:cNvPr id="79" name="Shape 79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Crosscloud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4" name="Shape 84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1.  What’s wrong with today’s systems</a:t>
            </a:r>
          </a:p>
          <a:p>
            <a:pPr rtl="0" lvl="0">
              <a:buNone/>
            </a:pPr>
            <a:r>
              <a:rPr lang="en"/>
              <a:t>2.  What would we like to see?</a:t>
            </a:r>
          </a:p>
          <a:p>
            <a:pPr rtl="0" lvl="0">
              <a:buNone/>
            </a:pPr>
            <a:r>
              <a:rPr lang="en"/>
              <a:t>3.  How this might work (technically)</a:t>
            </a:r>
          </a:p>
          <a:p>
            <a:pPr rtl="0" lvl="0">
              <a:buNone/>
            </a:pPr>
            <a:r>
              <a:rPr lang="en"/>
              <a:t>4.  How this might work (commercially)</a:t>
            </a:r>
          </a:p>
          <a:p>
            <a:pPr rtl="0" lvl="0">
              <a:buNone/>
            </a:pPr>
            <a:r>
              <a:rPr lang="en"/>
              <a:t>5.  The Project</a:t>
            </a:r>
          </a:p>
          <a:p>
            <a:pPr>
              <a:buNone/>
            </a:pPr>
            <a:r>
              <a:rPr lang="en"/>
              <a:t>6.  Q&amp;A</a:t>
            </a:r>
          </a:p>
        </p:txBody>
      </p:sp>
      <p:sp>
        <p:nvSpPr>
          <p:cNvPr id="85" name="Shape 85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Overview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y="1600350" x="965600"/>
            <a:ext cy="4898699" cx="7721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93700" marL="457200">
              <a:buClr>
                <a:schemeClr val="dk2"/>
              </a:buClr>
              <a:buSzPct val="100000"/>
              <a:buFont typeface="Trebuchet MS"/>
              <a:buChar char="➔"/>
            </a:pPr>
            <a:r>
              <a:rPr lang="en"/>
              <a:t>We’re using the term broadly</a:t>
            </a:r>
          </a:p>
          <a:p>
            <a:r>
              <a:t/>
            </a:r>
          </a:p>
          <a:p>
            <a:pPr rtl="0" lvl="0" indent="0" marL="914400">
              <a:buNone/>
            </a:pPr>
            <a:r>
              <a:rPr lang="en"/>
              <a:t>Computer systems which provide additional value by involving additional users.</a:t>
            </a:r>
          </a:p>
          <a:p>
            <a:r>
              <a:t/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multiuser systems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groupware</a:t>
            </a:r>
          </a:p>
          <a:p>
            <a:pPr rtl="0"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social apps</a:t>
            </a:r>
          </a:p>
          <a:p>
            <a:pPr lvl="1" indent="-368300" marL="914400">
              <a:buClr>
                <a:schemeClr val="dk2"/>
              </a:buClr>
              <a:buSzPct val="84615"/>
              <a:buFont typeface="Trebuchet MS"/>
              <a:buChar char="◆"/>
            </a:pPr>
            <a:r>
              <a:rPr lang="en"/>
              <a:t>“social machines” (sociam project)</a:t>
            </a:r>
          </a:p>
        </p:txBody>
      </p:sp>
      <p:sp>
        <p:nvSpPr>
          <p:cNvPr id="91" name="Shape 91"/>
          <p:cNvSpPr txBox="1"/>
          <p:nvPr>
            <p:ph type="title"/>
          </p:nvPr>
        </p:nvSpPr>
        <p:spPr>
          <a:xfrm>
            <a:off y="263850" x="965600"/>
            <a:ext cy="1336499" cx="7591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“Social Software”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wave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