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1016" r:id="rId2"/>
    <p:sldId id="1018" r:id="rId3"/>
    <p:sldId id="1019" r:id="rId4"/>
    <p:sldId id="1048" r:id="rId5"/>
    <p:sldId id="1025" r:id="rId6"/>
    <p:sldId id="1026" r:id="rId7"/>
    <p:sldId id="1027" r:id="rId8"/>
    <p:sldId id="1028" r:id="rId9"/>
    <p:sldId id="1199" r:id="rId10"/>
    <p:sldId id="1200" r:id="rId11"/>
    <p:sldId id="1050" r:id="rId12"/>
    <p:sldId id="1197" r:id="rId13"/>
    <p:sldId id="1134" r:id="rId14"/>
    <p:sldId id="1135" r:id="rId15"/>
    <p:sldId id="1042" r:id="rId16"/>
    <p:sldId id="1196" r:id="rId1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:p14="http://schemas.microsoft.com/office/powerpoint/2010/main" xmlns="" xmlns:mv="urn:schemas-microsoft-com:mac:vml" xmlns:mc="http://schemas.openxmlformats.org/markup-compatibility/2006" val="1"/>
      </p:ext>
    </p:extLst>
  </p:showPr>
  <p:clrMru>
    <a:srgbClr val="FFEB9D"/>
    <a:srgbClr val="003399"/>
    <a:srgbClr val="000000"/>
    <a:srgbClr val="000066"/>
    <a:srgbClr val="66FFCC"/>
    <a:srgbClr val="A50021"/>
    <a:srgbClr val="663300"/>
    <a:srgbClr val="FFFFFF"/>
    <a:srgbClr val="008080"/>
    <a:srgbClr val="0033CC"/>
  </p:clrMru>
  <p:extLst>
    <p:ext uri="{E76CE94A-603C-4142-B9EB-6D1370010A27}">
      <p14:discardImageEditData xmlns:p14="http://schemas.microsoft.com/office/powerpoint/2010/main" xmlns="" xmlns:mv="urn:schemas-microsoft-com:mac:vml" xmlns:mc="http://schemas.openxmlformats.org/markup-compatibility/2006" val="0"/>
    </p:ext>
    <p:ext uri="{D31A062A-798A-4329-ABDD-BBA856620510}">
      <p14:defaultImageDpi xmlns:p14="http://schemas.microsoft.com/office/powerpoint/2010/main" xmlns="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11" autoAdjust="0"/>
    <p:restoredTop sz="89753" autoAdjust="0"/>
  </p:normalViewPr>
  <p:slideViewPr>
    <p:cSldViewPr>
      <p:cViewPr>
        <p:scale>
          <a:sx n="71" d="100"/>
          <a:sy n="71" d="100"/>
        </p:scale>
        <p:origin x="-112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50" y="-108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82111" cy="54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5322" y="0"/>
            <a:ext cx="3082111" cy="54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AF2B8-9CA7-404F-A1B9-C6DFE606082D}" type="datetime1">
              <a:rPr lang="es-ES"/>
              <a:pPr>
                <a:defRPr/>
              </a:pPr>
              <a:t>27/11/2013</a:t>
            </a:fld>
            <a:endParaRPr lang="es-ES"/>
          </a:p>
        </p:txBody>
      </p:sp>
      <p:sp>
        <p:nvSpPr>
          <p:cNvPr id="246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42030"/>
            <a:ext cx="3082111" cy="47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46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5322" y="9742030"/>
            <a:ext cx="3082111" cy="47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1FCB84-93F2-4A9C-A4BB-03B1F9969B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xmlns:mv="urn:schemas-microsoft-com:mac:vml" xmlns:mc="http://schemas.openxmlformats.org/markup-compatibility/2006" val="241752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821" y="0"/>
            <a:ext cx="3075479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8C424B7-B30D-443A-AD6E-A1A8192B2244}" type="datetime1">
              <a:rPr lang="en-GB"/>
              <a:pPr>
                <a:defRPr/>
              </a:pPr>
              <a:t>27/11/2013</a:t>
            </a:fld>
            <a:endParaRPr lang="en-GB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9938"/>
            <a:ext cx="5113338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0378"/>
            <a:ext cx="5205932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Haga clic para modificar el estilo de texto del patrón</a:t>
            </a:r>
          </a:p>
          <a:p>
            <a:pPr lvl="1"/>
            <a:r>
              <a:rPr lang="en-GB" noProof="0" smtClean="0"/>
              <a:t>Segundo nivel</a:t>
            </a:r>
          </a:p>
          <a:p>
            <a:pPr lvl="2"/>
            <a:r>
              <a:rPr lang="en-GB" noProof="0" smtClean="0"/>
              <a:t>Tercer nivel</a:t>
            </a:r>
          </a:p>
          <a:p>
            <a:pPr lvl="3"/>
            <a:r>
              <a:rPr lang="en-GB" noProof="0" smtClean="0"/>
              <a:t>Cuarto nivel</a:t>
            </a:r>
          </a:p>
          <a:p>
            <a:pPr lvl="4"/>
            <a:r>
              <a:rPr lang="en-GB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92"/>
            <a:ext cx="3075480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821" y="9722392"/>
            <a:ext cx="3075479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09E4534-A45F-4625-B7B5-06824E6E3D3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xmlns:mv="urn:schemas-microsoft-com:mac:vml" xmlns:mc="http://schemas.openxmlformats.org/markup-compatibility/2006" val="127085188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CB1E-C718-45A3-8356-9AA12CB4CE0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9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8C424B7-B30D-443A-AD6E-A1A8192B2244}" type="datetime1">
              <a:rPr lang="en-GB" smtClean="0"/>
              <a:pPr>
                <a:defRPr/>
              </a:pPr>
              <a:t>27/11/2013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E4534-A45F-4625-B7B5-06824E6E3D3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8C424B7-B30D-443A-AD6E-A1A8192B2244}" type="datetime1">
              <a:rPr lang="en-GB" smtClean="0"/>
              <a:pPr>
                <a:defRPr/>
              </a:pPr>
              <a:t>27/11/2013</a:t>
            </a:fld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E4534-A45F-4625-B7B5-06824E6E3D3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8C424B7-B30D-443A-AD6E-A1A8192B2244}" type="datetime1">
              <a:rPr lang="en-GB" smtClean="0"/>
              <a:pPr>
                <a:defRPr/>
              </a:pPr>
              <a:t>27/11/2013</a:t>
            </a:fld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E4534-A45F-4625-B7B5-06824E6E3D3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CB1E-C718-45A3-8356-9AA12CB4CE0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9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C:\Documents and Settings\Katy Esteban Glez\Mis documentos\Trabajo\Grupo\Diapositivas\Imgs\Circulos_azul&amp;roj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8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29" descr="C:\Documents and Settings\Katy Esteban Glez\Mis documentos\Trabajo\Grupo\Diapositivas\Imgs\logo_grand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76200"/>
            <a:ext cx="117633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2" descr="C:\Documents and Settings\Katy Esteban Glez\Mis documentos\Trabajo\Grupo\Diapositivas\Imgs\logo_f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52400"/>
            <a:ext cx="541338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33" descr="C:\Documents and Settings\Katy Esteban Glez\Mis documentos\Trabajo\Grupo\Diapositivas\Imgs\logo_up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68275"/>
            <a:ext cx="6858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2743200" y="990600"/>
            <a:ext cx="6172200" cy="2971800"/>
          </a:xfrm>
        </p:spPr>
        <p:txBody>
          <a:bodyPr/>
          <a:lstStyle>
            <a:lvl1pPr algn="ctr">
              <a:defRPr sz="3200">
                <a:solidFill>
                  <a:srgbClr val="333333"/>
                </a:solidFill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24883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962400"/>
            <a:ext cx="6172200" cy="2514600"/>
          </a:xfrm>
        </p:spPr>
        <p:txBody>
          <a:bodyPr/>
          <a:lstStyle>
            <a:lvl1pPr marL="0" indent="0" algn="ctr">
              <a:buFontTx/>
              <a:buNone/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/>
              <a:t>Subtitle</a:t>
            </a:r>
            <a:endParaRPr lang="es-ES_tradnl"/>
          </a:p>
          <a:p>
            <a:endParaRPr lang="es-E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315200" y="6553200"/>
            <a:ext cx="1752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es-ES"/>
              <a:t>Date: </a:t>
            </a:r>
            <a:fld id="{1A7A81DA-9CC3-433D-A82B-247C8AA2E19B}" type="datetime1">
              <a:rPr lang="es-ES"/>
              <a:pPr>
                <a:defRPr/>
              </a:pPr>
              <a:t>27/11/2013</a:t>
            </a:fld>
            <a:endParaRPr lang="es-ES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53200"/>
            <a:ext cx="4419600" cy="22860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es-ES"/>
              <a:t>Speaker: Asunción Gómez-Pérez</a:t>
            </a:r>
            <a:endParaRPr lang="es-ES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72300" y="304800"/>
            <a:ext cx="2095500" cy="6019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6134100" cy="6019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75599-3CA1-454F-8C37-76F308E4D4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772400" cy="304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667D-AAEB-4B7E-AA3D-BC318C4D4E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772400" cy="304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066800"/>
            <a:ext cx="3810000" cy="5257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CD46A-1BDD-49E7-AF19-26E6F45650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458232" y="6629400"/>
            <a:ext cx="685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6F034-C49B-41F0-90AE-EADC7EBEB1F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Rectangle 13"/>
          <p:cNvSpPr txBox="1">
            <a:spLocks noChangeArrowheads="1"/>
          </p:cNvSpPr>
          <p:nvPr userDrawn="1"/>
        </p:nvSpPr>
        <p:spPr bwMode="auto">
          <a:xfrm>
            <a:off x="-36512" y="6597352"/>
            <a:ext cx="7632848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Introduction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Linked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Data  -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Lider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meeting</a:t>
            </a:r>
            <a:endParaRPr kumimoji="0" lang="es-E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B9E10-F490-4471-A759-789E0FBE1C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5F3D-8567-4D0A-A11D-A586F07893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3D60-9E7A-4776-AC14-CB0EDB3E1E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BE20F-0F88-4AAC-96CA-ED60DA2F22E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74A25-D2D5-4918-BBCF-F9192CEEE8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55BB7-ACF4-4AE5-B3FE-94295826DF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4AB81-58B6-4EB7-9BFA-70BFB23B29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629400"/>
            <a:ext cx="3657600" cy="228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s-ES"/>
              <a:t>Asunción Gómez Pérez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1026"/>
          <p:cNvSpPr txBox="1"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2F7AA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900">
              <a:solidFill>
                <a:schemeClr val="accent2"/>
              </a:solidFill>
            </a:endParaRPr>
          </a:p>
        </p:txBody>
      </p:sp>
      <p:sp>
        <p:nvSpPr>
          <p:cNvPr id="247811" name="Text Box 1027"/>
          <p:cNvSpPr txBox="1"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2F7AA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900">
              <a:solidFill>
                <a:schemeClr val="accent2"/>
              </a:solidFill>
            </a:endParaRPr>
          </a:p>
        </p:txBody>
      </p:sp>
      <p:sp>
        <p:nvSpPr>
          <p:cNvPr id="247812" name="Text Box 1028"/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solidFill>
            <a:srgbClr val="E8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2400">
              <a:solidFill>
                <a:schemeClr val="accent2"/>
              </a:solidFill>
            </a:endParaRPr>
          </a:p>
        </p:txBody>
      </p:sp>
      <p:pic>
        <p:nvPicPr>
          <p:cNvPr id="1029" name="Picture 1029" descr="C:\Documents and Settings\Katy Esteban Glez\Mis documentos\Trabajo\Grupo\Diapositivas\Imgs\Circulos_grismuyclaro_compl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85800"/>
            <a:ext cx="28273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030" descr="C:\Documents and Settings\Katy Esteban Glez\Mis documentos\Trabajo\Grupo\Diapositivas\Imgs\Pie_azul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5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672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fld id="{01AB596E-6614-4203-BF39-034717A395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1032" name="Picture 1032" descr="C:\Documents and Settings\Katy Esteban Glez\Mis documentos\Trabajo\Grupo\Diapositivas\Imgs\logo_peq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638925"/>
            <a:ext cx="3048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1033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77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Slide Title</a:t>
            </a:r>
          </a:p>
        </p:txBody>
      </p:sp>
      <p:sp>
        <p:nvSpPr>
          <p:cNvPr id="1034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Example of text</a:t>
            </a:r>
          </a:p>
          <a:p>
            <a:pPr lvl="1"/>
            <a:r>
              <a:rPr lang="es-ES" smtClean="0"/>
              <a:t>Example of a list level 1</a:t>
            </a:r>
          </a:p>
          <a:p>
            <a:pPr lvl="2"/>
            <a:r>
              <a:rPr lang="es-ES" smtClean="0"/>
              <a:t>Example of a list level 2</a:t>
            </a:r>
          </a:p>
          <a:p>
            <a:pPr lvl="3"/>
            <a:r>
              <a:rPr lang="es-ES" smtClean="0"/>
              <a:t>Example of a list level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search.babylon.com/imageres.php?iu=http://2.bp.blogspot.com/_LCBs3OeIwwU/SrYqu0duerI/AAAAAAAABf4/Hb4nXjk8GPA/s320/z.gif&amp;ir=http://banderas.del-mundo.es/&amp;ig=http://t3.gstatic.com/images?q=tbn:ANd9GcQotvHQT8B33bsUfxWoz8h3jG9bKcn_3Ep2rLo330EaL7xDox3AAeK2OSg&amp;h=300&amp;w=300&amp;q=banderas%20del%20mundo&amp;babsrc=HP_ss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bpedia.org/resource/Miguel_de_Cervantes" TargetMode="External"/><Relationship Id="rId4" Type="http://schemas.openxmlformats.org/officeDocument/2006/relationships/hyperlink" Target="http://datos.bne.es/resource/XX171874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resource/Miguel_de_Cervant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" i="1" dirty="0" err="1" smtClean="0"/>
              <a:t>Linked</a:t>
            </a:r>
            <a:r>
              <a:rPr lang="es-ES" i="1" dirty="0" smtClean="0"/>
              <a:t> Data </a:t>
            </a:r>
            <a:r>
              <a:rPr lang="es-ES" i="1" dirty="0" err="1" smtClean="0"/>
              <a:t>Applications</a:t>
            </a:r>
            <a:r>
              <a:rPr lang="es-ES" i="1" dirty="0" smtClean="0"/>
              <a:t>:</a:t>
            </a:r>
            <a:br>
              <a:rPr lang="es-ES" i="1" dirty="0" smtClean="0"/>
            </a:br>
            <a:r>
              <a:rPr lang="en-US" dirty="0" smtClean="0">
                <a:solidFill>
                  <a:schemeClr val="tx1"/>
                </a:solidFill>
              </a:rPr>
              <a:t>There is no One-Size-Fits-All Formula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895600" y="3505200"/>
            <a:ext cx="617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GB" sz="1400" b="1" dirty="0" smtClean="0">
                <a:solidFill>
                  <a:srgbClr val="333333"/>
                </a:solidFill>
              </a:rPr>
              <a:t>Asunción Gómez-Pérez</a:t>
            </a:r>
            <a:endParaRPr lang="en-GB" sz="1400" b="1" dirty="0">
              <a:solidFill>
                <a:srgbClr val="333333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GB" sz="1400" dirty="0" err="1">
                <a:solidFill>
                  <a:srgbClr val="333333"/>
                </a:solidFill>
              </a:rPr>
              <a:t>Facultad</a:t>
            </a:r>
            <a:r>
              <a:rPr lang="en-GB" sz="1400" dirty="0">
                <a:solidFill>
                  <a:srgbClr val="333333"/>
                </a:solidFill>
              </a:rPr>
              <a:t> de </a:t>
            </a:r>
            <a:r>
              <a:rPr lang="en-GB" sz="1400" dirty="0" err="1">
                <a:solidFill>
                  <a:srgbClr val="333333"/>
                </a:solidFill>
              </a:rPr>
              <a:t>Informática</a:t>
            </a:r>
            <a:r>
              <a:rPr lang="en-GB" sz="1400" dirty="0">
                <a:solidFill>
                  <a:srgbClr val="333333"/>
                </a:solidFill>
              </a:rPr>
              <a:t>, Universidad </a:t>
            </a:r>
            <a:r>
              <a:rPr lang="en-GB" sz="1400" dirty="0" err="1">
                <a:solidFill>
                  <a:srgbClr val="333333"/>
                </a:solidFill>
              </a:rPr>
              <a:t>Politécnica</a:t>
            </a:r>
            <a:r>
              <a:rPr lang="en-GB" sz="1400" dirty="0">
                <a:solidFill>
                  <a:srgbClr val="333333"/>
                </a:solidFill>
              </a:rPr>
              <a:t> de Madrid</a:t>
            </a:r>
          </a:p>
          <a:p>
            <a:pPr algn="ctr">
              <a:spcBef>
                <a:spcPct val="20000"/>
              </a:spcBef>
            </a:pPr>
            <a:r>
              <a:rPr lang="en-GB" sz="1400" dirty="0">
                <a:solidFill>
                  <a:srgbClr val="333333"/>
                </a:solidFill>
              </a:rPr>
              <a:t>Campus de </a:t>
            </a:r>
            <a:r>
              <a:rPr lang="en-GB" sz="1400" dirty="0" err="1">
                <a:solidFill>
                  <a:srgbClr val="333333"/>
                </a:solidFill>
              </a:rPr>
              <a:t>Montegancedo</a:t>
            </a:r>
            <a:r>
              <a:rPr lang="en-GB" sz="1400" dirty="0">
                <a:solidFill>
                  <a:srgbClr val="333333"/>
                </a:solidFill>
              </a:rPr>
              <a:t> </a:t>
            </a:r>
            <a:r>
              <a:rPr lang="en-GB" sz="1400" dirty="0" err="1">
                <a:solidFill>
                  <a:srgbClr val="333333"/>
                </a:solidFill>
              </a:rPr>
              <a:t>sn</a:t>
            </a:r>
            <a:r>
              <a:rPr lang="en-GB" sz="1400" dirty="0">
                <a:solidFill>
                  <a:srgbClr val="333333"/>
                </a:solidFill>
              </a:rPr>
              <a:t>, 28660 </a:t>
            </a:r>
            <a:r>
              <a:rPr lang="en-GB" sz="1400" dirty="0" err="1">
                <a:solidFill>
                  <a:srgbClr val="333333"/>
                </a:solidFill>
              </a:rPr>
              <a:t>Boadilla</a:t>
            </a:r>
            <a:r>
              <a:rPr lang="en-GB" sz="1400" dirty="0">
                <a:solidFill>
                  <a:srgbClr val="333333"/>
                </a:solidFill>
              </a:rPr>
              <a:t> del Monte, Madrid</a:t>
            </a:r>
          </a:p>
          <a:p>
            <a:pPr algn="ctr">
              <a:spcBef>
                <a:spcPct val="20000"/>
              </a:spcBef>
            </a:pPr>
            <a:r>
              <a:rPr lang="en-GB" sz="1400" dirty="0">
                <a:solidFill>
                  <a:srgbClr val="333333"/>
                </a:solidFill>
              </a:rPr>
              <a:t>http://www.oeg-upm.net</a:t>
            </a:r>
          </a:p>
          <a:p>
            <a:pPr algn="ctr">
              <a:spcBef>
                <a:spcPct val="20000"/>
              </a:spcBef>
            </a:pPr>
            <a:r>
              <a:rPr lang="en-GB" sz="1400" dirty="0" smtClean="0">
                <a:solidFill>
                  <a:srgbClr val="333333"/>
                </a:solidFill>
              </a:rPr>
              <a:t>asun@fi.upm.es</a:t>
            </a:r>
            <a:endParaRPr lang="en-GB" sz="1400" dirty="0">
              <a:solidFill>
                <a:srgbClr val="333333"/>
              </a:solidFill>
            </a:endParaRPr>
          </a:p>
          <a:p>
            <a:pPr algn="ctr">
              <a:spcBef>
                <a:spcPct val="20000"/>
              </a:spcBef>
            </a:pPr>
            <a:endParaRPr lang="en-GB" sz="1400" dirty="0" smtClean="0">
              <a:solidFill>
                <a:srgbClr val="333333"/>
              </a:solidFill>
            </a:endParaRPr>
          </a:p>
          <a:p>
            <a:pPr lvl="0" algn="just">
              <a:spcBef>
                <a:spcPct val="20000"/>
              </a:spcBef>
            </a:pPr>
            <a:r>
              <a:rPr lang="en-US" sz="1700" b="1" kern="0" dirty="0" smtClean="0">
                <a:solidFill>
                  <a:srgbClr val="333333"/>
                </a:solidFill>
                <a:latin typeface="Arial"/>
              </a:rPr>
              <a:t>Acknowledgements</a:t>
            </a:r>
            <a:r>
              <a:rPr lang="en-US" sz="1700" kern="0" dirty="0" smtClean="0">
                <a:solidFill>
                  <a:srgbClr val="333333"/>
                </a:solidFill>
                <a:latin typeface="Arial"/>
              </a:rPr>
              <a:t>:</a:t>
            </a:r>
          </a:p>
          <a:p>
            <a:pPr lvl="0" algn="just">
              <a:spcBef>
                <a:spcPct val="20000"/>
              </a:spcBef>
            </a:pP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O.Corcho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, D.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Garijo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, D. Vila,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L.Vilches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, B.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Villazón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 </a:t>
            </a:r>
            <a:endParaRPr lang="es-ES" sz="1600" kern="0" dirty="0" smtClean="0">
              <a:solidFill>
                <a:srgbClr val="333333"/>
              </a:solidFill>
              <a:latin typeface="Arial"/>
            </a:endParaRPr>
          </a:p>
          <a:p>
            <a:pPr algn="ctr">
              <a:spcBef>
                <a:spcPct val="20000"/>
              </a:spcBef>
            </a:pPr>
            <a:endParaRPr lang="es-ES" sz="1400" dirty="0">
              <a:solidFill>
                <a:srgbClr val="333333"/>
              </a:solidFill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131840" y="5816600"/>
            <a:ext cx="5727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 dirty="0" err="1">
                <a:solidFill>
                  <a:srgbClr val="000099"/>
                </a:solidFill>
              </a:rPr>
              <a:t>Work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distributed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under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the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license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Creative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Commons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Attribution</a:t>
            </a:r>
            <a:r>
              <a:rPr lang="es-ES" i="1" dirty="0">
                <a:solidFill>
                  <a:srgbClr val="000099"/>
                </a:solidFill>
              </a:rPr>
              <a:t>-</a:t>
            </a:r>
            <a:r>
              <a:rPr lang="es-ES" i="1" dirty="0" err="1">
                <a:solidFill>
                  <a:srgbClr val="000099"/>
                </a:solidFill>
              </a:rPr>
              <a:t>Noncommercial</a:t>
            </a:r>
            <a:r>
              <a:rPr lang="es-ES" i="1" dirty="0">
                <a:solidFill>
                  <a:srgbClr val="000099"/>
                </a:solidFill>
              </a:rPr>
              <a:t>-Share </a:t>
            </a:r>
            <a:r>
              <a:rPr lang="es-ES" i="1" dirty="0" err="1">
                <a:solidFill>
                  <a:srgbClr val="000099"/>
                </a:solidFill>
              </a:rPr>
              <a:t>Alike</a:t>
            </a:r>
            <a:r>
              <a:rPr lang="es-ES" i="1" dirty="0">
                <a:solidFill>
                  <a:srgbClr val="000099"/>
                </a:solidFill>
              </a:rPr>
              <a:t> 3.0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datos.bne.es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06F034-C49B-41F0-90AE-EADC7EBEB1F3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6" name="Content Placeholder 5" descr="visu4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32" y="798253"/>
            <a:ext cx="9080968" cy="5754947"/>
          </a:xfrm>
        </p:spPr>
      </p:pic>
      <p:pic>
        <p:nvPicPr>
          <p:cNvPr id="5" name="Picture 4" descr="visu6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9579"/>
            <a:ext cx="9144000" cy="5798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dirty="0" smtClean="0"/>
              <a:t>http://geo.linkeddata.es</a:t>
            </a:r>
            <a:endParaRPr lang="es-ES" sz="2000" dirty="0" smtClean="0"/>
          </a:p>
        </p:txBody>
      </p:sp>
      <p:pic>
        <p:nvPicPr>
          <p:cNvPr id="24579" name="5 Marcador de contenido" descr="madrid_geolinkeddata1.e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838200"/>
            <a:ext cx="7772400" cy="4137025"/>
          </a:xfrm>
        </p:spPr>
      </p:pic>
      <p:pic>
        <p:nvPicPr>
          <p:cNvPr id="7" name="6 Imagen" descr="madrid_geolinkeddata.emf"/>
          <p:cNvPicPr>
            <a:picLocks noChangeAspect="1"/>
          </p:cNvPicPr>
          <p:nvPr/>
        </p:nvPicPr>
        <p:blipFill>
          <a:blip r:embed="rId3" cstate="print"/>
          <a:srcRect r="14166"/>
          <a:stretch>
            <a:fillRect/>
          </a:stretch>
        </p:blipFill>
        <p:spPr bwMode="auto">
          <a:xfrm>
            <a:off x="914400" y="3352800"/>
            <a:ext cx="7848600" cy="1344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 descr="madrid_DBpedia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447800"/>
            <a:ext cx="83058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madrid_geonames.e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057400"/>
            <a:ext cx="8229600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3200" dirty="0" smtClean="0"/>
              <a:t>geo.linkeddata.es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6200" y="1066800"/>
          <a:ext cx="8534400" cy="4146550"/>
        </p:xfrm>
        <a:graphic>
          <a:graphicData uri="http://schemas.openxmlformats.org/presentationml/2006/ole">
            <p:oleObj spid="_x0000_s417794" name="Image" r:id="rId3" imgW="16265443" imgH="7903989" progId="">
              <p:embed/>
            </p:oleObj>
          </a:graphicData>
        </a:graphic>
      </p:graphicFrame>
      <p:graphicFrame>
        <p:nvGraphicFramePr>
          <p:cNvPr id="412675" name="Object 3"/>
          <p:cNvGraphicFramePr>
            <a:graphicFrameLocks noChangeAspect="1"/>
          </p:cNvGraphicFramePr>
          <p:nvPr/>
        </p:nvGraphicFramePr>
        <p:xfrm>
          <a:off x="152400" y="1670050"/>
          <a:ext cx="8686800" cy="4221163"/>
        </p:xfrm>
        <a:graphic>
          <a:graphicData uri="http://schemas.openxmlformats.org/presentationml/2006/ole">
            <p:oleObj spid="_x0000_s417795" name="Image" r:id="rId4" imgW="16265443" imgH="7903989" progId="">
              <p:embed/>
            </p:oleObj>
          </a:graphicData>
        </a:graphic>
      </p:graphicFrame>
      <p:graphicFrame>
        <p:nvGraphicFramePr>
          <p:cNvPr id="412676" name="Object 4"/>
          <p:cNvGraphicFramePr>
            <a:graphicFrameLocks noChangeAspect="1"/>
          </p:cNvGraphicFramePr>
          <p:nvPr/>
        </p:nvGraphicFramePr>
        <p:xfrm>
          <a:off x="685800" y="2198688"/>
          <a:ext cx="8382000" cy="4073525"/>
        </p:xfrm>
        <a:graphic>
          <a:graphicData uri="http://schemas.openxmlformats.org/presentationml/2006/ole">
            <p:oleObj spid="_x0000_s417796" name="Image" r:id="rId5" imgW="16265443" imgH="7903989" progId="">
              <p:embed/>
            </p:oleObj>
          </a:graphicData>
        </a:graphic>
      </p:graphicFrame>
      <p:grpSp>
        <p:nvGrpSpPr>
          <p:cNvPr id="2" name="7 Grupo"/>
          <p:cNvGrpSpPr>
            <a:grpSpLocks/>
          </p:cNvGrpSpPr>
          <p:nvPr/>
        </p:nvGrpSpPr>
        <p:grpSpPr bwMode="auto">
          <a:xfrm>
            <a:off x="304800" y="5638800"/>
            <a:ext cx="2762250" cy="838200"/>
            <a:chOff x="1828800" y="5105400"/>
            <a:chExt cx="3600450" cy="1198984"/>
          </a:xfrm>
        </p:grpSpPr>
        <p:pic>
          <p:nvPicPr>
            <p:cNvPr id="4105" name="8 Imagen" descr="map4RDF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8800" y="5105400"/>
              <a:ext cx="1198984" cy="1198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r="13542"/>
            <a:stretch>
              <a:fillRect/>
            </a:stretch>
          </p:blipFill>
          <p:spPr bwMode="auto">
            <a:xfrm>
              <a:off x="3200400" y="5334000"/>
              <a:ext cx="222885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2766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aemet.linkeddata.es</a:t>
            </a:r>
          </a:p>
        </p:txBody>
      </p:sp>
      <p:pic>
        <p:nvPicPr>
          <p:cNvPr id="15363" name="4 Marcador de contenido" descr="aemet0.e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838200"/>
            <a:ext cx="5943600" cy="2978150"/>
          </a:xfrm>
        </p:spPr>
      </p:pic>
      <p:pic>
        <p:nvPicPr>
          <p:cNvPr id="15365" name="5 Imagen" descr="aem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7213" y="1143000"/>
            <a:ext cx="15509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aemet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057400"/>
            <a:ext cx="6551613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aemet1.e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2362200"/>
            <a:ext cx="6819900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aemet2.e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667000"/>
            <a:ext cx="66294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webenemasuno.linkeddata.es/</a:t>
            </a:r>
          </a:p>
        </p:txBody>
      </p:sp>
      <p:pic>
        <p:nvPicPr>
          <p:cNvPr id="16387" name="4 Marcador de contenido" descr="ElViajero.e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762000"/>
            <a:ext cx="7010400" cy="4121150"/>
          </a:xfrm>
        </p:spPr>
      </p:pic>
      <p:pic>
        <p:nvPicPr>
          <p:cNvPr id="16389" name="5 Imagen" descr="el_viajero_el_pai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447800"/>
            <a:ext cx="16002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Elviajero2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843088"/>
            <a:ext cx="5837238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9 Grupo"/>
          <p:cNvGrpSpPr>
            <a:grpSpLocks/>
          </p:cNvGrpSpPr>
          <p:nvPr/>
        </p:nvGrpSpPr>
        <p:grpSpPr bwMode="auto">
          <a:xfrm>
            <a:off x="76200" y="2817813"/>
            <a:ext cx="9067800" cy="3506787"/>
            <a:chOff x="76200" y="2818483"/>
            <a:chExt cx="9067800" cy="3506117"/>
          </a:xfrm>
        </p:grpSpPr>
        <p:pic>
          <p:nvPicPr>
            <p:cNvPr id="16395" name="7 Imagen" descr="Elviajero3.em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" y="2818483"/>
              <a:ext cx="4267200" cy="3506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8 Imagen" descr="ElViajero4.e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4260" y="3047083"/>
              <a:ext cx="471974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10 Imagen" descr="ElViajero5.e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2136775"/>
            <a:ext cx="650240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ElViajero6.em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2286000"/>
            <a:ext cx="5943600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Results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2650232"/>
          </a:xfrm>
        </p:spPr>
        <p:txBody>
          <a:bodyPr/>
          <a:lstStyle/>
          <a:p>
            <a:r>
              <a:rPr lang="es-ES" sz="1400" dirty="0" smtClean="0">
                <a:solidFill>
                  <a:schemeClr val="tx1"/>
                </a:solidFill>
              </a:rPr>
              <a:t>Total number of authority records: </a:t>
            </a:r>
            <a:r>
              <a:rPr lang="es-ES" sz="1400" b="1" dirty="0" smtClean="0">
                <a:solidFill>
                  <a:schemeClr val="tx1"/>
                </a:solidFill>
              </a:rPr>
              <a:t>4.100.000</a:t>
            </a:r>
          </a:p>
          <a:p>
            <a:r>
              <a:rPr lang="es-ES" sz="1400" dirty="0" smtClean="0">
                <a:solidFill>
                  <a:schemeClr val="tx1"/>
                </a:solidFill>
              </a:rPr>
              <a:t>Total number of bibliographic records: </a:t>
            </a:r>
            <a:r>
              <a:rPr lang="es-ES" sz="1400" b="1" dirty="0" smtClean="0">
                <a:solidFill>
                  <a:schemeClr val="tx1"/>
                </a:solidFill>
              </a:rPr>
              <a:t>2.390.140</a:t>
            </a:r>
          </a:p>
          <a:p>
            <a:r>
              <a:rPr lang="es-ES" sz="1400" b="1" dirty="0" smtClean="0">
                <a:solidFill>
                  <a:srgbClr val="FF0000"/>
                </a:solidFill>
              </a:rPr>
              <a:t>Total number of RDF triples: 58.053.215  </a:t>
            </a:r>
          </a:p>
          <a:p>
            <a:r>
              <a:rPr lang="es-ES" sz="1400" b="1" dirty="0" smtClean="0">
                <a:solidFill>
                  <a:srgbClr val="FF0000"/>
                </a:solidFill>
              </a:rPr>
              <a:t>Links (15% authority): 587.520 </a:t>
            </a:r>
          </a:p>
          <a:p>
            <a:r>
              <a:rPr lang="es-ES" sz="1400" dirty="0" smtClean="0">
                <a:solidFill>
                  <a:schemeClr val="tx1"/>
                </a:solidFill>
              </a:rPr>
              <a:t>Linked sources:</a:t>
            </a:r>
          </a:p>
          <a:p>
            <a:pPr lvl="1"/>
            <a:r>
              <a:rPr lang="es-ES" sz="1200" dirty="0" smtClean="0">
                <a:solidFill>
                  <a:schemeClr val="tx1"/>
                </a:solidFill>
              </a:rPr>
              <a:t>VIAF</a:t>
            </a:r>
          </a:p>
          <a:p>
            <a:pPr lvl="1"/>
            <a:r>
              <a:rPr lang="es-ES" sz="1200" dirty="0" smtClean="0">
                <a:solidFill>
                  <a:schemeClr val="tx1"/>
                </a:solidFill>
              </a:rPr>
              <a:t>SUDOC (Sistema Universitario de Documentación) FR</a:t>
            </a:r>
          </a:p>
          <a:p>
            <a:pPr lvl="1"/>
            <a:r>
              <a:rPr lang="es-ES" sz="1200" dirty="0" smtClean="0">
                <a:solidFill>
                  <a:schemeClr val="tx1"/>
                </a:solidFill>
              </a:rPr>
              <a:t>GND (Auth German National Library) GER</a:t>
            </a:r>
          </a:p>
          <a:p>
            <a:pPr lvl="1"/>
            <a:r>
              <a:rPr lang="es-ES" sz="1200" dirty="0" smtClean="0">
                <a:solidFill>
                  <a:schemeClr val="tx1"/>
                </a:solidFill>
              </a:rPr>
              <a:t>LIBRIS Sweden</a:t>
            </a:r>
          </a:p>
          <a:p>
            <a:pPr lvl="1"/>
            <a:r>
              <a:rPr lang="es-ES" sz="1200" dirty="0" err="1" smtClean="0">
                <a:solidFill>
                  <a:schemeClr val="tx1"/>
                </a:solidFill>
              </a:rPr>
              <a:t>DBPedia</a:t>
            </a:r>
            <a:endParaRPr lang="es-ES" sz="1200" dirty="0" smtClean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06F034-C49B-41F0-90AE-EADC7EBEB1F3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212976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076056" y="1196752"/>
            <a:ext cx="41576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  Total number of guides: 27.876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  Total number of posts: 32.502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  Total number of locations: 6.838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Total number of RDF triples: 9.462.339</a:t>
            </a:r>
          </a:p>
          <a:p>
            <a:pPr>
              <a:buFont typeface="Arial" pitchFamily="34" charset="0"/>
              <a:buChar char="•"/>
            </a:pP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   Linked </a:t>
            </a:r>
            <a:r>
              <a:rPr lang="es-ES" sz="1600" b="1" dirty="0" err="1" smtClean="0">
                <a:solidFill>
                  <a:srgbClr val="FF0000"/>
                </a:solidFill>
                <a:latin typeface="+mn-lt"/>
              </a:rPr>
              <a:t>sources</a:t>
            </a:r>
            <a:r>
              <a:rPr lang="es-ES" sz="1600" b="1" dirty="0" smtClean="0">
                <a:solidFill>
                  <a:srgbClr val="FF0000"/>
                </a:solidFill>
                <a:latin typeface="+mn-lt"/>
              </a:rPr>
              <a:t>:  12.750 </a:t>
            </a:r>
          </a:p>
          <a:p>
            <a:pPr lvl="1"/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DBPedia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(6024 links)</a:t>
            </a:r>
          </a:p>
          <a:p>
            <a:pPr lvl="1"/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GeoLinkedData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(6726 links)</a:t>
            </a:r>
          </a:p>
          <a:p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55576" y="764704"/>
            <a:ext cx="1875835" cy="33855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/>
              <a:t>http://datos.bne.es</a:t>
            </a:r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7544" y="4221088"/>
            <a:ext cx="2364750" cy="33855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/>
              <a:t>http://geo.linkeddata.es/</a:t>
            </a:r>
            <a:endParaRPr lang="es-ES" sz="1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499992" y="764704"/>
            <a:ext cx="4277133" cy="33855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marL="1543050" lvl="2" indent="-742950"/>
            <a:r>
              <a:rPr lang="es-ES" sz="1600" dirty="0" smtClean="0"/>
              <a:t>http://webenemasuno.linkeddata.es/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51520" y="4653136"/>
            <a:ext cx="58689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chemeClr val="tx1"/>
                </a:solidFill>
              </a:rPr>
              <a:t>Number</a:t>
            </a:r>
            <a:r>
              <a:rPr lang="es-ES" sz="1600" dirty="0" smtClean="0">
                <a:solidFill>
                  <a:schemeClr val="tx1"/>
                </a:solidFill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</a:rPr>
              <a:t>geo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type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phenomenon</a:t>
            </a:r>
            <a:r>
              <a:rPr lang="es-ES" sz="1600" dirty="0" smtClean="0">
                <a:solidFill>
                  <a:schemeClr val="tx1"/>
                </a:solidFill>
              </a:rPr>
              <a:t>: 95 (</a:t>
            </a:r>
            <a:r>
              <a:rPr lang="es-ES" sz="1600" dirty="0" err="1" smtClean="0">
                <a:solidFill>
                  <a:schemeClr val="tx1"/>
                </a:solidFill>
              </a:rPr>
              <a:t>Rivers</a:t>
            </a:r>
            <a:r>
              <a:rPr lang="es-ES" sz="1600" dirty="0" smtClean="0">
                <a:solidFill>
                  <a:schemeClr val="tx1"/>
                </a:solidFill>
              </a:rPr>
              <a:t>, </a:t>
            </a:r>
            <a:r>
              <a:rPr lang="es-ES" sz="1600" dirty="0" err="1" smtClean="0">
                <a:solidFill>
                  <a:schemeClr val="tx1"/>
                </a:solidFill>
              </a:rPr>
              <a:t>mountains</a:t>
            </a:r>
            <a:r>
              <a:rPr lang="es-ES" sz="1600" dirty="0" smtClean="0">
                <a:solidFill>
                  <a:schemeClr val="tx1"/>
                </a:solidFill>
              </a:rPr>
              <a:t>, etc.)</a:t>
            </a:r>
          </a:p>
          <a:p>
            <a:r>
              <a:rPr lang="es-ES" sz="1600" dirty="0" err="1" smtClean="0">
                <a:solidFill>
                  <a:schemeClr val="tx1"/>
                </a:solidFill>
              </a:rPr>
              <a:t>Number</a:t>
            </a:r>
            <a:r>
              <a:rPr lang="es-ES" sz="1600" dirty="0" smtClean="0">
                <a:solidFill>
                  <a:schemeClr val="tx1"/>
                </a:solidFill>
              </a:rPr>
              <a:t> of  </a:t>
            </a:r>
            <a:r>
              <a:rPr lang="es-ES" sz="1600" dirty="0" err="1" smtClean="0">
                <a:solidFill>
                  <a:schemeClr val="tx1"/>
                </a:solidFill>
              </a:rPr>
              <a:t>geo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entities</a:t>
            </a:r>
            <a:r>
              <a:rPr lang="es-ES" sz="1600" dirty="0" smtClean="0">
                <a:solidFill>
                  <a:schemeClr val="tx1"/>
                </a:solidFill>
              </a:rPr>
              <a:t>: 155.000</a:t>
            </a:r>
          </a:p>
          <a:p>
            <a:r>
              <a:rPr lang="es-ES" sz="1600" b="1" dirty="0" smtClean="0">
                <a:solidFill>
                  <a:schemeClr val="tx1"/>
                </a:solidFill>
              </a:rPr>
              <a:t>Total </a:t>
            </a:r>
            <a:r>
              <a:rPr lang="es-ES" sz="1600" b="1" dirty="0" err="1" smtClean="0">
                <a:solidFill>
                  <a:schemeClr val="tx1"/>
                </a:solidFill>
              </a:rPr>
              <a:t>number</a:t>
            </a:r>
            <a:r>
              <a:rPr lang="es-ES" sz="1600" b="1" dirty="0" smtClean="0">
                <a:solidFill>
                  <a:schemeClr val="tx1"/>
                </a:solidFill>
              </a:rPr>
              <a:t> of RDF triples: 21.564.199</a:t>
            </a:r>
            <a:br>
              <a:rPr lang="es-ES" sz="1600" b="1" dirty="0" smtClean="0">
                <a:solidFill>
                  <a:schemeClr val="tx1"/>
                </a:solidFill>
              </a:rPr>
            </a:br>
            <a:r>
              <a:rPr lang="es-ES" sz="1600" b="1" dirty="0" smtClean="0">
                <a:solidFill>
                  <a:schemeClr val="tx1"/>
                </a:solidFill>
              </a:rPr>
              <a:t>Links: 1002 (</a:t>
            </a:r>
            <a:r>
              <a:rPr lang="es-ES" sz="1600" b="1" dirty="0" err="1" smtClean="0">
                <a:solidFill>
                  <a:schemeClr val="tx1"/>
                </a:solidFill>
              </a:rPr>
              <a:t>outlinks</a:t>
            </a:r>
            <a:r>
              <a:rPr lang="es-ES" sz="1600" b="1" dirty="0" smtClean="0">
                <a:solidFill>
                  <a:schemeClr val="tx1"/>
                </a:solidFill>
              </a:rPr>
              <a:t>) y 6782 (</a:t>
            </a:r>
            <a:r>
              <a:rPr lang="es-ES" sz="1600" b="1" dirty="0" err="1" smtClean="0">
                <a:solidFill>
                  <a:schemeClr val="tx1"/>
                </a:solidFill>
              </a:rPr>
              <a:t>coming</a:t>
            </a:r>
            <a:r>
              <a:rPr lang="es-ES" sz="16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s-ES" sz="1600" dirty="0" err="1" smtClean="0">
                <a:solidFill>
                  <a:schemeClr val="tx1"/>
                </a:solidFill>
              </a:rPr>
              <a:t>Linked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sources</a:t>
            </a:r>
            <a:r>
              <a:rPr lang="es-ES" sz="1600" dirty="0" smtClean="0">
                <a:solidFill>
                  <a:schemeClr val="tx1"/>
                </a:solidFill>
              </a:rPr>
              <a:t>: </a:t>
            </a:r>
            <a:r>
              <a:rPr lang="es-ES" sz="1600" dirty="0" err="1" smtClean="0">
                <a:solidFill>
                  <a:schemeClr val="tx1"/>
                </a:solidFill>
              </a:rPr>
              <a:t>DBpedia</a:t>
            </a:r>
            <a:r>
              <a:rPr lang="es-ES" sz="1600" dirty="0" smtClean="0">
                <a:solidFill>
                  <a:schemeClr val="tx1"/>
                </a:solidFill>
              </a:rPr>
              <a:t> y </a:t>
            </a:r>
            <a:r>
              <a:rPr lang="es-ES" sz="1600" dirty="0" err="1" smtClean="0">
                <a:solidFill>
                  <a:schemeClr val="tx1"/>
                </a:solidFill>
              </a:rPr>
              <a:t>GeoNames</a:t>
            </a:r>
            <a:r>
              <a:rPr lang="es-ES" sz="1600" dirty="0" smtClean="0">
                <a:solidFill>
                  <a:schemeClr val="tx1"/>
                </a:solidFill>
              </a:rPr>
              <a:t> (</a:t>
            </a:r>
            <a:r>
              <a:rPr lang="es-ES" sz="1600" dirty="0" err="1" smtClean="0">
                <a:solidFill>
                  <a:schemeClr val="tx1"/>
                </a:solidFill>
              </a:rPr>
              <a:t>outlinks</a:t>
            </a:r>
            <a:r>
              <a:rPr lang="es-ES" sz="1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s-ES" sz="1600" dirty="0" smtClean="0">
                <a:solidFill>
                  <a:schemeClr val="tx1"/>
                </a:solidFill>
              </a:rPr>
              <a:t>                          AEMET y El Viajero (</a:t>
            </a:r>
            <a:r>
              <a:rPr lang="es-ES" sz="1600" dirty="0" err="1" smtClean="0">
                <a:solidFill>
                  <a:schemeClr val="tx1"/>
                </a:solidFill>
              </a:rPr>
              <a:t>entry</a:t>
            </a:r>
            <a:r>
              <a:rPr lang="es-ES" sz="1600" dirty="0" smtClean="0">
                <a:solidFill>
                  <a:schemeClr val="tx1"/>
                </a:solidFill>
              </a:rPr>
              <a:t>)</a:t>
            </a:r>
          </a:p>
          <a:p>
            <a:endParaRPr lang="es-E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" i="1" dirty="0" err="1" smtClean="0"/>
              <a:t>Linked</a:t>
            </a:r>
            <a:r>
              <a:rPr lang="es-ES" i="1" dirty="0" smtClean="0"/>
              <a:t> Data </a:t>
            </a:r>
            <a:r>
              <a:rPr lang="es-ES" i="1" dirty="0" err="1" smtClean="0"/>
              <a:t>Applications</a:t>
            </a:r>
            <a:r>
              <a:rPr lang="es-ES" i="1" dirty="0" smtClean="0"/>
              <a:t>:</a:t>
            </a:r>
            <a:br>
              <a:rPr lang="es-ES" i="1" dirty="0" smtClean="0"/>
            </a:br>
            <a:r>
              <a:rPr lang="en-US" dirty="0" smtClean="0">
                <a:solidFill>
                  <a:schemeClr val="tx1"/>
                </a:solidFill>
              </a:rPr>
              <a:t>There is no One-Size-Fits-All Formula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895600" y="3505200"/>
            <a:ext cx="617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GB" sz="1400" b="1" dirty="0" smtClean="0">
                <a:solidFill>
                  <a:srgbClr val="333333"/>
                </a:solidFill>
              </a:rPr>
              <a:t>Asunción Gómez-Pérez</a:t>
            </a:r>
            <a:endParaRPr lang="en-GB" sz="1400" b="1" dirty="0">
              <a:solidFill>
                <a:srgbClr val="333333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GB" sz="1400" dirty="0" err="1">
                <a:solidFill>
                  <a:srgbClr val="333333"/>
                </a:solidFill>
              </a:rPr>
              <a:t>Facultad</a:t>
            </a:r>
            <a:r>
              <a:rPr lang="en-GB" sz="1400" dirty="0">
                <a:solidFill>
                  <a:srgbClr val="333333"/>
                </a:solidFill>
              </a:rPr>
              <a:t> de </a:t>
            </a:r>
            <a:r>
              <a:rPr lang="en-GB" sz="1400" dirty="0" err="1">
                <a:solidFill>
                  <a:srgbClr val="333333"/>
                </a:solidFill>
              </a:rPr>
              <a:t>Informática</a:t>
            </a:r>
            <a:r>
              <a:rPr lang="en-GB" sz="1400" dirty="0">
                <a:solidFill>
                  <a:srgbClr val="333333"/>
                </a:solidFill>
              </a:rPr>
              <a:t>, Universidad </a:t>
            </a:r>
            <a:r>
              <a:rPr lang="en-GB" sz="1400" dirty="0" err="1">
                <a:solidFill>
                  <a:srgbClr val="333333"/>
                </a:solidFill>
              </a:rPr>
              <a:t>Politécnica</a:t>
            </a:r>
            <a:r>
              <a:rPr lang="en-GB" sz="1400" dirty="0">
                <a:solidFill>
                  <a:srgbClr val="333333"/>
                </a:solidFill>
              </a:rPr>
              <a:t> de Madrid</a:t>
            </a:r>
          </a:p>
          <a:p>
            <a:pPr algn="ctr">
              <a:spcBef>
                <a:spcPct val="20000"/>
              </a:spcBef>
            </a:pPr>
            <a:r>
              <a:rPr lang="en-GB" sz="1400" dirty="0">
                <a:solidFill>
                  <a:srgbClr val="333333"/>
                </a:solidFill>
              </a:rPr>
              <a:t>Campus de </a:t>
            </a:r>
            <a:r>
              <a:rPr lang="en-GB" sz="1400" dirty="0" err="1">
                <a:solidFill>
                  <a:srgbClr val="333333"/>
                </a:solidFill>
              </a:rPr>
              <a:t>Montegancedo</a:t>
            </a:r>
            <a:r>
              <a:rPr lang="en-GB" sz="1400" dirty="0">
                <a:solidFill>
                  <a:srgbClr val="333333"/>
                </a:solidFill>
              </a:rPr>
              <a:t> </a:t>
            </a:r>
            <a:r>
              <a:rPr lang="en-GB" sz="1400" dirty="0" err="1">
                <a:solidFill>
                  <a:srgbClr val="333333"/>
                </a:solidFill>
              </a:rPr>
              <a:t>sn</a:t>
            </a:r>
            <a:r>
              <a:rPr lang="en-GB" sz="1400" dirty="0">
                <a:solidFill>
                  <a:srgbClr val="333333"/>
                </a:solidFill>
              </a:rPr>
              <a:t>, 28660 </a:t>
            </a:r>
            <a:r>
              <a:rPr lang="en-GB" sz="1400" dirty="0" err="1">
                <a:solidFill>
                  <a:srgbClr val="333333"/>
                </a:solidFill>
              </a:rPr>
              <a:t>Boadilla</a:t>
            </a:r>
            <a:r>
              <a:rPr lang="en-GB" sz="1400" dirty="0">
                <a:solidFill>
                  <a:srgbClr val="333333"/>
                </a:solidFill>
              </a:rPr>
              <a:t> del Monte, Madrid</a:t>
            </a:r>
          </a:p>
          <a:p>
            <a:pPr algn="ctr">
              <a:spcBef>
                <a:spcPct val="20000"/>
              </a:spcBef>
            </a:pPr>
            <a:r>
              <a:rPr lang="en-GB" sz="1400" dirty="0">
                <a:solidFill>
                  <a:srgbClr val="333333"/>
                </a:solidFill>
              </a:rPr>
              <a:t>http://www.oeg-upm.net</a:t>
            </a:r>
          </a:p>
          <a:p>
            <a:pPr algn="ctr">
              <a:spcBef>
                <a:spcPct val="20000"/>
              </a:spcBef>
            </a:pPr>
            <a:r>
              <a:rPr lang="en-GB" sz="1400" dirty="0" smtClean="0">
                <a:solidFill>
                  <a:srgbClr val="333333"/>
                </a:solidFill>
              </a:rPr>
              <a:t>asun@fi.upm.es</a:t>
            </a:r>
            <a:endParaRPr lang="en-GB" sz="1400" dirty="0">
              <a:solidFill>
                <a:srgbClr val="333333"/>
              </a:solidFill>
            </a:endParaRPr>
          </a:p>
          <a:p>
            <a:pPr algn="ctr">
              <a:spcBef>
                <a:spcPct val="20000"/>
              </a:spcBef>
            </a:pPr>
            <a:endParaRPr lang="en-GB" sz="1400" dirty="0" smtClean="0">
              <a:solidFill>
                <a:srgbClr val="333333"/>
              </a:solidFill>
            </a:endParaRPr>
          </a:p>
          <a:p>
            <a:pPr lvl="0" algn="just">
              <a:spcBef>
                <a:spcPct val="20000"/>
              </a:spcBef>
            </a:pPr>
            <a:r>
              <a:rPr lang="en-US" sz="1700" b="1" kern="0" dirty="0" smtClean="0">
                <a:solidFill>
                  <a:srgbClr val="333333"/>
                </a:solidFill>
                <a:latin typeface="Arial"/>
              </a:rPr>
              <a:t>Acknowledgements</a:t>
            </a:r>
            <a:r>
              <a:rPr lang="en-US" sz="1700" kern="0" dirty="0" smtClean="0">
                <a:solidFill>
                  <a:srgbClr val="333333"/>
                </a:solidFill>
                <a:latin typeface="Arial"/>
              </a:rPr>
              <a:t>:</a:t>
            </a:r>
          </a:p>
          <a:p>
            <a:pPr lvl="0" algn="just">
              <a:spcBef>
                <a:spcPct val="20000"/>
              </a:spcBef>
            </a:pP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O.Corcho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, D.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Garijo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, D. Vila,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L.Vilches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, B. </a:t>
            </a:r>
            <a:r>
              <a:rPr lang="en-US" sz="1600" kern="0" dirty="0" err="1" smtClean="0">
                <a:solidFill>
                  <a:srgbClr val="333333"/>
                </a:solidFill>
                <a:latin typeface="Arial"/>
              </a:rPr>
              <a:t>Villazón</a:t>
            </a:r>
            <a:r>
              <a:rPr lang="en-US" sz="1600" kern="0" dirty="0" smtClean="0">
                <a:solidFill>
                  <a:srgbClr val="333333"/>
                </a:solidFill>
                <a:latin typeface="Arial"/>
              </a:rPr>
              <a:t> </a:t>
            </a:r>
            <a:endParaRPr lang="es-ES" sz="1600" kern="0" dirty="0" smtClean="0">
              <a:solidFill>
                <a:srgbClr val="333333"/>
              </a:solidFill>
              <a:latin typeface="Arial"/>
            </a:endParaRPr>
          </a:p>
          <a:p>
            <a:pPr algn="ctr">
              <a:spcBef>
                <a:spcPct val="20000"/>
              </a:spcBef>
            </a:pPr>
            <a:endParaRPr lang="es-ES" sz="1400" dirty="0">
              <a:solidFill>
                <a:srgbClr val="333333"/>
              </a:solidFill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131840" y="5816600"/>
            <a:ext cx="5727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 dirty="0" err="1">
                <a:solidFill>
                  <a:srgbClr val="000099"/>
                </a:solidFill>
              </a:rPr>
              <a:t>Work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distributed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under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the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license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Creative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Commons</a:t>
            </a:r>
            <a:r>
              <a:rPr lang="es-ES" i="1" dirty="0">
                <a:solidFill>
                  <a:srgbClr val="000099"/>
                </a:solidFill>
              </a:rPr>
              <a:t> </a:t>
            </a:r>
            <a:r>
              <a:rPr lang="es-ES" i="1" dirty="0" err="1">
                <a:solidFill>
                  <a:srgbClr val="000099"/>
                </a:solidFill>
              </a:rPr>
              <a:t>Attribution</a:t>
            </a:r>
            <a:r>
              <a:rPr lang="es-ES" i="1" dirty="0">
                <a:solidFill>
                  <a:srgbClr val="000099"/>
                </a:solidFill>
              </a:rPr>
              <a:t>-</a:t>
            </a:r>
            <a:r>
              <a:rPr lang="es-ES" i="1" dirty="0" err="1">
                <a:solidFill>
                  <a:srgbClr val="000099"/>
                </a:solidFill>
              </a:rPr>
              <a:t>Noncommercial</a:t>
            </a:r>
            <a:r>
              <a:rPr lang="es-ES" i="1" dirty="0">
                <a:solidFill>
                  <a:srgbClr val="000099"/>
                </a:solidFill>
              </a:rPr>
              <a:t>-Share </a:t>
            </a:r>
            <a:r>
              <a:rPr lang="es-ES" i="1" dirty="0" err="1">
                <a:solidFill>
                  <a:srgbClr val="000099"/>
                </a:solidFill>
              </a:rPr>
              <a:t>Alike</a:t>
            </a:r>
            <a:r>
              <a:rPr lang="es-ES" i="1" dirty="0">
                <a:solidFill>
                  <a:srgbClr val="000099"/>
                </a:solidFill>
              </a:rPr>
              <a:t> 3.0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 bwMode="auto">
          <a:xfrm>
            <a:off x="3962400" y="2590800"/>
            <a:ext cx="2209800" cy="20574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16280" cy="304800"/>
          </a:xfrm>
        </p:spPr>
        <p:txBody>
          <a:bodyPr/>
          <a:lstStyle/>
          <a:p>
            <a:r>
              <a:rPr lang="es-ES" dirty="0" err="1" smtClean="0"/>
              <a:t>Complex</a:t>
            </a:r>
            <a:r>
              <a:rPr lang="es-ES" dirty="0" smtClean="0"/>
              <a:t> </a:t>
            </a:r>
            <a:r>
              <a:rPr lang="es-ES" dirty="0" err="1" smtClean="0"/>
              <a:t>queries</a:t>
            </a: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data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heterogeneous</a:t>
            </a:r>
            <a:r>
              <a:rPr lang="es-ES" dirty="0" smtClean="0"/>
              <a:t> Web </a:t>
            </a:r>
            <a:r>
              <a:rPr lang="es-ES" dirty="0" err="1" smtClean="0"/>
              <a:t>pages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06F034-C49B-41F0-90AE-EADC7EBEB1F3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15" name="Picture 14" descr="cervantes-bne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3773515" cy="2082553"/>
          </a:xfrm>
          <a:prstGeom prst="rect">
            <a:avLst/>
          </a:prstGeom>
        </p:spPr>
      </p:pic>
      <p:grpSp>
        <p:nvGrpSpPr>
          <p:cNvPr id="3" name="21 Grupo"/>
          <p:cNvGrpSpPr/>
          <p:nvPr/>
        </p:nvGrpSpPr>
        <p:grpSpPr>
          <a:xfrm>
            <a:off x="5142180" y="5085184"/>
            <a:ext cx="3773220" cy="1368152"/>
            <a:chOff x="1043608" y="4293096"/>
            <a:chExt cx="3773220" cy="136815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7719" t="41343" r="28535" b="32817"/>
            <a:stretch>
              <a:fillRect/>
            </a:stretch>
          </p:blipFill>
          <p:spPr bwMode="auto">
            <a:xfrm>
              <a:off x="1259632" y="4293096"/>
              <a:ext cx="3557196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19"/>
            <p:cNvSpPr/>
            <p:nvPr/>
          </p:nvSpPr>
          <p:spPr>
            <a:xfrm>
              <a:off x="3203848" y="4725144"/>
              <a:ext cx="1447800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http://www.aemet</a:t>
              </a:r>
              <a:endParaRPr lang="en-US" sz="1200" dirty="0"/>
            </a:p>
          </p:txBody>
        </p:sp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70257"/>
            <a:stretch>
              <a:fillRect/>
            </a:stretch>
          </p:blipFill>
          <p:spPr bwMode="auto">
            <a:xfrm>
              <a:off x="1043608" y="4365104"/>
              <a:ext cx="1008112" cy="52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26 Grupo"/>
          <p:cNvGrpSpPr/>
          <p:nvPr/>
        </p:nvGrpSpPr>
        <p:grpSpPr>
          <a:xfrm>
            <a:off x="179512" y="4419600"/>
            <a:ext cx="3563888" cy="1945979"/>
            <a:chOff x="1" y="4507430"/>
            <a:chExt cx="3563888" cy="1945979"/>
          </a:xfrm>
        </p:grpSpPr>
        <p:pic>
          <p:nvPicPr>
            <p:cNvPr id="19" name="Picture 18" descr="cervantes-viaf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" y="4507430"/>
              <a:ext cx="3563888" cy="1945979"/>
            </a:xfrm>
            <a:prstGeom prst="rect">
              <a:avLst/>
            </a:prstGeom>
          </p:spPr>
        </p:pic>
        <p:sp>
          <p:nvSpPr>
            <p:cNvPr id="26" name="Rectangle 16"/>
            <p:cNvSpPr/>
            <p:nvPr/>
          </p:nvSpPr>
          <p:spPr>
            <a:xfrm>
              <a:off x="1691680" y="5373216"/>
              <a:ext cx="1736373" cy="30777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http://</a:t>
              </a:r>
              <a:r>
                <a:rPr lang="en-US" sz="1400" dirty="0" err="1" smtClean="0"/>
                <a:t>www.viaf.org</a:t>
              </a:r>
              <a:r>
                <a:rPr lang="en-US" dirty="0" smtClean="0"/>
                <a:t>/</a:t>
              </a:r>
              <a:endParaRPr lang="en-US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 l="41044" t="25559" r="21747" b="7997"/>
          <a:stretch>
            <a:fillRect/>
          </a:stretch>
        </p:blipFill>
        <p:spPr bwMode="auto">
          <a:xfrm>
            <a:off x="6525918" y="762000"/>
            <a:ext cx="2541882" cy="363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86200" y="2971800"/>
            <a:ext cx="2413000" cy="1357313"/>
          </a:xfrm>
          <a:prstGeom prst="rect">
            <a:avLst/>
          </a:prstGeom>
        </p:spPr>
      </p:pic>
      <p:sp>
        <p:nvSpPr>
          <p:cNvPr id="20" name="1 Título"/>
          <p:cNvSpPr txBox="1">
            <a:spLocks/>
          </p:cNvSpPr>
          <p:nvPr/>
        </p:nvSpPr>
        <p:spPr bwMode="auto">
          <a:xfrm>
            <a:off x="3581400" y="6629400"/>
            <a:ext cx="518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*Picture</a:t>
            </a:r>
            <a:r>
              <a:rPr lang="es-ES" sz="1000" b="1" kern="0" dirty="0" smtClean="0">
                <a:latin typeface="+mj-lt"/>
                <a:ea typeface="+mj-ea"/>
                <a:cs typeface="+mj-cs"/>
              </a:rPr>
              <a:t> attribution: http://commons.wikimedia.org/wiki/User:Gugerell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4 Rectángulo"/>
          <p:cNvSpPr/>
          <p:nvPr/>
        </p:nvSpPr>
        <p:spPr>
          <a:xfrm>
            <a:off x="76200" y="3276600"/>
            <a:ext cx="36576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ES" sz="1600" dirty="0" smtClean="0">
                <a:solidFill>
                  <a:srgbClr val="333333"/>
                </a:solidFill>
              </a:rPr>
              <a:t>Cervantes enthusiast from Germany visiting Madrid and willing to know more about Cervantes’ work and life</a:t>
            </a:r>
          </a:p>
          <a:p>
            <a:pPr lvl="0"/>
            <a:endParaRPr lang="es-ES" sz="1900" dirty="0">
              <a:solidFill>
                <a:srgbClr val="333333"/>
              </a:solidFill>
            </a:endParaRPr>
          </a:p>
        </p:txBody>
      </p:sp>
      <p:sp>
        <p:nvSpPr>
          <p:cNvPr id="28" name="Rectangle 16"/>
          <p:cNvSpPr/>
          <p:nvPr/>
        </p:nvSpPr>
        <p:spPr>
          <a:xfrm>
            <a:off x="2057400" y="1902023"/>
            <a:ext cx="1752600" cy="30777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www.bne.es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29" name="89 CuadroTexto"/>
          <p:cNvSpPr txBox="1"/>
          <p:nvPr/>
        </p:nvSpPr>
        <p:spPr>
          <a:xfrm>
            <a:off x="6324600" y="2481590"/>
            <a:ext cx="2209800" cy="261610"/>
          </a:xfrm>
          <a:prstGeom prst="rect">
            <a:avLst/>
          </a:prstGeom>
          <a:solidFill>
            <a:srgbClr val="04A3E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http://elviajero.elpais.com/</a:t>
            </a:r>
            <a:endParaRPr lang="es-E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4 Grupo"/>
          <p:cNvGrpSpPr/>
          <p:nvPr/>
        </p:nvGrpSpPr>
        <p:grpSpPr>
          <a:xfrm>
            <a:off x="0" y="3645024"/>
            <a:ext cx="2537165" cy="2679576"/>
            <a:chOff x="0" y="3645024"/>
            <a:chExt cx="2537165" cy="2679576"/>
          </a:xfrm>
        </p:grpSpPr>
        <p:grpSp>
          <p:nvGrpSpPr>
            <p:cNvPr id="3" name="193 Grupo"/>
            <p:cNvGrpSpPr/>
            <p:nvPr/>
          </p:nvGrpSpPr>
          <p:grpSpPr>
            <a:xfrm>
              <a:off x="0" y="3645024"/>
              <a:ext cx="2537165" cy="2679576"/>
              <a:chOff x="0" y="3645024"/>
              <a:chExt cx="2537165" cy="2679576"/>
            </a:xfrm>
          </p:grpSpPr>
          <p:sp>
            <p:nvSpPr>
              <p:cNvPr id="33" name="32 CuadroTexto"/>
              <p:cNvSpPr txBox="1"/>
              <p:nvPr/>
            </p:nvSpPr>
            <p:spPr>
              <a:xfrm>
                <a:off x="1475656" y="3645024"/>
                <a:ext cx="1061509" cy="26161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1100" b="1" dirty="0" smtClean="0"/>
                  <a:t>M. Cervantes</a:t>
                </a:r>
                <a:endParaRPr lang="es-ES" sz="1100" b="1" dirty="0"/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990600" y="4267200"/>
                <a:ext cx="1023199" cy="26161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1100" b="1" dirty="0" smtClean="0"/>
                  <a:t>Don Quixote</a:t>
                </a:r>
                <a:endParaRPr lang="es-ES" sz="1100" b="1" dirty="0"/>
              </a:p>
            </p:txBody>
          </p:sp>
          <p:sp>
            <p:nvSpPr>
              <p:cNvPr id="35" name="34 CuadroTexto"/>
              <p:cNvSpPr txBox="1"/>
              <p:nvPr/>
            </p:nvSpPr>
            <p:spPr>
              <a:xfrm>
                <a:off x="0" y="5589240"/>
                <a:ext cx="936104" cy="26161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 smtClean="0"/>
                  <a:t>Hebrew</a:t>
                </a:r>
                <a:endParaRPr lang="es-ES" sz="1100" b="1" dirty="0"/>
              </a:p>
            </p:txBody>
          </p:sp>
          <p:cxnSp>
            <p:nvCxnSpPr>
              <p:cNvPr id="36" name="35 Conector recto de flecha"/>
              <p:cNvCxnSpPr>
                <a:stCxn id="33" idx="2"/>
                <a:endCxn id="34" idx="0"/>
              </p:cNvCxnSpPr>
              <p:nvPr/>
            </p:nvCxnSpPr>
            <p:spPr bwMode="auto">
              <a:xfrm rot="5400000">
                <a:off x="1574023" y="3834812"/>
                <a:ext cx="360566" cy="50421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7" name="36 Conector recto de flecha"/>
              <p:cNvCxnSpPr/>
              <p:nvPr/>
            </p:nvCxnSpPr>
            <p:spPr bwMode="auto">
              <a:xfrm rot="5400000">
                <a:off x="442764" y="4736604"/>
                <a:ext cx="1093440" cy="611832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37 CuadroTexto"/>
              <p:cNvSpPr txBox="1"/>
              <p:nvPr/>
            </p:nvSpPr>
            <p:spPr>
              <a:xfrm>
                <a:off x="1066800" y="3962400"/>
                <a:ext cx="655949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 smtClean="0">
                    <a:solidFill>
                      <a:srgbClr val="003399"/>
                    </a:solidFill>
                  </a:rPr>
                  <a:t>creator</a:t>
                </a:r>
                <a:endParaRPr lang="es-ES" sz="1100" dirty="0">
                  <a:solidFill>
                    <a:srgbClr val="003399"/>
                  </a:solidFill>
                </a:endParaRPr>
              </a:p>
            </p:txBody>
          </p:sp>
          <p:sp>
            <p:nvSpPr>
              <p:cNvPr id="39" name="38 CuadroTexto"/>
              <p:cNvSpPr txBox="1"/>
              <p:nvPr/>
            </p:nvSpPr>
            <p:spPr>
              <a:xfrm>
                <a:off x="76200" y="5055513"/>
                <a:ext cx="967408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 smtClean="0">
                    <a:solidFill>
                      <a:srgbClr val="003399"/>
                    </a:solidFill>
                  </a:rPr>
                  <a:t>Translated</a:t>
                </a:r>
              </a:p>
              <a:p>
                <a:r>
                  <a:rPr lang="es-ES" sz="1100" dirty="0" smtClean="0">
                    <a:solidFill>
                      <a:srgbClr val="003399"/>
                    </a:solidFill>
                  </a:rPr>
                  <a:t>into</a:t>
                </a:r>
              </a:p>
            </p:txBody>
          </p:sp>
          <p:sp>
            <p:nvSpPr>
              <p:cNvPr id="40" name="39 CuadroTexto"/>
              <p:cNvSpPr txBox="1"/>
              <p:nvPr/>
            </p:nvSpPr>
            <p:spPr>
              <a:xfrm>
                <a:off x="0" y="4679558"/>
                <a:ext cx="498855" cy="26161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1100" b="1" dirty="0" smtClean="0"/>
                  <a:t>1960</a:t>
                </a:r>
                <a:endParaRPr lang="es-ES" sz="1100" b="1" dirty="0"/>
              </a:p>
            </p:txBody>
          </p:sp>
          <p:cxnSp>
            <p:nvCxnSpPr>
              <p:cNvPr id="41" name="40 Conector recto de flecha"/>
              <p:cNvCxnSpPr>
                <a:stCxn id="34" idx="1"/>
                <a:endCxn id="40" idx="3"/>
              </p:cNvCxnSpPr>
              <p:nvPr/>
            </p:nvCxnSpPr>
            <p:spPr bwMode="auto">
              <a:xfrm rot="10800000" flipV="1">
                <a:off x="498856" y="4398005"/>
                <a:ext cx="491745" cy="41235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2" name="41 CuadroTexto"/>
              <p:cNvSpPr txBox="1"/>
              <p:nvPr/>
            </p:nvSpPr>
            <p:spPr>
              <a:xfrm>
                <a:off x="55271" y="4114800"/>
                <a:ext cx="859129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100" dirty="0" smtClean="0">
                    <a:solidFill>
                      <a:srgbClr val="003399"/>
                    </a:solidFill>
                  </a:rPr>
                  <a:t>Year of </a:t>
                </a:r>
              </a:p>
              <a:p>
                <a:pPr algn="ctr"/>
                <a:r>
                  <a:rPr lang="es-ES" sz="1100" dirty="0" smtClean="0">
                    <a:solidFill>
                      <a:srgbClr val="003399"/>
                    </a:solidFill>
                  </a:rPr>
                  <a:t>publication</a:t>
                </a:r>
              </a:p>
            </p:txBody>
          </p:sp>
          <p:sp>
            <p:nvSpPr>
              <p:cNvPr id="44" name="43 CuadroTexto"/>
              <p:cNvSpPr txBox="1"/>
              <p:nvPr/>
            </p:nvSpPr>
            <p:spPr>
              <a:xfrm>
                <a:off x="838200" y="6062990"/>
                <a:ext cx="648072" cy="26161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 smtClean="0"/>
                  <a:t>VIAF</a:t>
                </a:r>
              </a:p>
            </p:txBody>
          </p:sp>
          <p:cxnSp>
            <p:nvCxnSpPr>
              <p:cNvPr id="45" name="44 Conector recto de flecha"/>
              <p:cNvCxnSpPr>
                <a:stCxn id="34" idx="2"/>
                <a:endCxn id="44" idx="0"/>
              </p:cNvCxnSpPr>
              <p:nvPr/>
            </p:nvCxnSpPr>
            <p:spPr bwMode="auto">
              <a:xfrm rot="5400000">
                <a:off x="565128" y="5125918"/>
                <a:ext cx="1534180" cy="339964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6" name="45 CuadroTexto"/>
              <p:cNvSpPr txBox="1"/>
              <p:nvPr/>
            </p:nvSpPr>
            <p:spPr>
              <a:xfrm>
                <a:off x="2195736" y="5157192"/>
                <a:ext cx="184666" cy="261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es-ES" sz="1100" dirty="0">
                  <a:solidFill>
                    <a:srgbClr val="003399"/>
                  </a:solidFill>
                </a:endParaRPr>
              </a:p>
            </p:txBody>
          </p:sp>
        </p:grpSp>
        <p:sp>
          <p:nvSpPr>
            <p:cNvPr id="79" name="38 CuadroTexto"/>
            <p:cNvSpPr txBox="1"/>
            <p:nvPr/>
          </p:nvSpPr>
          <p:spPr>
            <a:xfrm>
              <a:off x="1371600" y="5377190"/>
              <a:ext cx="68580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rgbClr val="003399"/>
                  </a:solidFill>
                </a:rPr>
                <a:t>located</a:t>
              </a:r>
            </a:p>
          </p:txBody>
        </p:sp>
      </p:grp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Data Integration</a:t>
            </a:r>
            <a:endParaRPr lang="es-ES" dirty="0"/>
          </a:p>
        </p:txBody>
      </p:sp>
      <p:sp>
        <p:nvSpPr>
          <p:cNvPr id="98" name="Content Placeholder 9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6F034-C49B-41F0-90AE-EADC7EBEB1F3}" type="slidenum">
              <a:rPr lang="es-ES" smtClean="0"/>
              <a:pPr/>
              <a:t>3</a:t>
            </a:fld>
            <a:endParaRPr lang="es-ES"/>
          </a:p>
        </p:txBody>
      </p:sp>
      <p:grpSp>
        <p:nvGrpSpPr>
          <p:cNvPr id="8" name="143 Grupo"/>
          <p:cNvGrpSpPr/>
          <p:nvPr/>
        </p:nvGrpSpPr>
        <p:grpSpPr>
          <a:xfrm>
            <a:off x="4499992" y="1643390"/>
            <a:ext cx="3666728" cy="1328410"/>
            <a:chOff x="4499992" y="1643390"/>
            <a:chExt cx="3666728" cy="1328410"/>
          </a:xfrm>
        </p:grpSpPr>
        <p:sp>
          <p:nvSpPr>
            <p:cNvPr id="49" name="48 CuadroTexto"/>
            <p:cNvSpPr txBox="1"/>
            <p:nvPr/>
          </p:nvSpPr>
          <p:spPr>
            <a:xfrm>
              <a:off x="4499992" y="2708920"/>
              <a:ext cx="1061509" cy="2616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M. Cervantes</a:t>
              </a:r>
              <a:endParaRPr lang="es-ES" sz="1100" b="1" dirty="0"/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6400800" y="2710190"/>
              <a:ext cx="1415772" cy="2616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Alcalá de Henares</a:t>
              </a:r>
              <a:endParaRPr lang="es-ES" sz="11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6324600" y="1643390"/>
              <a:ext cx="1524000" cy="261610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Alcalá de Henares</a:t>
              </a:r>
              <a:endParaRPr lang="es-ES" sz="1100" b="1" dirty="0"/>
            </a:p>
          </p:txBody>
        </p:sp>
        <p:cxnSp>
          <p:nvCxnSpPr>
            <p:cNvPr id="53" name="52 Conector recto de flecha"/>
            <p:cNvCxnSpPr>
              <a:stCxn id="51" idx="2"/>
              <a:endCxn id="50" idx="0"/>
            </p:cNvCxnSpPr>
            <p:nvPr/>
          </p:nvCxnSpPr>
          <p:spPr bwMode="auto">
            <a:xfrm rot="16200000" flipH="1">
              <a:off x="6695048" y="2296552"/>
              <a:ext cx="805190" cy="2208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53 CuadroTexto"/>
            <p:cNvSpPr txBox="1"/>
            <p:nvPr/>
          </p:nvSpPr>
          <p:spPr>
            <a:xfrm>
              <a:off x="5638800" y="2405390"/>
              <a:ext cx="981472" cy="2616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rgbClr val="FF6600"/>
                  </a:solidFill>
                </a:rPr>
                <a:t>birthPlace</a:t>
              </a:r>
              <a:endParaRPr lang="es-ES" sz="1100" dirty="0">
                <a:solidFill>
                  <a:srgbClr val="FF6600"/>
                </a:solidFill>
              </a:endParaRPr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7086600" y="2133600"/>
              <a:ext cx="1080120" cy="2616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rgbClr val="FF6600"/>
                  </a:solidFill>
                </a:rPr>
                <a:t>Same as</a:t>
              </a:r>
              <a:endParaRPr lang="es-ES" sz="1100" dirty="0">
                <a:solidFill>
                  <a:srgbClr val="FF6600"/>
                </a:solidFill>
              </a:endParaRPr>
            </a:p>
          </p:txBody>
        </p:sp>
        <p:cxnSp>
          <p:nvCxnSpPr>
            <p:cNvPr id="69" name="68 Conector recto de flecha"/>
            <p:cNvCxnSpPr>
              <a:stCxn id="49" idx="3"/>
              <a:endCxn id="50" idx="1"/>
            </p:cNvCxnSpPr>
            <p:nvPr/>
          </p:nvCxnSpPr>
          <p:spPr bwMode="auto">
            <a:xfrm>
              <a:off x="5561501" y="2839725"/>
              <a:ext cx="839299" cy="127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128 Grupo"/>
          <p:cNvGrpSpPr/>
          <p:nvPr/>
        </p:nvGrpSpPr>
        <p:grpSpPr>
          <a:xfrm>
            <a:off x="6644208" y="4725144"/>
            <a:ext cx="2608312" cy="1197714"/>
            <a:chOff x="5920680" y="4725144"/>
            <a:chExt cx="2608312" cy="1197714"/>
          </a:xfrm>
        </p:grpSpPr>
        <p:sp>
          <p:nvSpPr>
            <p:cNvPr id="89" name="88 CuadroTexto"/>
            <p:cNvSpPr txBox="1"/>
            <p:nvPr/>
          </p:nvSpPr>
          <p:spPr>
            <a:xfrm>
              <a:off x="5920680" y="4725144"/>
              <a:ext cx="1415772" cy="26161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Alcalá de Henares</a:t>
              </a:r>
              <a:endParaRPr lang="es-ES" sz="1100" b="1" dirty="0"/>
            </a:p>
          </p:txBody>
        </p:sp>
        <p:sp>
          <p:nvSpPr>
            <p:cNvPr id="90" name="89 CuadroTexto"/>
            <p:cNvSpPr txBox="1"/>
            <p:nvPr/>
          </p:nvSpPr>
          <p:spPr>
            <a:xfrm>
              <a:off x="7592888" y="5661248"/>
              <a:ext cx="936104" cy="26161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20º</a:t>
              </a:r>
              <a:endParaRPr lang="es-ES" sz="1100" b="1" dirty="0"/>
            </a:p>
          </p:txBody>
        </p:sp>
        <p:cxnSp>
          <p:nvCxnSpPr>
            <p:cNvPr id="91" name="90 Conector recto de flecha"/>
            <p:cNvCxnSpPr>
              <a:stCxn id="89" idx="2"/>
              <a:endCxn id="90" idx="1"/>
            </p:cNvCxnSpPr>
            <p:nvPr/>
          </p:nvCxnSpPr>
          <p:spPr bwMode="auto">
            <a:xfrm rot="16200000" flipH="1">
              <a:off x="6708078" y="4907242"/>
              <a:ext cx="805299" cy="96432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92 CuadroTexto"/>
            <p:cNvSpPr txBox="1"/>
            <p:nvPr/>
          </p:nvSpPr>
          <p:spPr>
            <a:xfrm>
              <a:off x="7525816" y="5300990"/>
              <a:ext cx="995536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rgbClr val="00B050"/>
                  </a:solidFill>
                </a:rPr>
                <a:t>Temperatura</a:t>
              </a:r>
              <a:endParaRPr lang="es-ES" sz="11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2" name="209 Grupo"/>
          <p:cNvGrpSpPr/>
          <p:nvPr/>
        </p:nvGrpSpPr>
        <p:grpSpPr>
          <a:xfrm>
            <a:off x="167669" y="1066800"/>
            <a:ext cx="2855664" cy="1975738"/>
            <a:chOff x="167669" y="1066800"/>
            <a:chExt cx="2855664" cy="1975738"/>
          </a:xfrm>
        </p:grpSpPr>
        <p:sp>
          <p:nvSpPr>
            <p:cNvPr id="6" name="5 CuadroTexto"/>
            <p:cNvSpPr txBox="1"/>
            <p:nvPr/>
          </p:nvSpPr>
          <p:spPr>
            <a:xfrm>
              <a:off x="1403648" y="2780928"/>
              <a:ext cx="1061509" cy="26161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M. Cervantes</a:t>
              </a:r>
              <a:endParaRPr lang="es-ES" sz="1100" b="1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524010" y="1916832"/>
              <a:ext cx="840295" cy="26161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El Quijote</a:t>
              </a:r>
              <a:endParaRPr lang="es-ES" sz="1100" b="1" dirty="0"/>
            </a:p>
          </p:txBody>
        </p:sp>
        <p:cxnSp>
          <p:nvCxnSpPr>
            <p:cNvPr id="9" name="8 Conector recto de flecha"/>
            <p:cNvCxnSpPr>
              <a:endCxn id="7" idx="0"/>
            </p:cNvCxnSpPr>
            <p:nvPr/>
          </p:nvCxnSpPr>
          <p:spPr bwMode="auto">
            <a:xfrm>
              <a:off x="1907704" y="1340768"/>
              <a:ext cx="36454" cy="57606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1" name="10 CuadroTexto"/>
            <p:cNvSpPr txBox="1"/>
            <p:nvPr/>
          </p:nvSpPr>
          <p:spPr>
            <a:xfrm>
              <a:off x="2123728" y="2348880"/>
              <a:ext cx="655949" cy="2616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rgbClr val="C00000"/>
                  </a:solidFill>
                </a:rPr>
                <a:t>Autor</a:t>
              </a:r>
              <a:endParaRPr lang="es-ES" sz="1100" dirty="0">
                <a:solidFill>
                  <a:srgbClr val="C00000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67669" y="1916832"/>
              <a:ext cx="498855" cy="26161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1605</a:t>
              </a:r>
              <a:endParaRPr lang="es-ES" sz="1100" b="1" dirty="0"/>
            </a:p>
          </p:txBody>
        </p:sp>
        <p:cxnSp>
          <p:nvCxnSpPr>
            <p:cNvPr id="14" name="13 Conector recto de flecha"/>
            <p:cNvCxnSpPr>
              <a:endCxn id="13" idx="3"/>
            </p:cNvCxnSpPr>
            <p:nvPr/>
          </p:nvCxnSpPr>
          <p:spPr bwMode="auto">
            <a:xfrm flipH="1" flipV="1">
              <a:off x="666524" y="2047637"/>
              <a:ext cx="881140" cy="1321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14 CuadroTexto"/>
            <p:cNvSpPr txBox="1"/>
            <p:nvPr/>
          </p:nvSpPr>
          <p:spPr>
            <a:xfrm>
              <a:off x="755576" y="2132856"/>
              <a:ext cx="947695" cy="4308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 smtClean="0">
                  <a:solidFill>
                    <a:srgbClr val="C00000"/>
                  </a:solidFill>
                </a:rPr>
                <a:t>Año de</a:t>
              </a:r>
            </a:p>
            <a:p>
              <a:pPr algn="ctr"/>
              <a:r>
                <a:rPr lang="es-ES" sz="1100" dirty="0" smtClean="0">
                  <a:solidFill>
                    <a:srgbClr val="C00000"/>
                  </a:solidFill>
                </a:rPr>
                <a:t> Publicación</a:t>
              </a:r>
              <a:endParaRPr lang="es-ES" sz="1100" dirty="0">
                <a:solidFill>
                  <a:srgbClr val="C00000"/>
                </a:solidFill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676400" y="1066800"/>
              <a:ext cx="482499" cy="26161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BNE</a:t>
              </a:r>
            </a:p>
          </p:txBody>
        </p:sp>
        <p:cxnSp>
          <p:nvCxnSpPr>
            <p:cNvPr id="18" name="17 Conector recto de flecha"/>
            <p:cNvCxnSpPr/>
            <p:nvPr/>
          </p:nvCxnSpPr>
          <p:spPr bwMode="auto">
            <a:xfrm>
              <a:off x="1956058" y="2178442"/>
              <a:ext cx="0" cy="60248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9" name="18 CuadroTexto"/>
            <p:cNvSpPr txBox="1"/>
            <p:nvPr/>
          </p:nvSpPr>
          <p:spPr>
            <a:xfrm>
              <a:off x="2123728" y="1556792"/>
              <a:ext cx="8996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rgbClr val="C00000"/>
                  </a:solidFill>
                </a:rPr>
                <a:t>Ubicado en</a:t>
              </a:r>
              <a:endParaRPr lang="es-ES" sz="1100" dirty="0">
                <a:solidFill>
                  <a:srgbClr val="C00000"/>
                </a:solidFill>
              </a:endParaRPr>
            </a:p>
          </p:txBody>
        </p:sp>
      </p:grpSp>
      <p:sp>
        <p:nvSpPr>
          <p:cNvPr id="68" name="5 Disco magnético"/>
          <p:cNvSpPr/>
          <p:nvPr/>
        </p:nvSpPr>
        <p:spPr bwMode="auto">
          <a:xfrm>
            <a:off x="304800" y="0"/>
            <a:ext cx="685800" cy="685800"/>
          </a:xfrm>
          <a:prstGeom prst="flowChartMagneticDisk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000" b="1" dirty="0" smtClean="0">
                <a:solidFill>
                  <a:schemeClr val="bg1"/>
                </a:solidFill>
                <a:latin typeface="Arial" charset="0"/>
              </a:rPr>
              <a:t>BD BNE</a:t>
            </a:r>
            <a:endParaRPr kumimoji="0" lang="es-E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0" name="9 Disco magnético"/>
          <p:cNvSpPr/>
          <p:nvPr/>
        </p:nvSpPr>
        <p:spPr bwMode="auto">
          <a:xfrm>
            <a:off x="1132292" y="6896"/>
            <a:ext cx="685800" cy="685800"/>
          </a:xfrm>
          <a:prstGeom prst="flowChartMagneticDisk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000" b="1" dirty="0" smtClean="0">
                <a:solidFill>
                  <a:schemeClr val="bg1"/>
                </a:solidFill>
                <a:latin typeface="Arial" charset="0"/>
              </a:rPr>
              <a:t>BD VIAF</a:t>
            </a:r>
            <a:endParaRPr kumimoji="0" lang="es-E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12 Disco magnético"/>
          <p:cNvSpPr/>
          <p:nvPr/>
        </p:nvSpPr>
        <p:spPr bwMode="auto">
          <a:xfrm>
            <a:off x="1981200" y="0"/>
            <a:ext cx="685800" cy="685800"/>
          </a:xfrm>
          <a:prstGeom prst="flowChartMagneticDisk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000" b="1" dirty="0" smtClean="0">
                <a:solidFill>
                  <a:schemeClr val="bg1"/>
                </a:solidFill>
                <a:latin typeface="Arial" charset="0"/>
              </a:rPr>
              <a:t>BD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AEMET</a:t>
            </a:r>
          </a:p>
        </p:txBody>
      </p:sp>
      <p:pic>
        <p:nvPicPr>
          <p:cNvPr id="6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56992"/>
            <a:ext cx="706189" cy="62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5 Disco magnético"/>
          <p:cNvSpPr/>
          <p:nvPr/>
        </p:nvSpPr>
        <p:spPr bwMode="auto">
          <a:xfrm>
            <a:off x="2819400" y="0"/>
            <a:ext cx="685800" cy="685800"/>
          </a:xfrm>
          <a:prstGeom prst="flowChartMagneticDis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000" b="1" dirty="0" smtClean="0">
                <a:solidFill>
                  <a:schemeClr val="bg1"/>
                </a:solidFill>
                <a:latin typeface="Arial" charset="0"/>
              </a:rPr>
              <a:t>BD IGN</a:t>
            </a:r>
            <a:endParaRPr kumimoji="0" lang="es-E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16" name="128 Grupo"/>
          <p:cNvGrpSpPr/>
          <p:nvPr/>
        </p:nvGrpSpPr>
        <p:grpSpPr>
          <a:xfrm>
            <a:off x="4146828" y="4877544"/>
            <a:ext cx="1415772" cy="1366991"/>
            <a:chOff x="6262444" y="4725144"/>
            <a:chExt cx="1415772" cy="1366991"/>
          </a:xfrm>
        </p:grpSpPr>
        <p:sp>
          <p:nvSpPr>
            <p:cNvPr id="86" name="88 CuadroTexto"/>
            <p:cNvSpPr txBox="1"/>
            <p:nvPr/>
          </p:nvSpPr>
          <p:spPr>
            <a:xfrm>
              <a:off x="6262444" y="4725144"/>
              <a:ext cx="1415772" cy="261610"/>
            </a:xfrm>
            <a:prstGeom prst="rect">
              <a:avLst/>
            </a:prstGeom>
            <a:solidFill>
              <a:srgbClr val="04A3E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Alcalá de Henares</a:t>
              </a:r>
              <a:endParaRPr lang="es-ES" sz="1100" b="1" dirty="0"/>
            </a:p>
          </p:txBody>
        </p:sp>
        <p:sp>
          <p:nvSpPr>
            <p:cNvPr id="87" name="89 CuadroTexto"/>
            <p:cNvSpPr txBox="1"/>
            <p:nvPr/>
          </p:nvSpPr>
          <p:spPr>
            <a:xfrm>
              <a:off x="6489104" y="5661248"/>
              <a:ext cx="990600" cy="430887"/>
            </a:xfrm>
            <a:prstGeom prst="rect">
              <a:avLst/>
            </a:prstGeom>
            <a:solidFill>
              <a:srgbClr val="04A3E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Tapas Siglo de Oro</a:t>
              </a:r>
              <a:endParaRPr lang="es-ES" sz="1100" b="1" dirty="0"/>
            </a:p>
          </p:txBody>
        </p:sp>
        <p:cxnSp>
          <p:nvCxnSpPr>
            <p:cNvPr id="101" name="90 Conector recto de flecha"/>
            <p:cNvCxnSpPr>
              <a:stCxn id="86" idx="2"/>
              <a:endCxn id="87" idx="0"/>
            </p:cNvCxnSpPr>
            <p:nvPr/>
          </p:nvCxnSpPr>
          <p:spPr bwMode="auto">
            <a:xfrm>
              <a:off x="6970330" y="4986754"/>
              <a:ext cx="14074" cy="67449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92 CuadroTexto"/>
            <p:cNvSpPr txBox="1"/>
            <p:nvPr/>
          </p:nvSpPr>
          <p:spPr>
            <a:xfrm>
              <a:off x="6840016" y="5257800"/>
              <a:ext cx="45720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rgbClr val="04A3E0"/>
                  </a:solidFill>
                </a:rPr>
                <a:t>guía</a:t>
              </a:r>
              <a:endParaRPr lang="es-ES" sz="1100" dirty="0">
                <a:solidFill>
                  <a:srgbClr val="04A3E0"/>
                </a:solidFill>
              </a:endParaRPr>
            </a:p>
          </p:txBody>
        </p:sp>
      </p:grpSp>
      <p:sp>
        <p:nvSpPr>
          <p:cNvPr id="106" name="5 Disco magnético"/>
          <p:cNvSpPr/>
          <p:nvPr/>
        </p:nvSpPr>
        <p:spPr bwMode="auto">
          <a:xfrm>
            <a:off x="3657600" y="0"/>
            <a:ext cx="685800" cy="685800"/>
          </a:xfrm>
          <a:prstGeom prst="flowChartMagneticDisk">
            <a:avLst/>
          </a:prstGeom>
          <a:solidFill>
            <a:srgbClr val="04A3E0"/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000" b="1" dirty="0" smtClean="0">
                <a:solidFill>
                  <a:schemeClr val="bg1"/>
                </a:solidFill>
                <a:latin typeface="Arial" charset="0"/>
              </a:rPr>
              <a:t>BD Prisa</a:t>
            </a:r>
            <a:endParaRPr kumimoji="0" lang="es-E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9" name="5 Disco magnético"/>
          <p:cNvSpPr/>
          <p:nvPr/>
        </p:nvSpPr>
        <p:spPr bwMode="auto">
          <a:xfrm>
            <a:off x="4495800" y="0"/>
            <a:ext cx="762000" cy="685800"/>
          </a:xfrm>
          <a:prstGeom prst="flowChartMagneticDisk">
            <a:avLst/>
          </a:prstGeom>
          <a:solidFill>
            <a:schemeClr val="accent5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000" b="1" dirty="0" smtClean="0">
                <a:solidFill>
                  <a:schemeClr val="bg1"/>
                </a:solidFill>
                <a:latin typeface="Arial" charset="0"/>
              </a:rPr>
              <a:t>BD DBpedia</a:t>
            </a:r>
            <a:endParaRPr kumimoji="0" lang="es-E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3048000"/>
            <a:ext cx="952500" cy="1120588"/>
          </a:xfrm>
          <a:prstGeom prst="rect">
            <a:avLst/>
          </a:prstGeom>
        </p:spPr>
      </p:pic>
      <p:pic>
        <p:nvPicPr>
          <p:cNvPr id="218114" name="Picture 2" descr="http://t3.gstatic.com/images?q=tbn:ANd9GcQotvHQT8B33bsUfxWoz8h3jG9bKcn_3Ep2rLo330EaL7xDox3AAeK2OS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0" y="692696"/>
            <a:ext cx="1104900" cy="1104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-0.00948 L 0.22309 0.105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30396 L 0.23854 -0.029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56337E-6 L -0.08663 0.10476 " pathEditMode="relative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20999E-6 L -0.11024 -0.17854 " pathEditMode="relative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11232 -0.205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-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LOD clouds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50"/>
          <a:stretch>
            <a:fillRect/>
          </a:stretch>
        </p:blipFill>
        <p:spPr bwMode="auto">
          <a:xfrm>
            <a:off x="304800" y="835025"/>
            <a:ext cx="8794750" cy="5637213"/>
          </a:xfrm>
          <a:solidFill>
            <a:schemeClr val="bg1"/>
          </a:solidFill>
          <a:ln>
            <a:miter lim="800000"/>
            <a:headEnd/>
            <a:tailEnd/>
          </a:ln>
        </p:spPr>
      </p:pic>
      <p:sp>
        <p:nvSpPr>
          <p:cNvPr id="36868" name="4 Rectángulo"/>
          <p:cNvSpPr>
            <a:spLocks noChangeArrowheads="1"/>
          </p:cNvSpPr>
          <p:nvPr/>
        </p:nvSpPr>
        <p:spPr bwMode="auto">
          <a:xfrm>
            <a:off x="971550" y="5373688"/>
            <a:ext cx="1584325" cy="5032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800" b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36869" name="5 Rectángulo"/>
          <p:cNvSpPr>
            <a:spLocks noChangeArrowheads="1"/>
          </p:cNvSpPr>
          <p:nvPr/>
        </p:nvSpPr>
        <p:spPr bwMode="auto">
          <a:xfrm>
            <a:off x="2268538" y="5589588"/>
            <a:ext cx="790575" cy="2873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 sz="800" b="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Foundations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211960" y="692696"/>
            <a:ext cx="4752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rgbClr val="000000"/>
                </a:solidFill>
              </a:rPr>
              <a:t>Unique identifiers: URI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identify or name a resource</a:t>
            </a:r>
          </a:p>
        </p:txBody>
      </p:sp>
      <p:pic>
        <p:nvPicPr>
          <p:cNvPr id="292866" name="Picture 2" descr="http://research.talis.com/2005/rdf-intro/generic-tri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3048000" cy="445936"/>
          </a:xfrm>
          <a:prstGeom prst="rect">
            <a:avLst/>
          </a:prstGeom>
          <a:noFill/>
        </p:spPr>
      </p:pic>
      <p:sp>
        <p:nvSpPr>
          <p:cNvPr id="30" name="29 CuadroTexto"/>
          <p:cNvSpPr txBox="1"/>
          <p:nvPr/>
        </p:nvSpPr>
        <p:spPr>
          <a:xfrm>
            <a:off x="251520" y="764704"/>
            <a:ext cx="3779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rgbClr val="000000"/>
                </a:solidFill>
              </a:rPr>
              <a:t>RDF(S) models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</a:t>
            </a:r>
            <a:endParaRPr lang="es-ES" sz="1800" dirty="0">
              <a:solidFill>
                <a:srgbClr val="00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499992" y="4070866"/>
            <a:ext cx="34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Cer</a:t>
            </a:r>
            <a:endParaRPr lang="es-ES" dirty="0"/>
          </a:p>
        </p:txBody>
      </p:sp>
      <p:sp>
        <p:nvSpPr>
          <p:cNvPr id="16" name="6 CuadroTexto"/>
          <p:cNvSpPr txBox="1"/>
          <p:nvPr/>
        </p:nvSpPr>
        <p:spPr>
          <a:xfrm>
            <a:off x="5148064" y="4070866"/>
            <a:ext cx="84301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tx1"/>
                </a:solidFill>
              </a:rPr>
              <a:t>El Quijote</a:t>
            </a:r>
            <a:endParaRPr lang="es-ES" sz="1100" b="1" dirty="0">
              <a:solidFill>
                <a:schemeClr val="tx1"/>
              </a:solidFill>
            </a:endParaRPr>
          </a:p>
        </p:txBody>
      </p:sp>
      <p:sp>
        <p:nvSpPr>
          <p:cNvPr id="18" name="5 CuadroTexto">
            <a:hlinkClick r:id="rId4"/>
          </p:cNvPr>
          <p:cNvSpPr txBox="1"/>
          <p:nvPr/>
        </p:nvSpPr>
        <p:spPr>
          <a:xfrm>
            <a:off x="2729268" y="4070866"/>
            <a:ext cx="866844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tx1"/>
                </a:solidFill>
              </a:rPr>
              <a:t>Cervantes</a:t>
            </a:r>
            <a:endParaRPr lang="es-ES" sz="1100" b="1" dirty="0">
              <a:solidFill>
                <a:schemeClr val="tx1"/>
              </a:solidFill>
            </a:endParaRPr>
          </a:p>
        </p:txBody>
      </p:sp>
      <p:grpSp>
        <p:nvGrpSpPr>
          <p:cNvPr id="3" name="70 Grupo"/>
          <p:cNvGrpSpPr/>
          <p:nvPr/>
        </p:nvGrpSpPr>
        <p:grpSpPr>
          <a:xfrm>
            <a:off x="3635896" y="3926850"/>
            <a:ext cx="1509420" cy="301243"/>
            <a:chOff x="5508104" y="2564904"/>
            <a:chExt cx="1509420" cy="301243"/>
          </a:xfrm>
        </p:grpSpPr>
        <p:cxnSp>
          <p:nvCxnSpPr>
            <p:cNvPr id="20" name="9 Conector recto de flecha"/>
            <p:cNvCxnSpPr/>
            <p:nvPr/>
          </p:nvCxnSpPr>
          <p:spPr bwMode="auto">
            <a:xfrm>
              <a:off x="5508104" y="2852936"/>
              <a:ext cx="1509420" cy="1321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30 CuadroTexto"/>
            <p:cNvSpPr txBox="1"/>
            <p:nvPr/>
          </p:nvSpPr>
          <p:spPr>
            <a:xfrm>
              <a:off x="5940152" y="2564904"/>
              <a:ext cx="9412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Is creator of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31 CuadroTexto"/>
          <p:cNvSpPr txBox="1"/>
          <p:nvPr/>
        </p:nvSpPr>
        <p:spPr>
          <a:xfrm>
            <a:off x="4572000" y="3134762"/>
            <a:ext cx="349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Cer</a:t>
            </a:r>
            <a:endParaRPr lang="es-ES" dirty="0"/>
          </a:p>
        </p:txBody>
      </p:sp>
      <p:sp>
        <p:nvSpPr>
          <p:cNvPr id="33" name="6 CuadroTexto"/>
          <p:cNvSpPr txBox="1"/>
          <p:nvPr/>
        </p:nvSpPr>
        <p:spPr>
          <a:xfrm>
            <a:off x="5097140" y="3134762"/>
            <a:ext cx="84301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tx1"/>
                </a:solidFill>
              </a:rPr>
              <a:t>Work</a:t>
            </a:r>
            <a:endParaRPr lang="es-ES" sz="1100" b="1" dirty="0">
              <a:solidFill>
                <a:schemeClr val="tx1"/>
              </a:solidFill>
            </a:endParaRPr>
          </a:p>
        </p:txBody>
      </p:sp>
      <p:sp>
        <p:nvSpPr>
          <p:cNvPr id="34" name="5 CuadroTexto"/>
          <p:cNvSpPr txBox="1"/>
          <p:nvPr/>
        </p:nvSpPr>
        <p:spPr>
          <a:xfrm>
            <a:off x="2720876" y="3134762"/>
            <a:ext cx="866844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tx1"/>
                </a:solidFill>
              </a:rPr>
              <a:t>Person</a:t>
            </a:r>
            <a:endParaRPr lang="es-ES" sz="1100" b="1" dirty="0">
              <a:solidFill>
                <a:schemeClr val="tx1"/>
              </a:solidFill>
            </a:endParaRPr>
          </a:p>
        </p:txBody>
      </p:sp>
      <p:grpSp>
        <p:nvGrpSpPr>
          <p:cNvPr id="4" name="65 Grupo"/>
          <p:cNvGrpSpPr/>
          <p:nvPr/>
        </p:nvGrpSpPr>
        <p:grpSpPr>
          <a:xfrm>
            <a:off x="3587720" y="2996952"/>
            <a:ext cx="1509420" cy="261610"/>
            <a:chOff x="3564760" y="2773923"/>
            <a:chExt cx="1509420" cy="261610"/>
          </a:xfrm>
        </p:grpSpPr>
        <p:cxnSp>
          <p:nvCxnSpPr>
            <p:cNvPr id="35" name="9 Conector recto de flecha"/>
            <p:cNvCxnSpPr>
              <a:stCxn id="34" idx="3"/>
              <a:endCxn id="33" idx="1"/>
            </p:cNvCxnSpPr>
            <p:nvPr/>
          </p:nvCxnSpPr>
          <p:spPr bwMode="auto">
            <a:xfrm>
              <a:off x="3564760" y="3002216"/>
              <a:ext cx="150942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30 CuadroTexto"/>
            <p:cNvSpPr txBox="1"/>
            <p:nvPr/>
          </p:nvSpPr>
          <p:spPr>
            <a:xfrm>
              <a:off x="3756952" y="2773923"/>
              <a:ext cx="9444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Is creator of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69 Grupo"/>
          <p:cNvGrpSpPr/>
          <p:nvPr/>
        </p:nvGrpSpPr>
        <p:grpSpPr>
          <a:xfrm>
            <a:off x="2555776" y="3422794"/>
            <a:ext cx="750930" cy="674494"/>
            <a:chOff x="2483778" y="2754506"/>
            <a:chExt cx="750930" cy="674494"/>
          </a:xfrm>
        </p:grpSpPr>
        <p:cxnSp>
          <p:nvCxnSpPr>
            <p:cNvPr id="43" name="42 Conector recto de flecha"/>
            <p:cNvCxnSpPr/>
            <p:nvPr/>
          </p:nvCxnSpPr>
          <p:spPr bwMode="auto">
            <a:xfrm flipH="1" flipV="1">
              <a:off x="3226316" y="2754506"/>
              <a:ext cx="8392" cy="674494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7" name="66 CuadroTexto"/>
            <p:cNvSpPr txBox="1"/>
            <p:nvPr/>
          </p:nvSpPr>
          <p:spPr>
            <a:xfrm>
              <a:off x="2483778" y="2970530"/>
              <a:ext cx="3500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C00000"/>
                  </a:solidFill>
                </a:rPr>
                <a:t>Is a</a:t>
              </a:r>
              <a:endParaRPr lang="es-E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68 Grupo"/>
          <p:cNvGrpSpPr/>
          <p:nvPr/>
        </p:nvGrpSpPr>
        <p:grpSpPr>
          <a:xfrm>
            <a:off x="5580112" y="3422794"/>
            <a:ext cx="578878" cy="674494"/>
            <a:chOff x="7524328" y="2132856"/>
            <a:chExt cx="578878" cy="674494"/>
          </a:xfrm>
        </p:grpSpPr>
        <p:cxnSp>
          <p:nvCxnSpPr>
            <p:cNvPr id="44" name="43 Conector recto de flecha"/>
            <p:cNvCxnSpPr/>
            <p:nvPr/>
          </p:nvCxnSpPr>
          <p:spPr bwMode="auto">
            <a:xfrm flipH="1" flipV="1">
              <a:off x="7524328" y="2132856"/>
              <a:ext cx="8392" cy="674494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8" name="67 CuadroTexto"/>
            <p:cNvSpPr txBox="1"/>
            <p:nvPr/>
          </p:nvSpPr>
          <p:spPr>
            <a:xfrm>
              <a:off x="7596336" y="2348880"/>
              <a:ext cx="5068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C00000"/>
                  </a:solidFill>
                </a:rPr>
                <a:t>Is a</a:t>
              </a:r>
              <a:endParaRPr lang="es-ES" dirty="0">
                <a:solidFill>
                  <a:srgbClr val="C00000"/>
                </a:solidFill>
              </a:endParaRPr>
            </a:p>
          </p:txBody>
        </p:sp>
      </p:grpSp>
      <p:sp>
        <p:nvSpPr>
          <p:cNvPr id="46" name="5 CuadroTexto">
            <a:hlinkClick r:id="rId4"/>
          </p:cNvPr>
          <p:cNvSpPr txBox="1"/>
          <p:nvPr/>
        </p:nvSpPr>
        <p:spPr>
          <a:xfrm>
            <a:off x="755576" y="4358898"/>
            <a:ext cx="2850284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accent2"/>
                </a:solidFill>
              </a:rPr>
              <a:t>http://datos.bne.es/resource/XX1718747</a:t>
            </a:r>
            <a:endParaRPr lang="es-ES" sz="1100" b="1" dirty="0">
              <a:solidFill>
                <a:schemeClr val="accent2"/>
              </a:solidFill>
            </a:endParaRPr>
          </a:p>
        </p:txBody>
      </p:sp>
      <p:sp>
        <p:nvSpPr>
          <p:cNvPr id="48" name="5 CuadroTexto"/>
          <p:cNvSpPr txBox="1"/>
          <p:nvPr/>
        </p:nvSpPr>
        <p:spPr>
          <a:xfrm>
            <a:off x="5148064" y="4358898"/>
            <a:ext cx="2850284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accent2"/>
                </a:solidFill>
              </a:rPr>
              <a:t>http://datos.bne.es/resource/XX3383563</a:t>
            </a:r>
            <a:endParaRPr lang="es-ES" sz="1100" b="1" dirty="0">
              <a:solidFill>
                <a:schemeClr val="accent2"/>
              </a:solidFill>
            </a:endParaRPr>
          </a:p>
        </p:txBody>
      </p:sp>
      <p:sp>
        <p:nvSpPr>
          <p:cNvPr id="49" name="5 CuadroTexto"/>
          <p:cNvSpPr txBox="1"/>
          <p:nvPr/>
        </p:nvSpPr>
        <p:spPr>
          <a:xfrm>
            <a:off x="417984" y="2809002"/>
            <a:ext cx="3249369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accent2"/>
                </a:solidFill>
              </a:rPr>
              <a:t>http://iflastandards.info/ns/fr/frbr/frbrer/C1005</a:t>
            </a:r>
            <a:endParaRPr lang="es-ES" sz="1100" b="1" dirty="0">
              <a:solidFill>
                <a:schemeClr val="accent2"/>
              </a:solidFill>
            </a:endParaRPr>
          </a:p>
        </p:txBody>
      </p:sp>
      <p:sp>
        <p:nvSpPr>
          <p:cNvPr id="50" name="5 CuadroTexto"/>
          <p:cNvSpPr txBox="1"/>
          <p:nvPr/>
        </p:nvSpPr>
        <p:spPr>
          <a:xfrm>
            <a:off x="4666456" y="2780928"/>
            <a:ext cx="3249369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accent2"/>
                </a:solidFill>
              </a:rPr>
              <a:t>http://iflastandards.info/ns/fr/frbr/frbrer/C1001</a:t>
            </a:r>
            <a:endParaRPr lang="es-ES" sz="1100" b="1" dirty="0">
              <a:solidFill>
                <a:schemeClr val="accent2"/>
              </a:solidFill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4211960" y="1556792"/>
            <a:ext cx="4752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rgbClr val="000000"/>
                </a:solidFill>
              </a:rPr>
              <a:t>Equivalence links to other datasets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Same As</a:t>
            </a:r>
          </a:p>
        </p:txBody>
      </p:sp>
      <p:grpSp>
        <p:nvGrpSpPr>
          <p:cNvPr id="7" name="76 Grupo"/>
          <p:cNvGrpSpPr/>
          <p:nvPr/>
        </p:nvGrpSpPr>
        <p:grpSpPr>
          <a:xfrm>
            <a:off x="1907704" y="5583034"/>
            <a:ext cx="1846517" cy="541948"/>
            <a:chOff x="1907704" y="5517232"/>
            <a:chExt cx="1846517" cy="541948"/>
          </a:xfrm>
        </p:grpSpPr>
        <p:sp>
          <p:nvSpPr>
            <p:cNvPr id="63" name="52 Rectángulo"/>
            <p:cNvSpPr/>
            <p:nvPr/>
          </p:nvSpPr>
          <p:spPr>
            <a:xfrm>
              <a:off x="1907704" y="5805264"/>
              <a:ext cx="1846517" cy="253916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txBody>
            <a:bodyPr wrap="none">
              <a:spAutoFit/>
            </a:bodyPr>
            <a:lstStyle/>
            <a:p>
              <a:r>
                <a:rPr lang="es-ES" sz="1050" dirty="0" smtClean="0">
                  <a:solidFill>
                    <a:srgbClr val="003399"/>
                  </a:solidFill>
                </a:rPr>
                <a:t>http://viaf.org/viaf/17220427</a:t>
              </a:r>
              <a:endParaRPr lang="es-ES" sz="1050" dirty="0">
                <a:solidFill>
                  <a:srgbClr val="003399"/>
                </a:solidFill>
              </a:endParaRPr>
            </a:p>
          </p:txBody>
        </p:sp>
        <p:sp>
          <p:nvSpPr>
            <p:cNvPr id="64" name="5 CuadroTexto"/>
            <p:cNvSpPr txBox="1"/>
            <p:nvPr/>
          </p:nvSpPr>
          <p:spPr>
            <a:xfrm>
              <a:off x="2771800" y="5517232"/>
              <a:ext cx="866844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Cervantes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50 Grupo"/>
          <p:cNvGrpSpPr/>
          <p:nvPr/>
        </p:nvGrpSpPr>
        <p:grpSpPr>
          <a:xfrm>
            <a:off x="3203848" y="4629691"/>
            <a:ext cx="826573" cy="1019145"/>
            <a:chOff x="3203848" y="4629691"/>
            <a:chExt cx="826573" cy="1019145"/>
          </a:xfrm>
        </p:grpSpPr>
        <p:cxnSp>
          <p:nvCxnSpPr>
            <p:cNvPr id="65" name="64 Conector recto de flecha"/>
            <p:cNvCxnSpPr>
              <a:endCxn id="64" idx="0"/>
            </p:cNvCxnSpPr>
            <p:nvPr/>
          </p:nvCxnSpPr>
          <p:spPr bwMode="auto">
            <a:xfrm>
              <a:off x="3203848" y="4629691"/>
              <a:ext cx="1374" cy="1019145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72" name="71 CuadroTexto"/>
            <p:cNvSpPr txBox="1"/>
            <p:nvPr/>
          </p:nvSpPr>
          <p:spPr>
            <a:xfrm>
              <a:off x="3203848" y="4790946"/>
              <a:ext cx="826573" cy="27699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err="1" smtClean="0"/>
                <a:t>Same</a:t>
              </a:r>
              <a:r>
                <a:rPr lang="es-ES" sz="1200" b="1" dirty="0" smtClean="0"/>
                <a:t> As</a:t>
              </a:r>
              <a:endParaRPr lang="es-ES" sz="1200" b="1" dirty="0"/>
            </a:p>
          </p:txBody>
        </p:sp>
      </p:grpSp>
      <p:grpSp>
        <p:nvGrpSpPr>
          <p:cNvPr id="9" name="51 Grupo"/>
          <p:cNvGrpSpPr/>
          <p:nvPr/>
        </p:nvGrpSpPr>
        <p:grpSpPr>
          <a:xfrm>
            <a:off x="971600" y="4646930"/>
            <a:ext cx="826573" cy="1800200"/>
            <a:chOff x="971600" y="4646930"/>
            <a:chExt cx="826573" cy="1800200"/>
          </a:xfrm>
        </p:grpSpPr>
        <p:cxnSp>
          <p:nvCxnSpPr>
            <p:cNvPr id="81" name="80 Conector recto de flecha"/>
            <p:cNvCxnSpPr/>
            <p:nvPr/>
          </p:nvCxnSpPr>
          <p:spPr bwMode="auto">
            <a:xfrm>
              <a:off x="971600" y="4646930"/>
              <a:ext cx="0" cy="180020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82" name="81 CuadroTexto"/>
            <p:cNvSpPr txBox="1"/>
            <p:nvPr/>
          </p:nvSpPr>
          <p:spPr>
            <a:xfrm>
              <a:off x="971600" y="4873987"/>
              <a:ext cx="826573" cy="27699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err="1" smtClean="0"/>
                <a:t>Same</a:t>
              </a:r>
              <a:r>
                <a:rPr lang="es-ES" sz="1200" b="1" dirty="0" smtClean="0"/>
                <a:t> As</a:t>
              </a:r>
              <a:endParaRPr lang="es-ES" sz="1200" b="1" dirty="0"/>
            </a:p>
          </p:txBody>
        </p:sp>
      </p:grpSp>
      <p:grpSp>
        <p:nvGrpSpPr>
          <p:cNvPr id="10" name="84 Grupo"/>
          <p:cNvGrpSpPr/>
          <p:nvPr/>
        </p:nvGrpSpPr>
        <p:grpSpPr>
          <a:xfrm>
            <a:off x="0" y="6087090"/>
            <a:ext cx="3320873" cy="541948"/>
            <a:chOff x="0" y="6021288"/>
            <a:chExt cx="3320873" cy="541948"/>
          </a:xfrm>
        </p:grpSpPr>
        <p:sp>
          <p:nvSpPr>
            <p:cNvPr id="79" name="78 Rectángulo">
              <a:hlinkClick r:id="rId5"/>
            </p:cNvPr>
            <p:cNvSpPr/>
            <p:nvPr/>
          </p:nvSpPr>
          <p:spPr>
            <a:xfrm>
              <a:off x="179512" y="6309320"/>
              <a:ext cx="3141361" cy="253916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txBody>
            <a:bodyPr wrap="none">
              <a:spAutoFit/>
            </a:bodyPr>
            <a:lstStyle/>
            <a:p>
              <a:r>
                <a:rPr lang="es-ES" sz="1050" dirty="0" smtClean="0">
                  <a:solidFill>
                    <a:srgbClr val="003399"/>
                  </a:solidFill>
                </a:rPr>
                <a:t>http://dbpedia.org/resource/Miguel_de_Cervantes</a:t>
              </a:r>
              <a:endParaRPr lang="es-ES" sz="1050" dirty="0">
                <a:solidFill>
                  <a:srgbClr val="003399"/>
                </a:solidFill>
              </a:endParaRPr>
            </a:p>
          </p:txBody>
        </p:sp>
        <p:sp>
          <p:nvSpPr>
            <p:cNvPr id="84" name="5 CuadroTexto">
              <a:hlinkClick r:id="rId5"/>
            </p:cNvPr>
            <p:cNvSpPr txBox="1"/>
            <p:nvPr/>
          </p:nvSpPr>
          <p:spPr>
            <a:xfrm>
              <a:off x="0" y="6021288"/>
              <a:ext cx="866844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Cervantes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41 CuadroTexto"/>
          <p:cNvSpPr txBox="1"/>
          <p:nvPr/>
        </p:nvSpPr>
        <p:spPr>
          <a:xfrm>
            <a:off x="4211960" y="220486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rgbClr val="000000"/>
                </a:solidFill>
              </a:rPr>
              <a:t>Data navigation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cxnSp>
        <p:nvCxnSpPr>
          <p:cNvPr id="47" name="46 Conector recto de flecha"/>
          <p:cNvCxnSpPr/>
          <p:nvPr/>
        </p:nvCxnSpPr>
        <p:spPr bwMode="auto">
          <a:xfrm>
            <a:off x="9144000" y="16288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33" grpId="0" animBg="1"/>
      <p:bldP spid="34" grpId="0" animBg="1"/>
      <p:bldP spid="46" grpId="0" animBg="1"/>
      <p:bldP spid="48" grpId="0" animBg="1"/>
      <p:bldP spid="49" grpId="0" animBg="1"/>
      <p:bldP spid="50" grpId="0" animBg="1"/>
      <p:bldP spid="6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Foundations</a:t>
            </a:r>
            <a:endParaRPr lang="es-ES" dirty="0"/>
          </a:p>
        </p:txBody>
      </p:sp>
      <p:sp>
        <p:nvSpPr>
          <p:cNvPr id="60" name="59 CuadroTexto"/>
          <p:cNvSpPr txBox="1"/>
          <p:nvPr/>
        </p:nvSpPr>
        <p:spPr>
          <a:xfrm>
            <a:off x="179512" y="76470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err="1" smtClean="0">
                <a:solidFill>
                  <a:srgbClr val="000000"/>
                </a:solidFill>
              </a:rPr>
              <a:t>Aligning</a:t>
            </a:r>
            <a:r>
              <a:rPr lang="es-ES" sz="1800" b="1" dirty="0" smtClean="0">
                <a:solidFill>
                  <a:srgbClr val="000000"/>
                </a:solidFill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</a:rPr>
              <a:t>Models</a:t>
            </a:r>
            <a:r>
              <a:rPr lang="es-ES" sz="1800" b="1" dirty="0" smtClean="0">
                <a:solidFill>
                  <a:srgbClr val="000000"/>
                </a:solidFill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</a:rPr>
              <a:t>with</a:t>
            </a:r>
            <a:r>
              <a:rPr lang="es-ES" sz="1800" b="1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Owl </a:t>
            </a:r>
            <a:r>
              <a:rPr lang="en-US" sz="1600" dirty="0" err="1" smtClean="0">
                <a:solidFill>
                  <a:srgbClr val="FF0000"/>
                </a:solidFill>
              </a:rPr>
              <a:t>EquivalentClass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grpSp>
        <p:nvGrpSpPr>
          <p:cNvPr id="3" name="87 Grupo"/>
          <p:cNvGrpSpPr/>
          <p:nvPr/>
        </p:nvGrpSpPr>
        <p:grpSpPr>
          <a:xfrm>
            <a:off x="3808726" y="3152001"/>
            <a:ext cx="1843394" cy="421015"/>
            <a:chOff x="3808726" y="3152001"/>
            <a:chExt cx="1843394" cy="421015"/>
          </a:xfrm>
        </p:grpSpPr>
        <p:sp>
          <p:nvSpPr>
            <p:cNvPr id="82" name="81 CuadroTexto"/>
            <p:cNvSpPr txBox="1"/>
            <p:nvPr/>
          </p:nvSpPr>
          <p:spPr>
            <a:xfrm>
              <a:off x="3825280" y="3152001"/>
              <a:ext cx="1466800" cy="27699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EquivalentClass</a:t>
              </a:r>
              <a:endParaRPr lang="es-ES" sz="1200" b="1" dirty="0"/>
            </a:p>
          </p:txBody>
        </p:sp>
        <p:cxnSp>
          <p:nvCxnSpPr>
            <p:cNvPr id="56" name="64 Conector recto de flecha"/>
            <p:cNvCxnSpPr/>
            <p:nvPr/>
          </p:nvCxnSpPr>
          <p:spPr bwMode="auto">
            <a:xfrm>
              <a:off x="3808726" y="3559806"/>
              <a:ext cx="1843394" cy="1321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6" name="Group 40"/>
          <p:cNvGrpSpPr/>
          <p:nvPr/>
        </p:nvGrpSpPr>
        <p:grpSpPr>
          <a:xfrm>
            <a:off x="3203848" y="4304129"/>
            <a:ext cx="1944216" cy="493023"/>
            <a:chOff x="3203848" y="4304129"/>
            <a:chExt cx="1944216" cy="493023"/>
          </a:xfrm>
        </p:grpSpPr>
        <p:cxnSp>
          <p:nvCxnSpPr>
            <p:cNvPr id="78" name="77 Conector recto de flecha"/>
            <p:cNvCxnSpPr/>
            <p:nvPr/>
          </p:nvCxnSpPr>
          <p:spPr bwMode="auto">
            <a:xfrm>
              <a:off x="3203848" y="4797152"/>
              <a:ext cx="194421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80" name="79 CuadroTexto"/>
            <p:cNvSpPr txBox="1"/>
            <p:nvPr/>
          </p:nvSpPr>
          <p:spPr>
            <a:xfrm>
              <a:off x="3707904" y="4304129"/>
              <a:ext cx="826573" cy="27699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err="1" smtClean="0"/>
                <a:t>Same</a:t>
              </a:r>
              <a:r>
                <a:rPr lang="es-ES" sz="1200" b="1" dirty="0" smtClean="0"/>
                <a:t> As</a:t>
              </a:r>
              <a:endParaRPr lang="es-ES" sz="1200" b="1" dirty="0"/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3383360" y="1124744"/>
            <a:ext cx="5680462" cy="1346448"/>
            <a:chOff x="3383360" y="1124744"/>
            <a:chExt cx="5680462" cy="1346448"/>
          </a:xfrm>
        </p:grpSpPr>
        <p:sp>
          <p:nvSpPr>
            <p:cNvPr id="63" name="52 Rectángulo"/>
            <p:cNvSpPr/>
            <p:nvPr/>
          </p:nvSpPr>
          <p:spPr>
            <a:xfrm>
              <a:off x="6948264" y="1916832"/>
              <a:ext cx="2115558" cy="253916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txBody>
            <a:bodyPr wrap="none">
              <a:spAutoFit/>
            </a:bodyPr>
            <a:lstStyle/>
            <a:p>
              <a:r>
                <a:rPr lang="es-ES" sz="1050" dirty="0" smtClean="0">
                  <a:solidFill>
                    <a:srgbClr val="003399"/>
                  </a:solidFill>
                </a:rPr>
                <a:t>http://xmlns.com/foaf/0.1/Person</a:t>
              </a:r>
              <a:endParaRPr lang="es-ES" sz="1050" dirty="0">
                <a:solidFill>
                  <a:srgbClr val="003399"/>
                </a:solidFill>
              </a:endParaRPr>
            </a:p>
          </p:txBody>
        </p:sp>
        <p:sp>
          <p:nvSpPr>
            <p:cNvPr id="64" name="5 CuadroTexto"/>
            <p:cNvSpPr txBox="1"/>
            <p:nvPr/>
          </p:nvSpPr>
          <p:spPr>
            <a:xfrm>
              <a:off x="6156176" y="1916832"/>
              <a:ext cx="662893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Person     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1" name="80 Conector recto de flecha"/>
            <p:cNvCxnSpPr>
              <a:endCxn id="84" idx="1"/>
            </p:cNvCxnSpPr>
            <p:nvPr/>
          </p:nvCxnSpPr>
          <p:spPr bwMode="auto">
            <a:xfrm flipV="1">
              <a:off x="3572897" y="1255549"/>
              <a:ext cx="2583266" cy="386369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79" name="78 Rectángulo">
              <a:hlinkClick r:id="rId3"/>
            </p:cNvPr>
            <p:cNvSpPr/>
            <p:nvPr/>
          </p:nvSpPr>
          <p:spPr>
            <a:xfrm>
              <a:off x="7020272" y="1124744"/>
              <a:ext cx="1689050" cy="253916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txBody>
            <a:bodyPr wrap="none">
              <a:spAutoFit/>
            </a:bodyPr>
            <a:lstStyle/>
            <a:p>
              <a:r>
                <a:rPr lang="es-ES" sz="1050" dirty="0" smtClean="0">
                  <a:solidFill>
                    <a:srgbClr val="003399"/>
                  </a:solidFill>
                </a:rPr>
                <a:t>http://schema.org/Person</a:t>
              </a:r>
              <a:endParaRPr lang="es-ES" sz="1050" dirty="0">
                <a:solidFill>
                  <a:srgbClr val="003399"/>
                </a:solidFill>
              </a:endParaRPr>
            </a:p>
          </p:txBody>
        </p:sp>
        <p:sp>
          <p:nvSpPr>
            <p:cNvPr id="84" name="5 CuadroTexto">
              <a:hlinkClick r:id="rId3"/>
            </p:cNvPr>
            <p:cNvSpPr txBox="1"/>
            <p:nvPr/>
          </p:nvSpPr>
          <p:spPr>
            <a:xfrm>
              <a:off x="6156163" y="1124744"/>
              <a:ext cx="662893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Person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46 Conector recto de flecha"/>
            <p:cNvCxnSpPr/>
            <p:nvPr/>
          </p:nvCxnSpPr>
          <p:spPr bwMode="auto">
            <a:xfrm>
              <a:off x="3383360" y="1556792"/>
              <a:ext cx="914400" cy="914400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53 Conector recto de flecha"/>
            <p:cNvCxnSpPr/>
            <p:nvPr/>
          </p:nvCxnSpPr>
          <p:spPr bwMode="auto">
            <a:xfrm>
              <a:off x="3572897" y="1628800"/>
              <a:ext cx="2583279" cy="432048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87" name="86 CuadroTexto"/>
            <p:cNvSpPr txBox="1"/>
            <p:nvPr/>
          </p:nvSpPr>
          <p:spPr>
            <a:xfrm>
              <a:off x="4572000" y="1484784"/>
              <a:ext cx="1466800" cy="27699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EquivalentClass</a:t>
              </a:r>
              <a:endParaRPr lang="es-ES" sz="1200" b="1" dirty="0"/>
            </a:p>
          </p:txBody>
        </p:sp>
      </p:grpSp>
      <p:sp>
        <p:nvSpPr>
          <p:cNvPr id="89" name="88 CuadroTexto"/>
          <p:cNvSpPr txBox="1"/>
          <p:nvPr/>
        </p:nvSpPr>
        <p:spPr>
          <a:xfrm>
            <a:off x="3363932" y="5373216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 err="1" smtClean="0">
                <a:solidFill>
                  <a:schemeClr val="tx1"/>
                </a:solidFill>
              </a:rPr>
              <a:t>Lessons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learnt</a:t>
            </a:r>
            <a:endParaRPr lang="es-ES" sz="18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s-ES" sz="1800" dirty="0" err="1" smtClean="0">
                <a:solidFill>
                  <a:schemeClr val="tx1"/>
                </a:solidFill>
              </a:rPr>
              <a:t>Reuse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existing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models</a:t>
            </a:r>
            <a:endParaRPr lang="es-ES" sz="18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s-ES" sz="1800" dirty="0" err="1" smtClean="0">
                <a:solidFill>
                  <a:schemeClr val="tx1"/>
                </a:solidFill>
              </a:rPr>
              <a:t>Align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the</a:t>
            </a:r>
            <a:r>
              <a:rPr lang="es-ES" sz="1800" dirty="0" smtClean="0">
                <a:solidFill>
                  <a:schemeClr val="tx1"/>
                </a:solidFill>
              </a:rPr>
              <a:t> data and </a:t>
            </a:r>
            <a:r>
              <a:rPr lang="es-ES" sz="1800" dirty="0" err="1" smtClean="0">
                <a:solidFill>
                  <a:schemeClr val="tx1"/>
                </a:solidFill>
              </a:rPr>
              <a:t>the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concepts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45290" y="1484784"/>
            <a:ext cx="3664710" cy="3399184"/>
            <a:chOff x="145290" y="1484784"/>
            <a:chExt cx="3664710" cy="3399184"/>
          </a:xfrm>
        </p:grpSpPr>
        <p:grpSp>
          <p:nvGrpSpPr>
            <p:cNvPr id="8" name="89 Grupo"/>
            <p:cNvGrpSpPr/>
            <p:nvPr/>
          </p:nvGrpSpPr>
          <p:grpSpPr>
            <a:xfrm>
              <a:off x="323528" y="1772816"/>
              <a:ext cx="1476105" cy="1551548"/>
              <a:chOff x="323528" y="1772816"/>
              <a:chExt cx="1476105" cy="1551548"/>
            </a:xfrm>
          </p:grpSpPr>
          <p:sp>
            <p:nvSpPr>
              <p:cNvPr id="33" name="6 CuadroTexto"/>
              <p:cNvSpPr txBox="1"/>
              <p:nvPr/>
            </p:nvSpPr>
            <p:spPr>
              <a:xfrm>
                <a:off x="406748" y="3062754"/>
                <a:ext cx="1224012" cy="2616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 smtClean="0">
                    <a:solidFill>
                      <a:schemeClr val="tx1"/>
                    </a:solidFill>
                  </a:rPr>
                  <a:t>Municipality</a:t>
                </a:r>
                <a:endParaRPr lang="es-E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5 CuadroTexto"/>
              <p:cNvSpPr txBox="1"/>
              <p:nvPr/>
            </p:nvSpPr>
            <p:spPr>
              <a:xfrm>
                <a:off x="323528" y="1772816"/>
                <a:ext cx="866844" cy="2616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 err="1" smtClean="0">
                    <a:solidFill>
                      <a:schemeClr val="tx1"/>
                    </a:solidFill>
                  </a:rPr>
                  <a:t>Person</a:t>
                </a:r>
                <a:endParaRPr lang="es-ES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9 Conector recto de flecha"/>
              <p:cNvCxnSpPr/>
              <p:nvPr/>
            </p:nvCxnSpPr>
            <p:spPr bwMode="auto">
              <a:xfrm>
                <a:off x="683568" y="2060848"/>
                <a:ext cx="0" cy="96564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30 CuadroTexto"/>
              <p:cNvSpPr txBox="1"/>
              <p:nvPr/>
            </p:nvSpPr>
            <p:spPr>
              <a:xfrm>
                <a:off x="755576" y="2276872"/>
                <a:ext cx="104405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 smtClean="0">
                    <a:solidFill>
                      <a:schemeClr val="tx1"/>
                    </a:solidFill>
                  </a:rPr>
                  <a:t>birthPlace</a:t>
                </a:r>
                <a:endParaRPr lang="es-ES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5 CuadroTexto"/>
            <p:cNvSpPr txBox="1"/>
            <p:nvPr/>
          </p:nvSpPr>
          <p:spPr>
            <a:xfrm>
              <a:off x="323528" y="1484784"/>
              <a:ext cx="3249369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accent2"/>
                  </a:solidFill>
                </a:rPr>
                <a:t>http://iflastandards.info/ns/fr/frbr/frbrer/C1005</a:t>
              </a:r>
              <a:endParaRPr lang="es-ES" sz="1100" b="1" dirty="0">
                <a:solidFill>
                  <a:schemeClr val="accent2"/>
                </a:solidFill>
              </a:endParaRPr>
            </a:p>
          </p:txBody>
        </p:sp>
        <p:sp>
          <p:nvSpPr>
            <p:cNvPr id="50" name="5 CuadroTexto"/>
            <p:cNvSpPr txBox="1"/>
            <p:nvPr/>
          </p:nvSpPr>
          <p:spPr>
            <a:xfrm>
              <a:off x="145290" y="3429000"/>
              <a:ext cx="3664710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accent2"/>
                  </a:solidFill>
                </a:rPr>
                <a:t>http://dbpedia.org/resource/Municipalities_of_Spain</a:t>
              </a:r>
              <a:endParaRPr lang="es-ES" sz="1100" b="1" dirty="0">
                <a:solidFill>
                  <a:schemeClr val="accent2"/>
                </a:solidFill>
              </a:endParaRPr>
            </a:p>
          </p:txBody>
        </p:sp>
        <p:sp>
          <p:nvSpPr>
            <p:cNvPr id="75" name="5 CuadroTexto"/>
            <p:cNvSpPr txBox="1"/>
            <p:nvPr/>
          </p:nvSpPr>
          <p:spPr>
            <a:xfrm>
              <a:off x="228600" y="4653136"/>
              <a:ext cx="2993822" cy="23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 smtClean="0">
                  <a:solidFill>
                    <a:schemeClr val="accent2"/>
                  </a:solidFill>
                </a:rPr>
                <a:t>http://dbpedia.org/page/Alcal%C3%A1_de_Henares</a:t>
              </a:r>
              <a:endParaRPr lang="es-ES" sz="900" b="1" dirty="0">
                <a:solidFill>
                  <a:schemeClr val="accent2"/>
                </a:solidFill>
              </a:endParaRPr>
            </a:p>
          </p:txBody>
        </p:sp>
        <p:sp>
          <p:nvSpPr>
            <p:cNvPr id="76" name="5 CuadroTexto"/>
            <p:cNvSpPr txBox="1"/>
            <p:nvPr/>
          </p:nvSpPr>
          <p:spPr>
            <a:xfrm>
              <a:off x="827584" y="4365104"/>
              <a:ext cx="1415772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Alcalá de Henares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69 Grupo"/>
            <p:cNvGrpSpPr/>
            <p:nvPr/>
          </p:nvGrpSpPr>
          <p:grpSpPr>
            <a:xfrm>
              <a:off x="261534" y="3717032"/>
              <a:ext cx="489396" cy="720080"/>
              <a:chOff x="2745312" y="2754506"/>
              <a:chExt cx="489396" cy="674494"/>
            </a:xfrm>
          </p:grpSpPr>
          <p:cxnSp>
            <p:nvCxnSpPr>
              <p:cNvPr id="39" name="38 Conector recto de flecha"/>
              <p:cNvCxnSpPr/>
              <p:nvPr/>
            </p:nvCxnSpPr>
            <p:spPr bwMode="auto">
              <a:xfrm flipH="1" flipV="1">
                <a:off x="3226316" y="2754506"/>
                <a:ext cx="8392" cy="67449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0" name="39 CuadroTexto"/>
              <p:cNvSpPr txBox="1"/>
              <p:nvPr/>
            </p:nvSpPr>
            <p:spPr>
              <a:xfrm>
                <a:off x="2745312" y="2970530"/>
                <a:ext cx="35002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C00000"/>
                    </a:solidFill>
                  </a:rPr>
                  <a:t>Is a</a:t>
                </a:r>
                <a:endParaRPr lang="es-ES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45" name="44 Grupo"/>
          <p:cNvGrpSpPr/>
          <p:nvPr/>
        </p:nvGrpSpPr>
        <p:grpSpPr>
          <a:xfrm>
            <a:off x="5220072" y="3103076"/>
            <a:ext cx="3240360" cy="1766084"/>
            <a:chOff x="5220072" y="3103076"/>
            <a:chExt cx="3240360" cy="1766084"/>
          </a:xfrm>
        </p:grpSpPr>
        <p:grpSp>
          <p:nvGrpSpPr>
            <p:cNvPr id="4" name="Group 39"/>
            <p:cNvGrpSpPr/>
            <p:nvPr/>
          </p:nvGrpSpPr>
          <p:grpSpPr>
            <a:xfrm>
              <a:off x="5220072" y="3103076"/>
              <a:ext cx="3240360" cy="1766084"/>
              <a:chOff x="5220072" y="3103076"/>
              <a:chExt cx="3240360" cy="1766084"/>
            </a:xfrm>
          </p:grpSpPr>
          <p:grpSp>
            <p:nvGrpSpPr>
              <p:cNvPr id="5" name="76 Grupo"/>
              <p:cNvGrpSpPr/>
              <p:nvPr/>
            </p:nvGrpSpPr>
            <p:grpSpPr>
              <a:xfrm>
                <a:off x="5730655" y="3103076"/>
                <a:ext cx="2729777" cy="541948"/>
                <a:chOff x="1907704" y="5517232"/>
                <a:chExt cx="2729777" cy="541948"/>
              </a:xfrm>
            </p:grpSpPr>
            <p:sp>
              <p:nvSpPr>
                <p:cNvPr id="59" name="52 Rectángulo"/>
                <p:cNvSpPr/>
                <p:nvPr/>
              </p:nvSpPr>
              <p:spPr>
                <a:xfrm>
                  <a:off x="1907704" y="5805264"/>
                  <a:ext cx="2729777" cy="253916"/>
                </a:xfrm>
                <a:prstGeom prst="rect">
                  <a:avLst/>
                </a:prstGeom>
                <a:noFill/>
                <a:ln>
                  <a:solidFill>
                    <a:srgbClr val="003399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s-ES" sz="1050" dirty="0" smtClean="0">
                      <a:solidFill>
                        <a:srgbClr val="003399"/>
                      </a:solidFill>
                    </a:rPr>
                    <a:t>http://geo.linkeddata.es/ontology/Municipio</a:t>
                  </a:r>
                  <a:endParaRPr lang="es-ES" sz="1050" dirty="0">
                    <a:solidFill>
                      <a:srgbClr val="003399"/>
                    </a:solidFill>
                  </a:endParaRPr>
                </a:p>
              </p:txBody>
            </p:sp>
            <p:sp>
              <p:nvSpPr>
                <p:cNvPr id="61" name="5 CuadroTexto"/>
                <p:cNvSpPr txBox="1"/>
                <p:nvPr/>
              </p:nvSpPr>
              <p:spPr>
                <a:xfrm>
                  <a:off x="2771800" y="5517232"/>
                  <a:ext cx="842874" cy="2616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100" b="1" dirty="0" smtClean="0">
                      <a:solidFill>
                        <a:schemeClr val="tx1"/>
                      </a:solidFill>
                    </a:rPr>
                    <a:t>Municipio</a:t>
                  </a:r>
                  <a:endParaRPr lang="es-ES" sz="11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6" name="5 CuadroTexto"/>
              <p:cNvSpPr txBox="1"/>
              <p:nvPr/>
            </p:nvSpPr>
            <p:spPr>
              <a:xfrm>
                <a:off x="5220072" y="4638328"/>
                <a:ext cx="3019746" cy="2308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900" b="1" dirty="0" smtClean="0">
                    <a:solidFill>
                      <a:schemeClr val="accent2"/>
                    </a:solidFill>
                  </a:rPr>
                  <a:t>http://geo.linkeddata.es/resource/Alcalá de Henares</a:t>
                </a:r>
                <a:endParaRPr lang="es-ES" sz="9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4" name="5 CuadroTexto"/>
              <p:cNvSpPr txBox="1"/>
              <p:nvPr/>
            </p:nvSpPr>
            <p:spPr>
              <a:xfrm>
                <a:off x="5940152" y="4350296"/>
                <a:ext cx="1415772" cy="2616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sz="1100" b="1" dirty="0" smtClean="0">
                    <a:solidFill>
                      <a:schemeClr val="tx1"/>
                    </a:solidFill>
                  </a:rPr>
                  <a:t>Alcalá de Henares</a:t>
                </a:r>
                <a:endParaRPr lang="es-ES" sz="11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69 Grupo"/>
            <p:cNvGrpSpPr/>
            <p:nvPr/>
          </p:nvGrpSpPr>
          <p:grpSpPr>
            <a:xfrm>
              <a:off x="6948264" y="3717032"/>
              <a:ext cx="489396" cy="720080"/>
              <a:chOff x="2745312" y="2754506"/>
              <a:chExt cx="489396" cy="674494"/>
            </a:xfrm>
          </p:grpSpPr>
          <p:cxnSp>
            <p:nvCxnSpPr>
              <p:cNvPr id="42" name="41 Conector recto de flecha"/>
              <p:cNvCxnSpPr/>
              <p:nvPr/>
            </p:nvCxnSpPr>
            <p:spPr bwMode="auto">
              <a:xfrm flipH="1" flipV="1">
                <a:off x="3226316" y="2754506"/>
                <a:ext cx="8392" cy="67449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3" name="42 CuadroTexto"/>
              <p:cNvSpPr txBox="1"/>
              <p:nvPr/>
            </p:nvSpPr>
            <p:spPr>
              <a:xfrm>
                <a:off x="2745312" y="2970530"/>
                <a:ext cx="35002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C00000"/>
                    </a:solidFill>
                  </a:rPr>
                  <a:t>Is a</a:t>
                </a:r>
                <a:endParaRPr lang="es-ES" dirty="0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Ontology</a:t>
            </a:r>
            <a:r>
              <a:rPr lang="es-ES" dirty="0" smtClean="0"/>
              <a:t>)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smtClean="0"/>
              <a:t>data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people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06F034-C49B-41F0-90AE-EADC7EBEB1F3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2231232" y="1916832"/>
            <a:ext cx="537327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err="1" smtClean="0">
                <a:solidFill>
                  <a:schemeClr val="tx1"/>
                </a:solidFill>
              </a:rPr>
              <a:t>Work</a:t>
            </a:r>
            <a:endParaRPr lang="es-ES" sz="1100" b="1" dirty="0">
              <a:solidFill>
                <a:schemeClr val="tx1"/>
              </a:solidFill>
            </a:endParaRPr>
          </a:p>
        </p:txBody>
      </p:sp>
      <p:grpSp>
        <p:nvGrpSpPr>
          <p:cNvPr id="3" name="60 Grupo"/>
          <p:cNvGrpSpPr/>
          <p:nvPr/>
        </p:nvGrpSpPr>
        <p:grpSpPr>
          <a:xfrm>
            <a:off x="1367137" y="980728"/>
            <a:ext cx="1584175" cy="936104"/>
            <a:chOff x="1367137" y="980728"/>
            <a:chExt cx="1584175" cy="936104"/>
          </a:xfrm>
        </p:grpSpPr>
        <p:sp>
          <p:nvSpPr>
            <p:cNvPr id="8" name="7 CuadroTexto"/>
            <p:cNvSpPr txBox="1"/>
            <p:nvPr/>
          </p:nvSpPr>
          <p:spPr>
            <a:xfrm>
              <a:off x="2015208" y="980728"/>
              <a:ext cx="936104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    </a:t>
              </a:r>
              <a:r>
                <a:rPr lang="es-ES" sz="1100" b="1" dirty="0" err="1" smtClean="0">
                  <a:solidFill>
                    <a:schemeClr val="tx1"/>
                  </a:solidFill>
                </a:rPr>
                <a:t>Idiom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29 Conector recto de flecha"/>
            <p:cNvCxnSpPr>
              <a:stCxn id="7" idx="0"/>
              <a:endCxn id="8" idx="2"/>
            </p:cNvCxnSpPr>
            <p:nvPr/>
          </p:nvCxnSpPr>
          <p:spPr bwMode="auto">
            <a:xfrm flipH="1" flipV="1">
              <a:off x="2483260" y="1242338"/>
              <a:ext cx="16636" cy="67449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32 CuadroTexto"/>
            <p:cNvSpPr txBox="1"/>
            <p:nvPr/>
          </p:nvSpPr>
          <p:spPr>
            <a:xfrm>
              <a:off x="1367137" y="1556792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translation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51 Grupo"/>
          <p:cNvGrpSpPr/>
          <p:nvPr/>
        </p:nvGrpSpPr>
        <p:grpSpPr>
          <a:xfrm>
            <a:off x="179512" y="1916832"/>
            <a:ext cx="2051720" cy="477634"/>
            <a:chOff x="179512" y="1916832"/>
            <a:chExt cx="2051720" cy="477634"/>
          </a:xfrm>
        </p:grpSpPr>
        <p:sp>
          <p:nvSpPr>
            <p:cNvPr id="34" name="33 CuadroTexto"/>
            <p:cNvSpPr txBox="1"/>
            <p:nvPr/>
          </p:nvSpPr>
          <p:spPr>
            <a:xfrm>
              <a:off x="179512" y="1916832"/>
              <a:ext cx="529312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err="1" smtClean="0">
                  <a:solidFill>
                    <a:schemeClr val="tx1"/>
                  </a:solidFill>
                </a:rPr>
                <a:t>Year</a:t>
              </a:r>
              <a:r>
                <a:rPr lang="es-ES" sz="1100" b="1" dirty="0" smtClean="0">
                  <a:solidFill>
                    <a:schemeClr val="tx1"/>
                  </a:solidFill>
                </a:rPr>
                <a:t> 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35 Conector recto de flecha"/>
            <p:cNvCxnSpPr>
              <a:stCxn id="7" idx="1"/>
              <a:endCxn id="34" idx="3"/>
            </p:cNvCxnSpPr>
            <p:nvPr/>
          </p:nvCxnSpPr>
          <p:spPr bwMode="auto">
            <a:xfrm flipH="1">
              <a:off x="708824" y="2047637"/>
              <a:ext cx="1522408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36 CuadroTexto"/>
            <p:cNvSpPr txBox="1"/>
            <p:nvPr/>
          </p:nvSpPr>
          <p:spPr>
            <a:xfrm>
              <a:off x="719064" y="2132856"/>
              <a:ext cx="11885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Publication date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58 Grupo"/>
          <p:cNvGrpSpPr/>
          <p:nvPr/>
        </p:nvGrpSpPr>
        <p:grpSpPr>
          <a:xfrm>
            <a:off x="859632" y="2178442"/>
            <a:ext cx="1640264" cy="1219200"/>
            <a:chOff x="859632" y="2178442"/>
            <a:chExt cx="1640264" cy="1219200"/>
          </a:xfrm>
        </p:grpSpPr>
        <p:sp>
          <p:nvSpPr>
            <p:cNvPr id="56" name="55 CuadroTexto"/>
            <p:cNvSpPr txBox="1"/>
            <p:nvPr/>
          </p:nvSpPr>
          <p:spPr>
            <a:xfrm>
              <a:off x="859632" y="3136032"/>
              <a:ext cx="662361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Library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57 Conector recto de flecha"/>
            <p:cNvCxnSpPr>
              <a:stCxn id="7" idx="2"/>
            </p:cNvCxnSpPr>
            <p:nvPr/>
          </p:nvCxnSpPr>
          <p:spPr bwMode="auto">
            <a:xfrm flipH="1">
              <a:off x="1545436" y="2178442"/>
              <a:ext cx="954460" cy="92458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59 CuadroTexto"/>
            <p:cNvSpPr txBox="1"/>
            <p:nvPr/>
          </p:nvSpPr>
          <p:spPr>
            <a:xfrm>
              <a:off x="935832" y="2678832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 smtClean="0">
                  <a:solidFill>
                    <a:schemeClr val="tx1"/>
                  </a:solidFill>
                </a:rPr>
                <a:t>Located</a:t>
              </a:r>
              <a:r>
                <a:rPr lang="es-ES" sz="1100" dirty="0" smtClean="0">
                  <a:solidFill>
                    <a:schemeClr val="tx1"/>
                  </a:solidFill>
                </a:rPr>
                <a:t> at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54 Grupo"/>
          <p:cNvGrpSpPr/>
          <p:nvPr/>
        </p:nvGrpSpPr>
        <p:grpSpPr>
          <a:xfrm>
            <a:off x="2768559" y="1700808"/>
            <a:ext cx="1781750" cy="477634"/>
            <a:chOff x="2768559" y="1700808"/>
            <a:chExt cx="1781750" cy="477634"/>
          </a:xfrm>
        </p:grpSpPr>
        <p:sp>
          <p:nvSpPr>
            <p:cNvPr id="6" name="5 CuadroTexto"/>
            <p:cNvSpPr txBox="1"/>
            <p:nvPr/>
          </p:nvSpPr>
          <p:spPr>
            <a:xfrm>
              <a:off x="3887416" y="1916832"/>
              <a:ext cx="662893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Person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9 Conector recto de flecha"/>
            <p:cNvCxnSpPr>
              <a:stCxn id="6" idx="1"/>
              <a:endCxn id="7" idx="3"/>
            </p:cNvCxnSpPr>
            <p:nvPr/>
          </p:nvCxnSpPr>
          <p:spPr bwMode="auto">
            <a:xfrm flipH="1">
              <a:off x="2768559" y="2047637"/>
              <a:ext cx="1118857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30 CuadroTexto"/>
            <p:cNvSpPr txBox="1"/>
            <p:nvPr/>
          </p:nvSpPr>
          <p:spPr>
            <a:xfrm>
              <a:off x="2951312" y="1700808"/>
              <a:ext cx="9412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Is creator of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61 Grupo"/>
          <p:cNvGrpSpPr/>
          <p:nvPr/>
        </p:nvGrpSpPr>
        <p:grpSpPr>
          <a:xfrm>
            <a:off x="2506245" y="2172092"/>
            <a:ext cx="1718967" cy="1073150"/>
            <a:chOff x="2506245" y="2172092"/>
            <a:chExt cx="1718967" cy="1073150"/>
          </a:xfrm>
        </p:grpSpPr>
        <p:cxnSp>
          <p:nvCxnSpPr>
            <p:cNvPr id="20" name="9 Conector recto de flecha"/>
            <p:cNvCxnSpPr>
              <a:stCxn id="7" idx="2"/>
              <a:endCxn id="6" idx="2"/>
            </p:cNvCxnSpPr>
            <p:nvPr/>
          </p:nvCxnSpPr>
          <p:spPr bwMode="auto">
            <a:xfrm rot="16200000" flipH="1">
              <a:off x="3359379" y="1318958"/>
              <a:ext cx="12700" cy="1718967"/>
            </a:xfrm>
            <a:prstGeom prst="curvedConnector3">
              <a:avLst>
                <a:gd name="adj1" fmla="val 180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Rectangle 37"/>
            <p:cNvSpPr/>
            <p:nvPr/>
          </p:nvSpPr>
          <p:spPr>
            <a:xfrm>
              <a:off x="2688432" y="2983632"/>
              <a:ext cx="9216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Has subject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6 CuadroTexto"/>
          <p:cNvSpPr txBox="1"/>
          <p:nvPr/>
        </p:nvSpPr>
        <p:spPr>
          <a:xfrm>
            <a:off x="3952528" y="4850214"/>
            <a:ext cx="84301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tx1"/>
                </a:solidFill>
              </a:rPr>
              <a:t>El Quijote</a:t>
            </a:r>
            <a:endParaRPr lang="es-ES" sz="1100" b="1" dirty="0">
              <a:solidFill>
                <a:schemeClr val="tx1"/>
              </a:solidFill>
            </a:endParaRPr>
          </a:p>
        </p:txBody>
      </p:sp>
      <p:grpSp>
        <p:nvGrpSpPr>
          <p:cNvPr id="13" name="65 Grupo"/>
          <p:cNvGrpSpPr/>
          <p:nvPr/>
        </p:nvGrpSpPr>
        <p:grpSpPr>
          <a:xfrm>
            <a:off x="4800600" y="4599910"/>
            <a:ext cx="1756216" cy="511914"/>
            <a:chOff x="6670452" y="4599910"/>
            <a:chExt cx="1756216" cy="511914"/>
          </a:xfrm>
        </p:grpSpPr>
        <p:sp>
          <p:nvSpPr>
            <p:cNvPr id="39" name="5 CuadroTexto"/>
            <p:cNvSpPr txBox="1"/>
            <p:nvPr/>
          </p:nvSpPr>
          <p:spPr>
            <a:xfrm>
              <a:off x="7559824" y="4850214"/>
              <a:ext cx="866844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Cervantes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64 Grupo"/>
            <p:cNvGrpSpPr/>
            <p:nvPr/>
          </p:nvGrpSpPr>
          <p:grpSpPr>
            <a:xfrm>
              <a:off x="6670452" y="4599910"/>
              <a:ext cx="1025247" cy="382697"/>
              <a:chOff x="6670452" y="4599910"/>
              <a:chExt cx="1025247" cy="382697"/>
            </a:xfrm>
          </p:grpSpPr>
          <p:cxnSp>
            <p:nvCxnSpPr>
              <p:cNvPr id="42" name="9 Conector recto de flecha"/>
              <p:cNvCxnSpPr>
                <a:stCxn id="39" idx="1"/>
                <a:endCxn id="40" idx="3"/>
              </p:cNvCxnSpPr>
              <p:nvPr/>
            </p:nvCxnSpPr>
            <p:spPr bwMode="auto">
              <a:xfrm rot="10800000">
                <a:off x="6670452" y="4981019"/>
                <a:ext cx="889372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30 CuadroTexto"/>
              <p:cNvSpPr txBox="1"/>
              <p:nvPr/>
            </p:nvSpPr>
            <p:spPr>
              <a:xfrm>
                <a:off x="6754416" y="4599910"/>
                <a:ext cx="9412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100" dirty="0" smtClean="0">
                    <a:solidFill>
                      <a:schemeClr val="tx1"/>
                    </a:solidFill>
                  </a:rPr>
                  <a:t>Is creator of</a:t>
                </a:r>
                <a:endParaRPr lang="es-ES" sz="11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" name="67 Grupo"/>
          <p:cNvGrpSpPr/>
          <p:nvPr/>
        </p:nvGrpSpPr>
        <p:grpSpPr>
          <a:xfrm>
            <a:off x="3088433" y="3914110"/>
            <a:ext cx="1584175" cy="936104"/>
            <a:chOff x="5039545" y="3914110"/>
            <a:chExt cx="1584175" cy="936104"/>
          </a:xfrm>
        </p:grpSpPr>
        <p:sp>
          <p:nvSpPr>
            <p:cNvPr id="41" name="7 CuadroTexto"/>
            <p:cNvSpPr txBox="1"/>
            <p:nvPr/>
          </p:nvSpPr>
          <p:spPr>
            <a:xfrm>
              <a:off x="5687616" y="3914110"/>
              <a:ext cx="936104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    Catalán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29 Conector recto de flecha"/>
            <p:cNvCxnSpPr>
              <a:stCxn id="40" idx="0"/>
              <a:endCxn id="41" idx="2"/>
            </p:cNvCxnSpPr>
            <p:nvPr/>
          </p:nvCxnSpPr>
          <p:spPr bwMode="auto">
            <a:xfrm rot="16200000" flipV="1">
              <a:off x="5865060" y="4466328"/>
              <a:ext cx="674494" cy="9327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32 CuadroTexto"/>
            <p:cNvSpPr txBox="1"/>
            <p:nvPr/>
          </p:nvSpPr>
          <p:spPr>
            <a:xfrm>
              <a:off x="5039545" y="4490174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translation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62 Grupo"/>
          <p:cNvGrpSpPr/>
          <p:nvPr/>
        </p:nvGrpSpPr>
        <p:grpSpPr>
          <a:xfrm>
            <a:off x="1900808" y="4850214"/>
            <a:ext cx="1975521" cy="477634"/>
            <a:chOff x="3851920" y="4850214"/>
            <a:chExt cx="1975521" cy="477634"/>
          </a:xfrm>
        </p:grpSpPr>
        <p:sp>
          <p:nvSpPr>
            <p:cNvPr id="46" name="33 CuadroTexto"/>
            <p:cNvSpPr txBox="1"/>
            <p:nvPr/>
          </p:nvSpPr>
          <p:spPr>
            <a:xfrm>
              <a:off x="3851920" y="4850214"/>
              <a:ext cx="498479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1960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35 Conector recto de flecha"/>
            <p:cNvCxnSpPr>
              <a:stCxn id="40" idx="1"/>
              <a:endCxn id="46" idx="3"/>
            </p:cNvCxnSpPr>
            <p:nvPr/>
          </p:nvCxnSpPr>
          <p:spPr bwMode="auto">
            <a:xfrm rot="10800000">
              <a:off x="4350400" y="4981019"/>
              <a:ext cx="1477041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36 CuadroTexto"/>
            <p:cNvSpPr txBox="1"/>
            <p:nvPr/>
          </p:nvSpPr>
          <p:spPr>
            <a:xfrm>
              <a:off x="4391472" y="5066238"/>
              <a:ext cx="11885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Publication date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63 Grupo"/>
          <p:cNvGrpSpPr/>
          <p:nvPr/>
        </p:nvGrpSpPr>
        <p:grpSpPr>
          <a:xfrm>
            <a:off x="1828800" y="5111825"/>
            <a:ext cx="2469034" cy="1242862"/>
            <a:chOff x="3312096" y="5066458"/>
            <a:chExt cx="2469034" cy="1242862"/>
          </a:xfrm>
        </p:grpSpPr>
        <p:sp>
          <p:nvSpPr>
            <p:cNvPr id="49" name="55 CuadroTexto"/>
            <p:cNvSpPr txBox="1"/>
            <p:nvPr/>
          </p:nvSpPr>
          <p:spPr>
            <a:xfrm>
              <a:off x="3312096" y="6047710"/>
              <a:ext cx="482499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BNE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57 Conector recto de flecha"/>
            <p:cNvCxnSpPr>
              <a:stCxn id="40" idx="2"/>
              <a:endCxn id="49" idx="3"/>
            </p:cNvCxnSpPr>
            <p:nvPr/>
          </p:nvCxnSpPr>
          <p:spPr bwMode="auto">
            <a:xfrm rot="5400000">
              <a:off x="4231834" y="4629219"/>
              <a:ext cx="1112058" cy="198653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59 CuadroTexto"/>
            <p:cNvSpPr txBox="1"/>
            <p:nvPr/>
          </p:nvSpPr>
          <p:spPr>
            <a:xfrm>
              <a:off x="4608240" y="5612214"/>
              <a:ext cx="8356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Located in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66 Grupo"/>
          <p:cNvGrpSpPr/>
          <p:nvPr/>
        </p:nvGrpSpPr>
        <p:grpSpPr>
          <a:xfrm>
            <a:off x="4574704" y="5111825"/>
            <a:ext cx="2167202" cy="968895"/>
            <a:chOff x="6525816" y="5111825"/>
            <a:chExt cx="2167202" cy="968895"/>
          </a:xfrm>
        </p:grpSpPr>
        <p:sp>
          <p:nvSpPr>
            <p:cNvPr id="53" name="Rectangle 52"/>
            <p:cNvSpPr/>
            <p:nvPr/>
          </p:nvSpPr>
          <p:spPr>
            <a:xfrm>
              <a:off x="6525816" y="5361910"/>
              <a:ext cx="9216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Has subject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  <p:sp>
          <p:nvSpPr>
            <p:cNvPr id="54" name="6 CuadroTexto"/>
            <p:cNvSpPr txBox="1"/>
            <p:nvPr/>
          </p:nvSpPr>
          <p:spPr>
            <a:xfrm>
              <a:off x="7287816" y="5819110"/>
              <a:ext cx="1405202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Vida de Cervantes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29 Conector recto de flecha"/>
            <p:cNvCxnSpPr>
              <a:stCxn id="54" idx="0"/>
              <a:endCxn id="39" idx="2"/>
            </p:cNvCxnSpPr>
            <p:nvPr/>
          </p:nvCxnSpPr>
          <p:spPr bwMode="auto">
            <a:xfrm rot="5400000" flipH="1" flipV="1">
              <a:off x="7678818" y="5423423"/>
              <a:ext cx="707286" cy="8408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72" name="71 Conector recto de flecha"/>
          <p:cNvCxnSpPr>
            <a:stCxn id="39" idx="0"/>
          </p:cNvCxnSpPr>
          <p:nvPr/>
        </p:nvCxnSpPr>
        <p:spPr bwMode="auto">
          <a:xfrm rot="16200000" flipV="1">
            <a:off x="3989390" y="2716210"/>
            <a:ext cx="2640414" cy="162759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75" name="74 Conector recto de flecha"/>
          <p:cNvCxnSpPr>
            <a:stCxn id="49" idx="0"/>
            <a:endCxn id="56" idx="2"/>
          </p:cNvCxnSpPr>
          <p:nvPr/>
        </p:nvCxnSpPr>
        <p:spPr bwMode="auto">
          <a:xfrm flipH="1" flipV="1">
            <a:off x="1190813" y="3397642"/>
            <a:ext cx="879237" cy="2695435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grpSp>
        <p:nvGrpSpPr>
          <p:cNvPr id="19" name="88 Grupo"/>
          <p:cNvGrpSpPr/>
          <p:nvPr/>
        </p:nvGrpSpPr>
        <p:grpSpPr>
          <a:xfrm>
            <a:off x="2499896" y="2178442"/>
            <a:ext cx="2836808" cy="3771474"/>
            <a:chOff x="2499896" y="2178442"/>
            <a:chExt cx="2836808" cy="3771474"/>
          </a:xfrm>
        </p:grpSpPr>
        <p:cxnSp>
          <p:nvCxnSpPr>
            <p:cNvPr id="70" name="69 Conector recto de flecha"/>
            <p:cNvCxnSpPr>
              <a:stCxn id="40" idx="0"/>
              <a:endCxn id="7" idx="2"/>
            </p:cNvCxnSpPr>
            <p:nvPr/>
          </p:nvCxnSpPr>
          <p:spPr bwMode="auto">
            <a:xfrm flipH="1" flipV="1">
              <a:off x="2499896" y="2178442"/>
              <a:ext cx="1874138" cy="2671772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77" name="76 Conector recto de flecha"/>
            <p:cNvCxnSpPr>
              <a:stCxn id="54" idx="1"/>
              <a:endCxn id="7" idx="2"/>
            </p:cNvCxnSpPr>
            <p:nvPr/>
          </p:nvCxnSpPr>
          <p:spPr bwMode="auto">
            <a:xfrm rot="10800000">
              <a:off x="2499896" y="2178443"/>
              <a:ext cx="2836808" cy="3771473"/>
            </a:xfrm>
            <a:prstGeom prst="curvedConnector2">
              <a:avLst/>
            </a:prstGeom>
            <a:noFill/>
            <a:ln w="12700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78" name="77 Arco"/>
          <p:cNvSpPr/>
          <p:nvPr/>
        </p:nvSpPr>
        <p:spPr bwMode="auto">
          <a:xfrm>
            <a:off x="2483768" y="2204864"/>
            <a:ext cx="360040" cy="72008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2" name="76 Conector recto de flecha"/>
          <p:cNvCxnSpPr>
            <a:stCxn id="46" idx="1"/>
            <a:endCxn id="34" idx="2"/>
          </p:cNvCxnSpPr>
          <p:nvPr/>
        </p:nvCxnSpPr>
        <p:spPr bwMode="auto">
          <a:xfrm rot="10800000">
            <a:off x="444168" y="2178443"/>
            <a:ext cx="1456640" cy="2802577"/>
          </a:xfrm>
          <a:prstGeom prst="curvedConnector2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86" name="76 Conector recto de flecha"/>
          <p:cNvCxnSpPr>
            <a:stCxn id="41" idx="0"/>
            <a:endCxn id="8" idx="3"/>
          </p:cNvCxnSpPr>
          <p:nvPr/>
        </p:nvCxnSpPr>
        <p:spPr bwMode="auto">
          <a:xfrm rot="16200000" flipV="1">
            <a:off x="2176646" y="1886200"/>
            <a:ext cx="2802577" cy="1253244"/>
          </a:xfrm>
          <a:prstGeom prst="curvedConnector2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grpSp>
        <p:nvGrpSpPr>
          <p:cNvPr id="21" name="78 Grupo"/>
          <p:cNvGrpSpPr/>
          <p:nvPr/>
        </p:nvGrpSpPr>
        <p:grpSpPr>
          <a:xfrm>
            <a:off x="0" y="1828800"/>
            <a:ext cx="8937098" cy="4114800"/>
            <a:chOff x="0" y="1828800"/>
            <a:chExt cx="8937098" cy="4114800"/>
          </a:xfrm>
        </p:grpSpPr>
        <p:cxnSp>
          <p:nvCxnSpPr>
            <p:cNvPr id="69" name="68 Conector recto"/>
            <p:cNvCxnSpPr/>
            <p:nvPr/>
          </p:nvCxnSpPr>
          <p:spPr bwMode="auto">
            <a:xfrm>
              <a:off x="0" y="3789040"/>
              <a:ext cx="889248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73 CuadroTexto"/>
            <p:cNvSpPr txBox="1"/>
            <p:nvPr/>
          </p:nvSpPr>
          <p:spPr>
            <a:xfrm>
              <a:off x="7611094" y="1828800"/>
              <a:ext cx="1326004" cy="40011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/>
                <a:t>Ontology</a:t>
              </a:r>
              <a:endParaRPr lang="es-ES" sz="2000" b="1" dirty="0"/>
            </a:p>
          </p:txBody>
        </p:sp>
        <p:sp>
          <p:nvSpPr>
            <p:cNvPr id="76" name="75 CuadroTexto"/>
            <p:cNvSpPr txBox="1"/>
            <p:nvPr/>
          </p:nvSpPr>
          <p:spPr>
            <a:xfrm>
              <a:off x="8093597" y="5543490"/>
              <a:ext cx="740582" cy="40011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/>
                <a:t>Data</a:t>
              </a:r>
              <a:endParaRPr lang="es-ES" sz="2000" b="1" dirty="0"/>
            </a:p>
          </p:txBody>
        </p:sp>
      </p:grpSp>
      <p:grpSp>
        <p:nvGrpSpPr>
          <p:cNvPr id="22" name="Group 98"/>
          <p:cNvGrpSpPr/>
          <p:nvPr/>
        </p:nvGrpSpPr>
        <p:grpSpPr>
          <a:xfrm>
            <a:off x="4550309" y="1752600"/>
            <a:ext cx="1891102" cy="414010"/>
            <a:chOff x="4550309" y="1752600"/>
            <a:chExt cx="1891102" cy="414010"/>
          </a:xfrm>
        </p:grpSpPr>
        <p:cxnSp>
          <p:nvCxnSpPr>
            <p:cNvPr id="73" name="9 Conector recto de flecha"/>
            <p:cNvCxnSpPr>
              <a:stCxn id="6" idx="3"/>
            </p:cNvCxnSpPr>
            <p:nvPr/>
          </p:nvCxnSpPr>
          <p:spPr bwMode="auto">
            <a:xfrm>
              <a:off x="4550309" y="2047637"/>
              <a:ext cx="1317091" cy="976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4" name="30 CuadroTexto"/>
            <p:cNvSpPr txBox="1"/>
            <p:nvPr/>
          </p:nvSpPr>
          <p:spPr>
            <a:xfrm>
              <a:off x="4800600" y="1752600"/>
              <a:ext cx="811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birthPlace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  <p:sp>
          <p:nvSpPr>
            <p:cNvPr id="87" name="5 CuadroTexto"/>
            <p:cNvSpPr txBox="1"/>
            <p:nvPr/>
          </p:nvSpPr>
          <p:spPr>
            <a:xfrm>
              <a:off x="5888054" y="1905000"/>
              <a:ext cx="553357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Place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99"/>
          <p:cNvGrpSpPr/>
          <p:nvPr/>
        </p:nvGrpSpPr>
        <p:grpSpPr>
          <a:xfrm>
            <a:off x="6556816" y="4691390"/>
            <a:ext cx="2555156" cy="414010"/>
            <a:chOff x="6556816" y="4691390"/>
            <a:chExt cx="2555156" cy="414010"/>
          </a:xfrm>
        </p:grpSpPr>
        <p:cxnSp>
          <p:nvCxnSpPr>
            <p:cNvPr id="88" name="9 Conector recto de flecha"/>
            <p:cNvCxnSpPr>
              <a:stCxn id="39" idx="3"/>
              <a:endCxn id="90" idx="1"/>
            </p:cNvCxnSpPr>
            <p:nvPr/>
          </p:nvCxnSpPr>
          <p:spPr bwMode="auto">
            <a:xfrm flipV="1">
              <a:off x="6556816" y="4974595"/>
              <a:ext cx="1139384" cy="642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30 CuadroTexto"/>
            <p:cNvSpPr txBox="1"/>
            <p:nvPr/>
          </p:nvSpPr>
          <p:spPr>
            <a:xfrm>
              <a:off x="6629400" y="4691390"/>
              <a:ext cx="811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smtClean="0">
                  <a:solidFill>
                    <a:schemeClr val="tx1"/>
                  </a:solidFill>
                </a:rPr>
                <a:t>birthPlace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  <p:sp>
          <p:nvSpPr>
            <p:cNvPr id="90" name="5 CuadroTexto"/>
            <p:cNvSpPr txBox="1"/>
            <p:nvPr/>
          </p:nvSpPr>
          <p:spPr>
            <a:xfrm>
              <a:off x="7696200" y="4843790"/>
              <a:ext cx="1415772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>
                  <a:solidFill>
                    <a:schemeClr val="tx1"/>
                  </a:solidFill>
                </a:rPr>
                <a:t>Alcalá de Henares</a:t>
              </a:r>
              <a:endParaRPr lang="es-ES" sz="11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5" name="71 Conector recto de flecha"/>
          <p:cNvCxnSpPr>
            <a:stCxn id="90" idx="0"/>
          </p:cNvCxnSpPr>
          <p:nvPr/>
        </p:nvCxnSpPr>
        <p:spPr bwMode="auto">
          <a:xfrm rot="16200000" flipV="1">
            <a:off x="6047348" y="2487052"/>
            <a:ext cx="2633990" cy="207948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7042008" y="6629400"/>
            <a:ext cx="685800" cy="228600"/>
          </a:xfrm>
        </p:spPr>
        <p:txBody>
          <a:bodyPr/>
          <a:lstStyle/>
          <a:p>
            <a:pPr>
              <a:defRPr/>
            </a:pPr>
            <a:fld id="{DE06F034-C49B-41F0-90AE-EADC7EBEB1F3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1259632" y="1916832"/>
            <a:ext cx="26917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accent2"/>
                </a:solidFill>
              </a:rPr>
              <a:t>http://iflastandards.info/ns/fr/frbr/frbrer/C1001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11560" y="980728"/>
            <a:ext cx="302433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chemeClr val="accent2"/>
                </a:solidFill>
              </a:rPr>
              <a:t>http://iflastandards.info/ns/fr/frbr/frbrer/C1002</a:t>
            </a:r>
            <a:endParaRPr lang="es-ES" sz="900" b="1" dirty="0">
              <a:solidFill>
                <a:schemeClr val="accent2"/>
              </a:solidFill>
            </a:endParaRPr>
          </a:p>
        </p:txBody>
      </p:sp>
      <p:cxnSp>
        <p:nvCxnSpPr>
          <p:cNvPr id="30" name="29 Conector recto de flecha"/>
          <p:cNvCxnSpPr>
            <a:stCxn id="7" idx="0"/>
            <a:endCxn id="8" idx="2"/>
          </p:cNvCxnSpPr>
          <p:nvPr/>
        </p:nvCxnSpPr>
        <p:spPr bwMode="auto">
          <a:xfrm flipH="1" flipV="1">
            <a:off x="2123728" y="1211560"/>
            <a:ext cx="481786" cy="70527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32 CuadroTexto"/>
          <p:cNvSpPr txBox="1"/>
          <p:nvPr/>
        </p:nvSpPr>
        <p:spPr>
          <a:xfrm>
            <a:off x="1475656" y="1484784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translation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79512" y="1916832"/>
            <a:ext cx="4411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tx1"/>
                </a:solidFill>
              </a:rPr>
              <a:t>Año </a:t>
            </a:r>
            <a:endParaRPr lang="es-ES" sz="900" b="1" dirty="0">
              <a:solidFill>
                <a:schemeClr val="tx1"/>
              </a:solidFill>
            </a:endParaRPr>
          </a:p>
        </p:txBody>
      </p:sp>
      <p:cxnSp>
        <p:nvCxnSpPr>
          <p:cNvPr id="36" name="35 Conector recto de flecha"/>
          <p:cNvCxnSpPr>
            <a:stCxn id="7" idx="1"/>
            <a:endCxn id="34" idx="3"/>
          </p:cNvCxnSpPr>
          <p:nvPr/>
        </p:nvCxnSpPr>
        <p:spPr bwMode="auto">
          <a:xfrm flipH="1">
            <a:off x="620658" y="2032248"/>
            <a:ext cx="63897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36 CuadroTexto"/>
          <p:cNvSpPr txBox="1"/>
          <p:nvPr/>
        </p:nvSpPr>
        <p:spPr>
          <a:xfrm>
            <a:off x="719064" y="2132856"/>
            <a:ext cx="10059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Publication date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859632" y="3136032"/>
            <a:ext cx="2281394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accent2"/>
                </a:solidFill>
              </a:rPr>
              <a:t>http://xmlns.com/foaf/0.1/Organization</a:t>
            </a:r>
            <a:endParaRPr lang="es-ES" sz="900" b="1" dirty="0">
              <a:solidFill>
                <a:schemeClr val="accent2"/>
              </a:solidFill>
            </a:endParaRPr>
          </a:p>
        </p:txBody>
      </p:sp>
      <p:cxnSp>
        <p:nvCxnSpPr>
          <p:cNvPr id="58" name="57 Conector recto de flecha"/>
          <p:cNvCxnSpPr>
            <a:stCxn id="7" idx="2"/>
          </p:cNvCxnSpPr>
          <p:nvPr/>
        </p:nvCxnSpPr>
        <p:spPr bwMode="auto">
          <a:xfrm flipH="1">
            <a:off x="1547664" y="2147664"/>
            <a:ext cx="1057850" cy="99330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59 CuadroTexto"/>
          <p:cNvSpPr txBox="1"/>
          <p:nvPr/>
        </p:nvSpPr>
        <p:spPr>
          <a:xfrm>
            <a:off x="1259632" y="2564904"/>
            <a:ext cx="7172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Located in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48200" y="1916832"/>
            <a:ext cx="26917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accent2"/>
                </a:solidFill>
              </a:rPr>
              <a:t>http://iflastandards.info/ns/fr/frbr/frbrer/C1005</a:t>
            </a:r>
            <a:endParaRPr lang="es-ES" sz="900" b="1" dirty="0">
              <a:solidFill>
                <a:schemeClr val="accent2"/>
              </a:solidFill>
            </a:endParaRPr>
          </a:p>
        </p:txBody>
      </p:sp>
      <p:cxnSp>
        <p:nvCxnSpPr>
          <p:cNvPr id="10" name="9 Conector recto de flecha"/>
          <p:cNvCxnSpPr>
            <a:stCxn id="6" idx="1"/>
            <a:endCxn id="7" idx="3"/>
          </p:cNvCxnSpPr>
          <p:nvPr/>
        </p:nvCxnSpPr>
        <p:spPr bwMode="auto">
          <a:xfrm rot="10800000">
            <a:off x="3951396" y="2032248"/>
            <a:ext cx="696805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30 CuadroTexto"/>
          <p:cNvSpPr txBox="1"/>
          <p:nvPr/>
        </p:nvSpPr>
        <p:spPr>
          <a:xfrm>
            <a:off x="3962400" y="1600200"/>
            <a:ext cx="813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Is creator of</a:t>
            </a:r>
            <a:endParaRPr lang="es-ES" sz="900" dirty="0">
              <a:solidFill>
                <a:schemeClr val="tx1"/>
              </a:solidFill>
            </a:endParaRPr>
          </a:p>
        </p:txBody>
      </p:sp>
      <p:cxnSp>
        <p:nvCxnSpPr>
          <p:cNvPr id="20" name="9 Conector recto de flecha"/>
          <p:cNvCxnSpPr>
            <a:stCxn id="7" idx="2"/>
            <a:endCxn id="6" idx="2"/>
          </p:cNvCxnSpPr>
          <p:nvPr/>
        </p:nvCxnSpPr>
        <p:spPr bwMode="auto">
          <a:xfrm rot="16200000" flipH="1">
            <a:off x="4299798" y="453380"/>
            <a:ext cx="1588" cy="3388568"/>
          </a:xfrm>
          <a:prstGeom prst="curvedConnector3">
            <a:avLst>
              <a:gd name="adj1" fmla="val 1439546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tangle 37"/>
          <p:cNvSpPr/>
          <p:nvPr/>
        </p:nvSpPr>
        <p:spPr>
          <a:xfrm>
            <a:off x="3923928" y="2420888"/>
            <a:ext cx="7876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Has subject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40" name="6 CuadroTexto"/>
          <p:cNvSpPr txBox="1"/>
          <p:nvPr/>
        </p:nvSpPr>
        <p:spPr>
          <a:xfrm>
            <a:off x="1857940" y="4850214"/>
            <a:ext cx="2365627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rgbClr val="3333CC"/>
                </a:solidFill>
              </a:rPr>
              <a:t>http://datos.bne.es/resource/XX3383563</a:t>
            </a:r>
            <a:endParaRPr lang="es-ES" sz="900" b="1" dirty="0">
              <a:solidFill>
                <a:srgbClr val="3333CC"/>
              </a:solidFill>
            </a:endParaRPr>
          </a:p>
        </p:txBody>
      </p:sp>
      <p:sp>
        <p:nvSpPr>
          <p:cNvPr id="39" name="5 CuadroTexto"/>
          <p:cNvSpPr txBox="1"/>
          <p:nvPr/>
        </p:nvSpPr>
        <p:spPr>
          <a:xfrm>
            <a:off x="4981149" y="4874568"/>
            <a:ext cx="2365627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accent2"/>
                </a:solidFill>
              </a:rPr>
              <a:t>http://datos.bne.es/resource/XX1718747</a:t>
            </a:r>
            <a:endParaRPr lang="es-ES" sz="900" b="1" dirty="0">
              <a:solidFill>
                <a:schemeClr val="accent2"/>
              </a:solidFill>
            </a:endParaRPr>
          </a:p>
        </p:txBody>
      </p:sp>
      <p:grpSp>
        <p:nvGrpSpPr>
          <p:cNvPr id="3" name="64 Grupo"/>
          <p:cNvGrpSpPr/>
          <p:nvPr/>
        </p:nvGrpSpPr>
        <p:grpSpPr>
          <a:xfrm>
            <a:off x="4249746" y="4722168"/>
            <a:ext cx="707925" cy="283206"/>
            <a:chOff x="5064496" y="4697814"/>
            <a:chExt cx="707925" cy="283206"/>
          </a:xfrm>
        </p:grpSpPr>
        <p:cxnSp>
          <p:nvCxnSpPr>
            <p:cNvPr id="42" name="9 Conector recto de flecha"/>
            <p:cNvCxnSpPr>
              <a:stCxn id="39" idx="1"/>
            </p:cNvCxnSpPr>
            <p:nvPr/>
          </p:nvCxnSpPr>
          <p:spPr bwMode="auto">
            <a:xfrm rot="10800000" flipV="1">
              <a:off x="5064496" y="4965630"/>
              <a:ext cx="683568" cy="1539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4" name="30 CuadroTexto"/>
            <p:cNvSpPr txBox="1"/>
            <p:nvPr/>
          </p:nvSpPr>
          <p:spPr>
            <a:xfrm>
              <a:off x="5158150" y="4697814"/>
              <a:ext cx="6142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 smtClean="0">
                  <a:solidFill>
                    <a:schemeClr val="tx1"/>
                  </a:solidFill>
                </a:rPr>
                <a:t>Es autor</a:t>
              </a:r>
              <a:endParaRPr lang="es-ES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7 CuadroTexto"/>
          <p:cNvSpPr txBox="1"/>
          <p:nvPr/>
        </p:nvSpPr>
        <p:spPr>
          <a:xfrm>
            <a:off x="1859632" y="3914110"/>
            <a:ext cx="2376264" cy="234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rgbClr val="3333CC"/>
                </a:solidFill>
              </a:rPr>
              <a:t>http://datos.bne.es/resource/XX1924295</a:t>
            </a:r>
            <a:endParaRPr lang="es-ES" sz="900" b="1" dirty="0">
              <a:solidFill>
                <a:srgbClr val="3333CC"/>
              </a:solidFill>
            </a:endParaRPr>
          </a:p>
        </p:txBody>
      </p:sp>
      <p:cxnSp>
        <p:nvCxnSpPr>
          <p:cNvPr id="43" name="29 Conector recto de flecha"/>
          <p:cNvCxnSpPr>
            <a:stCxn id="40" idx="0"/>
            <a:endCxn id="41" idx="2"/>
          </p:cNvCxnSpPr>
          <p:nvPr/>
        </p:nvCxnSpPr>
        <p:spPr bwMode="auto">
          <a:xfrm flipV="1">
            <a:off x="3040754" y="4149080"/>
            <a:ext cx="7010" cy="70113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32 CuadroTexto"/>
          <p:cNvSpPr txBox="1"/>
          <p:nvPr/>
        </p:nvSpPr>
        <p:spPr>
          <a:xfrm>
            <a:off x="3447256" y="4267200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translation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46" name="33 CuadroTexto"/>
          <p:cNvSpPr txBox="1"/>
          <p:nvPr/>
        </p:nvSpPr>
        <p:spPr>
          <a:xfrm>
            <a:off x="168454" y="4850214"/>
            <a:ext cx="4411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tx1"/>
                </a:solidFill>
              </a:rPr>
              <a:t>1960</a:t>
            </a:r>
            <a:endParaRPr lang="es-ES" sz="900" b="1" dirty="0">
              <a:solidFill>
                <a:schemeClr val="tx1"/>
              </a:solidFill>
            </a:endParaRPr>
          </a:p>
        </p:txBody>
      </p:sp>
      <p:cxnSp>
        <p:nvCxnSpPr>
          <p:cNvPr id="47" name="35 Conector recto de flecha"/>
          <p:cNvCxnSpPr>
            <a:stCxn id="40" idx="1"/>
            <a:endCxn id="46" idx="3"/>
          </p:cNvCxnSpPr>
          <p:nvPr/>
        </p:nvCxnSpPr>
        <p:spPr bwMode="auto">
          <a:xfrm rot="10800000">
            <a:off x="609600" y="4965630"/>
            <a:ext cx="124834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36 CuadroTexto"/>
          <p:cNvSpPr txBox="1"/>
          <p:nvPr/>
        </p:nvSpPr>
        <p:spPr>
          <a:xfrm>
            <a:off x="491480" y="5013176"/>
            <a:ext cx="10059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Publication date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49" name="55 CuadroTexto"/>
          <p:cNvSpPr txBox="1"/>
          <p:nvPr/>
        </p:nvSpPr>
        <p:spPr>
          <a:xfrm>
            <a:off x="2439422" y="6093077"/>
            <a:ext cx="428322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tx1"/>
                </a:solidFill>
              </a:rPr>
              <a:t>BNE</a:t>
            </a:r>
            <a:endParaRPr lang="es-ES" sz="900" b="1" dirty="0">
              <a:solidFill>
                <a:schemeClr val="tx1"/>
              </a:solidFill>
            </a:endParaRPr>
          </a:p>
        </p:txBody>
      </p:sp>
      <p:cxnSp>
        <p:nvCxnSpPr>
          <p:cNvPr id="50" name="57 Conector recto de flecha"/>
          <p:cNvCxnSpPr>
            <a:stCxn id="40" idx="2"/>
            <a:endCxn id="68" idx="0"/>
          </p:cNvCxnSpPr>
          <p:nvPr/>
        </p:nvCxnSpPr>
        <p:spPr bwMode="auto">
          <a:xfrm>
            <a:off x="3040754" y="5081046"/>
            <a:ext cx="34496" cy="124355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59 CuadroTexto"/>
          <p:cNvSpPr txBox="1"/>
          <p:nvPr/>
        </p:nvSpPr>
        <p:spPr>
          <a:xfrm>
            <a:off x="3083768" y="5805264"/>
            <a:ext cx="7172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Located in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29200" y="5407968"/>
            <a:ext cx="7876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Has subject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54" name="6 CuadroTexto"/>
          <p:cNvSpPr txBox="1"/>
          <p:nvPr/>
        </p:nvSpPr>
        <p:spPr>
          <a:xfrm>
            <a:off x="4739952" y="5819110"/>
            <a:ext cx="280831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rgbClr val="3333CC"/>
                </a:solidFill>
              </a:rPr>
              <a:t>http://datos.bne.es/resource/bimo0002045496</a:t>
            </a:r>
            <a:endParaRPr lang="es-ES" sz="900" b="1" dirty="0">
              <a:solidFill>
                <a:srgbClr val="3333CC"/>
              </a:solidFill>
            </a:endParaRPr>
          </a:p>
        </p:txBody>
      </p:sp>
      <p:cxnSp>
        <p:nvCxnSpPr>
          <p:cNvPr id="35" name="29 Conector recto de flecha"/>
          <p:cNvCxnSpPr>
            <a:endCxn id="39" idx="2"/>
          </p:cNvCxnSpPr>
          <p:nvPr/>
        </p:nvCxnSpPr>
        <p:spPr bwMode="auto">
          <a:xfrm flipH="1" flipV="1">
            <a:off x="6163963" y="5105400"/>
            <a:ext cx="16149" cy="69986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71 Conector recto de flecha"/>
          <p:cNvCxnSpPr>
            <a:stCxn id="59" idx="2"/>
          </p:cNvCxnSpPr>
          <p:nvPr/>
        </p:nvCxnSpPr>
        <p:spPr bwMode="auto">
          <a:xfrm flipH="1" flipV="1">
            <a:off x="5344638" y="2204864"/>
            <a:ext cx="612665" cy="267910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75" name="74 Conector recto de flecha"/>
          <p:cNvCxnSpPr>
            <a:stCxn id="68" idx="1"/>
          </p:cNvCxnSpPr>
          <p:nvPr/>
        </p:nvCxnSpPr>
        <p:spPr bwMode="auto">
          <a:xfrm rot="10800000">
            <a:off x="1022176" y="3352800"/>
            <a:ext cx="1396484" cy="308721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70" name="69 Conector recto de flecha"/>
          <p:cNvCxnSpPr/>
          <p:nvPr/>
        </p:nvCxnSpPr>
        <p:spPr bwMode="auto">
          <a:xfrm flipH="1" flipV="1">
            <a:off x="2699792" y="2204864"/>
            <a:ext cx="2664296" cy="266429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77" name="76 Conector recto de flecha"/>
          <p:cNvCxnSpPr>
            <a:stCxn id="54" idx="1"/>
            <a:endCxn id="7" idx="2"/>
          </p:cNvCxnSpPr>
          <p:nvPr/>
        </p:nvCxnSpPr>
        <p:spPr bwMode="auto">
          <a:xfrm rot="10800000">
            <a:off x="2605514" y="2147664"/>
            <a:ext cx="2134438" cy="3786862"/>
          </a:xfrm>
          <a:prstGeom prst="curvedConnector2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sp>
        <p:nvSpPr>
          <p:cNvPr id="78" name="77 Arco"/>
          <p:cNvSpPr/>
          <p:nvPr/>
        </p:nvSpPr>
        <p:spPr bwMode="auto">
          <a:xfrm>
            <a:off x="2483768" y="2204864"/>
            <a:ext cx="360040" cy="72008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2" name="76 Conector recto de flecha"/>
          <p:cNvCxnSpPr>
            <a:stCxn id="46" idx="0"/>
            <a:endCxn id="34" idx="2"/>
          </p:cNvCxnSpPr>
          <p:nvPr/>
        </p:nvCxnSpPr>
        <p:spPr bwMode="auto">
          <a:xfrm rot="5400000" flipH="1" flipV="1">
            <a:off x="-956719" y="3493410"/>
            <a:ext cx="2702550" cy="11058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86" name="76 Conector recto de flecha"/>
          <p:cNvCxnSpPr>
            <a:endCxn id="8" idx="3"/>
          </p:cNvCxnSpPr>
          <p:nvPr/>
        </p:nvCxnSpPr>
        <p:spPr bwMode="auto">
          <a:xfrm rot="16200000" flipV="1">
            <a:off x="2404120" y="2327920"/>
            <a:ext cx="2790056" cy="326504"/>
          </a:xfrm>
          <a:prstGeom prst="curvedConnector2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sp>
        <p:nvSpPr>
          <p:cNvPr id="55" name="59 CuadroTexto"/>
          <p:cNvSpPr txBox="1"/>
          <p:nvPr/>
        </p:nvSpPr>
        <p:spPr>
          <a:xfrm>
            <a:off x="4955976" y="6093296"/>
            <a:ext cx="22356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Vida  de Miguel de Cervantes Saavedra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57" name="59 CuadroTexto"/>
          <p:cNvSpPr txBox="1"/>
          <p:nvPr/>
        </p:nvSpPr>
        <p:spPr>
          <a:xfrm>
            <a:off x="1859632" y="4581128"/>
            <a:ext cx="15191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Don Quijote de la Mancha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59" name="59 CuadroTexto"/>
          <p:cNvSpPr txBox="1"/>
          <p:nvPr/>
        </p:nvSpPr>
        <p:spPr>
          <a:xfrm>
            <a:off x="5056605" y="4653136"/>
            <a:ext cx="1801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Cervantes Saavedra, Miguel de 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61" name="32 CuadroTexto"/>
          <p:cNvSpPr txBox="1"/>
          <p:nvPr/>
        </p:nvSpPr>
        <p:spPr>
          <a:xfrm>
            <a:off x="1859632" y="3717032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Catalán</a:t>
            </a:r>
            <a:endParaRPr lang="es-ES" sz="900" dirty="0">
              <a:solidFill>
                <a:schemeClr val="tx1"/>
              </a:solidFill>
            </a:endParaRPr>
          </a:p>
        </p:txBody>
      </p:sp>
      <p:cxnSp>
        <p:nvCxnSpPr>
          <p:cNvPr id="62" name="61 Conector recto"/>
          <p:cNvCxnSpPr/>
          <p:nvPr/>
        </p:nvCxnSpPr>
        <p:spPr bwMode="auto">
          <a:xfrm>
            <a:off x="-838200" y="3645024"/>
            <a:ext cx="889248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63 CuadroTexto"/>
          <p:cNvSpPr txBox="1"/>
          <p:nvPr/>
        </p:nvSpPr>
        <p:spPr>
          <a:xfrm>
            <a:off x="7611094" y="762000"/>
            <a:ext cx="1326004" cy="4001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Ontology</a:t>
            </a:r>
            <a:endParaRPr lang="es-ES" sz="2000" b="1" dirty="0"/>
          </a:p>
        </p:txBody>
      </p:sp>
      <p:sp>
        <p:nvSpPr>
          <p:cNvPr id="65" name="64 CuadroTexto"/>
          <p:cNvSpPr txBox="1"/>
          <p:nvPr/>
        </p:nvSpPr>
        <p:spPr>
          <a:xfrm>
            <a:off x="8017397" y="6153090"/>
            <a:ext cx="740582" cy="4001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Data</a:t>
            </a:r>
            <a:endParaRPr lang="es-ES" sz="2000" b="1" dirty="0"/>
          </a:p>
        </p:txBody>
      </p:sp>
      <p:sp>
        <p:nvSpPr>
          <p:cNvPr id="68" name="6 CuadroTexto"/>
          <p:cNvSpPr txBox="1"/>
          <p:nvPr/>
        </p:nvSpPr>
        <p:spPr>
          <a:xfrm>
            <a:off x="2418660" y="6324600"/>
            <a:ext cx="1313180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rgbClr val="3333CC"/>
                </a:solidFill>
              </a:rPr>
              <a:t>http://datos.bne.es/#</a:t>
            </a:r>
            <a:endParaRPr lang="es-ES" sz="900" b="1" dirty="0">
              <a:solidFill>
                <a:srgbClr val="3333CC"/>
              </a:solidFill>
            </a:endParaRPr>
          </a:p>
        </p:txBody>
      </p:sp>
      <p:sp>
        <p:nvSpPr>
          <p:cNvPr id="84" name="32 CuadroTexto"/>
          <p:cNvSpPr txBox="1"/>
          <p:nvPr/>
        </p:nvSpPr>
        <p:spPr>
          <a:xfrm>
            <a:off x="683568" y="764704"/>
            <a:ext cx="76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Language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85" name="59 CuadroTexto"/>
          <p:cNvSpPr txBox="1"/>
          <p:nvPr/>
        </p:nvSpPr>
        <p:spPr>
          <a:xfrm>
            <a:off x="1259632" y="1700808"/>
            <a:ext cx="4283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work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87" name="59 CuadroTexto"/>
          <p:cNvSpPr txBox="1"/>
          <p:nvPr/>
        </p:nvSpPr>
        <p:spPr>
          <a:xfrm>
            <a:off x="827584" y="2924944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Biblioteca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89" name="59 CuadroTexto"/>
          <p:cNvSpPr txBox="1"/>
          <p:nvPr/>
        </p:nvSpPr>
        <p:spPr>
          <a:xfrm>
            <a:off x="5220072" y="1700808"/>
            <a:ext cx="5503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Person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67" name="5 CuadroTexto"/>
          <p:cNvSpPr txBox="1"/>
          <p:nvPr/>
        </p:nvSpPr>
        <p:spPr>
          <a:xfrm>
            <a:off x="6376037" y="2512368"/>
            <a:ext cx="2563491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accent2"/>
                </a:solidFill>
              </a:rPr>
              <a:t>http://geo.linkeddata.es/ontology/Municipio</a:t>
            </a:r>
            <a:endParaRPr lang="es-ES" sz="900" b="1" dirty="0">
              <a:solidFill>
                <a:schemeClr val="accent2"/>
              </a:solidFill>
            </a:endParaRPr>
          </a:p>
        </p:txBody>
      </p:sp>
      <p:sp>
        <p:nvSpPr>
          <p:cNvPr id="69" name="30 CuadroTexto"/>
          <p:cNvSpPr txBox="1"/>
          <p:nvPr/>
        </p:nvSpPr>
        <p:spPr>
          <a:xfrm>
            <a:off x="7239000" y="2207568"/>
            <a:ext cx="697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birthPlace</a:t>
            </a:r>
            <a:endParaRPr lang="es-ES" sz="900" dirty="0">
              <a:solidFill>
                <a:schemeClr val="tx1"/>
              </a:solidFill>
            </a:endParaRPr>
          </a:p>
        </p:txBody>
      </p:sp>
      <p:cxnSp>
        <p:nvCxnSpPr>
          <p:cNvPr id="76" name="29 Conector recto de flecha"/>
          <p:cNvCxnSpPr>
            <a:endCxn id="67" idx="0"/>
          </p:cNvCxnSpPr>
          <p:nvPr/>
        </p:nvCxnSpPr>
        <p:spPr bwMode="auto">
          <a:xfrm>
            <a:off x="6248400" y="2133600"/>
            <a:ext cx="1409383" cy="37876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5 CuadroTexto"/>
          <p:cNvSpPr txBox="1"/>
          <p:nvPr/>
        </p:nvSpPr>
        <p:spPr>
          <a:xfrm>
            <a:off x="6096000" y="4264968"/>
            <a:ext cx="30197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900" b="1" dirty="0" smtClean="0">
                <a:solidFill>
                  <a:schemeClr val="accent2"/>
                </a:solidFill>
              </a:rPr>
              <a:t>http://geo.linkeddata.es/resource/Alcalá de Henares</a:t>
            </a:r>
            <a:endParaRPr lang="es-ES" sz="900" b="1" dirty="0">
              <a:solidFill>
                <a:schemeClr val="accent2"/>
              </a:solidFill>
            </a:endParaRPr>
          </a:p>
        </p:txBody>
      </p:sp>
      <p:cxnSp>
        <p:nvCxnSpPr>
          <p:cNvPr id="88" name="71 Conector recto de flecha"/>
          <p:cNvCxnSpPr/>
          <p:nvPr/>
        </p:nvCxnSpPr>
        <p:spPr bwMode="auto">
          <a:xfrm rot="16200000" flipV="1">
            <a:off x="7353301" y="3467099"/>
            <a:ext cx="1524000" cy="7620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92" name="29 Conector recto de flecha"/>
          <p:cNvCxnSpPr>
            <a:stCxn id="39" idx="3"/>
          </p:cNvCxnSpPr>
          <p:nvPr/>
        </p:nvCxnSpPr>
        <p:spPr bwMode="auto">
          <a:xfrm flipV="1">
            <a:off x="7346776" y="4495800"/>
            <a:ext cx="654224" cy="49418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5" name="30 CuadroTexto"/>
          <p:cNvSpPr txBox="1"/>
          <p:nvPr/>
        </p:nvSpPr>
        <p:spPr>
          <a:xfrm>
            <a:off x="7601423" y="4724400"/>
            <a:ext cx="697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 smtClean="0">
                <a:solidFill>
                  <a:schemeClr val="tx1"/>
                </a:solidFill>
              </a:rPr>
              <a:t>birthPlace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63" name="6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ontology and the data for the machine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3" grpId="0"/>
      <p:bldP spid="34" grpId="0" animBg="1"/>
      <p:bldP spid="37" grpId="0"/>
      <p:bldP spid="56" grpId="0" animBg="1"/>
      <p:bldP spid="60" grpId="0"/>
      <p:bldP spid="6" grpId="0" animBg="1"/>
      <p:bldP spid="31" grpId="0"/>
      <p:bldP spid="38" grpId="0"/>
      <p:bldP spid="40" grpId="0" animBg="1"/>
      <p:bldP spid="39" grpId="0" animBg="1"/>
      <p:bldP spid="41" grpId="0" animBg="1"/>
      <p:bldP spid="45" grpId="0"/>
      <p:bldP spid="46" grpId="0" animBg="1"/>
      <p:bldP spid="48" grpId="0"/>
      <p:bldP spid="49" grpId="0"/>
      <p:bldP spid="51" grpId="0"/>
      <p:bldP spid="53" grpId="0"/>
      <p:bldP spid="54" grpId="0" animBg="1"/>
      <p:bldP spid="78" grpId="0"/>
      <p:bldP spid="55" grpId="0"/>
      <p:bldP spid="57" grpId="0"/>
      <p:bldP spid="59" grpId="0"/>
      <p:bldP spid="61" grpId="0"/>
      <p:bldP spid="68" grpId="0" animBg="1"/>
      <p:bldP spid="84" grpId="0"/>
      <p:bldP spid="85" grpId="0"/>
      <p:bldP spid="87" grpId="0"/>
      <p:bldP spid="89" grpId="0"/>
      <p:bldP spid="67" grpId="0" animBg="1"/>
      <p:bldP spid="69" grpId="0"/>
      <p:bldP spid="83" grpId="0" animBg="1"/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Datos.bne.es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06F034-C49B-41F0-90AE-EADC7EBEB1F3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pic>
        <p:nvPicPr>
          <p:cNvPr id="6" name="Picture 5" descr="visu2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23953"/>
            <a:ext cx="8820472" cy="540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Settings\Katy Esteban Glez\Mis documentos\Trabajo\Grupo\Transparencia grupo\Template.pot</Template>
  <TotalTime>22663</TotalTime>
  <Words>658</Words>
  <Application>Microsoft Office PowerPoint</Application>
  <PresentationFormat>Presentación en pantalla (4:3)</PresentationFormat>
  <Paragraphs>232</Paragraphs>
  <Slides>16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Template</vt:lpstr>
      <vt:lpstr>Image</vt:lpstr>
      <vt:lpstr>Linked Data Applications: There is no One-Size-Fits-All Formula </vt:lpstr>
      <vt:lpstr>Complex queries using data from heterogeneous Web pages</vt:lpstr>
      <vt:lpstr>Data Integration</vt:lpstr>
      <vt:lpstr>LOD clouds</vt:lpstr>
      <vt:lpstr>Foundations</vt:lpstr>
      <vt:lpstr>Foundations</vt:lpstr>
      <vt:lpstr>The model (Ontology) and the data for people</vt:lpstr>
      <vt:lpstr>The ontology and the data for the machine</vt:lpstr>
      <vt:lpstr>Datos.bne.es</vt:lpstr>
      <vt:lpstr>datos.bne.es</vt:lpstr>
      <vt:lpstr>http://geo.linkeddata.es</vt:lpstr>
      <vt:lpstr>geo.linkeddata.es</vt:lpstr>
      <vt:lpstr>aemet.linkeddata.es</vt:lpstr>
      <vt:lpstr>webenemasuno.linkeddata.es/</vt:lpstr>
      <vt:lpstr>Results</vt:lpstr>
      <vt:lpstr>Linked Data Applications: There is no One-Size-Fits-All Formula </vt:lpstr>
    </vt:vector>
  </TitlesOfParts>
  <Company>LIA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Laboratorio de Inteligencia Artificial</dc:creator>
  <cp:lastModifiedBy> </cp:lastModifiedBy>
  <cp:revision>601</cp:revision>
  <cp:lastPrinted>2000-10-02T10:07:37Z</cp:lastPrinted>
  <dcterms:created xsi:type="dcterms:W3CDTF">2012-01-11T18:44:03Z</dcterms:created>
  <dcterms:modified xsi:type="dcterms:W3CDTF">2013-11-27T07:43:58Z</dcterms:modified>
</cp:coreProperties>
</file>