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71" r:id="rId2"/>
    <p:sldId id="326" r:id="rId3"/>
    <p:sldId id="398" r:id="rId4"/>
    <p:sldId id="389" r:id="rId5"/>
    <p:sldId id="397" r:id="rId6"/>
    <p:sldId id="396" r:id="rId7"/>
    <p:sldId id="26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CB6A"/>
    <a:srgbClr val="41DF6A"/>
    <a:srgbClr val="95E9A9"/>
    <a:srgbClr val="5AD749"/>
    <a:srgbClr val="7FFF7F"/>
    <a:srgbClr val="32CC32"/>
    <a:srgbClr val="FFFFFF"/>
    <a:srgbClr val="2351C5"/>
    <a:srgbClr val="FFFF66"/>
    <a:srgbClr val="214C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0" autoAdjust="0"/>
    <p:restoredTop sz="94660"/>
  </p:normalViewPr>
  <p:slideViewPr>
    <p:cSldViewPr>
      <p:cViewPr>
        <p:scale>
          <a:sx n="100" d="100"/>
          <a:sy n="100" d="100"/>
        </p:scale>
        <p:origin x="-1304" y="-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9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2001 Microsoft Corporation. All rights reserved.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A1EB0CA2-D47F-504C-A7A9-8A1C7514E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10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3733668B-F053-DE4F-BF3D-704F7C8D5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ヒラギノ角ゴ Pro W3" pitchFamily="-112" charset="-128"/>
        <a:cs typeface="ヒラギノ角ゴ Pro W3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ヒラギノ角ゴ Pro W3" pitchFamily="-112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ヒラギノ角ゴ Pro W3" pitchFamily="-112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ヒラギノ角ゴ Pro W3" pitchFamily="-112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ヒラギノ角ゴ Pro W3" pitchFamily="-112" charset="-128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23AE294-6F48-594B-BA93-F9AC650BE96D}" type="slidenum">
              <a:rPr lang="en-US" sz="1200" b="0">
                <a:latin typeface="Times New Roman" charset="0"/>
              </a:rPr>
              <a:pPr eaLnBrk="1" hangingPunct="1"/>
              <a:t>1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1E56B-5CD8-4089-98E1-3404AE0E19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0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B461C657-8F93-1746-94D1-0EEF070CD0C3}" type="slidenum">
              <a:rPr lang="en-US" sz="1200" b="0">
                <a:latin typeface="Times New Roman" charset="0"/>
              </a:rPr>
              <a:pPr eaLnBrk="1" hangingPunct="1"/>
              <a:t>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124200"/>
            <a:ext cx="6629400" cy="1752600"/>
          </a:xfrm>
        </p:spPr>
        <p:txBody>
          <a:bodyPr/>
          <a:lstStyle>
            <a:lvl1pPr marL="0" indent="0">
              <a:buFont typeface="Wingdings" pitchFamily="-112" charset="2"/>
              <a:buNone/>
              <a:defRPr sz="2800">
                <a:solidFill>
                  <a:srgbClr val="FFFF67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79368702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5472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4102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410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4574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24225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2696897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2240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15723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51806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525930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30334090"/>
      </p:ext>
    </p:extLst>
  </p:cSld>
  <p:clrMapOvr>
    <a:masterClrMapping/>
  </p:clrMapOvr>
  <p:transition xmlns:p14="http://schemas.microsoft.com/office/powerpoint/2010/main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16134593"/>
      </p:ext>
    </p:extLst>
  </p:cSld>
  <p:clrMapOvr>
    <a:masterClrMapping/>
  </p:clrMapOvr>
  <p:transition xmlns:p14="http://schemas.microsoft.com/office/powerpoint/2010/main">
    <p:zo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guidelines</a:t>
            </a:r>
          </a:p>
          <a:p>
            <a:pPr lvl="1"/>
            <a:r>
              <a:rPr lang="en-US"/>
              <a:t>Sub-bullet – limit to one layer of sub-bullets </a:t>
            </a:r>
          </a:p>
          <a:p>
            <a:pPr lvl="1"/>
            <a:r>
              <a:rPr lang="en-US"/>
              <a:t>Sub-bullet</a:t>
            </a:r>
          </a:p>
          <a:p>
            <a:pPr lvl="1"/>
            <a:r>
              <a:rPr lang="en-US"/>
              <a:t>Sub-bullet</a:t>
            </a:r>
          </a:p>
          <a:p>
            <a:pPr lvl="2"/>
            <a:r>
              <a:rPr lang="en-US"/>
              <a:t>Sub-Sub-bullet</a:t>
            </a:r>
          </a:p>
          <a:p>
            <a:pPr lvl="0"/>
            <a:r>
              <a:rPr lang="en-US"/>
              <a:t>Font size and color should already be formatted for you in Slide Master</a:t>
            </a:r>
          </a:p>
          <a:p>
            <a:pPr lvl="0"/>
            <a:r>
              <a:rPr lang="en-US"/>
              <a:t>Use shaded figures, when possible, using these key colors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+mj-lt"/>
          <a:ea typeface="ヒラギノ角ゴ Pro W3" pitchFamily="-112" charset="-128"/>
          <a:cs typeface="ヒラギノ角ゴ Pro W3" pitchFamily="-112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  <a:ea typeface="ヒラギノ角ゴ Pro W3" pitchFamily="-112" charset="-128"/>
          <a:cs typeface="ヒラギノ角ゴ Pro W3" pitchFamily="-112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  <a:ea typeface="ヒラギノ角ゴ Pro W3" pitchFamily="-112" charset="-128"/>
          <a:cs typeface="ヒラギノ角ゴ Pro W3" pitchFamily="-112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  <a:ea typeface="ヒラギノ角ゴ Pro W3" pitchFamily="-112" charset="-128"/>
          <a:cs typeface="ヒラギノ角ゴ Pro W3" pitchFamily="-112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  <a:ea typeface="ヒラギノ角ゴ Pro W3" pitchFamily="-112" charset="-128"/>
          <a:cs typeface="ヒラギノ角ゴ Pro W3" pitchFamily="-112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 u="sng">
          <a:solidFill>
            <a:srgbClr val="FFFF67"/>
          </a:solidFill>
          <a:latin typeface="Arial" pitchFamily="-112" charset="0"/>
        </a:defRPr>
      </a:lvl9pPr>
    </p:titleStyle>
    <p:bodyStyle>
      <a:lvl1pPr marL="571500" indent="-5715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FFFF67"/>
        </a:buClr>
        <a:buChar char="•"/>
        <a:defRPr sz="2400">
          <a:solidFill>
            <a:schemeClr val="tx1"/>
          </a:solidFill>
          <a:latin typeface="+mn-lt"/>
          <a:ea typeface="ヒラギノ角ゴ Pro W3" pitchFamily="-112" charset="-128"/>
          <a:cs typeface="ヒラギノ角ゴ Pro W3" pitchFamily="-112" charset="-128"/>
        </a:defRPr>
      </a:lvl1pPr>
      <a:lvl2pPr marL="1250950" indent="-6778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FFFF67"/>
        </a:buClr>
        <a:buChar char="•"/>
        <a:defRPr sz="2000">
          <a:solidFill>
            <a:schemeClr val="tx1"/>
          </a:solidFill>
          <a:latin typeface="+mn-lt"/>
          <a:ea typeface="ヒラギノ角ゴ Pro W3" pitchFamily="-112" charset="-128"/>
          <a:cs typeface="ヒラギノ角ゴ Pro W3"/>
        </a:defRPr>
      </a:lvl2pPr>
      <a:lvl3pPr marL="1887538" indent="-3984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  <a:ea typeface="ヒラギノ角ゴ Pro W3" pitchFamily="-112" charset="-128"/>
          <a:cs typeface="ヒラギノ角ゴ Pro W3"/>
        </a:defRPr>
      </a:lvl3pPr>
      <a:lvl4pPr marL="2400300" indent="-39846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charset="0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  <a:cs typeface="ヒラギノ角ゴ Pro W3"/>
        </a:defRPr>
      </a:lvl4pPr>
      <a:lvl5pPr marL="2911475" indent="-3968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charset="0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  <a:cs typeface="ヒラギノ角ゴ Pro W3"/>
        </a:defRPr>
      </a:lvl5pPr>
      <a:lvl6pPr marL="3368675" indent="-3968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pitchFamily="-112" charset="2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</a:defRPr>
      </a:lvl6pPr>
      <a:lvl7pPr marL="3825875" indent="-3968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pitchFamily="-112" charset="2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</a:defRPr>
      </a:lvl7pPr>
      <a:lvl8pPr marL="4283075" indent="-3968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pitchFamily="-112" charset="2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</a:defRPr>
      </a:lvl8pPr>
      <a:lvl9pPr marL="4740275" indent="-3968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bg2"/>
        </a:buClr>
        <a:buSzPct val="75000"/>
        <a:buFont typeface="Wingdings" pitchFamily="-112" charset="2"/>
        <a:buChar char="§"/>
        <a:defRPr sz="2000">
          <a:solidFill>
            <a:schemeClr val="bg2"/>
          </a:solidFill>
          <a:latin typeface="+mn-lt"/>
          <a:ea typeface="ヒラギノ角ゴ Pro W3" pitchFamily="-112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4800" y="2057400"/>
            <a:ext cx="883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sz="4400" dirty="0" smtClean="0">
                <a:solidFill>
                  <a:srgbClr val="FFFF67"/>
                </a:solidFill>
              </a:rPr>
              <a:t>W3C Web &amp; TV Workshop 2014</a:t>
            </a:r>
            <a:endParaRPr lang="en-US" sz="4800" dirty="0" smtClean="0">
              <a:solidFill>
                <a:srgbClr val="FFFF67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4000" dirty="0" smtClean="0">
                <a:solidFill>
                  <a:srgbClr val="FFFF67"/>
                </a:solidFill>
              </a:rPr>
              <a:t>UPnP, W3C and TV</a:t>
            </a:r>
            <a:endParaRPr lang="en-US" sz="4000" dirty="0">
              <a:solidFill>
                <a:srgbClr val="FFFF67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429000" y="5181600"/>
            <a:ext cx="5410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1500" indent="-571500" algn="r">
              <a:buClr>
                <a:srgbClr val="FFFF67"/>
              </a:buClr>
              <a:buSzPct val="75000"/>
              <a:buFont typeface="Wingdings" charset="0"/>
              <a:buNone/>
            </a:pPr>
            <a:r>
              <a:rPr lang="en-US" sz="2800" dirty="0" smtClean="0">
                <a:solidFill>
                  <a:srgbClr val="FFFF67"/>
                </a:solidFill>
              </a:rPr>
              <a:t>W3C</a:t>
            </a:r>
            <a:endParaRPr lang="en-US" sz="2800" dirty="0">
              <a:solidFill>
                <a:srgbClr val="FFFF67"/>
              </a:solidFill>
            </a:endParaRPr>
          </a:p>
          <a:p>
            <a:pPr marL="571500" indent="-571500" algn="r">
              <a:buClr>
                <a:srgbClr val="FFFF67"/>
              </a:buClr>
              <a:buSzPct val="75000"/>
              <a:buFont typeface="Wingdings" charset="0"/>
              <a:buNone/>
            </a:pPr>
            <a:r>
              <a:rPr lang="en-US" sz="2800" dirty="0" smtClean="0">
                <a:solidFill>
                  <a:srgbClr val="FFFF67"/>
                </a:solidFill>
              </a:rPr>
              <a:t>Web &amp; TV Workshop</a:t>
            </a:r>
          </a:p>
          <a:p>
            <a:pPr marL="571500" indent="-571500" algn="r">
              <a:buClr>
                <a:srgbClr val="FFFF67"/>
              </a:buClr>
              <a:buSzPct val="75000"/>
              <a:buFont typeface="Wingdings" charset="0"/>
              <a:buNone/>
            </a:pPr>
            <a:r>
              <a:rPr lang="en-US" sz="2800" dirty="0" smtClean="0">
                <a:solidFill>
                  <a:srgbClr val="FFFF67"/>
                </a:solidFill>
              </a:rPr>
              <a:t>March 2014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TV…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dirty="0" smtClean="0"/>
              <a:t>HTML user interfaces</a:t>
            </a:r>
            <a:endParaRPr lang="en-US" sz="3200" dirty="0"/>
          </a:p>
          <a:p>
            <a:r>
              <a:rPr lang="en-US" sz="3200" dirty="0" smtClean="0"/>
              <a:t>Devices figure it out on their own</a:t>
            </a:r>
          </a:p>
          <a:p>
            <a:r>
              <a:rPr lang="en-US" sz="3200" dirty="0" smtClean="0"/>
              <a:t>Multiple screens</a:t>
            </a:r>
          </a:p>
          <a:p>
            <a:r>
              <a:rPr lang="en-US" sz="3200" dirty="0" smtClean="0"/>
              <a:t>Integration with the Internet of Things</a:t>
            </a:r>
          </a:p>
        </p:txBody>
      </p:sp>
    </p:spTree>
    <p:extLst>
      <p:ext uri="{BB962C8B-B14F-4D97-AF65-F5344CB8AC3E}">
        <p14:creationId xmlns:p14="http://schemas.microsoft.com/office/powerpoint/2010/main" val="2880578520"/>
      </p:ext>
    </p:extLst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7000"/>
            <a:ext cx="8229600" cy="10414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UPnP HTML5 RUI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876800"/>
          </a:xfrm>
        </p:spPr>
        <p:txBody>
          <a:bodyPr>
            <a:noAutofit/>
          </a:bodyPr>
          <a:lstStyle/>
          <a:p>
            <a:r>
              <a:rPr lang="en-US" altLang="ja-JP" sz="2000" dirty="0">
                <a:ea typeface="MS PGothic" pitchFamily="34" charset="-128"/>
              </a:rPr>
              <a:t>HTML5 RUI profile for </a:t>
            </a:r>
            <a:r>
              <a:rPr lang="en-US" altLang="ja-JP" sz="2000" dirty="0" smtClean="0">
                <a:ea typeface="MS PGothic" pitchFamily="34" charset="-128"/>
              </a:rPr>
              <a:t>UPnP/DLNA </a:t>
            </a:r>
            <a:r>
              <a:rPr lang="en-US" altLang="ja-JP" sz="2000" dirty="0">
                <a:ea typeface="MS PGothic" pitchFamily="34" charset="-128"/>
              </a:rPr>
              <a:t>Clients to render </a:t>
            </a:r>
            <a:r>
              <a:rPr lang="en-US" altLang="ja-JP" sz="2000" dirty="0" smtClean="0">
                <a:ea typeface="MS PGothic" pitchFamily="34" charset="-128"/>
              </a:rPr>
              <a:t/>
            </a:r>
            <a:br>
              <a:rPr lang="en-US" altLang="ja-JP" sz="2000" dirty="0" smtClean="0">
                <a:ea typeface="MS PGothic" pitchFamily="34" charset="-128"/>
              </a:rPr>
            </a:br>
            <a:r>
              <a:rPr lang="en-US" altLang="ja-JP" sz="2000" dirty="0" smtClean="0">
                <a:ea typeface="MS PGothic" pitchFamily="34" charset="-128"/>
              </a:rPr>
              <a:t>remote application </a:t>
            </a:r>
            <a:r>
              <a:rPr lang="en-US" altLang="ja-JP" sz="2000" dirty="0">
                <a:ea typeface="MS PGothic" pitchFamily="34" charset="-128"/>
              </a:rPr>
              <a:t>UIs with content.</a:t>
            </a:r>
          </a:p>
          <a:p>
            <a:pPr lvl="1"/>
            <a:r>
              <a:rPr lang="en-US" altLang="ja-JP" sz="1800" dirty="0">
                <a:ea typeface="MS PGothic" pitchFamily="34" charset="-128"/>
              </a:rPr>
              <a:t>Discovery based on UPnP Remote User Interface specification.</a:t>
            </a:r>
          </a:p>
          <a:p>
            <a:pPr lvl="1"/>
            <a:r>
              <a:rPr lang="en-US" altLang="ja-JP" sz="1800" dirty="0">
                <a:ea typeface="MS PGothic" pitchFamily="34" charset="-128"/>
              </a:rPr>
              <a:t>HTML5 &lt;video&gt; tag for video playback within UI pages</a:t>
            </a:r>
          </a:p>
          <a:p>
            <a:pPr lvl="1"/>
            <a:r>
              <a:rPr lang="en-US" altLang="ja-JP" sz="1800" dirty="0">
                <a:ea typeface="MS PGothic" pitchFamily="34" charset="-128"/>
              </a:rPr>
              <a:t>Extensions to support DLNA streaming w/ trick modes and DTCP-IP</a:t>
            </a:r>
            <a:r>
              <a:rPr lang="en-US" altLang="ja-JP" sz="1800" dirty="0" smtClean="0">
                <a:ea typeface="MS PGothic" pitchFamily="34" charset="-128"/>
              </a:rPr>
              <a:t>.</a:t>
            </a:r>
            <a:endParaRPr lang="en-US" dirty="0"/>
          </a:p>
          <a:p>
            <a:r>
              <a:rPr lang="en-US" sz="2000" dirty="0"/>
              <a:t>Single profile conformant to </a:t>
            </a:r>
            <a:r>
              <a:rPr lang="en-US" sz="2000" dirty="0" smtClean="0"/>
              <a:t>W3C specs and commercial browser</a:t>
            </a:r>
            <a:br>
              <a:rPr lang="en-US" sz="2000" dirty="0" smtClean="0"/>
            </a:br>
            <a:r>
              <a:rPr lang="en-US" sz="2000" dirty="0" smtClean="0"/>
              <a:t>implementations.</a:t>
            </a:r>
            <a:endParaRPr lang="en-US" sz="2000" dirty="0"/>
          </a:p>
          <a:p>
            <a:r>
              <a:rPr lang="en-US" sz="2000" dirty="0"/>
              <a:t>Provides a consistent user experience on connected devices</a:t>
            </a:r>
          </a:p>
          <a:p>
            <a:pPr lvl="1"/>
            <a:r>
              <a:rPr lang="en-US" dirty="0"/>
              <a:t>Smart TVs, game consoles, Blu-ray players, phones, and tablets </a:t>
            </a:r>
          </a:p>
          <a:p>
            <a:r>
              <a:rPr lang="en-US" sz="2000" dirty="0"/>
              <a:t>A single unified user interface adapted to screen resolution. </a:t>
            </a:r>
          </a:p>
          <a:p>
            <a:r>
              <a:rPr lang="en-US" sz="2000" dirty="0"/>
              <a:t>Support for regulatory and contractual services such as EAS, </a:t>
            </a:r>
            <a:r>
              <a:rPr lang="en-US" sz="2000" dirty="0" smtClean="0"/>
              <a:t>closed </a:t>
            </a:r>
            <a:r>
              <a:rPr lang="en-US" sz="2000" dirty="0"/>
              <a:t>captions, Parental Controls, ad-insertion, etc</a:t>
            </a:r>
            <a:r>
              <a:rPr lang="en-US" sz="2000" dirty="0" smtClean="0"/>
              <a:t>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5400"/>
            <a:ext cx="15240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9228443"/>
      </p:ext>
    </p:extLst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UPnP and W3C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pages can discover available user interfaces using the W3C Network Services Discovery (NSD) (currently in working draft in DAPI) and UPnP Remote User Interface specification</a:t>
            </a:r>
          </a:p>
          <a:p>
            <a:r>
              <a:rPr lang="en-US" dirty="0" smtClean="0"/>
              <a:t>The user interfaces, in turn, are being developed in HTML and can use </a:t>
            </a:r>
            <a:r>
              <a:rPr lang="en-US" dirty="0" smtClean="0"/>
              <a:t>NSD, XHR and </a:t>
            </a:r>
            <a:r>
              <a:rPr lang="en-US" dirty="0" err="1" smtClean="0"/>
              <a:t>WebSockets</a:t>
            </a:r>
            <a:r>
              <a:rPr lang="en-US" dirty="0" smtClean="0"/>
              <a:t> </a:t>
            </a:r>
            <a:r>
              <a:rPr lang="en-US" dirty="0" smtClean="0"/>
              <a:t>to discover and control televisions, media servers, lighting, blinds, etc.</a:t>
            </a:r>
          </a:p>
          <a:p>
            <a:r>
              <a:rPr lang="en-US" dirty="0" smtClean="0"/>
              <a:t>The new UPnP Internet of Things extends this interaction across the Internet and integrates web services</a:t>
            </a:r>
          </a:p>
        </p:txBody>
      </p:sp>
    </p:spTree>
    <p:extLst>
      <p:ext uri="{BB962C8B-B14F-4D97-AF65-F5344CB8AC3E}">
        <p14:creationId xmlns:p14="http://schemas.microsoft.com/office/powerpoint/2010/main" val="1020773687"/>
      </p:ext>
    </p:extLst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u="none" dirty="0" smtClean="0">
                <a:ea typeface="Gulim" pitchFamily="34" charset="-127"/>
              </a:rPr>
              <a:t>Multi-screen Interaction </a:t>
            </a:r>
            <a:r>
              <a:rPr lang="en-US" altLang="ko-KR" sz="3600" u="none" dirty="0" smtClean="0">
                <a:ea typeface="Gulim" pitchFamily="34" charset="-127"/>
              </a:rPr>
              <a:t>Model</a:t>
            </a:r>
          </a:p>
        </p:txBody>
      </p:sp>
      <p:sp>
        <p:nvSpPr>
          <p:cNvPr id="9219" name="Rectangle 3"/>
          <p:cNvSpPr txBox="1">
            <a:spLocks noChangeArrowheads="1"/>
          </p:cNvSpPr>
          <p:nvPr/>
        </p:nvSpPr>
        <p:spPr bwMode="auto">
          <a:xfrm>
            <a:off x="1524000" y="5181600"/>
            <a:ext cx="7391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1950" indent="-3619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buFont typeface="Wingdings" pitchFamily="2" charset="2"/>
              <a:buChar char="l"/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buFont typeface="Wingdings" pitchFamily="2" charset="2"/>
              <a:buChar char="l"/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buFont typeface="Wingdings" pitchFamily="2" charset="2"/>
              <a:buChar char="l"/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buFont typeface="Wingdings" pitchFamily="2" charset="2"/>
              <a:buChar char="l"/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altLang="ko-KR" sz="1800" b="0">
                <a:ea typeface="Gulim" pitchFamily="34" charset="-127"/>
              </a:rPr>
              <a:t>The Extended Interaction Model can provide more sophisticated interactions and flexible architectures. I.e., it allows </a:t>
            </a:r>
            <a:r>
              <a:rPr lang="en-US" altLang="ko-KR" sz="1800" b="0" i="1">
                <a:ea typeface="Gulim" pitchFamily="34" charset="-127"/>
              </a:rPr>
              <a:t>Main screen devices </a:t>
            </a:r>
            <a:r>
              <a:rPr lang="en-US" altLang="ko-KR" sz="1800" b="0">
                <a:ea typeface="Gulim" pitchFamily="34" charset="-127"/>
              </a:rPr>
              <a:t>to interact with each other, and </a:t>
            </a:r>
            <a:r>
              <a:rPr lang="en-US" altLang="ko-KR" sz="1800" b="0" i="1">
                <a:ea typeface="Gulim" pitchFamily="34" charset="-127"/>
              </a:rPr>
              <a:t>Companion screen devices </a:t>
            </a:r>
            <a:r>
              <a:rPr lang="en-US" altLang="ko-KR" sz="1800" b="0">
                <a:ea typeface="Gulim" pitchFamily="34" charset="-127"/>
              </a:rPr>
              <a:t>to interact with each other.</a:t>
            </a:r>
            <a:endParaRPr lang="en-US" altLang="ko-KR" sz="1600" b="0">
              <a:ea typeface="Gulim" pitchFamily="34" charset="-127"/>
            </a:endParaRPr>
          </a:p>
        </p:txBody>
      </p:sp>
      <p:grpSp>
        <p:nvGrpSpPr>
          <p:cNvPr id="9220" name="Group 21"/>
          <p:cNvGrpSpPr>
            <a:grpSpLocks/>
          </p:cNvGrpSpPr>
          <p:nvPr/>
        </p:nvGrpSpPr>
        <p:grpSpPr bwMode="auto">
          <a:xfrm>
            <a:off x="1039813" y="1336675"/>
            <a:ext cx="7037387" cy="3616325"/>
            <a:chOff x="1040065" y="1317298"/>
            <a:chExt cx="7037135" cy="3616652"/>
          </a:xfrm>
        </p:grpSpPr>
        <p:sp>
          <p:nvSpPr>
            <p:cNvPr id="47" name="Rectangle 46"/>
            <p:cNvSpPr/>
            <p:nvPr/>
          </p:nvSpPr>
          <p:spPr>
            <a:xfrm>
              <a:off x="1040065" y="1317298"/>
              <a:ext cx="2703415" cy="302604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i="1">
                  <a:ea typeface="Malgun Gothic" pitchFamily="34" charset="-127"/>
                </a:rPr>
                <a:t>Companion screen device </a:t>
              </a:r>
              <a:r>
                <a:rPr kumimoji="1" lang="en-US" altLang="ko-KR" sz="1400">
                  <a:ea typeface="Malgun Gothic" pitchFamily="34" charset="-127"/>
                </a:rPr>
                <a:t>(e.g., smart phone, tablet, TV)</a:t>
              </a:r>
              <a:endParaRPr kumimoji="1" lang="ko-KR" altLang="en-US" sz="1600">
                <a:ea typeface="Malgun Gothic" pitchFamily="34" charset="-127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22987" y="1317298"/>
              <a:ext cx="2754213" cy="302604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i="1">
                  <a:ea typeface="Malgun Gothic" pitchFamily="34" charset="-127"/>
                </a:rPr>
                <a:t>Main screen device 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400">
                  <a:ea typeface="Malgun Gothic" pitchFamily="34" charset="-127"/>
                </a:rPr>
                <a:t>(e.g., TV, smart phone)</a:t>
              </a:r>
              <a:endParaRPr kumimoji="1" lang="ko-KR" altLang="en-US" sz="1400">
                <a:ea typeface="Malgun Gothic" pitchFamily="34" charset="-127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710323" y="1920603"/>
              <a:ext cx="1982716" cy="92559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Screen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Device</a:t>
              </a:r>
              <a:endParaRPr kumimoji="1" lang="ko-KR" altLang="en-US" sz="1600" u="sng">
                <a:solidFill>
                  <a:srgbClr val="FFFF00"/>
                </a:solidFill>
                <a:ea typeface="Dotum" pitchFamily="34" charset="-127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02002" y="1920603"/>
              <a:ext cx="1984304" cy="925597"/>
            </a:xfrm>
            <a:prstGeom prst="rect">
              <a:avLst/>
            </a:prstGeom>
            <a:solidFill>
              <a:srgbClr val="006C3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Screen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Control Point</a:t>
              </a:r>
              <a:endParaRPr kumimoji="1" lang="ko-KR" altLang="en-US" sz="1600" u="sng">
                <a:solidFill>
                  <a:srgbClr val="FFFF00"/>
                </a:solidFill>
                <a:ea typeface="Dotum" pitchFamily="34" charset="-127"/>
              </a:endParaRP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3395831" y="2241307"/>
              <a:ext cx="231449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395831" y="2476278"/>
              <a:ext cx="231449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27" name="TextBox 95"/>
            <p:cNvSpPr txBox="1">
              <a:spLocks noChangeArrowheads="1"/>
            </p:cNvSpPr>
            <p:nvPr/>
          </p:nvSpPr>
          <p:spPr bwMode="auto">
            <a:xfrm>
              <a:off x="3385584" y="1875114"/>
              <a:ext cx="2313416" cy="31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>
                  <a:ea typeface="Dotum" pitchFamily="34" charset="-127"/>
                </a:rPr>
                <a:t>UPnP Actions</a:t>
              </a:r>
              <a:endParaRPr kumimoji="1" lang="ko-KR" altLang="en-US" sz="1600">
                <a:ea typeface="Dotum" pitchFamily="34" charset="-127"/>
              </a:endParaRPr>
            </a:p>
          </p:txBody>
        </p:sp>
        <p:sp>
          <p:nvSpPr>
            <p:cNvPr id="9228" name="TextBox 96"/>
            <p:cNvSpPr txBox="1">
              <a:spLocks noChangeArrowheads="1"/>
            </p:cNvSpPr>
            <p:nvPr/>
          </p:nvSpPr>
          <p:spPr bwMode="auto">
            <a:xfrm>
              <a:off x="3385584" y="2531257"/>
              <a:ext cx="2313416" cy="31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>
                  <a:ea typeface="Dotum" pitchFamily="34" charset="-127"/>
                </a:rPr>
                <a:t>UPnP Eventing</a:t>
              </a:r>
              <a:endParaRPr kumimoji="1" lang="ko-KR" altLang="en-US" sz="1600">
                <a:ea typeface="Dotum" pitchFamily="34" charset="-127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11910" y="3139913"/>
              <a:ext cx="1984304" cy="925597"/>
            </a:xfrm>
            <a:prstGeom prst="rect">
              <a:avLst/>
            </a:prstGeom>
            <a:solidFill>
              <a:srgbClr val="006C3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Screen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Control Point</a:t>
              </a:r>
              <a:endParaRPr kumimoji="1" lang="ko-KR" altLang="en-US" sz="1600" u="sng">
                <a:solidFill>
                  <a:srgbClr val="FFFF00"/>
                </a:solidFill>
                <a:ea typeface="Dotum" pitchFamily="34" charset="-127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405177" y="3139913"/>
              <a:ext cx="1982716" cy="92559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Screen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 u="sng">
                  <a:solidFill>
                    <a:srgbClr val="FFFF00"/>
                  </a:solidFill>
                  <a:ea typeface="Dotum" pitchFamily="34" charset="-127"/>
                </a:rPr>
                <a:t>Device</a:t>
              </a:r>
              <a:endParaRPr kumimoji="1" lang="ko-KR" altLang="en-US" sz="1600" u="sng">
                <a:solidFill>
                  <a:srgbClr val="FFFF00"/>
                </a:solidFill>
                <a:ea typeface="Dotum" pitchFamily="34" charset="-127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3399006" y="3460617"/>
              <a:ext cx="23129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3399006" y="3695588"/>
              <a:ext cx="23129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3" name="TextBox 95"/>
            <p:cNvSpPr txBox="1">
              <a:spLocks noChangeArrowheads="1"/>
            </p:cNvSpPr>
            <p:nvPr/>
          </p:nvSpPr>
          <p:spPr bwMode="auto">
            <a:xfrm>
              <a:off x="3388458" y="3094315"/>
              <a:ext cx="2313416" cy="31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>
                  <a:ea typeface="Dotum" pitchFamily="34" charset="-127"/>
                </a:rPr>
                <a:t>UPnP Actions</a:t>
              </a:r>
              <a:endParaRPr kumimoji="1" lang="ko-KR" altLang="en-US" sz="1600">
                <a:ea typeface="Dotum" pitchFamily="34" charset="-127"/>
              </a:endParaRPr>
            </a:p>
          </p:txBody>
        </p:sp>
        <p:sp>
          <p:nvSpPr>
            <p:cNvPr id="9234" name="TextBox 96"/>
            <p:cNvSpPr txBox="1">
              <a:spLocks noChangeArrowheads="1"/>
            </p:cNvSpPr>
            <p:nvPr/>
          </p:nvSpPr>
          <p:spPr bwMode="auto">
            <a:xfrm>
              <a:off x="3388458" y="3750457"/>
              <a:ext cx="2313416" cy="31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600">
                  <a:ea typeface="Dotum" pitchFamily="34" charset="-127"/>
                </a:rPr>
                <a:t>UPnP Eventing</a:t>
              </a:r>
              <a:endParaRPr kumimoji="1" lang="ko-KR" altLang="en-US" sz="1600">
                <a:ea typeface="Dotum" pitchFamily="34" charset="-127"/>
              </a:endParaRPr>
            </a:p>
          </p:txBody>
        </p:sp>
        <p:sp>
          <p:nvSpPr>
            <p:cNvPr id="20" name="Arc 19"/>
            <p:cNvSpPr/>
            <p:nvPr/>
          </p:nvSpPr>
          <p:spPr>
            <a:xfrm>
              <a:off x="2678306" y="3538412"/>
              <a:ext cx="3786051" cy="1395538"/>
            </a:xfrm>
            <a:prstGeom prst="arc">
              <a:avLst>
                <a:gd name="adj1" fmla="val 239596"/>
                <a:gd name="adj2" fmla="val 10566026"/>
              </a:avLst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ko-KR"/>
              </a:defPPr>
              <a:lvl1pPr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 latinLnBrk="1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umimoj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9236" name="TextBox 71"/>
            <p:cNvSpPr txBox="1">
              <a:spLocks noChangeArrowheads="1"/>
            </p:cNvSpPr>
            <p:nvPr/>
          </p:nvSpPr>
          <p:spPr bwMode="auto">
            <a:xfrm>
              <a:off x="3217059" y="4354058"/>
              <a:ext cx="2714644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FFFF67"/>
                </a:buClr>
                <a:buSzPct val="75000"/>
                <a:buFont typeface="Wingdings" pitchFamily="2" charset="2"/>
                <a:buChar char="l"/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400">
                  <a:ea typeface="Dotum" pitchFamily="34" charset="-127"/>
                </a:rPr>
                <a:t>Out-of-Band</a:t>
              </a:r>
            </a:p>
            <a:p>
              <a:pPr algn="ctr" eaLnBrk="1" latinLnBrk="1" hangingPunct="1">
                <a:spcBef>
                  <a:spcPct val="0"/>
                </a:spcBef>
                <a:buFont typeface="Wingdings" pitchFamily="2" charset="2"/>
                <a:buNone/>
              </a:pPr>
              <a:r>
                <a:rPr kumimoji="1" lang="en-US" altLang="ko-KR" sz="1400">
                  <a:ea typeface="Dotum" pitchFamily="34" charset="-127"/>
                </a:rPr>
                <a:t>App-to-App Communication</a:t>
              </a:r>
              <a:endParaRPr kumimoji="1" lang="ko-KR" altLang="en-US" sz="1400">
                <a:ea typeface="Dotum" pitchFamily="34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6453897"/>
      </p:ext>
    </p:extLst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 bwMode="auto">
          <a:xfrm>
            <a:off x="3581400" y="1264699"/>
            <a:ext cx="1600200" cy="1524000"/>
          </a:xfrm>
          <a:prstGeom prst="ellipse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MUC</a:t>
            </a:r>
          </a:p>
          <a:p>
            <a:pPr marR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Room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UPnP Cloud Interaction (MUC)</a:t>
            </a:r>
            <a:endParaRPr lang="en-US" dirty="0"/>
          </a:p>
        </p:txBody>
      </p:sp>
      <p:cxnSp>
        <p:nvCxnSpPr>
          <p:cNvPr id="5" name="Curved Connector 4"/>
          <p:cNvCxnSpPr>
            <a:stCxn id="4" idx="0"/>
            <a:endCxn id="12" idx="2"/>
          </p:cNvCxnSpPr>
          <p:nvPr/>
        </p:nvCxnSpPr>
        <p:spPr bwMode="auto">
          <a:xfrm rot="5400000" flipH="1" flipV="1">
            <a:off x="2893490" y="2365505"/>
            <a:ext cx="1026716" cy="349104"/>
          </a:xfrm>
          <a:prstGeom prst="curvedConnector2">
            <a:avLst/>
          </a:prstGeom>
          <a:noFill/>
          <a:ln w="762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4" name="Curved Connector 13"/>
          <p:cNvCxnSpPr>
            <a:stCxn id="4" idx="0"/>
            <a:endCxn id="7" idx="7"/>
          </p:cNvCxnSpPr>
          <p:nvPr/>
        </p:nvCxnSpPr>
        <p:spPr bwMode="auto">
          <a:xfrm rot="16200000" flipV="1">
            <a:off x="2450083" y="2271202"/>
            <a:ext cx="536187" cy="1028240"/>
          </a:xfrm>
          <a:prstGeom prst="curvedConnector3">
            <a:avLst>
              <a:gd name="adj1" fmla="val 184259"/>
            </a:avLst>
          </a:prstGeom>
          <a:noFill/>
          <a:ln w="762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Curved Connector 16"/>
          <p:cNvCxnSpPr>
            <a:stCxn id="4" idx="7"/>
            <a:endCxn id="9" idx="2"/>
          </p:cNvCxnSpPr>
          <p:nvPr/>
        </p:nvCxnSpPr>
        <p:spPr bwMode="auto">
          <a:xfrm rot="5400000" flipH="1" flipV="1">
            <a:off x="4973382" y="1696782"/>
            <a:ext cx="404488" cy="2755148"/>
          </a:xfrm>
          <a:prstGeom prst="curvedConnector2">
            <a:avLst/>
          </a:prstGeom>
          <a:noFill/>
          <a:ln w="76200" cap="flat" cmpd="sng" algn="ctr">
            <a:solidFill>
              <a:schemeClr val="tx2"/>
            </a:solidFill>
            <a:prstDash val="sysDash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Curved Connector 21"/>
          <p:cNvCxnSpPr>
            <a:stCxn id="7" idx="7"/>
            <a:endCxn id="12" idx="1"/>
          </p:cNvCxnSpPr>
          <p:nvPr/>
        </p:nvCxnSpPr>
        <p:spPr bwMode="auto">
          <a:xfrm rot="5400000" flipH="1" flipV="1">
            <a:off x="2495228" y="1196712"/>
            <a:ext cx="1029344" cy="1611688"/>
          </a:xfrm>
          <a:prstGeom prst="curvedConnector3">
            <a:avLst>
              <a:gd name="adj1" fmla="val 143891"/>
            </a:avLst>
          </a:prstGeom>
          <a:noFill/>
          <a:ln w="762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5" name="Curved Connector 24"/>
          <p:cNvCxnSpPr>
            <a:stCxn id="9" idx="1"/>
            <a:endCxn id="12" idx="7"/>
          </p:cNvCxnSpPr>
          <p:nvPr/>
        </p:nvCxnSpPr>
        <p:spPr bwMode="auto">
          <a:xfrm rot="16200000" flipV="1">
            <a:off x="5444694" y="990447"/>
            <a:ext cx="845413" cy="1840288"/>
          </a:xfrm>
          <a:prstGeom prst="curvedConnector3">
            <a:avLst>
              <a:gd name="adj1" fmla="val 153440"/>
            </a:avLst>
          </a:prstGeom>
          <a:noFill/>
          <a:ln w="762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3654498" y="1335970"/>
            <a:ext cx="1454004" cy="1381457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67"/>
              </a:buClr>
              <a:buSzPct val="75000"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Meet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43200" y="5021105"/>
            <a:ext cx="3640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A - Create Room (MUC)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5718" y="5434003"/>
            <a:ext cx="5383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A - Invite UCCDs and UCC-CPs (A&amp;B)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0" y="5848290"/>
            <a:ext cx="3597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A &amp; B - Meet and share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200" y="1710536"/>
            <a:ext cx="3194196" cy="3775864"/>
            <a:chOff x="838200" y="1710536"/>
            <a:chExt cx="3194196" cy="3775864"/>
          </a:xfrm>
        </p:grpSpPr>
        <p:grpSp>
          <p:nvGrpSpPr>
            <p:cNvPr id="30" name="Group 29"/>
            <p:cNvGrpSpPr/>
            <p:nvPr/>
          </p:nvGrpSpPr>
          <p:grpSpPr>
            <a:xfrm>
              <a:off x="838200" y="2294043"/>
              <a:ext cx="3194196" cy="3192357"/>
              <a:chOff x="838200" y="2294043"/>
              <a:chExt cx="3194196" cy="3192357"/>
            </a:xfrm>
          </p:grpSpPr>
          <p:sp>
            <p:nvSpPr>
              <p:cNvPr id="35" name="Isosceles Triangle 34"/>
              <p:cNvSpPr/>
              <p:nvPr/>
            </p:nvSpPr>
            <p:spPr bwMode="auto">
              <a:xfrm rot="19462004">
                <a:off x="1737678" y="3406609"/>
                <a:ext cx="934541" cy="872684"/>
              </a:xfrm>
              <a:prstGeom prst="triangle">
                <a:avLst>
                  <a:gd name="adj" fmla="val 50098"/>
                </a:avLst>
              </a:prstGeom>
              <a:solidFill>
                <a:srgbClr val="FFFF66"/>
              </a:solidFill>
              <a:ln w="9525" cap="flat" cmpd="sng" algn="ctr">
                <a:solidFill>
                  <a:srgbClr val="FFFF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latin typeface="Arial" pitchFamily="-112" charset="0"/>
                  </a:rPr>
                  <a:t>A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-112" charset="0"/>
                </a:endParaRPr>
              </a:p>
            </p:txBody>
          </p:sp>
          <p:sp>
            <p:nvSpPr>
              <p:cNvPr id="4" name="Oval 3"/>
              <p:cNvSpPr/>
              <p:nvPr/>
            </p:nvSpPr>
            <p:spPr bwMode="auto">
              <a:xfrm>
                <a:off x="2432196" y="3053415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-112" charset="0"/>
                  </a:rPr>
                  <a:t>UCC-CP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2" charset="0"/>
                </a:endParaRPr>
              </a:p>
            </p:txBody>
          </p:sp>
          <p:sp>
            <p:nvSpPr>
              <p:cNvPr id="6" name="Oval 5"/>
              <p:cNvSpPr/>
              <p:nvPr/>
            </p:nvSpPr>
            <p:spPr bwMode="auto">
              <a:xfrm>
                <a:off x="864476" y="3962400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0000"/>
                  </a:lnSpc>
                  <a:spcBef>
                    <a:spcPct val="50000"/>
                  </a:spcBef>
                  <a:buClr>
                    <a:srgbClr val="FFFF67"/>
                  </a:buClr>
                  <a:buSzPct val="75000"/>
                </a:pPr>
                <a:r>
                  <a:rPr lang="en-US" dirty="0" smtClean="0">
                    <a:latin typeface="Arial" pitchFamily="-112" charset="0"/>
                  </a:rPr>
                  <a:t>UCCD</a:t>
                </a:r>
                <a:endParaRPr lang="en-US" dirty="0">
                  <a:latin typeface="Arial" pitchFamily="-112" charset="0"/>
                </a:endParaRPr>
              </a:p>
            </p:txBody>
          </p:sp>
          <p:sp>
            <p:nvSpPr>
              <p:cNvPr id="7" name="Oval 6"/>
              <p:cNvSpPr/>
              <p:nvPr/>
            </p:nvSpPr>
            <p:spPr bwMode="auto">
              <a:xfrm>
                <a:off x="838200" y="2294043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-112" charset="0"/>
                  </a:rPr>
                  <a:t>UCCD</a:t>
                </a: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1135815" y="1710536"/>
              <a:ext cx="10023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User A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924648" y="1598482"/>
            <a:ext cx="3228752" cy="3735518"/>
            <a:chOff x="4924648" y="1598482"/>
            <a:chExt cx="3228752" cy="3735518"/>
          </a:xfrm>
        </p:grpSpPr>
        <p:grpSp>
          <p:nvGrpSpPr>
            <p:cNvPr id="33" name="Group 32"/>
            <p:cNvGrpSpPr/>
            <p:nvPr/>
          </p:nvGrpSpPr>
          <p:grpSpPr>
            <a:xfrm>
              <a:off x="4924648" y="2110112"/>
              <a:ext cx="3228752" cy="3223888"/>
              <a:chOff x="4924648" y="2110112"/>
              <a:chExt cx="3228752" cy="3223888"/>
            </a:xfrm>
          </p:grpSpPr>
          <p:sp>
            <p:nvSpPr>
              <p:cNvPr id="8" name="Isosceles Triangle 7"/>
              <p:cNvSpPr/>
              <p:nvPr/>
            </p:nvSpPr>
            <p:spPr bwMode="auto">
              <a:xfrm rot="2506587">
                <a:off x="6389660" y="3214545"/>
                <a:ext cx="1087636" cy="839133"/>
              </a:xfrm>
              <a:prstGeom prst="triangle">
                <a:avLst>
                  <a:gd name="adj" fmla="val 48570"/>
                </a:avLst>
              </a:prstGeom>
              <a:solidFill>
                <a:srgbClr val="FFFF66"/>
              </a:solidFill>
              <a:ln w="9525" cap="flat" cmpd="sng" algn="ctr">
                <a:solidFill>
                  <a:srgbClr val="FFFF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bg2"/>
                    </a:solidFill>
                    <a:effectLst/>
                    <a:latin typeface="Arial" pitchFamily="-112" charset="0"/>
                  </a:rPr>
                  <a:t>B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-112" charset="0"/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6553200" y="2110112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-112" charset="0"/>
                  </a:rPr>
                  <a:t>UCCD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2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6553200" y="3810000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-112" charset="0"/>
                  </a:rPr>
                  <a:t>UCCD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12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4924648" y="3048000"/>
                <a:ext cx="1600200" cy="1524000"/>
              </a:xfrm>
              <a:prstGeom prst="ellipse">
                <a:avLst/>
              </a:prstGeom>
              <a:noFill/>
              <a:ln w="762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R="0" algn="ctr" defTabSz="914400" rtl="0" eaLnBrk="1" fontAlgn="base" latinLnBrk="0" hangingPunct="1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  <a:buClr>
                    <a:srgbClr val="FFFF67"/>
                  </a:buClr>
                  <a:buSzPct val="75000"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-112" charset="0"/>
                  </a:rPr>
                  <a:t>UCC-CP</a:t>
                </a: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6852137" y="1598482"/>
              <a:ext cx="10118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User </a:t>
              </a:r>
              <a:r>
                <a:rPr lang="en-US" dirty="0"/>
                <a:t>B</a:t>
              </a:r>
              <a:endParaRPr lang="en-US" dirty="0" smtClean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888731" y="6229066"/>
            <a:ext cx="2938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MUC = Multi User Chat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285706"/>
      </p:ext>
    </p:extLst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8" grpId="0" animBg="1"/>
      <p:bldP spid="29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0" y="51054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1500" indent="-571500" algn="ctr">
              <a:lnSpc>
                <a:spcPct val="90000"/>
              </a:lnSpc>
              <a:spcBef>
                <a:spcPct val="50000"/>
              </a:spcBef>
              <a:buClr>
                <a:srgbClr val="FFFF67"/>
              </a:buClr>
              <a:buSzPct val="75000"/>
              <a:buFont typeface="Wingdings" charset="0"/>
              <a:buNone/>
            </a:pPr>
            <a:r>
              <a:rPr lang="en-US" sz="3600">
                <a:solidFill>
                  <a:srgbClr val="FFFF67"/>
                </a:solidFill>
              </a:rPr>
              <a:t>For the interconnected lifestyle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0319_upnpforum_2">
  <a:themeElements>
    <a:clrScheme name="0319_upnpforum_2 10">
      <a:dk1>
        <a:srgbClr val="000000"/>
      </a:dk1>
      <a:lt1>
        <a:srgbClr val="FFFFFF"/>
      </a:lt1>
      <a:dk2>
        <a:srgbClr val="335CDF"/>
      </a:dk2>
      <a:lt2>
        <a:srgbClr val="FFCC00"/>
      </a:lt2>
      <a:accent1>
        <a:srgbClr val="FCE436"/>
      </a:accent1>
      <a:accent2>
        <a:srgbClr val="FE5002"/>
      </a:accent2>
      <a:accent3>
        <a:srgbClr val="ADB5EC"/>
      </a:accent3>
      <a:accent4>
        <a:srgbClr val="DADADA"/>
      </a:accent4>
      <a:accent5>
        <a:srgbClr val="FDEFAE"/>
      </a:accent5>
      <a:accent6>
        <a:srgbClr val="E64802"/>
      </a:accent6>
      <a:hlink>
        <a:srgbClr val="66CC33"/>
      </a:hlink>
      <a:folHlink>
        <a:srgbClr val="0099FF"/>
      </a:folHlink>
    </a:clrScheme>
    <a:fontScheme name="0319_upnpforum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71500" marR="0" indent="-57150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rgbClr val="FFFF67"/>
          </a:buClr>
          <a:buSzPct val="75000"/>
          <a:buFont typeface="Wingdings" pitchFamily="-112" charset="2"/>
          <a:buChar char="l"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71500" marR="0" indent="-57150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rgbClr val="FFFF67"/>
          </a:buClr>
          <a:buSzPct val="75000"/>
          <a:buFont typeface="Wingdings" pitchFamily="-112" charset="2"/>
          <a:buChar char="l"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0319_upnpforum_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19_upnpforum_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19_upnpforum_2 8">
        <a:dk1>
          <a:srgbClr val="000000"/>
        </a:dk1>
        <a:lt1>
          <a:srgbClr val="FFFFFF"/>
        </a:lt1>
        <a:dk2>
          <a:srgbClr val="00CC00"/>
        </a:dk2>
        <a:lt2>
          <a:srgbClr val="FFDB41"/>
        </a:lt2>
        <a:accent1>
          <a:srgbClr val="FFCC00"/>
        </a:accent1>
        <a:accent2>
          <a:srgbClr val="FE5002"/>
        </a:accent2>
        <a:accent3>
          <a:srgbClr val="AAE2AA"/>
        </a:accent3>
        <a:accent4>
          <a:srgbClr val="DADADA"/>
        </a:accent4>
        <a:accent5>
          <a:srgbClr val="FFE2AA"/>
        </a:accent5>
        <a:accent6>
          <a:srgbClr val="E64802"/>
        </a:accent6>
        <a:hlink>
          <a:srgbClr val="66CC33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19_upnpforum_2 9">
        <a:dk1>
          <a:srgbClr val="000000"/>
        </a:dk1>
        <a:lt1>
          <a:srgbClr val="FFFFFF"/>
        </a:lt1>
        <a:dk2>
          <a:srgbClr val="00CC00"/>
        </a:dk2>
        <a:lt2>
          <a:srgbClr val="FFCC00"/>
        </a:lt2>
        <a:accent1>
          <a:srgbClr val="FFCC00"/>
        </a:accent1>
        <a:accent2>
          <a:srgbClr val="FE5002"/>
        </a:accent2>
        <a:accent3>
          <a:srgbClr val="AAE2AA"/>
        </a:accent3>
        <a:accent4>
          <a:srgbClr val="DADADA"/>
        </a:accent4>
        <a:accent5>
          <a:srgbClr val="FFE2AA"/>
        </a:accent5>
        <a:accent6>
          <a:srgbClr val="E64802"/>
        </a:accent6>
        <a:hlink>
          <a:srgbClr val="66CC33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319_upnpforum_2 10">
        <a:dk1>
          <a:srgbClr val="000000"/>
        </a:dk1>
        <a:lt1>
          <a:srgbClr val="FFFFFF"/>
        </a:lt1>
        <a:dk2>
          <a:srgbClr val="335CDF"/>
        </a:dk2>
        <a:lt2>
          <a:srgbClr val="FFCC00"/>
        </a:lt2>
        <a:accent1>
          <a:srgbClr val="FCE436"/>
        </a:accent1>
        <a:accent2>
          <a:srgbClr val="FE5002"/>
        </a:accent2>
        <a:accent3>
          <a:srgbClr val="ADB5EC"/>
        </a:accent3>
        <a:accent4>
          <a:srgbClr val="DADADA"/>
        </a:accent4>
        <a:accent5>
          <a:srgbClr val="FDEFAE"/>
        </a:accent5>
        <a:accent6>
          <a:srgbClr val="E64802"/>
        </a:accent6>
        <a:hlink>
          <a:srgbClr val="66CC33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C:\WINNT\Profiles\kathys\Application Data\Microsoft\Templates\0319_upnpforum_2.pot</Template>
  <TotalTime>6180842</TotalTime>
  <Words>303</Words>
  <Application>Microsoft Macintosh PowerPoint</Application>
  <PresentationFormat>On-screen Show (4:3)</PresentationFormat>
  <Paragraphs>65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0319_upnpforum_2</vt:lpstr>
      <vt:lpstr>PowerPoint Presentation</vt:lpstr>
      <vt:lpstr>The Future of TV…</vt:lpstr>
      <vt:lpstr>UPnP HTML5 RUI</vt:lpstr>
      <vt:lpstr>UPnP and W3C Evolution</vt:lpstr>
      <vt:lpstr>Multi-screen Interaction Model</vt:lpstr>
      <vt:lpstr>UPnP Cloud Interaction (MUC)</vt:lpstr>
      <vt:lpstr>PowerPoint Presentation</vt:lpstr>
    </vt:vector>
  </TitlesOfParts>
  <Company>Kindred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Kathy Samuelson</dc:creator>
  <dc:description>Template:  Silver Fox Productions, Inc._x000d_
Graphic Design:  Gwen Buchanan, SFP</dc:description>
  <cp:lastModifiedBy>Clarke Stevens</cp:lastModifiedBy>
  <cp:revision>1214</cp:revision>
  <dcterms:created xsi:type="dcterms:W3CDTF">2009-09-02T14:56:56Z</dcterms:created>
  <dcterms:modified xsi:type="dcterms:W3CDTF">2014-03-10T19:38:40Z</dcterms:modified>
</cp:coreProperties>
</file>