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85" r:id="rId2"/>
    <p:sldId id="262" r:id="rId3"/>
    <p:sldId id="263" r:id="rId4"/>
    <p:sldId id="273" r:id="rId5"/>
    <p:sldId id="265" r:id="rId6"/>
    <p:sldId id="275" r:id="rId7"/>
    <p:sldId id="274" r:id="rId8"/>
    <p:sldId id="276" r:id="rId9"/>
    <p:sldId id="277" r:id="rId10"/>
    <p:sldId id="281" r:id="rId11"/>
    <p:sldId id="283" r:id="rId12"/>
    <p:sldId id="287" r:id="rId13"/>
    <p:sldId id="264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1" autoAdjust="0"/>
    <p:restoredTop sz="99645" autoAdjust="0"/>
  </p:normalViewPr>
  <p:slideViewPr>
    <p:cSldViewPr>
      <p:cViewPr>
        <p:scale>
          <a:sx n="50" d="100"/>
          <a:sy n="50" d="100"/>
        </p:scale>
        <p:origin x="-150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86CB50E5-1255-4F1C-A97B-8F8FF21E155F}" type="datetimeFigureOut">
              <a:t>11/11/2013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AB3EC23C-F2B3-4C99-B6A2-D5933B97FB4A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" y="36000"/>
            <a:ext cx="1548000" cy="68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330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733560" y="304560"/>
            <a:ext cx="2971800" cy="246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C5736C9D-34B7-4739-8CCC-EBFBD56C01CE}" type="datetimeFigureOut"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761759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5"/>
          </p:nvPr>
        </p:nvSpPr>
        <p:spPr>
          <a:xfrm>
            <a:off x="37335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232AA502-92A6-43B6-8FBA-F71A47F2DBA4}" type="slidenum"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95280" cy="722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2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Arial" pitchFamily="18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12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762000"/>
            <a:ext cx="4570412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B7BD7A-51F5-4FA6-996A-FEC98BC0AF4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8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762000"/>
            <a:ext cx="4570412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38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B7BD7A-51F5-4FA6-996A-FEC98BC0AF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8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1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0" y="1238400"/>
            <a:ext cx="8064000" cy="4870800"/>
          </a:xfrm>
        </p:spPr>
        <p:txBody>
          <a:bodyPr/>
          <a:lstStyle>
            <a:lvl1pPr>
              <a:buClr>
                <a:srgbClr val="FF0000"/>
              </a:buClr>
              <a:buFont typeface="Arial" pitchFamily="34" charset="0"/>
              <a:buChar char="•"/>
              <a:defRPr sz="2000"/>
            </a:lvl1pPr>
            <a:lvl2pPr>
              <a:buClr>
                <a:srgbClr val="FF0000"/>
              </a:buClr>
              <a:buFont typeface="Arial" pitchFamily="34" charset="0"/>
              <a:buChar char="•"/>
              <a:defRPr sz="1800"/>
            </a:lvl2pPr>
            <a:lvl3pPr>
              <a:buClr>
                <a:srgbClr val="FF0000"/>
              </a:buClr>
              <a:buFont typeface="Arial" pitchFamily="34" charset="0"/>
              <a:buChar char="•"/>
              <a:defRPr sz="1600"/>
            </a:lvl3pPr>
            <a:lvl4pPr>
              <a:buClr>
                <a:srgbClr val="FF0000"/>
              </a:buClr>
              <a:buFont typeface="Arial" pitchFamily="34" charset="0"/>
              <a:buChar char="•"/>
              <a:defRPr sz="1400"/>
            </a:lvl4pPr>
            <a:lvl5pPr>
              <a:buClr>
                <a:srgbClr val="FF0000"/>
              </a:buClr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41080" y="431280"/>
            <a:ext cx="8064360" cy="5544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compatLnSpc="1"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41080" y="1238039"/>
            <a:ext cx="8064360" cy="4070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buFontTx/>
        <a:buNone/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3000" b="1" i="0" u="none" strike="noStrike" kern="1200" baseline="0">
          <a:ln>
            <a:noFill/>
          </a:ln>
          <a:solidFill>
            <a:srgbClr val="C00000"/>
          </a:solidFill>
          <a:latin typeface="Arial" pitchFamily="18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598"/>
        </a:spcBef>
        <a:spcAft>
          <a:spcPts val="598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2400" b="0" i="0" u="none" strike="noStrike" kern="1200" baseline="0">
          <a:ln>
            <a:noFill/>
          </a:ln>
          <a:solidFill>
            <a:srgbClr val="151515"/>
          </a:solidFill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sts.w3.org/Archives/Public/public-web-and-tv/2014Feb/att-0007/mediareq-src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nreq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vcs.w3.org/hg/dap/raw-file/tip/discovery-api/Overview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vcs.w3.org/hg/dap/raw-file/tip/discovery-api/Overview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Main_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3.org/2011/webtv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HNTF" TargetMode="External"/><Relationship Id="rId7" Type="http://schemas.openxmlformats.org/officeDocument/2006/relationships/hyperlink" Target="https://www.w3.org/2011/webtv/wiki/Media_AP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3.org/2011/webtv/wiki/Tt" TargetMode="External"/><Relationship Id="rId5" Type="http://schemas.openxmlformats.org/officeDocument/2006/relationships/hyperlink" Target="https://www.w3.org/2011/webtv/wiki/Testing" TargetMode="External"/><Relationship Id="rId4" Type="http://schemas.openxmlformats.org/officeDocument/2006/relationships/hyperlink" Target="http://www.w3.org/2011/webtv/wiki/MPT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nre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3.org/TR/discovery-api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dvcs.w3.org/hg/dap/raw-file/tip/discovery-api/Overview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TR/encrypted-media/" TargetMode="External"/><Relationship Id="rId3" Type="http://schemas.openxmlformats.org/officeDocument/2006/relationships/hyperlink" Target="http://www.w3.org/2011/webtv/wiki/MPTF#Bugs" TargetMode="External"/><Relationship Id="rId7" Type="http://schemas.openxmlformats.org/officeDocument/2006/relationships/hyperlink" Target="http://www.w3.org/TR/media-sourc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vcs.w3.org/hg/webtv/raw-file/tip/mpreq/cpreq.html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w3.org/community/inbandtracks/wiki/Main_Pag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2011/webtv/wiki/Testing/Web_&amp;_TV_Testing_Discussions#Approved_Usecases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w3.org/2013/04/test_plan2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spreadsheet/ccc?key=0Ah_-Sepx_7BpdEZwb2hDTnlNbjcxRFBVTEp1dzBoQnc&amp;usp=sharing#gid=0" TargetMode="External"/><Relationship Id="rId5" Type="http://schemas.openxmlformats.org/officeDocument/2006/relationships/hyperlink" Target="#External_Groups"/><Relationship Id="rId4" Type="http://schemas.openxmlformats.org/officeDocument/2006/relationships/hyperlink" Target="http://www.w3.org/2011/webtv/wiki/Testing#External_Groups" TargetMode="External"/><Relationship Id="rId9" Type="http://schemas.openxmlformats.org/officeDocument/2006/relationships/hyperlink" Target="http://www.w3.org/2011/webtv/wiki/Testing#Tentative_Requirements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2011/webtv/wiki/Tt/Timed_Text_Use_Cases" TargetMode="External"/><Relationship Id="rId3" Type="http://schemas.openxmlformats.org/officeDocument/2006/relationships/hyperlink" Target="https://lists.w3.org/Archives/Member/w3c-ac-members/2014JanMar/0038.html" TargetMode="External"/><Relationship Id="rId7" Type="http://schemas.openxmlformats.org/officeDocument/2006/relationships/hyperlink" Target="http://www.w3.org/2011/webtv/wiki/Tt/Timed_Text_Effor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3.org/TR/ttaf1-dfxp/" TargetMode="External"/><Relationship Id="rId5" Type="http://schemas.openxmlformats.org/officeDocument/2006/relationships/hyperlink" Target="http://www.w3.org/2011/webtv/wiki/Tt/TTWG_Consensus_Input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dvcs.w3.org/hg/text-tracks/raw-file/default/webvtt/Over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Web &amp; TV IG Overview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3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3600" y="1238400"/>
            <a:ext cx="8064000" cy="5214936"/>
          </a:xfrm>
        </p:spPr>
        <p:txBody>
          <a:bodyPr>
            <a:normAutofit/>
          </a:bodyPr>
          <a:lstStyle/>
          <a:p>
            <a:r>
              <a:rPr lang="it-IT" dirty="0" smtClean="0"/>
              <a:t>Goal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Identify </a:t>
            </a:r>
            <a:r>
              <a:rPr lang="en-US" dirty="0"/>
              <a:t>requirements for </a:t>
            </a:r>
            <a:r>
              <a:rPr lang="en-US" b="1" dirty="0"/>
              <a:t>recording</a:t>
            </a:r>
            <a:r>
              <a:rPr lang="en-US" dirty="0"/>
              <a:t> and </a:t>
            </a:r>
            <a:r>
              <a:rPr lang="en-US" b="1" dirty="0"/>
              <a:t>downloading</a:t>
            </a:r>
            <a:r>
              <a:rPr lang="en-US" dirty="0"/>
              <a:t> media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Investigate requirements for discover and control of device capabilities (e.g. tuner control)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Investigate how to </a:t>
            </a:r>
            <a:r>
              <a:rPr lang="en-US" b="1" dirty="0"/>
              <a:t>expose TV metadata </a:t>
            </a:r>
            <a:r>
              <a:rPr lang="en-US" dirty="0"/>
              <a:t>to web applications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Investigate </a:t>
            </a:r>
            <a:r>
              <a:rPr lang="en-US" b="1" dirty="0"/>
              <a:t>mapping between Media Element API and in-band metadata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Synchronization of broadcast content and web applications up to frame </a:t>
            </a:r>
            <a:r>
              <a:rPr lang="en-US" dirty="0" smtClean="0"/>
              <a:t>accurate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 </a:t>
            </a:r>
            <a:r>
              <a:rPr lang="it-IT" dirty="0" smtClean="0"/>
              <a:t>APIs </a:t>
            </a:r>
            <a:r>
              <a:rPr lang="it-IT" dirty="0" smtClean="0"/>
              <a:t>TF (ongoing)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3600" y="1238400"/>
            <a:ext cx="8064000" cy="5214936"/>
          </a:xfrm>
        </p:spPr>
        <p:txBody>
          <a:bodyPr>
            <a:normAutofit/>
          </a:bodyPr>
          <a:lstStyle/>
          <a:p>
            <a:r>
              <a:rPr lang="it-IT" dirty="0" smtClean="0"/>
              <a:t>Status</a:t>
            </a:r>
            <a:endParaRPr lang="it-IT" dirty="0" smtClean="0"/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Finalizing requirement document (</a:t>
            </a:r>
            <a:r>
              <a:rPr lang="it-IT" dirty="0" smtClean="0">
                <a:hlinkClick r:id="rId2"/>
              </a:rPr>
              <a:t>latest draft here</a:t>
            </a:r>
            <a:r>
              <a:rPr lang="it-IT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“Tuner Control” requirement which may be addressed by a Community Group. Discussing scope and definition.</a:t>
            </a:r>
          </a:p>
          <a:p>
            <a:pPr lvl="2">
              <a:buFont typeface="Wingdings" pitchFamily="2" charset="2"/>
              <a:buChar char="Ø"/>
            </a:pPr>
            <a:r>
              <a:rPr lang="it-IT" dirty="0" smtClean="0"/>
              <a:t>Other requirements are already partially addressed by existing specs, and need to be followed-up with existing </a:t>
            </a:r>
            <a:r>
              <a:rPr lang="it-IT" dirty="0" smtClean="0"/>
              <a:t>WGs/CGs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/>
              <a:t>Device APIs WG – NSD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/>
              <a:t>HTML WG – HTML5, HTML5.1, MSE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err="1"/>
              <a:t>WebApps</a:t>
            </a:r>
            <a:r>
              <a:rPr lang="en-US" dirty="0"/>
              <a:t> WG – Manifest, Push, Service Worker, Web Storage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/>
              <a:t>Web Crypto WG – Web Crypto API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err="1"/>
              <a:t>WebRTC</a:t>
            </a:r>
            <a:r>
              <a:rPr lang="en-US" dirty="0"/>
              <a:t> WG – </a:t>
            </a:r>
            <a:r>
              <a:rPr lang="en-US" dirty="0" err="1" smtClean="0"/>
              <a:t>WebRTC</a:t>
            </a:r>
            <a:endParaRPr lang="it-IT" dirty="0" smtClean="0"/>
          </a:p>
          <a:p>
            <a:pPr lvl="1">
              <a:buFont typeface="Wingdings" pitchFamily="2" charset="2"/>
              <a:buChar char="ü"/>
            </a:pPr>
            <a:r>
              <a:rPr lang="it-IT" dirty="0" smtClean="0"/>
              <a:t>Group ready to start with a new iteration of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 </a:t>
            </a:r>
            <a:r>
              <a:rPr lang="it-IT" dirty="0" smtClean="0"/>
              <a:t>APIs </a:t>
            </a:r>
            <a:r>
              <a:rPr lang="it-IT" dirty="0" smtClean="0"/>
              <a:t>TF (ongoing)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Thanks</a:t>
            </a:r>
            <a:endParaRPr lang="nb-NO" sz="3000" b="1" i="0" u="none" strike="noStrike" baseline="0" dirty="0" smtClean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Task Forces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9"/>
            <a:ext cx="8064360" cy="511884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2200" b="1">
                <a:latin typeface="" pitchFamily="16"/>
              </a:rPr>
              <a:t>Self-organized </a:t>
            </a:r>
            <a:r>
              <a:rPr lang="en-US" sz="2200">
                <a:latin typeface="" pitchFamily="16"/>
              </a:rPr>
              <a:t>sub groups to discuss </a:t>
            </a:r>
            <a:r>
              <a:rPr lang="en-US" sz="2200" b="1">
                <a:latin typeface="" pitchFamily="16"/>
              </a:rPr>
              <a:t>specific topics</a:t>
            </a:r>
          </a:p>
          <a:p>
            <a:pPr lvl="0"/>
            <a:r>
              <a:rPr lang="en-US" sz="2200">
                <a:latin typeface="" pitchFamily="16"/>
              </a:rPr>
              <a:t>Most TFs  follow the following working process</a:t>
            </a:r>
          </a:p>
          <a:p>
            <a:pPr lvl="1"/>
            <a:r>
              <a:rPr lang="en-US">
                <a:latin typeface="" pitchFamily="16"/>
              </a:rPr>
              <a:t>Phase 1: define </a:t>
            </a:r>
            <a:r>
              <a:rPr lang="en-US" b="1">
                <a:latin typeface="" pitchFamily="16"/>
              </a:rPr>
              <a:t>use cases</a:t>
            </a:r>
            <a:r>
              <a:rPr lang="en-US">
                <a:latin typeface="" pitchFamily="16"/>
              </a:rPr>
              <a:t> the TF member want to focus on</a:t>
            </a:r>
          </a:p>
          <a:p>
            <a:pPr lvl="1"/>
            <a:r>
              <a:rPr lang="en-US">
                <a:latin typeface="" pitchFamily="16"/>
              </a:rPr>
              <a:t>Phase 2: extract </a:t>
            </a:r>
            <a:r>
              <a:rPr lang="en-US" b="1">
                <a:latin typeface="" pitchFamily="16"/>
              </a:rPr>
              <a:t>requirements</a:t>
            </a:r>
            <a:r>
              <a:rPr lang="en-US">
                <a:latin typeface="" pitchFamily="16"/>
              </a:rPr>
              <a:t> that specification(s) should met to cover the identified use cases</a:t>
            </a:r>
          </a:p>
          <a:p>
            <a:pPr lvl="1"/>
            <a:r>
              <a:rPr lang="en-US">
                <a:latin typeface="" pitchFamily="16"/>
              </a:rPr>
              <a:t>Phase 3: </a:t>
            </a:r>
            <a:r>
              <a:rPr lang="en-US" b="1">
                <a:latin typeface="" pitchFamily="16"/>
              </a:rPr>
              <a:t>gaps analysis</a:t>
            </a:r>
            <a:r>
              <a:rPr lang="en-US">
                <a:latin typeface="" pitchFamily="16"/>
              </a:rPr>
              <a:t> of the existing Web Platform</a:t>
            </a:r>
          </a:p>
          <a:p>
            <a:pPr lvl="2"/>
            <a:r>
              <a:rPr lang="en-US">
                <a:latin typeface="" pitchFamily="16"/>
              </a:rPr>
              <a:t>Is it possible to use existing web standards to accomplish this? If not, what could be standardized?</a:t>
            </a:r>
          </a:p>
          <a:p>
            <a:pPr lvl="1"/>
            <a:r>
              <a:rPr lang="en-US">
                <a:latin typeface="" pitchFamily="16"/>
              </a:rPr>
              <a:t>Phase 4: identify which WG/CG/BG (existing or new) is suitable for the follow-up</a:t>
            </a:r>
          </a:p>
          <a:p>
            <a:pPr lvl="0"/>
            <a:r>
              <a:rPr lang="en-US" sz="2200">
                <a:latin typeface="" pitchFamily="16"/>
              </a:rPr>
              <a:t>Once they have achieved their goals, TFs are closed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Home Network TF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9"/>
            <a:ext cx="8064360" cy="510372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2000" dirty="0">
                <a:latin typeface="" pitchFamily="16"/>
              </a:rPr>
              <a:t>Goal:</a:t>
            </a:r>
          </a:p>
          <a:p>
            <a:pPr lvl="1"/>
            <a:r>
              <a:rPr lang="en-US" sz="1800" dirty="0">
                <a:latin typeface="" pitchFamily="16"/>
              </a:rPr>
              <a:t>identify gaps to enable discovery and control of devices and services in the local area IP network</a:t>
            </a:r>
          </a:p>
          <a:p>
            <a:pPr lvl="0"/>
            <a:r>
              <a:rPr lang="en-US" sz="2000" dirty="0">
                <a:latin typeface="" pitchFamily="16"/>
              </a:rPr>
              <a:t>Output</a:t>
            </a:r>
          </a:p>
          <a:p>
            <a:pPr lvl="1"/>
            <a:r>
              <a:rPr lang="en-US" sz="1800" dirty="0">
                <a:latin typeface="" pitchFamily="16"/>
              </a:rPr>
              <a:t>Use cases and requirements for potential specifications</a:t>
            </a:r>
          </a:p>
          <a:p>
            <a:pPr lvl="2"/>
            <a:r>
              <a:rPr lang="en-US" sz="1500" dirty="0">
                <a:latin typeface="" pitchFamily="16"/>
                <a:hlinkClick r:id="rId3"/>
              </a:rPr>
              <a:t>http://www.w3.org/TR/hnreq/</a:t>
            </a:r>
          </a:p>
          <a:p>
            <a:pPr lvl="0"/>
            <a:r>
              <a:rPr lang="en-US" sz="2000" dirty="0">
                <a:latin typeface="" pitchFamily="16"/>
              </a:rPr>
              <a:t>Follow-up</a:t>
            </a:r>
          </a:p>
          <a:p>
            <a:pPr lvl="1"/>
            <a:r>
              <a:rPr lang="en-US" sz="2000" dirty="0">
                <a:latin typeface="" pitchFamily="16"/>
              </a:rPr>
              <a:t>In DAP WG</a:t>
            </a:r>
          </a:p>
          <a:p>
            <a:pPr lvl="0"/>
            <a:r>
              <a:rPr lang="en-US" sz="2000" dirty="0">
                <a:latin typeface="" pitchFamily="16"/>
              </a:rPr>
              <a:t>Spec status</a:t>
            </a:r>
          </a:p>
          <a:p>
            <a:pPr lvl="1"/>
            <a:r>
              <a:rPr lang="en-US" sz="2000" dirty="0">
                <a:latin typeface="" pitchFamily="16"/>
                <a:hlinkClick r:id="rId4"/>
              </a:rPr>
              <a:t>Network Service Discovery API</a:t>
            </a:r>
            <a:r>
              <a:rPr lang="en-US" sz="2000" dirty="0">
                <a:latin typeface="" pitchFamily="16"/>
              </a:rPr>
              <a:t> (Working Draft)</a:t>
            </a:r>
          </a:p>
          <a:p>
            <a:pPr lvl="1"/>
            <a:r>
              <a:rPr lang="en-US" sz="2000" dirty="0">
                <a:latin typeface="" pitchFamily="16"/>
              </a:rPr>
              <a:t>Implementers have raised some security concerns</a:t>
            </a:r>
          </a:p>
          <a:p>
            <a:pPr lvl="1"/>
            <a:r>
              <a:rPr lang="en-US" sz="2000" dirty="0">
                <a:latin typeface="" pitchFamily="16"/>
              </a:rPr>
              <a:t>DAP is currently discussing how to address them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API to discovery and communicate with services on the network (proposed by Opera, </a:t>
            </a:r>
            <a:r>
              <a:rPr lang="en-US" dirty="0" err="1" smtClean="0"/>
              <a:t>CableLabs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dvcs.w3.org/hg/dap/raw-file/tip/discovery-api/Overview.html</a:t>
            </a:r>
            <a:endParaRPr lang="en-US" dirty="0" smtClean="0"/>
          </a:p>
          <a:p>
            <a:r>
              <a:rPr lang="en-US" dirty="0" smtClean="0"/>
              <a:t>Use Case:</a:t>
            </a:r>
          </a:p>
          <a:p>
            <a:pPr lvl="1"/>
            <a:r>
              <a:rPr lang="en-US" dirty="0" smtClean="0"/>
              <a:t>Allow Web Applications to discover services on the local network and communicate with them</a:t>
            </a:r>
          </a:p>
          <a:p>
            <a:r>
              <a:rPr lang="en-US" dirty="0" smtClean="0"/>
              <a:t>Design Goals:</a:t>
            </a:r>
          </a:p>
          <a:p>
            <a:pPr lvl="1"/>
            <a:r>
              <a:rPr lang="en-US" dirty="0" smtClean="0"/>
              <a:t>Reuse of existing communication API (XHR, Web Sockets,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 legacy devices &amp; discovery protocols (UPnP, Bonjour…)</a:t>
            </a:r>
          </a:p>
          <a:p>
            <a:pPr lvl="1"/>
            <a:r>
              <a:rPr lang="en-US" dirty="0" smtClean="0"/>
              <a:t>Minimize requirements on the UA for communication protocols</a:t>
            </a:r>
          </a:p>
          <a:p>
            <a:pPr lvl="1"/>
            <a:r>
              <a:rPr lang="en-US" dirty="0" smtClean="0"/>
              <a:t>Keep discovery as part of the UA for security reasons.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Service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3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Promise </a:t>
            </a:r>
            <a:r>
              <a:rPr lang="en-US" sz="28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getNetworkServices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sz="28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NetworkService</a:t>
            </a:r>
            <a:endParaRPr lang="en-US" sz="2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id, name, type, </a:t>
            </a:r>
            <a:r>
              <a:rPr lang="en-US" sz="28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url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config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, online;</a:t>
            </a:r>
          </a:p>
          <a:p>
            <a:pPr lvl="1"/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onavailable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onunavailable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onnotify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9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Goals </a:t>
            </a:r>
            <a:r>
              <a:rPr lang="en-US" sz="1600" dirty="0" smtClean="0"/>
              <a:t>(from the Web and TV IG charter)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9"/>
            <a:ext cx="8064360" cy="527183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r>
              <a:rPr lang="en-US" dirty="0" smtClean="0">
                <a:latin typeface="" pitchFamily="16"/>
              </a:rPr>
              <a:t>Identification </a:t>
            </a:r>
            <a:r>
              <a:rPr lang="en-US" dirty="0">
                <a:latin typeface="" pitchFamily="16"/>
              </a:rPr>
              <a:t>of </a:t>
            </a:r>
            <a:r>
              <a:rPr lang="en-US" b="1" dirty="0">
                <a:latin typeface="" pitchFamily="16"/>
              </a:rPr>
              <a:t>requirements</a:t>
            </a:r>
            <a:r>
              <a:rPr lang="en-US" dirty="0">
                <a:latin typeface="" pitchFamily="16"/>
              </a:rPr>
              <a:t> for tighter support of media-centric applications on the Web Platform</a:t>
            </a:r>
          </a:p>
          <a:p>
            <a:r>
              <a:rPr lang="en-US" dirty="0">
                <a:latin typeface="" pitchFamily="16"/>
              </a:rPr>
              <a:t>Identification of </a:t>
            </a:r>
            <a:r>
              <a:rPr lang="en-US" b="1" dirty="0">
                <a:latin typeface="" pitchFamily="16"/>
              </a:rPr>
              <a:t>gaps</a:t>
            </a:r>
            <a:r>
              <a:rPr lang="en-US" dirty="0">
                <a:latin typeface="" pitchFamily="16"/>
              </a:rPr>
              <a:t> in the Web Platform that do not allow the identified requirements to be met</a:t>
            </a:r>
          </a:p>
          <a:p>
            <a:r>
              <a:rPr lang="en-US" b="1" dirty="0">
                <a:latin typeface="" pitchFamily="16"/>
              </a:rPr>
              <a:t>Review of deliverables</a:t>
            </a:r>
            <a:r>
              <a:rPr lang="en-US" dirty="0">
                <a:latin typeface="" pitchFamily="16"/>
              </a:rPr>
              <a:t> under development by other W3C groups that are relevant to the IG scope and report bugs as appropriate</a:t>
            </a:r>
          </a:p>
          <a:p>
            <a:r>
              <a:rPr lang="en-US" b="1" dirty="0">
                <a:latin typeface="" pitchFamily="16"/>
              </a:rPr>
              <a:t>Liaison with other organizations</a:t>
            </a:r>
            <a:r>
              <a:rPr lang="en-US" dirty="0">
                <a:latin typeface="" pitchFamily="16"/>
              </a:rPr>
              <a:t> in the media industry that are using the Web Platform for their technical specifications and/or their services to foster alignment and interoperability on a global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Web and TV </a:t>
            </a:r>
            <a:r>
              <a:rPr lang="en-US" dirty="0"/>
              <a:t>IG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9"/>
            <a:ext cx="8064360" cy="508788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b="1" dirty="0">
                <a:latin typeface="" pitchFamily="16"/>
              </a:rPr>
              <a:t>IG != WG</a:t>
            </a:r>
          </a:p>
          <a:p>
            <a:pPr lvl="1"/>
            <a:r>
              <a:rPr lang="en-US" dirty="0">
                <a:latin typeface="" pitchFamily="16"/>
              </a:rPr>
              <a:t>No technical specification developed</a:t>
            </a:r>
          </a:p>
          <a:p>
            <a:pPr lvl="1"/>
            <a:r>
              <a:rPr lang="en-US" dirty="0">
                <a:latin typeface="" pitchFamily="16"/>
              </a:rPr>
              <a:t>Focus on requirements and input for existing and/or new WGs</a:t>
            </a:r>
          </a:p>
          <a:p>
            <a:pPr lvl="0"/>
            <a:r>
              <a:rPr lang="en-US" b="1" dirty="0">
                <a:latin typeface="" pitchFamily="16"/>
              </a:rPr>
              <a:t>Resources</a:t>
            </a:r>
          </a:p>
          <a:p>
            <a:pPr lvl="1"/>
            <a:r>
              <a:rPr lang="en-US" dirty="0">
                <a:latin typeface="" pitchFamily="16"/>
              </a:rPr>
              <a:t>Wiki: </a:t>
            </a:r>
            <a:r>
              <a:rPr lang="en-US" dirty="0">
                <a:latin typeface="" pitchFamily="16"/>
                <a:hlinkClick r:id="rId3"/>
              </a:rPr>
              <a:t>http://www.w3.org/2011/webtv/wiki/Main_Page</a:t>
            </a:r>
          </a:p>
          <a:p>
            <a:pPr lvl="1"/>
            <a:r>
              <a:rPr lang="en-US" dirty="0">
                <a:latin typeface="" pitchFamily="16"/>
              </a:rPr>
              <a:t>Home Page: </a:t>
            </a:r>
            <a:r>
              <a:rPr lang="en-US" dirty="0">
                <a:latin typeface="" pitchFamily="16"/>
                <a:hlinkClick r:id="rId4"/>
              </a:rPr>
              <a:t>http://www.w3.org/2011/webtv/</a:t>
            </a:r>
          </a:p>
          <a:p>
            <a:pPr lvl="0"/>
            <a:r>
              <a:rPr lang="en-US" b="1" dirty="0">
                <a:latin typeface="" pitchFamily="16"/>
              </a:rPr>
              <a:t>Organization</a:t>
            </a:r>
          </a:p>
          <a:p>
            <a:pPr lvl="1"/>
            <a:r>
              <a:rPr lang="en-US" dirty="0">
                <a:latin typeface="" pitchFamily="16"/>
              </a:rPr>
              <a:t>Discussion on the list is preferred and encouraged</a:t>
            </a:r>
          </a:p>
          <a:p>
            <a:pPr lvl="1"/>
            <a:r>
              <a:rPr lang="en-US" dirty="0">
                <a:latin typeface="" pitchFamily="16"/>
              </a:rPr>
              <a:t>Task Forces (TFs) for specific topics (may hold dedicated calls)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 bwMode="auto">
          <a:xfrm>
            <a:off x="2283407" y="1802028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077598" y="1916832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Web and TV Interest Group Work Flow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78352" y="2931637"/>
            <a:ext cx="2612602" cy="707580"/>
          </a:xfrm>
          <a:prstGeom prst="rect">
            <a:avLst/>
          </a:prstGeom>
        </p:spPr>
      </p:pic>
      <p:sp>
        <p:nvSpPr>
          <p:cNvPr id="174" name="Rounded Rectangle 173"/>
          <p:cNvSpPr/>
          <p:nvPr/>
        </p:nvSpPr>
        <p:spPr bwMode="auto">
          <a:xfrm>
            <a:off x="1907704" y="2060848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Web &amp; TV IG (Task Force)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75" name="Right Arrow 174"/>
          <p:cNvSpPr/>
          <p:nvPr/>
        </p:nvSpPr>
        <p:spPr bwMode="auto">
          <a:xfrm rot="927332">
            <a:off x="351564" y="2414428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tandards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&amp;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baseline="0" dirty="0" smtClean="0">
                <a:solidFill>
                  <a:sysClr val="windowText" lastClr="000000"/>
                </a:solidFill>
              </a:rPr>
              <a:t>trade</a:t>
            </a:r>
            <a:r>
              <a:rPr lang="en-US" sz="1600" kern="0" dirty="0" smtClean="0">
                <a:solidFill>
                  <a:sysClr val="windowText" lastClr="000000"/>
                </a:solidFill>
              </a:rPr>
              <a:t> orgs.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6" name="Right Arrow 175"/>
          <p:cNvSpPr/>
          <p:nvPr/>
        </p:nvSpPr>
        <p:spPr bwMode="auto">
          <a:xfrm rot="21282267">
            <a:off x="390665" y="3676897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Members</a:t>
            </a: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6828565" y="2060847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79" name="Folded Corner 178"/>
          <p:cNvSpPr/>
          <p:nvPr/>
        </p:nvSpPr>
        <p:spPr bwMode="auto">
          <a:xfrm>
            <a:off x="7046300" y="2129327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current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0" name="Folded Corner 179"/>
          <p:cNvSpPr/>
          <p:nvPr/>
        </p:nvSpPr>
        <p:spPr bwMode="auto">
          <a:xfrm>
            <a:off x="2111025" y="2227347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Use cases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1" name="Folded Corner 180"/>
          <p:cNvSpPr/>
          <p:nvPr/>
        </p:nvSpPr>
        <p:spPr bwMode="auto">
          <a:xfrm>
            <a:off x="2514458" y="2918310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Requirements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2" name="Folded Corner 181"/>
          <p:cNvSpPr/>
          <p:nvPr/>
        </p:nvSpPr>
        <p:spPr bwMode="auto">
          <a:xfrm>
            <a:off x="2917891" y="3609273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Gap analysis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3" name="Right Arrow 182"/>
          <p:cNvSpPr/>
          <p:nvPr/>
        </p:nvSpPr>
        <p:spPr bwMode="auto">
          <a:xfrm>
            <a:off x="4638677" y="2120289"/>
            <a:ext cx="2147076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Bug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reports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6822354" y="2946034"/>
            <a:ext cx="1104658" cy="782793"/>
            <a:chOff x="5780330" y="2493422"/>
            <a:chExt cx="1289863" cy="946827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780330" y="2493422"/>
              <a:ext cx="1289863" cy="946827"/>
            </a:xfrm>
            <a:prstGeom prst="roundRect">
              <a:avLst>
                <a:gd name="adj" fmla="val 10562"/>
              </a:avLst>
            </a:prstGeom>
            <a:solidFill>
              <a:srgbClr val="AADEF4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b" anchorCtr="0" compatLnSpc="1">
              <a:prstTxWarp prst="textNoShape">
                <a:avLst/>
              </a:prstTxWarp>
            </a:bodyPr>
            <a:lstStyle/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WG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endParaRPr>
            </a:p>
          </p:txBody>
        </p:sp>
        <p:sp>
          <p:nvSpPr>
            <p:cNvPr id="186" name="Folded Corner 185"/>
            <p:cNvSpPr/>
            <p:nvPr/>
          </p:nvSpPr>
          <p:spPr bwMode="auto">
            <a:xfrm>
              <a:off x="6034570" y="2576252"/>
              <a:ext cx="850419" cy="563976"/>
            </a:xfrm>
            <a:prstGeom prst="foldedCorner">
              <a:avLst>
                <a:gd name="adj" fmla="val 22222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-111" charset="0"/>
                </a:rPr>
                <a:t>new</a:t>
              </a:r>
            </a:p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spec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endParaRPr>
            </a:p>
          </p:txBody>
        </p:sp>
      </p:grpSp>
      <p:sp>
        <p:nvSpPr>
          <p:cNvPr id="187" name="Right Arrow 186"/>
          <p:cNvSpPr/>
          <p:nvPr/>
        </p:nvSpPr>
        <p:spPr bwMode="auto">
          <a:xfrm>
            <a:off x="4644886" y="3005474"/>
            <a:ext cx="2140865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5563279" y="3841131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0" name="Folded Corner 189"/>
          <p:cNvSpPr/>
          <p:nvPr/>
        </p:nvSpPr>
        <p:spPr bwMode="auto">
          <a:xfrm>
            <a:off x="5781014" y="3909611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draft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1" name="Right Arrow 190"/>
          <p:cNvSpPr/>
          <p:nvPr/>
        </p:nvSpPr>
        <p:spPr bwMode="auto">
          <a:xfrm>
            <a:off x="4638676" y="3900573"/>
            <a:ext cx="88460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endParaRPr lang="en-US" sz="1600" kern="0" dirty="0">
              <a:solidFill>
                <a:sysClr val="windowText" lastClr="000000"/>
              </a:solidFill>
            </a:endParaRP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3" name="Rounded Rectangle 192"/>
          <p:cNvSpPr/>
          <p:nvPr/>
        </p:nvSpPr>
        <p:spPr bwMode="auto">
          <a:xfrm>
            <a:off x="6815753" y="3841131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4" name="Folded Corner 193"/>
          <p:cNvSpPr/>
          <p:nvPr/>
        </p:nvSpPr>
        <p:spPr bwMode="auto">
          <a:xfrm>
            <a:off x="7033488" y="3909611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new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cxnSp>
        <p:nvCxnSpPr>
          <p:cNvPr id="195" name="Straight Arrow Connector 194"/>
          <p:cNvCxnSpPr>
            <a:stCxn id="189" idx="3"/>
            <a:endCxn id="193" idx="1"/>
          </p:cNvCxnSpPr>
          <p:nvPr/>
        </p:nvCxnSpPr>
        <p:spPr bwMode="auto">
          <a:xfrm>
            <a:off x="6667937" y="4232528"/>
            <a:ext cx="147816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8" idx="3"/>
          </p:cNvCxnSpPr>
          <p:nvPr/>
        </p:nvCxnSpPr>
        <p:spPr bwMode="auto">
          <a:xfrm>
            <a:off x="7933223" y="2452244"/>
            <a:ext cx="297640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Straight Arrow Connector 196"/>
          <p:cNvCxnSpPr>
            <a:stCxn id="193" idx="3"/>
          </p:cNvCxnSpPr>
          <p:nvPr/>
        </p:nvCxnSpPr>
        <p:spPr bwMode="auto">
          <a:xfrm>
            <a:off x="7920411" y="4232528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85" idx="3"/>
          </p:cNvCxnSpPr>
          <p:nvPr/>
        </p:nvCxnSpPr>
        <p:spPr bwMode="auto">
          <a:xfrm>
            <a:off x="7927012" y="3337431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0689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TFs work overview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8"/>
            <a:ext cx="8064360" cy="514328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it-IT" dirty="0" smtClean="0">
                <a:latin typeface="" pitchFamily="16"/>
              </a:rPr>
              <a:t>Past</a:t>
            </a:r>
            <a:endParaRPr lang="en-US" sz="2200" dirty="0" smtClean="0">
              <a:latin typeface="" pitchFamily="16"/>
            </a:endParaRPr>
          </a:p>
          <a:p>
            <a:pPr lvl="1"/>
            <a:r>
              <a:rPr lang="en-US" sz="2000" dirty="0" smtClean="0">
                <a:latin typeface="" pitchFamily="16"/>
              </a:rPr>
              <a:t>Home </a:t>
            </a:r>
            <a:r>
              <a:rPr lang="en-US" sz="2000" dirty="0">
                <a:latin typeface="" pitchFamily="16"/>
              </a:rPr>
              <a:t>Network TF (HNTF</a:t>
            </a:r>
            <a:r>
              <a:rPr lang="en-US" sz="2000" dirty="0" smtClean="0">
                <a:latin typeface="" pitchFamily="16"/>
              </a:rPr>
              <a:t>):</a:t>
            </a:r>
            <a:r>
              <a:rPr lang="en-US" sz="1600" dirty="0" smtClean="0">
                <a:latin typeface="" pitchFamily="16"/>
                <a:hlinkClick r:id="rId3"/>
              </a:rPr>
              <a:t>http</a:t>
            </a:r>
            <a:r>
              <a:rPr lang="en-US" sz="1600" dirty="0">
                <a:latin typeface="" pitchFamily="16"/>
                <a:hlinkClick r:id="rId3"/>
              </a:rPr>
              <a:t>://www.w3.org/2011/webtv/wiki/HNTF</a:t>
            </a:r>
          </a:p>
          <a:p>
            <a:pPr lvl="1"/>
            <a:r>
              <a:rPr lang="en-US" sz="2000" dirty="0">
                <a:latin typeface="" pitchFamily="16"/>
              </a:rPr>
              <a:t>Media Pipeline TF (MPTF</a:t>
            </a:r>
            <a:r>
              <a:rPr lang="en-US" sz="2000" dirty="0" smtClean="0">
                <a:latin typeface="" pitchFamily="16"/>
              </a:rPr>
              <a:t>):</a:t>
            </a:r>
            <a:r>
              <a:rPr lang="en-US" sz="1600" dirty="0" smtClean="0">
                <a:latin typeface="" pitchFamily="16"/>
                <a:hlinkClick r:id="rId4"/>
              </a:rPr>
              <a:t>http</a:t>
            </a:r>
            <a:r>
              <a:rPr lang="en-US" sz="1600" dirty="0">
                <a:latin typeface="" pitchFamily="16"/>
                <a:hlinkClick r:id="rId4"/>
              </a:rPr>
              <a:t>://</a:t>
            </a:r>
            <a:r>
              <a:rPr lang="en-US" sz="1600" dirty="0" smtClean="0">
                <a:latin typeface="" pitchFamily="16"/>
                <a:hlinkClick r:id="rId4"/>
              </a:rPr>
              <a:t>www.w3.org/2011/webtv/wiki/MPTF</a:t>
            </a:r>
          </a:p>
          <a:p>
            <a:pPr lvl="1"/>
            <a:r>
              <a:rPr lang="it-IT" dirty="0" smtClean="0">
                <a:latin typeface="" pitchFamily="16"/>
              </a:rPr>
              <a:t>Testing TF (TestingTF):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www.w3.org/2011/webtv/wiki/Testing</a:t>
            </a:r>
            <a:endParaRPr lang="en-US" sz="1600" dirty="0" smtClean="0"/>
          </a:p>
          <a:p>
            <a:pPr lvl="1"/>
            <a:r>
              <a:rPr lang="it-IT" dirty="0" smtClean="0">
                <a:latin typeface="" pitchFamily="16"/>
              </a:rPr>
              <a:t>Timed Text TF (TTTF):</a:t>
            </a:r>
            <a:r>
              <a:rPr lang="it-IT" sz="1600" dirty="0" smtClean="0">
                <a:latin typeface="" pitchFamily="16"/>
                <a:hlinkClick r:id="rId6"/>
              </a:rPr>
              <a:t>https</a:t>
            </a:r>
            <a:r>
              <a:rPr lang="it-IT" sz="1600" dirty="0">
                <a:latin typeface="" pitchFamily="16"/>
                <a:hlinkClick r:id="rId6"/>
              </a:rPr>
              <a:t>://</a:t>
            </a:r>
            <a:r>
              <a:rPr lang="it-IT" sz="1600" dirty="0" smtClean="0">
                <a:latin typeface="" pitchFamily="16"/>
                <a:hlinkClick r:id="rId6"/>
              </a:rPr>
              <a:t>www.w3.org/2011/webtv/wiki/Tt</a:t>
            </a:r>
            <a:r>
              <a:rPr lang="it-IT" sz="1600" dirty="0" smtClean="0">
                <a:latin typeface="" pitchFamily="16"/>
              </a:rPr>
              <a:t> </a:t>
            </a:r>
          </a:p>
          <a:p>
            <a:pPr lvl="1"/>
            <a:endParaRPr lang="it-IT" sz="1600" dirty="0" smtClean="0">
              <a:latin typeface="" pitchFamily="16"/>
            </a:endParaRPr>
          </a:p>
          <a:p>
            <a:r>
              <a:rPr lang="it-IT" dirty="0" smtClean="0">
                <a:latin typeface="" pitchFamily="16"/>
              </a:rPr>
              <a:t>Ongoing</a:t>
            </a:r>
            <a:endParaRPr lang="it-IT" sz="2200" dirty="0" smtClean="0">
              <a:latin typeface="" pitchFamily="16"/>
            </a:endParaRPr>
          </a:p>
          <a:p>
            <a:pPr lvl="1"/>
            <a:r>
              <a:rPr lang="it-IT" dirty="0" smtClean="0">
                <a:latin typeface="" pitchFamily="16"/>
              </a:rPr>
              <a:t>Media </a:t>
            </a:r>
            <a:r>
              <a:rPr lang="it-IT" dirty="0" smtClean="0">
                <a:latin typeface="" pitchFamily="16"/>
              </a:rPr>
              <a:t>APIs </a:t>
            </a:r>
            <a:r>
              <a:rPr lang="it-IT" dirty="0" smtClean="0">
                <a:latin typeface="" pitchFamily="16"/>
              </a:rPr>
              <a:t>TF: </a:t>
            </a:r>
            <a:r>
              <a:rPr lang="it-IT" sz="1600" dirty="0" smtClean="0">
                <a:latin typeface="" pitchFamily="16"/>
                <a:hlinkClick r:id="rId7"/>
              </a:rPr>
              <a:t>https</a:t>
            </a:r>
            <a:r>
              <a:rPr lang="it-IT" sz="1600" dirty="0">
                <a:latin typeface="" pitchFamily="16"/>
                <a:hlinkClick r:id="rId7"/>
              </a:rPr>
              <a:t>://</a:t>
            </a:r>
            <a:r>
              <a:rPr lang="it-IT" sz="1600" dirty="0" smtClean="0">
                <a:latin typeface="" pitchFamily="16"/>
                <a:hlinkClick r:id="rId7"/>
              </a:rPr>
              <a:t>www.w3.org/2011/webtv/wiki/Media_APIs</a:t>
            </a:r>
            <a:endParaRPr lang="it-IT" sz="1600" dirty="0" smtClean="0">
              <a:latin typeface="" pitchFamily="16"/>
            </a:endParaRPr>
          </a:p>
          <a:p>
            <a:endParaRPr lang="en-US" sz="2000" dirty="0">
              <a:latin typeface="" pitchFamily="16"/>
              <a:hlinkClick r:id="rId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Home Network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064360" cy="3429000"/>
          </a:xfrm>
        </p:spPr>
        <p:txBody>
          <a:bodyPr>
            <a:normAutofit/>
          </a:bodyPr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 smtClean="0">
                <a:latin typeface="" pitchFamily="16"/>
              </a:rPr>
              <a:t> Identify </a:t>
            </a:r>
            <a:r>
              <a:rPr lang="en-US" sz="1800" dirty="0">
                <a:latin typeface="" pitchFamily="16"/>
              </a:rPr>
              <a:t>gaps to enable discovery and control of devices and services in the local area IP network</a:t>
            </a: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r>
              <a:rPr lang="en-US" sz="1800" dirty="0" smtClean="0">
                <a:latin typeface="" pitchFamily="16"/>
              </a:rPr>
              <a:t> </a:t>
            </a:r>
          </a:p>
          <a:p>
            <a:pPr lvl="1"/>
            <a:r>
              <a:rPr lang="en-US" sz="1600" dirty="0" smtClean="0">
                <a:latin typeface="" pitchFamily="16"/>
                <a:hlinkClick r:id="rId3"/>
              </a:rPr>
              <a:t>Use </a:t>
            </a:r>
            <a:r>
              <a:rPr lang="en-US" sz="1600" dirty="0">
                <a:latin typeface="" pitchFamily="16"/>
                <a:hlinkClick r:id="rId3"/>
              </a:rPr>
              <a:t>cases and requirements for potential specifications</a:t>
            </a:r>
            <a:endParaRPr lang="en-US" sz="16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  <a:hlinkClick r:id="rId4"/>
              </a:rPr>
              <a:t>Network </a:t>
            </a:r>
            <a:r>
              <a:rPr lang="en-US" sz="1800" dirty="0">
                <a:latin typeface="" pitchFamily="16"/>
                <a:hlinkClick r:id="rId4"/>
              </a:rPr>
              <a:t>Service Discovery API</a:t>
            </a:r>
            <a:r>
              <a:rPr lang="en-US" sz="1800" dirty="0">
                <a:latin typeface="" pitchFamily="16"/>
              </a:rPr>
              <a:t> (Working Draft)</a:t>
            </a:r>
          </a:p>
          <a:p>
            <a:pPr lvl="1"/>
            <a:r>
              <a:rPr lang="en-US" sz="1800" dirty="0" smtClean="0">
                <a:latin typeface="" pitchFamily="16"/>
              </a:rPr>
              <a:t>Spec reviewed by implementers and by Privacy IG (PING), some security/privacy concerns raised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A new update trying to address such concerns recently submitted to the group for review.</a:t>
            </a:r>
            <a:endParaRPr lang="en-US" sz="1800" dirty="0">
              <a:latin typeface="" pitchFamily="16"/>
            </a:endParaRPr>
          </a:p>
          <a:p>
            <a:pPr lvl="0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340768"/>
            <a:ext cx="2648633" cy="1656184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378735" y="1841553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6516216" y="1340767"/>
            <a:ext cx="1405077" cy="1656185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DAP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1628800"/>
            <a:ext cx="1949828" cy="92337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Requirements for Home Networking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Scenarios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880478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908481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915082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88224" y="1628800"/>
            <a:ext cx="1229748" cy="92337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Network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  <a:hlinkClick r:id="rId6"/>
              </a:rPr>
              <a:t>Service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Discovery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4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Media Pipeline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717032"/>
            <a:ext cx="8602920" cy="3140968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 smtClean="0">
                <a:latin typeface="" pitchFamily="16"/>
              </a:rPr>
              <a:t> Improve HTML5 media pipeline to support media services</a:t>
            </a:r>
            <a:endParaRPr lang="en-US" sz="1800" dirty="0">
              <a:latin typeface="" pitchFamily="16"/>
            </a:endParaRP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  <a:hlinkClick r:id="rId3"/>
              </a:rPr>
              <a:t>Bug reports </a:t>
            </a:r>
            <a:r>
              <a:rPr lang="en-US" sz="1800" dirty="0" smtClean="0">
                <a:latin typeface="" pitchFamily="16"/>
              </a:rPr>
              <a:t>toward HTML5 addressed. </a:t>
            </a:r>
            <a:r>
              <a:rPr lang="en-US" sz="1600" dirty="0" smtClean="0">
                <a:latin typeface="" pitchFamily="16"/>
              </a:rPr>
              <a:t>HTML5 is currently a Candidate Recommendation</a:t>
            </a:r>
          </a:p>
          <a:p>
            <a:pPr lvl="1"/>
            <a:r>
              <a:rPr lang="en-US" sz="1800" dirty="0" smtClean="0">
                <a:latin typeface="" pitchFamily="16"/>
              </a:rPr>
              <a:t>MSE (Media Source Extensions): Candidate Recommendation, early browser support</a:t>
            </a:r>
          </a:p>
          <a:p>
            <a:pPr lvl="1"/>
            <a:r>
              <a:rPr lang="en-US" sz="1800" dirty="0" smtClean="0">
                <a:latin typeface="" pitchFamily="16"/>
              </a:rPr>
              <a:t>EME (</a:t>
            </a:r>
            <a:r>
              <a:rPr lang="en-US" sz="1800" dirty="0"/>
              <a:t>Encrypted Media Extensions</a:t>
            </a:r>
            <a:r>
              <a:rPr lang="en-US" sz="1800" dirty="0" smtClean="0">
                <a:latin typeface="" pitchFamily="16"/>
              </a:rPr>
              <a:t>)</a:t>
            </a:r>
            <a:r>
              <a:rPr lang="en-US" sz="1800" dirty="0">
                <a:latin typeface="" pitchFamily="16"/>
              </a:rPr>
              <a:t>: </a:t>
            </a:r>
            <a:r>
              <a:rPr lang="en-US" sz="1800" dirty="0" smtClean="0">
                <a:latin typeface="" pitchFamily="16"/>
              </a:rPr>
              <a:t>Working Draft, early </a:t>
            </a:r>
            <a:r>
              <a:rPr lang="en-US" sz="1800" dirty="0">
                <a:latin typeface="" pitchFamily="16"/>
              </a:rPr>
              <a:t>browser </a:t>
            </a:r>
            <a:r>
              <a:rPr lang="en-US" sz="1800" dirty="0" smtClean="0">
                <a:latin typeface="" pitchFamily="16"/>
              </a:rPr>
              <a:t>support</a:t>
            </a:r>
          </a:p>
          <a:p>
            <a:pPr lvl="1"/>
            <a:r>
              <a:rPr lang="en-US" sz="1800" dirty="0" smtClean="0">
                <a:latin typeface="" pitchFamily="16"/>
              </a:rPr>
              <a:t>IG </a:t>
            </a:r>
            <a:r>
              <a:rPr lang="en-US" sz="1800" dirty="0">
                <a:latin typeface="" pitchFamily="16"/>
              </a:rPr>
              <a:t>m</a:t>
            </a:r>
            <a:r>
              <a:rPr lang="en-US" sz="1800" dirty="0" smtClean="0">
                <a:latin typeface="" pitchFamily="16"/>
              </a:rPr>
              <a:t>embers form </a:t>
            </a:r>
            <a:r>
              <a:rPr lang="en-US" sz="1800" dirty="0">
                <a:latin typeface="" pitchFamily="16"/>
              </a:rPr>
              <a:t>new </a:t>
            </a:r>
            <a:r>
              <a:rPr lang="en-US" sz="1800" dirty="0" smtClean="0">
                <a:latin typeface="" pitchFamily="16"/>
              </a:rPr>
              <a:t>group: </a:t>
            </a:r>
            <a:r>
              <a:rPr lang="en-US" sz="1800" dirty="0">
                <a:latin typeface="" pitchFamily="16"/>
                <a:hlinkClick r:id="rId4"/>
              </a:rPr>
              <a:t>Media Resource In-band Tracks </a:t>
            </a:r>
            <a:r>
              <a:rPr lang="en-US" sz="1800" dirty="0" smtClean="0">
                <a:latin typeface="" pitchFamily="16"/>
                <a:hlinkClick r:id="rId4"/>
              </a:rPr>
              <a:t>CG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70" name="Rounded Rectangle 69"/>
          <p:cNvSpPr/>
          <p:nvPr/>
        </p:nvSpPr>
        <p:spPr bwMode="auto">
          <a:xfrm>
            <a:off x="1895774" y="985857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516216" y="985856"/>
            <a:ext cx="1405077" cy="2563077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HTML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4" name="Folded Corner 73"/>
          <p:cNvSpPr/>
          <p:nvPr/>
        </p:nvSpPr>
        <p:spPr bwMode="auto">
          <a:xfrm>
            <a:off x="6660232" y="1184349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HTML5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5" name="Folded Corner 74"/>
          <p:cNvSpPr/>
          <p:nvPr/>
        </p:nvSpPr>
        <p:spPr bwMode="auto">
          <a:xfrm>
            <a:off x="2210286" y="1152356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Gap analysis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6" name="Folded Corner 75"/>
          <p:cNvSpPr/>
          <p:nvPr/>
        </p:nvSpPr>
        <p:spPr bwMode="auto">
          <a:xfrm>
            <a:off x="2210286" y="1916832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Adaptive Bitrate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Requirements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7" name="Folded Corner 76"/>
          <p:cNvSpPr/>
          <p:nvPr/>
        </p:nvSpPr>
        <p:spPr bwMode="auto">
          <a:xfrm>
            <a:off x="2210286" y="2703839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Content Protection</a:t>
            </a:r>
            <a:endParaRPr lang="en-US" sz="1600" kern="0" dirty="0">
              <a:solidFill>
                <a:srgbClr val="000000"/>
              </a:solidFill>
              <a:latin typeface="Arial"/>
              <a:cs typeface="Arial"/>
              <a:hlinkClick r:id="rId6"/>
            </a:endParaRP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Requirements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8" name="Right Arrow 77"/>
          <p:cNvSpPr/>
          <p:nvPr/>
        </p:nvSpPr>
        <p:spPr bwMode="auto">
          <a:xfrm>
            <a:off x="4639167" y="1045298"/>
            <a:ext cx="1877797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Bug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reports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9" name="Right Arrow 78"/>
          <p:cNvSpPr/>
          <p:nvPr/>
        </p:nvSpPr>
        <p:spPr bwMode="auto">
          <a:xfrm>
            <a:off x="4632957" y="1844824"/>
            <a:ext cx="1883260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4626746" y="2645564"/>
            <a:ext cx="1888724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7908481" y="1377253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908481" y="3157537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7915082" y="2262440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Folded Corner 83"/>
          <p:cNvSpPr/>
          <p:nvPr/>
        </p:nvSpPr>
        <p:spPr bwMode="auto">
          <a:xfrm>
            <a:off x="6660232" y="1994256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7"/>
              </a:rPr>
              <a:t>MSE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5" name="Folded Corner 84"/>
          <p:cNvSpPr/>
          <p:nvPr/>
        </p:nvSpPr>
        <p:spPr bwMode="auto">
          <a:xfrm>
            <a:off x="6660232" y="2764159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8"/>
              </a:rPr>
              <a:t>EME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7" name="Right Arrow 86"/>
          <p:cNvSpPr/>
          <p:nvPr/>
        </p:nvSpPr>
        <p:spPr bwMode="auto">
          <a:xfrm>
            <a:off x="378735" y="1916832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9903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Testing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064360" cy="342900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>
                <a:latin typeface="" pitchFamily="16"/>
              </a:rPr>
              <a:t> Collect Web &amp; TV testing use cases, </a:t>
            </a:r>
            <a:r>
              <a:rPr lang="en-US" sz="1800" dirty="0" smtClean="0">
                <a:latin typeface="" pitchFamily="16"/>
              </a:rPr>
              <a:t>requirements. Identify </a:t>
            </a:r>
            <a:r>
              <a:rPr lang="en-US" sz="1800" dirty="0">
                <a:latin typeface="" pitchFamily="16"/>
              </a:rPr>
              <a:t>gaps in current test tools and test coverage. Liaison with external organizations </a:t>
            </a: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Use cases &amp; requirements completed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10 external organizations surveyed, 5 returned survey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Reports delivered to Testing group</a:t>
            </a:r>
            <a:endParaRPr lang="en-US" sz="1800" dirty="0">
              <a:latin typeface="" pitchFamily="16"/>
            </a:endParaRPr>
          </a:p>
          <a:p>
            <a:pPr lvl="0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052736"/>
            <a:ext cx="2648633" cy="2113278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927332">
            <a:off x="94085" y="1013559"/>
            <a:ext cx="1788868" cy="1137007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ATSC, </a:t>
            </a: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DLNA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,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  <a:hlinkClick r:id="rId5"/>
            </a:endParaRPr>
          </a:p>
          <a:p>
            <a:pPr marL="65088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IPTV 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Forum Japan</a:t>
            </a:r>
          </a:p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OIPF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,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  <a:hlinkClick r:id="rId4"/>
            </a:endParaRPr>
          </a:p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err="1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SmartTV</a:t>
            </a: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 Alliance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21282267">
            <a:off x="378735" y="2349992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6516216" y="1340767"/>
            <a:ext cx="1405077" cy="1800201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Testing group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2348880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6"/>
              </a:rPr>
              <a:t>Web &amp; TV Testing Survey Results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628800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Planning input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908481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915082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88224" y="1628800"/>
            <a:ext cx="1229748" cy="115212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7"/>
              </a:rPr>
              <a:t>Open Web Platform Testing Plan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 bwMode="auto">
          <a:xfrm>
            <a:off x="2195736" y="1137470"/>
            <a:ext cx="1949828" cy="49133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Testing 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Use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Cases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2195736" y="1713534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9"/>
              </a:rPr>
              <a:t>Testing</a:t>
            </a:r>
          </a:p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9"/>
              </a:rPr>
              <a:t>Requirements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6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8184" y="764704"/>
            <a:ext cx="1763515" cy="2664296"/>
          </a:xfrm>
          <a:prstGeom prst="round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Timed Text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602920" cy="342900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>
                <a:latin typeface="" pitchFamily="16"/>
              </a:rPr>
              <a:t> Develop recommendations to facilitate the use of TTML and </a:t>
            </a:r>
            <a:r>
              <a:rPr lang="en-US" sz="1800" dirty="0" err="1">
                <a:latin typeface="" pitchFamily="16"/>
              </a:rPr>
              <a:t>WebVTT</a:t>
            </a:r>
            <a:r>
              <a:rPr lang="en-US" sz="1800" dirty="0">
                <a:latin typeface="" pitchFamily="16"/>
              </a:rPr>
              <a:t> content on the Web, including interoperability with other timed text formats</a:t>
            </a:r>
            <a:r>
              <a:rPr lang="en-US" sz="1800" dirty="0" smtClean="0">
                <a:latin typeface="" pitchFamily="16"/>
              </a:rPr>
              <a:t>.</a:t>
            </a:r>
            <a:endParaRPr lang="en-US" sz="1800" dirty="0">
              <a:latin typeface="" pitchFamily="16"/>
            </a:endParaRPr>
          </a:p>
          <a:p>
            <a:pPr lvl="0"/>
            <a:r>
              <a:rPr lang="en-US" sz="1800" b="1" dirty="0" smtClean="0">
                <a:latin typeface="" pitchFamily="16"/>
              </a:rPr>
              <a:t>Outcome &amp; status: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>
                <a:latin typeface="" pitchFamily="16"/>
              </a:rPr>
              <a:t>Document scope and variations of TTML and </a:t>
            </a:r>
            <a:r>
              <a:rPr lang="en-US" sz="1800" dirty="0" err="1" smtClean="0">
                <a:latin typeface="" pitchFamily="16"/>
              </a:rPr>
              <a:t>WebVTT</a:t>
            </a:r>
            <a:endParaRPr lang="en-US" sz="1800" dirty="0" smtClean="0">
              <a:latin typeface="" pitchFamily="16"/>
            </a:endParaRPr>
          </a:p>
          <a:p>
            <a:pPr lvl="1"/>
            <a:r>
              <a:rPr lang="en-US" sz="1800" dirty="0">
                <a:latin typeface="" pitchFamily="16"/>
              </a:rPr>
              <a:t>Gather Web-based timed text use cases from the TV and Media industry</a:t>
            </a:r>
          </a:p>
          <a:p>
            <a:pPr lvl="1"/>
            <a:r>
              <a:rPr lang="en-US" sz="1800" dirty="0" smtClean="0">
                <a:latin typeface="" pitchFamily="16"/>
              </a:rPr>
              <a:t>Delivered IG Consensus Input to Timed Text WG</a:t>
            </a:r>
            <a:r>
              <a:rPr lang="en-US" sz="1800" dirty="0">
                <a:latin typeface="" pitchFamily="16"/>
              </a:rPr>
              <a:t>, Gather Web-based timed text use cases from the TV and Media </a:t>
            </a:r>
            <a:r>
              <a:rPr lang="en-US" sz="1800" dirty="0" smtClean="0">
                <a:latin typeface="" pitchFamily="16"/>
              </a:rPr>
              <a:t>industry and IG members</a:t>
            </a:r>
            <a:r>
              <a:rPr lang="en-US" sz="1800" dirty="0" smtClean="0">
                <a:latin typeface="" pitchFamily="16"/>
              </a:rPr>
              <a:t>.</a:t>
            </a:r>
          </a:p>
          <a:p>
            <a:pPr lvl="1"/>
            <a:r>
              <a:rPr lang="it-IT" sz="1800" dirty="0" smtClean="0">
                <a:latin typeface="" pitchFamily="16"/>
              </a:rPr>
              <a:t>New charter for TT WG is </a:t>
            </a:r>
            <a:r>
              <a:rPr lang="it-IT" sz="1800" dirty="0" smtClean="0">
                <a:latin typeface="" pitchFamily="16"/>
                <a:hlinkClick r:id="rId3"/>
              </a:rPr>
              <a:t>under review</a:t>
            </a:r>
            <a:r>
              <a:rPr lang="it-IT" sz="1800" dirty="0" smtClean="0">
                <a:latin typeface="" pitchFamily="16"/>
              </a:rPr>
              <a:t>. Attempt to coordinate WebVTT and TTML work under the same group</a:t>
            </a:r>
            <a:endParaRPr lang="en-US" sz="1800" dirty="0">
              <a:latin typeface="" pitchFamily="16"/>
            </a:endParaRPr>
          </a:p>
          <a:p>
            <a:pPr lvl="0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052736"/>
            <a:ext cx="2648633" cy="2113278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442366" y="1052737"/>
            <a:ext cx="1405077" cy="792087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Timed Text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2348880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Consensus 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Input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628800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Planning input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8005964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8028384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51299" y="1124744"/>
            <a:ext cx="1229748" cy="36004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TTML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 bwMode="auto">
          <a:xfrm>
            <a:off x="2195736" y="1137470"/>
            <a:ext cx="1949828" cy="49133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7"/>
              </a:rPr>
              <a:t>Timed Text Efforts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2195736" y="1713534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Timed Text Use Cases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927332">
            <a:off x="339634" y="1383391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Arial"/>
                <a:cs typeface="Arial"/>
              </a:rPr>
              <a:t>DECE, EBU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SMPTE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21282267">
            <a:off x="378735" y="2403947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79291" y="2132856"/>
            <a:ext cx="1405077" cy="1008112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ysClr val="windowText" lastClr="000000"/>
                </a:solidFill>
                <a:latin typeface="Arial"/>
                <a:cs typeface="Arial"/>
              </a:rPr>
              <a:t>Web Media Text </a:t>
            </a:r>
            <a:r>
              <a:rPr lang="en-US" sz="14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Tracks CG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Folded Corner 20"/>
          <p:cNvSpPr/>
          <p:nvPr/>
        </p:nvSpPr>
        <p:spPr bwMode="auto">
          <a:xfrm>
            <a:off x="6551299" y="2204864"/>
            <a:ext cx="1229748" cy="36004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9"/>
              </a:rPr>
              <a:t>WebVTT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62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ra_impress_b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1085</Words>
  <Application>Microsoft Office PowerPoint</Application>
  <PresentationFormat>On-screen Show (4:3)</PresentationFormat>
  <Paragraphs>186</Paragraphs>
  <Slides>16</Slides>
  <Notes>14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opera_impress_beta</vt:lpstr>
      <vt:lpstr>PowerPoint Presentation</vt:lpstr>
      <vt:lpstr>Goals (from the Web and TV IG charter)</vt:lpstr>
      <vt:lpstr>Web and TV IG</vt:lpstr>
      <vt:lpstr>Web and TV Interest Group Work Flow</vt:lpstr>
      <vt:lpstr>TFs work overview</vt:lpstr>
      <vt:lpstr>Home Network TF (closed)</vt:lpstr>
      <vt:lpstr>Media Pipeline TF (closed)</vt:lpstr>
      <vt:lpstr>Testing TF (closed)</vt:lpstr>
      <vt:lpstr>Timed Text TF (closed)</vt:lpstr>
      <vt:lpstr>Media APIs TF (ongoing)</vt:lpstr>
      <vt:lpstr>Media APIs TF (ongoing)</vt:lpstr>
      <vt:lpstr>PowerPoint Presentation</vt:lpstr>
      <vt:lpstr>Task Forces</vt:lpstr>
      <vt:lpstr>Home Network TF</vt:lpstr>
      <vt:lpstr>Service Discovery</vt:lpstr>
      <vt:lpstr>Service Discovery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Opera Headline Here</dc:title>
  <dc:creator>Giuseppe Pascale</dc:creator>
  <cp:lastModifiedBy>giuseppep</cp:lastModifiedBy>
  <cp:revision>432</cp:revision>
  <dcterms:created xsi:type="dcterms:W3CDTF">2010-11-04T13:57:07Z</dcterms:created>
  <dcterms:modified xsi:type="dcterms:W3CDTF">2014-03-11T22:18:04Z</dcterms:modified>
</cp:coreProperties>
</file>