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78" r:id="rId6"/>
    <p:sldId id="260" r:id="rId7"/>
    <p:sldId id="272" r:id="rId8"/>
    <p:sldId id="271" r:id="rId9"/>
    <p:sldId id="276" r:id="rId10"/>
    <p:sldId id="279" r:id="rId11"/>
    <p:sldId id="274" r:id="rId12"/>
    <p:sldId id="266" r:id="rId13"/>
    <p:sldId id="270" r:id="rId14"/>
    <p:sldId id="277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293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480" y="-1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A852E-3704-F340-8528-660D9098CA99}" type="datetimeFigureOut">
              <a:rPr lang="en-US" smtClean="0"/>
              <a:t>3/13/14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31383-153A-924E-8799-30C4078F7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4F24E-7C50-BD41-A24A-5FCC1595FD87}" type="datetimeFigureOut">
              <a:rPr lang="en-US" smtClean="0"/>
              <a:t>3/13/14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A68F3-97E7-A14D-966B-13CD91D04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fourth Web and TV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2427-9303-E54B-B1E2-D5C1D11C3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fourth Web and TV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2427-9303-E54B-B1E2-D5C1D11C3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fourth Web and TV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2427-9303-E54B-B1E2-D5C1D11C3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fourth Web and TV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2427-9303-E54B-B1E2-D5C1D11C3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fourth Web and TV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2427-9303-E54B-B1E2-D5C1D11C3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fourth Web and TV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2427-9303-E54B-B1E2-D5C1D11C3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fourth Web and TV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2427-9303-E54B-B1E2-D5C1D11C3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fourth Web and TV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2427-9303-E54B-B1E2-D5C1D11C3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fourth Web and TV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2427-9303-E54B-B1E2-D5C1D11C3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fourth Web and TV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2427-9303-E54B-B1E2-D5C1D11C3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fourth Web and TV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2427-9303-E54B-B1E2-D5C1D11C3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3/13/14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3366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The fourth Web and TV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3E7A2427-9303-E54B-B1E2-D5C1D11C31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Inter-Device Media Synchronization in Multi-Screen Environment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3886200"/>
            <a:ext cx="8420100" cy="1752600"/>
          </a:xfrm>
        </p:spPr>
        <p:txBody>
          <a:bodyPr>
            <a:normAutofit fontScale="85000" lnSpcReduction="2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Geun</a:t>
            </a:r>
            <a:r>
              <a:rPr lang="en-US" sz="2400" dirty="0" smtClean="0"/>
              <a:t>-Hyung </a:t>
            </a:r>
            <a:r>
              <a:rPr lang="en-US" sz="2400" dirty="0" smtClean="0"/>
              <a:t>Kim, Dong-</a:t>
            </a:r>
            <a:r>
              <a:rPr lang="en-US" sz="2400" dirty="0" smtClean="0"/>
              <a:t>Eui University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Sunghan</a:t>
            </a:r>
            <a:r>
              <a:rPr lang="en-US" sz="2400" dirty="0" smtClean="0"/>
              <a:t> </a:t>
            </a:r>
            <a:r>
              <a:rPr lang="en-US" sz="2400" dirty="0" smtClean="0"/>
              <a:t>Kim</a:t>
            </a:r>
            <a:r>
              <a:rPr lang="en-US" sz="2400" dirty="0" smtClean="0"/>
              <a:t>,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Electronic </a:t>
            </a:r>
            <a:r>
              <a:rPr lang="en-US" sz="2400" dirty="0" smtClean="0"/>
              <a:t>and</a:t>
            </a:r>
            <a:r>
              <a:rPr lang="en-US" sz="2800" dirty="0" smtClean="0"/>
              <a:t> Telecommunications Research </a:t>
            </a:r>
            <a:r>
              <a:rPr lang="en-US" sz="2800" dirty="0" smtClean="0"/>
              <a:t>Institute</a:t>
            </a:r>
            <a:endParaRPr lang="en-US" sz="2800" baseline="30000" dirty="0" smtClean="0"/>
          </a:p>
        </p:txBody>
      </p:sp>
      <p:pic>
        <p:nvPicPr>
          <p:cNvPr id="4" name="Picture 3" descr="스크린샷 2014-03-13 오전 4.33.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95" y="298115"/>
            <a:ext cx="3871619" cy="7427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service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640226"/>
          </a:xfrm>
        </p:spPr>
        <p:txBody>
          <a:bodyPr/>
          <a:lstStyle/>
          <a:p>
            <a:r>
              <a:rPr lang="en-US" dirty="0" smtClean="0"/>
              <a:t>web content sharing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fourth Web and TV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2427-9303-E54B-B1E2-D5C1D11C315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29" y="2240428"/>
            <a:ext cx="7972423" cy="39282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Architecture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inter-device media synchronization</a:t>
            </a:r>
          </a:p>
          <a:p>
            <a:pPr lvl="1"/>
            <a:r>
              <a:rPr lang="en-US" dirty="0" smtClean="0"/>
              <a:t>exchanging playback timing information periodically between devices via IP networks</a:t>
            </a:r>
          </a:p>
          <a:p>
            <a:pPr lvl="1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600201"/>
            <a:ext cx="4540250" cy="4525963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2427-9303-E54B-B1E2-D5C1D11C315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fourth Web and TV Workshop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direct or indirectly network device discovery (cross-browser)</a:t>
            </a:r>
          </a:p>
          <a:p>
            <a:endParaRPr lang="en-US" dirty="0" smtClean="0"/>
          </a:p>
          <a:p>
            <a:r>
              <a:rPr lang="en-US" dirty="0" smtClean="0"/>
              <a:t>direct communication or indirect communication for exchanging timing information (cross-browser)</a:t>
            </a:r>
          </a:p>
          <a:p>
            <a:endParaRPr lang="en-US" dirty="0" smtClean="0"/>
          </a:p>
          <a:p>
            <a:r>
              <a:rPr lang="en-US" dirty="0" smtClean="0"/>
              <a:t>signaling information to migrate service component seamlessly </a:t>
            </a:r>
          </a:p>
          <a:p>
            <a:endParaRPr lang="en-US" dirty="0" smtClean="0"/>
          </a:p>
          <a:p>
            <a:r>
              <a:rPr lang="en-US" dirty="0" smtClean="0"/>
              <a:t>component-based web application authoring mechanism to migrate specific component to other screen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2427-9303-E54B-B1E2-D5C1D11C315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fourth Web and TV Workshop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 the multi-screen service migration pattern </a:t>
            </a:r>
          </a:p>
          <a:p>
            <a:endParaRPr lang="en-US" dirty="0" smtClean="0"/>
          </a:p>
          <a:p>
            <a:r>
              <a:rPr lang="en-US" dirty="0" smtClean="0"/>
              <a:t>investigate the </a:t>
            </a:r>
            <a:r>
              <a:rPr lang="en-US" dirty="0" smtClean="0"/>
              <a:t>issues on inter-device media synchronization and seamless service migration in multi-screen environment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2427-9303-E54B-B1E2-D5C1D11C315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fourth Web and TV Workshop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fourth Web and TV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2427-9303-E54B-B1E2-D5C1D11C315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86860" y="2771855"/>
            <a:ext cx="6454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/>
                <a:cs typeface="Arial"/>
              </a:rPr>
              <a:t>Thanks for your listening.</a:t>
            </a:r>
            <a:endParaRPr lang="en-US" sz="40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media synchronization and multi-screen environment</a:t>
            </a:r>
          </a:p>
          <a:p>
            <a:r>
              <a:rPr lang="en-US" dirty="0" smtClean="0"/>
              <a:t>multi-screen service migration</a:t>
            </a:r>
          </a:p>
          <a:p>
            <a:r>
              <a:rPr lang="en-US" dirty="0" smtClean="0"/>
              <a:t>use cases in multi-screen service migration</a:t>
            </a:r>
          </a:p>
          <a:p>
            <a:r>
              <a:rPr lang="en-US" dirty="0" smtClean="0"/>
              <a:t>overall architecture</a:t>
            </a:r>
          </a:p>
          <a:p>
            <a:r>
              <a:rPr lang="en-US" dirty="0" smtClean="0"/>
              <a:t>issues and conclusion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2427-9303-E54B-B1E2-D5C1D11C315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fourth Web and TV Workshop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sz="3333" dirty="0" smtClean="0"/>
              <a:t>(media synchronization)</a:t>
            </a:r>
            <a:endParaRPr lang="en-US" sz="3333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32761"/>
            <a:ext cx="8915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media synchronization</a:t>
            </a:r>
          </a:p>
          <a:p>
            <a:pPr lvl="1"/>
            <a:r>
              <a:rPr lang="en-US" dirty="0" smtClean="0"/>
              <a:t>important issue to guarantee the </a:t>
            </a:r>
            <a:r>
              <a:rPr lang="en-US" dirty="0" err="1" smtClean="0"/>
              <a:t>QoE</a:t>
            </a:r>
            <a:r>
              <a:rPr lang="en-US" dirty="0" smtClean="0"/>
              <a:t> (Quality of Experience) of any media session </a:t>
            </a:r>
            <a:r>
              <a:rPr lang="en-US" dirty="0" smtClean="0"/>
              <a:t>in</a:t>
            </a:r>
            <a:r>
              <a:rPr lang="en-US" dirty="0" smtClean="0"/>
              <a:t> convergence service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inter-media synchronization on a single device has been investigated intensively</a:t>
            </a:r>
          </a:p>
          <a:p>
            <a:pPr lvl="2"/>
            <a:r>
              <a:rPr lang="en-US" dirty="0" smtClean="0"/>
              <a:t>media (or contents) delivered along </a:t>
            </a:r>
            <a:r>
              <a:rPr lang="en-US" dirty="0" smtClean="0"/>
              <a:t>a</a:t>
            </a:r>
            <a:r>
              <a:rPr lang="en-US" dirty="0" smtClean="0"/>
              <a:t> single delivery path</a:t>
            </a:r>
          </a:p>
          <a:p>
            <a:pPr lvl="3"/>
            <a:r>
              <a:rPr lang="en-US" dirty="0" smtClean="0"/>
              <a:t>e.g., (digital) broadcasting, OTT</a:t>
            </a:r>
          </a:p>
          <a:p>
            <a:pPr lvl="2"/>
            <a:r>
              <a:rPr lang="en-US" dirty="0" smtClean="0"/>
              <a:t>media (or contents) delivered along different delivery paths</a:t>
            </a:r>
          </a:p>
          <a:p>
            <a:pPr lvl="3"/>
            <a:r>
              <a:rPr lang="en-US" dirty="0" smtClean="0"/>
              <a:t>e.g., hybrid broadcast or </a:t>
            </a:r>
            <a:r>
              <a:rPr lang="en-US" dirty="0" err="1" smtClean="0"/>
              <a:t>hybridcasting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inter-media synchronization on several devices is discussing lately.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2427-9303-E54B-B1E2-D5C1D11C315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fourth Web and TV Workshop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sz="3556" dirty="0" smtClean="0"/>
              <a:t>(</a:t>
            </a:r>
            <a:r>
              <a:rPr lang="en-US" sz="3556" dirty="0" smtClean="0"/>
              <a:t>multi-screen environment)</a:t>
            </a:r>
            <a:endParaRPr lang="en-US" sz="26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138364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users own multiple devices </a:t>
            </a:r>
          </a:p>
          <a:p>
            <a:pPr lvl="1"/>
            <a:r>
              <a:rPr lang="en-US" dirty="0" smtClean="0"/>
              <a:t>that have a connection to the Internet.</a:t>
            </a:r>
          </a:p>
          <a:p>
            <a:pPr lvl="1"/>
            <a:r>
              <a:rPr lang="en-US" dirty="0" smtClean="0"/>
              <a:t>that are connected each other</a:t>
            </a:r>
          </a:p>
          <a:p>
            <a:pPr lvl="1"/>
            <a:r>
              <a:rPr lang="en-US" dirty="0" smtClean="0"/>
              <a:t>that have different computational capacity and different screen size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581" y="3426106"/>
            <a:ext cx="729529" cy="111848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987253" y="2999791"/>
            <a:ext cx="1372111" cy="985557"/>
            <a:chOff x="5416967" y="2829256"/>
            <a:chExt cx="2468783" cy="199936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6967" y="2829256"/>
              <a:ext cx="2468783" cy="1999367"/>
            </a:xfrm>
            <a:prstGeom prst="rect">
              <a:avLst/>
            </a:prstGeom>
          </p:spPr>
        </p:pic>
        <p:pic>
          <p:nvPicPr>
            <p:cNvPr id="8" name="Picture 7" descr="스크린샷 2014-02-07 오후 1.39.18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6350" y="2960185"/>
              <a:ext cx="2246264" cy="135472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962449" y="3064330"/>
            <a:ext cx="1405958" cy="749956"/>
            <a:chOff x="1515535" y="3411385"/>
            <a:chExt cx="1884372" cy="8124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2051487" y="2875433"/>
              <a:ext cx="812468" cy="1884372"/>
            </a:xfrm>
            <a:prstGeom prst="rect">
              <a:avLst/>
            </a:prstGeom>
          </p:spPr>
        </p:pic>
        <p:pic>
          <p:nvPicPr>
            <p:cNvPr id="10" name="Picture 9" descr="스크린샷 2014-02-07 오후 1.39.18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7435" y="3473897"/>
              <a:ext cx="1243500" cy="67912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2449" y="3930179"/>
            <a:ext cx="1222970" cy="791912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660400" y="5228455"/>
            <a:ext cx="8915400" cy="10955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 </a:t>
            </a:r>
            <a:r>
              <a:rPr lang="en-US" sz="3200" dirty="0" smtClean="0"/>
              <a:t>of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web-based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convergence </a:t>
            </a:r>
            <a:r>
              <a:rPr lang="en-US" sz="3200" dirty="0" smtClean="0"/>
              <a:t>services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(broadcasting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US" sz="2800" dirty="0" smtClean="0"/>
              <a:t>content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etc.)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personal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services (internet poll, supplement information, personal advertisement etc.)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0966" y="4158130"/>
            <a:ext cx="1485276" cy="772915"/>
          </a:xfrm>
          <a:prstGeom prst="rect">
            <a:avLst/>
          </a:prstGeom>
        </p:spPr>
      </p:pic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3/13/14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2427-9303-E54B-B1E2-D5C1D11C315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fourth Web and TV Workshop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635861"/>
          </a:xfrm>
        </p:spPr>
        <p:txBody>
          <a:bodyPr>
            <a:normAutofit/>
          </a:bodyPr>
          <a:lstStyle/>
          <a:p>
            <a:r>
              <a:rPr lang="en-US" dirty="0" smtClean="0"/>
              <a:t>basic example of </a:t>
            </a:r>
            <a:r>
              <a:rPr lang="en-US" dirty="0" smtClean="0"/>
              <a:t>seamless </a:t>
            </a:r>
            <a:r>
              <a:rPr lang="en-US" dirty="0" smtClean="0"/>
              <a:t>service migration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fourth Web and TV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2427-9303-E54B-B1E2-D5C1D11C315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1" y="2236061"/>
            <a:ext cx="4871863" cy="38460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67164" y="2540173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watching a movie through smart TV </a:t>
            </a:r>
          </a:p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67164" y="4022566"/>
            <a:ext cx="385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keep watching the movie with his </a:t>
            </a:r>
          </a:p>
          <a:p>
            <a:r>
              <a:rPr lang="en-US" dirty="0" smtClean="0"/>
              <a:t>smart phone on the way to the campus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67164" y="5346317"/>
            <a:ext cx="3733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watching the movie with notebook to </a:t>
            </a:r>
          </a:p>
          <a:p>
            <a:r>
              <a:rPr lang="en-US" dirty="0" smtClean="0"/>
              <a:t>utilize bigger screen that smart phone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Multi-Screen Service Migration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64" y="1625601"/>
            <a:ext cx="8449730" cy="461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2427-9303-E54B-B1E2-D5C1D11C315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fourth Web and TV Workshop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Multi-Screen Service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Device shift</a:t>
            </a:r>
          </a:p>
          <a:p>
            <a:pPr lvl="1"/>
            <a:r>
              <a:rPr lang="en-US" dirty="0" smtClean="0"/>
              <a:t>simple</a:t>
            </a:r>
            <a:r>
              <a:rPr lang="en-US" dirty="0" smtClean="0"/>
              <a:t> </a:t>
            </a:r>
            <a:r>
              <a:rPr lang="en-US" altLang="ko-KR" dirty="0" smtClean="0"/>
              <a:t>service</a:t>
            </a:r>
            <a:r>
              <a:rPr lang="en-US" dirty="0" smtClean="0"/>
              <a:t> (content) migration pattern</a:t>
            </a:r>
          </a:p>
          <a:p>
            <a:pPr lvl="1"/>
            <a:r>
              <a:rPr lang="en-US" dirty="0" smtClean="0"/>
              <a:t>whole content will be migrated from one screen to other screens seamlessly</a:t>
            </a:r>
          </a:p>
          <a:p>
            <a:pPr lvl="1"/>
            <a:r>
              <a:rPr lang="en-US" dirty="0" smtClean="0"/>
              <a:t>users can enjoy the same content on their various devices</a:t>
            </a:r>
          </a:p>
          <a:p>
            <a:pPr lvl="1"/>
            <a:r>
              <a:rPr lang="en-US" dirty="0" smtClean="0"/>
              <a:t>service session information should be synchronized to continue service experience seamlessly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Cooperative screen</a:t>
            </a:r>
          </a:p>
          <a:p>
            <a:pPr lvl="1"/>
            <a:r>
              <a:rPr lang="en-US" dirty="0" smtClean="0"/>
              <a:t>partial service (component or content) will be migrated to other screen </a:t>
            </a:r>
          </a:p>
          <a:p>
            <a:pPr lvl="1"/>
            <a:r>
              <a:rPr lang="en-US" dirty="0" smtClean="0"/>
              <a:t>content migration to overcome the limitation of a single screen size (virtual screen)</a:t>
            </a:r>
          </a:p>
          <a:p>
            <a:pPr lvl="1"/>
            <a:r>
              <a:rPr lang="en-US" dirty="0" smtClean="0"/>
              <a:t>multiple screens interact each other to provide rich service experience after migration occurs </a:t>
            </a:r>
          </a:p>
          <a:p>
            <a:pPr lvl="1"/>
            <a:r>
              <a:rPr lang="en-US" dirty="0" smtClean="0"/>
              <a:t>e.g., game control and display area (or component) expansion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Screen Sharing</a:t>
            </a:r>
          </a:p>
          <a:p>
            <a:pPr lvl="1"/>
            <a:r>
              <a:rPr lang="en-US" dirty="0" smtClean="0"/>
              <a:t>partial service (supplemental information) will be migrated to other screen </a:t>
            </a:r>
          </a:p>
          <a:p>
            <a:pPr lvl="1"/>
            <a:r>
              <a:rPr lang="en-US" dirty="0" smtClean="0"/>
              <a:t>an example of supplemental information: the information about actor, actress, or player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2427-9303-E54B-B1E2-D5C1D11C315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fourth Web and TV Workshop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Synchronized media presentation on each individual screen in the multi-screen environment </a:t>
            </a:r>
          </a:p>
          <a:p>
            <a:pPr lvl="1"/>
            <a:r>
              <a:rPr lang="en-US" dirty="0" smtClean="0"/>
              <a:t>it is necessary to have a coherent orchestration of multiple devices’ content presentation experience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Synchronously seamless migration of</a:t>
            </a:r>
            <a:r>
              <a:rPr lang="en-US" dirty="0" smtClean="0"/>
              <a:t>  whole content (or partial content) that </a:t>
            </a:r>
            <a:r>
              <a:rPr lang="en-US" dirty="0" smtClean="0"/>
              <a:t>runs on one </a:t>
            </a:r>
            <a:r>
              <a:rPr lang="en-US" dirty="0" smtClean="0"/>
              <a:t>screen (browser) </a:t>
            </a:r>
            <a:r>
              <a:rPr lang="en-US" dirty="0" smtClean="0"/>
              <a:t>initially to</a:t>
            </a:r>
            <a:r>
              <a:rPr lang="en-US" dirty="0" smtClean="0"/>
              <a:t> other screen (browser)</a:t>
            </a:r>
          </a:p>
          <a:p>
            <a:pPr lvl="0">
              <a:buNone/>
            </a:pPr>
            <a:endParaRPr lang="ko-KR" altLang="en-US" dirty="0" smtClean="0"/>
          </a:p>
          <a:p>
            <a:pPr lvl="0"/>
            <a:r>
              <a:rPr lang="en-US" dirty="0" smtClean="0"/>
              <a:t>Synchronously seamless replication of</a:t>
            </a:r>
            <a:r>
              <a:rPr lang="en-US" dirty="0" smtClean="0"/>
              <a:t> whole </a:t>
            </a:r>
            <a:r>
              <a:rPr lang="en-US" dirty="0" smtClean="0"/>
              <a:t>content</a:t>
            </a:r>
            <a:r>
              <a:rPr lang="en-US" dirty="0" smtClean="0"/>
              <a:t> that </a:t>
            </a:r>
            <a:r>
              <a:rPr lang="en-US" dirty="0" smtClean="0"/>
              <a:t>runs on one </a:t>
            </a:r>
            <a:r>
              <a:rPr lang="en-US" dirty="0" smtClean="0"/>
              <a:t>screen (browser) </a:t>
            </a:r>
            <a:r>
              <a:rPr lang="en-US" dirty="0" smtClean="0"/>
              <a:t>initially to</a:t>
            </a:r>
            <a:r>
              <a:rPr lang="en-US" dirty="0" smtClean="0"/>
              <a:t> other screen (browser)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synchronously seamless migration of partial content that runs on one screen (browser) initially to other screen (browser)</a:t>
            </a:r>
            <a:r>
              <a:rPr lang="ko-KR" altLang="en-US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Synchronization </a:t>
            </a:r>
            <a:r>
              <a:rPr lang="en-US" dirty="0" smtClean="0"/>
              <a:t>between TV content and</a:t>
            </a:r>
            <a:r>
              <a:rPr lang="en-US" dirty="0" smtClean="0"/>
              <a:t> </a:t>
            </a:r>
            <a:r>
              <a:rPr lang="en-US" dirty="0" smtClean="0"/>
              <a:t>w</a:t>
            </a:r>
            <a:r>
              <a:rPr lang="en-US" dirty="0" smtClean="0"/>
              <a:t>eb-based supplemental contents. that </a:t>
            </a:r>
            <a:r>
              <a:rPr lang="en-US" smtClean="0"/>
              <a:t>can be migrated </a:t>
            </a:r>
            <a:r>
              <a:rPr lang="en-US" dirty="0" smtClean="0"/>
              <a:t>to other screen</a:t>
            </a:r>
          </a:p>
          <a:p>
            <a:endParaRPr lang="en-US" altLang="ko-KR" dirty="0" smtClean="0"/>
          </a:p>
          <a:p>
            <a:pPr>
              <a:buNone/>
            </a:pPr>
            <a:endParaRPr lang="ko-KR" altLang="en-US" dirty="0" smtClean="0"/>
          </a:p>
          <a:p>
            <a:pPr lvl="0"/>
            <a:endParaRPr lang="ko-KR" alt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2427-9303-E54B-B1E2-D5C1D11C315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fourth Web and TV Workshop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service migration procedure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2427-9303-E54B-B1E2-D5C1D11C315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fourth Web and TV Workshop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43" y="1962453"/>
            <a:ext cx="1956396" cy="2763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446" y="1624144"/>
            <a:ext cx="2148395" cy="160303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21164982">
            <a:off x="2169856" y="2153735"/>
            <a:ext cx="3319331" cy="281749"/>
          </a:xfrm>
          <a:prstGeom prst="rightArrow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21164982">
            <a:off x="2229959" y="2474808"/>
            <a:ext cx="3319331" cy="38529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1164982">
            <a:off x="2294363" y="2883835"/>
            <a:ext cx="3319331" cy="3987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289" y="4726251"/>
            <a:ext cx="1683813" cy="1141046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 rot="926332">
            <a:off x="2292894" y="4577039"/>
            <a:ext cx="3319331" cy="4748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2183637" y="1605346"/>
            <a:ext cx="3090156" cy="599799"/>
            <a:chOff x="2183637" y="1605346"/>
            <a:chExt cx="3090156" cy="599799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2183637" y="1728833"/>
              <a:ext cx="3090156" cy="47631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384550" y="160534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21450" y="3376924"/>
            <a:ext cx="377568" cy="1197415"/>
            <a:chOff x="6970478" y="3354797"/>
            <a:chExt cx="377568" cy="1197415"/>
          </a:xfrm>
        </p:grpSpPr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6372564" y="3952711"/>
              <a:ext cx="1197415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046386" y="379096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403540" y="3975632"/>
            <a:ext cx="3222046" cy="963892"/>
            <a:chOff x="2403540" y="3975632"/>
            <a:chExt cx="3222046" cy="963892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2403540" y="3975632"/>
              <a:ext cx="3222046" cy="96389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838610" y="3975632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422534" y="3376925"/>
            <a:ext cx="377568" cy="1197415"/>
            <a:chOff x="6970478" y="3354797"/>
            <a:chExt cx="377568" cy="1197415"/>
          </a:xfrm>
        </p:grpSpPr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6372564" y="3952711"/>
              <a:ext cx="1197415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046386" y="379096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82471" y="3182871"/>
            <a:ext cx="3333068" cy="630222"/>
            <a:chOff x="2183637" y="1605346"/>
            <a:chExt cx="3090156" cy="599799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2183637" y="1728833"/>
              <a:ext cx="3090156" cy="47631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384550" y="1605346"/>
              <a:ext cx="301660" cy="351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0" grpId="1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4207</TotalTime>
  <Words>767</Words>
  <Application>Microsoft Macintosh PowerPoint</Application>
  <PresentationFormat>A4 Paper (210x297 mm)</PresentationFormat>
  <Paragraphs>141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Inter-Device Media Synchronization in Multi-Screen Environment</vt:lpstr>
      <vt:lpstr>Contents</vt:lpstr>
      <vt:lpstr>Introduction (media synchronization)</vt:lpstr>
      <vt:lpstr>Introduction (multi-screen environment)</vt:lpstr>
      <vt:lpstr>Service migration</vt:lpstr>
      <vt:lpstr>Multi-Screen Service Migration</vt:lpstr>
      <vt:lpstr>Multi-Screen Service Migration</vt:lpstr>
      <vt:lpstr>requirements</vt:lpstr>
      <vt:lpstr>example of service migration procedure </vt:lpstr>
      <vt:lpstr>example of service migration</vt:lpstr>
      <vt:lpstr>Simple Architecture</vt:lpstr>
      <vt:lpstr>issues</vt:lpstr>
      <vt:lpstr>Conclusion</vt:lpstr>
      <vt:lpstr>Slide 14</vt:lpstr>
    </vt:vector>
  </TitlesOfParts>
  <Company>Dong-Eui Unversity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Inter-Device Media Synchronization in Multi-Screen Environment</dc:title>
  <dc:creator>Geun-Hyung Kim</dc:creator>
  <cp:lastModifiedBy>Geun-Hyung Kim</cp:lastModifiedBy>
  <cp:revision>89</cp:revision>
  <dcterms:created xsi:type="dcterms:W3CDTF">2014-03-10T08:03:50Z</dcterms:created>
  <dcterms:modified xsi:type="dcterms:W3CDTF">2014-03-13T04:45:23Z</dcterms:modified>
</cp:coreProperties>
</file>