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6130" r:id="rId5"/>
  </p:sldMasterIdLst>
  <p:notesMasterIdLst>
    <p:notesMasterId r:id="rId24"/>
  </p:notesMasterIdLst>
  <p:handoutMasterIdLst>
    <p:handoutMasterId r:id="rId25"/>
  </p:handoutMasterIdLst>
  <p:sldIdLst>
    <p:sldId id="283" r:id="rId6"/>
    <p:sldId id="405" r:id="rId7"/>
    <p:sldId id="409" r:id="rId8"/>
    <p:sldId id="395" r:id="rId9"/>
    <p:sldId id="398" r:id="rId10"/>
    <p:sldId id="396" r:id="rId11"/>
    <p:sldId id="397" r:id="rId12"/>
    <p:sldId id="399" r:id="rId13"/>
    <p:sldId id="358" r:id="rId14"/>
    <p:sldId id="384" r:id="rId15"/>
    <p:sldId id="383" r:id="rId16"/>
    <p:sldId id="379" r:id="rId17"/>
    <p:sldId id="373" r:id="rId18"/>
    <p:sldId id="375" r:id="rId19"/>
    <p:sldId id="374" r:id="rId20"/>
    <p:sldId id="381" r:id="rId21"/>
    <p:sldId id="406" r:id="rId22"/>
    <p:sldId id="314" r:id="rId23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Color Option - Purple" id="{CA1DC593-3889-6348-BD5D-D8C374FECBAC}">
          <p14:sldIdLst>
            <p14:sldId id="283"/>
            <p14:sldId id="405"/>
            <p14:sldId id="409"/>
            <p14:sldId id="395"/>
            <p14:sldId id="398"/>
            <p14:sldId id="396"/>
            <p14:sldId id="397"/>
            <p14:sldId id="399"/>
            <p14:sldId id="358"/>
            <p14:sldId id="384"/>
            <p14:sldId id="383"/>
            <p14:sldId id="379"/>
            <p14:sldId id="373"/>
            <p14:sldId id="375"/>
            <p14:sldId id="374"/>
            <p14:sldId id="381"/>
            <p14:sldId id="406"/>
          </p14:sldIdLst>
        </p14:section>
        <p14:section name="Color Option - Grey" id="{FAC33157-3898-914F-A8AD-7A088C8BAC6F}">
          <p14:sldIdLst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60">
          <p15:clr>
            <a:srgbClr val="A4A3A4"/>
          </p15:clr>
        </p15:guide>
        <p15:guide id="2" pos="28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CBDE"/>
    <a:srgbClr val="EFE7EF"/>
    <a:srgbClr val="7B008C"/>
    <a:srgbClr val="061922"/>
    <a:srgbClr val="B4BABD"/>
    <a:srgbClr val="D7DF23"/>
    <a:srgbClr val="8DC63F"/>
    <a:srgbClr val="F37021"/>
    <a:srgbClr val="0071C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96" y="132"/>
      </p:cViewPr>
      <p:guideLst>
        <p:guide orient="horz" pos="660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5" d="100"/>
        <a:sy n="105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2592" y="-7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FABAE46E-1561-AC4B-9BA8-2DA4F5761C83}" type="datetimeFigureOut">
              <a:rPr lang="en-US"/>
              <a:pPr>
                <a:defRPr/>
              </a:pPr>
              <a:t>3/7/2014</a:t>
            </a:fld>
            <a:endParaRPr lang="en-US" dirty="0"/>
          </a:p>
        </p:txBody>
      </p:sp>
      <p:sp>
        <p:nvSpPr>
          <p:cNvPr id="83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7C249F61-EB84-D941-A27D-706C5670B7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46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763452-1CC8-7B43-BC49-78EC29868FAE}" type="datetimeFigureOut">
              <a:rPr lang="en-US"/>
              <a:pPr>
                <a:defRPr/>
              </a:pPr>
              <a:t>3/7/2014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A2B35A-7280-3245-838C-E1BA2FABE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65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591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Feedback on API &amp; Use Cases?</a:t>
            </a:r>
            <a:br>
              <a:rPr lang="en-US" dirty="0" smtClean="0"/>
            </a:br>
            <a:r>
              <a:rPr lang="en-US" dirty="0" smtClean="0"/>
              <a:t>Implement?</a:t>
            </a:r>
            <a:br>
              <a:rPr lang="en-US" dirty="0" smtClean="0"/>
            </a:br>
            <a:r>
              <a:rPr lang="en-US" dirty="0" smtClean="0"/>
              <a:t>Share your experiences with regards to second screen usage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2B35A-7280-3245-838C-E1BA2FABE20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954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54035" y="1262390"/>
            <a:ext cx="4157133" cy="634306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800" b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54033" y="1974033"/>
            <a:ext cx="4157134" cy="264170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4538" y="2306638"/>
            <a:ext cx="2133600" cy="27305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909F707F-0090-AD42-AC66-096D92865587}" type="datetimeFigureOut">
              <a:rPr lang="en-US"/>
              <a:pPr>
                <a:defRPr/>
              </a:pPr>
              <a:t>3/7/2014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896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034655"/>
            <a:ext cx="4037012" cy="3402806"/>
          </a:xfrm>
        </p:spPr>
        <p:txBody>
          <a:bodyPr/>
          <a:lstStyle>
            <a:lvl1pPr marL="0" indent="0"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34655"/>
            <a:ext cx="4038600" cy="3402806"/>
          </a:xfrm>
        </p:spPr>
        <p:txBody>
          <a:bodyPr/>
          <a:lstStyle>
            <a:lvl1pPr marL="0" indent="0"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788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5218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12930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White Log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27765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54035" y="1262390"/>
            <a:ext cx="4157133" cy="634306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800" b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54033" y="1974033"/>
            <a:ext cx="4157134" cy="264170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4538" y="2306638"/>
            <a:ext cx="2133600" cy="27305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4878DD96-2CD8-BF44-9C3E-81D971DDE100}" type="datetimeFigureOut">
              <a:rPr lang="en-US"/>
              <a:pPr>
                <a:defRPr/>
              </a:pPr>
              <a:t>3/7/2014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73998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ivider-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51435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200" y="4697936"/>
            <a:ext cx="415925" cy="1234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solidFill>
                  <a:schemeClr val="bg1"/>
                </a:solidFill>
                <a:latin typeface="Neo Sans Intel Light" charset="0"/>
                <a:cs typeface="MS PGothic" charset="0"/>
              </a:defRPr>
            </a:lvl1pPr>
          </a:lstStyle>
          <a:p>
            <a:pPr>
              <a:defRPr/>
            </a:pPr>
            <a:fld id="{9A96957E-FA44-2B43-8635-4AEBDF492F4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833055" y="2369177"/>
            <a:ext cx="7096266" cy="86204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6314380" y="4847254"/>
            <a:ext cx="26496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INTEL CONFIDENTIAL</a:t>
            </a:r>
            <a:r>
              <a:rPr lang="en-US" sz="800" baseline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• </a:t>
            </a:r>
            <a:r>
              <a:rPr lang="en-US" sz="8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SSG System Software Division</a:t>
            </a:r>
          </a:p>
        </p:txBody>
      </p:sp>
    </p:spTree>
    <p:extLst>
      <p:ext uri="{BB962C8B-B14F-4D97-AF65-F5344CB8AC3E}">
        <p14:creationId xmlns:p14="http://schemas.microsoft.com/office/powerpoint/2010/main" val="401593152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-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5143500"/>
          </a:xfrm>
          <a:prstGeom prst="rect">
            <a:avLst/>
          </a:prstGeom>
        </p:spPr>
      </p:pic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186238" cy="5143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1005" y="3049537"/>
            <a:ext cx="3372406" cy="1506461"/>
          </a:xfrm>
        </p:spPr>
        <p:txBody>
          <a:bodyPr anchor="t"/>
          <a:lstStyle>
            <a:lvl1pPr algn="l">
              <a:lnSpc>
                <a:spcPct val="100000"/>
              </a:lnSpc>
              <a:defRPr sz="2600" b="1" cap="none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200" y="4852988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solidFill>
                  <a:schemeClr val="bg1"/>
                </a:solidFill>
                <a:latin typeface="Neo Sans Intel Light" charset="0"/>
                <a:cs typeface="MS PGothic" charset="0"/>
              </a:defRPr>
            </a:lvl1pPr>
          </a:lstStyle>
          <a:p>
            <a:pPr>
              <a:defRPr/>
            </a:pPr>
            <a:fld id="{04C9FFBE-6784-FD44-B703-24768BE20E4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6314380" y="4847254"/>
            <a:ext cx="26496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INTEL CONFIDENTIAL</a:t>
            </a:r>
            <a:r>
              <a:rPr lang="en-US" sz="800" baseline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• </a:t>
            </a:r>
            <a:r>
              <a:rPr lang="en-US" sz="8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SSG System Software Division</a:t>
            </a:r>
          </a:p>
        </p:txBody>
      </p:sp>
    </p:spTree>
    <p:extLst>
      <p:ext uri="{BB962C8B-B14F-4D97-AF65-F5344CB8AC3E}">
        <p14:creationId xmlns:p14="http://schemas.microsoft.com/office/powerpoint/2010/main" val="150952713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-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5143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200" y="4697936"/>
            <a:ext cx="415925" cy="1234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solidFill>
                  <a:schemeClr val="bg1"/>
                </a:solidFill>
                <a:latin typeface="Neo Sans Intel Light" charset="0"/>
                <a:cs typeface="MS PGothic" charset="0"/>
              </a:defRPr>
            </a:lvl1pPr>
          </a:lstStyle>
          <a:p>
            <a:pPr>
              <a:defRPr/>
            </a:pPr>
            <a:fld id="{9A96957E-FA44-2B43-8635-4AEBDF492F4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32702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33055" y="3652188"/>
            <a:ext cx="7096266" cy="86204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6314380" y="4847254"/>
            <a:ext cx="26496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INTEL CONFIDENTIAL</a:t>
            </a:r>
            <a:r>
              <a:rPr lang="en-US" sz="800" baseline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• </a:t>
            </a:r>
            <a:r>
              <a:rPr lang="en-US" sz="8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SSG System Software Division</a:t>
            </a:r>
          </a:p>
        </p:txBody>
      </p:sp>
    </p:spTree>
    <p:extLst>
      <p:ext uri="{BB962C8B-B14F-4D97-AF65-F5344CB8AC3E}">
        <p14:creationId xmlns:p14="http://schemas.microsoft.com/office/powerpoint/2010/main" val="17722972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-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5143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200" y="4697936"/>
            <a:ext cx="415925" cy="1234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solidFill>
                  <a:schemeClr val="bg1"/>
                </a:solidFill>
                <a:latin typeface="Neo Sans Intel Light" charset="0"/>
                <a:cs typeface="MS PGothic" charset="0"/>
              </a:defRPr>
            </a:lvl1pPr>
          </a:lstStyle>
          <a:p>
            <a:pPr>
              <a:defRPr/>
            </a:pPr>
            <a:fld id="{9A96957E-FA44-2B43-8635-4AEBDF492F4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327025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2376425" y="3652188"/>
            <a:ext cx="6552896" cy="86204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6314380" y="4847254"/>
            <a:ext cx="26496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INTEL CONFIDENTIAL</a:t>
            </a:r>
            <a:r>
              <a:rPr lang="en-US" sz="800" baseline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• </a:t>
            </a:r>
            <a:r>
              <a:rPr lang="en-US" sz="8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SSG System Software Division</a:t>
            </a:r>
          </a:p>
        </p:txBody>
      </p:sp>
    </p:spTree>
    <p:extLst>
      <p:ext uri="{BB962C8B-B14F-4D97-AF65-F5344CB8AC3E}">
        <p14:creationId xmlns:p14="http://schemas.microsoft.com/office/powerpoint/2010/main" val="121079509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vider-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5143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200" y="4697936"/>
            <a:ext cx="415925" cy="1234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solidFill>
                  <a:schemeClr val="bg1"/>
                </a:solidFill>
                <a:latin typeface="Neo Sans Intel Light" charset="0"/>
                <a:cs typeface="MS PGothic" charset="0"/>
              </a:defRPr>
            </a:lvl1pPr>
          </a:lstStyle>
          <a:p>
            <a:pPr>
              <a:defRPr/>
            </a:pPr>
            <a:fld id="{9A96957E-FA44-2B43-8635-4AEBDF492F4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327025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2376425" y="3652188"/>
            <a:ext cx="6552896" cy="86204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6314380" y="4847254"/>
            <a:ext cx="26496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INTEL CONFIDENTIAL</a:t>
            </a:r>
            <a:r>
              <a:rPr lang="en-US" sz="800" baseline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• </a:t>
            </a:r>
            <a:r>
              <a:rPr lang="en-US" sz="8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SSG System Software Division</a:t>
            </a:r>
          </a:p>
        </p:txBody>
      </p:sp>
    </p:spTree>
    <p:extLst>
      <p:ext uri="{BB962C8B-B14F-4D97-AF65-F5344CB8AC3E}">
        <p14:creationId xmlns:p14="http://schemas.microsoft.com/office/powerpoint/2010/main" val="389028825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ivider-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51435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200" y="4697936"/>
            <a:ext cx="415925" cy="1234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solidFill>
                  <a:schemeClr val="bg1"/>
                </a:solidFill>
                <a:latin typeface="Neo Sans Intel Light" charset="0"/>
                <a:cs typeface="MS PGothic" charset="0"/>
              </a:defRPr>
            </a:lvl1pPr>
          </a:lstStyle>
          <a:p>
            <a:pPr>
              <a:defRPr/>
            </a:pPr>
            <a:fld id="{9A96957E-FA44-2B43-8635-4AEBDF492F4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6314380" y="4847254"/>
            <a:ext cx="26496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accent1"/>
                </a:solidFill>
                <a:latin typeface="Arial"/>
                <a:cs typeface="Arial"/>
              </a:rPr>
              <a:t>SSG System Software Division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33055" y="2369177"/>
            <a:ext cx="7096266" cy="86204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88367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vider-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5143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200" y="4697936"/>
            <a:ext cx="415925" cy="1234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solidFill>
                  <a:schemeClr val="bg1"/>
                </a:solidFill>
                <a:latin typeface="Neo Sans Intel Light" charset="0"/>
                <a:cs typeface="MS PGothic" charset="0"/>
              </a:defRPr>
            </a:lvl1pPr>
          </a:lstStyle>
          <a:p>
            <a:pPr>
              <a:defRPr/>
            </a:pPr>
            <a:fld id="{9A96957E-FA44-2B43-8635-4AEBDF492F4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32702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376425" y="3652188"/>
            <a:ext cx="6552896" cy="86204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6314380" y="4847254"/>
            <a:ext cx="26496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INTEL CONFIDENTIAL</a:t>
            </a:r>
            <a:r>
              <a:rPr lang="en-US" sz="800" baseline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• </a:t>
            </a:r>
            <a:r>
              <a:rPr lang="en-US" sz="8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SSG System Software Division</a:t>
            </a:r>
          </a:p>
        </p:txBody>
      </p:sp>
    </p:spTree>
    <p:extLst>
      <p:ext uri="{BB962C8B-B14F-4D97-AF65-F5344CB8AC3E}">
        <p14:creationId xmlns:p14="http://schemas.microsoft.com/office/powerpoint/2010/main" val="268647135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vider-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5143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200" y="4697936"/>
            <a:ext cx="415925" cy="1234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solidFill>
                  <a:schemeClr val="bg1"/>
                </a:solidFill>
                <a:latin typeface="Neo Sans Intel Light" charset="0"/>
                <a:cs typeface="MS PGothic" charset="0"/>
              </a:defRPr>
            </a:lvl1pPr>
          </a:lstStyle>
          <a:p>
            <a:pPr>
              <a:defRPr/>
            </a:pPr>
            <a:fld id="{9A96957E-FA44-2B43-8635-4AEBDF492F4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327025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2376425" y="3652188"/>
            <a:ext cx="6552896" cy="86204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6314380" y="4847254"/>
            <a:ext cx="26496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INTEL CONFIDENTIAL</a:t>
            </a:r>
            <a:r>
              <a:rPr lang="en-US" sz="800" baseline="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• </a:t>
            </a:r>
            <a:r>
              <a:rPr lang="en-US" sz="8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SSG System Software Division</a:t>
            </a:r>
          </a:p>
        </p:txBody>
      </p:sp>
    </p:spTree>
    <p:extLst>
      <p:ext uri="{BB962C8B-B14F-4D97-AF65-F5344CB8AC3E}">
        <p14:creationId xmlns:p14="http://schemas.microsoft.com/office/powerpoint/2010/main" val="12348425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64749"/>
                </a:solidFill>
                <a:latin typeface="Arial"/>
                <a:cs typeface="Arial"/>
              </a:defRPr>
            </a:lvl1pPr>
            <a:lvl2pPr marL="571500" indent="-342900">
              <a:spcBef>
                <a:spcPts val="200"/>
              </a:spcBef>
              <a:buClrTx/>
              <a:buFont typeface="Arial"/>
              <a:buChar char="•"/>
              <a:defRPr sz="1800">
                <a:solidFill>
                  <a:srgbClr val="464749"/>
                </a:solidFill>
                <a:latin typeface="Arial"/>
                <a:cs typeface="Arial"/>
              </a:defRPr>
            </a:lvl2pPr>
            <a:lvl3pPr marL="687388" indent="-342900">
              <a:spcBef>
                <a:spcPts val="384"/>
              </a:spcBef>
              <a:buFont typeface="Arial"/>
              <a:buChar char="•"/>
              <a:defRPr sz="1600">
                <a:solidFill>
                  <a:srgbClr val="464749"/>
                </a:solidFill>
                <a:latin typeface="Arial"/>
                <a:cs typeface="Arial"/>
              </a:defRPr>
            </a:lvl3pPr>
            <a:lvl4pPr marL="857250" indent="-342900">
              <a:buFont typeface="Arial"/>
              <a:buChar char="•"/>
              <a:defRPr baseline="0">
                <a:solidFill>
                  <a:srgbClr val="464749"/>
                </a:solidFill>
                <a:latin typeface="Arial"/>
                <a:cs typeface="Arial"/>
              </a:defRPr>
            </a:lvl4pPr>
            <a:lvl5pPr marL="1028700" indent="-342900" defTabSz="1027113">
              <a:buFont typeface="Arial"/>
              <a:buChar char="•"/>
              <a:defRPr baseline="0">
                <a:solidFill>
                  <a:srgbClr val="464749"/>
                </a:solidFill>
                <a:latin typeface="Arial"/>
                <a:cs typeface="Arial"/>
              </a:defRPr>
            </a:lvl5pPr>
            <a:lvl6pPr marL="1258888" indent="-285750">
              <a:defRPr sz="1400" baseline="0">
                <a:solidFill>
                  <a:srgbClr val="464749"/>
                </a:solidFill>
              </a:defRPr>
            </a:lvl6pPr>
            <a:lvl7pPr marL="1597025" indent="-292100">
              <a:buFont typeface="Arial"/>
              <a:buChar char="•"/>
              <a:defRPr sz="1400" baseline="0">
                <a:solidFill>
                  <a:srgbClr val="464749"/>
                </a:solidFill>
              </a:defRPr>
            </a:lvl7pPr>
            <a:lvl8pPr>
              <a:defRPr sz="1400" baseline="0">
                <a:solidFill>
                  <a:srgbClr val="464749"/>
                </a:solidFill>
              </a:defRPr>
            </a:lvl8pPr>
            <a:lvl9pPr>
              <a:defRPr sz="1400" baseline="0">
                <a:solidFill>
                  <a:srgbClr val="464749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97926228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034655"/>
            <a:ext cx="4037012" cy="3402806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034655"/>
            <a:ext cx="4038600" cy="3402806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64290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3465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14999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White Log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5899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-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51435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200" y="4749620"/>
            <a:ext cx="415925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solidFill>
                  <a:schemeClr val="bg1"/>
                </a:solidFill>
                <a:latin typeface="Neo Sans Intel Light" charset="0"/>
                <a:cs typeface="MS PGothic" charset="0"/>
              </a:defRPr>
            </a:lvl1pPr>
          </a:lstStyle>
          <a:p>
            <a:pPr>
              <a:defRPr/>
            </a:pPr>
            <a:fld id="{5C6F3D67-DAA2-2E4C-B86C-C23695C8EA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186238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531005" y="3049537"/>
            <a:ext cx="3372406" cy="1506461"/>
          </a:xfrm>
        </p:spPr>
        <p:txBody>
          <a:bodyPr anchor="t"/>
          <a:lstStyle>
            <a:lvl1pPr algn="l">
              <a:lnSpc>
                <a:spcPct val="100000"/>
              </a:lnSpc>
              <a:defRPr sz="2600" b="1" cap="none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6314380" y="4847254"/>
            <a:ext cx="26496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accent1"/>
                </a:solidFill>
                <a:latin typeface="Arial"/>
                <a:cs typeface="Arial"/>
              </a:rPr>
              <a:t>SSG System Software Division</a:t>
            </a:r>
          </a:p>
        </p:txBody>
      </p:sp>
    </p:spTree>
    <p:extLst>
      <p:ext uri="{BB962C8B-B14F-4D97-AF65-F5344CB8AC3E}">
        <p14:creationId xmlns:p14="http://schemas.microsoft.com/office/powerpoint/2010/main" val="21126982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-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51435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200" y="4697936"/>
            <a:ext cx="415925" cy="1234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solidFill>
                  <a:schemeClr val="bg1"/>
                </a:solidFill>
                <a:latin typeface="Neo Sans Intel Light" charset="0"/>
                <a:cs typeface="MS PGothic" charset="0"/>
              </a:defRPr>
            </a:lvl1pPr>
          </a:lstStyle>
          <a:p>
            <a:pPr>
              <a:defRPr/>
            </a:pPr>
            <a:fld id="{9A96957E-FA44-2B43-8635-4AEBDF492F4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32702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33055" y="3652188"/>
            <a:ext cx="7096266" cy="86204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6314380" y="4847254"/>
            <a:ext cx="26496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accent1"/>
                </a:solidFill>
                <a:latin typeface="Arial"/>
                <a:cs typeface="Arial"/>
              </a:rPr>
              <a:t>SSG System Software Division</a:t>
            </a:r>
          </a:p>
        </p:txBody>
      </p:sp>
    </p:spTree>
    <p:extLst>
      <p:ext uri="{BB962C8B-B14F-4D97-AF65-F5344CB8AC3E}">
        <p14:creationId xmlns:p14="http://schemas.microsoft.com/office/powerpoint/2010/main" val="307505005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-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51435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200" y="4697936"/>
            <a:ext cx="415925" cy="1234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solidFill>
                  <a:schemeClr val="bg1"/>
                </a:solidFill>
                <a:latin typeface="Neo Sans Intel Light" charset="0"/>
                <a:cs typeface="MS PGothic" charset="0"/>
              </a:defRPr>
            </a:lvl1pPr>
          </a:lstStyle>
          <a:p>
            <a:pPr>
              <a:defRPr/>
            </a:pPr>
            <a:fld id="{9A96957E-FA44-2B43-8635-4AEBDF492F4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32702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376425" y="3652188"/>
            <a:ext cx="6552896" cy="86204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6314380" y="4847254"/>
            <a:ext cx="26496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accent1"/>
                </a:solidFill>
                <a:latin typeface="Arial"/>
                <a:cs typeface="Arial"/>
              </a:rPr>
              <a:t>SSG System Software Division</a:t>
            </a:r>
          </a:p>
        </p:txBody>
      </p:sp>
    </p:spTree>
    <p:extLst>
      <p:ext uri="{BB962C8B-B14F-4D97-AF65-F5344CB8AC3E}">
        <p14:creationId xmlns:p14="http://schemas.microsoft.com/office/powerpoint/2010/main" val="348780583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vider-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51435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200" y="4697936"/>
            <a:ext cx="415925" cy="1234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solidFill>
                  <a:schemeClr val="bg1"/>
                </a:solidFill>
                <a:latin typeface="Neo Sans Intel Light" charset="0"/>
                <a:cs typeface="MS PGothic" charset="0"/>
              </a:defRPr>
            </a:lvl1pPr>
          </a:lstStyle>
          <a:p>
            <a:pPr>
              <a:defRPr/>
            </a:pPr>
            <a:fld id="{9A96957E-FA44-2B43-8635-4AEBDF492F4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32702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376425" y="3652188"/>
            <a:ext cx="6552896" cy="86204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6314380" y="4847254"/>
            <a:ext cx="26496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accent1"/>
                </a:solidFill>
                <a:latin typeface="Arial"/>
                <a:cs typeface="Arial"/>
              </a:rPr>
              <a:t>SSG System Software Division</a:t>
            </a:r>
          </a:p>
        </p:txBody>
      </p:sp>
    </p:spTree>
    <p:extLst>
      <p:ext uri="{BB962C8B-B14F-4D97-AF65-F5344CB8AC3E}">
        <p14:creationId xmlns:p14="http://schemas.microsoft.com/office/powerpoint/2010/main" val="75543120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vider-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51435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200" y="4697936"/>
            <a:ext cx="415925" cy="1234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solidFill>
                  <a:schemeClr val="bg1"/>
                </a:solidFill>
                <a:latin typeface="Neo Sans Intel Light" charset="0"/>
                <a:cs typeface="MS PGothic" charset="0"/>
              </a:defRPr>
            </a:lvl1pPr>
          </a:lstStyle>
          <a:p>
            <a:pPr>
              <a:defRPr/>
            </a:pPr>
            <a:fld id="{9A96957E-FA44-2B43-8635-4AEBDF492F4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32702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376425" y="3652188"/>
            <a:ext cx="6552896" cy="86204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6314380" y="4847254"/>
            <a:ext cx="26496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accent1"/>
                </a:solidFill>
                <a:latin typeface="Arial"/>
                <a:cs typeface="Arial"/>
              </a:rPr>
              <a:t>SSG System Software Division</a:t>
            </a:r>
          </a:p>
        </p:txBody>
      </p:sp>
    </p:spTree>
    <p:extLst>
      <p:ext uri="{BB962C8B-B14F-4D97-AF65-F5344CB8AC3E}">
        <p14:creationId xmlns:p14="http://schemas.microsoft.com/office/powerpoint/2010/main" val="212059386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vider-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51435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200" y="4697936"/>
            <a:ext cx="415925" cy="12346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solidFill>
                  <a:schemeClr val="bg1"/>
                </a:solidFill>
                <a:latin typeface="Neo Sans Intel Light" charset="0"/>
                <a:cs typeface="MS PGothic" charset="0"/>
              </a:defRPr>
            </a:lvl1pPr>
          </a:lstStyle>
          <a:p>
            <a:pPr>
              <a:defRPr/>
            </a:pPr>
            <a:fld id="{9A96957E-FA44-2B43-8635-4AEBDF492F4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32702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376425" y="3652188"/>
            <a:ext cx="6552896" cy="86204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6314380" y="4847254"/>
            <a:ext cx="264963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accent1"/>
                </a:solidFill>
                <a:latin typeface="Arial"/>
                <a:cs typeface="Arial"/>
              </a:rPr>
              <a:t>SSG System Software Division</a:t>
            </a:r>
          </a:p>
        </p:txBody>
      </p:sp>
    </p:spTree>
    <p:extLst>
      <p:ext uri="{BB962C8B-B14F-4D97-AF65-F5344CB8AC3E}">
        <p14:creationId xmlns:p14="http://schemas.microsoft.com/office/powerpoint/2010/main" val="3119023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  <a:latin typeface="Arial"/>
                <a:cs typeface="Arial"/>
              </a:defRPr>
            </a:lvl1pPr>
            <a:lvl2pPr marL="571500" indent="-342900">
              <a:spcBef>
                <a:spcPts val="200"/>
              </a:spcBef>
              <a:buClrTx/>
              <a:buFont typeface="Arial"/>
              <a:buChar char="•"/>
              <a:defRPr sz="1800">
                <a:solidFill>
                  <a:srgbClr val="464749"/>
                </a:solidFill>
                <a:latin typeface="Arial"/>
                <a:cs typeface="Arial"/>
              </a:defRPr>
            </a:lvl2pPr>
            <a:lvl3pPr marL="687388" indent="-342900">
              <a:spcBef>
                <a:spcPts val="384"/>
              </a:spcBef>
              <a:buFont typeface="Arial"/>
              <a:buChar char="•"/>
              <a:defRPr sz="1600">
                <a:solidFill>
                  <a:srgbClr val="464749"/>
                </a:solidFill>
                <a:latin typeface="Arial"/>
                <a:cs typeface="Arial"/>
              </a:defRPr>
            </a:lvl3pPr>
            <a:lvl4pPr marL="857250" indent="-342900">
              <a:buFont typeface="Arial"/>
              <a:buChar char="•"/>
              <a:defRPr baseline="0">
                <a:solidFill>
                  <a:srgbClr val="464749"/>
                </a:solidFill>
                <a:latin typeface="Arial"/>
                <a:cs typeface="Arial"/>
              </a:defRPr>
            </a:lvl4pPr>
            <a:lvl5pPr marL="1028700" indent="-342900" defTabSz="1027113">
              <a:buFont typeface="Arial"/>
              <a:buChar char="•"/>
              <a:defRPr baseline="0">
                <a:solidFill>
                  <a:srgbClr val="464749"/>
                </a:solidFill>
                <a:latin typeface="Arial"/>
                <a:cs typeface="Arial"/>
              </a:defRPr>
            </a:lvl5pPr>
            <a:lvl6pPr marL="1258888" indent="-285750">
              <a:defRPr sz="1400" baseline="0">
                <a:solidFill>
                  <a:srgbClr val="464749"/>
                </a:solidFill>
              </a:defRPr>
            </a:lvl6pPr>
            <a:lvl7pPr marL="1597025" indent="-292100">
              <a:buFont typeface="Arial"/>
              <a:buChar char="•"/>
              <a:defRPr sz="1400" baseline="0">
                <a:solidFill>
                  <a:srgbClr val="464749"/>
                </a:solidFill>
              </a:defRPr>
            </a:lvl7pPr>
            <a:lvl8pPr>
              <a:defRPr sz="1400" baseline="0">
                <a:solidFill>
                  <a:srgbClr val="464749"/>
                </a:solidFill>
              </a:defRPr>
            </a:lvl8pPr>
            <a:lvl9pPr>
              <a:defRPr sz="1400" baseline="0">
                <a:solidFill>
                  <a:srgbClr val="464749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4010613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306388"/>
            <a:ext cx="8229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035050"/>
            <a:ext cx="8228012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edit Master text styles</a:t>
            </a:r>
          </a:p>
          <a:p>
            <a:pPr lvl="2"/>
            <a:r>
              <a:rPr lang="en-US" altLang="ja-JP" dirty="0"/>
              <a:t>Second level</a:t>
            </a:r>
          </a:p>
          <a:p>
            <a:pPr lvl="3"/>
            <a:r>
              <a:rPr lang="en-US" altLang="ja-JP" dirty="0"/>
              <a:t>Third level</a:t>
            </a:r>
          </a:p>
          <a:p>
            <a:pPr lvl="4"/>
            <a:r>
              <a:rPr lang="en-US" altLang="ja-JP" dirty="0"/>
              <a:t>Fourth level</a:t>
            </a:r>
          </a:p>
          <a:p>
            <a:pPr lvl="5"/>
            <a:r>
              <a:rPr lang="en-US" altLang="ja-JP" dirty="0"/>
              <a:t>Fifth </a:t>
            </a:r>
            <a:r>
              <a:rPr lang="en-US" altLang="ja-JP" dirty="0" smtClean="0"/>
              <a:t>level</a:t>
            </a:r>
          </a:p>
        </p:txBody>
      </p:sp>
      <p:sp>
        <p:nvSpPr>
          <p:cNvPr id="1030" name="TextBox 7"/>
          <p:cNvSpPr txBox="1">
            <a:spLocks noChangeArrowheads="1"/>
          </p:cNvSpPr>
          <p:nvPr userDrawn="1"/>
        </p:nvSpPr>
        <p:spPr bwMode="auto">
          <a:xfrm>
            <a:off x="26988" y="4656138"/>
            <a:ext cx="3619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5CF594FA-3B15-0C4C-A0B5-E37CECAF5466}" type="slidenum">
              <a:rPr lang="en-US" sz="800" smtClean="0">
                <a:solidFill>
                  <a:schemeClr val="bg1"/>
                </a:solidFill>
                <a:latin typeface="Verdana" charset="0"/>
                <a:cs typeface="Verdana" charset="0"/>
              </a:rPr>
              <a:pPr eaLnBrk="1" hangingPunct="1">
                <a:defRPr/>
              </a:pPr>
              <a:t>‹#›</a:t>
            </a:fld>
            <a:endParaRPr lang="en-US" sz="800" dirty="0" smtClean="0">
              <a:solidFill>
                <a:schemeClr val="bg1"/>
              </a:solidFill>
              <a:latin typeface="Verdana" charset="0"/>
              <a:cs typeface="Verdana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6343681" y="4695879"/>
            <a:ext cx="197055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dirty="0" smtClean="0">
                <a:solidFill>
                  <a:schemeClr val="bg1"/>
                </a:solidFill>
                <a:latin typeface="Arial"/>
                <a:cs typeface="Arial"/>
              </a:rPr>
              <a:t>SSG System Software Division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55" r:id="rId1"/>
    <p:sldLayoutId id="2147486171" r:id="rId2"/>
    <p:sldLayoutId id="2147486156" r:id="rId3"/>
    <p:sldLayoutId id="2147486157" r:id="rId4"/>
    <p:sldLayoutId id="2147486163" r:id="rId5"/>
    <p:sldLayoutId id="2147486164" r:id="rId6"/>
    <p:sldLayoutId id="2147486165" r:id="rId7"/>
    <p:sldLayoutId id="2147486166" r:id="rId8"/>
    <p:sldLayoutId id="2147486147" r:id="rId9"/>
    <p:sldLayoutId id="2147486148" r:id="rId10"/>
    <p:sldLayoutId id="2147486149" r:id="rId11"/>
    <p:sldLayoutId id="2147486150" r:id="rId12"/>
    <p:sldLayoutId id="2147486158" r:id="rId1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  <a:ea typeface="ＭＳ Ｐゴシック" charset="0"/>
          <a:cs typeface="Arial" pitchFamily="34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  <a:ea typeface="ＭＳ Ｐゴシック" charset="0"/>
          <a:cs typeface="Arial" pitchFamily="34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  <a:ea typeface="ＭＳ Ｐゴシック" charset="0"/>
          <a:cs typeface="Arial" pitchFamily="34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  <a:ea typeface="ＭＳ Ｐゴシック" charset="0"/>
          <a:cs typeface="Arial" pitchFamily="34" charset="0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buFont typeface="Arial"/>
        <a:buChar char="•"/>
        <a:defRPr sz="2000">
          <a:solidFill>
            <a:srgbClr val="464749"/>
          </a:solidFill>
          <a:latin typeface="Arial"/>
          <a:ea typeface="ＭＳ Ｐゴシック" charset="0"/>
          <a:cs typeface="Arial"/>
        </a:defRPr>
      </a:lvl1pPr>
      <a:lvl2pPr marL="185738" indent="-1841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rgbClr val="404040"/>
          </a:solidFill>
          <a:latin typeface="Arial"/>
          <a:ea typeface="ＭＳ Ｐゴシック" charset="0"/>
          <a:cs typeface="Arial"/>
        </a:defRPr>
      </a:lvl2pPr>
      <a:lvl3pPr marL="411480" indent="-227013" algn="l" rtl="0" eaLnBrk="0" fontAlgn="base" hangingPunct="0">
        <a:spcBef>
          <a:spcPts val="300"/>
        </a:spcBef>
        <a:spcAft>
          <a:spcPct val="0"/>
        </a:spcAft>
        <a:buClr>
          <a:schemeClr val="bg2"/>
        </a:buClr>
        <a:buFont typeface="Arial"/>
        <a:buChar char="•"/>
        <a:defRPr spc="0">
          <a:solidFill>
            <a:srgbClr val="464749"/>
          </a:solidFill>
          <a:latin typeface="Arial"/>
          <a:ea typeface="ＭＳ Ｐゴシック" charset="0"/>
          <a:cs typeface="Arial"/>
        </a:defRPr>
      </a:lvl3pPr>
      <a:lvl4pPr marL="568325" indent="-1524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/>
        <a:buChar char="•"/>
        <a:defRPr sz="1600">
          <a:solidFill>
            <a:srgbClr val="464749"/>
          </a:solidFill>
          <a:latin typeface="Arial"/>
          <a:ea typeface="ＭＳ Ｐゴシック" charset="0"/>
          <a:cs typeface="Arial"/>
        </a:defRPr>
      </a:lvl4pPr>
      <a:lvl5pPr marL="762000" indent="-1920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/>
        <a:buChar char="•"/>
        <a:defRPr sz="1600">
          <a:solidFill>
            <a:srgbClr val="464749"/>
          </a:solidFill>
          <a:latin typeface="Arial"/>
          <a:ea typeface="Verdana" charset="0"/>
          <a:cs typeface="Arial"/>
        </a:defRPr>
      </a:lvl5pPr>
      <a:lvl6pPr marL="1312862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/>
        <a:buChar char="•"/>
        <a:defRPr sz="1600">
          <a:solidFill>
            <a:srgbClr val="464749"/>
          </a:solidFill>
          <a:latin typeface="+mn-lt"/>
          <a:cs typeface="+mn-cs"/>
        </a:defRPr>
      </a:lvl6pPr>
      <a:lvl7pPr marL="1484312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None/>
        <a:defRPr sz="1600">
          <a:solidFill>
            <a:schemeClr val="tx1"/>
          </a:solidFill>
          <a:latin typeface="+mn-lt"/>
          <a:cs typeface="+mn-cs"/>
        </a:defRPr>
      </a:lvl7pPr>
      <a:lvl8pPr marL="21336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25908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306388"/>
            <a:ext cx="8229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035050"/>
            <a:ext cx="8228012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text styles</a:t>
            </a:r>
          </a:p>
          <a:p>
            <a:pPr lvl="2"/>
            <a:r>
              <a:rPr lang="en-US" altLang="ja-JP" dirty="0" smtClean="0"/>
              <a:t>Second level</a:t>
            </a:r>
          </a:p>
          <a:p>
            <a:pPr lvl="3"/>
            <a:r>
              <a:rPr lang="en-US" altLang="ja-JP" dirty="0" smtClean="0"/>
              <a:t>Third level</a:t>
            </a:r>
          </a:p>
          <a:p>
            <a:pPr lvl="4"/>
            <a:r>
              <a:rPr lang="en-US" altLang="ja-JP" dirty="0" smtClean="0"/>
              <a:t>Fourth level</a:t>
            </a:r>
          </a:p>
          <a:p>
            <a:pPr lvl="5"/>
            <a:r>
              <a:rPr lang="en-US" altLang="ja-JP" dirty="0" smtClean="0"/>
              <a:t>Fifth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898525" y="4702175"/>
            <a:ext cx="28908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800" dirty="0" smtClean="0">
                <a:solidFill>
                  <a:schemeClr val="bg1"/>
                </a:solidFill>
                <a:latin typeface="Arial"/>
                <a:cs typeface="Arial"/>
              </a:rPr>
              <a:t>INTEL CONFIDENTIAL</a:t>
            </a:r>
          </a:p>
        </p:txBody>
      </p:sp>
      <p:sp>
        <p:nvSpPr>
          <p:cNvPr id="1030" name="TextBox 7"/>
          <p:cNvSpPr txBox="1">
            <a:spLocks noChangeArrowheads="1"/>
          </p:cNvSpPr>
          <p:nvPr userDrawn="1"/>
        </p:nvSpPr>
        <p:spPr bwMode="auto">
          <a:xfrm>
            <a:off x="26988" y="4656138"/>
            <a:ext cx="3619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5509F24-F61E-6B40-9629-C3DA4B863A85}" type="slidenum">
              <a:rPr lang="en-US" sz="800" smtClean="0">
                <a:solidFill>
                  <a:schemeClr val="bg1"/>
                </a:solidFill>
                <a:latin typeface="Verdana" charset="0"/>
                <a:cs typeface="Verdana" charset="0"/>
              </a:rPr>
              <a:pPr eaLnBrk="1" hangingPunct="1">
                <a:defRPr/>
              </a:pPr>
              <a:t>‹#›</a:t>
            </a:fld>
            <a:endParaRPr lang="en-US" sz="800" dirty="0" smtClean="0">
              <a:solidFill>
                <a:schemeClr val="bg1"/>
              </a:solidFill>
              <a:latin typeface="Verdana" charset="0"/>
              <a:cs typeface="Verdana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6343681" y="4695879"/>
            <a:ext cx="197055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dirty="0" smtClean="0">
                <a:solidFill>
                  <a:schemeClr val="bg1"/>
                </a:solidFill>
                <a:latin typeface="Arial"/>
                <a:cs typeface="Arial"/>
              </a:rPr>
              <a:t>SSG System Software Division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59" r:id="rId1"/>
    <p:sldLayoutId id="2147486172" r:id="rId2"/>
    <p:sldLayoutId id="2147486160" r:id="rId3"/>
    <p:sldLayoutId id="2147486161" r:id="rId4"/>
    <p:sldLayoutId id="2147486167" r:id="rId5"/>
    <p:sldLayoutId id="2147486168" r:id="rId6"/>
    <p:sldLayoutId id="2147486169" r:id="rId7"/>
    <p:sldLayoutId id="2147486170" r:id="rId8"/>
    <p:sldLayoutId id="2147486173" r:id="rId9"/>
    <p:sldLayoutId id="2147486152" r:id="rId10"/>
    <p:sldLayoutId id="2147486153" r:id="rId11"/>
    <p:sldLayoutId id="2147486154" r:id="rId12"/>
    <p:sldLayoutId id="2147486162" r:id="rId1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  <a:ea typeface="ＭＳ Ｐゴシック" charset="0"/>
          <a:cs typeface="Arial" pitchFamily="34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  <a:ea typeface="ＭＳ Ｐゴシック" charset="0"/>
          <a:cs typeface="Arial" pitchFamily="34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  <a:ea typeface="ＭＳ Ｐゴシック" charset="0"/>
          <a:cs typeface="Arial" pitchFamily="34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  <a:ea typeface="ＭＳ Ｐゴシック" charset="0"/>
          <a:cs typeface="Arial" pitchFamily="34" charset="0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buClrTx/>
        <a:buFont typeface="Arial"/>
        <a:buChar char="•"/>
        <a:defRPr sz="2000">
          <a:solidFill>
            <a:srgbClr val="464749"/>
          </a:solidFill>
          <a:latin typeface="Arial"/>
          <a:ea typeface="ＭＳ Ｐゴシック" charset="0"/>
          <a:cs typeface="Arial"/>
        </a:defRPr>
      </a:lvl1pPr>
      <a:lvl2pPr marL="185738" indent="-1841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rgbClr val="404040"/>
          </a:solidFill>
          <a:latin typeface="Arial"/>
          <a:ea typeface="ＭＳ Ｐゴシック" charset="0"/>
          <a:cs typeface="Arial"/>
        </a:defRPr>
      </a:lvl2pPr>
      <a:lvl3pPr marL="414338" indent="-227013" algn="l" rtl="0" eaLnBrk="0" fontAlgn="base" hangingPunct="0">
        <a:spcBef>
          <a:spcPts val="300"/>
        </a:spcBef>
        <a:spcAft>
          <a:spcPct val="0"/>
        </a:spcAft>
        <a:buClrTx/>
        <a:buFont typeface="Arial"/>
        <a:buChar char="•"/>
        <a:defRPr>
          <a:solidFill>
            <a:srgbClr val="464749"/>
          </a:solidFill>
          <a:latin typeface="Arial"/>
          <a:ea typeface="ＭＳ Ｐゴシック" charset="0"/>
          <a:cs typeface="Arial"/>
        </a:defRPr>
      </a:lvl3pPr>
      <a:lvl4pPr marL="568325" indent="-152400" algn="l" rtl="0" eaLnBrk="0" fontAlgn="base" hangingPunct="0">
        <a:spcBef>
          <a:spcPct val="20000"/>
        </a:spcBef>
        <a:spcAft>
          <a:spcPct val="0"/>
        </a:spcAft>
        <a:buClrTx/>
        <a:buFont typeface="Arial"/>
        <a:buChar char="•"/>
        <a:defRPr sz="1600">
          <a:solidFill>
            <a:srgbClr val="464749"/>
          </a:solidFill>
          <a:latin typeface="Arial"/>
          <a:ea typeface="ＭＳ Ｐゴシック" charset="0"/>
          <a:cs typeface="Arial"/>
        </a:defRPr>
      </a:lvl4pPr>
      <a:lvl5pPr marL="762000" indent="-192088" algn="l" rtl="0" eaLnBrk="0" fontAlgn="base" hangingPunct="0">
        <a:spcBef>
          <a:spcPct val="20000"/>
        </a:spcBef>
        <a:spcAft>
          <a:spcPct val="0"/>
        </a:spcAft>
        <a:buClrTx/>
        <a:buFont typeface="Arial"/>
        <a:buChar char="•"/>
        <a:defRPr sz="1600">
          <a:solidFill>
            <a:srgbClr val="464749"/>
          </a:solidFill>
          <a:latin typeface="Arial"/>
          <a:ea typeface="Verdana" charset="0"/>
          <a:cs typeface="Arial"/>
        </a:defRPr>
      </a:lvl5pPr>
      <a:lvl6pPr marL="1219200" indent="-192088" algn="l" rtl="0" eaLnBrk="1" fontAlgn="base" hangingPunct="1">
        <a:spcBef>
          <a:spcPct val="20000"/>
        </a:spcBef>
        <a:spcAft>
          <a:spcPct val="0"/>
        </a:spcAft>
        <a:buClrTx/>
        <a:buFont typeface="Arial"/>
        <a:buChar char="•"/>
        <a:defRPr sz="1600">
          <a:solidFill>
            <a:srgbClr val="464749"/>
          </a:solidFill>
          <a:latin typeface="+mn-lt"/>
          <a:cs typeface="+mn-cs"/>
        </a:defRPr>
      </a:lvl6pPr>
      <a:lvl7pPr marL="16764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1336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25908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community/webscreens/wiki/API_Discussion" TargetMode="External"/><Relationship Id="rId2" Type="http://schemas.openxmlformats.org/officeDocument/2006/relationships/hyperlink" Target="http://webscreens.github.io/presentation-api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ebscreens.github.io/presentation-api/demo/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community/webscreen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w3.org/community/webscreens/wiki/Main_Page" TargetMode="External"/><Relationship Id="rId4" Type="http://schemas.openxmlformats.org/officeDocument/2006/relationships/hyperlink" Target="http://lists.w3.org/Archives/Public/public-webscreens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.org/community/webscreens/" TargetMode="Externa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.org/community/webscreens/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community/webscreens/wiki/API_Discussi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groups.google.com/a/chromium.org/d/msg/blink-dev/Z5OzwYh3Wfk/IWooaY5FZowJ" TargetMode="External"/><Relationship Id="rId4" Type="http://schemas.openxmlformats.org/officeDocument/2006/relationships/hyperlink" Target="http://lists.w3.org/Archives/Public/public-webscreen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2"/>
          <p:cNvSpPr>
            <a:spLocks noGrp="1"/>
          </p:cNvSpPr>
          <p:nvPr>
            <p:ph type="ctrTitle"/>
          </p:nvPr>
        </p:nvSpPr>
        <p:spPr>
          <a:xfrm>
            <a:off x="3623733" y="791162"/>
            <a:ext cx="4772503" cy="1157223"/>
          </a:xfrm>
        </p:spPr>
        <p:txBody>
          <a:bodyPr>
            <a:normAutofit fontScale="90000"/>
          </a:bodyPr>
          <a:lstStyle/>
          <a:p>
            <a:r>
              <a:rPr lang="en-US" sz="2400" b="0" dirty="0"/>
              <a:t>Enabling Second Display Use Cases on the </a:t>
            </a:r>
            <a:r>
              <a:rPr lang="en-US" sz="2400" b="0" dirty="0" smtClean="0"/>
              <a:t>Web</a:t>
            </a:r>
            <a:br>
              <a:rPr lang="en-US" sz="2400" b="0" dirty="0" smtClean="0"/>
            </a:b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000" b="0" dirty="0" smtClean="0"/>
              <a:t>4</a:t>
            </a:r>
            <a:r>
              <a:rPr lang="en-US" sz="2000" b="0" baseline="30000" dirty="0" smtClean="0"/>
              <a:t>th</a:t>
            </a:r>
            <a:r>
              <a:rPr lang="en-US" sz="2000" b="0" dirty="0" smtClean="0"/>
              <a:t> W3C Web &amp; TV Workshop</a:t>
            </a:r>
            <a:r>
              <a:rPr lang="en-US" sz="1800" b="0" dirty="0" smtClean="0">
                <a:latin typeface="Arial" charset="0"/>
              </a:rPr>
              <a:t/>
            </a:r>
            <a:br>
              <a:rPr lang="en-US" sz="1800" b="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/>
            </a:r>
            <a:br>
              <a:rPr lang="en-US" sz="2400" dirty="0" smtClean="0">
                <a:latin typeface="Arial" charset="0"/>
              </a:rPr>
            </a:br>
            <a:endParaRPr lang="en-US" sz="2400" dirty="0">
              <a:latin typeface="Arial" charset="0"/>
            </a:endParaRPr>
          </a:p>
        </p:txBody>
      </p:sp>
      <p:sp>
        <p:nvSpPr>
          <p:cNvPr id="11266" name="Subtitle 3"/>
          <p:cNvSpPr>
            <a:spLocks noGrp="1"/>
          </p:cNvSpPr>
          <p:nvPr>
            <p:ph type="subTitle" idx="1"/>
          </p:nvPr>
        </p:nvSpPr>
        <p:spPr>
          <a:xfrm>
            <a:off x="3625032" y="2537153"/>
            <a:ext cx="4464851" cy="70961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600" dirty="0" smtClean="0">
                <a:latin typeface="Arial" charset="0"/>
              </a:rPr>
              <a:t>Presenter: Louay Bassbouss, </a:t>
            </a:r>
            <a:r>
              <a:rPr lang="en-US" sz="1600" dirty="0" err="1" smtClean="0">
                <a:latin typeface="Arial" charset="0"/>
              </a:rPr>
              <a:t>Fraunhofer</a:t>
            </a:r>
            <a:r>
              <a:rPr lang="en-US" sz="1600" dirty="0" smtClean="0">
                <a:latin typeface="Arial" charset="0"/>
              </a:rPr>
              <a:t> FOKUS</a:t>
            </a:r>
          </a:p>
          <a:p>
            <a:pPr>
              <a:spcBef>
                <a:spcPct val="0"/>
              </a:spcBef>
            </a:pPr>
            <a:endParaRPr lang="en-US" sz="1600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Arial" charset="0"/>
              </a:rPr>
              <a:t>Dominik </a:t>
            </a:r>
            <a:r>
              <a:rPr lang="en-US" sz="1600" dirty="0" smtClean="0">
                <a:latin typeface="Arial" charset="0"/>
              </a:rPr>
              <a:t>Röttsches, Intel OTC Finland,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@abrax5</a:t>
            </a:r>
          </a:p>
          <a:p>
            <a:pPr>
              <a:spcBef>
                <a:spcPct val="0"/>
              </a:spcBef>
            </a:pPr>
            <a:endParaRPr lang="en-US" sz="1200" b="1" dirty="0" smtClean="0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APIs for Second Displays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Desktop OS</a:t>
            </a:r>
          </a:p>
          <a:p>
            <a:pPr lvl="1"/>
            <a:r>
              <a:rPr lang="en-US" dirty="0" smtClean="0"/>
              <a:t>“Invisible </a:t>
            </a:r>
            <a:r>
              <a:rPr lang="en-US" dirty="0"/>
              <a:t>Monitor cable”</a:t>
            </a:r>
          </a:p>
          <a:p>
            <a:pPr lvl="1"/>
            <a:r>
              <a:rPr lang="en-US" dirty="0" smtClean="0"/>
              <a:t>Wireless displays are transparent to applications</a:t>
            </a:r>
          </a:p>
          <a:p>
            <a:pPr lvl="1"/>
            <a:r>
              <a:rPr lang="en-US" dirty="0" smtClean="0"/>
              <a:t>API-wise appear just like any other monitor, Display Enumeration &amp; Info</a:t>
            </a:r>
          </a:p>
          <a:p>
            <a:pPr lvl="1"/>
            <a:r>
              <a:rPr lang="en-US" dirty="0" smtClean="0"/>
              <a:t>Allows Mirror/Clone Mode, Extended Mode</a:t>
            </a:r>
          </a:p>
          <a:p>
            <a:r>
              <a:rPr lang="en-US" dirty="0" smtClean="0"/>
              <a:t>Mobile OS</a:t>
            </a:r>
          </a:p>
          <a:p>
            <a:pPr lvl="1"/>
            <a:r>
              <a:rPr lang="en-US" dirty="0" smtClean="0"/>
              <a:t>Special APIs to access secondary displays</a:t>
            </a:r>
          </a:p>
          <a:p>
            <a:pPr lvl="1"/>
            <a:r>
              <a:rPr lang="en-US" dirty="0" smtClean="0"/>
              <a:t>Mirroring and second-screen mode</a:t>
            </a:r>
          </a:p>
          <a:p>
            <a:pPr lvl="1"/>
            <a:r>
              <a:rPr lang="en-US" dirty="0" smtClean="0"/>
              <a:t>Compatible with Widget/Views architecture of the OS</a:t>
            </a:r>
          </a:p>
        </p:txBody>
      </p:sp>
    </p:spTree>
    <p:extLst>
      <p:ext uri="{BB962C8B-B14F-4D97-AF65-F5344CB8AC3E}">
        <p14:creationId xmlns:p14="http://schemas.microsoft.com/office/powerpoint/2010/main" val="2980468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Situation on the Web – Why we need Presentation API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Popup Blocking </a:t>
            </a:r>
            <a:r>
              <a:rPr lang="en-US" dirty="0"/>
              <a:t>(using secondary windows is frowned upon)</a:t>
            </a:r>
          </a:p>
          <a:p>
            <a:r>
              <a:rPr lang="en-US" dirty="0" err="1" smtClean="0"/>
              <a:t>Fullscreen</a:t>
            </a:r>
            <a:r>
              <a:rPr lang="en-US" dirty="0" smtClean="0"/>
              <a:t> API established</a:t>
            </a:r>
            <a:endParaRPr lang="en-US" dirty="0"/>
          </a:p>
          <a:p>
            <a:r>
              <a:rPr lang="en-US" dirty="0" smtClean="0"/>
              <a:t>Network Service </a:t>
            </a:r>
            <a:r>
              <a:rPr lang="en-US" dirty="0"/>
              <a:t>Discovery API </a:t>
            </a:r>
            <a:r>
              <a:rPr lang="en-US" dirty="0" smtClean="0"/>
              <a:t>(covering DLNA, </a:t>
            </a:r>
            <a:r>
              <a:rPr lang="en-US" dirty="0" err="1" smtClean="0"/>
              <a:t>Zeroconf</a:t>
            </a:r>
            <a:r>
              <a:rPr lang="en-US" dirty="0" smtClean="0"/>
              <a:t>, DIAL)</a:t>
            </a:r>
            <a:endParaRPr lang="en-US" dirty="0"/>
          </a:p>
          <a:p>
            <a:r>
              <a:rPr lang="en-US" dirty="0" smtClean="0"/>
              <a:t>Alternative </a:t>
            </a:r>
            <a:r>
              <a:rPr lang="en-US" dirty="0"/>
              <a:t>Sinks for Video </a:t>
            </a:r>
            <a:r>
              <a:rPr lang="en-US" dirty="0" smtClean="0"/>
              <a:t>Elements</a:t>
            </a:r>
          </a:p>
          <a:p>
            <a:pPr lvl="1"/>
            <a:r>
              <a:rPr lang="en-US" dirty="0" smtClean="0"/>
              <a:t>Microsoft’s </a:t>
            </a:r>
            <a:r>
              <a:rPr lang="en-US" dirty="0" err="1" smtClean="0"/>
              <a:t>PlayTo</a:t>
            </a:r>
            <a:r>
              <a:rPr lang="en-US" dirty="0" smtClean="0"/>
              <a:t> extensions for the video element</a:t>
            </a:r>
          </a:p>
          <a:p>
            <a:pPr lvl="1"/>
            <a:r>
              <a:rPr lang="en-US" dirty="0" smtClean="0"/>
              <a:t>Apple’s Airplay </a:t>
            </a:r>
            <a:r>
              <a:rPr lang="en-US" dirty="0"/>
              <a:t>support for media </a:t>
            </a:r>
            <a:r>
              <a:rPr lang="en-US" dirty="0" smtClean="0"/>
              <a:t>elements</a:t>
            </a:r>
          </a:p>
          <a:p>
            <a:pPr lvl="1"/>
            <a:r>
              <a:rPr lang="en-US" dirty="0" smtClean="0"/>
              <a:t>Sink enumeration for Video and Audio Elements proposal http</a:t>
            </a:r>
            <a:r>
              <a:rPr lang="en-US" dirty="0"/>
              <a:t>://</a:t>
            </a:r>
            <a:r>
              <a:rPr lang="en-US" dirty="0" smtClean="0"/>
              <a:t>lists.w3.org/Archives/Public/public-html/2013Aug/0101.html</a:t>
            </a:r>
            <a:endParaRPr lang="en-US" dirty="0"/>
          </a:p>
          <a:p>
            <a:r>
              <a:rPr lang="en-US" dirty="0" err="1" smtClean="0"/>
              <a:t>Chromecast</a:t>
            </a:r>
            <a:endParaRPr lang="en-US" dirty="0" smtClean="0"/>
          </a:p>
          <a:p>
            <a:pPr lvl="1"/>
            <a:r>
              <a:rPr lang="en-US" dirty="0" smtClean="0"/>
              <a:t>Integration </a:t>
            </a:r>
            <a:r>
              <a:rPr lang="en-US" dirty="0"/>
              <a:t>in Android, Chrome browser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12920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Presentation API Proposal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http://webscreens.github.io/presentation-api/</a:t>
            </a:r>
            <a:r>
              <a:rPr lang="en-US" dirty="0" smtClean="0"/>
              <a:t> &amp;</a:t>
            </a:r>
            <a:br>
              <a:rPr lang="en-US" dirty="0" smtClean="0"/>
            </a:br>
            <a:r>
              <a:rPr lang="en-US" dirty="0" smtClean="0"/>
              <a:t>new proposal: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www.w3.org/community/webscreens/wiki/API_Discussion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altLang="zh-CN" dirty="0" smtClean="0"/>
              <a:t>Abstracts </a:t>
            </a:r>
            <a:r>
              <a:rPr lang="en-US" altLang="zh-CN" dirty="0" smtClean="0"/>
              <a:t>away physical display connection technologies</a:t>
            </a:r>
          </a:p>
          <a:p>
            <a:r>
              <a:rPr lang="en-US" altLang="zh-CN" dirty="0" smtClean="0"/>
              <a:t>Simple</a:t>
            </a:r>
            <a:r>
              <a:rPr lang="en-US" altLang="zh-CN" dirty="0"/>
              <a:t>, </a:t>
            </a:r>
            <a:r>
              <a:rPr lang="en-US" altLang="zh-CN" dirty="0" smtClean="0"/>
              <a:t>unobtrusive </a:t>
            </a:r>
            <a:r>
              <a:rPr lang="en-US" altLang="zh-CN" dirty="0"/>
              <a:t>API which enables a wide variety of use cases</a:t>
            </a:r>
          </a:p>
          <a:p>
            <a:endParaRPr lang="en-US" altLang="zh-C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33" y="122803"/>
            <a:ext cx="2114360" cy="144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55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API Preview</a:t>
            </a:r>
            <a:endParaRPr lang="zh-CN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59544" y="1553512"/>
            <a:ext cx="6725074" cy="2296845"/>
            <a:chOff x="1477758" y="1125809"/>
            <a:chExt cx="6016947" cy="2296845"/>
          </a:xfrm>
        </p:grpSpPr>
        <p:sp>
          <p:nvSpPr>
            <p:cNvPr id="7" name="TextBox 6"/>
            <p:cNvSpPr txBox="1"/>
            <p:nvPr/>
          </p:nvSpPr>
          <p:spPr>
            <a:xfrm>
              <a:off x="1477762" y="1391329"/>
              <a:ext cx="6016943" cy="203132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400" noProof="1">
                  <a:latin typeface="Lucida Console" panose="020B0609040504020204" pitchFamily="49" charset="0"/>
                  <a:cs typeface="Courier New" panose="02070309020205020404" pitchFamily="49" charset="0"/>
                </a:rPr>
                <a:t>interface NavigatorPresentation : EventTarget {</a:t>
              </a:r>
            </a:p>
            <a:p>
              <a:r>
                <a:rPr lang="en-US" altLang="zh-CN" sz="1400" noProof="1">
                  <a:latin typeface="Lucida Console" panose="020B0609040504020204" pitchFamily="49" charset="0"/>
                  <a:cs typeface="Courier New" panose="02070309020205020404" pitchFamily="49" charset="0"/>
                </a:rPr>
                <a:t>  PresentationSession requestSession(DOMString url);</a:t>
              </a:r>
            </a:p>
            <a:p>
              <a:r>
                <a:rPr lang="en-US" altLang="zh-CN" sz="1400" noProof="1">
                  <a:latin typeface="Lucida Console" panose="020B0609040504020204" pitchFamily="49" charset="0"/>
                  <a:cs typeface="Courier New" panose="02070309020205020404" pitchFamily="49" charset="0"/>
                </a:rPr>
                <a:t>  attribute EventHandler onavailablechange;</a:t>
              </a:r>
            </a:p>
            <a:p>
              <a:r>
                <a:rPr lang="en-US" altLang="zh-CN" sz="1400" noProof="1">
                  <a:latin typeface="Lucida Console" panose="020B0609040504020204" pitchFamily="49" charset="0"/>
                  <a:cs typeface="Courier New" panose="02070309020205020404" pitchFamily="49" charset="0"/>
                </a:rPr>
                <a:t>  attribute EventHandler onpresent;</a:t>
              </a:r>
            </a:p>
            <a:p>
              <a:r>
                <a:rPr lang="en-US" altLang="zh-CN" sz="1400" noProof="1">
                  <a:latin typeface="Lucida Console" panose="020B0609040504020204" pitchFamily="49" charset="0"/>
                  <a:cs typeface="Courier New" panose="02070309020205020404" pitchFamily="49" charset="0"/>
                </a:rPr>
                <a:t>};</a:t>
              </a:r>
            </a:p>
            <a:p>
              <a:endParaRPr lang="en-US" altLang="zh-CN" sz="1400" noProof="1">
                <a:latin typeface="Lucida Console" panose="020B0609040504020204" pitchFamily="49" charset="0"/>
                <a:cs typeface="Courier New" panose="02070309020205020404" pitchFamily="49" charset="0"/>
              </a:endParaRPr>
            </a:p>
            <a:p>
              <a:r>
                <a:rPr lang="en-US" altLang="zh-CN" sz="1400" noProof="1">
                  <a:latin typeface="Lucida Console" panose="020B0609040504020204" pitchFamily="49" charset="0"/>
                  <a:cs typeface="Courier New" panose="02070309020205020404" pitchFamily="49" charset="0"/>
                </a:rPr>
                <a:t>partial interface Navigator {</a:t>
              </a:r>
            </a:p>
            <a:p>
              <a:r>
                <a:rPr lang="en-US" altLang="zh-CN" sz="1400" noProof="1">
                  <a:latin typeface="Lucida Console" panose="020B0609040504020204" pitchFamily="49" charset="0"/>
                  <a:cs typeface="Courier New" panose="02070309020205020404" pitchFamily="49" charset="0"/>
                </a:rPr>
                <a:t>  readonly attribute NavigatorPresentation presentation;</a:t>
              </a:r>
            </a:p>
            <a:p>
              <a:r>
                <a:rPr lang="en-US" altLang="zh-CN" sz="1400" noProof="1">
                  <a:latin typeface="Lucida Console" panose="020B0609040504020204" pitchFamily="49" charset="0"/>
                  <a:cs typeface="Courier New" panose="02070309020205020404" pitchFamily="49" charset="0"/>
                </a:rPr>
                <a:t>};</a:t>
              </a:r>
              <a:endParaRPr lang="en-US" altLang="zh-CN" sz="1400" noProof="1">
                <a:latin typeface="Lucida Console" panose="020B06090405040202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77758" y="1125809"/>
              <a:ext cx="819092" cy="25814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IDL</a:t>
              </a:r>
              <a:endParaRPr lang="zh-CN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20353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Presentation API </a:t>
            </a:r>
            <a:r>
              <a:rPr lang="en-US" altLang="zh-CN" dirty="0" smtClean="0"/>
              <a:t>Example</a:t>
            </a:r>
            <a:endParaRPr lang="zh-CN" altLang="en-US" dirty="0"/>
          </a:p>
        </p:txBody>
      </p:sp>
      <p:sp>
        <p:nvSpPr>
          <p:cNvPr id="6" name="Flowchart: Process 5"/>
          <p:cNvSpPr/>
          <p:nvPr/>
        </p:nvSpPr>
        <p:spPr>
          <a:xfrm>
            <a:off x="316387" y="1815999"/>
            <a:ext cx="4471637" cy="2321925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900" noProof="1" smtClean="0">
                <a:solidFill>
                  <a:schemeClr val="tx1"/>
                </a:solidFill>
                <a:latin typeface="Lucida Console" panose="020B0609040504020204" pitchFamily="49" charset="0"/>
              </a:rPr>
              <a:t>&lt;script&gt;</a:t>
            </a:r>
          </a:p>
          <a:p>
            <a:r>
              <a:rPr lang="en-US" altLang="zh-CN" sz="900" noProof="1" smtClean="0">
                <a:solidFill>
                  <a:schemeClr val="tx1"/>
                </a:solidFill>
                <a:latin typeface="Lucida Console" panose="020B0609040504020204" pitchFamily="49" charset="0"/>
              </a:rPr>
              <a:t>var </a:t>
            </a:r>
            <a:r>
              <a:rPr lang="en-US" altLang="zh-CN" sz="900" noProof="1">
                <a:solidFill>
                  <a:schemeClr val="tx1"/>
                </a:solidFill>
                <a:latin typeface="Lucida Console" panose="020B0609040504020204" pitchFamily="49" charset="0"/>
              </a:rPr>
              <a:t>session </a:t>
            </a:r>
            <a:r>
              <a:rPr lang="en-US" altLang="zh-CN" sz="900" noProof="1">
                <a:solidFill>
                  <a:schemeClr val="tx1"/>
                </a:solidFill>
                <a:latin typeface="Lucida Console" panose="020B0609040504020204" pitchFamily="49" charset="0"/>
              </a:rPr>
              <a:t>= </a:t>
            </a:r>
            <a:r>
              <a:rPr lang="en-US" altLang="zh-CN" sz="900" noProof="1" smtClean="0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altLang="zh-CN" sz="900" noProof="1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  <a:r>
              <a:rPr lang="en-US" altLang="zh-CN" sz="900" noProof="1" smtClean="0">
                <a:solidFill>
                  <a:schemeClr val="tx1"/>
                </a:solidFill>
                <a:latin typeface="Lucida Console" panose="020B0609040504020204" pitchFamily="49" charset="0"/>
              </a:rPr>
              <a:t> presentation.requestSession</a:t>
            </a:r>
            <a:r>
              <a:rPr lang="en-US" altLang="zh-CN" sz="900" noProof="1">
                <a:solidFill>
                  <a:schemeClr val="tx1"/>
                </a:solidFill>
                <a:latin typeface="Lucida Console" panose="020B0609040504020204" pitchFamily="49" charset="0"/>
              </a:rPr>
              <a:t>('http://example.org/');</a:t>
            </a:r>
          </a:p>
          <a:p>
            <a:r>
              <a:rPr lang="en-US" altLang="zh-CN" sz="900" noProof="1">
                <a:solidFill>
                  <a:schemeClr val="tx1"/>
                </a:solidFill>
                <a:latin typeface="Lucida Console" panose="020B0609040504020204" pitchFamily="49" charset="0"/>
              </a:rPr>
              <a:t> </a:t>
            </a:r>
          </a:p>
          <a:p>
            <a:r>
              <a:rPr lang="en-US" altLang="zh-CN" sz="900" noProof="1">
                <a:solidFill>
                  <a:schemeClr val="tx1"/>
                </a:solidFill>
                <a:latin typeface="Lucida Console" panose="020B0609040504020204" pitchFamily="49" charset="0"/>
              </a:rPr>
              <a:t>  session.onstatechange = function() {</a:t>
            </a:r>
          </a:p>
          <a:p>
            <a:r>
              <a:rPr lang="en-US" altLang="zh-CN" sz="900" noProof="1">
                <a:solidFill>
                  <a:schemeClr val="tx1"/>
                </a:solidFill>
                <a:latin typeface="Lucida Console" panose="020B0609040504020204" pitchFamily="49" charset="0"/>
              </a:rPr>
              <a:t>    switch (session.state) {</a:t>
            </a:r>
          </a:p>
          <a:p>
            <a:r>
              <a:rPr lang="en-US" altLang="zh-CN" sz="900" noProof="1">
                <a:solidFill>
                  <a:schemeClr val="tx1"/>
                </a:solidFill>
                <a:latin typeface="Lucida Console" panose="020B0609040504020204" pitchFamily="49" charset="0"/>
              </a:rPr>
              <a:t>      case 'connected':</a:t>
            </a:r>
          </a:p>
          <a:p>
            <a:r>
              <a:rPr lang="en-US" altLang="zh-CN" sz="900" noProof="1">
                <a:solidFill>
                  <a:schemeClr val="tx1"/>
                </a:solidFill>
                <a:latin typeface="Lucida Console" panose="020B0609040504020204" pitchFamily="49" charset="0"/>
              </a:rPr>
              <a:t>        session.postMessage(/*...*/);</a:t>
            </a:r>
          </a:p>
          <a:p>
            <a:r>
              <a:rPr lang="en-US" altLang="zh-CN" sz="900" noProof="1">
                <a:solidFill>
                  <a:schemeClr val="tx1"/>
                </a:solidFill>
                <a:latin typeface="Lucida Console" panose="020B0609040504020204" pitchFamily="49" charset="0"/>
              </a:rPr>
              <a:t>        session.onmessage = function() { /*...*/ };</a:t>
            </a:r>
          </a:p>
          <a:p>
            <a:r>
              <a:rPr lang="en-US" altLang="zh-CN" sz="900" noProof="1">
                <a:solidFill>
                  <a:schemeClr val="tx1"/>
                </a:solidFill>
                <a:latin typeface="Lucida Console" panose="020B0609040504020204" pitchFamily="49" charset="0"/>
              </a:rPr>
              <a:t>        break;</a:t>
            </a:r>
          </a:p>
          <a:p>
            <a:r>
              <a:rPr lang="en-US" altLang="zh-CN" sz="900" noProof="1">
                <a:solidFill>
                  <a:schemeClr val="tx1"/>
                </a:solidFill>
                <a:latin typeface="Lucida Console" panose="020B0609040504020204" pitchFamily="49" charset="0"/>
              </a:rPr>
              <a:t>      case 'disconnected':</a:t>
            </a:r>
          </a:p>
          <a:p>
            <a:r>
              <a:rPr lang="en-US" altLang="zh-CN" sz="900" noProof="1">
                <a:solidFill>
                  <a:schemeClr val="tx1"/>
                </a:solidFill>
                <a:latin typeface="Lucida Console" panose="020B0609040504020204" pitchFamily="49" charset="0"/>
              </a:rPr>
              <a:t>        console.log('Disconnected.');</a:t>
            </a:r>
          </a:p>
          <a:p>
            <a:r>
              <a:rPr lang="en-US" altLang="zh-CN" sz="900" noProof="1">
                <a:solidFill>
                  <a:schemeClr val="tx1"/>
                </a:solidFill>
                <a:latin typeface="Lucida Console" panose="020B0609040504020204" pitchFamily="49" charset="0"/>
              </a:rPr>
              <a:t>        break;</a:t>
            </a:r>
          </a:p>
          <a:p>
            <a:r>
              <a:rPr lang="en-US" altLang="zh-CN" sz="900" noProof="1">
                <a:solidFill>
                  <a:schemeClr val="tx1"/>
                </a:solidFill>
                <a:latin typeface="Lucida Console" panose="020B0609040504020204" pitchFamily="49" charset="0"/>
              </a:rPr>
              <a:t>    }</a:t>
            </a:r>
          </a:p>
          <a:p>
            <a:r>
              <a:rPr lang="en-US" altLang="zh-CN" sz="900" noProof="1">
                <a:solidFill>
                  <a:schemeClr val="tx1"/>
                </a:solidFill>
                <a:latin typeface="Lucida Console" panose="020B0609040504020204" pitchFamily="49" charset="0"/>
              </a:rPr>
              <a:t>  </a:t>
            </a:r>
            <a:r>
              <a:rPr lang="en-US" altLang="zh-CN" sz="900" noProof="1" smtClean="0">
                <a:solidFill>
                  <a:schemeClr val="tx1"/>
                </a:solidFill>
                <a:latin typeface="Lucida Console" panose="020B0609040504020204" pitchFamily="49" charset="0"/>
              </a:rPr>
              <a:t>};</a:t>
            </a:r>
          </a:p>
          <a:p>
            <a:r>
              <a:rPr lang="en-US" altLang="zh-CN" sz="900" noProof="1" smtClean="0">
                <a:solidFill>
                  <a:schemeClr val="tx1"/>
                </a:solidFill>
                <a:latin typeface="Lucida Console" panose="020B0609040504020204" pitchFamily="49" charset="0"/>
              </a:rPr>
              <a:t>&lt;/</a:t>
            </a:r>
            <a:r>
              <a:rPr lang="en-US" altLang="zh-CN" sz="900" noProof="1" smtClean="0">
                <a:solidFill>
                  <a:schemeClr val="tx1"/>
                </a:solidFill>
                <a:latin typeface="Lucida Console" panose="020B0609040504020204" pitchFamily="49" charset="0"/>
              </a:rPr>
              <a:t>script&gt;</a:t>
            </a:r>
            <a:endParaRPr lang="en-US" altLang="zh-CN" sz="900" noProof="1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5274078" y="1275271"/>
            <a:ext cx="3659794" cy="1473601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900" noProof="1" smtClean="0">
                <a:solidFill>
                  <a:schemeClr val="tx1"/>
                </a:solidFill>
                <a:latin typeface="Lucida Console" panose="020B0609040504020204" pitchFamily="49" charset="0"/>
              </a:rPr>
              <a:t>&lt;video&gt;</a:t>
            </a:r>
          </a:p>
          <a:p>
            <a:endParaRPr lang="en-US" altLang="zh-CN" sz="900" noProof="1" smtClean="0">
              <a:solidFill>
                <a:schemeClr val="tx1"/>
              </a:solidFill>
              <a:latin typeface="Lucida Console" panose="020B0609040504020204" pitchFamily="49" charset="0"/>
            </a:endParaRPr>
          </a:p>
          <a:p>
            <a:r>
              <a:rPr lang="en-US" altLang="zh-CN" sz="900" noProof="1" smtClean="0">
                <a:solidFill>
                  <a:schemeClr val="tx1"/>
                </a:solidFill>
                <a:latin typeface="Lucida Console" panose="020B0609040504020204" pitchFamily="49" charset="0"/>
              </a:rPr>
              <a:t>&lt;script&gt;</a:t>
            </a:r>
          </a:p>
          <a:p>
            <a:r>
              <a:rPr lang="en-US" altLang="zh-CN" sz="900" noProof="1">
                <a:solidFill>
                  <a:schemeClr val="tx1"/>
                </a:solidFill>
                <a:latin typeface="Lucida Console" panose="020B0609040504020204" pitchFamily="49" charset="0"/>
              </a:rPr>
              <a:t>navigator.presentation.onpresent = function(e) {</a:t>
            </a:r>
          </a:p>
          <a:p>
            <a:r>
              <a:rPr lang="en-US" altLang="zh-CN" sz="900" noProof="1">
                <a:solidFill>
                  <a:schemeClr val="tx1"/>
                </a:solidFill>
                <a:latin typeface="Lucida Console" panose="020B0609040504020204" pitchFamily="49" charset="0"/>
              </a:rPr>
              <a:t>  // Communicate with opener page.</a:t>
            </a:r>
          </a:p>
          <a:p>
            <a:r>
              <a:rPr lang="en-US" altLang="zh-CN" sz="900" noProof="1">
                <a:solidFill>
                  <a:schemeClr val="tx1"/>
                </a:solidFill>
                <a:latin typeface="Lucida Console" panose="020B0609040504020204" pitchFamily="49" charset="0"/>
              </a:rPr>
              <a:t>  e.session.postMessage(/*...*/);</a:t>
            </a:r>
          </a:p>
          <a:p>
            <a:r>
              <a:rPr lang="en-US" altLang="zh-CN" sz="900" noProof="1">
                <a:solidFill>
                  <a:schemeClr val="tx1"/>
                </a:solidFill>
                <a:latin typeface="Lucida Console" panose="020B0609040504020204" pitchFamily="49" charset="0"/>
              </a:rPr>
              <a:t>  e.session.onmessage = function() {/*...*/};</a:t>
            </a:r>
          </a:p>
          <a:p>
            <a:r>
              <a:rPr lang="en-US" altLang="zh-CN" sz="900" noProof="1">
                <a:solidFill>
                  <a:schemeClr val="tx1"/>
                </a:solidFill>
                <a:latin typeface="Lucida Console" panose="020B0609040504020204" pitchFamily="49" charset="0"/>
              </a:rPr>
              <a:t> &lt;/</a:t>
            </a:r>
            <a:r>
              <a:rPr lang="en-US" altLang="zh-CN" sz="900" noProof="1" smtClean="0">
                <a:solidFill>
                  <a:schemeClr val="tx1"/>
                </a:solidFill>
                <a:latin typeface="Lucida Console" panose="020B0609040504020204" pitchFamily="49" charset="0"/>
              </a:rPr>
              <a:t>script&gt;</a:t>
            </a:r>
            <a:endParaRPr lang="en-US" altLang="zh-CN" sz="900" noProof="1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387" y="1815999"/>
            <a:ext cx="3402378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125" dirty="0">
              <a:latin typeface="Lucida Console" panose="020B0609040504020204" pitchFamily="49" charset="0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316387" y="1501392"/>
            <a:ext cx="1564911" cy="270363"/>
          </a:xfrm>
          <a:prstGeom prst="flowChartProcess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200" dirty="0"/>
              <a:t>Phone</a:t>
            </a:r>
            <a:r>
              <a:rPr lang="en-US" altLang="zh-CN" sz="1200" dirty="0" smtClean="0"/>
              <a:t> / Laptop</a:t>
            </a:r>
            <a:endParaRPr lang="zh-CN" altLang="en-US" sz="1200" dirty="0"/>
          </a:p>
        </p:txBody>
      </p:sp>
      <p:sp>
        <p:nvSpPr>
          <p:cNvPr id="13" name="Flowchart: Process 12"/>
          <p:cNvSpPr/>
          <p:nvPr/>
        </p:nvSpPr>
        <p:spPr>
          <a:xfrm>
            <a:off x="5274078" y="989023"/>
            <a:ext cx="1564911" cy="270363"/>
          </a:xfrm>
          <a:prstGeom prst="flowChartProcess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/>
              <a:t>TV / </a:t>
            </a:r>
            <a:r>
              <a:rPr lang="en-US" altLang="zh-CN" sz="1200" dirty="0"/>
              <a:t>Second</a:t>
            </a:r>
            <a:r>
              <a:rPr lang="en-US" altLang="zh-CN" sz="1200" dirty="0" smtClean="0"/>
              <a:t> Screen</a:t>
            </a:r>
            <a:endParaRPr lang="zh-CN" altLang="en-US" sz="1200" dirty="0"/>
          </a:p>
        </p:txBody>
      </p:sp>
      <p:sp>
        <p:nvSpPr>
          <p:cNvPr id="9" name="Left-Right Arrow 8"/>
          <p:cNvSpPr/>
          <p:nvPr/>
        </p:nvSpPr>
        <p:spPr bwMode="auto">
          <a:xfrm rot="18315386">
            <a:off x="4584911" y="2794819"/>
            <a:ext cx="892278" cy="151915"/>
          </a:xfrm>
          <a:prstGeom prst="leftRight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1050" y="2932933"/>
            <a:ext cx="2042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Communicating commands</a:t>
            </a:r>
          </a:p>
          <a:p>
            <a:r>
              <a:rPr lang="en-US" sz="1200" dirty="0" smtClean="0">
                <a:latin typeface="+mn-lt"/>
              </a:rPr>
              <a:t>Like “Play/Pause Video”</a:t>
            </a:r>
            <a:endParaRPr lang="en-US" sz="1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8506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Presentation API Key Features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035050"/>
            <a:ext cx="8228012" cy="3402013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Presentation API</a:t>
            </a:r>
          </a:p>
          <a:p>
            <a:pPr lvl="1"/>
            <a:r>
              <a:rPr lang="en-US" altLang="zh-CN" i="1" dirty="0" err="1" smtClean="0">
                <a:solidFill>
                  <a:schemeClr val="accent1">
                    <a:lumMod val="75000"/>
                  </a:schemeClr>
                </a:solidFill>
              </a:rPr>
              <a:t>requestSession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  <a:r>
              <a:rPr lang="en-US" altLang="zh-CN" dirty="0" smtClean="0"/>
              <a:t>will create a presentation window on the secondary display for the given URL</a:t>
            </a:r>
          </a:p>
          <a:p>
            <a:pPr lvl="1"/>
            <a:r>
              <a:rPr lang="en-US" altLang="zh-CN" dirty="0" smtClean="0"/>
              <a:t>Returns </a:t>
            </a:r>
            <a:r>
              <a:rPr lang="en-US" altLang="zh-CN" i="1" dirty="0" err="1" smtClean="0"/>
              <a:t>PresentationSession</a:t>
            </a:r>
            <a:r>
              <a:rPr lang="en-US" altLang="zh-CN" i="1" dirty="0" smtClean="0"/>
              <a:t> </a:t>
            </a:r>
            <a:r>
              <a:rPr lang="en-US" altLang="zh-CN" dirty="0" smtClean="0"/>
              <a:t>object </a:t>
            </a:r>
            <a:r>
              <a:rPr lang="en-US" altLang="zh-CN" dirty="0" smtClean="0"/>
              <a:t>on success</a:t>
            </a:r>
          </a:p>
          <a:p>
            <a:pPr lvl="1"/>
            <a:r>
              <a:rPr lang="en-US" altLang="zh-CN" dirty="0"/>
              <a:t>P</a:t>
            </a:r>
            <a:r>
              <a:rPr lang="en-US" altLang="zh-CN" dirty="0" smtClean="0"/>
              <a:t>resentation window always frameless, full screen window – common denominator between mobile and desktop scenarios</a:t>
            </a:r>
          </a:p>
          <a:p>
            <a:pPr lvl="1"/>
            <a:r>
              <a:rPr lang="en-US" altLang="zh-CN" i="1" dirty="0" err="1" smtClean="0">
                <a:solidFill>
                  <a:schemeClr val="accent1">
                    <a:lumMod val="75000"/>
                  </a:schemeClr>
                </a:solidFill>
              </a:rPr>
              <a:t>onavailablechange</a:t>
            </a:r>
            <a:r>
              <a:rPr lang="en-US" altLang="zh-CN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 smtClean="0"/>
              <a:t>event indicates </a:t>
            </a:r>
            <a:r>
              <a:rPr lang="en-US" altLang="zh-CN" dirty="0" smtClean="0"/>
              <a:t>if there is at least one available secondary display</a:t>
            </a:r>
          </a:p>
          <a:p>
            <a:pPr lvl="1"/>
            <a:r>
              <a:rPr lang="en-US" altLang="zh-CN" dirty="0" smtClean="0"/>
              <a:t>Web </a:t>
            </a:r>
            <a:r>
              <a:rPr lang="en-US" altLang="zh-CN" dirty="0" smtClean="0"/>
              <a:t>Messaging-like communication between </a:t>
            </a:r>
            <a:r>
              <a:rPr lang="en-US" altLang="zh-CN" dirty="0" smtClean="0"/>
              <a:t>opener and second </a:t>
            </a:r>
            <a:r>
              <a:rPr lang="en-US" altLang="zh-CN" dirty="0" smtClean="0"/>
              <a:t>screen</a:t>
            </a:r>
            <a:endParaRPr lang="en-US" altLang="zh-CN" dirty="0" smtClean="0"/>
          </a:p>
          <a:p>
            <a:r>
              <a:rPr lang="en-US" altLang="zh-CN" dirty="0" smtClean="0"/>
              <a:t>Security: Fingerprinting risk mitigated by not leaking a display enumeration footprint</a:t>
            </a:r>
          </a:p>
        </p:txBody>
      </p:sp>
    </p:spTree>
    <p:extLst>
      <p:ext uri="{BB962C8B-B14F-4D97-AF65-F5344CB8AC3E}">
        <p14:creationId xmlns:p14="http://schemas.microsoft.com/office/powerpoint/2010/main" val="21047483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API </a:t>
            </a:r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http://webscreens.github.io/presentation-api/demo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Proof of Concept </a:t>
            </a:r>
            <a:r>
              <a:rPr lang="en-US" dirty="0" smtClean="0"/>
              <a:t>demo implementation based on Chromium</a:t>
            </a:r>
          </a:p>
          <a:p>
            <a:r>
              <a:rPr lang="en-US" dirty="0" smtClean="0"/>
              <a:t>Simulates initial version of API</a:t>
            </a:r>
          </a:p>
        </p:txBody>
      </p:sp>
    </p:spTree>
    <p:extLst>
      <p:ext uri="{BB962C8B-B14F-4D97-AF65-F5344CB8AC3E}">
        <p14:creationId xmlns:p14="http://schemas.microsoft.com/office/powerpoint/2010/main" val="1965804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Second Screen Presentation Community Group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3"/>
              </a:rPr>
              <a:t>http://www.w3.org/community/webscreens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Review the API proposal and charter</a:t>
            </a:r>
          </a:p>
          <a:p>
            <a:r>
              <a:rPr lang="en-US" dirty="0" smtClean="0"/>
              <a:t>Join the mailing list </a:t>
            </a:r>
            <a:r>
              <a:rPr lang="en-US" dirty="0">
                <a:hlinkClick r:id="rId4"/>
              </a:rPr>
              <a:t>http://lists.w3.org/Archives/Public/public-webscreens/</a:t>
            </a:r>
            <a:endParaRPr lang="en-US" dirty="0"/>
          </a:p>
          <a:p>
            <a:r>
              <a:rPr lang="en-US" dirty="0" smtClean="0"/>
              <a:t>Discuss on #</a:t>
            </a:r>
            <a:r>
              <a:rPr lang="en-US" dirty="0" err="1" smtClean="0"/>
              <a:t>webscreens</a:t>
            </a:r>
            <a:r>
              <a:rPr lang="en-US" dirty="0" smtClean="0"/>
              <a:t> W3C IRC</a:t>
            </a:r>
          </a:p>
          <a:p>
            <a:r>
              <a:rPr lang="en-US" dirty="0" smtClean="0"/>
              <a:t>Find more information on the Wiki</a:t>
            </a:r>
            <a:br>
              <a:rPr lang="en-US" dirty="0" smtClean="0"/>
            </a:b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www.w3.org/community/webscreens/wiki/Main_Page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2286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301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232" y="1607009"/>
            <a:ext cx="8819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http://www.w3.org/community/webscreens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181168" y="4608873"/>
            <a:ext cx="4732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>
                <a:solidFill>
                  <a:schemeClr val="tx2"/>
                </a:solidFill>
              </a:rPr>
              <a:t>Copyright © </a:t>
            </a:r>
            <a:r>
              <a:rPr lang="en-US" sz="800" dirty="0" smtClean="0">
                <a:solidFill>
                  <a:schemeClr val="tx2"/>
                </a:solidFill>
              </a:rPr>
              <a:t>2013 </a:t>
            </a:r>
            <a:r>
              <a:rPr lang="en-US" sz="800" dirty="0">
                <a:solidFill>
                  <a:schemeClr val="tx2"/>
                </a:solidFill>
              </a:rPr>
              <a:t>Intel Corporation. All rights </a:t>
            </a:r>
            <a:r>
              <a:rPr lang="en-US" sz="800" dirty="0" smtClean="0">
                <a:solidFill>
                  <a:schemeClr val="tx2"/>
                </a:solidFill>
              </a:rPr>
              <a:t>reserved</a:t>
            </a:r>
          </a:p>
          <a:p>
            <a:pPr algn="r"/>
            <a:r>
              <a:rPr lang="en-US" sz="800" dirty="0">
                <a:solidFill>
                  <a:schemeClr val="tx2"/>
                </a:solidFill>
              </a:rPr>
              <a:t>Intel, the Intel logo</a:t>
            </a:r>
            <a:r>
              <a:rPr lang="en-US" sz="800" dirty="0" smtClean="0">
                <a:solidFill>
                  <a:schemeClr val="tx2"/>
                </a:solidFill>
              </a:rPr>
              <a:t>, </a:t>
            </a:r>
            <a:r>
              <a:rPr lang="en-US" sz="800" dirty="0" err="1" smtClean="0">
                <a:solidFill>
                  <a:schemeClr val="tx2"/>
                </a:solidFill>
              </a:rPr>
              <a:t>Ultrabook</a:t>
            </a:r>
            <a:r>
              <a:rPr lang="en-US" sz="800" dirty="0" smtClean="0">
                <a:solidFill>
                  <a:schemeClr val="tx2"/>
                </a:solidFill>
              </a:rPr>
              <a:t> are </a:t>
            </a:r>
            <a:r>
              <a:rPr lang="en-US" sz="800" dirty="0">
                <a:solidFill>
                  <a:schemeClr val="tx2"/>
                </a:solidFill>
              </a:rPr>
              <a:t>trademarks of Intel Corporation in the U.S. and/or other countries</a:t>
            </a:r>
            <a:r>
              <a:rPr lang="en-US" sz="800" dirty="0" smtClean="0">
                <a:solidFill>
                  <a:schemeClr val="tx2"/>
                </a:solidFill>
              </a:rPr>
              <a:t>.</a:t>
            </a:r>
          </a:p>
          <a:p>
            <a:pPr algn="r"/>
            <a:r>
              <a:rPr lang="en-US" sz="800" dirty="0">
                <a:solidFill>
                  <a:schemeClr val="tx2"/>
                </a:solidFill>
              </a:rPr>
              <a:t>*Other names and brands may be claimed as the property of others.</a:t>
            </a:r>
            <a:endParaRPr lang="en-US" sz="800" dirty="0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2679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Introducing the Second Screen Presenation CG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2252133"/>
            <a:ext cx="8228012" cy="2184930"/>
          </a:xfrm>
        </p:spPr>
        <p:txBody>
          <a:bodyPr>
            <a:normAutofit fontScale="85000" lnSpcReduction="10000"/>
          </a:bodyPr>
          <a:lstStyle/>
          <a:p>
            <a:r>
              <a:rPr lang="de-DE" dirty="0" smtClean="0"/>
              <a:t>Intel Initiative, Group founded end of 2013, chaired by Dominik Röttsches, Intel</a:t>
            </a:r>
          </a:p>
          <a:p>
            <a:r>
              <a:rPr lang="de-DE" dirty="0" smtClean="0"/>
              <a:t>36 Participants: Browser Vendors, Researchers, Silicon Manufacturers, Operators</a:t>
            </a:r>
            <a:endParaRPr lang="de-DE" dirty="0" smtClean="0"/>
          </a:p>
          <a:p>
            <a:r>
              <a:rPr lang="de-DE" dirty="0"/>
              <a:t>Bringing Second Display Use Cases to the </a:t>
            </a:r>
            <a:r>
              <a:rPr lang="de-DE" dirty="0" smtClean="0"/>
              <a:t>Web</a:t>
            </a:r>
          </a:p>
          <a:p>
            <a:r>
              <a:rPr lang="de-DE" dirty="0" smtClean="0"/>
              <a:t>Bridging the gap to native: Second display use cases can be implemented on iOS and Android and PC already, now the web needs them</a:t>
            </a:r>
            <a:endParaRPr lang="de-DE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51363" y="973138"/>
            <a:ext cx="70349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+mn-lt"/>
                <a:hlinkClick r:id="rId2"/>
              </a:rPr>
              <a:t>http://www.w3.org/community/webscreens</a:t>
            </a:r>
            <a:r>
              <a:rPr lang="en-US" i="1" dirty="0" smtClean="0">
                <a:latin typeface="+mn-lt"/>
                <a:hlinkClick r:id="rId2"/>
              </a:rPr>
              <a:t>/</a:t>
            </a:r>
            <a:endParaRPr lang="en-US" i="1" dirty="0" smtClean="0">
              <a:latin typeface="+mn-lt"/>
            </a:endParaRPr>
          </a:p>
          <a:p>
            <a:pPr algn="ctr"/>
            <a:r>
              <a:rPr lang="en-US" sz="1800" i="1" dirty="0" smtClean="0">
                <a:latin typeface="+mn-lt"/>
              </a:rPr>
              <a:t>(Links to Presentation API Proposal, Demo, Charter, Wiki, ML, etc.)</a:t>
            </a:r>
            <a:endParaRPr lang="en-US" sz="1800" i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0774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973138"/>
            <a:ext cx="8228012" cy="346392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e-DE" dirty="0" smtClean="0"/>
              <a:t>CG discusses third iteration of Presenation API proposal on mailing list and Wiki</a:t>
            </a:r>
            <a:r>
              <a:rPr lang="de-DE" dirty="0"/>
              <a:t/>
            </a:r>
            <a:br>
              <a:rPr lang="de-DE" dirty="0"/>
            </a:br>
            <a:r>
              <a:rPr lang="de-DE" dirty="0">
                <a:hlinkClick r:id="rId3"/>
              </a:rPr>
              <a:t>http://</a:t>
            </a:r>
            <a:r>
              <a:rPr lang="de-DE" dirty="0" smtClean="0">
                <a:hlinkClick r:id="rId3"/>
              </a:rPr>
              <a:t>www.w3.org/community/webscreens/wiki/API_Discussion</a:t>
            </a:r>
            <a:r>
              <a:rPr lang="de-DE" dirty="0"/>
              <a:t/>
            </a:r>
            <a:br>
              <a:rPr lang="de-DE" dirty="0"/>
            </a:br>
            <a:r>
              <a:rPr lang="de-DE" dirty="0">
                <a:hlinkClick r:id="rId4"/>
              </a:rPr>
              <a:t>http://lists.w3.org/Archives/Public/public-webscreens</a:t>
            </a:r>
            <a:r>
              <a:rPr lang="de-DE" dirty="0" smtClean="0">
                <a:hlinkClick r:id="rId4"/>
              </a:rPr>
              <a:t>/</a:t>
            </a:r>
            <a:endParaRPr lang="de-DE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e-DE" dirty="0" smtClean="0"/>
              <a:t>Approaching a good common understanding of use cases and requirments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e-DE" dirty="0" smtClean="0"/>
              <a:t>Community group welcomes new participants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e-DE" dirty="0" smtClean="0"/>
              <a:t>Browsers: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de-DE" dirty="0" smtClean="0"/>
              <a:t>Presentation </a:t>
            </a:r>
            <a:r>
              <a:rPr lang="de-DE" dirty="0"/>
              <a:t>API part of </a:t>
            </a:r>
            <a:r>
              <a:rPr lang="de-DE" dirty="0" smtClean="0"/>
              <a:t>Google`s </a:t>
            </a:r>
            <a:r>
              <a:rPr lang="de-DE" dirty="0"/>
              <a:t>Chrome agenda 2014:</a:t>
            </a:r>
            <a:br>
              <a:rPr lang="de-DE" dirty="0"/>
            </a:br>
            <a:r>
              <a:rPr lang="de-DE" dirty="0">
                <a:hlinkClick r:id="rId5"/>
              </a:rPr>
              <a:t>https://</a:t>
            </a:r>
            <a:r>
              <a:rPr lang="de-DE" dirty="0" smtClean="0">
                <a:hlinkClick r:id="rId5"/>
              </a:rPr>
              <a:t>groups.google.com/a/chromium.org/d/msg/blink-dev/Z5OzwYh3Wfk/IWooaY5FZowJ</a:t>
            </a:r>
            <a:endParaRPr lang="de-DE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de-DE" dirty="0" smtClean="0"/>
              <a:t>Commitment from Mozilla to experimentally implement API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7620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</a:rPr>
              <a:t>Second </a:t>
            </a:r>
            <a:r>
              <a:rPr lang="en-US" sz="2800" dirty="0" smtClean="0">
                <a:latin typeface="Arial" charset="0"/>
              </a:rPr>
              <a:t>Display for </a:t>
            </a:r>
            <a:r>
              <a:rPr lang="en-US" sz="2800" dirty="0">
                <a:latin typeface="Arial" charset="0"/>
              </a:rPr>
              <a:t>the </a:t>
            </a:r>
            <a:r>
              <a:rPr lang="en-US" sz="2800" dirty="0" smtClean="0">
                <a:latin typeface="Arial" charset="0"/>
              </a:rPr>
              <a:t>Web?</a:t>
            </a:r>
            <a:r>
              <a:rPr lang="en-US" sz="2800" dirty="0">
                <a:latin typeface="Arial" charset="0"/>
              </a:rPr>
              <a:t/>
            </a:r>
            <a:br>
              <a:rPr lang="en-US" sz="2800" dirty="0">
                <a:latin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9729" y="1309370"/>
            <a:ext cx="6078191" cy="3402013"/>
          </a:xfrm>
        </p:spPr>
        <p:txBody>
          <a:bodyPr/>
          <a:lstStyle/>
          <a:p>
            <a:pPr marL="0" indent="0">
              <a:buNone/>
            </a:pPr>
            <a:r>
              <a:rPr lang="de-DE" sz="2800" i="1" dirty="0" smtClean="0"/>
              <a:t>Enabling the User Agent to show web content full screen on nearby displays, such as TVs, projectors etc.</a:t>
            </a:r>
          </a:p>
        </p:txBody>
      </p:sp>
    </p:spTree>
    <p:extLst>
      <p:ext uri="{BB962C8B-B14F-4D97-AF65-F5344CB8AC3E}">
        <p14:creationId xmlns:p14="http://schemas.microsoft.com/office/powerpoint/2010/main" val="3123220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</a:rPr>
              <a:t>“Second Display” Clarification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 Display in this context means presenting on nearby displays from a UA on your primary device (laptop, handheld) to the display</a:t>
            </a:r>
          </a:p>
          <a:p>
            <a:r>
              <a:rPr lang="en-US" dirty="0" smtClean="0"/>
              <a:t>Different compared to Web &amp; TV context, where </a:t>
            </a:r>
            <a:r>
              <a:rPr lang="en-US" dirty="0"/>
              <a:t>"Second Screen" is often used to mean an application on a tablet, phone or other device associated with a program simultaneously broadcast on a TV.</a:t>
            </a:r>
          </a:p>
        </p:txBody>
      </p:sp>
    </p:spTree>
    <p:extLst>
      <p:ext uri="{BB962C8B-B14F-4D97-AF65-F5344CB8AC3E}">
        <p14:creationId xmlns:p14="http://schemas.microsoft.com/office/powerpoint/2010/main" val="3599477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71600" y="2114550"/>
            <a:ext cx="34290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3571" y="70598"/>
            <a:ext cx="3576917" cy="271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65"/>
          <p:cNvGrpSpPr/>
          <p:nvPr/>
        </p:nvGrpSpPr>
        <p:grpSpPr>
          <a:xfrm rot="16200000" flipV="1">
            <a:off x="3000667" y="771234"/>
            <a:ext cx="3164549" cy="2765081"/>
            <a:chOff x="3175124" y="1836911"/>
            <a:chExt cx="4219398" cy="3686775"/>
          </a:xfrm>
        </p:grpSpPr>
        <p:sp>
          <p:nvSpPr>
            <p:cNvPr id="17" name="Circular Arrow 16"/>
            <p:cNvSpPr/>
            <p:nvPr/>
          </p:nvSpPr>
          <p:spPr>
            <a:xfrm rot="15792216">
              <a:off x="3441435" y="1570600"/>
              <a:ext cx="3686775" cy="421939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742665"/>
                <a:gd name="adj5" fmla="val 12500"/>
              </a:avLst>
            </a:prstGeom>
            <a:solidFill>
              <a:schemeClr val="accent3">
                <a:lumMod val="60000"/>
                <a:lumOff val="40000"/>
                <a:alpha val="36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8245075">
              <a:off x="3983985" y="2511916"/>
              <a:ext cx="246308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100" b="1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4800600" y="2137410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ym typeface="Wingdings"/>
              </a:rPr>
              <a:t></a:t>
            </a:r>
            <a:endParaRPr lang="en-US" sz="1800" dirty="0"/>
          </a:p>
        </p:txBody>
      </p:sp>
      <p:sp>
        <p:nvSpPr>
          <p:cNvPr id="28" name="Left Arrow 27"/>
          <p:cNvSpPr/>
          <p:nvPr/>
        </p:nvSpPr>
        <p:spPr>
          <a:xfrm rot="3635695">
            <a:off x="4463771" y="2728206"/>
            <a:ext cx="159309" cy="107019"/>
          </a:xfrm>
          <a:prstGeom prst="leftArrow">
            <a:avLst>
              <a:gd name="adj1" fmla="val 30900"/>
              <a:gd name="adj2" fmla="val 72282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43100" y="2343151"/>
            <a:ext cx="2228850" cy="12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3943350" y="2343150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ym typeface="Wingdings"/>
              </a:rPr>
              <a:t></a:t>
            </a:r>
            <a:endParaRPr lang="en-US" sz="1800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26280" y="228600"/>
            <a:ext cx="324950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6543" y="306388"/>
            <a:ext cx="8229600" cy="666750"/>
          </a:xfrm>
        </p:spPr>
        <p:txBody>
          <a:bodyPr/>
          <a:lstStyle/>
          <a:p>
            <a:r>
              <a:rPr lang="en-US" dirty="0" smtClean="0"/>
              <a:t>Use Case: Presentation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 rot="16200000">
            <a:off x="-955104" y="3174266"/>
            <a:ext cx="2423340" cy="143527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800" dirty="0"/>
              <a:t>(Slide material courtesy of Steve Barile, PCCG)</a:t>
            </a:r>
          </a:p>
        </p:txBody>
      </p:sp>
    </p:spTree>
    <p:extLst>
      <p:ext uri="{BB962C8B-B14F-4D97-AF65-F5344CB8AC3E}">
        <p14:creationId xmlns:p14="http://schemas.microsoft.com/office/powerpoint/2010/main" val="1310638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/>
        </p:nvGrpSpPr>
        <p:grpSpPr>
          <a:xfrm>
            <a:off x="454025" y="1487540"/>
            <a:ext cx="4346575" cy="2970160"/>
            <a:chOff x="304800" y="2819400"/>
            <a:chExt cx="4572000" cy="31242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04800" y="2819400"/>
              <a:ext cx="4572000" cy="312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90600" y="3124200"/>
              <a:ext cx="838200" cy="1431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0"/>
          <p:cNvGrpSpPr/>
          <p:nvPr/>
        </p:nvGrpSpPr>
        <p:grpSpPr>
          <a:xfrm>
            <a:off x="4363571" y="70598"/>
            <a:ext cx="3576917" cy="2712944"/>
            <a:chOff x="4294095" y="94131"/>
            <a:chExt cx="4769222" cy="3617258"/>
          </a:xfrm>
        </p:grpSpPr>
        <p:pic>
          <p:nvPicPr>
            <p:cNvPr id="19" name="Picture 14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94095" y="94131"/>
              <a:ext cx="4769222" cy="3617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517409" y="332096"/>
              <a:ext cx="4321791" cy="241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5"/>
          <p:cNvGrpSpPr/>
          <p:nvPr/>
        </p:nvGrpSpPr>
        <p:grpSpPr>
          <a:xfrm rot="16200000" flipV="1">
            <a:off x="3000667" y="771234"/>
            <a:ext cx="3164549" cy="2765081"/>
            <a:chOff x="3175124" y="1836911"/>
            <a:chExt cx="4219398" cy="3686775"/>
          </a:xfrm>
        </p:grpSpPr>
        <p:sp>
          <p:nvSpPr>
            <p:cNvPr id="17" name="Circular Arrow 16"/>
            <p:cNvSpPr/>
            <p:nvPr/>
          </p:nvSpPr>
          <p:spPr>
            <a:xfrm rot="15792216">
              <a:off x="3441435" y="1570600"/>
              <a:ext cx="3686775" cy="421939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742665"/>
                <a:gd name="adj5" fmla="val 12500"/>
              </a:avLst>
            </a:prstGeom>
            <a:solidFill>
              <a:schemeClr val="accent3">
                <a:lumMod val="60000"/>
                <a:lumOff val="40000"/>
                <a:alpha val="36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8245075">
              <a:off x="3983985" y="2511916"/>
              <a:ext cx="246308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100" b="1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4051012" y="3371850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ym typeface="Wingdings"/>
              </a:rPr>
              <a:t></a:t>
            </a:r>
            <a:endParaRPr lang="en-US" sz="1800" dirty="0"/>
          </a:p>
        </p:txBody>
      </p:sp>
      <p:sp>
        <p:nvSpPr>
          <p:cNvPr id="26" name="Rectangle 25"/>
          <p:cNvSpPr/>
          <p:nvPr/>
        </p:nvSpPr>
        <p:spPr>
          <a:xfrm>
            <a:off x="4800600" y="2137410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ym typeface="Wingdings"/>
              </a:rPr>
              <a:t></a:t>
            </a:r>
            <a:endParaRPr lang="en-US" sz="1800" dirty="0"/>
          </a:p>
        </p:txBody>
      </p:sp>
      <p:sp>
        <p:nvSpPr>
          <p:cNvPr id="28" name="Left Arrow 27"/>
          <p:cNvSpPr/>
          <p:nvPr/>
        </p:nvSpPr>
        <p:spPr>
          <a:xfrm rot="3635695">
            <a:off x="4006570" y="2385305"/>
            <a:ext cx="159309" cy="107019"/>
          </a:xfrm>
          <a:prstGeom prst="leftArrow">
            <a:avLst>
              <a:gd name="adj1" fmla="val 30900"/>
              <a:gd name="adj2" fmla="val 72282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Video Sharing &amp; </a:t>
            </a:r>
            <a:br>
              <a:rPr lang="en-US" dirty="0" smtClean="0"/>
            </a:br>
            <a:r>
              <a:rPr lang="en-US" dirty="0" smtClean="0"/>
              <a:t>Media Flinging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1057" y="251390"/>
            <a:ext cx="3253219" cy="18060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011" y="1686755"/>
            <a:ext cx="202882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86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/>
        </p:nvGrpSpPr>
        <p:grpSpPr>
          <a:xfrm>
            <a:off x="454025" y="1487540"/>
            <a:ext cx="4346575" cy="2970160"/>
            <a:chOff x="304800" y="2819400"/>
            <a:chExt cx="4572000" cy="31242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04800" y="2819400"/>
              <a:ext cx="4572000" cy="312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90600" y="3124200"/>
              <a:ext cx="838200" cy="1431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0"/>
          <p:cNvGrpSpPr/>
          <p:nvPr/>
        </p:nvGrpSpPr>
        <p:grpSpPr>
          <a:xfrm>
            <a:off x="4363571" y="70598"/>
            <a:ext cx="3576917" cy="2712944"/>
            <a:chOff x="4294095" y="94131"/>
            <a:chExt cx="4769222" cy="3617258"/>
          </a:xfrm>
        </p:grpSpPr>
        <p:pic>
          <p:nvPicPr>
            <p:cNvPr id="19" name="Picture 14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94095" y="94131"/>
              <a:ext cx="4769222" cy="3617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517409" y="332096"/>
              <a:ext cx="4321791" cy="241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5"/>
          <p:cNvGrpSpPr/>
          <p:nvPr/>
        </p:nvGrpSpPr>
        <p:grpSpPr>
          <a:xfrm rot="16200000" flipV="1">
            <a:off x="3000667" y="771234"/>
            <a:ext cx="3164549" cy="2765081"/>
            <a:chOff x="3175124" y="1836911"/>
            <a:chExt cx="4219398" cy="3686775"/>
          </a:xfrm>
        </p:grpSpPr>
        <p:sp>
          <p:nvSpPr>
            <p:cNvPr id="17" name="Circular Arrow 16"/>
            <p:cNvSpPr/>
            <p:nvPr/>
          </p:nvSpPr>
          <p:spPr>
            <a:xfrm rot="15792216">
              <a:off x="3441435" y="1570600"/>
              <a:ext cx="3686775" cy="4219398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742665"/>
                <a:gd name="adj5" fmla="val 12500"/>
              </a:avLst>
            </a:prstGeom>
            <a:solidFill>
              <a:schemeClr val="accent3">
                <a:lumMod val="60000"/>
                <a:lumOff val="40000"/>
                <a:alpha val="36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8245075">
              <a:off x="3983985" y="2511916"/>
              <a:ext cx="246308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100" b="1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4051012" y="3371850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ym typeface="Wingdings"/>
              </a:rPr>
              <a:t></a:t>
            </a:r>
            <a:endParaRPr lang="en-US" sz="1800" dirty="0"/>
          </a:p>
        </p:txBody>
      </p:sp>
      <p:sp>
        <p:nvSpPr>
          <p:cNvPr id="26" name="Rectangle 25"/>
          <p:cNvSpPr/>
          <p:nvPr/>
        </p:nvSpPr>
        <p:spPr>
          <a:xfrm>
            <a:off x="4800600" y="2137410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ym typeface="Wingdings"/>
              </a:rPr>
              <a:t></a:t>
            </a:r>
            <a:endParaRPr lang="en-US" sz="1800" dirty="0"/>
          </a:p>
        </p:txBody>
      </p:sp>
      <p:sp>
        <p:nvSpPr>
          <p:cNvPr id="28" name="Left Arrow 27"/>
          <p:cNvSpPr/>
          <p:nvPr/>
        </p:nvSpPr>
        <p:spPr>
          <a:xfrm rot="3635695">
            <a:off x="4006570" y="2385305"/>
            <a:ext cx="159309" cy="107019"/>
          </a:xfrm>
          <a:prstGeom prst="leftArrow">
            <a:avLst>
              <a:gd name="adj1" fmla="val 30900"/>
              <a:gd name="adj2" fmla="val 72282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Case: Gaming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1057" y="251390"/>
            <a:ext cx="3253219" cy="1806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b="2059"/>
          <a:stretch/>
        </p:blipFill>
        <p:spPr>
          <a:xfrm>
            <a:off x="4526704" y="249071"/>
            <a:ext cx="3254010" cy="18083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039091" y="1695796"/>
            <a:ext cx="3132859" cy="174567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e.g. Game Controls/</a:t>
            </a:r>
          </a:p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Inventory/</a:t>
            </a:r>
          </a:p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Map</a:t>
            </a:r>
          </a:p>
        </p:txBody>
      </p:sp>
    </p:spTree>
    <p:extLst>
      <p:ext uri="{BB962C8B-B14F-4D97-AF65-F5344CB8AC3E}">
        <p14:creationId xmlns:p14="http://schemas.microsoft.com/office/powerpoint/2010/main" val="2971665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Display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Miracast</a:t>
            </a:r>
            <a:r>
              <a:rPr lang="en-US" dirty="0" smtClean="0"/>
              <a:t> &amp; Intel Wireless Display</a:t>
            </a:r>
          </a:p>
          <a:p>
            <a:pPr lvl="1"/>
            <a:r>
              <a:rPr lang="en-US" dirty="0" smtClean="0"/>
              <a:t>On Windows 8 &amp; 8.1</a:t>
            </a:r>
          </a:p>
          <a:p>
            <a:pPr lvl="1"/>
            <a:r>
              <a:rPr lang="en-US" dirty="0" smtClean="0"/>
              <a:t>On Android</a:t>
            </a:r>
          </a:p>
          <a:p>
            <a:r>
              <a:rPr lang="en-US" dirty="0" smtClean="0"/>
              <a:t>Airplay</a:t>
            </a:r>
          </a:p>
          <a:p>
            <a:pPr lvl="1"/>
            <a:r>
              <a:rPr lang="en-US" dirty="0" smtClean="0"/>
              <a:t>On </a:t>
            </a:r>
            <a:r>
              <a:rPr lang="en-US" dirty="0" err="1" smtClean="0"/>
              <a:t>iOS</a:t>
            </a:r>
            <a:r>
              <a:rPr lang="en-US" dirty="0" smtClean="0"/>
              <a:t> &amp; OS X – multi-monitor support in OS X Mavericks</a:t>
            </a:r>
          </a:p>
          <a:p>
            <a:r>
              <a:rPr lang="en-US" dirty="0" smtClean="0"/>
              <a:t>DLNA-based</a:t>
            </a:r>
          </a:p>
          <a:p>
            <a:pPr lvl="1"/>
            <a:r>
              <a:rPr lang="en-US" dirty="0" smtClean="0"/>
              <a:t>Xbox, Windows Media, PS3, TVs</a:t>
            </a:r>
          </a:p>
          <a:p>
            <a:r>
              <a:rPr lang="en-US" dirty="0" err="1" smtClean="0"/>
              <a:t>Chromecast</a:t>
            </a:r>
            <a:endParaRPr lang="en-US" dirty="0" smtClean="0"/>
          </a:p>
          <a:p>
            <a:pPr lvl="1"/>
            <a:r>
              <a:rPr lang="en-US" dirty="0" smtClean="0"/>
              <a:t>Partially web-based, two user agents connecting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1156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l_LTtemplate_121410">
  <a:themeElements>
    <a:clrScheme name="OTC Colors">
      <a:dk1>
        <a:sysClr val="windowText" lastClr="000000"/>
      </a:dk1>
      <a:lt1>
        <a:sysClr val="window" lastClr="FFFFFF"/>
      </a:lt1>
      <a:dk2>
        <a:srgbClr val="464749"/>
      </a:dk2>
      <a:lt2>
        <a:srgbClr val="AEB0B3"/>
      </a:lt2>
      <a:accent1>
        <a:srgbClr val="79008A"/>
      </a:accent1>
      <a:accent2>
        <a:srgbClr val="56D026"/>
      </a:accent2>
      <a:accent3>
        <a:srgbClr val="1B96E3"/>
      </a:accent3>
      <a:accent4>
        <a:srgbClr val="FF6D00"/>
      </a:accent4>
      <a:accent5>
        <a:srgbClr val="464749"/>
      </a:accent5>
      <a:accent6>
        <a:srgbClr val="818386"/>
      </a:accent6>
      <a:hlink>
        <a:srgbClr val="79008A"/>
      </a:hlink>
      <a:folHlink>
        <a:srgbClr val="79008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eaLnBrk="0" hangingPunct="0">
          <a:defRPr sz="2000" b="1" smtClean="0">
            <a:latin typeface="Neo Sans Inte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o Sans Intel" pitchFamily="34" charset="0"/>
            <a:cs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2_intel_template_1_111605_BLUE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_template_1_111605_BLUE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el_template_1_111605_BLUE 3">
        <a:dk1>
          <a:srgbClr val="000000"/>
        </a:dk1>
        <a:lt1>
          <a:srgbClr val="FFFFFF"/>
        </a:lt1>
        <a:dk2>
          <a:srgbClr val="DDDDDD"/>
        </a:dk2>
        <a:lt2>
          <a:srgbClr val="5F5F5F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00000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0C2E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ntel_LTtemplate_121410">
  <a:themeElements>
    <a:clrScheme name="Custom 1">
      <a:dk1>
        <a:srgbClr val="061922"/>
      </a:dk1>
      <a:lt1>
        <a:srgbClr val="FFFFFF"/>
      </a:lt1>
      <a:dk2>
        <a:srgbClr val="939598"/>
      </a:dk2>
      <a:lt2>
        <a:srgbClr val="B4BABD"/>
      </a:lt2>
      <a:accent1>
        <a:srgbClr val="760088"/>
      </a:accent1>
      <a:accent2>
        <a:srgbClr val="2498E0"/>
      </a:accent2>
      <a:accent3>
        <a:srgbClr val="5ACE30"/>
      </a:accent3>
      <a:accent4>
        <a:srgbClr val="454649"/>
      </a:accent4>
      <a:accent5>
        <a:srgbClr val="808285"/>
      </a:accent5>
      <a:accent6>
        <a:srgbClr val="FD6D09"/>
      </a:accent6>
      <a:hlink>
        <a:srgbClr val="8C189A"/>
      </a:hlink>
      <a:folHlink>
        <a:srgbClr val="8C189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eaLnBrk="0" hangingPunct="0">
          <a:defRPr sz="2000" b="1" smtClean="0">
            <a:latin typeface="Neo Sans Inte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o Sans Intel" pitchFamily="34" charset="0"/>
            <a:cs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2_intel_template_1_111605_BLUE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_template_1_111605_BLUE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el_template_1_111605_BLUE 3">
        <a:dk1>
          <a:srgbClr val="000000"/>
        </a:dk1>
        <a:lt1>
          <a:srgbClr val="FFFFFF"/>
        </a:lt1>
        <a:dk2>
          <a:srgbClr val="DDDDDD"/>
        </a:dk2>
        <a:lt2>
          <a:srgbClr val="5F5F5F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00000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0C2E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E05BC26083824DB2546712883D286F" ma:contentTypeVersion="0" ma:contentTypeDescription="Create a new document." ma:contentTypeScope="" ma:versionID="7be4ca5ea8e93d45448cc98ca8386b0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4A94C8E-3E2B-4AD9-8D67-7815198BE085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5CC5FB6-44E0-47C0-972B-EBB94824D4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D2175F-1B0C-4243-BC5D-5F5F8E5CB2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11580</TotalTime>
  <Words>737</Words>
  <Application>Microsoft Office PowerPoint</Application>
  <PresentationFormat>On-screen Show (16:9)</PresentationFormat>
  <Paragraphs>136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MS PGothic</vt:lpstr>
      <vt:lpstr>MS PGothic</vt:lpstr>
      <vt:lpstr>SimHei</vt:lpstr>
      <vt:lpstr>Arial</vt:lpstr>
      <vt:lpstr>Calibri</vt:lpstr>
      <vt:lpstr>Courier New</vt:lpstr>
      <vt:lpstr>Lucida Console</vt:lpstr>
      <vt:lpstr>Neo Sans Intel</vt:lpstr>
      <vt:lpstr>Neo Sans Intel Light</vt:lpstr>
      <vt:lpstr>Neo Sans Intel Medium</vt:lpstr>
      <vt:lpstr>Times</vt:lpstr>
      <vt:lpstr>Verdana</vt:lpstr>
      <vt:lpstr>Wingdings</vt:lpstr>
      <vt:lpstr>Intel_LTtemplate_121410</vt:lpstr>
      <vt:lpstr>1_Intel_LTtemplate_121410</vt:lpstr>
      <vt:lpstr>Enabling Second Display Use Cases on the Web  4th W3C Web &amp; TV Workshop  </vt:lpstr>
      <vt:lpstr>Introducing the Second Screen Presenation CG</vt:lpstr>
      <vt:lpstr>Current Status</vt:lpstr>
      <vt:lpstr>Second Display for the Web? </vt:lpstr>
      <vt:lpstr>“Second Display” Clarification</vt:lpstr>
      <vt:lpstr>Use Case: Presentation</vt:lpstr>
      <vt:lpstr>Use Case:  Video Sharing &amp;  Media Flinging</vt:lpstr>
      <vt:lpstr>Use Case: Gaming</vt:lpstr>
      <vt:lpstr>Remote Display Technologies</vt:lpstr>
      <vt:lpstr>OS APIs for Second Displays</vt:lpstr>
      <vt:lpstr>Situation on the Web – Why we need Presentation API</vt:lpstr>
      <vt:lpstr>Presentation API Proposal</vt:lpstr>
      <vt:lpstr>API Preview</vt:lpstr>
      <vt:lpstr>Presentation API Example</vt:lpstr>
      <vt:lpstr>Presentation API Key Features</vt:lpstr>
      <vt:lpstr>Presentation API Demo</vt:lpstr>
      <vt:lpstr>Participate</vt:lpstr>
      <vt:lpstr>PowerPoint Presentation</vt:lpstr>
    </vt:vector>
  </TitlesOfParts>
  <Company>Red Peak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 Title</dc:title>
  <dc:creator>Red Peak</dc:creator>
  <cp:lastModifiedBy>Rottsches, Dominik</cp:lastModifiedBy>
  <cp:revision>307</cp:revision>
  <dcterms:created xsi:type="dcterms:W3CDTF">2010-12-14T21:35:33Z</dcterms:created>
  <dcterms:modified xsi:type="dcterms:W3CDTF">2014-03-07T12:34:34Z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0x010100C1E05BC26083824DB2546712883D286F</vt:lpwstr>
  </property>
</Properties>
</file>