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heme/themeOverride2.xml" ContentType="application/vnd.openxmlformats-officedocument.themeOverr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57" r:id="rId3"/>
    <p:sldId id="403" r:id="rId4"/>
    <p:sldId id="432" r:id="rId5"/>
    <p:sldId id="430" r:id="rId6"/>
    <p:sldId id="434" r:id="rId7"/>
    <p:sldId id="437" r:id="rId8"/>
    <p:sldId id="453" r:id="rId9"/>
    <p:sldId id="451" r:id="rId10"/>
    <p:sldId id="438" r:id="rId11"/>
    <p:sldId id="454" r:id="rId12"/>
    <p:sldId id="450" r:id="rId13"/>
    <p:sldId id="455" r:id="rId14"/>
    <p:sldId id="456" r:id="rId15"/>
    <p:sldId id="446" r:id="rId16"/>
    <p:sldId id="448" r:id="rId17"/>
    <p:sldId id="435" r:id="rId18"/>
    <p:sldId id="427" r:id="rId19"/>
    <p:sldId id="444" r:id="rId20"/>
    <p:sldId id="459" r:id="rId21"/>
    <p:sldId id="296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min Zhu" initials="Pomi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DA63"/>
    <a:srgbClr val="00F26D"/>
    <a:srgbClr val="33388E"/>
    <a:srgbClr val="C74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8" autoAdjust="0"/>
    <p:restoredTop sz="90015" autoAdjust="0"/>
  </p:normalViewPr>
  <p:slideViewPr>
    <p:cSldViewPr>
      <p:cViewPr varScale="1">
        <p:scale>
          <a:sx n="76" d="100"/>
          <a:sy n="76" d="100"/>
        </p:scale>
        <p:origin x="-15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0A5AA-3BB3-4A31-BECD-38BA155058AD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1B08D-19B4-431F-89B3-390A5DB603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67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47483647" y="0"/>
            <a:ext cx="0" cy="2147483647"/>
          </a:xfrm>
        </p:spPr>
      </p:sp>
      <p:sp>
        <p:nvSpPr>
          <p:cNvPr id="26627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77788" y="0"/>
            <a:ext cx="0" cy="21474836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4060825" y="0"/>
            <a:ext cx="8408988" cy="6307138"/>
          </a:xfrm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455613" y="1598613"/>
            <a:ext cx="8229600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4916B-CEC0-3242-9367-040EDE5A828F}" type="slidenum">
              <a:rPr lang="zh-CN" altLang="en-US"/>
              <a:pPr>
                <a:defRPr/>
              </a:pPr>
              <a:t>‹#›</a:t>
            </a:fld>
            <a:endParaRPr lang="en-US" altLang="zh-CN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2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5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ABF07-CB4F-4E0C-98F3-B296937E0628}" type="datetimeFigureOut">
              <a:rPr lang="zh-CN" altLang="en-US" smtClean="0"/>
              <a:pPr/>
              <a:t>14-3-12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32DFB-B8EE-47F9-B727-108E0953240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hyperlink" Target="http://images.google.com/imgres?imgurl=www.dtvcity.com/agraphics/plasma/panasonic-th-42pa20.jpg&amp;imgrefurl=http://www.dtvcity.com/plasma/panasonic-th42pa20u.html&amp;h=298&amp;w=460&amp;sz=35&amp;tbnid=4kR0g_dyXQIJ:&amp;tbnh=80&amp;tbnw=123&amp;prev=/images?q=Plasma+TV&amp;hl=en&amp;lr=&amp;ie=UTF-8&amp;oe=UTF-8" TargetMode="External"/><Relationship Id="rId14" Type="http://schemas.openxmlformats.org/officeDocument/2006/relationships/image" Target="../media/image37.jpeg"/><Relationship Id="rId15" Type="http://schemas.openxmlformats.org/officeDocument/2006/relationships/image" Target="../media/image38.png"/><Relationship Id="rId16" Type="http://schemas.openxmlformats.org/officeDocument/2006/relationships/image" Target="../media/image39.jpeg"/><Relationship Id="rId17" Type="http://schemas.openxmlformats.org/officeDocument/2006/relationships/image" Target="../media/image40.jpeg"/><Relationship Id="rId18" Type="http://schemas.openxmlformats.org/officeDocument/2006/relationships/image" Target="../media/image41.png"/><Relationship Id="rId19" Type="http://schemas.openxmlformats.org/officeDocument/2006/relationships/image" Target="../media/image4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hyperlink" Target="http://images.google.com/imgres?imgurl=www.hp.ca/products/static/presario-desktops/images/s5000nx_fs7550.jpg&amp;imgrefurl=http://www.hp.ca/products/static/presario-desktops/s5000clb.php&amp;h=200&amp;w=254&amp;sz=16&amp;tbnid=CqHMyDrwya8J:&amp;tbnh=83&amp;tbnw=105&amp;prev=/images?q=Desktop+PCs&amp;start=20&amp;hl=en&amp;lr=&amp;ie=UTF-8&amp;oe=UTF-8&amp;sa=N" TargetMode="External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9" Type="http://schemas.openxmlformats.org/officeDocument/2006/relationships/image" Target="../media/image33.jpeg"/><Relationship Id="rId10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8824" y="23887"/>
            <a:ext cx="1071570" cy="36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E:\#WorkCache#\数字电视广告分析\素材\OC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552"/>
            <a:ext cx="773851" cy="257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1560" y="2211165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MULTISCREEN SERVICE </a:t>
            </a:r>
          </a:p>
          <a:p>
            <a:pPr algn="ctr"/>
            <a:r>
              <a:rPr lang="en-US" altLang="zh-CN" sz="3600" b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IN SHANGHAI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640" y="4005064"/>
            <a:ext cx="6858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Oriental Cable Network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800" b="1" dirty="0" err="1" smtClean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Mingmin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Wang</a:t>
            </a:r>
          </a:p>
          <a:p>
            <a:pPr algn="ctr"/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March 12</a:t>
            </a:r>
            <a:r>
              <a:rPr lang="en-US" altLang="zh-CN" sz="2800" b="1" baseline="30000" dirty="0" smtClean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th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D:\Work2012\04专项工作\02重要配置\应用图片\智能终端（NGBLab）\图片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08275"/>
            <a:ext cx="419417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矩形 22"/>
          <p:cNvSpPr>
            <a:spLocks noChangeArrowheads="1"/>
          </p:cNvSpPr>
          <p:nvPr/>
        </p:nvSpPr>
        <p:spPr bwMode="auto">
          <a:xfrm>
            <a:off x="611188" y="1844675"/>
            <a:ext cx="77771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lvl="1" indent="-285750">
              <a:spcBef>
                <a:spcPct val="20000"/>
              </a:spcBef>
              <a:buClr>
                <a:srgbClr val="01AEF0"/>
              </a:buClr>
              <a:buSzPct val="90000"/>
            </a:pPr>
            <a:endParaRPr lang="zh-CN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 marL="285750" lvl="1" indent="-285750">
              <a:spcBef>
                <a:spcPct val="20000"/>
              </a:spcBef>
              <a:buClr>
                <a:srgbClr val="01AEF0"/>
              </a:buClr>
              <a:buSzPct val="90000"/>
              <a:buFont typeface="Symbol" charset="0"/>
              <a:buChar char="-"/>
            </a:pPr>
            <a:endParaRPr lang="zh-CN" altLang="en-US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sp>
        <p:nvSpPr>
          <p:cNvPr id="37892" name="矩形 7"/>
          <p:cNvSpPr>
            <a:spLocks noChangeArrowheads="1"/>
          </p:cNvSpPr>
          <p:nvPr/>
        </p:nvSpPr>
        <p:spPr bwMode="auto">
          <a:xfrm>
            <a:off x="251520" y="1412776"/>
            <a:ext cx="8640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60 SD live streaming channel and 10 HD live streaming channel,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10k hours VOD content, support </a:t>
            </a:r>
            <a:r>
              <a:rPr lang="en-US" altLang="zh-CN" sz="2000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iOS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/Android pad and phone;</a:t>
            </a:r>
          </a:p>
        </p:txBody>
      </p:sp>
      <p:sp>
        <p:nvSpPr>
          <p:cNvPr id="37893" name="标题 1"/>
          <p:cNvSpPr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280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Multiscreen Service Deployment</a:t>
            </a:r>
            <a:endParaRPr lang="zh-CN" altLang="en-US" dirty="0"/>
          </a:p>
        </p:txBody>
      </p:sp>
      <p:pic>
        <p:nvPicPr>
          <p:cNvPr id="37894" name="图片 5" descr="说明: Macintosh HD:Users:rod:Work:炫视通:界面截图:TV-Portal:2：播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92375"/>
            <a:ext cx="28797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2" descr="C:\Users\shihh.SCN\Documents\Fetion\temp\ecb3241ef59bacb48f799768cd171d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21163"/>
            <a:ext cx="4348163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2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grpSp>
        <p:nvGrpSpPr>
          <p:cNvPr id="4" name="组合 78"/>
          <p:cNvGrpSpPr/>
          <p:nvPr/>
        </p:nvGrpSpPr>
        <p:grpSpPr>
          <a:xfrm>
            <a:off x="935596" y="5157192"/>
            <a:ext cx="7200800" cy="1224136"/>
            <a:chOff x="755576" y="5157192"/>
            <a:chExt cx="7200800" cy="1224136"/>
          </a:xfrm>
        </p:grpSpPr>
        <p:sp>
          <p:nvSpPr>
            <p:cNvPr id="24" name="圆角矩形 23"/>
            <p:cNvSpPr/>
            <p:nvPr/>
          </p:nvSpPr>
          <p:spPr>
            <a:xfrm>
              <a:off x="755576" y="5157192"/>
              <a:ext cx="7200800" cy="12241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b="1" dirty="0"/>
            </a:p>
          </p:txBody>
        </p:sp>
        <p:sp>
          <p:nvSpPr>
            <p:cNvPr id="25" name="TextBox 53"/>
            <p:cNvSpPr txBox="1"/>
            <p:nvPr/>
          </p:nvSpPr>
          <p:spPr>
            <a:xfrm>
              <a:off x="755576" y="5157192"/>
              <a:ext cx="15841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Current </a:t>
              </a:r>
            </a:p>
            <a:p>
              <a:r>
                <a:rPr lang="en-US" altLang="zh-CN" dirty="0" smtClean="0"/>
                <a:t>video </a:t>
              </a:r>
            </a:p>
            <a:p>
              <a:r>
                <a:rPr lang="en-US" altLang="zh-CN" dirty="0" smtClean="0"/>
                <a:t>service infrastructure</a:t>
              </a:r>
              <a:endParaRPr lang="zh-CN" altLang="en-US" dirty="0"/>
            </a:p>
          </p:txBody>
        </p:sp>
        <p:sp>
          <p:nvSpPr>
            <p:cNvPr id="26" name="圆角矩形 25"/>
            <p:cNvSpPr/>
            <p:nvPr/>
          </p:nvSpPr>
          <p:spPr bwMode="auto">
            <a:xfrm>
              <a:off x="2339752" y="5498187"/>
              <a:ext cx="1080120" cy="5951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1" lang="en-US" altLang="zh-CN" sz="2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DVB</a:t>
              </a:r>
              <a:endParaRPr kumimoji="1" lang="zh-CN" alt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 bwMode="auto">
            <a:xfrm>
              <a:off x="3779912" y="5517232"/>
              <a:ext cx="1080120" cy="5951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1" lang="en-US" altLang="zh-CN" sz="2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VOD</a:t>
              </a:r>
              <a:endParaRPr kumimoji="1" lang="zh-CN" alt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 bwMode="auto">
            <a:xfrm>
              <a:off x="5220072" y="5517232"/>
              <a:ext cx="1080120" cy="5951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1" lang="en-US" altLang="zh-CN" sz="2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SDV</a:t>
              </a:r>
              <a:endParaRPr kumimoji="1" lang="zh-CN" alt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 bwMode="auto">
            <a:xfrm>
              <a:off x="6660232" y="5517232"/>
              <a:ext cx="1080120" cy="5951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1" lang="en-US" altLang="zh-CN" sz="2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OTT</a:t>
              </a:r>
              <a:endParaRPr kumimoji="1" lang="zh-CN" alt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76"/>
          <p:cNvGrpSpPr/>
          <p:nvPr/>
        </p:nvGrpSpPr>
        <p:grpSpPr>
          <a:xfrm>
            <a:off x="863588" y="1556792"/>
            <a:ext cx="1403648" cy="2527319"/>
            <a:chOff x="683568" y="1916832"/>
            <a:chExt cx="1403648" cy="2527319"/>
          </a:xfrm>
        </p:grpSpPr>
        <p:sp>
          <p:nvSpPr>
            <p:cNvPr id="20" name="圆角矩形 19"/>
            <p:cNvSpPr/>
            <p:nvPr/>
          </p:nvSpPr>
          <p:spPr bwMode="auto">
            <a:xfrm>
              <a:off x="683568" y="1916832"/>
              <a:ext cx="1403648" cy="252731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kumimoji="1"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683568" y="1916832"/>
              <a:ext cx="1368152" cy="7386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Device management</a:t>
              </a:r>
            </a:p>
            <a:p>
              <a:pPr algn="ctr"/>
              <a:r>
                <a:rPr kumimoji="1"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system</a:t>
              </a:r>
              <a:endPara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 bwMode="auto">
            <a:xfrm>
              <a:off x="827584" y="3645024"/>
              <a:ext cx="1080121" cy="667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1" lang="en-US" altLang="zh-CN" sz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Device status</a:t>
              </a:r>
            </a:p>
            <a:p>
              <a:pPr algn="ctr">
                <a:defRPr/>
              </a:pPr>
              <a:r>
                <a:rPr kumimoji="1" lang="en-US" altLang="zh-CN" sz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report</a:t>
              </a:r>
              <a:endParaRPr kumimoji="1"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 bwMode="auto">
            <a:xfrm>
              <a:off x="827584" y="2852936"/>
              <a:ext cx="1080121" cy="59510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1" lang="en-US" altLang="zh-CN" sz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Device config</a:t>
              </a:r>
              <a:endParaRPr kumimoji="1"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72"/>
          <p:cNvGrpSpPr/>
          <p:nvPr/>
        </p:nvGrpSpPr>
        <p:grpSpPr>
          <a:xfrm>
            <a:off x="2519772" y="1556792"/>
            <a:ext cx="3528392" cy="2592288"/>
            <a:chOff x="2195736" y="1916832"/>
            <a:chExt cx="3528392" cy="2592288"/>
          </a:xfrm>
        </p:grpSpPr>
        <p:sp>
          <p:nvSpPr>
            <p:cNvPr id="14" name="流程图: 可选过程 79"/>
            <p:cNvSpPr/>
            <p:nvPr/>
          </p:nvSpPr>
          <p:spPr bwMode="auto">
            <a:xfrm>
              <a:off x="2304254" y="1916832"/>
              <a:ext cx="3275858" cy="2592288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endParaRPr kumimoji="1"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圆角矩形 14"/>
            <p:cNvSpPr>
              <a:spLocks noChangeArrowheads="1"/>
            </p:cNvSpPr>
            <p:nvPr/>
          </p:nvSpPr>
          <p:spPr bwMode="auto">
            <a:xfrm>
              <a:off x="2627784" y="3933056"/>
              <a:ext cx="2592288" cy="360040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Unique resource management</a:t>
              </a:r>
              <a:endParaRPr kumimoji="1"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圆角矩形 15"/>
            <p:cNvSpPr>
              <a:spLocks noChangeArrowheads="1"/>
            </p:cNvSpPr>
            <p:nvPr/>
          </p:nvSpPr>
          <p:spPr bwMode="auto">
            <a:xfrm>
              <a:off x="2627784" y="3429000"/>
              <a:ext cx="2592288" cy="360040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Unique session management</a:t>
              </a:r>
              <a:endParaRPr kumimoji="1"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圆角矩形 16"/>
            <p:cNvSpPr>
              <a:spLocks noChangeArrowheads="1"/>
            </p:cNvSpPr>
            <p:nvPr/>
          </p:nvSpPr>
          <p:spPr bwMode="auto">
            <a:xfrm>
              <a:off x="2627784" y="2924944"/>
              <a:ext cx="2592288" cy="360040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Unique customer management</a:t>
              </a:r>
              <a:endParaRPr kumimoji="1"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圆角矩形 17"/>
            <p:cNvSpPr>
              <a:spLocks noChangeArrowheads="1"/>
            </p:cNvSpPr>
            <p:nvPr/>
          </p:nvSpPr>
          <p:spPr bwMode="auto">
            <a:xfrm>
              <a:off x="2627784" y="2420888"/>
              <a:ext cx="2592288" cy="360040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Unique content management</a:t>
              </a:r>
              <a:endParaRPr kumimoji="1" lang="zh-CN" altLang="en-US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2195736" y="2060848"/>
              <a:ext cx="352839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altLang="zh-CN" sz="1600" b="1" dirty="0" smtClean="0"/>
                <a:t>Service coordination support system</a:t>
              </a:r>
              <a:endParaRPr kumimoji="1"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77"/>
          <p:cNvGrpSpPr/>
          <p:nvPr/>
        </p:nvGrpSpPr>
        <p:grpSpPr>
          <a:xfrm>
            <a:off x="6037904" y="1566664"/>
            <a:ext cx="2242508" cy="2527319"/>
            <a:chOff x="5857884" y="1916832"/>
            <a:chExt cx="2242508" cy="2527319"/>
          </a:xfrm>
        </p:grpSpPr>
        <p:sp>
          <p:nvSpPr>
            <p:cNvPr id="12" name="圆角矩形 11"/>
            <p:cNvSpPr/>
            <p:nvPr/>
          </p:nvSpPr>
          <p:spPr bwMode="auto">
            <a:xfrm>
              <a:off x="6012160" y="1916832"/>
              <a:ext cx="2088232" cy="2527319"/>
            </a:xfrm>
            <a:prstGeom prst="roundRect">
              <a:avLst/>
            </a:prstGeom>
            <a:solidFill>
              <a:srgbClr val="99CCFF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kumimoji="1"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5857884" y="2522512"/>
              <a:ext cx="2242508" cy="1354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269790" tIns="152352" rIns="91440" bIns="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Smart</a:t>
              </a:r>
              <a:r>
                <a:rPr kumimoji="0" lang="en-US" altLang="zh-CN" sz="20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s</a:t>
              </a:r>
              <a:r>
                <a:rPr kumimoji="0" lang="en-US" altLang="zh-CN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earch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engine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plugins</a:t>
              </a:r>
              <a:endParaRPr kumimoji="0" lang="en-GB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cxnSp>
        <p:nvCxnSpPr>
          <p:cNvPr id="8" name="直接连接符 80"/>
          <p:cNvCxnSpPr/>
          <p:nvPr/>
        </p:nvCxnSpPr>
        <p:spPr>
          <a:xfrm>
            <a:off x="180020" y="1484784"/>
            <a:ext cx="9144000" cy="0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1"/>
          <p:cNvCxnSpPr/>
          <p:nvPr/>
        </p:nvCxnSpPr>
        <p:spPr>
          <a:xfrm>
            <a:off x="180020" y="5013176"/>
            <a:ext cx="9144000" cy="0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863588" y="476672"/>
            <a:ext cx="7344816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/>
              <a:t>Multiple screen  service or application</a:t>
            </a:r>
            <a:endParaRPr lang="zh-CN" altLang="en-US" sz="2800" b="1" dirty="0"/>
          </a:p>
        </p:txBody>
      </p:sp>
      <p:sp>
        <p:nvSpPr>
          <p:cNvPr id="11" name="圆角矩形 10"/>
          <p:cNvSpPr/>
          <p:nvPr/>
        </p:nvSpPr>
        <p:spPr>
          <a:xfrm>
            <a:off x="863588" y="4365104"/>
            <a:ext cx="7344816" cy="504056"/>
          </a:xfrm>
          <a:prstGeom prst="roundRect">
            <a:avLst/>
          </a:prstGeom>
          <a:solidFill>
            <a:srgbClr val="00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solidFill>
                  <a:srgbClr val="7030A0"/>
                </a:solidFill>
              </a:rPr>
              <a:t>Unified message system (XMPP)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7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Freeform 4"/>
          <p:cNvSpPr>
            <a:spLocks noEditPoints="1"/>
          </p:cNvSpPr>
          <p:nvPr/>
        </p:nvSpPr>
        <p:spPr bwMode="auto">
          <a:xfrm>
            <a:off x="179388" y="4478338"/>
            <a:ext cx="3424237" cy="2379662"/>
          </a:xfrm>
          <a:custGeom>
            <a:avLst/>
            <a:gdLst/>
            <a:ahLst/>
            <a:cxnLst/>
            <a:rect l="0" t="0" r="0" b="0"/>
            <a:pathLst/>
          </a:custGeom>
          <a:gradFill rotWithShape="1">
            <a:gsLst>
              <a:gs pos="0">
                <a:srgbClr val="009999"/>
              </a:gs>
              <a:gs pos="100000">
                <a:srgbClr val="BBE0E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38" name="椭圆 14"/>
          <p:cNvSpPr>
            <a:spLocks noChangeArrowheads="1"/>
          </p:cNvSpPr>
          <p:nvPr/>
        </p:nvSpPr>
        <p:spPr bwMode="auto">
          <a:xfrm>
            <a:off x="2805113" y="2693988"/>
            <a:ext cx="6696075" cy="4105275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274888"/>
            <a:ext cx="33845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0" name="Group 5"/>
          <p:cNvGrpSpPr>
            <a:grpSpLocks/>
          </p:cNvGrpSpPr>
          <p:nvPr/>
        </p:nvGrpSpPr>
        <p:grpSpPr bwMode="auto">
          <a:xfrm>
            <a:off x="3635375" y="3573463"/>
            <a:ext cx="5689600" cy="3024187"/>
            <a:chOff x="0" y="0"/>
            <a:chExt cx="5688632" cy="3024336"/>
          </a:xfrm>
        </p:grpSpPr>
        <p:sp>
          <p:nvSpPr>
            <p:cNvPr id="91163" name="Oval 6"/>
            <p:cNvSpPr>
              <a:spLocks noChangeArrowheads="1"/>
            </p:cNvSpPr>
            <p:nvPr/>
          </p:nvSpPr>
          <p:spPr bwMode="auto">
            <a:xfrm>
              <a:off x="2105599" y="1546571"/>
              <a:ext cx="1477433" cy="1477433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64" name="Rectangle 7"/>
            <p:cNvSpPr>
              <a:spLocks noChangeArrowheads="1"/>
            </p:cNvSpPr>
            <p:nvPr/>
          </p:nvSpPr>
          <p:spPr bwMode="auto">
            <a:xfrm>
              <a:off x="2321964" y="1762936"/>
              <a:ext cx="1044703" cy="104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dirty="0" smtClean="0">
                  <a:solidFill>
                    <a:srgbClr val="0070C0"/>
                  </a:solidFill>
                  <a:latin typeface="微软雅黑" charset="0"/>
                  <a:ea typeface="微软雅黑" charset="0"/>
                  <a:cs typeface="微软雅黑" charset="0"/>
                  <a:sym typeface="Arial" charset="0"/>
                </a:rPr>
                <a:t>SMART HOMEGATEWAY</a:t>
              </a:r>
              <a:endParaRPr lang="zh-CN" altLang="en-US" dirty="0"/>
            </a:p>
          </p:txBody>
        </p:sp>
        <p:sp>
          <p:nvSpPr>
            <p:cNvPr id="91165" name="AutoShape 8"/>
            <p:cNvSpPr>
              <a:spLocks noChangeArrowheads="1"/>
            </p:cNvSpPr>
            <p:nvPr/>
          </p:nvSpPr>
          <p:spPr bwMode="auto">
            <a:xfrm rot="-10300787">
              <a:off x="957785" y="1879157"/>
              <a:ext cx="1098128" cy="421068"/>
            </a:xfrm>
            <a:prstGeom prst="leftArrow">
              <a:avLst>
                <a:gd name="adj1" fmla="val 60000"/>
                <a:gd name="adj2" fmla="val 49998"/>
              </a:avLst>
            </a:prstGeom>
            <a:solidFill>
              <a:srgbClr val="D9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66" name="AutoShape 9"/>
            <p:cNvSpPr>
              <a:spLocks noChangeArrowheads="1"/>
            </p:cNvSpPr>
            <p:nvPr/>
          </p:nvSpPr>
          <p:spPr bwMode="auto">
            <a:xfrm>
              <a:off x="261783" y="1448814"/>
              <a:ext cx="1403561" cy="1122849"/>
            </a:xfrm>
            <a:prstGeom prst="roundRect">
              <a:avLst>
                <a:gd name="adj" fmla="val 10000"/>
              </a:avLst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67" name="Rectangle 10"/>
            <p:cNvSpPr>
              <a:spLocks noChangeArrowheads="1"/>
            </p:cNvSpPr>
            <p:nvPr/>
          </p:nvSpPr>
          <p:spPr bwMode="auto">
            <a:xfrm>
              <a:off x="294670" y="1481701"/>
              <a:ext cx="1337787" cy="105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dirty="0" smtClean="0">
                  <a:solidFill>
                    <a:srgbClr val="0070C0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SMART-TV</a:t>
              </a:r>
              <a:endParaRPr lang="zh-CN" altLang="en-US" dirty="0"/>
            </a:p>
          </p:txBody>
        </p:sp>
        <p:sp>
          <p:nvSpPr>
            <p:cNvPr id="91168" name="AutoShape 11"/>
            <p:cNvSpPr>
              <a:spLocks noChangeArrowheads="1"/>
            </p:cNvSpPr>
            <p:nvPr/>
          </p:nvSpPr>
          <p:spPr bwMode="auto">
            <a:xfrm rot="-7534797">
              <a:off x="1398877" y="914919"/>
              <a:ext cx="1231384" cy="421068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9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69" name="AutoShape 12"/>
            <p:cNvSpPr>
              <a:spLocks noChangeArrowheads="1"/>
            </p:cNvSpPr>
            <p:nvPr/>
          </p:nvSpPr>
          <p:spPr bwMode="auto">
            <a:xfrm>
              <a:off x="954555" y="63284"/>
              <a:ext cx="1403561" cy="1122849"/>
            </a:xfrm>
            <a:prstGeom prst="roundRect">
              <a:avLst>
                <a:gd name="adj" fmla="val 10000"/>
              </a:avLst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70" name="Rectangle 13"/>
            <p:cNvSpPr>
              <a:spLocks noChangeArrowheads="1"/>
            </p:cNvSpPr>
            <p:nvPr/>
          </p:nvSpPr>
          <p:spPr bwMode="auto">
            <a:xfrm>
              <a:off x="987442" y="96171"/>
              <a:ext cx="1337787" cy="105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0" dirty="0" smtClean="0">
                  <a:solidFill>
                    <a:srgbClr val="0070C0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NGB HD STB</a:t>
              </a:r>
              <a:endParaRPr lang="zh-CN" altLang="en-US" dirty="0"/>
            </a:p>
          </p:txBody>
        </p:sp>
        <p:sp>
          <p:nvSpPr>
            <p:cNvPr id="91171" name="AutoShape 14"/>
            <p:cNvSpPr>
              <a:spLocks noChangeArrowheads="1"/>
            </p:cNvSpPr>
            <p:nvPr/>
          </p:nvSpPr>
          <p:spPr bwMode="auto">
            <a:xfrm rot="-3554667">
              <a:off x="2965139" y="865463"/>
              <a:ext cx="1197576" cy="421068"/>
            </a:xfrm>
            <a:prstGeom prst="leftArrow">
              <a:avLst>
                <a:gd name="adj1" fmla="val 60000"/>
                <a:gd name="adj2" fmla="val 49996"/>
              </a:avLst>
            </a:prstGeom>
            <a:solidFill>
              <a:srgbClr val="D9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72" name="AutoShape 15"/>
            <p:cNvSpPr>
              <a:spLocks noChangeArrowheads="1"/>
            </p:cNvSpPr>
            <p:nvPr/>
          </p:nvSpPr>
          <p:spPr bwMode="auto">
            <a:xfrm>
              <a:off x="3168353" y="0"/>
              <a:ext cx="1403561" cy="1122849"/>
            </a:xfrm>
            <a:prstGeom prst="roundRect">
              <a:avLst>
                <a:gd name="adj" fmla="val 10000"/>
              </a:avLst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73" name="Rectangle 16"/>
            <p:cNvSpPr>
              <a:spLocks noChangeArrowheads="1"/>
            </p:cNvSpPr>
            <p:nvPr/>
          </p:nvSpPr>
          <p:spPr bwMode="auto">
            <a:xfrm>
              <a:off x="3201240" y="32887"/>
              <a:ext cx="1337787" cy="105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dirty="0" smtClean="0">
                  <a:solidFill>
                    <a:srgbClr val="0070C0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MOBILE</a:t>
              </a:r>
            </a:p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dirty="0" smtClean="0">
                  <a:solidFill>
                    <a:srgbClr val="0070C0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PHONE</a:t>
              </a:r>
              <a:endParaRPr lang="zh-CN" altLang="en-US" dirty="0"/>
            </a:p>
          </p:txBody>
        </p:sp>
        <p:sp>
          <p:nvSpPr>
            <p:cNvPr id="91174" name="AutoShape 17"/>
            <p:cNvSpPr>
              <a:spLocks noChangeArrowheads="1"/>
            </p:cNvSpPr>
            <p:nvPr/>
          </p:nvSpPr>
          <p:spPr bwMode="auto">
            <a:xfrm rot="-476451">
              <a:off x="3641617" y="1876877"/>
              <a:ext cx="1242580" cy="421068"/>
            </a:xfrm>
            <a:prstGeom prst="leftArrow">
              <a:avLst>
                <a:gd name="adj1" fmla="val 60000"/>
                <a:gd name="adj2" fmla="val 49990"/>
              </a:avLst>
            </a:prstGeom>
            <a:solidFill>
              <a:srgbClr val="D9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75" name="AutoShape 18"/>
            <p:cNvSpPr>
              <a:spLocks noChangeArrowheads="1"/>
            </p:cNvSpPr>
            <p:nvPr/>
          </p:nvSpPr>
          <p:spPr bwMode="auto">
            <a:xfrm>
              <a:off x="4176459" y="1440155"/>
              <a:ext cx="1403561" cy="1122849"/>
            </a:xfrm>
            <a:prstGeom prst="roundRect">
              <a:avLst>
                <a:gd name="adj" fmla="val 10000"/>
              </a:avLst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176" name="Rectangle 19"/>
            <p:cNvSpPr>
              <a:spLocks noChangeArrowheads="1"/>
            </p:cNvSpPr>
            <p:nvPr/>
          </p:nvSpPr>
          <p:spPr bwMode="auto">
            <a:xfrm>
              <a:off x="4209346" y="1473042"/>
              <a:ext cx="1337787" cy="105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dirty="0" smtClean="0">
                  <a:solidFill>
                    <a:srgbClr val="0070C0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PAD/PC</a:t>
              </a:r>
              <a:endParaRPr lang="zh-CN" altLang="en-US" dirty="0"/>
            </a:p>
          </p:txBody>
        </p:sp>
      </p:grpSp>
      <p:grpSp>
        <p:nvGrpSpPr>
          <p:cNvPr id="91141" name="Group 20"/>
          <p:cNvGrpSpPr>
            <a:grpSpLocks/>
          </p:cNvGrpSpPr>
          <p:nvPr/>
        </p:nvGrpSpPr>
        <p:grpSpPr bwMode="auto">
          <a:xfrm>
            <a:off x="179388" y="5518150"/>
            <a:ext cx="939800" cy="993775"/>
            <a:chOff x="0" y="0"/>
            <a:chExt cx="1210" cy="1278"/>
          </a:xfrm>
        </p:grpSpPr>
        <p:pic>
          <p:nvPicPr>
            <p:cNvPr id="91159" name="Picture 6" descr="light_shadow"/>
            <p:cNvPicPr>
              <a:picLocks noChangeAspect="1" noChangeArrowheads="1"/>
            </p:cNvPicPr>
            <p:nvPr/>
          </p:nvPicPr>
          <p:blipFill>
            <a:blip r:embed="rId3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" y="1002"/>
              <a:ext cx="99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60" name="Picture 7" descr="circuler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0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61" name="Oval 8"/>
            <p:cNvSpPr>
              <a:spLocks noChangeArrowheads="1"/>
            </p:cNvSpPr>
            <p:nvPr/>
          </p:nvSpPr>
          <p:spPr bwMode="auto">
            <a:xfrm>
              <a:off x="0" y="0"/>
              <a:ext cx="1202" cy="1182"/>
            </a:xfrm>
            <a:prstGeom prst="ellipse">
              <a:avLst/>
            </a:prstGeom>
            <a:solidFill>
              <a:srgbClr val="009999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b="0">
                <a:solidFill>
                  <a:srgbClr val="C00000"/>
                </a:solidFill>
                <a:sym typeface="Arial" charset="0"/>
              </a:endParaRPr>
            </a:p>
          </p:txBody>
        </p:sp>
        <p:sp>
          <p:nvSpPr>
            <p:cNvPr id="91162" name="Freeform 9"/>
            <p:cNvSpPr>
              <a:spLocks/>
            </p:cNvSpPr>
            <p:nvPr/>
          </p:nvSpPr>
          <p:spPr bwMode="auto">
            <a:xfrm>
              <a:off x="124" y="24"/>
              <a:ext cx="945" cy="409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1">
              <a:gsLst>
                <a:gs pos="0">
                  <a:srgbClr val="FFFFFF"/>
                </a:gs>
                <a:gs pos="100000">
                  <a:srgbClr val="0099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1142" name="Rectangle 68"/>
          <p:cNvSpPr>
            <a:spLocks noChangeArrowheads="1"/>
          </p:cNvSpPr>
          <p:nvPr/>
        </p:nvSpPr>
        <p:spPr bwMode="auto">
          <a:xfrm>
            <a:off x="179388" y="5517232"/>
            <a:ext cx="936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Arial" charset="0"/>
              </a:rPr>
              <a:t>CROSSSCREEN-APP</a:t>
            </a:r>
            <a:endParaRPr lang="en-US" sz="1600" dirty="0"/>
          </a:p>
        </p:txBody>
      </p:sp>
      <p:grpSp>
        <p:nvGrpSpPr>
          <p:cNvPr id="91143" name="Group 26"/>
          <p:cNvGrpSpPr>
            <a:grpSpLocks/>
          </p:cNvGrpSpPr>
          <p:nvPr/>
        </p:nvGrpSpPr>
        <p:grpSpPr bwMode="auto">
          <a:xfrm>
            <a:off x="1331913" y="5518150"/>
            <a:ext cx="939800" cy="993775"/>
            <a:chOff x="0" y="0"/>
            <a:chExt cx="1210" cy="1278"/>
          </a:xfrm>
        </p:grpSpPr>
        <p:pic>
          <p:nvPicPr>
            <p:cNvPr id="91155" name="Picture 6" descr="light_shadow"/>
            <p:cNvPicPr>
              <a:picLocks noChangeAspect="1" noChangeArrowheads="1"/>
            </p:cNvPicPr>
            <p:nvPr/>
          </p:nvPicPr>
          <p:blipFill>
            <a:blip r:embed="rId3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" y="1002"/>
              <a:ext cx="99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6" name="Picture 7" descr="circuler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0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7" name="Oval 8"/>
            <p:cNvSpPr>
              <a:spLocks noChangeArrowheads="1"/>
            </p:cNvSpPr>
            <p:nvPr/>
          </p:nvSpPr>
          <p:spPr bwMode="auto">
            <a:xfrm>
              <a:off x="0" y="0"/>
              <a:ext cx="1202" cy="1182"/>
            </a:xfrm>
            <a:prstGeom prst="ellipse">
              <a:avLst/>
            </a:prstGeom>
            <a:solidFill>
              <a:srgbClr val="009999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b="0">
                <a:solidFill>
                  <a:srgbClr val="C00000"/>
                </a:solidFill>
                <a:sym typeface="Arial" charset="0"/>
              </a:endParaRPr>
            </a:p>
          </p:txBody>
        </p:sp>
        <p:sp>
          <p:nvSpPr>
            <p:cNvPr id="91158" name="Freeform 9"/>
            <p:cNvSpPr>
              <a:spLocks/>
            </p:cNvSpPr>
            <p:nvPr/>
          </p:nvSpPr>
          <p:spPr bwMode="auto">
            <a:xfrm>
              <a:off x="124" y="24"/>
              <a:ext cx="945" cy="409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1">
              <a:gsLst>
                <a:gs pos="0">
                  <a:srgbClr val="FFFFFF"/>
                </a:gs>
                <a:gs pos="100000">
                  <a:srgbClr val="0099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1144" name="Rectangle 68"/>
          <p:cNvSpPr>
            <a:spLocks noChangeArrowheads="1"/>
          </p:cNvSpPr>
          <p:nvPr/>
        </p:nvSpPr>
        <p:spPr bwMode="auto">
          <a:xfrm>
            <a:off x="1331913" y="5661025"/>
            <a:ext cx="936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Arial" charset="0"/>
              </a:rPr>
              <a:t>VIDEO MESSAGING</a:t>
            </a:r>
            <a:endParaRPr lang="en-US" sz="1600" dirty="0"/>
          </a:p>
        </p:txBody>
      </p:sp>
      <p:grpSp>
        <p:nvGrpSpPr>
          <p:cNvPr id="91145" name="Group 32"/>
          <p:cNvGrpSpPr>
            <a:grpSpLocks/>
          </p:cNvGrpSpPr>
          <p:nvPr/>
        </p:nvGrpSpPr>
        <p:grpSpPr bwMode="auto">
          <a:xfrm>
            <a:off x="2414588" y="5518150"/>
            <a:ext cx="939800" cy="993775"/>
            <a:chOff x="0" y="0"/>
            <a:chExt cx="1210" cy="1278"/>
          </a:xfrm>
        </p:grpSpPr>
        <p:pic>
          <p:nvPicPr>
            <p:cNvPr id="91151" name="Picture 6" descr="light_shadow"/>
            <p:cNvPicPr>
              <a:picLocks noChangeAspect="1" noChangeArrowheads="1"/>
            </p:cNvPicPr>
            <p:nvPr/>
          </p:nvPicPr>
          <p:blipFill>
            <a:blip r:embed="rId3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" y="1002"/>
              <a:ext cx="99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2" name="Picture 7" descr="circuler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0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3" name="Oval 8"/>
            <p:cNvSpPr>
              <a:spLocks noChangeArrowheads="1"/>
            </p:cNvSpPr>
            <p:nvPr/>
          </p:nvSpPr>
          <p:spPr bwMode="auto">
            <a:xfrm>
              <a:off x="0" y="0"/>
              <a:ext cx="1202" cy="1182"/>
            </a:xfrm>
            <a:prstGeom prst="ellipse">
              <a:avLst/>
            </a:prstGeom>
            <a:solidFill>
              <a:srgbClr val="009999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b="0">
                <a:solidFill>
                  <a:srgbClr val="C00000"/>
                </a:solidFill>
                <a:sym typeface="Arial" charset="0"/>
              </a:endParaRPr>
            </a:p>
          </p:txBody>
        </p:sp>
        <p:sp>
          <p:nvSpPr>
            <p:cNvPr id="91154" name="Freeform 9"/>
            <p:cNvSpPr>
              <a:spLocks/>
            </p:cNvSpPr>
            <p:nvPr/>
          </p:nvSpPr>
          <p:spPr bwMode="auto">
            <a:xfrm>
              <a:off x="124" y="24"/>
              <a:ext cx="945" cy="409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1">
              <a:gsLst>
                <a:gs pos="0">
                  <a:srgbClr val="FFFFFF"/>
                </a:gs>
                <a:gs pos="100000">
                  <a:srgbClr val="0099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1146" name="Rectangle 68"/>
          <p:cNvSpPr>
            <a:spLocks noChangeArrowheads="1"/>
          </p:cNvSpPr>
          <p:nvPr/>
        </p:nvSpPr>
        <p:spPr bwMode="auto">
          <a:xfrm>
            <a:off x="2411413" y="5589588"/>
            <a:ext cx="936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Arial" charset="0"/>
              </a:rPr>
              <a:t>OTT</a:t>
            </a:r>
            <a:r>
              <a:rPr lang="en-US" altLang="zh-CN" dirty="0" smtClean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Arial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Arial" charset="0"/>
              </a:rPr>
              <a:t>APP</a:t>
            </a:r>
            <a:endParaRPr lang="en-US" dirty="0"/>
          </a:p>
        </p:txBody>
      </p:sp>
      <p:sp>
        <p:nvSpPr>
          <p:cNvPr id="91147" name="内容占位符 3"/>
          <p:cNvSpPr>
            <a:spLocks noChangeArrowheads="1"/>
          </p:cNvSpPr>
          <p:nvPr/>
        </p:nvSpPr>
        <p:spPr bwMode="auto">
          <a:xfrm>
            <a:off x="179512" y="4581525"/>
            <a:ext cx="2736726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 i="1" dirty="0" smtClean="0"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Typical applications</a:t>
            </a:r>
            <a:endParaRPr lang="en-US" dirty="0"/>
          </a:p>
        </p:txBody>
      </p:sp>
      <p:sp>
        <p:nvSpPr>
          <p:cNvPr id="91148" name="Rectangle 2"/>
          <p:cNvSpPr>
            <a:spLocks noChangeArrowheads="1"/>
          </p:cNvSpPr>
          <p:nvPr/>
        </p:nvSpPr>
        <p:spPr bwMode="auto">
          <a:xfrm>
            <a:off x="179388" y="328613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Multiscreen Service Deployment</a:t>
            </a:r>
            <a:endParaRPr lang="zh-CN" altLang="en-US" sz="3200" dirty="0">
              <a:solidFill>
                <a:srgbClr val="0184B7"/>
              </a:solidFill>
              <a:sym typeface="Times New Roman" charset="0"/>
            </a:endParaRPr>
          </a:p>
        </p:txBody>
      </p:sp>
      <p:sp>
        <p:nvSpPr>
          <p:cNvPr id="91149" name="矩形 36"/>
          <p:cNvSpPr>
            <a:spLocks noChangeArrowheads="1"/>
          </p:cNvSpPr>
          <p:nvPr/>
        </p:nvSpPr>
        <p:spPr bwMode="auto">
          <a:xfrm>
            <a:off x="395536" y="908720"/>
            <a:ext cx="820896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SzPct val="100000"/>
              <a:buFont typeface="Wingdings" charset="0"/>
              <a:buNone/>
            </a:pPr>
            <a:r>
              <a:rPr lang="zh-CN" altLang="en-US" dirty="0" smtClean="0">
                <a:solidFill>
                  <a:srgbClr val="0070C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■</a:t>
            </a: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Typical user case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00000"/>
            </a:pPr>
            <a:r>
              <a:rPr lang="en-GB" altLang="zh-CN" sz="2000" dirty="0" smtClean="0"/>
              <a:t>Supported </a:t>
            </a:r>
            <a:r>
              <a:rPr lang="en-GB" altLang="zh-CN" sz="2000" dirty="0"/>
              <a:t>by a video-cloud deployed at cable head-end, allows </a:t>
            </a:r>
            <a:r>
              <a:rPr lang="en-GB" altLang="zh-CN" sz="2000" dirty="0" smtClean="0"/>
              <a:t>users </a:t>
            </a:r>
            <a:r>
              <a:rPr lang="en-GB" altLang="zh-CN" sz="2000" dirty="0"/>
              <a:t>to view the same content on different devices.</a:t>
            </a:r>
            <a:r>
              <a:rPr lang="zh-CN" altLang="zh-CN" sz="2000" dirty="0"/>
              <a:t> 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SzPct val="100000"/>
              <a:buFont typeface="Wingdings" charset="0"/>
              <a:buNone/>
            </a:pPr>
            <a:endParaRPr lang="zh-CN" altLang="en-US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pic>
        <p:nvPicPr>
          <p:cNvPr id="91150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2230760" cy="148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59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1"/>
          <p:cNvCxnSpPr/>
          <p:nvPr/>
        </p:nvCxnSpPr>
        <p:spPr>
          <a:xfrm>
            <a:off x="180020" y="5013176"/>
            <a:ext cx="9144000" cy="0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内容占位符 29"/>
          <p:cNvPicPr>
            <a:picLocks noGrp="1"/>
          </p:cNvPicPr>
          <p:nvPr>
            <p:ph idx="1"/>
          </p:nvPr>
        </p:nvPicPr>
        <p:blipFill>
          <a:blip r:embed="rId2"/>
          <a:srcRect t="10353" b="10353"/>
          <a:stretch>
            <a:fillRect/>
          </a:stretch>
        </p:blipFill>
        <p:spPr bwMode="auto">
          <a:xfrm>
            <a:off x="467544" y="2204864"/>
            <a:ext cx="8229600" cy="46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矩形 7"/>
          <p:cNvSpPr>
            <a:spLocks noChangeArrowheads="1"/>
          </p:cNvSpPr>
          <p:nvPr/>
        </p:nvSpPr>
        <p:spPr bwMode="auto">
          <a:xfrm>
            <a:off x="251520" y="1412776"/>
            <a:ext cx="8640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zh-CN" sz="2000" dirty="0" smtClean="0"/>
              <a:t>Support companion devices multi</a:t>
            </a:r>
            <a:r>
              <a:rPr lang="en-GB" altLang="zh-CN" sz="2000" dirty="0"/>
              <a:t>-screen interactive service </a:t>
            </a:r>
            <a:r>
              <a:rPr lang="en-GB" altLang="zh-CN" sz="2000" dirty="0" smtClean="0"/>
              <a:t>,such as </a:t>
            </a:r>
            <a:r>
              <a:rPr lang="en-GB" altLang="zh-CN" sz="2000" dirty="0"/>
              <a:t>content sharing and </a:t>
            </a:r>
            <a:r>
              <a:rPr lang="en-GB" altLang="zh-CN" sz="2000" dirty="0" smtClean="0"/>
              <a:t>social networking , </a:t>
            </a:r>
            <a:r>
              <a:rPr lang="en-GB" altLang="zh-CN" sz="2000" dirty="0" err="1" smtClean="0"/>
              <a:t>realtime</a:t>
            </a:r>
            <a:r>
              <a:rPr lang="en-GB" altLang="zh-CN" sz="2000" dirty="0" smtClean="0"/>
              <a:t> </a:t>
            </a:r>
            <a:r>
              <a:rPr lang="en-GB" altLang="zh-CN" sz="2000" dirty="0"/>
              <a:t>video </a:t>
            </a:r>
            <a:r>
              <a:rPr lang="en-GB" altLang="zh-CN" sz="2000" dirty="0" smtClean="0"/>
              <a:t>chat</a:t>
            </a:r>
            <a:r>
              <a:rPr lang="en-GB" altLang="zh-CN" sz="2000" dirty="0"/>
              <a:t> </a:t>
            </a:r>
            <a:r>
              <a:rPr lang="en-GB" altLang="zh-CN" sz="2000" dirty="0" smtClean="0"/>
              <a:t>and use as </a:t>
            </a:r>
            <a:r>
              <a:rPr lang="en-GB" altLang="zh-CN" sz="2000" dirty="0"/>
              <a:t>remote </a:t>
            </a:r>
            <a:r>
              <a:rPr lang="en-GB" altLang="zh-CN" sz="2000" dirty="0" smtClean="0"/>
              <a:t>control</a:t>
            </a:r>
            <a:r>
              <a:rPr lang="en-GB" altLang="zh-CN" sz="2000" dirty="0"/>
              <a:t>.</a:t>
            </a:r>
            <a:endParaRPr lang="zh-CN" altLang="zh-CN" sz="2000" dirty="0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79388" y="328613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Multiscreen Service Deployment</a:t>
            </a:r>
            <a:endParaRPr lang="zh-CN" altLang="en-US" sz="3200" dirty="0">
              <a:solidFill>
                <a:srgbClr val="0184B7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8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1556792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Multiscreen Service Development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2394754"/>
            <a:ext cx="4176464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endParaRPr lang="en-US" altLang="zh-CN" dirty="0" smtClean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Typical </a:t>
            </a:r>
            <a:r>
              <a:rPr lang="zh-CN" altLang="en-US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application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Smart </a:t>
            </a:r>
            <a:r>
              <a:rPr lang="en-US" altLang="zh-CN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home gateway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endParaRPr lang="en-US" altLang="zh-CN" dirty="0" smtClean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55576" y="44664"/>
            <a:ext cx="1071570" cy="360000"/>
            <a:chOff x="755576" y="44664"/>
            <a:chExt cx="1071570" cy="360000"/>
          </a:xfrm>
        </p:grpSpPr>
        <p:sp>
          <p:nvSpPr>
            <p:cNvPr id="6" name="矩形 5"/>
            <p:cNvSpPr/>
            <p:nvPr/>
          </p:nvSpPr>
          <p:spPr>
            <a:xfrm>
              <a:off x="755576" y="44664"/>
              <a:ext cx="1071570" cy="3600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Picture 3" descr="E:\#WorkCache#\数字电视广告分析\素材\OC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4436" y="75155"/>
              <a:ext cx="773851" cy="257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9" name="Picture 3" descr="C:\Users\lpei\Desktop\1.jpg"/>
          <p:cNvPicPr>
            <a:picLocks noChangeAspect="1" noChangeArrowheads="1"/>
          </p:cNvPicPr>
          <p:nvPr/>
        </p:nvPicPr>
        <p:blipFill>
          <a:blip r:embed="rId3" cstate="print"/>
          <a:srcRect r="44220"/>
          <a:stretch>
            <a:fillRect/>
          </a:stretch>
        </p:blipFill>
        <p:spPr bwMode="auto">
          <a:xfrm>
            <a:off x="899592" y="1988840"/>
            <a:ext cx="2016224" cy="221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6469004" y="44624"/>
            <a:ext cx="1919420" cy="36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Multiscreen Service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312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04925"/>
            <a:ext cx="850265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388" y="328613"/>
            <a:ext cx="885710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Multiscreen Service Development</a:t>
            </a:r>
          </a:p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—Typical application(1)-DVB+OTT+APP</a:t>
            </a:r>
            <a:endParaRPr lang="zh-CN" altLang="en-US" sz="3200" dirty="0">
              <a:solidFill>
                <a:srgbClr val="0184B7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377950"/>
            <a:ext cx="7691437" cy="490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3" descr="D:\Work2013\应用图片\1.1-online-dev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77950"/>
            <a:ext cx="272097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388" y="328613"/>
            <a:ext cx="89646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Multiscreen Service Development</a:t>
            </a:r>
          </a:p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--Typical application(2) OTT+DVB+APP</a:t>
            </a:r>
            <a:endParaRPr lang="zh-CN" altLang="en-US" sz="3200" dirty="0">
              <a:solidFill>
                <a:srgbClr val="0184B7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8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8701A925-10D2-7F44-A314-82546CFC289E}" type="slidenum">
              <a:rPr kumimoji="0" lang="zh-CN" altLang="en-US" sz="1200">
                <a:solidFill>
                  <a:schemeClr val="bg1"/>
                </a:solidFill>
                <a:ea typeface="楷体_GB2312" charset="0"/>
                <a:cs typeface="楷体_GB2312" charset="0"/>
              </a:rPr>
              <a:pPr/>
              <a:t>17</a:t>
            </a:fld>
            <a:endParaRPr kumimoji="0" lang="en-US" altLang="zh-CN">
              <a:ea typeface="楷体_GB2312" charset="0"/>
              <a:cs typeface="楷体_GB2312" charset="0"/>
            </a:endParaRPr>
          </a:p>
        </p:txBody>
      </p:sp>
      <p:pic>
        <p:nvPicPr>
          <p:cNvPr id="27652" name="Picture 5" descr="C:\Users\bxchen\Documents\mess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8" y="4221088"/>
            <a:ext cx="367937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内容占位符 3"/>
          <p:cNvSpPr txBox="1">
            <a:spLocks noChangeArrowheads="1"/>
          </p:cNvSpPr>
          <p:nvPr/>
        </p:nvSpPr>
        <p:spPr bwMode="auto">
          <a:xfrm>
            <a:off x="611560" y="980728"/>
            <a:ext cx="8532440" cy="450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42900" indent="-342900" defTabSz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defTabSz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defTabSz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defTabSz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Arial" charset="0"/>
              <a:buChar char="•"/>
            </a:pPr>
            <a:r>
              <a:rPr kumimoji="0" lang="en-US" altLang="zh-CN" dirty="0" smtClean="0">
                <a:latin typeface="楷体_GB2312" charset="0"/>
                <a:ea typeface="楷体_GB2312" charset="0"/>
                <a:cs typeface="楷体_GB2312" charset="0"/>
                <a:sym typeface="Arial" charset="0"/>
              </a:rPr>
              <a:t>TV video messaging , content sharing and networking app.</a:t>
            </a:r>
            <a:endParaRPr kumimoji="0" lang="en-US" altLang="zh-CN" dirty="0">
              <a:latin typeface="楷体_GB2312" charset="0"/>
              <a:ea typeface="楷体_GB2312" charset="0"/>
              <a:cs typeface="楷体_GB2312" charset="0"/>
              <a:sym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9388" y="328613"/>
            <a:ext cx="89646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Multiscreen Service Development</a:t>
            </a:r>
            <a:endParaRPr lang="zh-CN" altLang="en-US" sz="3200" dirty="0">
              <a:solidFill>
                <a:srgbClr val="0184B7"/>
              </a:solidFill>
              <a:sym typeface="Times New Roman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221088"/>
            <a:ext cx="3816424" cy="2448272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672408" cy="257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7444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64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F9C0A0C8-E257-4747-BA05-2029D731D220}" type="slidenum">
              <a:rPr lang="zh-CN" altLang="en-US" sz="1200">
                <a:solidFill>
                  <a:schemeClr val="bg1"/>
                </a:solidFill>
              </a:rPr>
              <a:pPr/>
              <a:t>18</a:t>
            </a:fld>
            <a:endParaRPr lang="en-US" altLang="zh-CN" sz="1800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4379913" y="2757488"/>
            <a:ext cx="896937" cy="2513012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000099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en-US" sz="2400" b="1">
              <a:latin typeface="Times New Roman" charset="0"/>
            </a:endParaRPr>
          </a:p>
        </p:txBody>
      </p:sp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4432300" y="3756025"/>
          <a:ext cx="9842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图片" r:id="rId3" imgW="5257800" imgH="3218688" progId="Word.Picture.8">
                  <p:embed/>
                </p:oleObj>
              </mc:Choice>
              <mc:Fallback>
                <p:oleObj name="图片" r:id="rId3" imgW="5257800" imgH="3218688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3756025"/>
                        <a:ext cx="9842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未知"/>
          <p:cNvSpPr>
            <a:spLocks/>
          </p:cNvSpPr>
          <p:nvPr/>
        </p:nvSpPr>
        <p:spPr bwMode="auto">
          <a:xfrm>
            <a:off x="1900238" y="3289300"/>
            <a:ext cx="1689100" cy="942975"/>
          </a:xfrm>
          <a:custGeom>
            <a:avLst/>
            <a:gdLst>
              <a:gd name="T0" fmla="*/ 495 w 906"/>
              <a:gd name="T1" fmla="*/ 666 h 675"/>
              <a:gd name="T2" fmla="*/ 540 w 906"/>
              <a:gd name="T3" fmla="*/ 653 h 675"/>
              <a:gd name="T4" fmla="*/ 574 w 906"/>
              <a:gd name="T5" fmla="*/ 630 h 675"/>
              <a:gd name="T6" fmla="*/ 609 w 906"/>
              <a:gd name="T7" fmla="*/ 594 h 675"/>
              <a:gd name="T8" fmla="*/ 626 w 906"/>
              <a:gd name="T9" fmla="*/ 581 h 675"/>
              <a:gd name="T10" fmla="*/ 654 w 906"/>
              <a:gd name="T11" fmla="*/ 603 h 675"/>
              <a:gd name="T12" fmla="*/ 692 w 906"/>
              <a:gd name="T13" fmla="*/ 612 h 675"/>
              <a:gd name="T14" fmla="*/ 744 w 906"/>
              <a:gd name="T15" fmla="*/ 599 h 675"/>
              <a:gd name="T16" fmla="*/ 778 w 906"/>
              <a:gd name="T17" fmla="*/ 567 h 675"/>
              <a:gd name="T18" fmla="*/ 796 w 906"/>
              <a:gd name="T19" fmla="*/ 522 h 675"/>
              <a:gd name="T20" fmla="*/ 803 w 906"/>
              <a:gd name="T21" fmla="*/ 495 h 675"/>
              <a:gd name="T22" fmla="*/ 827 w 906"/>
              <a:gd name="T23" fmla="*/ 491 h 675"/>
              <a:gd name="T24" fmla="*/ 855 w 906"/>
              <a:gd name="T25" fmla="*/ 473 h 675"/>
              <a:gd name="T26" fmla="*/ 882 w 906"/>
              <a:gd name="T27" fmla="*/ 441 h 675"/>
              <a:gd name="T28" fmla="*/ 899 w 906"/>
              <a:gd name="T29" fmla="*/ 383 h 675"/>
              <a:gd name="T30" fmla="*/ 906 w 906"/>
              <a:gd name="T31" fmla="*/ 333 h 675"/>
              <a:gd name="T32" fmla="*/ 896 w 906"/>
              <a:gd name="T33" fmla="*/ 274 h 675"/>
              <a:gd name="T34" fmla="*/ 872 w 906"/>
              <a:gd name="T35" fmla="*/ 225 h 675"/>
              <a:gd name="T36" fmla="*/ 841 w 906"/>
              <a:gd name="T37" fmla="*/ 198 h 675"/>
              <a:gd name="T38" fmla="*/ 813 w 906"/>
              <a:gd name="T39" fmla="*/ 184 h 675"/>
              <a:gd name="T40" fmla="*/ 799 w 906"/>
              <a:gd name="T41" fmla="*/ 171 h 675"/>
              <a:gd name="T42" fmla="*/ 785 w 906"/>
              <a:gd name="T43" fmla="*/ 126 h 675"/>
              <a:gd name="T44" fmla="*/ 754 w 906"/>
              <a:gd name="T45" fmla="*/ 85 h 675"/>
              <a:gd name="T46" fmla="*/ 706 w 906"/>
              <a:gd name="T47" fmla="*/ 67 h 675"/>
              <a:gd name="T48" fmla="*/ 664 w 906"/>
              <a:gd name="T49" fmla="*/ 72 h 675"/>
              <a:gd name="T50" fmla="*/ 637 w 906"/>
              <a:gd name="T51" fmla="*/ 90 h 675"/>
              <a:gd name="T52" fmla="*/ 619 w 906"/>
              <a:gd name="T53" fmla="*/ 99 h 675"/>
              <a:gd name="T54" fmla="*/ 585 w 906"/>
              <a:gd name="T55" fmla="*/ 54 h 675"/>
              <a:gd name="T56" fmla="*/ 557 w 906"/>
              <a:gd name="T57" fmla="*/ 31 h 675"/>
              <a:gd name="T58" fmla="*/ 522 w 906"/>
              <a:gd name="T59" fmla="*/ 9 h 675"/>
              <a:gd name="T60" fmla="*/ 471 w 906"/>
              <a:gd name="T61" fmla="*/ 0 h 675"/>
              <a:gd name="T62" fmla="*/ 432 w 906"/>
              <a:gd name="T63" fmla="*/ 0 h 675"/>
              <a:gd name="T64" fmla="*/ 384 w 906"/>
              <a:gd name="T65" fmla="*/ 9 h 675"/>
              <a:gd name="T66" fmla="*/ 346 w 906"/>
              <a:gd name="T67" fmla="*/ 31 h 675"/>
              <a:gd name="T68" fmla="*/ 318 w 906"/>
              <a:gd name="T69" fmla="*/ 49 h 675"/>
              <a:gd name="T70" fmla="*/ 284 w 906"/>
              <a:gd name="T71" fmla="*/ 99 h 675"/>
              <a:gd name="T72" fmla="*/ 270 w 906"/>
              <a:gd name="T73" fmla="*/ 90 h 675"/>
              <a:gd name="T74" fmla="*/ 239 w 906"/>
              <a:gd name="T75" fmla="*/ 67 h 675"/>
              <a:gd name="T76" fmla="*/ 197 w 906"/>
              <a:gd name="T77" fmla="*/ 67 h 675"/>
              <a:gd name="T78" fmla="*/ 152 w 906"/>
              <a:gd name="T79" fmla="*/ 85 h 675"/>
              <a:gd name="T80" fmla="*/ 118 w 906"/>
              <a:gd name="T81" fmla="*/ 121 h 675"/>
              <a:gd name="T82" fmla="*/ 107 w 906"/>
              <a:gd name="T83" fmla="*/ 171 h 675"/>
              <a:gd name="T84" fmla="*/ 90 w 906"/>
              <a:gd name="T85" fmla="*/ 184 h 675"/>
              <a:gd name="T86" fmla="*/ 62 w 906"/>
              <a:gd name="T87" fmla="*/ 198 h 675"/>
              <a:gd name="T88" fmla="*/ 31 w 906"/>
              <a:gd name="T89" fmla="*/ 225 h 675"/>
              <a:gd name="T90" fmla="*/ 7 w 906"/>
              <a:gd name="T91" fmla="*/ 274 h 675"/>
              <a:gd name="T92" fmla="*/ 0 w 906"/>
              <a:gd name="T93" fmla="*/ 333 h 675"/>
              <a:gd name="T94" fmla="*/ 4 w 906"/>
              <a:gd name="T95" fmla="*/ 383 h 675"/>
              <a:gd name="T96" fmla="*/ 24 w 906"/>
              <a:gd name="T97" fmla="*/ 437 h 675"/>
              <a:gd name="T98" fmla="*/ 48 w 906"/>
              <a:gd name="T99" fmla="*/ 473 h 675"/>
              <a:gd name="T100" fmla="*/ 76 w 906"/>
              <a:gd name="T101" fmla="*/ 491 h 675"/>
              <a:gd name="T102" fmla="*/ 100 w 906"/>
              <a:gd name="T103" fmla="*/ 495 h 675"/>
              <a:gd name="T104" fmla="*/ 107 w 906"/>
              <a:gd name="T105" fmla="*/ 522 h 675"/>
              <a:gd name="T106" fmla="*/ 125 w 906"/>
              <a:gd name="T107" fmla="*/ 567 h 675"/>
              <a:gd name="T108" fmla="*/ 163 w 906"/>
              <a:gd name="T109" fmla="*/ 594 h 675"/>
              <a:gd name="T110" fmla="*/ 211 w 906"/>
              <a:gd name="T111" fmla="*/ 612 h 675"/>
              <a:gd name="T112" fmla="*/ 249 w 906"/>
              <a:gd name="T113" fmla="*/ 603 h 675"/>
              <a:gd name="T114" fmla="*/ 277 w 906"/>
              <a:gd name="T115" fmla="*/ 576 h 675"/>
              <a:gd name="T116" fmla="*/ 294 w 906"/>
              <a:gd name="T117" fmla="*/ 594 h 675"/>
              <a:gd name="T118" fmla="*/ 329 w 906"/>
              <a:gd name="T119" fmla="*/ 630 h 675"/>
              <a:gd name="T120" fmla="*/ 363 w 906"/>
              <a:gd name="T121" fmla="*/ 653 h 675"/>
              <a:gd name="T122" fmla="*/ 405 w 906"/>
              <a:gd name="T123" fmla="*/ 671 h 675"/>
              <a:gd name="T124" fmla="*/ 453 w 906"/>
              <a:gd name="T125" fmla="*/ 675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6" h="675">
                <a:moveTo>
                  <a:pt x="453" y="675"/>
                </a:moveTo>
                <a:lnTo>
                  <a:pt x="457" y="675"/>
                </a:lnTo>
                <a:lnTo>
                  <a:pt x="460" y="675"/>
                </a:lnTo>
                <a:lnTo>
                  <a:pt x="467" y="675"/>
                </a:lnTo>
                <a:lnTo>
                  <a:pt x="471" y="675"/>
                </a:lnTo>
                <a:lnTo>
                  <a:pt x="474" y="671"/>
                </a:lnTo>
                <a:lnTo>
                  <a:pt x="477" y="671"/>
                </a:lnTo>
                <a:lnTo>
                  <a:pt x="484" y="671"/>
                </a:lnTo>
                <a:lnTo>
                  <a:pt x="488" y="671"/>
                </a:lnTo>
                <a:lnTo>
                  <a:pt x="491" y="671"/>
                </a:lnTo>
                <a:lnTo>
                  <a:pt x="495" y="666"/>
                </a:lnTo>
                <a:lnTo>
                  <a:pt x="502" y="666"/>
                </a:lnTo>
                <a:lnTo>
                  <a:pt x="505" y="666"/>
                </a:lnTo>
                <a:lnTo>
                  <a:pt x="509" y="666"/>
                </a:lnTo>
                <a:lnTo>
                  <a:pt x="512" y="662"/>
                </a:lnTo>
                <a:lnTo>
                  <a:pt x="515" y="662"/>
                </a:lnTo>
                <a:lnTo>
                  <a:pt x="519" y="662"/>
                </a:lnTo>
                <a:lnTo>
                  <a:pt x="522" y="657"/>
                </a:lnTo>
                <a:lnTo>
                  <a:pt x="529" y="657"/>
                </a:lnTo>
                <a:lnTo>
                  <a:pt x="533" y="657"/>
                </a:lnTo>
                <a:lnTo>
                  <a:pt x="536" y="653"/>
                </a:lnTo>
                <a:lnTo>
                  <a:pt x="540" y="653"/>
                </a:lnTo>
                <a:lnTo>
                  <a:pt x="543" y="648"/>
                </a:lnTo>
                <a:lnTo>
                  <a:pt x="547" y="648"/>
                </a:lnTo>
                <a:lnTo>
                  <a:pt x="550" y="648"/>
                </a:lnTo>
                <a:lnTo>
                  <a:pt x="554" y="644"/>
                </a:lnTo>
                <a:lnTo>
                  <a:pt x="557" y="644"/>
                </a:lnTo>
                <a:lnTo>
                  <a:pt x="560" y="639"/>
                </a:lnTo>
                <a:lnTo>
                  <a:pt x="564" y="639"/>
                </a:lnTo>
                <a:lnTo>
                  <a:pt x="564" y="639"/>
                </a:lnTo>
                <a:lnTo>
                  <a:pt x="567" y="635"/>
                </a:lnTo>
                <a:lnTo>
                  <a:pt x="571" y="635"/>
                </a:lnTo>
                <a:lnTo>
                  <a:pt x="574" y="630"/>
                </a:lnTo>
                <a:lnTo>
                  <a:pt x="578" y="630"/>
                </a:lnTo>
                <a:lnTo>
                  <a:pt x="581" y="626"/>
                </a:lnTo>
                <a:lnTo>
                  <a:pt x="585" y="626"/>
                </a:lnTo>
                <a:lnTo>
                  <a:pt x="585" y="626"/>
                </a:lnTo>
                <a:lnTo>
                  <a:pt x="585" y="626"/>
                </a:lnTo>
                <a:lnTo>
                  <a:pt x="588" y="621"/>
                </a:lnTo>
                <a:lnTo>
                  <a:pt x="592" y="617"/>
                </a:lnTo>
                <a:lnTo>
                  <a:pt x="599" y="612"/>
                </a:lnTo>
                <a:lnTo>
                  <a:pt x="602" y="608"/>
                </a:lnTo>
                <a:lnTo>
                  <a:pt x="605" y="599"/>
                </a:lnTo>
                <a:lnTo>
                  <a:pt x="609" y="594"/>
                </a:lnTo>
                <a:lnTo>
                  <a:pt x="612" y="590"/>
                </a:lnTo>
                <a:lnTo>
                  <a:pt x="616" y="585"/>
                </a:lnTo>
                <a:lnTo>
                  <a:pt x="616" y="581"/>
                </a:lnTo>
                <a:lnTo>
                  <a:pt x="619" y="576"/>
                </a:lnTo>
                <a:lnTo>
                  <a:pt x="623" y="572"/>
                </a:lnTo>
                <a:lnTo>
                  <a:pt x="623" y="572"/>
                </a:lnTo>
                <a:lnTo>
                  <a:pt x="623" y="572"/>
                </a:lnTo>
                <a:lnTo>
                  <a:pt x="623" y="572"/>
                </a:lnTo>
                <a:lnTo>
                  <a:pt x="623" y="572"/>
                </a:lnTo>
                <a:lnTo>
                  <a:pt x="626" y="576"/>
                </a:lnTo>
                <a:lnTo>
                  <a:pt x="626" y="581"/>
                </a:lnTo>
                <a:lnTo>
                  <a:pt x="630" y="581"/>
                </a:lnTo>
                <a:lnTo>
                  <a:pt x="633" y="585"/>
                </a:lnTo>
                <a:lnTo>
                  <a:pt x="633" y="585"/>
                </a:lnTo>
                <a:lnTo>
                  <a:pt x="637" y="590"/>
                </a:lnTo>
                <a:lnTo>
                  <a:pt x="637" y="590"/>
                </a:lnTo>
                <a:lnTo>
                  <a:pt x="640" y="594"/>
                </a:lnTo>
                <a:lnTo>
                  <a:pt x="643" y="594"/>
                </a:lnTo>
                <a:lnTo>
                  <a:pt x="647" y="599"/>
                </a:lnTo>
                <a:lnTo>
                  <a:pt x="647" y="599"/>
                </a:lnTo>
                <a:lnTo>
                  <a:pt x="650" y="603"/>
                </a:lnTo>
                <a:lnTo>
                  <a:pt x="654" y="603"/>
                </a:lnTo>
                <a:lnTo>
                  <a:pt x="657" y="603"/>
                </a:lnTo>
                <a:lnTo>
                  <a:pt x="661" y="608"/>
                </a:lnTo>
                <a:lnTo>
                  <a:pt x="664" y="608"/>
                </a:lnTo>
                <a:lnTo>
                  <a:pt x="668" y="608"/>
                </a:lnTo>
                <a:lnTo>
                  <a:pt x="671" y="612"/>
                </a:lnTo>
                <a:lnTo>
                  <a:pt x="675" y="612"/>
                </a:lnTo>
                <a:lnTo>
                  <a:pt x="678" y="612"/>
                </a:lnTo>
                <a:lnTo>
                  <a:pt x="682" y="612"/>
                </a:lnTo>
                <a:lnTo>
                  <a:pt x="685" y="612"/>
                </a:lnTo>
                <a:lnTo>
                  <a:pt x="688" y="612"/>
                </a:lnTo>
                <a:lnTo>
                  <a:pt x="692" y="612"/>
                </a:lnTo>
                <a:lnTo>
                  <a:pt x="695" y="612"/>
                </a:lnTo>
                <a:lnTo>
                  <a:pt x="699" y="612"/>
                </a:lnTo>
                <a:lnTo>
                  <a:pt x="706" y="612"/>
                </a:lnTo>
                <a:lnTo>
                  <a:pt x="709" y="608"/>
                </a:lnTo>
                <a:lnTo>
                  <a:pt x="713" y="608"/>
                </a:lnTo>
                <a:lnTo>
                  <a:pt x="720" y="608"/>
                </a:lnTo>
                <a:lnTo>
                  <a:pt x="723" y="608"/>
                </a:lnTo>
                <a:lnTo>
                  <a:pt x="727" y="603"/>
                </a:lnTo>
                <a:lnTo>
                  <a:pt x="733" y="603"/>
                </a:lnTo>
                <a:lnTo>
                  <a:pt x="737" y="599"/>
                </a:lnTo>
                <a:lnTo>
                  <a:pt x="744" y="599"/>
                </a:lnTo>
                <a:lnTo>
                  <a:pt x="744" y="599"/>
                </a:lnTo>
                <a:lnTo>
                  <a:pt x="747" y="594"/>
                </a:lnTo>
                <a:lnTo>
                  <a:pt x="751" y="590"/>
                </a:lnTo>
                <a:lnTo>
                  <a:pt x="754" y="590"/>
                </a:lnTo>
                <a:lnTo>
                  <a:pt x="758" y="585"/>
                </a:lnTo>
                <a:lnTo>
                  <a:pt x="761" y="585"/>
                </a:lnTo>
                <a:lnTo>
                  <a:pt x="765" y="581"/>
                </a:lnTo>
                <a:lnTo>
                  <a:pt x="768" y="576"/>
                </a:lnTo>
                <a:lnTo>
                  <a:pt x="771" y="572"/>
                </a:lnTo>
                <a:lnTo>
                  <a:pt x="775" y="572"/>
                </a:lnTo>
                <a:lnTo>
                  <a:pt x="778" y="567"/>
                </a:lnTo>
                <a:lnTo>
                  <a:pt x="778" y="563"/>
                </a:lnTo>
                <a:lnTo>
                  <a:pt x="782" y="558"/>
                </a:lnTo>
                <a:lnTo>
                  <a:pt x="785" y="554"/>
                </a:lnTo>
                <a:lnTo>
                  <a:pt x="785" y="549"/>
                </a:lnTo>
                <a:lnTo>
                  <a:pt x="789" y="545"/>
                </a:lnTo>
                <a:lnTo>
                  <a:pt x="789" y="545"/>
                </a:lnTo>
                <a:lnTo>
                  <a:pt x="792" y="540"/>
                </a:lnTo>
                <a:lnTo>
                  <a:pt x="792" y="536"/>
                </a:lnTo>
                <a:lnTo>
                  <a:pt x="792" y="531"/>
                </a:lnTo>
                <a:lnTo>
                  <a:pt x="796" y="527"/>
                </a:lnTo>
                <a:lnTo>
                  <a:pt x="796" y="522"/>
                </a:lnTo>
                <a:lnTo>
                  <a:pt x="796" y="518"/>
                </a:lnTo>
                <a:lnTo>
                  <a:pt x="796" y="513"/>
                </a:lnTo>
                <a:lnTo>
                  <a:pt x="796" y="509"/>
                </a:lnTo>
                <a:lnTo>
                  <a:pt x="796" y="504"/>
                </a:lnTo>
                <a:lnTo>
                  <a:pt x="796" y="500"/>
                </a:lnTo>
                <a:lnTo>
                  <a:pt x="796" y="495"/>
                </a:lnTo>
                <a:lnTo>
                  <a:pt x="796" y="495"/>
                </a:lnTo>
                <a:lnTo>
                  <a:pt x="796" y="495"/>
                </a:lnTo>
                <a:lnTo>
                  <a:pt x="799" y="495"/>
                </a:lnTo>
                <a:lnTo>
                  <a:pt x="799" y="495"/>
                </a:lnTo>
                <a:lnTo>
                  <a:pt x="803" y="495"/>
                </a:lnTo>
                <a:lnTo>
                  <a:pt x="806" y="495"/>
                </a:lnTo>
                <a:lnTo>
                  <a:pt x="806" y="495"/>
                </a:lnTo>
                <a:lnTo>
                  <a:pt x="810" y="495"/>
                </a:lnTo>
                <a:lnTo>
                  <a:pt x="810" y="495"/>
                </a:lnTo>
                <a:lnTo>
                  <a:pt x="813" y="495"/>
                </a:lnTo>
                <a:lnTo>
                  <a:pt x="816" y="495"/>
                </a:lnTo>
                <a:lnTo>
                  <a:pt x="816" y="495"/>
                </a:lnTo>
                <a:lnTo>
                  <a:pt x="820" y="491"/>
                </a:lnTo>
                <a:lnTo>
                  <a:pt x="823" y="491"/>
                </a:lnTo>
                <a:lnTo>
                  <a:pt x="823" y="491"/>
                </a:lnTo>
                <a:lnTo>
                  <a:pt x="827" y="491"/>
                </a:lnTo>
                <a:lnTo>
                  <a:pt x="830" y="491"/>
                </a:lnTo>
                <a:lnTo>
                  <a:pt x="834" y="491"/>
                </a:lnTo>
                <a:lnTo>
                  <a:pt x="834" y="486"/>
                </a:lnTo>
                <a:lnTo>
                  <a:pt x="837" y="486"/>
                </a:lnTo>
                <a:lnTo>
                  <a:pt x="841" y="486"/>
                </a:lnTo>
                <a:lnTo>
                  <a:pt x="844" y="482"/>
                </a:lnTo>
                <a:lnTo>
                  <a:pt x="844" y="482"/>
                </a:lnTo>
                <a:lnTo>
                  <a:pt x="848" y="482"/>
                </a:lnTo>
                <a:lnTo>
                  <a:pt x="851" y="477"/>
                </a:lnTo>
                <a:lnTo>
                  <a:pt x="851" y="477"/>
                </a:lnTo>
                <a:lnTo>
                  <a:pt x="855" y="473"/>
                </a:lnTo>
                <a:lnTo>
                  <a:pt x="858" y="473"/>
                </a:lnTo>
                <a:lnTo>
                  <a:pt x="861" y="468"/>
                </a:lnTo>
                <a:lnTo>
                  <a:pt x="861" y="468"/>
                </a:lnTo>
                <a:lnTo>
                  <a:pt x="865" y="464"/>
                </a:lnTo>
                <a:lnTo>
                  <a:pt x="868" y="459"/>
                </a:lnTo>
                <a:lnTo>
                  <a:pt x="868" y="459"/>
                </a:lnTo>
                <a:lnTo>
                  <a:pt x="872" y="455"/>
                </a:lnTo>
                <a:lnTo>
                  <a:pt x="875" y="450"/>
                </a:lnTo>
                <a:lnTo>
                  <a:pt x="875" y="446"/>
                </a:lnTo>
                <a:lnTo>
                  <a:pt x="879" y="446"/>
                </a:lnTo>
                <a:lnTo>
                  <a:pt x="882" y="441"/>
                </a:lnTo>
                <a:lnTo>
                  <a:pt x="882" y="437"/>
                </a:lnTo>
                <a:lnTo>
                  <a:pt x="886" y="432"/>
                </a:lnTo>
                <a:lnTo>
                  <a:pt x="886" y="428"/>
                </a:lnTo>
                <a:lnTo>
                  <a:pt x="889" y="423"/>
                </a:lnTo>
                <a:lnTo>
                  <a:pt x="889" y="419"/>
                </a:lnTo>
                <a:lnTo>
                  <a:pt x="893" y="414"/>
                </a:lnTo>
                <a:lnTo>
                  <a:pt x="893" y="405"/>
                </a:lnTo>
                <a:lnTo>
                  <a:pt x="896" y="401"/>
                </a:lnTo>
                <a:lnTo>
                  <a:pt x="896" y="396"/>
                </a:lnTo>
                <a:lnTo>
                  <a:pt x="896" y="387"/>
                </a:lnTo>
                <a:lnTo>
                  <a:pt x="899" y="383"/>
                </a:lnTo>
                <a:lnTo>
                  <a:pt x="899" y="378"/>
                </a:lnTo>
                <a:lnTo>
                  <a:pt x="899" y="369"/>
                </a:lnTo>
                <a:lnTo>
                  <a:pt x="903" y="365"/>
                </a:lnTo>
                <a:lnTo>
                  <a:pt x="903" y="356"/>
                </a:lnTo>
                <a:lnTo>
                  <a:pt x="903" y="347"/>
                </a:lnTo>
                <a:lnTo>
                  <a:pt x="903" y="342"/>
                </a:lnTo>
                <a:lnTo>
                  <a:pt x="903" y="333"/>
                </a:lnTo>
                <a:lnTo>
                  <a:pt x="903" y="333"/>
                </a:lnTo>
                <a:lnTo>
                  <a:pt x="903" y="333"/>
                </a:lnTo>
                <a:lnTo>
                  <a:pt x="906" y="333"/>
                </a:lnTo>
                <a:lnTo>
                  <a:pt x="906" y="333"/>
                </a:lnTo>
                <a:lnTo>
                  <a:pt x="906" y="333"/>
                </a:lnTo>
                <a:lnTo>
                  <a:pt x="906" y="324"/>
                </a:lnTo>
                <a:lnTo>
                  <a:pt x="903" y="319"/>
                </a:lnTo>
                <a:lnTo>
                  <a:pt x="903" y="315"/>
                </a:lnTo>
                <a:lnTo>
                  <a:pt x="903" y="306"/>
                </a:lnTo>
                <a:lnTo>
                  <a:pt x="903" y="301"/>
                </a:lnTo>
                <a:lnTo>
                  <a:pt x="899" y="297"/>
                </a:lnTo>
                <a:lnTo>
                  <a:pt x="899" y="288"/>
                </a:lnTo>
                <a:lnTo>
                  <a:pt x="899" y="283"/>
                </a:lnTo>
                <a:lnTo>
                  <a:pt x="896" y="279"/>
                </a:lnTo>
                <a:lnTo>
                  <a:pt x="896" y="274"/>
                </a:lnTo>
                <a:lnTo>
                  <a:pt x="893" y="270"/>
                </a:lnTo>
                <a:lnTo>
                  <a:pt x="893" y="265"/>
                </a:lnTo>
                <a:lnTo>
                  <a:pt x="889" y="261"/>
                </a:lnTo>
                <a:lnTo>
                  <a:pt x="889" y="256"/>
                </a:lnTo>
                <a:lnTo>
                  <a:pt x="886" y="252"/>
                </a:lnTo>
                <a:lnTo>
                  <a:pt x="882" y="247"/>
                </a:lnTo>
                <a:lnTo>
                  <a:pt x="882" y="243"/>
                </a:lnTo>
                <a:lnTo>
                  <a:pt x="879" y="238"/>
                </a:lnTo>
                <a:lnTo>
                  <a:pt x="875" y="234"/>
                </a:lnTo>
                <a:lnTo>
                  <a:pt x="875" y="229"/>
                </a:lnTo>
                <a:lnTo>
                  <a:pt x="872" y="225"/>
                </a:lnTo>
                <a:lnTo>
                  <a:pt x="868" y="225"/>
                </a:lnTo>
                <a:lnTo>
                  <a:pt x="865" y="220"/>
                </a:lnTo>
                <a:lnTo>
                  <a:pt x="865" y="216"/>
                </a:lnTo>
                <a:lnTo>
                  <a:pt x="861" y="216"/>
                </a:lnTo>
                <a:lnTo>
                  <a:pt x="858" y="211"/>
                </a:lnTo>
                <a:lnTo>
                  <a:pt x="855" y="207"/>
                </a:lnTo>
                <a:lnTo>
                  <a:pt x="851" y="207"/>
                </a:lnTo>
                <a:lnTo>
                  <a:pt x="851" y="202"/>
                </a:lnTo>
                <a:lnTo>
                  <a:pt x="848" y="202"/>
                </a:lnTo>
                <a:lnTo>
                  <a:pt x="844" y="198"/>
                </a:lnTo>
                <a:lnTo>
                  <a:pt x="841" y="198"/>
                </a:lnTo>
                <a:lnTo>
                  <a:pt x="837" y="198"/>
                </a:lnTo>
                <a:lnTo>
                  <a:pt x="837" y="193"/>
                </a:lnTo>
                <a:lnTo>
                  <a:pt x="834" y="193"/>
                </a:lnTo>
                <a:lnTo>
                  <a:pt x="830" y="193"/>
                </a:lnTo>
                <a:lnTo>
                  <a:pt x="827" y="189"/>
                </a:lnTo>
                <a:lnTo>
                  <a:pt x="823" y="189"/>
                </a:lnTo>
                <a:lnTo>
                  <a:pt x="823" y="189"/>
                </a:lnTo>
                <a:lnTo>
                  <a:pt x="820" y="189"/>
                </a:lnTo>
                <a:lnTo>
                  <a:pt x="816" y="184"/>
                </a:lnTo>
                <a:lnTo>
                  <a:pt x="813" y="184"/>
                </a:lnTo>
                <a:lnTo>
                  <a:pt x="813" y="184"/>
                </a:lnTo>
                <a:lnTo>
                  <a:pt x="810" y="184"/>
                </a:lnTo>
                <a:lnTo>
                  <a:pt x="806" y="184"/>
                </a:lnTo>
                <a:lnTo>
                  <a:pt x="806" y="184"/>
                </a:lnTo>
                <a:lnTo>
                  <a:pt x="803" y="184"/>
                </a:lnTo>
                <a:lnTo>
                  <a:pt x="803" y="184"/>
                </a:lnTo>
                <a:lnTo>
                  <a:pt x="799" y="184"/>
                </a:lnTo>
                <a:lnTo>
                  <a:pt x="796" y="184"/>
                </a:lnTo>
                <a:lnTo>
                  <a:pt x="796" y="184"/>
                </a:lnTo>
                <a:lnTo>
                  <a:pt x="799" y="180"/>
                </a:lnTo>
                <a:lnTo>
                  <a:pt x="799" y="175"/>
                </a:lnTo>
                <a:lnTo>
                  <a:pt x="799" y="171"/>
                </a:lnTo>
                <a:lnTo>
                  <a:pt x="799" y="166"/>
                </a:lnTo>
                <a:lnTo>
                  <a:pt x="799" y="162"/>
                </a:lnTo>
                <a:lnTo>
                  <a:pt x="796" y="157"/>
                </a:lnTo>
                <a:lnTo>
                  <a:pt x="796" y="153"/>
                </a:lnTo>
                <a:lnTo>
                  <a:pt x="796" y="148"/>
                </a:lnTo>
                <a:lnTo>
                  <a:pt x="796" y="144"/>
                </a:lnTo>
                <a:lnTo>
                  <a:pt x="792" y="139"/>
                </a:lnTo>
                <a:lnTo>
                  <a:pt x="792" y="135"/>
                </a:lnTo>
                <a:lnTo>
                  <a:pt x="789" y="130"/>
                </a:lnTo>
                <a:lnTo>
                  <a:pt x="789" y="126"/>
                </a:lnTo>
                <a:lnTo>
                  <a:pt x="785" y="126"/>
                </a:lnTo>
                <a:lnTo>
                  <a:pt x="785" y="121"/>
                </a:lnTo>
                <a:lnTo>
                  <a:pt x="782" y="117"/>
                </a:lnTo>
                <a:lnTo>
                  <a:pt x="778" y="112"/>
                </a:lnTo>
                <a:lnTo>
                  <a:pt x="775" y="108"/>
                </a:lnTo>
                <a:lnTo>
                  <a:pt x="775" y="103"/>
                </a:lnTo>
                <a:lnTo>
                  <a:pt x="771" y="103"/>
                </a:lnTo>
                <a:lnTo>
                  <a:pt x="768" y="99"/>
                </a:lnTo>
                <a:lnTo>
                  <a:pt x="765" y="94"/>
                </a:lnTo>
                <a:lnTo>
                  <a:pt x="761" y="90"/>
                </a:lnTo>
                <a:lnTo>
                  <a:pt x="758" y="90"/>
                </a:lnTo>
                <a:lnTo>
                  <a:pt x="754" y="85"/>
                </a:lnTo>
                <a:lnTo>
                  <a:pt x="747" y="85"/>
                </a:lnTo>
                <a:lnTo>
                  <a:pt x="744" y="81"/>
                </a:lnTo>
                <a:lnTo>
                  <a:pt x="744" y="81"/>
                </a:lnTo>
                <a:lnTo>
                  <a:pt x="740" y="81"/>
                </a:lnTo>
                <a:lnTo>
                  <a:pt x="733" y="76"/>
                </a:lnTo>
                <a:lnTo>
                  <a:pt x="730" y="76"/>
                </a:lnTo>
                <a:lnTo>
                  <a:pt x="723" y="72"/>
                </a:lnTo>
                <a:lnTo>
                  <a:pt x="720" y="72"/>
                </a:lnTo>
                <a:lnTo>
                  <a:pt x="716" y="67"/>
                </a:lnTo>
                <a:lnTo>
                  <a:pt x="709" y="67"/>
                </a:lnTo>
                <a:lnTo>
                  <a:pt x="706" y="67"/>
                </a:lnTo>
                <a:lnTo>
                  <a:pt x="702" y="67"/>
                </a:lnTo>
                <a:lnTo>
                  <a:pt x="699" y="67"/>
                </a:lnTo>
                <a:lnTo>
                  <a:pt x="695" y="67"/>
                </a:lnTo>
                <a:lnTo>
                  <a:pt x="688" y="67"/>
                </a:lnTo>
                <a:lnTo>
                  <a:pt x="685" y="67"/>
                </a:lnTo>
                <a:lnTo>
                  <a:pt x="682" y="67"/>
                </a:lnTo>
                <a:lnTo>
                  <a:pt x="678" y="67"/>
                </a:lnTo>
                <a:lnTo>
                  <a:pt x="675" y="67"/>
                </a:lnTo>
                <a:lnTo>
                  <a:pt x="671" y="67"/>
                </a:lnTo>
                <a:lnTo>
                  <a:pt x="668" y="67"/>
                </a:lnTo>
                <a:lnTo>
                  <a:pt x="664" y="72"/>
                </a:lnTo>
                <a:lnTo>
                  <a:pt x="661" y="72"/>
                </a:lnTo>
                <a:lnTo>
                  <a:pt x="657" y="72"/>
                </a:lnTo>
                <a:lnTo>
                  <a:pt x="657" y="76"/>
                </a:lnTo>
                <a:lnTo>
                  <a:pt x="654" y="76"/>
                </a:lnTo>
                <a:lnTo>
                  <a:pt x="650" y="76"/>
                </a:lnTo>
                <a:lnTo>
                  <a:pt x="647" y="81"/>
                </a:lnTo>
                <a:lnTo>
                  <a:pt x="643" y="81"/>
                </a:lnTo>
                <a:lnTo>
                  <a:pt x="643" y="85"/>
                </a:lnTo>
                <a:lnTo>
                  <a:pt x="640" y="85"/>
                </a:lnTo>
                <a:lnTo>
                  <a:pt x="637" y="90"/>
                </a:lnTo>
                <a:lnTo>
                  <a:pt x="637" y="90"/>
                </a:lnTo>
                <a:lnTo>
                  <a:pt x="633" y="94"/>
                </a:lnTo>
                <a:lnTo>
                  <a:pt x="630" y="99"/>
                </a:lnTo>
                <a:lnTo>
                  <a:pt x="630" y="99"/>
                </a:lnTo>
                <a:lnTo>
                  <a:pt x="626" y="103"/>
                </a:lnTo>
                <a:lnTo>
                  <a:pt x="626" y="103"/>
                </a:lnTo>
                <a:lnTo>
                  <a:pt x="623" y="108"/>
                </a:lnTo>
                <a:lnTo>
                  <a:pt x="623" y="108"/>
                </a:lnTo>
                <a:lnTo>
                  <a:pt x="623" y="108"/>
                </a:lnTo>
                <a:lnTo>
                  <a:pt x="623" y="108"/>
                </a:lnTo>
                <a:lnTo>
                  <a:pt x="623" y="103"/>
                </a:lnTo>
                <a:lnTo>
                  <a:pt x="619" y="99"/>
                </a:lnTo>
                <a:lnTo>
                  <a:pt x="616" y="94"/>
                </a:lnTo>
                <a:lnTo>
                  <a:pt x="612" y="90"/>
                </a:lnTo>
                <a:lnTo>
                  <a:pt x="609" y="85"/>
                </a:lnTo>
                <a:lnTo>
                  <a:pt x="605" y="76"/>
                </a:lnTo>
                <a:lnTo>
                  <a:pt x="602" y="72"/>
                </a:lnTo>
                <a:lnTo>
                  <a:pt x="599" y="67"/>
                </a:lnTo>
                <a:lnTo>
                  <a:pt x="595" y="63"/>
                </a:lnTo>
                <a:lnTo>
                  <a:pt x="592" y="58"/>
                </a:lnTo>
                <a:lnTo>
                  <a:pt x="588" y="54"/>
                </a:lnTo>
                <a:lnTo>
                  <a:pt x="588" y="54"/>
                </a:lnTo>
                <a:lnTo>
                  <a:pt x="585" y="54"/>
                </a:lnTo>
                <a:lnTo>
                  <a:pt x="581" y="49"/>
                </a:lnTo>
                <a:lnTo>
                  <a:pt x="581" y="49"/>
                </a:lnTo>
                <a:lnTo>
                  <a:pt x="578" y="45"/>
                </a:lnTo>
                <a:lnTo>
                  <a:pt x="574" y="45"/>
                </a:lnTo>
                <a:lnTo>
                  <a:pt x="571" y="40"/>
                </a:lnTo>
                <a:lnTo>
                  <a:pt x="571" y="40"/>
                </a:lnTo>
                <a:lnTo>
                  <a:pt x="567" y="40"/>
                </a:lnTo>
                <a:lnTo>
                  <a:pt x="564" y="36"/>
                </a:lnTo>
                <a:lnTo>
                  <a:pt x="560" y="36"/>
                </a:lnTo>
                <a:lnTo>
                  <a:pt x="560" y="31"/>
                </a:lnTo>
                <a:lnTo>
                  <a:pt x="557" y="31"/>
                </a:lnTo>
                <a:lnTo>
                  <a:pt x="554" y="27"/>
                </a:lnTo>
                <a:lnTo>
                  <a:pt x="550" y="27"/>
                </a:lnTo>
                <a:lnTo>
                  <a:pt x="547" y="22"/>
                </a:lnTo>
                <a:lnTo>
                  <a:pt x="547" y="22"/>
                </a:lnTo>
                <a:lnTo>
                  <a:pt x="543" y="22"/>
                </a:lnTo>
                <a:lnTo>
                  <a:pt x="540" y="18"/>
                </a:lnTo>
                <a:lnTo>
                  <a:pt x="536" y="18"/>
                </a:lnTo>
                <a:lnTo>
                  <a:pt x="533" y="13"/>
                </a:lnTo>
                <a:lnTo>
                  <a:pt x="529" y="13"/>
                </a:lnTo>
                <a:lnTo>
                  <a:pt x="526" y="13"/>
                </a:lnTo>
                <a:lnTo>
                  <a:pt x="522" y="9"/>
                </a:lnTo>
                <a:lnTo>
                  <a:pt x="519" y="9"/>
                </a:lnTo>
                <a:lnTo>
                  <a:pt x="515" y="9"/>
                </a:lnTo>
                <a:lnTo>
                  <a:pt x="512" y="9"/>
                </a:lnTo>
                <a:lnTo>
                  <a:pt x="505" y="4"/>
                </a:lnTo>
                <a:lnTo>
                  <a:pt x="502" y="4"/>
                </a:lnTo>
                <a:lnTo>
                  <a:pt x="498" y="4"/>
                </a:lnTo>
                <a:lnTo>
                  <a:pt x="491" y="4"/>
                </a:lnTo>
                <a:lnTo>
                  <a:pt x="488" y="0"/>
                </a:lnTo>
                <a:lnTo>
                  <a:pt x="484" y="0"/>
                </a:lnTo>
                <a:lnTo>
                  <a:pt x="477" y="0"/>
                </a:lnTo>
                <a:lnTo>
                  <a:pt x="471" y="0"/>
                </a:lnTo>
                <a:lnTo>
                  <a:pt x="467" y="0"/>
                </a:lnTo>
                <a:lnTo>
                  <a:pt x="460" y="0"/>
                </a:lnTo>
                <a:lnTo>
                  <a:pt x="453" y="0"/>
                </a:lnTo>
                <a:lnTo>
                  <a:pt x="453" y="0"/>
                </a:lnTo>
                <a:lnTo>
                  <a:pt x="453" y="0"/>
                </a:lnTo>
                <a:lnTo>
                  <a:pt x="453" y="0"/>
                </a:lnTo>
                <a:lnTo>
                  <a:pt x="450" y="0"/>
                </a:lnTo>
                <a:lnTo>
                  <a:pt x="450" y="0"/>
                </a:lnTo>
                <a:lnTo>
                  <a:pt x="446" y="0"/>
                </a:lnTo>
                <a:lnTo>
                  <a:pt x="439" y="0"/>
                </a:lnTo>
                <a:lnTo>
                  <a:pt x="432" y="0"/>
                </a:lnTo>
                <a:lnTo>
                  <a:pt x="429" y="0"/>
                </a:lnTo>
                <a:lnTo>
                  <a:pt x="422" y="0"/>
                </a:lnTo>
                <a:lnTo>
                  <a:pt x="419" y="0"/>
                </a:lnTo>
                <a:lnTo>
                  <a:pt x="412" y="0"/>
                </a:lnTo>
                <a:lnTo>
                  <a:pt x="408" y="4"/>
                </a:lnTo>
                <a:lnTo>
                  <a:pt x="405" y="4"/>
                </a:lnTo>
                <a:lnTo>
                  <a:pt x="398" y="4"/>
                </a:lnTo>
                <a:lnTo>
                  <a:pt x="394" y="4"/>
                </a:lnTo>
                <a:lnTo>
                  <a:pt x="391" y="9"/>
                </a:lnTo>
                <a:lnTo>
                  <a:pt x="388" y="9"/>
                </a:lnTo>
                <a:lnTo>
                  <a:pt x="384" y="9"/>
                </a:lnTo>
                <a:lnTo>
                  <a:pt x="381" y="13"/>
                </a:lnTo>
                <a:lnTo>
                  <a:pt x="377" y="13"/>
                </a:lnTo>
                <a:lnTo>
                  <a:pt x="374" y="13"/>
                </a:lnTo>
                <a:lnTo>
                  <a:pt x="370" y="18"/>
                </a:lnTo>
                <a:lnTo>
                  <a:pt x="367" y="18"/>
                </a:lnTo>
                <a:lnTo>
                  <a:pt x="363" y="18"/>
                </a:lnTo>
                <a:lnTo>
                  <a:pt x="360" y="22"/>
                </a:lnTo>
                <a:lnTo>
                  <a:pt x="356" y="22"/>
                </a:lnTo>
                <a:lnTo>
                  <a:pt x="353" y="27"/>
                </a:lnTo>
                <a:lnTo>
                  <a:pt x="349" y="27"/>
                </a:lnTo>
                <a:lnTo>
                  <a:pt x="346" y="31"/>
                </a:lnTo>
                <a:lnTo>
                  <a:pt x="346" y="31"/>
                </a:lnTo>
                <a:lnTo>
                  <a:pt x="343" y="31"/>
                </a:lnTo>
                <a:lnTo>
                  <a:pt x="339" y="36"/>
                </a:lnTo>
                <a:lnTo>
                  <a:pt x="336" y="36"/>
                </a:lnTo>
                <a:lnTo>
                  <a:pt x="336" y="40"/>
                </a:lnTo>
                <a:lnTo>
                  <a:pt x="332" y="40"/>
                </a:lnTo>
                <a:lnTo>
                  <a:pt x="329" y="45"/>
                </a:lnTo>
                <a:lnTo>
                  <a:pt x="325" y="45"/>
                </a:lnTo>
                <a:lnTo>
                  <a:pt x="325" y="49"/>
                </a:lnTo>
                <a:lnTo>
                  <a:pt x="322" y="49"/>
                </a:lnTo>
                <a:lnTo>
                  <a:pt x="318" y="49"/>
                </a:lnTo>
                <a:lnTo>
                  <a:pt x="315" y="54"/>
                </a:lnTo>
                <a:lnTo>
                  <a:pt x="315" y="54"/>
                </a:lnTo>
                <a:lnTo>
                  <a:pt x="311" y="58"/>
                </a:lnTo>
                <a:lnTo>
                  <a:pt x="308" y="63"/>
                </a:lnTo>
                <a:lnTo>
                  <a:pt x="304" y="67"/>
                </a:lnTo>
                <a:lnTo>
                  <a:pt x="301" y="72"/>
                </a:lnTo>
                <a:lnTo>
                  <a:pt x="298" y="76"/>
                </a:lnTo>
                <a:lnTo>
                  <a:pt x="294" y="81"/>
                </a:lnTo>
                <a:lnTo>
                  <a:pt x="291" y="85"/>
                </a:lnTo>
                <a:lnTo>
                  <a:pt x="287" y="94"/>
                </a:lnTo>
                <a:lnTo>
                  <a:pt x="284" y="99"/>
                </a:lnTo>
                <a:lnTo>
                  <a:pt x="284" y="103"/>
                </a:lnTo>
                <a:lnTo>
                  <a:pt x="280" y="103"/>
                </a:lnTo>
                <a:lnTo>
                  <a:pt x="280" y="108"/>
                </a:lnTo>
                <a:lnTo>
                  <a:pt x="280" y="108"/>
                </a:lnTo>
                <a:lnTo>
                  <a:pt x="280" y="108"/>
                </a:lnTo>
                <a:lnTo>
                  <a:pt x="277" y="103"/>
                </a:lnTo>
                <a:lnTo>
                  <a:pt x="277" y="103"/>
                </a:lnTo>
                <a:lnTo>
                  <a:pt x="273" y="99"/>
                </a:lnTo>
                <a:lnTo>
                  <a:pt x="273" y="94"/>
                </a:lnTo>
                <a:lnTo>
                  <a:pt x="270" y="94"/>
                </a:lnTo>
                <a:lnTo>
                  <a:pt x="270" y="90"/>
                </a:lnTo>
                <a:lnTo>
                  <a:pt x="266" y="90"/>
                </a:lnTo>
                <a:lnTo>
                  <a:pt x="263" y="85"/>
                </a:lnTo>
                <a:lnTo>
                  <a:pt x="263" y="85"/>
                </a:lnTo>
                <a:lnTo>
                  <a:pt x="260" y="81"/>
                </a:lnTo>
                <a:lnTo>
                  <a:pt x="256" y="81"/>
                </a:lnTo>
                <a:lnTo>
                  <a:pt x="253" y="76"/>
                </a:lnTo>
                <a:lnTo>
                  <a:pt x="249" y="76"/>
                </a:lnTo>
                <a:lnTo>
                  <a:pt x="249" y="72"/>
                </a:lnTo>
                <a:lnTo>
                  <a:pt x="246" y="72"/>
                </a:lnTo>
                <a:lnTo>
                  <a:pt x="242" y="72"/>
                </a:lnTo>
                <a:lnTo>
                  <a:pt x="239" y="67"/>
                </a:lnTo>
                <a:lnTo>
                  <a:pt x="235" y="67"/>
                </a:lnTo>
                <a:lnTo>
                  <a:pt x="232" y="67"/>
                </a:lnTo>
                <a:lnTo>
                  <a:pt x="228" y="67"/>
                </a:lnTo>
                <a:lnTo>
                  <a:pt x="225" y="67"/>
                </a:lnTo>
                <a:lnTo>
                  <a:pt x="221" y="67"/>
                </a:lnTo>
                <a:lnTo>
                  <a:pt x="218" y="63"/>
                </a:lnTo>
                <a:lnTo>
                  <a:pt x="215" y="63"/>
                </a:lnTo>
                <a:lnTo>
                  <a:pt x="211" y="63"/>
                </a:lnTo>
                <a:lnTo>
                  <a:pt x="204" y="67"/>
                </a:lnTo>
                <a:lnTo>
                  <a:pt x="201" y="67"/>
                </a:lnTo>
                <a:lnTo>
                  <a:pt x="197" y="67"/>
                </a:lnTo>
                <a:lnTo>
                  <a:pt x="194" y="67"/>
                </a:lnTo>
                <a:lnTo>
                  <a:pt x="187" y="67"/>
                </a:lnTo>
                <a:lnTo>
                  <a:pt x="183" y="72"/>
                </a:lnTo>
                <a:lnTo>
                  <a:pt x="180" y="72"/>
                </a:lnTo>
                <a:lnTo>
                  <a:pt x="173" y="72"/>
                </a:lnTo>
                <a:lnTo>
                  <a:pt x="170" y="76"/>
                </a:lnTo>
                <a:lnTo>
                  <a:pt x="166" y="76"/>
                </a:lnTo>
                <a:lnTo>
                  <a:pt x="159" y="81"/>
                </a:lnTo>
                <a:lnTo>
                  <a:pt x="159" y="81"/>
                </a:lnTo>
                <a:lnTo>
                  <a:pt x="156" y="81"/>
                </a:lnTo>
                <a:lnTo>
                  <a:pt x="152" y="85"/>
                </a:lnTo>
                <a:lnTo>
                  <a:pt x="145" y="90"/>
                </a:lnTo>
                <a:lnTo>
                  <a:pt x="142" y="90"/>
                </a:lnTo>
                <a:lnTo>
                  <a:pt x="138" y="94"/>
                </a:lnTo>
                <a:lnTo>
                  <a:pt x="135" y="99"/>
                </a:lnTo>
                <a:lnTo>
                  <a:pt x="132" y="99"/>
                </a:lnTo>
                <a:lnTo>
                  <a:pt x="132" y="103"/>
                </a:lnTo>
                <a:lnTo>
                  <a:pt x="128" y="108"/>
                </a:lnTo>
                <a:lnTo>
                  <a:pt x="125" y="112"/>
                </a:lnTo>
                <a:lnTo>
                  <a:pt x="121" y="117"/>
                </a:lnTo>
                <a:lnTo>
                  <a:pt x="121" y="117"/>
                </a:lnTo>
                <a:lnTo>
                  <a:pt x="118" y="121"/>
                </a:lnTo>
                <a:lnTo>
                  <a:pt x="114" y="126"/>
                </a:lnTo>
                <a:lnTo>
                  <a:pt x="114" y="130"/>
                </a:lnTo>
                <a:lnTo>
                  <a:pt x="111" y="135"/>
                </a:lnTo>
                <a:lnTo>
                  <a:pt x="111" y="139"/>
                </a:lnTo>
                <a:lnTo>
                  <a:pt x="111" y="144"/>
                </a:lnTo>
                <a:lnTo>
                  <a:pt x="107" y="148"/>
                </a:lnTo>
                <a:lnTo>
                  <a:pt x="107" y="153"/>
                </a:lnTo>
                <a:lnTo>
                  <a:pt x="107" y="157"/>
                </a:lnTo>
                <a:lnTo>
                  <a:pt x="107" y="162"/>
                </a:lnTo>
                <a:lnTo>
                  <a:pt x="107" y="166"/>
                </a:lnTo>
                <a:lnTo>
                  <a:pt x="107" y="171"/>
                </a:lnTo>
                <a:lnTo>
                  <a:pt x="107" y="175"/>
                </a:lnTo>
                <a:lnTo>
                  <a:pt x="107" y="180"/>
                </a:lnTo>
                <a:lnTo>
                  <a:pt x="107" y="180"/>
                </a:lnTo>
                <a:lnTo>
                  <a:pt x="107" y="180"/>
                </a:lnTo>
                <a:lnTo>
                  <a:pt x="104" y="180"/>
                </a:lnTo>
                <a:lnTo>
                  <a:pt x="104" y="180"/>
                </a:lnTo>
                <a:lnTo>
                  <a:pt x="100" y="180"/>
                </a:lnTo>
                <a:lnTo>
                  <a:pt x="97" y="184"/>
                </a:lnTo>
                <a:lnTo>
                  <a:pt x="97" y="184"/>
                </a:lnTo>
                <a:lnTo>
                  <a:pt x="93" y="184"/>
                </a:lnTo>
                <a:lnTo>
                  <a:pt x="90" y="184"/>
                </a:lnTo>
                <a:lnTo>
                  <a:pt x="90" y="184"/>
                </a:lnTo>
                <a:lnTo>
                  <a:pt x="87" y="184"/>
                </a:lnTo>
                <a:lnTo>
                  <a:pt x="83" y="184"/>
                </a:lnTo>
                <a:lnTo>
                  <a:pt x="80" y="184"/>
                </a:lnTo>
                <a:lnTo>
                  <a:pt x="80" y="189"/>
                </a:lnTo>
                <a:lnTo>
                  <a:pt x="76" y="189"/>
                </a:lnTo>
                <a:lnTo>
                  <a:pt x="73" y="189"/>
                </a:lnTo>
                <a:lnTo>
                  <a:pt x="69" y="193"/>
                </a:lnTo>
                <a:lnTo>
                  <a:pt x="69" y="193"/>
                </a:lnTo>
                <a:lnTo>
                  <a:pt x="66" y="193"/>
                </a:lnTo>
                <a:lnTo>
                  <a:pt x="62" y="198"/>
                </a:lnTo>
                <a:lnTo>
                  <a:pt x="59" y="198"/>
                </a:lnTo>
                <a:lnTo>
                  <a:pt x="55" y="202"/>
                </a:lnTo>
                <a:lnTo>
                  <a:pt x="55" y="202"/>
                </a:lnTo>
                <a:lnTo>
                  <a:pt x="52" y="207"/>
                </a:lnTo>
                <a:lnTo>
                  <a:pt x="48" y="207"/>
                </a:lnTo>
                <a:lnTo>
                  <a:pt x="45" y="211"/>
                </a:lnTo>
                <a:lnTo>
                  <a:pt x="42" y="211"/>
                </a:lnTo>
                <a:lnTo>
                  <a:pt x="42" y="216"/>
                </a:lnTo>
                <a:lnTo>
                  <a:pt x="38" y="220"/>
                </a:lnTo>
                <a:lnTo>
                  <a:pt x="35" y="220"/>
                </a:lnTo>
                <a:lnTo>
                  <a:pt x="31" y="225"/>
                </a:lnTo>
                <a:lnTo>
                  <a:pt x="31" y="229"/>
                </a:lnTo>
                <a:lnTo>
                  <a:pt x="28" y="234"/>
                </a:lnTo>
                <a:lnTo>
                  <a:pt x="24" y="238"/>
                </a:lnTo>
                <a:lnTo>
                  <a:pt x="21" y="238"/>
                </a:lnTo>
                <a:lnTo>
                  <a:pt x="21" y="243"/>
                </a:lnTo>
                <a:lnTo>
                  <a:pt x="17" y="247"/>
                </a:lnTo>
                <a:lnTo>
                  <a:pt x="17" y="252"/>
                </a:lnTo>
                <a:lnTo>
                  <a:pt x="14" y="256"/>
                </a:lnTo>
                <a:lnTo>
                  <a:pt x="10" y="261"/>
                </a:lnTo>
                <a:lnTo>
                  <a:pt x="10" y="265"/>
                </a:lnTo>
                <a:lnTo>
                  <a:pt x="7" y="274"/>
                </a:lnTo>
                <a:lnTo>
                  <a:pt x="7" y="279"/>
                </a:lnTo>
                <a:lnTo>
                  <a:pt x="7" y="283"/>
                </a:lnTo>
                <a:lnTo>
                  <a:pt x="4" y="288"/>
                </a:lnTo>
                <a:lnTo>
                  <a:pt x="4" y="292"/>
                </a:lnTo>
                <a:lnTo>
                  <a:pt x="0" y="301"/>
                </a:lnTo>
                <a:lnTo>
                  <a:pt x="0" y="306"/>
                </a:lnTo>
                <a:lnTo>
                  <a:pt x="0" y="310"/>
                </a:lnTo>
                <a:lnTo>
                  <a:pt x="0" y="319"/>
                </a:lnTo>
                <a:lnTo>
                  <a:pt x="0" y="324"/>
                </a:lnTo>
                <a:lnTo>
                  <a:pt x="0" y="333"/>
                </a:lnTo>
                <a:lnTo>
                  <a:pt x="0" y="333"/>
                </a:lnTo>
                <a:lnTo>
                  <a:pt x="0" y="333"/>
                </a:lnTo>
                <a:lnTo>
                  <a:pt x="0" y="333"/>
                </a:lnTo>
                <a:lnTo>
                  <a:pt x="0" y="333"/>
                </a:lnTo>
                <a:lnTo>
                  <a:pt x="0" y="333"/>
                </a:lnTo>
                <a:lnTo>
                  <a:pt x="0" y="342"/>
                </a:lnTo>
                <a:lnTo>
                  <a:pt x="0" y="347"/>
                </a:lnTo>
                <a:lnTo>
                  <a:pt x="0" y="356"/>
                </a:lnTo>
                <a:lnTo>
                  <a:pt x="4" y="360"/>
                </a:lnTo>
                <a:lnTo>
                  <a:pt x="4" y="369"/>
                </a:lnTo>
                <a:lnTo>
                  <a:pt x="4" y="374"/>
                </a:lnTo>
                <a:lnTo>
                  <a:pt x="4" y="383"/>
                </a:lnTo>
                <a:lnTo>
                  <a:pt x="7" y="387"/>
                </a:lnTo>
                <a:lnTo>
                  <a:pt x="7" y="396"/>
                </a:lnTo>
                <a:lnTo>
                  <a:pt x="10" y="401"/>
                </a:lnTo>
                <a:lnTo>
                  <a:pt x="10" y="405"/>
                </a:lnTo>
                <a:lnTo>
                  <a:pt x="10" y="410"/>
                </a:lnTo>
                <a:lnTo>
                  <a:pt x="14" y="414"/>
                </a:lnTo>
                <a:lnTo>
                  <a:pt x="14" y="419"/>
                </a:lnTo>
                <a:lnTo>
                  <a:pt x="17" y="428"/>
                </a:lnTo>
                <a:lnTo>
                  <a:pt x="17" y="432"/>
                </a:lnTo>
                <a:lnTo>
                  <a:pt x="21" y="432"/>
                </a:lnTo>
                <a:lnTo>
                  <a:pt x="24" y="437"/>
                </a:lnTo>
                <a:lnTo>
                  <a:pt x="24" y="441"/>
                </a:lnTo>
                <a:lnTo>
                  <a:pt x="28" y="446"/>
                </a:lnTo>
                <a:lnTo>
                  <a:pt x="28" y="450"/>
                </a:lnTo>
                <a:lnTo>
                  <a:pt x="31" y="455"/>
                </a:lnTo>
                <a:lnTo>
                  <a:pt x="35" y="455"/>
                </a:lnTo>
                <a:lnTo>
                  <a:pt x="35" y="459"/>
                </a:lnTo>
                <a:lnTo>
                  <a:pt x="38" y="464"/>
                </a:lnTo>
                <a:lnTo>
                  <a:pt x="42" y="464"/>
                </a:lnTo>
                <a:lnTo>
                  <a:pt x="45" y="468"/>
                </a:lnTo>
                <a:lnTo>
                  <a:pt x="45" y="468"/>
                </a:lnTo>
                <a:lnTo>
                  <a:pt x="48" y="473"/>
                </a:lnTo>
                <a:lnTo>
                  <a:pt x="52" y="473"/>
                </a:lnTo>
                <a:lnTo>
                  <a:pt x="52" y="477"/>
                </a:lnTo>
                <a:lnTo>
                  <a:pt x="55" y="477"/>
                </a:lnTo>
                <a:lnTo>
                  <a:pt x="59" y="482"/>
                </a:lnTo>
                <a:lnTo>
                  <a:pt x="62" y="482"/>
                </a:lnTo>
                <a:lnTo>
                  <a:pt x="62" y="482"/>
                </a:lnTo>
                <a:lnTo>
                  <a:pt x="66" y="486"/>
                </a:lnTo>
                <a:lnTo>
                  <a:pt x="69" y="486"/>
                </a:lnTo>
                <a:lnTo>
                  <a:pt x="73" y="486"/>
                </a:lnTo>
                <a:lnTo>
                  <a:pt x="73" y="491"/>
                </a:lnTo>
                <a:lnTo>
                  <a:pt x="76" y="491"/>
                </a:lnTo>
                <a:lnTo>
                  <a:pt x="80" y="491"/>
                </a:lnTo>
                <a:lnTo>
                  <a:pt x="80" y="491"/>
                </a:lnTo>
                <a:lnTo>
                  <a:pt x="83" y="491"/>
                </a:lnTo>
                <a:lnTo>
                  <a:pt x="87" y="491"/>
                </a:lnTo>
                <a:lnTo>
                  <a:pt x="87" y="491"/>
                </a:lnTo>
                <a:lnTo>
                  <a:pt x="90" y="495"/>
                </a:lnTo>
                <a:lnTo>
                  <a:pt x="93" y="495"/>
                </a:lnTo>
                <a:lnTo>
                  <a:pt x="93" y="495"/>
                </a:lnTo>
                <a:lnTo>
                  <a:pt x="97" y="495"/>
                </a:lnTo>
                <a:lnTo>
                  <a:pt x="100" y="495"/>
                </a:lnTo>
                <a:lnTo>
                  <a:pt x="100" y="495"/>
                </a:lnTo>
                <a:lnTo>
                  <a:pt x="104" y="495"/>
                </a:lnTo>
                <a:lnTo>
                  <a:pt x="104" y="495"/>
                </a:lnTo>
                <a:lnTo>
                  <a:pt x="107" y="495"/>
                </a:lnTo>
                <a:lnTo>
                  <a:pt x="107" y="495"/>
                </a:lnTo>
                <a:lnTo>
                  <a:pt x="107" y="495"/>
                </a:lnTo>
                <a:lnTo>
                  <a:pt x="107" y="500"/>
                </a:lnTo>
                <a:lnTo>
                  <a:pt x="107" y="504"/>
                </a:lnTo>
                <a:lnTo>
                  <a:pt x="107" y="509"/>
                </a:lnTo>
                <a:lnTo>
                  <a:pt x="107" y="513"/>
                </a:lnTo>
                <a:lnTo>
                  <a:pt x="107" y="518"/>
                </a:lnTo>
                <a:lnTo>
                  <a:pt x="107" y="522"/>
                </a:lnTo>
                <a:lnTo>
                  <a:pt x="111" y="522"/>
                </a:lnTo>
                <a:lnTo>
                  <a:pt x="111" y="527"/>
                </a:lnTo>
                <a:lnTo>
                  <a:pt x="111" y="531"/>
                </a:lnTo>
                <a:lnTo>
                  <a:pt x="111" y="536"/>
                </a:lnTo>
                <a:lnTo>
                  <a:pt x="114" y="540"/>
                </a:lnTo>
                <a:lnTo>
                  <a:pt x="114" y="545"/>
                </a:lnTo>
                <a:lnTo>
                  <a:pt x="118" y="549"/>
                </a:lnTo>
                <a:lnTo>
                  <a:pt x="118" y="554"/>
                </a:lnTo>
                <a:lnTo>
                  <a:pt x="121" y="558"/>
                </a:lnTo>
                <a:lnTo>
                  <a:pt x="125" y="563"/>
                </a:lnTo>
                <a:lnTo>
                  <a:pt x="125" y="567"/>
                </a:lnTo>
                <a:lnTo>
                  <a:pt x="128" y="567"/>
                </a:lnTo>
                <a:lnTo>
                  <a:pt x="132" y="572"/>
                </a:lnTo>
                <a:lnTo>
                  <a:pt x="135" y="576"/>
                </a:lnTo>
                <a:lnTo>
                  <a:pt x="138" y="581"/>
                </a:lnTo>
                <a:lnTo>
                  <a:pt x="142" y="581"/>
                </a:lnTo>
                <a:lnTo>
                  <a:pt x="145" y="585"/>
                </a:lnTo>
                <a:lnTo>
                  <a:pt x="149" y="590"/>
                </a:lnTo>
                <a:lnTo>
                  <a:pt x="152" y="590"/>
                </a:lnTo>
                <a:lnTo>
                  <a:pt x="156" y="594"/>
                </a:lnTo>
                <a:lnTo>
                  <a:pt x="163" y="594"/>
                </a:lnTo>
                <a:lnTo>
                  <a:pt x="163" y="594"/>
                </a:lnTo>
                <a:lnTo>
                  <a:pt x="166" y="599"/>
                </a:lnTo>
                <a:lnTo>
                  <a:pt x="170" y="599"/>
                </a:lnTo>
                <a:lnTo>
                  <a:pt x="176" y="603"/>
                </a:lnTo>
                <a:lnTo>
                  <a:pt x="180" y="603"/>
                </a:lnTo>
                <a:lnTo>
                  <a:pt x="187" y="608"/>
                </a:lnTo>
                <a:lnTo>
                  <a:pt x="190" y="608"/>
                </a:lnTo>
                <a:lnTo>
                  <a:pt x="194" y="608"/>
                </a:lnTo>
                <a:lnTo>
                  <a:pt x="197" y="608"/>
                </a:lnTo>
                <a:lnTo>
                  <a:pt x="204" y="612"/>
                </a:lnTo>
                <a:lnTo>
                  <a:pt x="208" y="612"/>
                </a:lnTo>
                <a:lnTo>
                  <a:pt x="211" y="612"/>
                </a:lnTo>
                <a:lnTo>
                  <a:pt x="215" y="612"/>
                </a:lnTo>
                <a:lnTo>
                  <a:pt x="218" y="612"/>
                </a:lnTo>
                <a:lnTo>
                  <a:pt x="221" y="612"/>
                </a:lnTo>
                <a:lnTo>
                  <a:pt x="228" y="612"/>
                </a:lnTo>
                <a:lnTo>
                  <a:pt x="232" y="608"/>
                </a:lnTo>
                <a:lnTo>
                  <a:pt x="235" y="608"/>
                </a:lnTo>
                <a:lnTo>
                  <a:pt x="239" y="608"/>
                </a:lnTo>
                <a:lnTo>
                  <a:pt x="242" y="608"/>
                </a:lnTo>
                <a:lnTo>
                  <a:pt x="242" y="608"/>
                </a:lnTo>
                <a:lnTo>
                  <a:pt x="246" y="603"/>
                </a:lnTo>
                <a:lnTo>
                  <a:pt x="249" y="603"/>
                </a:lnTo>
                <a:lnTo>
                  <a:pt x="253" y="599"/>
                </a:lnTo>
                <a:lnTo>
                  <a:pt x="256" y="599"/>
                </a:lnTo>
                <a:lnTo>
                  <a:pt x="260" y="599"/>
                </a:lnTo>
                <a:lnTo>
                  <a:pt x="260" y="594"/>
                </a:lnTo>
                <a:lnTo>
                  <a:pt x="263" y="594"/>
                </a:lnTo>
                <a:lnTo>
                  <a:pt x="266" y="590"/>
                </a:lnTo>
                <a:lnTo>
                  <a:pt x="266" y="590"/>
                </a:lnTo>
                <a:lnTo>
                  <a:pt x="270" y="585"/>
                </a:lnTo>
                <a:lnTo>
                  <a:pt x="273" y="581"/>
                </a:lnTo>
                <a:lnTo>
                  <a:pt x="273" y="581"/>
                </a:lnTo>
                <a:lnTo>
                  <a:pt x="277" y="576"/>
                </a:lnTo>
                <a:lnTo>
                  <a:pt x="277" y="576"/>
                </a:lnTo>
                <a:lnTo>
                  <a:pt x="280" y="572"/>
                </a:lnTo>
                <a:lnTo>
                  <a:pt x="280" y="567"/>
                </a:lnTo>
                <a:lnTo>
                  <a:pt x="280" y="567"/>
                </a:lnTo>
                <a:lnTo>
                  <a:pt x="280" y="567"/>
                </a:lnTo>
                <a:lnTo>
                  <a:pt x="284" y="572"/>
                </a:lnTo>
                <a:lnTo>
                  <a:pt x="284" y="576"/>
                </a:lnTo>
                <a:lnTo>
                  <a:pt x="287" y="581"/>
                </a:lnTo>
                <a:lnTo>
                  <a:pt x="291" y="585"/>
                </a:lnTo>
                <a:lnTo>
                  <a:pt x="291" y="590"/>
                </a:lnTo>
                <a:lnTo>
                  <a:pt x="294" y="594"/>
                </a:lnTo>
                <a:lnTo>
                  <a:pt x="298" y="599"/>
                </a:lnTo>
                <a:lnTo>
                  <a:pt x="301" y="603"/>
                </a:lnTo>
                <a:lnTo>
                  <a:pt x="308" y="612"/>
                </a:lnTo>
                <a:lnTo>
                  <a:pt x="311" y="617"/>
                </a:lnTo>
                <a:lnTo>
                  <a:pt x="315" y="621"/>
                </a:lnTo>
                <a:lnTo>
                  <a:pt x="318" y="621"/>
                </a:lnTo>
                <a:lnTo>
                  <a:pt x="318" y="621"/>
                </a:lnTo>
                <a:lnTo>
                  <a:pt x="322" y="626"/>
                </a:lnTo>
                <a:lnTo>
                  <a:pt x="322" y="626"/>
                </a:lnTo>
                <a:lnTo>
                  <a:pt x="325" y="630"/>
                </a:lnTo>
                <a:lnTo>
                  <a:pt x="329" y="630"/>
                </a:lnTo>
                <a:lnTo>
                  <a:pt x="332" y="635"/>
                </a:lnTo>
                <a:lnTo>
                  <a:pt x="336" y="635"/>
                </a:lnTo>
                <a:lnTo>
                  <a:pt x="339" y="639"/>
                </a:lnTo>
                <a:lnTo>
                  <a:pt x="339" y="639"/>
                </a:lnTo>
                <a:lnTo>
                  <a:pt x="343" y="644"/>
                </a:lnTo>
                <a:lnTo>
                  <a:pt x="346" y="644"/>
                </a:lnTo>
                <a:lnTo>
                  <a:pt x="349" y="644"/>
                </a:lnTo>
                <a:lnTo>
                  <a:pt x="353" y="648"/>
                </a:lnTo>
                <a:lnTo>
                  <a:pt x="356" y="648"/>
                </a:lnTo>
                <a:lnTo>
                  <a:pt x="360" y="653"/>
                </a:lnTo>
                <a:lnTo>
                  <a:pt x="363" y="653"/>
                </a:lnTo>
                <a:lnTo>
                  <a:pt x="367" y="657"/>
                </a:lnTo>
                <a:lnTo>
                  <a:pt x="370" y="657"/>
                </a:lnTo>
                <a:lnTo>
                  <a:pt x="374" y="662"/>
                </a:lnTo>
                <a:lnTo>
                  <a:pt x="377" y="662"/>
                </a:lnTo>
                <a:lnTo>
                  <a:pt x="381" y="662"/>
                </a:lnTo>
                <a:lnTo>
                  <a:pt x="384" y="666"/>
                </a:lnTo>
                <a:lnTo>
                  <a:pt x="391" y="666"/>
                </a:lnTo>
                <a:lnTo>
                  <a:pt x="394" y="666"/>
                </a:lnTo>
                <a:lnTo>
                  <a:pt x="398" y="671"/>
                </a:lnTo>
                <a:lnTo>
                  <a:pt x="401" y="671"/>
                </a:lnTo>
                <a:lnTo>
                  <a:pt x="405" y="671"/>
                </a:lnTo>
                <a:lnTo>
                  <a:pt x="408" y="675"/>
                </a:lnTo>
                <a:lnTo>
                  <a:pt x="412" y="675"/>
                </a:lnTo>
                <a:lnTo>
                  <a:pt x="419" y="675"/>
                </a:lnTo>
                <a:lnTo>
                  <a:pt x="422" y="675"/>
                </a:lnTo>
                <a:lnTo>
                  <a:pt x="426" y="675"/>
                </a:lnTo>
                <a:lnTo>
                  <a:pt x="429" y="675"/>
                </a:lnTo>
                <a:lnTo>
                  <a:pt x="436" y="675"/>
                </a:lnTo>
                <a:lnTo>
                  <a:pt x="439" y="675"/>
                </a:lnTo>
                <a:lnTo>
                  <a:pt x="443" y="675"/>
                </a:lnTo>
                <a:lnTo>
                  <a:pt x="446" y="675"/>
                </a:lnTo>
                <a:lnTo>
                  <a:pt x="453" y="675"/>
                </a:lnTo>
                <a:lnTo>
                  <a:pt x="453" y="675"/>
                </a:lnTo>
              </a:path>
            </a:pathLst>
          </a:custGeom>
          <a:gradFill rotWithShape="0">
            <a:gsLst>
              <a:gs pos="0">
                <a:srgbClr val="CCCCFF">
                  <a:gamma/>
                  <a:shade val="46275"/>
                  <a:invGamma/>
                </a:srgbClr>
              </a:gs>
              <a:gs pos="50000">
                <a:srgbClr val="CCCCFF"/>
              </a:gs>
              <a:gs pos="100000">
                <a:srgbClr val="CCCCFF">
                  <a:gamma/>
                  <a:shade val="46275"/>
                  <a:invGamma/>
                </a:srgbClr>
              </a:gs>
            </a:gsLst>
            <a:lin ang="5400000" scaled="1"/>
          </a:gradFill>
          <a:ln w="12700" cap="flat" cmpd="sng">
            <a:solidFill>
              <a:srgbClr val="0066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0808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2139950" y="1622425"/>
            <a:ext cx="2514600" cy="842963"/>
          </a:xfrm>
          <a:prstGeom prst="cloudCallout">
            <a:avLst>
              <a:gd name="adj1" fmla="val 55431"/>
              <a:gd name="adj2" fmla="val 223069"/>
            </a:avLst>
          </a:prstGeom>
          <a:solidFill>
            <a:srgbClr val="FFFF66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400" b="1">
                <a:latin typeface="Times New Roman" charset="0"/>
              </a:rPr>
              <a:t>数据、语音、视频和未来各种服务</a:t>
            </a:r>
          </a:p>
        </p:txBody>
      </p:sp>
      <p:pic>
        <p:nvPicPr>
          <p:cNvPr id="24584" name="Picture 8" descr="PRINT0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4899025"/>
            <a:ext cx="4476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706813" y="5241925"/>
            <a:ext cx="31273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en-US" sz="1200" b="1">
                <a:latin typeface="Times New Roman" charset="0"/>
              </a:rPr>
              <a:t>FXA</a:t>
            </a:r>
          </a:p>
          <a:p>
            <a:pPr algn="ctr">
              <a:defRPr/>
            </a:pPr>
            <a:endParaRPr lang="zh-CN" altLang="en-US" sz="1200" b="1">
              <a:latin typeface="Times New Roman" charset="0"/>
            </a:endParaRPr>
          </a:p>
        </p:txBody>
      </p:sp>
      <p:pic>
        <p:nvPicPr>
          <p:cNvPr id="24586" name="Picture 10" descr="s5000nx_fs755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5584825"/>
            <a:ext cx="66675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654800" y="5648325"/>
            <a:ext cx="203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200" b="1">
                <a:latin typeface="Times New Roman" charset="0"/>
              </a:rPr>
              <a:t>PC</a:t>
            </a:r>
          </a:p>
        </p:txBody>
      </p:sp>
      <p:pic>
        <p:nvPicPr>
          <p:cNvPr id="24588" name="Picture 12" descr="video-pho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4137025"/>
            <a:ext cx="6667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45350" y="4806950"/>
            <a:ext cx="990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200" b="1">
                <a:latin typeface="Times New Roman" charset="0"/>
              </a:rPr>
              <a:t>Video Phone</a:t>
            </a:r>
          </a:p>
        </p:txBody>
      </p:sp>
      <p:grpSp>
        <p:nvGrpSpPr>
          <p:cNvPr id="24590" name="Group 14"/>
          <p:cNvGrpSpPr>
            <a:grpSpLocks noChangeAspect="1"/>
          </p:cNvGrpSpPr>
          <p:nvPr/>
        </p:nvGrpSpPr>
        <p:grpSpPr bwMode="auto">
          <a:xfrm>
            <a:off x="4065588" y="5584825"/>
            <a:ext cx="368300" cy="468313"/>
            <a:chOff x="0" y="0"/>
            <a:chExt cx="232" cy="295"/>
          </a:xfrm>
        </p:grpSpPr>
        <p:pic>
          <p:nvPicPr>
            <p:cNvPr id="24591" name="Picture 15" descr="telef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"/>
              <a:ext cx="23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592" name="Picture 16" descr="wma11b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92" r="16798" b="62643"/>
            <a:stretch>
              <a:fillRect/>
            </a:stretch>
          </p:blipFill>
          <p:spPr bwMode="auto">
            <a:xfrm>
              <a:off x="29" y="0"/>
              <a:ext cx="2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3905250" y="6024563"/>
            <a:ext cx="6731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200" b="1">
                <a:latin typeface="Times New Roman" charset="0"/>
              </a:rPr>
              <a:t>Bluetooth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zh-CN" altLang="en-US" sz="1200" b="1">
                <a:latin typeface="Times New Roman" charset="0"/>
              </a:rPr>
              <a:t>ZigBee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zh-CN" altLang="en-US" sz="1200" b="1">
                <a:latin typeface="Times New Roman" charset="0"/>
              </a:rPr>
              <a:t>（M2M）</a:t>
            </a:r>
          </a:p>
        </p:txBody>
      </p:sp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5737225"/>
            <a:ext cx="15716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4883150" y="6229350"/>
            <a:ext cx="838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200" b="1">
                <a:latin typeface="Times New Roman" charset="0"/>
              </a:rPr>
              <a:t>Bluetooth Enabled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200" b="1">
                <a:latin typeface="Times New Roman" charset="0"/>
              </a:rPr>
              <a:t>GSM Phone</a:t>
            </a:r>
          </a:p>
        </p:txBody>
      </p:sp>
      <p:pic>
        <p:nvPicPr>
          <p:cNvPr id="24596" name="Picture 20" descr="PRINT0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698625"/>
            <a:ext cx="685800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5557838" y="2051050"/>
            <a:ext cx="4794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zh-CN" altLang="en-US" sz="1400" b="1">
                <a:latin typeface="Times New Roman" charset="0"/>
              </a:rPr>
              <a:t>打印机</a:t>
            </a:r>
          </a:p>
        </p:txBody>
      </p:sp>
      <p:pic>
        <p:nvPicPr>
          <p:cNvPr id="24598" name="Picture 22" descr="步步高电话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5280025"/>
            <a:ext cx="47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7321550" y="5889625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en-US" sz="1200" b="1">
                <a:latin typeface="Times New Roman" charset="0"/>
              </a:rPr>
              <a:t>POTS Phone</a:t>
            </a:r>
          </a:p>
          <a:p>
            <a:pPr>
              <a:defRPr/>
            </a:pPr>
            <a:r>
              <a:rPr lang="en-US" sz="1200" b="1">
                <a:latin typeface="Times New Roman" charset="0"/>
              </a:rPr>
              <a:t> or VoIP</a:t>
            </a: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 flipH="1">
            <a:off x="4044950" y="4289425"/>
            <a:ext cx="609600" cy="68580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>
            <a:off x="5264150" y="4289425"/>
            <a:ext cx="2209800" cy="121920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6178550" y="4594225"/>
            <a:ext cx="519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FXS</a:t>
            </a:r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4730750" y="4772025"/>
            <a:ext cx="387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CC0000"/>
                </a:solidFill>
                <a:latin typeface="Times New Roman" charset="0"/>
              </a:rPr>
              <a:t>BT</a:t>
            </a:r>
          </a:p>
        </p:txBody>
      </p:sp>
      <p:sp>
        <p:nvSpPr>
          <p:cNvPr id="24604" name="未知"/>
          <p:cNvSpPr>
            <a:spLocks/>
          </p:cNvSpPr>
          <p:nvPr/>
        </p:nvSpPr>
        <p:spPr bwMode="auto">
          <a:xfrm flipH="1">
            <a:off x="4425950" y="4425950"/>
            <a:ext cx="314325" cy="1130300"/>
          </a:xfrm>
          <a:custGeom>
            <a:avLst/>
            <a:gdLst>
              <a:gd name="T0" fmla="*/ 293 w 293"/>
              <a:gd name="T1" fmla="*/ 730 h 730"/>
              <a:gd name="T2" fmla="*/ 100 w 293"/>
              <a:gd name="T3" fmla="*/ 350 h 730"/>
              <a:gd name="T4" fmla="*/ 157 w 293"/>
              <a:gd name="T5" fmla="*/ 339 h 730"/>
              <a:gd name="T6" fmla="*/ 0 w 293"/>
              <a:gd name="T7" fmla="*/ 0 h 730"/>
              <a:gd name="T8" fmla="*/ 197 w 293"/>
              <a:gd name="T9" fmla="*/ 379 h 730"/>
              <a:gd name="T10" fmla="*/ 137 w 293"/>
              <a:gd name="T11" fmla="*/ 385 h 730"/>
              <a:gd name="T12" fmla="*/ 293 w 293"/>
              <a:gd name="T13" fmla="*/ 73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" h="730">
                <a:moveTo>
                  <a:pt x="293" y="730"/>
                </a:moveTo>
                <a:lnTo>
                  <a:pt x="100" y="350"/>
                </a:lnTo>
                <a:lnTo>
                  <a:pt x="157" y="339"/>
                </a:lnTo>
                <a:lnTo>
                  <a:pt x="0" y="0"/>
                </a:lnTo>
                <a:lnTo>
                  <a:pt x="197" y="379"/>
                </a:lnTo>
                <a:lnTo>
                  <a:pt x="137" y="385"/>
                </a:lnTo>
                <a:lnTo>
                  <a:pt x="293" y="73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05" name="未知"/>
          <p:cNvSpPr>
            <a:spLocks/>
          </p:cNvSpPr>
          <p:nvPr/>
        </p:nvSpPr>
        <p:spPr bwMode="auto">
          <a:xfrm flipH="1">
            <a:off x="4959350" y="4518025"/>
            <a:ext cx="369888" cy="1192213"/>
          </a:xfrm>
          <a:custGeom>
            <a:avLst/>
            <a:gdLst>
              <a:gd name="T0" fmla="*/ 228 w 228"/>
              <a:gd name="T1" fmla="*/ 0 h 567"/>
              <a:gd name="T2" fmla="*/ 125 w 228"/>
              <a:gd name="T3" fmla="*/ 335 h 567"/>
              <a:gd name="T4" fmla="*/ 101 w 228"/>
              <a:gd name="T5" fmla="*/ 285 h 567"/>
              <a:gd name="T6" fmla="*/ 0 w 228"/>
              <a:gd name="T7" fmla="*/ 567 h 567"/>
              <a:gd name="T8" fmla="*/ 101 w 228"/>
              <a:gd name="T9" fmla="*/ 228 h 567"/>
              <a:gd name="T10" fmla="*/ 129 w 228"/>
              <a:gd name="T11" fmla="*/ 285 h 567"/>
              <a:gd name="T12" fmla="*/ 228 w 228"/>
              <a:gd name="T13" fmla="*/ 0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8" h="567">
                <a:moveTo>
                  <a:pt x="228" y="0"/>
                </a:moveTo>
                <a:lnTo>
                  <a:pt x="125" y="335"/>
                </a:lnTo>
                <a:lnTo>
                  <a:pt x="101" y="285"/>
                </a:lnTo>
                <a:lnTo>
                  <a:pt x="0" y="567"/>
                </a:lnTo>
                <a:lnTo>
                  <a:pt x="101" y="228"/>
                </a:lnTo>
                <a:lnTo>
                  <a:pt x="129" y="285"/>
                </a:lnTo>
                <a:lnTo>
                  <a:pt x="228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5340350" y="4548188"/>
            <a:ext cx="657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CC0000"/>
                </a:solidFill>
                <a:latin typeface="Times New Roman" charset="0"/>
              </a:rPr>
              <a:t>WLAN</a:t>
            </a:r>
          </a:p>
        </p:txBody>
      </p:sp>
      <p:sp>
        <p:nvSpPr>
          <p:cNvPr id="24607" name="未知"/>
          <p:cNvSpPr>
            <a:spLocks/>
          </p:cNvSpPr>
          <p:nvPr/>
        </p:nvSpPr>
        <p:spPr bwMode="auto">
          <a:xfrm flipH="1">
            <a:off x="5187950" y="4441825"/>
            <a:ext cx="838200" cy="990600"/>
          </a:xfrm>
          <a:custGeom>
            <a:avLst/>
            <a:gdLst>
              <a:gd name="T0" fmla="*/ 228 w 228"/>
              <a:gd name="T1" fmla="*/ 0 h 567"/>
              <a:gd name="T2" fmla="*/ 125 w 228"/>
              <a:gd name="T3" fmla="*/ 335 h 567"/>
              <a:gd name="T4" fmla="*/ 101 w 228"/>
              <a:gd name="T5" fmla="*/ 285 h 567"/>
              <a:gd name="T6" fmla="*/ 0 w 228"/>
              <a:gd name="T7" fmla="*/ 567 h 567"/>
              <a:gd name="T8" fmla="*/ 101 w 228"/>
              <a:gd name="T9" fmla="*/ 228 h 567"/>
              <a:gd name="T10" fmla="*/ 129 w 228"/>
              <a:gd name="T11" fmla="*/ 285 h 567"/>
              <a:gd name="T12" fmla="*/ 228 w 228"/>
              <a:gd name="T13" fmla="*/ 0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8" h="567">
                <a:moveTo>
                  <a:pt x="228" y="0"/>
                </a:moveTo>
                <a:lnTo>
                  <a:pt x="125" y="335"/>
                </a:lnTo>
                <a:lnTo>
                  <a:pt x="101" y="285"/>
                </a:lnTo>
                <a:lnTo>
                  <a:pt x="0" y="567"/>
                </a:lnTo>
                <a:lnTo>
                  <a:pt x="101" y="228"/>
                </a:lnTo>
                <a:lnTo>
                  <a:pt x="129" y="285"/>
                </a:lnTo>
                <a:lnTo>
                  <a:pt x="228" y="0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24608" name="Picture 32" descr="panasonic-th-42pa20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2876550"/>
            <a:ext cx="3841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609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627438"/>
            <a:ext cx="45720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6300788" y="2997200"/>
            <a:ext cx="80803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zh-CN" altLang="en-US" sz="1400" b="1">
                <a:latin typeface="Times New Roman" charset="0"/>
              </a:rPr>
              <a:t>机顶盒</a:t>
            </a: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7539038" y="2689225"/>
            <a:ext cx="2111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>
                <a:latin typeface="Times New Roman" charset="0"/>
              </a:rPr>
              <a:t>TV</a:t>
            </a:r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7380288" y="3440113"/>
            <a:ext cx="47466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200" b="1">
                <a:latin typeface="Times New Roman" charset="0"/>
              </a:rPr>
              <a:t>Stereos</a:t>
            </a:r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H="1">
            <a:off x="7016750" y="3070225"/>
            <a:ext cx="392113" cy="22860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 flipH="1" flipV="1">
            <a:off x="7016750" y="3527425"/>
            <a:ext cx="339725" cy="20955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5340350" y="3451225"/>
            <a:ext cx="504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CC0000"/>
                </a:solidFill>
                <a:latin typeface="Times New Roman" charset="0"/>
              </a:rPr>
              <a:t>LAN</a:t>
            </a:r>
          </a:p>
        </p:txBody>
      </p:sp>
      <p:sp>
        <p:nvSpPr>
          <p:cNvPr id="24616" name="Line 40"/>
          <p:cNvSpPr>
            <a:spLocks noChangeShapeType="1"/>
          </p:cNvSpPr>
          <p:nvPr/>
        </p:nvSpPr>
        <p:spPr bwMode="auto">
          <a:xfrm flipV="1">
            <a:off x="5187950" y="3527425"/>
            <a:ext cx="914400" cy="38100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17" name="Line 41"/>
          <p:cNvSpPr>
            <a:spLocks noChangeShapeType="1"/>
          </p:cNvSpPr>
          <p:nvPr/>
        </p:nvSpPr>
        <p:spPr bwMode="auto">
          <a:xfrm>
            <a:off x="5264150" y="4213225"/>
            <a:ext cx="2057400" cy="30480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2" name="Group 42"/>
          <p:cNvGrpSpPr>
            <a:grpSpLocks noChangeAspect="1"/>
          </p:cNvGrpSpPr>
          <p:nvPr/>
        </p:nvGrpSpPr>
        <p:grpSpPr bwMode="auto">
          <a:xfrm>
            <a:off x="6559550" y="2079625"/>
            <a:ext cx="609600" cy="533400"/>
            <a:chOff x="0" y="0"/>
            <a:chExt cx="384" cy="336"/>
          </a:xfrm>
        </p:grpSpPr>
        <p:pic>
          <p:nvPicPr>
            <p:cNvPr id="24619" name="Picture 43" descr="usb-flash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0"/>
              <a:ext cx="21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620" name="Picture 44" descr="usb-harddrive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4621" name="Line 45"/>
          <p:cNvSpPr>
            <a:spLocks noChangeShapeType="1"/>
          </p:cNvSpPr>
          <p:nvPr/>
        </p:nvSpPr>
        <p:spPr bwMode="auto">
          <a:xfrm flipH="1">
            <a:off x="4959350" y="2308225"/>
            <a:ext cx="762000" cy="1366838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22" name="Line 46"/>
          <p:cNvSpPr>
            <a:spLocks noChangeShapeType="1"/>
          </p:cNvSpPr>
          <p:nvPr/>
        </p:nvSpPr>
        <p:spPr bwMode="auto">
          <a:xfrm flipV="1">
            <a:off x="5111750" y="2460625"/>
            <a:ext cx="1447800" cy="129540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4578350" y="3222625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USB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3740150" y="3810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EOC</a:t>
            </a:r>
          </a:p>
          <a:p>
            <a:pPr algn="ctr">
              <a:defRPr/>
            </a:pPr>
            <a:r>
              <a:rPr lang="zh-CN" altLang="en-US" sz="1400" b="1">
                <a:solidFill>
                  <a:srgbClr val="CC0000"/>
                </a:solidFill>
                <a:latin typeface="Times New Roman" charset="0"/>
              </a:rPr>
              <a:t>Cable</a:t>
            </a:r>
            <a:endParaRPr lang="en-US" sz="1400" b="1">
              <a:solidFill>
                <a:srgbClr val="CC0000"/>
              </a:solidFill>
              <a:latin typeface="Times New Roman" charset="0"/>
            </a:endParaRPr>
          </a:p>
        </p:txBody>
      </p:sp>
      <p:sp>
        <p:nvSpPr>
          <p:cNvPr id="24625" name="Line 49"/>
          <p:cNvSpPr>
            <a:spLocks noChangeShapeType="1"/>
          </p:cNvSpPr>
          <p:nvPr/>
        </p:nvSpPr>
        <p:spPr bwMode="auto">
          <a:xfrm>
            <a:off x="3694113" y="3894138"/>
            <a:ext cx="1587" cy="1587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2490788" y="3571875"/>
            <a:ext cx="623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CC0000"/>
                </a:solidFill>
                <a:latin typeface="Times New Roman" charset="0"/>
              </a:rPr>
              <a:t>NGB</a:t>
            </a:r>
          </a:p>
        </p:txBody>
      </p:sp>
      <p:sp>
        <p:nvSpPr>
          <p:cNvPr id="24627" name="Line 51"/>
          <p:cNvSpPr>
            <a:spLocks noChangeShapeType="1"/>
          </p:cNvSpPr>
          <p:nvPr/>
        </p:nvSpPr>
        <p:spPr bwMode="auto">
          <a:xfrm>
            <a:off x="1320800" y="2532063"/>
            <a:ext cx="1108075" cy="752475"/>
          </a:xfrm>
          <a:prstGeom prst="line">
            <a:avLst/>
          </a:prstGeom>
          <a:noFill/>
          <a:ln w="1905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28" name="未知"/>
          <p:cNvSpPr>
            <a:spLocks/>
          </p:cNvSpPr>
          <p:nvPr/>
        </p:nvSpPr>
        <p:spPr bwMode="auto">
          <a:xfrm>
            <a:off x="635000" y="1925638"/>
            <a:ext cx="1092200" cy="644525"/>
          </a:xfrm>
          <a:custGeom>
            <a:avLst/>
            <a:gdLst>
              <a:gd name="T0" fmla="*/ 117 w 803"/>
              <a:gd name="T1" fmla="*/ 285 h 385"/>
              <a:gd name="T2" fmla="*/ 141 w 803"/>
              <a:gd name="T3" fmla="*/ 322 h 385"/>
              <a:gd name="T4" fmla="*/ 173 w 803"/>
              <a:gd name="T5" fmla="*/ 351 h 385"/>
              <a:gd name="T6" fmla="*/ 209 w 803"/>
              <a:gd name="T7" fmla="*/ 370 h 385"/>
              <a:gd name="T8" fmla="*/ 245 w 803"/>
              <a:gd name="T9" fmla="*/ 383 h 385"/>
              <a:gd name="T10" fmla="*/ 289 w 803"/>
              <a:gd name="T11" fmla="*/ 385 h 385"/>
              <a:gd name="T12" fmla="*/ 329 w 803"/>
              <a:gd name="T13" fmla="*/ 381 h 385"/>
              <a:gd name="T14" fmla="*/ 366 w 803"/>
              <a:gd name="T15" fmla="*/ 366 h 385"/>
              <a:gd name="T16" fmla="*/ 402 w 803"/>
              <a:gd name="T17" fmla="*/ 345 h 385"/>
              <a:gd name="T18" fmla="*/ 438 w 803"/>
              <a:gd name="T19" fmla="*/ 366 h 385"/>
              <a:gd name="T20" fmla="*/ 474 w 803"/>
              <a:gd name="T21" fmla="*/ 381 h 385"/>
              <a:gd name="T22" fmla="*/ 514 w 803"/>
              <a:gd name="T23" fmla="*/ 385 h 385"/>
              <a:gd name="T24" fmla="*/ 558 w 803"/>
              <a:gd name="T25" fmla="*/ 383 h 385"/>
              <a:gd name="T26" fmla="*/ 594 w 803"/>
              <a:gd name="T27" fmla="*/ 370 h 385"/>
              <a:gd name="T28" fmla="*/ 631 w 803"/>
              <a:gd name="T29" fmla="*/ 351 h 385"/>
              <a:gd name="T30" fmla="*/ 663 w 803"/>
              <a:gd name="T31" fmla="*/ 322 h 385"/>
              <a:gd name="T32" fmla="*/ 687 w 803"/>
              <a:gd name="T33" fmla="*/ 285 h 385"/>
              <a:gd name="T34" fmla="*/ 715 w 803"/>
              <a:gd name="T35" fmla="*/ 287 h 385"/>
              <a:gd name="T36" fmla="*/ 743 w 803"/>
              <a:gd name="T37" fmla="*/ 283 h 385"/>
              <a:gd name="T38" fmla="*/ 767 w 803"/>
              <a:gd name="T39" fmla="*/ 270 h 385"/>
              <a:gd name="T40" fmla="*/ 787 w 803"/>
              <a:gd name="T41" fmla="*/ 247 h 385"/>
              <a:gd name="T42" fmla="*/ 799 w 803"/>
              <a:gd name="T43" fmla="*/ 220 h 385"/>
              <a:gd name="T44" fmla="*/ 803 w 803"/>
              <a:gd name="T45" fmla="*/ 193 h 385"/>
              <a:gd name="T46" fmla="*/ 799 w 803"/>
              <a:gd name="T47" fmla="*/ 165 h 385"/>
              <a:gd name="T48" fmla="*/ 787 w 803"/>
              <a:gd name="T49" fmla="*/ 138 h 385"/>
              <a:gd name="T50" fmla="*/ 767 w 803"/>
              <a:gd name="T51" fmla="*/ 115 h 385"/>
              <a:gd name="T52" fmla="*/ 743 w 803"/>
              <a:gd name="T53" fmla="*/ 103 h 385"/>
              <a:gd name="T54" fmla="*/ 715 w 803"/>
              <a:gd name="T55" fmla="*/ 96 h 385"/>
              <a:gd name="T56" fmla="*/ 687 w 803"/>
              <a:gd name="T57" fmla="*/ 99 h 385"/>
              <a:gd name="T58" fmla="*/ 663 w 803"/>
              <a:gd name="T59" fmla="*/ 63 h 385"/>
              <a:gd name="T60" fmla="*/ 631 w 803"/>
              <a:gd name="T61" fmla="*/ 36 h 385"/>
              <a:gd name="T62" fmla="*/ 594 w 803"/>
              <a:gd name="T63" fmla="*/ 15 h 385"/>
              <a:gd name="T64" fmla="*/ 558 w 803"/>
              <a:gd name="T65" fmla="*/ 2 h 385"/>
              <a:gd name="T66" fmla="*/ 514 w 803"/>
              <a:gd name="T67" fmla="*/ 0 h 385"/>
              <a:gd name="T68" fmla="*/ 474 w 803"/>
              <a:gd name="T69" fmla="*/ 6 h 385"/>
              <a:gd name="T70" fmla="*/ 438 w 803"/>
              <a:gd name="T71" fmla="*/ 21 h 385"/>
              <a:gd name="T72" fmla="*/ 402 w 803"/>
              <a:gd name="T73" fmla="*/ 40 h 385"/>
              <a:gd name="T74" fmla="*/ 366 w 803"/>
              <a:gd name="T75" fmla="*/ 21 h 385"/>
              <a:gd name="T76" fmla="*/ 329 w 803"/>
              <a:gd name="T77" fmla="*/ 6 h 385"/>
              <a:gd name="T78" fmla="*/ 289 w 803"/>
              <a:gd name="T79" fmla="*/ 0 h 385"/>
              <a:gd name="T80" fmla="*/ 245 w 803"/>
              <a:gd name="T81" fmla="*/ 2 h 385"/>
              <a:gd name="T82" fmla="*/ 209 w 803"/>
              <a:gd name="T83" fmla="*/ 15 h 385"/>
              <a:gd name="T84" fmla="*/ 173 w 803"/>
              <a:gd name="T85" fmla="*/ 36 h 385"/>
              <a:gd name="T86" fmla="*/ 141 w 803"/>
              <a:gd name="T87" fmla="*/ 63 h 385"/>
              <a:gd name="T88" fmla="*/ 117 w 803"/>
              <a:gd name="T89" fmla="*/ 99 h 385"/>
              <a:gd name="T90" fmla="*/ 88 w 803"/>
              <a:gd name="T91" fmla="*/ 96 h 385"/>
              <a:gd name="T92" fmla="*/ 60 w 803"/>
              <a:gd name="T93" fmla="*/ 103 h 385"/>
              <a:gd name="T94" fmla="*/ 36 w 803"/>
              <a:gd name="T95" fmla="*/ 115 h 385"/>
              <a:gd name="T96" fmla="*/ 16 w 803"/>
              <a:gd name="T97" fmla="*/ 138 h 385"/>
              <a:gd name="T98" fmla="*/ 4 w 803"/>
              <a:gd name="T99" fmla="*/ 165 h 385"/>
              <a:gd name="T100" fmla="*/ 0 w 803"/>
              <a:gd name="T101" fmla="*/ 193 h 385"/>
              <a:gd name="T102" fmla="*/ 4 w 803"/>
              <a:gd name="T103" fmla="*/ 220 h 385"/>
              <a:gd name="T104" fmla="*/ 16 w 803"/>
              <a:gd name="T105" fmla="*/ 247 h 385"/>
              <a:gd name="T106" fmla="*/ 36 w 803"/>
              <a:gd name="T107" fmla="*/ 270 h 385"/>
              <a:gd name="T108" fmla="*/ 60 w 803"/>
              <a:gd name="T109" fmla="*/ 283 h 385"/>
              <a:gd name="T110" fmla="*/ 88 w 803"/>
              <a:gd name="T111" fmla="*/ 287 h 385"/>
              <a:gd name="T112" fmla="*/ 117 w 803"/>
              <a:gd name="T113" fmla="*/ 28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03" h="385">
                <a:moveTo>
                  <a:pt x="117" y="285"/>
                </a:moveTo>
                <a:lnTo>
                  <a:pt x="141" y="322"/>
                </a:lnTo>
                <a:lnTo>
                  <a:pt x="173" y="351"/>
                </a:lnTo>
                <a:lnTo>
                  <a:pt x="209" y="370"/>
                </a:lnTo>
                <a:lnTo>
                  <a:pt x="245" y="383"/>
                </a:lnTo>
                <a:lnTo>
                  <a:pt x="289" y="385"/>
                </a:lnTo>
                <a:lnTo>
                  <a:pt x="329" y="381"/>
                </a:lnTo>
                <a:lnTo>
                  <a:pt x="366" y="366"/>
                </a:lnTo>
                <a:lnTo>
                  <a:pt x="402" y="345"/>
                </a:lnTo>
                <a:lnTo>
                  <a:pt x="438" y="366"/>
                </a:lnTo>
                <a:lnTo>
                  <a:pt x="474" y="381"/>
                </a:lnTo>
                <a:lnTo>
                  <a:pt x="514" y="385"/>
                </a:lnTo>
                <a:lnTo>
                  <a:pt x="558" y="383"/>
                </a:lnTo>
                <a:lnTo>
                  <a:pt x="594" y="370"/>
                </a:lnTo>
                <a:lnTo>
                  <a:pt x="631" y="351"/>
                </a:lnTo>
                <a:lnTo>
                  <a:pt x="663" y="322"/>
                </a:lnTo>
                <a:lnTo>
                  <a:pt x="687" y="285"/>
                </a:lnTo>
                <a:lnTo>
                  <a:pt x="715" y="287"/>
                </a:lnTo>
                <a:lnTo>
                  <a:pt x="743" y="283"/>
                </a:lnTo>
                <a:lnTo>
                  <a:pt x="767" y="270"/>
                </a:lnTo>
                <a:lnTo>
                  <a:pt x="787" y="247"/>
                </a:lnTo>
                <a:lnTo>
                  <a:pt x="799" y="220"/>
                </a:lnTo>
                <a:lnTo>
                  <a:pt x="803" y="193"/>
                </a:lnTo>
                <a:lnTo>
                  <a:pt x="799" y="165"/>
                </a:lnTo>
                <a:lnTo>
                  <a:pt x="787" y="138"/>
                </a:lnTo>
                <a:lnTo>
                  <a:pt x="767" y="115"/>
                </a:lnTo>
                <a:lnTo>
                  <a:pt x="743" y="103"/>
                </a:lnTo>
                <a:lnTo>
                  <a:pt x="715" y="96"/>
                </a:lnTo>
                <a:lnTo>
                  <a:pt x="687" y="99"/>
                </a:lnTo>
                <a:lnTo>
                  <a:pt x="663" y="63"/>
                </a:lnTo>
                <a:lnTo>
                  <a:pt x="631" y="36"/>
                </a:lnTo>
                <a:lnTo>
                  <a:pt x="594" y="15"/>
                </a:lnTo>
                <a:lnTo>
                  <a:pt x="558" y="2"/>
                </a:lnTo>
                <a:lnTo>
                  <a:pt x="514" y="0"/>
                </a:lnTo>
                <a:lnTo>
                  <a:pt x="474" y="6"/>
                </a:lnTo>
                <a:lnTo>
                  <a:pt x="438" y="21"/>
                </a:lnTo>
                <a:lnTo>
                  <a:pt x="402" y="40"/>
                </a:lnTo>
                <a:lnTo>
                  <a:pt x="366" y="21"/>
                </a:lnTo>
                <a:lnTo>
                  <a:pt x="329" y="6"/>
                </a:lnTo>
                <a:lnTo>
                  <a:pt x="289" y="0"/>
                </a:lnTo>
                <a:lnTo>
                  <a:pt x="245" y="2"/>
                </a:lnTo>
                <a:lnTo>
                  <a:pt x="209" y="15"/>
                </a:lnTo>
                <a:lnTo>
                  <a:pt x="173" y="36"/>
                </a:lnTo>
                <a:lnTo>
                  <a:pt x="141" y="63"/>
                </a:lnTo>
                <a:lnTo>
                  <a:pt x="117" y="99"/>
                </a:lnTo>
                <a:lnTo>
                  <a:pt x="88" y="96"/>
                </a:lnTo>
                <a:lnTo>
                  <a:pt x="60" y="103"/>
                </a:lnTo>
                <a:lnTo>
                  <a:pt x="36" y="115"/>
                </a:lnTo>
                <a:lnTo>
                  <a:pt x="16" y="138"/>
                </a:lnTo>
                <a:lnTo>
                  <a:pt x="4" y="165"/>
                </a:lnTo>
                <a:lnTo>
                  <a:pt x="0" y="193"/>
                </a:lnTo>
                <a:lnTo>
                  <a:pt x="4" y="220"/>
                </a:lnTo>
                <a:lnTo>
                  <a:pt x="16" y="247"/>
                </a:lnTo>
                <a:lnTo>
                  <a:pt x="36" y="270"/>
                </a:lnTo>
                <a:lnTo>
                  <a:pt x="60" y="283"/>
                </a:lnTo>
                <a:lnTo>
                  <a:pt x="88" y="287"/>
                </a:lnTo>
                <a:lnTo>
                  <a:pt x="117" y="285"/>
                </a:lnTo>
                <a:close/>
              </a:path>
            </a:pathLst>
          </a:custGeom>
          <a:gradFill rotWithShape="0">
            <a:gsLst>
              <a:gs pos="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>
            <a:outerShdw blurRad="63500" dist="107763" dir="2700000" algn="ctr" rotWithShape="0">
              <a:srgbClr val="80808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24629" name="Picture 53"/>
          <p:cNvPicPr>
            <a:picLocks noChangeAspect="1" noChangeArrowheads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2076450"/>
            <a:ext cx="325438" cy="439738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630" name="Line 54"/>
          <p:cNvSpPr>
            <a:spLocks noChangeShapeType="1"/>
          </p:cNvSpPr>
          <p:nvPr/>
        </p:nvSpPr>
        <p:spPr bwMode="auto">
          <a:xfrm>
            <a:off x="1109663" y="3592513"/>
            <a:ext cx="1001712" cy="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31" name="Line 55"/>
          <p:cNvSpPr>
            <a:spLocks noChangeShapeType="1"/>
          </p:cNvSpPr>
          <p:nvPr/>
        </p:nvSpPr>
        <p:spPr bwMode="auto">
          <a:xfrm flipH="1">
            <a:off x="1425575" y="4122738"/>
            <a:ext cx="633413" cy="374650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32" name="Line 56"/>
          <p:cNvSpPr>
            <a:spLocks noChangeShapeType="1"/>
          </p:cNvSpPr>
          <p:nvPr/>
        </p:nvSpPr>
        <p:spPr bwMode="auto">
          <a:xfrm flipH="1">
            <a:off x="1847850" y="4271963"/>
            <a:ext cx="581025" cy="1068387"/>
          </a:xfrm>
          <a:prstGeom prst="line">
            <a:avLst/>
          </a:prstGeom>
          <a:noFill/>
          <a:ln w="12700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633" name="未知"/>
          <p:cNvSpPr>
            <a:spLocks/>
          </p:cNvSpPr>
          <p:nvPr/>
        </p:nvSpPr>
        <p:spPr bwMode="auto">
          <a:xfrm>
            <a:off x="1425575" y="5106988"/>
            <a:ext cx="987425" cy="520700"/>
          </a:xfrm>
          <a:custGeom>
            <a:avLst/>
            <a:gdLst>
              <a:gd name="T0" fmla="*/ 117 w 803"/>
              <a:gd name="T1" fmla="*/ 285 h 385"/>
              <a:gd name="T2" fmla="*/ 141 w 803"/>
              <a:gd name="T3" fmla="*/ 322 h 385"/>
              <a:gd name="T4" fmla="*/ 173 w 803"/>
              <a:gd name="T5" fmla="*/ 351 h 385"/>
              <a:gd name="T6" fmla="*/ 209 w 803"/>
              <a:gd name="T7" fmla="*/ 370 h 385"/>
              <a:gd name="T8" fmla="*/ 245 w 803"/>
              <a:gd name="T9" fmla="*/ 383 h 385"/>
              <a:gd name="T10" fmla="*/ 289 w 803"/>
              <a:gd name="T11" fmla="*/ 385 h 385"/>
              <a:gd name="T12" fmla="*/ 329 w 803"/>
              <a:gd name="T13" fmla="*/ 381 h 385"/>
              <a:gd name="T14" fmla="*/ 366 w 803"/>
              <a:gd name="T15" fmla="*/ 366 h 385"/>
              <a:gd name="T16" fmla="*/ 402 w 803"/>
              <a:gd name="T17" fmla="*/ 345 h 385"/>
              <a:gd name="T18" fmla="*/ 438 w 803"/>
              <a:gd name="T19" fmla="*/ 366 h 385"/>
              <a:gd name="T20" fmla="*/ 474 w 803"/>
              <a:gd name="T21" fmla="*/ 381 h 385"/>
              <a:gd name="T22" fmla="*/ 514 w 803"/>
              <a:gd name="T23" fmla="*/ 385 h 385"/>
              <a:gd name="T24" fmla="*/ 558 w 803"/>
              <a:gd name="T25" fmla="*/ 383 h 385"/>
              <a:gd name="T26" fmla="*/ 594 w 803"/>
              <a:gd name="T27" fmla="*/ 370 h 385"/>
              <a:gd name="T28" fmla="*/ 631 w 803"/>
              <a:gd name="T29" fmla="*/ 351 h 385"/>
              <a:gd name="T30" fmla="*/ 663 w 803"/>
              <a:gd name="T31" fmla="*/ 322 h 385"/>
              <a:gd name="T32" fmla="*/ 687 w 803"/>
              <a:gd name="T33" fmla="*/ 285 h 385"/>
              <a:gd name="T34" fmla="*/ 715 w 803"/>
              <a:gd name="T35" fmla="*/ 287 h 385"/>
              <a:gd name="T36" fmla="*/ 743 w 803"/>
              <a:gd name="T37" fmla="*/ 283 h 385"/>
              <a:gd name="T38" fmla="*/ 767 w 803"/>
              <a:gd name="T39" fmla="*/ 270 h 385"/>
              <a:gd name="T40" fmla="*/ 787 w 803"/>
              <a:gd name="T41" fmla="*/ 247 h 385"/>
              <a:gd name="T42" fmla="*/ 799 w 803"/>
              <a:gd name="T43" fmla="*/ 220 h 385"/>
              <a:gd name="T44" fmla="*/ 803 w 803"/>
              <a:gd name="T45" fmla="*/ 193 h 385"/>
              <a:gd name="T46" fmla="*/ 799 w 803"/>
              <a:gd name="T47" fmla="*/ 165 h 385"/>
              <a:gd name="T48" fmla="*/ 787 w 803"/>
              <a:gd name="T49" fmla="*/ 138 h 385"/>
              <a:gd name="T50" fmla="*/ 767 w 803"/>
              <a:gd name="T51" fmla="*/ 115 h 385"/>
              <a:gd name="T52" fmla="*/ 743 w 803"/>
              <a:gd name="T53" fmla="*/ 103 h 385"/>
              <a:gd name="T54" fmla="*/ 715 w 803"/>
              <a:gd name="T55" fmla="*/ 96 h 385"/>
              <a:gd name="T56" fmla="*/ 687 w 803"/>
              <a:gd name="T57" fmla="*/ 99 h 385"/>
              <a:gd name="T58" fmla="*/ 663 w 803"/>
              <a:gd name="T59" fmla="*/ 63 h 385"/>
              <a:gd name="T60" fmla="*/ 631 w 803"/>
              <a:gd name="T61" fmla="*/ 36 h 385"/>
              <a:gd name="T62" fmla="*/ 594 w 803"/>
              <a:gd name="T63" fmla="*/ 15 h 385"/>
              <a:gd name="T64" fmla="*/ 558 w 803"/>
              <a:gd name="T65" fmla="*/ 2 h 385"/>
              <a:gd name="T66" fmla="*/ 514 w 803"/>
              <a:gd name="T67" fmla="*/ 0 h 385"/>
              <a:gd name="T68" fmla="*/ 474 w 803"/>
              <a:gd name="T69" fmla="*/ 6 h 385"/>
              <a:gd name="T70" fmla="*/ 438 w 803"/>
              <a:gd name="T71" fmla="*/ 21 h 385"/>
              <a:gd name="T72" fmla="*/ 402 w 803"/>
              <a:gd name="T73" fmla="*/ 40 h 385"/>
              <a:gd name="T74" fmla="*/ 366 w 803"/>
              <a:gd name="T75" fmla="*/ 21 h 385"/>
              <a:gd name="T76" fmla="*/ 329 w 803"/>
              <a:gd name="T77" fmla="*/ 6 h 385"/>
              <a:gd name="T78" fmla="*/ 289 w 803"/>
              <a:gd name="T79" fmla="*/ 0 h 385"/>
              <a:gd name="T80" fmla="*/ 245 w 803"/>
              <a:gd name="T81" fmla="*/ 2 h 385"/>
              <a:gd name="T82" fmla="*/ 209 w 803"/>
              <a:gd name="T83" fmla="*/ 15 h 385"/>
              <a:gd name="T84" fmla="*/ 173 w 803"/>
              <a:gd name="T85" fmla="*/ 36 h 385"/>
              <a:gd name="T86" fmla="*/ 141 w 803"/>
              <a:gd name="T87" fmla="*/ 63 h 385"/>
              <a:gd name="T88" fmla="*/ 117 w 803"/>
              <a:gd name="T89" fmla="*/ 99 h 385"/>
              <a:gd name="T90" fmla="*/ 88 w 803"/>
              <a:gd name="T91" fmla="*/ 96 h 385"/>
              <a:gd name="T92" fmla="*/ 60 w 803"/>
              <a:gd name="T93" fmla="*/ 103 h 385"/>
              <a:gd name="T94" fmla="*/ 36 w 803"/>
              <a:gd name="T95" fmla="*/ 115 h 385"/>
              <a:gd name="T96" fmla="*/ 16 w 803"/>
              <a:gd name="T97" fmla="*/ 138 h 385"/>
              <a:gd name="T98" fmla="*/ 4 w 803"/>
              <a:gd name="T99" fmla="*/ 165 h 385"/>
              <a:gd name="T100" fmla="*/ 0 w 803"/>
              <a:gd name="T101" fmla="*/ 193 h 385"/>
              <a:gd name="T102" fmla="*/ 4 w 803"/>
              <a:gd name="T103" fmla="*/ 220 h 385"/>
              <a:gd name="T104" fmla="*/ 16 w 803"/>
              <a:gd name="T105" fmla="*/ 247 h 385"/>
              <a:gd name="T106" fmla="*/ 36 w 803"/>
              <a:gd name="T107" fmla="*/ 270 h 385"/>
              <a:gd name="T108" fmla="*/ 60 w 803"/>
              <a:gd name="T109" fmla="*/ 283 h 385"/>
              <a:gd name="T110" fmla="*/ 88 w 803"/>
              <a:gd name="T111" fmla="*/ 287 h 385"/>
              <a:gd name="T112" fmla="*/ 117 w 803"/>
              <a:gd name="T113" fmla="*/ 28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03" h="385">
                <a:moveTo>
                  <a:pt x="117" y="285"/>
                </a:moveTo>
                <a:lnTo>
                  <a:pt x="141" y="322"/>
                </a:lnTo>
                <a:lnTo>
                  <a:pt x="173" y="351"/>
                </a:lnTo>
                <a:lnTo>
                  <a:pt x="209" y="370"/>
                </a:lnTo>
                <a:lnTo>
                  <a:pt x="245" y="383"/>
                </a:lnTo>
                <a:lnTo>
                  <a:pt x="289" y="385"/>
                </a:lnTo>
                <a:lnTo>
                  <a:pt x="329" y="381"/>
                </a:lnTo>
                <a:lnTo>
                  <a:pt x="366" y="366"/>
                </a:lnTo>
                <a:lnTo>
                  <a:pt x="402" y="345"/>
                </a:lnTo>
                <a:lnTo>
                  <a:pt x="438" y="366"/>
                </a:lnTo>
                <a:lnTo>
                  <a:pt x="474" y="381"/>
                </a:lnTo>
                <a:lnTo>
                  <a:pt x="514" y="385"/>
                </a:lnTo>
                <a:lnTo>
                  <a:pt x="558" y="383"/>
                </a:lnTo>
                <a:lnTo>
                  <a:pt x="594" y="370"/>
                </a:lnTo>
                <a:lnTo>
                  <a:pt x="631" y="351"/>
                </a:lnTo>
                <a:lnTo>
                  <a:pt x="663" y="322"/>
                </a:lnTo>
                <a:lnTo>
                  <a:pt x="687" y="285"/>
                </a:lnTo>
                <a:lnTo>
                  <a:pt x="715" y="287"/>
                </a:lnTo>
                <a:lnTo>
                  <a:pt x="743" y="283"/>
                </a:lnTo>
                <a:lnTo>
                  <a:pt x="767" y="270"/>
                </a:lnTo>
                <a:lnTo>
                  <a:pt x="787" y="247"/>
                </a:lnTo>
                <a:lnTo>
                  <a:pt x="799" y="220"/>
                </a:lnTo>
                <a:lnTo>
                  <a:pt x="803" y="193"/>
                </a:lnTo>
                <a:lnTo>
                  <a:pt x="799" y="165"/>
                </a:lnTo>
                <a:lnTo>
                  <a:pt x="787" y="138"/>
                </a:lnTo>
                <a:lnTo>
                  <a:pt x="767" y="115"/>
                </a:lnTo>
                <a:lnTo>
                  <a:pt x="743" y="103"/>
                </a:lnTo>
                <a:lnTo>
                  <a:pt x="715" y="96"/>
                </a:lnTo>
                <a:lnTo>
                  <a:pt x="687" y="99"/>
                </a:lnTo>
                <a:lnTo>
                  <a:pt x="663" y="63"/>
                </a:lnTo>
                <a:lnTo>
                  <a:pt x="631" y="36"/>
                </a:lnTo>
                <a:lnTo>
                  <a:pt x="594" y="15"/>
                </a:lnTo>
                <a:lnTo>
                  <a:pt x="558" y="2"/>
                </a:lnTo>
                <a:lnTo>
                  <a:pt x="514" y="0"/>
                </a:lnTo>
                <a:lnTo>
                  <a:pt x="474" y="6"/>
                </a:lnTo>
                <a:lnTo>
                  <a:pt x="438" y="21"/>
                </a:lnTo>
                <a:lnTo>
                  <a:pt x="402" y="40"/>
                </a:lnTo>
                <a:lnTo>
                  <a:pt x="366" y="21"/>
                </a:lnTo>
                <a:lnTo>
                  <a:pt x="329" y="6"/>
                </a:lnTo>
                <a:lnTo>
                  <a:pt x="289" y="0"/>
                </a:lnTo>
                <a:lnTo>
                  <a:pt x="245" y="2"/>
                </a:lnTo>
                <a:lnTo>
                  <a:pt x="209" y="15"/>
                </a:lnTo>
                <a:lnTo>
                  <a:pt x="173" y="36"/>
                </a:lnTo>
                <a:lnTo>
                  <a:pt x="141" y="63"/>
                </a:lnTo>
                <a:lnTo>
                  <a:pt x="117" y="99"/>
                </a:lnTo>
                <a:lnTo>
                  <a:pt x="88" y="96"/>
                </a:lnTo>
                <a:lnTo>
                  <a:pt x="60" y="103"/>
                </a:lnTo>
                <a:lnTo>
                  <a:pt x="36" y="115"/>
                </a:lnTo>
                <a:lnTo>
                  <a:pt x="16" y="138"/>
                </a:lnTo>
                <a:lnTo>
                  <a:pt x="4" y="165"/>
                </a:lnTo>
                <a:lnTo>
                  <a:pt x="0" y="193"/>
                </a:lnTo>
                <a:lnTo>
                  <a:pt x="4" y="220"/>
                </a:lnTo>
                <a:lnTo>
                  <a:pt x="16" y="247"/>
                </a:lnTo>
                <a:lnTo>
                  <a:pt x="36" y="270"/>
                </a:lnTo>
                <a:lnTo>
                  <a:pt x="60" y="283"/>
                </a:lnTo>
                <a:lnTo>
                  <a:pt x="88" y="287"/>
                </a:lnTo>
                <a:lnTo>
                  <a:pt x="117" y="285"/>
                </a:lnTo>
                <a:close/>
              </a:path>
            </a:pathLst>
          </a:custGeom>
          <a:gradFill rotWithShape="0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107763" dir="2700000" algn="ctr" rotWithShape="0">
              <a:srgbClr val="80808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34" name="Text Box 58"/>
          <p:cNvSpPr txBox="1">
            <a:spLocks noChangeArrowheads="1"/>
          </p:cNvSpPr>
          <p:nvPr/>
        </p:nvSpPr>
        <p:spPr bwMode="auto">
          <a:xfrm>
            <a:off x="1225550" y="5257800"/>
            <a:ext cx="12382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GSM/CDMA</a:t>
            </a:r>
          </a:p>
          <a:p>
            <a:pPr algn="ctr">
              <a:defRPr/>
            </a:pPr>
            <a:endParaRPr lang="zh-CN" altLang="en-US" sz="2400" b="1">
              <a:latin typeface="Times New Roman" charset="0"/>
            </a:endParaRPr>
          </a:p>
        </p:txBody>
      </p:sp>
      <p:sp>
        <p:nvSpPr>
          <p:cNvPr id="24635" name="未知"/>
          <p:cNvSpPr>
            <a:spLocks/>
          </p:cNvSpPr>
          <p:nvPr/>
        </p:nvSpPr>
        <p:spPr bwMode="auto">
          <a:xfrm>
            <a:off x="635000" y="3213100"/>
            <a:ext cx="987425" cy="519113"/>
          </a:xfrm>
          <a:custGeom>
            <a:avLst/>
            <a:gdLst>
              <a:gd name="T0" fmla="*/ 117 w 803"/>
              <a:gd name="T1" fmla="*/ 285 h 385"/>
              <a:gd name="T2" fmla="*/ 141 w 803"/>
              <a:gd name="T3" fmla="*/ 322 h 385"/>
              <a:gd name="T4" fmla="*/ 173 w 803"/>
              <a:gd name="T5" fmla="*/ 351 h 385"/>
              <a:gd name="T6" fmla="*/ 209 w 803"/>
              <a:gd name="T7" fmla="*/ 370 h 385"/>
              <a:gd name="T8" fmla="*/ 245 w 803"/>
              <a:gd name="T9" fmla="*/ 383 h 385"/>
              <a:gd name="T10" fmla="*/ 289 w 803"/>
              <a:gd name="T11" fmla="*/ 385 h 385"/>
              <a:gd name="T12" fmla="*/ 329 w 803"/>
              <a:gd name="T13" fmla="*/ 381 h 385"/>
              <a:gd name="T14" fmla="*/ 366 w 803"/>
              <a:gd name="T15" fmla="*/ 366 h 385"/>
              <a:gd name="T16" fmla="*/ 402 w 803"/>
              <a:gd name="T17" fmla="*/ 345 h 385"/>
              <a:gd name="T18" fmla="*/ 438 w 803"/>
              <a:gd name="T19" fmla="*/ 366 h 385"/>
              <a:gd name="T20" fmla="*/ 474 w 803"/>
              <a:gd name="T21" fmla="*/ 381 h 385"/>
              <a:gd name="T22" fmla="*/ 514 w 803"/>
              <a:gd name="T23" fmla="*/ 385 h 385"/>
              <a:gd name="T24" fmla="*/ 558 w 803"/>
              <a:gd name="T25" fmla="*/ 383 h 385"/>
              <a:gd name="T26" fmla="*/ 594 w 803"/>
              <a:gd name="T27" fmla="*/ 370 h 385"/>
              <a:gd name="T28" fmla="*/ 631 w 803"/>
              <a:gd name="T29" fmla="*/ 351 h 385"/>
              <a:gd name="T30" fmla="*/ 663 w 803"/>
              <a:gd name="T31" fmla="*/ 322 h 385"/>
              <a:gd name="T32" fmla="*/ 687 w 803"/>
              <a:gd name="T33" fmla="*/ 285 h 385"/>
              <a:gd name="T34" fmla="*/ 715 w 803"/>
              <a:gd name="T35" fmla="*/ 287 h 385"/>
              <a:gd name="T36" fmla="*/ 743 w 803"/>
              <a:gd name="T37" fmla="*/ 283 h 385"/>
              <a:gd name="T38" fmla="*/ 767 w 803"/>
              <a:gd name="T39" fmla="*/ 270 h 385"/>
              <a:gd name="T40" fmla="*/ 787 w 803"/>
              <a:gd name="T41" fmla="*/ 247 h 385"/>
              <a:gd name="T42" fmla="*/ 799 w 803"/>
              <a:gd name="T43" fmla="*/ 220 h 385"/>
              <a:gd name="T44" fmla="*/ 803 w 803"/>
              <a:gd name="T45" fmla="*/ 193 h 385"/>
              <a:gd name="T46" fmla="*/ 799 w 803"/>
              <a:gd name="T47" fmla="*/ 165 h 385"/>
              <a:gd name="T48" fmla="*/ 787 w 803"/>
              <a:gd name="T49" fmla="*/ 138 h 385"/>
              <a:gd name="T50" fmla="*/ 767 w 803"/>
              <a:gd name="T51" fmla="*/ 115 h 385"/>
              <a:gd name="T52" fmla="*/ 743 w 803"/>
              <a:gd name="T53" fmla="*/ 103 h 385"/>
              <a:gd name="T54" fmla="*/ 715 w 803"/>
              <a:gd name="T55" fmla="*/ 96 h 385"/>
              <a:gd name="T56" fmla="*/ 687 w 803"/>
              <a:gd name="T57" fmla="*/ 99 h 385"/>
              <a:gd name="T58" fmla="*/ 663 w 803"/>
              <a:gd name="T59" fmla="*/ 63 h 385"/>
              <a:gd name="T60" fmla="*/ 631 w 803"/>
              <a:gd name="T61" fmla="*/ 36 h 385"/>
              <a:gd name="T62" fmla="*/ 594 w 803"/>
              <a:gd name="T63" fmla="*/ 15 h 385"/>
              <a:gd name="T64" fmla="*/ 558 w 803"/>
              <a:gd name="T65" fmla="*/ 2 h 385"/>
              <a:gd name="T66" fmla="*/ 514 w 803"/>
              <a:gd name="T67" fmla="*/ 0 h 385"/>
              <a:gd name="T68" fmla="*/ 474 w 803"/>
              <a:gd name="T69" fmla="*/ 6 h 385"/>
              <a:gd name="T70" fmla="*/ 438 w 803"/>
              <a:gd name="T71" fmla="*/ 21 h 385"/>
              <a:gd name="T72" fmla="*/ 402 w 803"/>
              <a:gd name="T73" fmla="*/ 40 h 385"/>
              <a:gd name="T74" fmla="*/ 366 w 803"/>
              <a:gd name="T75" fmla="*/ 21 h 385"/>
              <a:gd name="T76" fmla="*/ 329 w 803"/>
              <a:gd name="T77" fmla="*/ 6 h 385"/>
              <a:gd name="T78" fmla="*/ 289 w 803"/>
              <a:gd name="T79" fmla="*/ 0 h 385"/>
              <a:gd name="T80" fmla="*/ 245 w 803"/>
              <a:gd name="T81" fmla="*/ 2 h 385"/>
              <a:gd name="T82" fmla="*/ 209 w 803"/>
              <a:gd name="T83" fmla="*/ 15 h 385"/>
              <a:gd name="T84" fmla="*/ 173 w 803"/>
              <a:gd name="T85" fmla="*/ 36 h 385"/>
              <a:gd name="T86" fmla="*/ 141 w 803"/>
              <a:gd name="T87" fmla="*/ 63 h 385"/>
              <a:gd name="T88" fmla="*/ 117 w 803"/>
              <a:gd name="T89" fmla="*/ 99 h 385"/>
              <a:gd name="T90" fmla="*/ 88 w 803"/>
              <a:gd name="T91" fmla="*/ 96 h 385"/>
              <a:gd name="T92" fmla="*/ 60 w 803"/>
              <a:gd name="T93" fmla="*/ 103 h 385"/>
              <a:gd name="T94" fmla="*/ 36 w 803"/>
              <a:gd name="T95" fmla="*/ 115 h 385"/>
              <a:gd name="T96" fmla="*/ 16 w 803"/>
              <a:gd name="T97" fmla="*/ 138 h 385"/>
              <a:gd name="T98" fmla="*/ 4 w 803"/>
              <a:gd name="T99" fmla="*/ 165 h 385"/>
              <a:gd name="T100" fmla="*/ 0 w 803"/>
              <a:gd name="T101" fmla="*/ 193 h 385"/>
              <a:gd name="T102" fmla="*/ 4 w 803"/>
              <a:gd name="T103" fmla="*/ 220 h 385"/>
              <a:gd name="T104" fmla="*/ 16 w 803"/>
              <a:gd name="T105" fmla="*/ 247 h 385"/>
              <a:gd name="T106" fmla="*/ 36 w 803"/>
              <a:gd name="T107" fmla="*/ 270 h 385"/>
              <a:gd name="T108" fmla="*/ 60 w 803"/>
              <a:gd name="T109" fmla="*/ 283 h 385"/>
              <a:gd name="T110" fmla="*/ 88 w 803"/>
              <a:gd name="T111" fmla="*/ 287 h 385"/>
              <a:gd name="T112" fmla="*/ 117 w 803"/>
              <a:gd name="T113" fmla="*/ 28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03" h="385">
                <a:moveTo>
                  <a:pt x="117" y="285"/>
                </a:moveTo>
                <a:lnTo>
                  <a:pt x="141" y="322"/>
                </a:lnTo>
                <a:lnTo>
                  <a:pt x="173" y="351"/>
                </a:lnTo>
                <a:lnTo>
                  <a:pt x="209" y="370"/>
                </a:lnTo>
                <a:lnTo>
                  <a:pt x="245" y="383"/>
                </a:lnTo>
                <a:lnTo>
                  <a:pt x="289" y="385"/>
                </a:lnTo>
                <a:lnTo>
                  <a:pt x="329" y="381"/>
                </a:lnTo>
                <a:lnTo>
                  <a:pt x="366" y="366"/>
                </a:lnTo>
                <a:lnTo>
                  <a:pt x="402" y="345"/>
                </a:lnTo>
                <a:lnTo>
                  <a:pt x="438" y="366"/>
                </a:lnTo>
                <a:lnTo>
                  <a:pt x="474" y="381"/>
                </a:lnTo>
                <a:lnTo>
                  <a:pt x="514" y="385"/>
                </a:lnTo>
                <a:lnTo>
                  <a:pt x="558" y="383"/>
                </a:lnTo>
                <a:lnTo>
                  <a:pt x="594" y="370"/>
                </a:lnTo>
                <a:lnTo>
                  <a:pt x="631" y="351"/>
                </a:lnTo>
                <a:lnTo>
                  <a:pt x="663" y="322"/>
                </a:lnTo>
                <a:lnTo>
                  <a:pt x="687" y="285"/>
                </a:lnTo>
                <a:lnTo>
                  <a:pt x="715" y="287"/>
                </a:lnTo>
                <a:lnTo>
                  <a:pt x="743" y="283"/>
                </a:lnTo>
                <a:lnTo>
                  <a:pt x="767" y="270"/>
                </a:lnTo>
                <a:lnTo>
                  <a:pt x="787" y="247"/>
                </a:lnTo>
                <a:lnTo>
                  <a:pt x="799" y="220"/>
                </a:lnTo>
                <a:lnTo>
                  <a:pt x="803" y="193"/>
                </a:lnTo>
                <a:lnTo>
                  <a:pt x="799" y="165"/>
                </a:lnTo>
                <a:lnTo>
                  <a:pt x="787" y="138"/>
                </a:lnTo>
                <a:lnTo>
                  <a:pt x="767" y="115"/>
                </a:lnTo>
                <a:lnTo>
                  <a:pt x="743" y="103"/>
                </a:lnTo>
                <a:lnTo>
                  <a:pt x="715" y="96"/>
                </a:lnTo>
                <a:lnTo>
                  <a:pt x="687" y="99"/>
                </a:lnTo>
                <a:lnTo>
                  <a:pt x="663" y="63"/>
                </a:lnTo>
                <a:lnTo>
                  <a:pt x="631" y="36"/>
                </a:lnTo>
                <a:lnTo>
                  <a:pt x="594" y="15"/>
                </a:lnTo>
                <a:lnTo>
                  <a:pt x="558" y="2"/>
                </a:lnTo>
                <a:lnTo>
                  <a:pt x="514" y="0"/>
                </a:lnTo>
                <a:lnTo>
                  <a:pt x="474" y="6"/>
                </a:lnTo>
                <a:lnTo>
                  <a:pt x="438" y="21"/>
                </a:lnTo>
                <a:lnTo>
                  <a:pt x="402" y="40"/>
                </a:lnTo>
                <a:lnTo>
                  <a:pt x="366" y="21"/>
                </a:lnTo>
                <a:lnTo>
                  <a:pt x="329" y="6"/>
                </a:lnTo>
                <a:lnTo>
                  <a:pt x="289" y="0"/>
                </a:lnTo>
                <a:lnTo>
                  <a:pt x="245" y="2"/>
                </a:lnTo>
                <a:lnTo>
                  <a:pt x="209" y="15"/>
                </a:lnTo>
                <a:lnTo>
                  <a:pt x="173" y="36"/>
                </a:lnTo>
                <a:lnTo>
                  <a:pt x="141" y="63"/>
                </a:lnTo>
                <a:lnTo>
                  <a:pt x="117" y="99"/>
                </a:lnTo>
                <a:lnTo>
                  <a:pt x="88" y="96"/>
                </a:lnTo>
                <a:lnTo>
                  <a:pt x="60" y="103"/>
                </a:lnTo>
                <a:lnTo>
                  <a:pt x="36" y="115"/>
                </a:lnTo>
                <a:lnTo>
                  <a:pt x="16" y="138"/>
                </a:lnTo>
                <a:lnTo>
                  <a:pt x="4" y="165"/>
                </a:lnTo>
                <a:lnTo>
                  <a:pt x="0" y="193"/>
                </a:lnTo>
                <a:lnTo>
                  <a:pt x="4" y="220"/>
                </a:lnTo>
                <a:lnTo>
                  <a:pt x="16" y="247"/>
                </a:lnTo>
                <a:lnTo>
                  <a:pt x="36" y="270"/>
                </a:lnTo>
                <a:lnTo>
                  <a:pt x="60" y="283"/>
                </a:lnTo>
                <a:lnTo>
                  <a:pt x="88" y="287"/>
                </a:lnTo>
                <a:lnTo>
                  <a:pt x="117" y="285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  <a:effectLst>
            <a:outerShdw blurRad="63500" dist="107763" dir="2700000" algn="ctr" rotWithShape="0">
              <a:srgbClr val="80808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36" name="未知"/>
          <p:cNvSpPr>
            <a:spLocks/>
          </p:cNvSpPr>
          <p:nvPr/>
        </p:nvSpPr>
        <p:spPr bwMode="auto">
          <a:xfrm>
            <a:off x="635000" y="4425950"/>
            <a:ext cx="987425" cy="519113"/>
          </a:xfrm>
          <a:custGeom>
            <a:avLst/>
            <a:gdLst>
              <a:gd name="T0" fmla="*/ 117 w 803"/>
              <a:gd name="T1" fmla="*/ 285 h 385"/>
              <a:gd name="T2" fmla="*/ 141 w 803"/>
              <a:gd name="T3" fmla="*/ 322 h 385"/>
              <a:gd name="T4" fmla="*/ 173 w 803"/>
              <a:gd name="T5" fmla="*/ 351 h 385"/>
              <a:gd name="T6" fmla="*/ 209 w 803"/>
              <a:gd name="T7" fmla="*/ 370 h 385"/>
              <a:gd name="T8" fmla="*/ 245 w 803"/>
              <a:gd name="T9" fmla="*/ 383 h 385"/>
              <a:gd name="T10" fmla="*/ 289 w 803"/>
              <a:gd name="T11" fmla="*/ 385 h 385"/>
              <a:gd name="T12" fmla="*/ 329 w 803"/>
              <a:gd name="T13" fmla="*/ 381 h 385"/>
              <a:gd name="T14" fmla="*/ 366 w 803"/>
              <a:gd name="T15" fmla="*/ 366 h 385"/>
              <a:gd name="T16" fmla="*/ 402 w 803"/>
              <a:gd name="T17" fmla="*/ 345 h 385"/>
              <a:gd name="T18" fmla="*/ 438 w 803"/>
              <a:gd name="T19" fmla="*/ 366 h 385"/>
              <a:gd name="T20" fmla="*/ 474 w 803"/>
              <a:gd name="T21" fmla="*/ 381 h 385"/>
              <a:gd name="T22" fmla="*/ 514 w 803"/>
              <a:gd name="T23" fmla="*/ 385 h 385"/>
              <a:gd name="T24" fmla="*/ 558 w 803"/>
              <a:gd name="T25" fmla="*/ 383 h 385"/>
              <a:gd name="T26" fmla="*/ 594 w 803"/>
              <a:gd name="T27" fmla="*/ 370 h 385"/>
              <a:gd name="T28" fmla="*/ 631 w 803"/>
              <a:gd name="T29" fmla="*/ 351 h 385"/>
              <a:gd name="T30" fmla="*/ 663 w 803"/>
              <a:gd name="T31" fmla="*/ 322 h 385"/>
              <a:gd name="T32" fmla="*/ 687 w 803"/>
              <a:gd name="T33" fmla="*/ 285 h 385"/>
              <a:gd name="T34" fmla="*/ 715 w 803"/>
              <a:gd name="T35" fmla="*/ 287 h 385"/>
              <a:gd name="T36" fmla="*/ 743 w 803"/>
              <a:gd name="T37" fmla="*/ 283 h 385"/>
              <a:gd name="T38" fmla="*/ 767 w 803"/>
              <a:gd name="T39" fmla="*/ 270 h 385"/>
              <a:gd name="T40" fmla="*/ 787 w 803"/>
              <a:gd name="T41" fmla="*/ 247 h 385"/>
              <a:gd name="T42" fmla="*/ 799 w 803"/>
              <a:gd name="T43" fmla="*/ 220 h 385"/>
              <a:gd name="T44" fmla="*/ 803 w 803"/>
              <a:gd name="T45" fmla="*/ 193 h 385"/>
              <a:gd name="T46" fmla="*/ 799 w 803"/>
              <a:gd name="T47" fmla="*/ 165 h 385"/>
              <a:gd name="T48" fmla="*/ 787 w 803"/>
              <a:gd name="T49" fmla="*/ 138 h 385"/>
              <a:gd name="T50" fmla="*/ 767 w 803"/>
              <a:gd name="T51" fmla="*/ 115 h 385"/>
              <a:gd name="T52" fmla="*/ 743 w 803"/>
              <a:gd name="T53" fmla="*/ 103 h 385"/>
              <a:gd name="T54" fmla="*/ 715 w 803"/>
              <a:gd name="T55" fmla="*/ 96 h 385"/>
              <a:gd name="T56" fmla="*/ 687 w 803"/>
              <a:gd name="T57" fmla="*/ 99 h 385"/>
              <a:gd name="T58" fmla="*/ 663 w 803"/>
              <a:gd name="T59" fmla="*/ 63 h 385"/>
              <a:gd name="T60" fmla="*/ 631 w 803"/>
              <a:gd name="T61" fmla="*/ 36 h 385"/>
              <a:gd name="T62" fmla="*/ 594 w 803"/>
              <a:gd name="T63" fmla="*/ 15 h 385"/>
              <a:gd name="T64" fmla="*/ 558 w 803"/>
              <a:gd name="T65" fmla="*/ 2 h 385"/>
              <a:gd name="T66" fmla="*/ 514 w 803"/>
              <a:gd name="T67" fmla="*/ 0 h 385"/>
              <a:gd name="T68" fmla="*/ 474 w 803"/>
              <a:gd name="T69" fmla="*/ 6 h 385"/>
              <a:gd name="T70" fmla="*/ 438 w 803"/>
              <a:gd name="T71" fmla="*/ 21 h 385"/>
              <a:gd name="T72" fmla="*/ 402 w 803"/>
              <a:gd name="T73" fmla="*/ 40 h 385"/>
              <a:gd name="T74" fmla="*/ 366 w 803"/>
              <a:gd name="T75" fmla="*/ 21 h 385"/>
              <a:gd name="T76" fmla="*/ 329 w 803"/>
              <a:gd name="T77" fmla="*/ 6 h 385"/>
              <a:gd name="T78" fmla="*/ 289 w 803"/>
              <a:gd name="T79" fmla="*/ 0 h 385"/>
              <a:gd name="T80" fmla="*/ 245 w 803"/>
              <a:gd name="T81" fmla="*/ 2 h 385"/>
              <a:gd name="T82" fmla="*/ 209 w 803"/>
              <a:gd name="T83" fmla="*/ 15 h 385"/>
              <a:gd name="T84" fmla="*/ 173 w 803"/>
              <a:gd name="T85" fmla="*/ 36 h 385"/>
              <a:gd name="T86" fmla="*/ 141 w 803"/>
              <a:gd name="T87" fmla="*/ 63 h 385"/>
              <a:gd name="T88" fmla="*/ 117 w 803"/>
              <a:gd name="T89" fmla="*/ 99 h 385"/>
              <a:gd name="T90" fmla="*/ 88 w 803"/>
              <a:gd name="T91" fmla="*/ 96 h 385"/>
              <a:gd name="T92" fmla="*/ 60 w 803"/>
              <a:gd name="T93" fmla="*/ 103 h 385"/>
              <a:gd name="T94" fmla="*/ 36 w 803"/>
              <a:gd name="T95" fmla="*/ 115 h 385"/>
              <a:gd name="T96" fmla="*/ 16 w 803"/>
              <a:gd name="T97" fmla="*/ 138 h 385"/>
              <a:gd name="T98" fmla="*/ 4 w 803"/>
              <a:gd name="T99" fmla="*/ 165 h 385"/>
              <a:gd name="T100" fmla="*/ 0 w 803"/>
              <a:gd name="T101" fmla="*/ 193 h 385"/>
              <a:gd name="T102" fmla="*/ 4 w 803"/>
              <a:gd name="T103" fmla="*/ 220 h 385"/>
              <a:gd name="T104" fmla="*/ 16 w 803"/>
              <a:gd name="T105" fmla="*/ 247 h 385"/>
              <a:gd name="T106" fmla="*/ 36 w 803"/>
              <a:gd name="T107" fmla="*/ 270 h 385"/>
              <a:gd name="T108" fmla="*/ 60 w 803"/>
              <a:gd name="T109" fmla="*/ 283 h 385"/>
              <a:gd name="T110" fmla="*/ 88 w 803"/>
              <a:gd name="T111" fmla="*/ 287 h 385"/>
              <a:gd name="T112" fmla="*/ 117 w 803"/>
              <a:gd name="T113" fmla="*/ 28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03" h="385">
                <a:moveTo>
                  <a:pt x="117" y="285"/>
                </a:moveTo>
                <a:lnTo>
                  <a:pt x="141" y="322"/>
                </a:lnTo>
                <a:lnTo>
                  <a:pt x="173" y="351"/>
                </a:lnTo>
                <a:lnTo>
                  <a:pt x="209" y="370"/>
                </a:lnTo>
                <a:lnTo>
                  <a:pt x="245" y="383"/>
                </a:lnTo>
                <a:lnTo>
                  <a:pt x="289" y="385"/>
                </a:lnTo>
                <a:lnTo>
                  <a:pt x="329" y="381"/>
                </a:lnTo>
                <a:lnTo>
                  <a:pt x="366" y="366"/>
                </a:lnTo>
                <a:lnTo>
                  <a:pt x="402" y="345"/>
                </a:lnTo>
                <a:lnTo>
                  <a:pt x="438" y="366"/>
                </a:lnTo>
                <a:lnTo>
                  <a:pt x="474" y="381"/>
                </a:lnTo>
                <a:lnTo>
                  <a:pt x="514" y="385"/>
                </a:lnTo>
                <a:lnTo>
                  <a:pt x="558" y="383"/>
                </a:lnTo>
                <a:lnTo>
                  <a:pt x="594" y="370"/>
                </a:lnTo>
                <a:lnTo>
                  <a:pt x="631" y="351"/>
                </a:lnTo>
                <a:lnTo>
                  <a:pt x="663" y="322"/>
                </a:lnTo>
                <a:lnTo>
                  <a:pt x="687" y="285"/>
                </a:lnTo>
                <a:lnTo>
                  <a:pt x="715" y="287"/>
                </a:lnTo>
                <a:lnTo>
                  <a:pt x="743" y="283"/>
                </a:lnTo>
                <a:lnTo>
                  <a:pt x="767" y="270"/>
                </a:lnTo>
                <a:lnTo>
                  <a:pt x="787" y="247"/>
                </a:lnTo>
                <a:lnTo>
                  <a:pt x="799" y="220"/>
                </a:lnTo>
                <a:lnTo>
                  <a:pt x="803" y="193"/>
                </a:lnTo>
                <a:lnTo>
                  <a:pt x="799" y="165"/>
                </a:lnTo>
                <a:lnTo>
                  <a:pt x="787" y="138"/>
                </a:lnTo>
                <a:lnTo>
                  <a:pt x="767" y="115"/>
                </a:lnTo>
                <a:lnTo>
                  <a:pt x="743" y="103"/>
                </a:lnTo>
                <a:lnTo>
                  <a:pt x="715" y="96"/>
                </a:lnTo>
                <a:lnTo>
                  <a:pt x="687" y="99"/>
                </a:lnTo>
                <a:lnTo>
                  <a:pt x="663" y="63"/>
                </a:lnTo>
                <a:lnTo>
                  <a:pt x="631" y="36"/>
                </a:lnTo>
                <a:lnTo>
                  <a:pt x="594" y="15"/>
                </a:lnTo>
                <a:lnTo>
                  <a:pt x="558" y="2"/>
                </a:lnTo>
                <a:lnTo>
                  <a:pt x="514" y="0"/>
                </a:lnTo>
                <a:lnTo>
                  <a:pt x="474" y="6"/>
                </a:lnTo>
                <a:lnTo>
                  <a:pt x="438" y="21"/>
                </a:lnTo>
                <a:lnTo>
                  <a:pt x="402" y="40"/>
                </a:lnTo>
                <a:lnTo>
                  <a:pt x="366" y="21"/>
                </a:lnTo>
                <a:lnTo>
                  <a:pt x="329" y="6"/>
                </a:lnTo>
                <a:lnTo>
                  <a:pt x="289" y="0"/>
                </a:lnTo>
                <a:lnTo>
                  <a:pt x="245" y="2"/>
                </a:lnTo>
                <a:lnTo>
                  <a:pt x="209" y="15"/>
                </a:lnTo>
                <a:lnTo>
                  <a:pt x="173" y="36"/>
                </a:lnTo>
                <a:lnTo>
                  <a:pt x="141" y="63"/>
                </a:lnTo>
                <a:lnTo>
                  <a:pt x="117" y="99"/>
                </a:lnTo>
                <a:lnTo>
                  <a:pt x="88" y="96"/>
                </a:lnTo>
                <a:lnTo>
                  <a:pt x="60" y="103"/>
                </a:lnTo>
                <a:lnTo>
                  <a:pt x="36" y="115"/>
                </a:lnTo>
                <a:lnTo>
                  <a:pt x="16" y="138"/>
                </a:lnTo>
                <a:lnTo>
                  <a:pt x="4" y="165"/>
                </a:lnTo>
                <a:lnTo>
                  <a:pt x="0" y="193"/>
                </a:lnTo>
                <a:lnTo>
                  <a:pt x="4" y="220"/>
                </a:lnTo>
                <a:lnTo>
                  <a:pt x="16" y="247"/>
                </a:lnTo>
                <a:lnTo>
                  <a:pt x="36" y="270"/>
                </a:lnTo>
                <a:lnTo>
                  <a:pt x="60" y="283"/>
                </a:lnTo>
                <a:lnTo>
                  <a:pt x="88" y="287"/>
                </a:lnTo>
                <a:lnTo>
                  <a:pt x="117" y="285"/>
                </a:lnTo>
                <a:close/>
              </a:path>
            </a:pathLst>
          </a:cu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107763" dir="2700000" algn="ctr" rotWithShape="0">
              <a:srgbClr val="80808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804863" y="4597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zh-CN" altLang="en-US" sz="2400" b="1">
              <a:latin typeface="Times New Roman" charset="0"/>
            </a:endParaRPr>
          </a:p>
        </p:txBody>
      </p:sp>
      <p:sp>
        <p:nvSpPr>
          <p:cNvPr id="24638" name="Text Box 62"/>
          <p:cNvSpPr txBox="1">
            <a:spLocks noChangeArrowheads="1"/>
          </p:cNvSpPr>
          <p:nvPr/>
        </p:nvSpPr>
        <p:spPr bwMode="auto">
          <a:xfrm>
            <a:off x="822325" y="4576763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IPTV</a:t>
            </a:r>
          </a:p>
        </p:txBody>
      </p:sp>
      <p:sp>
        <p:nvSpPr>
          <p:cNvPr id="24639" name="Text Box 63"/>
          <p:cNvSpPr txBox="1">
            <a:spLocks noChangeArrowheads="1"/>
          </p:cNvSpPr>
          <p:nvPr/>
        </p:nvSpPr>
        <p:spPr bwMode="auto">
          <a:xfrm>
            <a:off x="539750" y="3363913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Softswitch</a:t>
            </a:r>
          </a:p>
        </p:txBody>
      </p:sp>
      <p:sp>
        <p:nvSpPr>
          <p:cNvPr id="24640" name="Text Box 64"/>
          <p:cNvSpPr txBox="1">
            <a:spLocks noChangeArrowheads="1"/>
          </p:cNvSpPr>
          <p:nvPr/>
        </p:nvSpPr>
        <p:spPr bwMode="auto">
          <a:xfrm>
            <a:off x="950913" y="2003425"/>
            <a:ext cx="579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NMS</a:t>
            </a:r>
          </a:p>
        </p:txBody>
      </p:sp>
      <p:sp>
        <p:nvSpPr>
          <p:cNvPr id="24641" name="Text Box 65"/>
          <p:cNvSpPr txBox="1">
            <a:spLocks noChangeArrowheads="1"/>
          </p:cNvSpPr>
          <p:nvPr/>
        </p:nvSpPr>
        <p:spPr bwMode="auto">
          <a:xfrm>
            <a:off x="3652838" y="3503613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Ethernet</a:t>
            </a:r>
          </a:p>
        </p:txBody>
      </p:sp>
      <p:sp>
        <p:nvSpPr>
          <p:cNvPr id="24642" name="Line 66"/>
          <p:cNvSpPr>
            <a:spLocks noChangeShapeType="1"/>
          </p:cNvSpPr>
          <p:nvPr/>
        </p:nvSpPr>
        <p:spPr bwMode="auto">
          <a:xfrm>
            <a:off x="3606800" y="3810000"/>
            <a:ext cx="800100" cy="1588"/>
          </a:xfrm>
          <a:prstGeom prst="line">
            <a:avLst/>
          </a:prstGeom>
          <a:noFill/>
          <a:ln w="2857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43" name="未知"/>
          <p:cNvSpPr>
            <a:spLocks/>
          </p:cNvSpPr>
          <p:nvPr/>
        </p:nvSpPr>
        <p:spPr bwMode="auto">
          <a:xfrm>
            <a:off x="2406650" y="5638800"/>
            <a:ext cx="987425" cy="520700"/>
          </a:xfrm>
          <a:custGeom>
            <a:avLst/>
            <a:gdLst>
              <a:gd name="T0" fmla="*/ 117 w 803"/>
              <a:gd name="T1" fmla="*/ 285 h 385"/>
              <a:gd name="T2" fmla="*/ 141 w 803"/>
              <a:gd name="T3" fmla="*/ 322 h 385"/>
              <a:gd name="T4" fmla="*/ 173 w 803"/>
              <a:gd name="T5" fmla="*/ 351 h 385"/>
              <a:gd name="T6" fmla="*/ 209 w 803"/>
              <a:gd name="T7" fmla="*/ 370 h 385"/>
              <a:gd name="T8" fmla="*/ 245 w 803"/>
              <a:gd name="T9" fmla="*/ 383 h 385"/>
              <a:gd name="T10" fmla="*/ 289 w 803"/>
              <a:gd name="T11" fmla="*/ 385 h 385"/>
              <a:gd name="T12" fmla="*/ 329 w 803"/>
              <a:gd name="T13" fmla="*/ 381 h 385"/>
              <a:gd name="T14" fmla="*/ 366 w 803"/>
              <a:gd name="T15" fmla="*/ 366 h 385"/>
              <a:gd name="T16" fmla="*/ 402 w 803"/>
              <a:gd name="T17" fmla="*/ 345 h 385"/>
              <a:gd name="T18" fmla="*/ 438 w 803"/>
              <a:gd name="T19" fmla="*/ 366 h 385"/>
              <a:gd name="T20" fmla="*/ 474 w 803"/>
              <a:gd name="T21" fmla="*/ 381 h 385"/>
              <a:gd name="T22" fmla="*/ 514 w 803"/>
              <a:gd name="T23" fmla="*/ 385 h 385"/>
              <a:gd name="T24" fmla="*/ 558 w 803"/>
              <a:gd name="T25" fmla="*/ 383 h 385"/>
              <a:gd name="T26" fmla="*/ 594 w 803"/>
              <a:gd name="T27" fmla="*/ 370 h 385"/>
              <a:gd name="T28" fmla="*/ 631 w 803"/>
              <a:gd name="T29" fmla="*/ 351 h 385"/>
              <a:gd name="T30" fmla="*/ 663 w 803"/>
              <a:gd name="T31" fmla="*/ 322 h 385"/>
              <a:gd name="T32" fmla="*/ 687 w 803"/>
              <a:gd name="T33" fmla="*/ 285 h 385"/>
              <a:gd name="T34" fmla="*/ 715 w 803"/>
              <a:gd name="T35" fmla="*/ 287 h 385"/>
              <a:gd name="T36" fmla="*/ 743 w 803"/>
              <a:gd name="T37" fmla="*/ 283 h 385"/>
              <a:gd name="T38" fmla="*/ 767 w 803"/>
              <a:gd name="T39" fmla="*/ 270 h 385"/>
              <a:gd name="T40" fmla="*/ 787 w 803"/>
              <a:gd name="T41" fmla="*/ 247 h 385"/>
              <a:gd name="T42" fmla="*/ 799 w 803"/>
              <a:gd name="T43" fmla="*/ 220 h 385"/>
              <a:gd name="T44" fmla="*/ 803 w 803"/>
              <a:gd name="T45" fmla="*/ 193 h 385"/>
              <a:gd name="T46" fmla="*/ 799 w 803"/>
              <a:gd name="T47" fmla="*/ 165 h 385"/>
              <a:gd name="T48" fmla="*/ 787 w 803"/>
              <a:gd name="T49" fmla="*/ 138 h 385"/>
              <a:gd name="T50" fmla="*/ 767 w 803"/>
              <a:gd name="T51" fmla="*/ 115 h 385"/>
              <a:gd name="T52" fmla="*/ 743 w 803"/>
              <a:gd name="T53" fmla="*/ 103 h 385"/>
              <a:gd name="T54" fmla="*/ 715 w 803"/>
              <a:gd name="T55" fmla="*/ 96 h 385"/>
              <a:gd name="T56" fmla="*/ 687 w 803"/>
              <a:gd name="T57" fmla="*/ 99 h 385"/>
              <a:gd name="T58" fmla="*/ 663 w 803"/>
              <a:gd name="T59" fmla="*/ 63 h 385"/>
              <a:gd name="T60" fmla="*/ 631 w 803"/>
              <a:gd name="T61" fmla="*/ 36 h 385"/>
              <a:gd name="T62" fmla="*/ 594 w 803"/>
              <a:gd name="T63" fmla="*/ 15 h 385"/>
              <a:gd name="T64" fmla="*/ 558 w 803"/>
              <a:gd name="T65" fmla="*/ 2 h 385"/>
              <a:gd name="T66" fmla="*/ 514 w 803"/>
              <a:gd name="T67" fmla="*/ 0 h 385"/>
              <a:gd name="T68" fmla="*/ 474 w 803"/>
              <a:gd name="T69" fmla="*/ 6 h 385"/>
              <a:gd name="T70" fmla="*/ 438 w 803"/>
              <a:gd name="T71" fmla="*/ 21 h 385"/>
              <a:gd name="T72" fmla="*/ 402 w 803"/>
              <a:gd name="T73" fmla="*/ 40 h 385"/>
              <a:gd name="T74" fmla="*/ 366 w 803"/>
              <a:gd name="T75" fmla="*/ 21 h 385"/>
              <a:gd name="T76" fmla="*/ 329 w 803"/>
              <a:gd name="T77" fmla="*/ 6 h 385"/>
              <a:gd name="T78" fmla="*/ 289 w 803"/>
              <a:gd name="T79" fmla="*/ 0 h 385"/>
              <a:gd name="T80" fmla="*/ 245 w 803"/>
              <a:gd name="T81" fmla="*/ 2 h 385"/>
              <a:gd name="T82" fmla="*/ 209 w 803"/>
              <a:gd name="T83" fmla="*/ 15 h 385"/>
              <a:gd name="T84" fmla="*/ 173 w 803"/>
              <a:gd name="T85" fmla="*/ 36 h 385"/>
              <a:gd name="T86" fmla="*/ 141 w 803"/>
              <a:gd name="T87" fmla="*/ 63 h 385"/>
              <a:gd name="T88" fmla="*/ 117 w 803"/>
              <a:gd name="T89" fmla="*/ 99 h 385"/>
              <a:gd name="T90" fmla="*/ 88 w 803"/>
              <a:gd name="T91" fmla="*/ 96 h 385"/>
              <a:gd name="T92" fmla="*/ 60 w 803"/>
              <a:gd name="T93" fmla="*/ 103 h 385"/>
              <a:gd name="T94" fmla="*/ 36 w 803"/>
              <a:gd name="T95" fmla="*/ 115 h 385"/>
              <a:gd name="T96" fmla="*/ 16 w 803"/>
              <a:gd name="T97" fmla="*/ 138 h 385"/>
              <a:gd name="T98" fmla="*/ 4 w 803"/>
              <a:gd name="T99" fmla="*/ 165 h 385"/>
              <a:gd name="T100" fmla="*/ 0 w 803"/>
              <a:gd name="T101" fmla="*/ 193 h 385"/>
              <a:gd name="T102" fmla="*/ 4 w 803"/>
              <a:gd name="T103" fmla="*/ 220 h 385"/>
              <a:gd name="T104" fmla="*/ 16 w 803"/>
              <a:gd name="T105" fmla="*/ 247 h 385"/>
              <a:gd name="T106" fmla="*/ 36 w 803"/>
              <a:gd name="T107" fmla="*/ 270 h 385"/>
              <a:gd name="T108" fmla="*/ 60 w 803"/>
              <a:gd name="T109" fmla="*/ 283 h 385"/>
              <a:gd name="T110" fmla="*/ 88 w 803"/>
              <a:gd name="T111" fmla="*/ 287 h 385"/>
              <a:gd name="T112" fmla="*/ 117 w 803"/>
              <a:gd name="T113" fmla="*/ 28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03" h="385">
                <a:moveTo>
                  <a:pt x="117" y="285"/>
                </a:moveTo>
                <a:lnTo>
                  <a:pt x="141" y="322"/>
                </a:lnTo>
                <a:lnTo>
                  <a:pt x="173" y="351"/>
                </a:lnTo>
                <a:lnTo>
                  <a:pt x="209" y="370"/>
                </a:lnTo>
                <a:lnTo>
                  <a:pt x="245" y="383"/>
                </a:lnTo>
                <a:lnTo>
                  <a:pt x="289" y="385"/>
                </a:lnTo>
                <a:lnTo>
                  <a:pt x="329" y="381"/>
                </a:lnTo>
                <a:lnTo>
                  <a:pt x="366" y="366"/>
                </a:lnTo>
                <a:lnTo>
                  <a:pt x="402" y="345"/>
                </a:lnTo>
                <a:lnTo>
                  <a:pt x="438" y="366"/>
                </a:lnTo>
                <a:lnTo>
                  <a:pt x="474" y="381"/>
                </a:lnTo>
                <a:lnTo>
                  <a:pt x="514" y="385"/>
                </a:lnTo>
                <a:lnTo>
                  <a:pt x="558" y="383"/>
                </a:lnTo>
                <a:lnTo>
                  <a:pt x="594" y="370"/>
                </a:lnTo>
                <a:lnTo>
                  <a:pt x="631" y="351"/>
                </a:lnTo>
                <a:lnTo>
                  <a:pt x="663" y="322"/>
                </a:lnTo>
                <a:lnTo>
                  <a:pt x="687" y="285"/>
                </a:lnTo>
                <a:lnTo>
                  <a:pt x="715" y="287"/>
                </a:lnTo>
                <a:lnTo>
                  <a:pt x="743" y="283"/>
                </a:lnTo>
                <a:lnTo>
                  <a:pt x="767" y="270"/>
                </a:lnTo>
                <a:lnTo>
                  <a:pt x="787" y="247"/>
                </a:lnTo>
                <a:lnTo>
                  <a:pt x="799" y="220"/>
                </a:lnTo>
                <a:lnTo>
                  <a:pt x="803" y="193"/>
                </a:lnTo>
                <a:lnTo>
                  <a:pt x="799" y="165"/>
                </a:lnTo>
                <a:lnTo>
                  <a:pt x="787" y="138"/>
                </a:lnTo>
                <a:lnTo>
                  <a:pt x="767" y="115"/>
                </a:lnTo>
                <a:lnTo>
                  <a:pt x="743" y="103"/>
                </a:lnTo>
                <a:lnTo>
                  <a:pt x="715" y="96"/>
                </a:lnTo>
                <a:lnTo>
                  <a:pt x="687" y="99"/>
                </a:lnTo>
                <a:lnTo>
                  <a:pt x="663" y="63"/>
                </a:lnTo>
                <a:lnTo>
                  <a:pt x="631" y="36"/>
                </a:lnTo>
                <a:lnTo>
                  <a:pt x="594" y="15"/>
                </a:lnTo>
                <a:lnTo>
                  <a:pt x="558" y="2"/>
                </a:lnTo>
                <a:lnTo>
                  <a:pt x="514" y="0"/>
                </a:lnTo>
                <a:lnTo>
                  <a:pt x="474" y="6"/>
                </a:lnTo>
                <a:lnTo>
                  <a:pt x="438" y="21"/>
                </a:lnTo>
                <a:lnTo>
                  <a:pt x="402" y="40"/>
                </a:lnTo>
                <a:lnTo>
                  <a:pt x="366" y="21"/>
                </a:lnTo>
                <a:lnTo>
                  <a:pt x="329" y="6"/>
                </a:lnTo>
                <a:lnTo>
                  <a:pt x="289" y="0"/>
                </a:lnTo>
                <a:lnTo>
                  <a:pt x="245" y="2"/>
                </a:lnTo>
                <a:lnTo>
                  <a:pt x="209" y="15"/>
                </a:lnTo>
                <a:lnTo>
                  <a:pt x="173" y="36"/>
                </a:lnTo>
                <a:lnTo>
                  <a:pt x="141" y="63"/>
                </a:lnTo>
                <a:lnTo>
                  <a:pt x="117" y="99"/>
                </a:lnTo>
                <a:lnTo>
                  <a:pt x="88" y="96"/>
                </a:lnTo>
                <a:lnTo>
                  <a:pt x="60" y="103"/>
                </a:lnTo>
                <a:lnTo>
                  <a:pt x="36" y="115"/>
                </a:lnTo>
                <a:lnTo>
                  <a:pt x="16" y="138"/>
                </a:lnTo>
                <a:lnTo>
                  <a:pt x="4" y="165"/>
                </a:lnTo>
                <a:lnTo>
                  <a:pt x="0" y="193"/>
                </a:lnTo>
                <a:lnTo>
                  <a:pt x="4" y="220"/>
                </a:lnTo>
                <a:lnTo>
                  <a:pt x="16" y="247"/>
                </a:lnTo>
                <a:lnTo>
                  <a:pt x="36" y="270"/>
                </a:lnTo>
                <a:lnTo>
                  <a:pt x="60" y="283"/>
                </a:lnTo>
                <a:lnTo>
                  <a:pt x="88" y="287"/>
                </a:lnTo>
                <a:lnTo>
                  <a:pt x="117" y="285"/>
                </a:lnTo>
                <a:close/>
              </a:path>
            </a:pathLst>
          </a:custGeom>
          <a:gradFill rotWithShape="0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107763" dir="2700000" algn="ctr" rotWithShape="0">
              <a:srgbClr val="80808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44" name="Text Box 68"/>
          <p:cNvSpPr txBox="1">
            <a:spLocks noChangeArrowheads="1"/>
          </p:cNvSpPr>
          <p:nvPr/>
        </p:nvSpPr>
        <p:spPr bwMode="auto">
          <a:xfrm>
            <a:off x="2444750" y="5799138"/>
            <a:ext cx="855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Ethernet</a:t>
            </a:r>
          </a:p>
        </p:txBody>
      </p:sp>
      <p:sp>
        <p:nvSpPr>
          <p:cNvPr id="24645" name="Line 69"/>
          <p:cNvSpPr>
            <a:spLocks noChangeShapeType="1"/>
          </p:cNvSpPr>
          <p:nvPr/>
        </p:nvSpPr>
        <p:spPr bwMode="auto">
          <a:xfrm>
            <a:off x="2863850" y="4367213"/>
            <a:ext cx="1588" cy="1120775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646" name="Text Box 70"/>
          <p:cNvSpPr txBox="1">
            <a:spLocks noChangeArrowheads="1"/>
          </p:cNvSpPr>
          <p:nvPr/>
        </p:nvSpPr>
        <p:spPr bwMode="auto">
          <a:xfrm>
            <a:off x="5568950" y="4060825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CC0000"/>
                </a:solidFill>
                <a:latin typeface="Times New Roman" charset="0"/>
              </a:rPr>
              <a:t>CARDBUS</a:t>
            </a:r>
          </a:p>
        </p:txBody>
      </p:sp>
      <p:sp>
        <p:nvSpPr>
          <p:cNvPr id="24647" name="Text Box 71"/>
          <p:cNvSpPr txBox="1">
            <a:spLocks noChangeArrowheads="1"/>
          </p:cNvSpPr>
          <p:nvPr/>
        </p:nvSpPr>
        <p:spPr bwMode="auto">
          <a:xfrm>
            <a:off x="4441825" y="3965575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400" b="1">
                <a:latin typeface="Berlin Sans FB Demi" charset="0"/>
              </a:rPr>
              <a:t>家庭网关</a:t>
            </a:r>
          </a:p>
        </p:txBody>
      </p:sp>
      <p:pic>
        <p:nvPicPr>
          <p:cNvPr id="24648" name="Picture 72" descr="B500（无电源线小图）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213100"/>
            <a:ext cx="863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649" name="Text Box 73"/>
          <p:cNvSpPr txBox="1">
            <a:spLocks noChangeArrowheads="1"/>
          </p:cNvSpPr>
          <p:nvPr/>
        </p:nvSpPr>
        <p:spPr bwMode="auto">
          <a:xfrm>
            <a:off x="3968750" y="4365625"/>
            <a:ext cx="519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CC0000"/>
                </a:solidFill>
                <a:latin typeface="Times New Roman" charset="0"/>
              </a:rPr>
              <a:t>FXS</a:t>
            </a:r>
          </a:p>
        </p:txBody>
      </p:sp>
      <p:sp>
        <p:nvSpPr>
          <p:cNvPr id="75" name="Rectangle 2"/>
          <p:cNvSpPr>
            <a:spLocks noChangeArrowheads="1"/>
          </p:cNvSpPr>
          <p:nvPr/>
        </p:nvSpPr>
        <p:spPr bwMode="auto">
          <a:xfrm>
            <a:off x="179388" y="328613"/>
            <a:ext cx="885710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Multiscreen Service Development</a:t>
            </a:r>
          </a:p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—Smart Home gateway</a:t>
            </a:r>
            <a:endParaRPr lang="zh-CN" altLang="en-US" sz="3200" dirty="0">
              <a:solidFill>
                <a:srgbClr val="0184B7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19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2"/>
          <p:cNvSpPr>
            <a:spLocks noChangeArrowheads="1"/>
          </p:cNvSpPr>
          <p:nvPr/>
        </p:nvSpPr>
        <p:spPr bwMode="auto">
          <a:xfrm>
            <a:off x="1619250" y="1268413"/>
            <a:ext cx="4537075" cy="2738437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8435" name="矩形 2"/>
          <p:cNvSpPr>
            <a:spLocks noChangeArrowheads="1"/>
          </p:cNvSpPr>
          <p:nvPr/>
        </p:nvSpPr>
        <p:spPr bwMode="auto">
          <a:xfrm>
            <a:off x="684213" y="1125538"/>
            <a:ext cx="7696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ts val="3400"/>
              </a:lnSpc>
              <a:buClr>
                <a:srgbClr val="0070C0"/>
              </a:buClr>
              <a:buFont typeface="Wingdings" charset="0"/>
              <a:buChar char="n"/>
            </a:pPr>
            <a:endParaRPr lang="zh-CN" sz="2000">
              <a:latin typeface="微软雅黑" charset="0"/>
              <a:ea typeface="微软雅黑" charset="0"/>
              <a:cs typeface="微软雅黑" charset="0"/>
              <a:sym typeface="Arial" charset="0"/>
            </a:endParaRPr>
          </a:p>
          <a:p>
            <a:pPr algn="just">
              <a:lnSpc>
                <a:spcPts val="3400"/>
              </a:lnSpc>
              <a:buClr>
                <a:srgbClr val="0070C0"/>
              </a:buClr>
              <a:buFont typeface="Wingdings" charset="0"/>
              <a:buChar char="n"/>
            </a:pPr>
            <a:endParaRPr lang="zh-CN" altLang="en-US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grpSp>
        <p:nvGrpSpPr>
          <p:cNvPr id="18436" name="Group 5"/>
          <p:cNvGrpSpPr>
            <a:grpSpLocks/>
          </p:cNvGrpSpPr>
          <p:nvPr/>
        </p:nvGrpSpPr>
        <p:grpSpPr bwMode="auto">
          <a:xfrm>
            <a:off x="4151313" y="2051050"/>
            <a:ext cx="4797425" cy="542925"/>
            <a:chOff x="0" y="0"/>
            <a:chExt cx="3022" cy="342"/>
          </a:xfrm>
        </p:grpSpPr>
        <p:pic>
          <p:nvPicPr>
            <p:cNvPr id="18462" name="等腰三角形 1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2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3" name="Text Box 7"/>
            <p:cNvSpPr txBox="1">
              <a:spLocks noChangeArrowheads="1"/>
            </p:cNvSpPr>
            <p:nvPr/>
          </p:nvSpPr>
          <p:spPr bwMode="auto">
            <a:xfrm>
              <a:off x="775" y="161"/>
              <a:ext cx="147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8437" name="矩形 20"/>
          <p:cNvSpPr>
            <a:spLocks noChangeArrowheads="1"/>
          </p:cNvSpPr>
          <p:nvPr/>
        </p:nvSpPr>
        <p:spPr bwMode="auto">
          <a:xfrm>
            <a:off x="4356100" y="2522538"/>
            <a:ext cx="4464050" cy="3600450"/>
          </a:xfrm>
          <a:prstGeom prst="rect">
            <a:avLst/>
          </a:prstGeom>
          <a:noFill/>
          <a:ln w="25400">
            <a:solidFill>
              <a:srgbClr val="BC95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8" name="Text Box 21"/>
          <p:cNvSpPr txBox="1">
            <a:spLocks noChangeArrowheads="1"/>
          </p:cNvSpPr>
          <p:nvPr/>
        </p:nvSpPr>
        <p:spPr bwMode="auto">
          <a:xfrm>
            <a:off x="6084888" y="2566988"/>
            <a:ext cx="647700" cy="160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50000"/>
              </a:lnSpc>
            </a:pPr>
            <a:r>
              <a:rPr lang="zh-CN" altLang="en-US" sz="900">
                <a:solidFill>
                  <a:srgbClr val="3366FF"/>
                </a:solidFill>
              </a:rPr>
              <a:t>家庭安防</a:t>
            </a:r>
          </a:p>
        </p:txBody>
      </p:sp>
      <p:sp>
        <p:nvSpPr>
          <p:cNvPr id="18439" name="Text Box 22"/>
          <p:cNvSpPr txBox="1">
            <a:spLocks noChangeArrowheads="1"/>
          </p:cNvSpPr>
          <p:nvPr/>
        </p:nvSpPr>
        <p:spPr bwMode="auto">
          <a:xfrm>
            <a:off x="6084888" y="3359150"/>
            <a:ext cx="720725" cy="158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50000"/>
              </a:lnSpc>
            </a:pPr>
            <a:r>
              <a:rPr lang="zh-CN" altLang="en-US" sz="900">
                <a:solidFill>
                  <a:srgbClr val="3366FF"/>
                </a:solidFill>
              </a:rPr>
              <a:t>视听娱乐</a:t>
            </a:r>
          </a:p>
        </p:txBody>
      </p:sp>
      <p:sp>
        <p:nvSpPr>
          <p:cNvPr id="18440" name="Text Box 23"/>
          <p:cNvSpPr txBox="1">
            <a:spLocks noChangeArrowheads="1"/>
          </p:cNvSpPr>
          <p:nvPr/>
        </p:nvSpPr>
        <p:spPr bwMode="auto">
          <a:xfrm>
            <a:off x="6084888" y="4438650"/>
            <a:ext cx="1296987" cy="160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50000"/>
              </a:lnSpc>
            </a:pPr>
            <a:r>
              <a:rPr lang="zh-CN" altLang="en-US" sz="900">
                <a:solidFill>
                  <a:srgbClr val="3366FF"/>
                </a:solidFill>
              </a:rPr>
              <a:t>智慧生活</a:t>
            </a:r>
          </a:p>
        </p:txBody>
      </p:sp>
      <p:grpSp>
        <p:nvGrpSpPr>
          <p:cNvPr id="18441" name="Group 12"/>
          <p:cNvGrpSpPr>
            <a:grpSpLocks/>
          </p:cNvGrpSpPr>
          <p:nvPr/>
        </p:nvGrpSpPr>
        <p:grpSpPr bwMode="auto">
          <a:xfrm>
            <a:off x="107950" y="2566988"/>
            <a:ext cx="5832475" cy="2868612"/>
            <a:chOff x="0" y="0"/>
            <a:chExt cx="3810" cy="1807"/>
          </a:xfrm>
        </p:grpSpPr>
        <p:pic>
          <p:nvPicPr>
            <p:cNvPr id="18458" name="Picture 25" descr="4-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65"/>
            <a:stretch>
              <a:fillRect/>
            </a:stretch>
          </p:blipFill>
          <p:spPr bwMode="auto">
            <a:xfrm>
              <a:off x="3402" y="1017"/>
              <a:ext cx="340" cy="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9" name="图片 23" descr="东区8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10" cy="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0" name="Text Box 27"/>
            <p:cNvSpPr txBox="1">
              <a:spLocks noChangeArrowheads="1"/>
            </p:cNvSpPr>
            <p:nvPr/>
          </p:nvSpPr>
          <p:spPr bwMode="auto">
            <a:xfrm>
              <a:off x="3371" y="857"/>
              <a:ext cx="391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endParaRPr lang="zh-CN" altLang="en-US" sz="1200">
                <a:solidFill>
                  <a:srgbClr val="D591C6"/>
                </a:solidFill>
              </a:endParaRPr>
            </a:p>
          </p:txBody>
        </p:sp>
        <p:sp>
          <p:nvSpPr>
            <p:cNvPr id="18461" name="Text Box 28"/>
            <p:cNvSpPr txBox="1">
              <a:spLocks noChangeArrowheads="1"/>
            </p:cNvSpPr>
            <p:nvPr/>
          </p:nvSpPr>
          <p:spPr bwMode="auto">
            <a:xfrm>
              <a:off x="3210" y="1407"/>
              <a:ext cx="39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endParaRPr lang="zh-CN" altLang="en-US" sz="1800">
                <a:solidFill>
                  <a:srgbClr val="003366"/>
                </a:solidFill>
              </a:endParaRPr>
            </a:p>
          </p:txBody>
        </p:sp>
      </p:grpSp>
      <p:sp>
        <p:nvSpPr>
          <p:cNvPr id="18442" name="AutoShape 29"/>
          <p:cNvSpPr>
            <a:spLocks noChangeArrowheads="1"/>
          </p:cNvSpPr>
          <p:nvPr/>
        </p:nvSpPr>
        <p:spPr bwMode="auto">
          <a:xfrm>
            <a:off x="6086475" y="4584700"/>
            <a:ext cx="2590800" cy="1489075"/>
          </a:xfrm>
          <a:prstGeom prst="roundRect">
            <a:avLst>
              <a:gd name="adj" fmla="val 3944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zh-CN" altLang="en-US" sz="1400"/>
          </a:p>
        </p:txBody>
      </p:sp>
      <p:pic>
        <p:nvPicPr>
          <p:cNvPr id="18443" name="Picture 30" descr="5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782888"/>
            <a:ext cx="25193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31" descr="4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02025"/>
            <a:ext cx="25574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2" descr="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83113"/>
            <a:ext cx="19446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33" descr="2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087938"/>
            <a:ext cx="21907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34" descr="3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518150"/>
            <a:ext cx="23050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AutoShape 35"/>
          <p:cNvSpPr>
            <a:spLocks noChangeArrowheads="1"/>
          </p:cNvSpPr>
          <p:nvPr/>
        </p:nvSpPr>
        <p:spPr bwMode="auto">
          <a:xfrm>
            <a:off x="6516688" y="2774950"/>
            <a:ext cx="2089150" cy="503238"/>
          </a:xfrm>
          <a:prstGeom prst="roundRect">
            <a:avLst>
              <a:gd name="adj" fmla="val 3944"/>
            </a:avLst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zh-CN" altLang="en-US" sz="1400"/>
          </a:p>
        </p:txBody>
      </p:sp>
      <p:grpSp>
        <p:nvGrpSpPr>
          <p:cNvPr id="18449" name="Group 24"/>
          <p:cNvGrpSpPr>
            <a:grpSpLocks/>
          </p:cNvGrpSpPr>
          <p:nvPr/>
        </p:nvGrpSpPr>
        <p:grpSpPr bwMode="auto">
          <a:xfrm>
            <a:off x="4151313" y="2066925"/>
            <a:ext cx="4797425" cy="542925"/>
            <a:chOff x="0" y="0"/>
            <a:chExt cx="3022" cy="342"/>
          </a:xfrm>
        </p:grpSpPr>
        <p:pic>
          <p:nvPicPr>
            <p:cNvPr id="18456" name="等腰三角形 1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2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7" name="Text Box 26"/>
            <p:cNvSpPr txBox="1">
              <a:spLocks noChangeArrowheads="1"/>
            </p:cNvSpPr>
            <p:nvPr/>
          </p:nvSpPr>
          <p:spPr bwMode="auto">
            <a:xfrm>
              <a:off x="775" y="161"/>
              <a:ext cx="147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 sz="2400" b="1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8450" name="Text Box 27"/>
          <p:cNvSpPr txBox="1">
            <a:spLocks noChangeArrowheads="1"/>
          </p:cNvSpPr>
          <p:nvPr/>
        </p:nvSpPr>
        <p:spPr bwMode="auto">
          <a:xfrm>
            <a:off x="5076825" y="3862388"/>
            <a:ext cx="8175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zh-CN" altLang="en-US" sz="1200">
                <a:solidFill>
                  <a:srgbClr val="003366"/>
                </a:solidFill>
              </a:rPr>
              <a:t>家庭网络</a:t>
            </a:r>
          </a:p>
        </p:txBody>
      </p:sp>
      <p:sp>
        <p:nvSpPr>
          <p:cNvPr id="18451" name="Text Box 28"/>
          <p:cNvSpPr txBox="1">
            <a:spLocks noChangeArrowheads="1"/>
          </p:cNvSpPr>
          <p:nvPr/>
        </p:nvSpPr>
        <p:spPr bwMode="auto">
          <a:xfrm>
            <a:off x="5003800" y="4870450"/>
            <a:ext cx="81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zh-CN" altLang="en-US" sz="1200">
                <a:solidFill>
                  <a:srgbClr val="003366"/>
                </a:solidFill>
              </a:rPr>
              <a:t>多屏应用</a:t>
            </a:r>
          </a:p>
        </p:txBody>
      </p:sp>
      <p:sp>
        <p:nvSpPr>
          <p:cNvPr id="18452" name="Text Box 29"/>
          <p:cNvSpPr txBox="1">
            <a:spLocks noChangeArrowheads="1"/>
          </p:cNvSpPr>
          <p:nvPr/>
        </p:nvSpPr>
        <p:spPr bwMode="auto">
          <a:xfrm>
            <a:off x="1907704" y="1556792"/>
            <a:ext cx="38884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zh-CN" altLang="en-US" dirty="0">
                <a:solidFill>
                  <a:srgbClr val="003366"/>
                </a:solidFill>
                <a:latin typeface="微软雅黑" charset="0"/>
                <a:ea typeface="微软雅黑" charset="0"/>
                <a:cs typeface="微软雅黑" charset="0"/>
              </a:rPr>
              <a:t>NGB </a:t>
            </a:r>
            <a:r>
              <a:rPr lang="en-US" altLang="zh-CN" dirty="0" smtClean="0">
                <a:solidFill>
                  <a:srgbClr val="003366"/>
                </a:solidFill>
                <a:latin typeface="微软雅黑" charset="0"/>
                <a:ea typeface="微软雅黑" charset="0"/>
                <a:cs typeface="微软雅黑" charset="0"/>
              </a:rPr>
              <a:t>cable network</a:t>
            </a:r>
            <a:r>
              <a:rPr lang="zh-CN" altLang="en-US" dirty="0" smtClean="0">
                <a:solidFill>
                  <a:srgbClr val="003366"/>
                </a:solidFill>
                <a:latin typeface="微软雅黑" charset="0"/>
                <a:ea typeface="微软雅黑" charset="0"/>
                <a:cs typeface="微软雅黑" charset="0"/>
              </a:rPr>
              <a:t>+4G</a:t>
            </a:r>
            <a:r>
              <a:rPr lang="en-US" altLang="zh-CN" dirty="0" smtClean="0">
                <a:solidFill>
                  <a:srgbClr val="003366"/>
                </a:solidFill>
                <a:latin typeface="微软雅黑" charset="0"/>
                <a:ea typeface="微软雅黑" charset="0"/>
                <a:cs typeface="微软雅黑" charset="0"/>
              </a:rPr>
              <a:t> wireless network</a:t>
            </a:r>
            <a:endParaRPr lang="zh-CN" altLang="en-US" dirty="0">
              <a:solidFill>
                <a:srgbClr val="003366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8453" name="Text Box 30"/>
          <p:cNvSpPr txBox="1">
            <a:spLocks noChangeArrowheads="1"/>
          </p:cNvSpPr>
          <p:nvPr/>
        </p:nvSpPr>
        <p:spPr bwMode="auto">
          <a:xfrm>
            <a:off x="34925" y="3790950"/>
            <a:ext cx="635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lang="zh-CN" altLang="en-US" sz="1800"/>
          </a:p>
        </p:txBody>
      </p:sp>
      <p:sp>
        <p:nvSpPr>
          <p:cNvPr id="18454" name="Text Box 31"/>
          <p:cNvSpPr txBox="1">
            <a:spLocks noChangeArrowheads="1"/>
          </p:cNvSpPr>
          <p:nvPr/>
        </p:nvSpPr>
        <p:spPr bwMode="auto">
          <a:xfrm>
            <a:off x="900113" y="5375275"/>
            <a:ext cx="30956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zh-CN" altLang="en-US" sz="2000" dirty="0">
                <a:solidFill>
                  <a:srgbClr val="003366"/>
                </a:solidFill>
              </a:rPr>
              <a:t>丰富多彩的内容及服务</a:t>
            </a:r>
          </a:p>
        </p:txBody>
      </p:sp>
      <p:sp>
        <p:nvSpPr>
          <p:cNvPr id="18455" name="Text Box 32"/>
          <p:cNvSpPr txBox="1">
            <a:spLocks noChangeArrowheads="1"/>
          </p:cNvSpPr>
          <p:nvPr/>
        </p:nvSpPr>
        <p:spPr bwMode="auto">
          <a:xfrm>
            <a:off x="4860925" y="2852738"/>
            <a:ext cx="117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zh-CN" altLang="en-US" sz="1400">
                <a:solidFill>
                  <a:srgbClr val="003366"/>
                </a:solidFill>
              </a:rPr>
              <a:t>智能网关</a:t>
            </a: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79388" y="328613"/>
            <a:ext cx="89646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3200" dirty="0" smtClean="0">
                <a:solidFill>
                  <a:srgbClr val="0184B7"/>
                </a:solidFill>
                <a:sym typeface="Times New Roman" charset="0"/>
              </a:rPr>
              <a:t>Multiscreen Service Development</a:t>
            </a:r>
            <a:endParaRPr lang="zh-CN" altLang="en-US" sz="3200" dirty="0">
              <a:solidFill>
                <a:srgbClr val="0184B7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2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1428736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Agenda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631" y="2143116"/>
            <a:ext cx="5969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Overview of OCN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Multiscreen Service Deployment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Multiscreen Service Development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5576" y="44664"/>
            <a:ext cx="1071570" cy="360000"/>
            <a:chOff x="755576" y="44664"/>
            <a:chExt cx="1071570" cy="360000"/>
          </a:xfrm>
        </p:grpSpPr>
        <p:sp>
          <p:nvSpPr>
            <p:cNvPr id="13" name="矩形 12"/>
            <p:cNvSpPr/>
            <p:nvPr/>
          </p:nvSpPr>
          <p:spPr>
            <a:xfrm>
              <a:off x="755576" y="44664"/>
              <a:ext cx="1071570" cy="3600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3" descr="E:\#WorkCache#\数字电视广告分析\素材\OC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4436" y="75155"/>
              <a:ext cx="773851" cy="257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764704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Suggestions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556792"/>
            <a:ext cx="8001825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GB" altLang="zh-CN" dirty="0" smtClean="0"/>
              <a:t>Multiple </a:t>
            </a:r>
            <a:r>
              <a:rPr lang="en-GB" altLang="zh-CN" dirty="0"/>
              <a:t>screen services can be implemented by </a:t>
            </a:r>
            <a:r>
              <a:rPr lang="en-GB" altLang="zh-CN" dirty="0" smtClean="0"/>
              <a:t>different solution and specifications.  Which one is suitable for OCN?</a:t>
            </a:r>
          </a:p>
          <a:p>
            <a:pPr marL="342900" indent="-342900" hangingPunct="0">
              <a:buAutoNum type="arabicPeriod"/>
            </a:pPr>
            <a:endParaRPr lang="en-GB" altLang="zh-CN" dirty="0" smtClean="0"/>
          </a:p>
          <a:p>
            <a:pPr marL="342900" indent="-342900" hangingPunct="0">
              <a:buAutoNum type="arabicPeriod"/>
            </a:pPr>
            <a:r>
              <a:rPr lang="en-GB" altLang="zh-CN" dirty="0" smtClean="0"/>
              <a:t>Use </a:t>
            </a:r>
            <a:r>
              <a:rPr lang="en-GB" altLang="zh-CN" dirty="0"/>
              <a:t>XMPP protocol to build message </a:t>
            </a:r>
            <a:r>
              <a:rPr lang="en-GB" altLang="zh-CN" dirty="0" smtClean="0"/>
              <a:t>infrastructure, </a:t>
            </a:r>
            <a:r>
              <a:rPr lang="en-GB" altLang="zh-CN" dirty="0"/>
              <a:t>so all interactive commands can be easily </a:t>
            </a:r>
            <a:r>
              <a:rPr lang="en-GB" altLang="zh-CN" dirty="0" smtClean="0"/>
              <a:t>translated and connect </a:t>
            </a:r>
            <a:r>
              <a:rPr lang="en-GB" altLang="zh-CN" dirty="0"/>
              <a:t>with </a:t>
            </a:r>
            <a:r>
              <a:rPr lang="en-GB" altLang="zh-CN" dirty="0" smtClean="0"/>
              <a:t>local </a:t>
            </a:r>
            <a:r>
              <a:rPr lang="en-GB" altLang="zh-CN" dirty="0"/>
              <a:t>operators’ </a:t>
            </a:r>
            <a:r>
              <a:rPr lang="en-GB" altLang="zh-CN" dirty="0" smtClean="0"/>
              <a:t>system </a:t>
            </a:r>
            <a:r>
              <a:rPr lang="en-GB" altLang="zh-CN" dirty="0"/>
              <a:t>to share the contents and information</a:t>
            </a:r>
            <a:r>
              <a:rPr lang="en-GB" altLang="zh-CN" dirty="0" smtClean="0"/>
              <a:t>. </a:t>
            </a:r>
            <a:endParaRPr lang="zh-CN" altLang="zh-CN" dirty="0"/>
          </a:p>
          <a:p>
            <a:pPr marL="342900" indent="-342900" hangingPunct="0">
              <a:buAutoNum type="arabicPeriod" startAt="2"/>
            </a:pPr>
            <a:r>
              <a:rPr lang="en-GB" altLang="zh-CN" dirty="0" smtClean="0"/>
              <a:t>Use </a:t>
            </a:r>
            <a:r>
              <a:rPr lang="en-GB" altLang="zh-CN" dirty="0"/>
              <a:t>HTML5 as a middleware </a:t>
            </a:r>
            <a:r>
              <a:rPr lang="en-GB" altLang="zh-CN" dirty="0" smtClean="0"/>
              <a:t>specification </a:t>
            </a:r>
            <a:r>
              <a:rPr lang="en-GB" altLang="zh-CN" dirty="0"/>
              <a:t>to be communicated among different types of </a:t>
            </a:r>
            <a:r>
              <a:rPr lang="en-GB" altLang="zh-CN" dirty="0" smtClean="0"/>
              <a:t>devices, and try to add some specific  definition for </a:t>
            </a:r>
            <a:r>
              <a:rPr lang="en-GB" altLang="zh-CN" dirty="0"/>
              <a:t>better video </a:t>
            </a:r>
            <a:r>
              <a:rPr lang="en-GB" altLang="zh-CN" dirty="0" smtClean="0"/>
              <a:t>experience.</a:t>
            </a:r>
            <a:endParaRPr lang="zh-CN" altLang="zh-CN" dirty="0"/>
          </a:p>
          <a:p>
            <a:pPr marL="342900" indent="-342900" hangingPunct="0">
              <a:buAutoNum type="arabicPeriod" startAt="3"/>
            </a:pPr>
            <a:r>
              <a:rPr lang="en-GB" altLang="zh-CN" dirty="0" smtClean="0"/>
              <a:t>Metadata </a:t>
            </a:r>
            <a:r>
              <a:rPr lang="en-GB" altLang="zh-CN" dirty="0"/>
              <a:t>specification for video </a:t>
            </a:r>
            <a:r>
              <a:rPr lang="en-GB" altLang="zh-CN" dirty="0" smtClean="0"/>
              <a:t>is fragmentally . </a:t>
            </a:r>
            <a:r>
              <a:rPr lang="en-GB" altLang="zh-CN" dirty="0"/>
              <a:t>Currently cable operators follow </a:t>
            </a:r>
            <a:r>
              <a:rPr lang="en-GB" altLang="zh-CN" dirty="0" err="1"/>
              <a:t>CableLbs</a:t>
            </a:r>
            <a:r>
              <a:rPr lang="en-GB" altLang="zh-CN" dirty="0"/>
              <a:t>’ ADI metadata standard </a:t>
            </a:r>
            <a:r>
              <a:rPr lang="en-GB" altLang="zh-CN" dirty="0" smtClean="0"/>
              <a:t>system, but </a:t>
            </a:r>
            <a:r>
              <a:rPr lang="en-GB" altLang="zh-CN" dirty="0"/>
              <a:t>Internet video service providers use their own metadata format. </a:t>
            </a:r>
            <a:r>
              <a:rPr lang="en-GB" altLang="zh-CN" dirty="0" smtClean="0"/>
              <a:t> </a:t>
            </a:r>
          </a:p>
          <a:p>
            <a:pPr hangingPunct="0"/>
            <a:endParaRPr lang="en-GB" altLang="zh-CN" dirty="0"/>
          </a:p>
          <a:p>
            <a:pPr hangingPunct="0"/>
            <a:r>
              <a:rPr lang="en-GB" altLang="zh-CN" dirty="0" smtClean="0"/>
              <a:t>OCN </a:t>
            </a:r>
            <a:r>
              <a:rPr lang="en-GB" altLang="zh-CN" dirty="0"/>
              <a:t>has  followed our enterprise technical </a:t>
            </a:r>
            <a:r>
              <a:rPr lang="en-GB" altLang="zh-CN" dirty="0" smtClean="0"/>
              <a:t>specifications </a:t>
            </a:r>
            <a:r>
              <a:rPr lang="en-GB" altLang="zh-CN" dirty="0"/>
              <a:t>for </a:t>
            </a:r>
            <a:r>
              <a:rPr lang="en-GB" altLang="zh-CN" dirty="0" smtClean="0"/>
              <a:t>XMPP/HTML5/METADATA </a:t>
            </a:r>
            <a:r>
              <a:rPr lang="en-GB" altLang="zh-CN" dirty="0"/>
              <a:t>to develop and deploy multiple screen services</a:t>
            </a:r>
            <a:r>
              <a:rPr lang="en-GB" altLang="zh-CN" dirty="0" smtClean="0"/>
              <a:t>.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endParaRPr lang="en-GB" altLang="zh-CN" dirty="0"/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endParaRPr lang="en-GB" altLang="zh-CN" dirty="0" smtClean="0"/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endParaRPr lang="zh-CN" altLang="zh-CN" dirty="0"/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endParaRPr lang="en-US" altLang="zh-CN" dirty="0" smtClean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5576" y="44664"/>
            <a:ext cx="1071570" cy="360000"/>
            <a:chOff x="755576" y="44664"/>
            <a:chExt cx="1071570" cy="360000"/>
          </a:xfrm>
        </p:grpSpPr>
        <p:sp>
          <p:nvSpPr>
            <p:cNvPr id="13" name="矩形 12"/>
            <p:cNvSpPr/>
            <p:nvPr/>
          </p:nvSpPr>
          <p:spPr>
            <a:xfrm>
              <a:off x="755576" y="44664"/>
              <a:ext cx="1071570" cy="3600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3" descr="E:\#WorkCache#\数字电视广告分析\素材\OC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4436" y="75155"/>
              <a:ext cx="773851" cy="257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3468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976" y="648869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n-US" altLang="zh-CN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A BETTER TOMORROW.</a:t>
            </a:r>
            <a:endParaRPr lang="zh-CN" altLang="en-US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8364" y="62292"/>
            <a:ext cx="1071570" cy="36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3" descr="E:\#WorkCache#\数字电视广告分析\素材\OC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9665"/>
            <a:ext cx="773851" cy="257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51720" y="2537028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</a:rPr>
              <a:t>Thank You! </a:t>
            </a:r>
            <a:endParaRPr lang="zh-CN" altLang="en-US" sz="4800" dirty="0"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155679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Overview of OCN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2394754"/>
            <a:ext cx="4176464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Overview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Network Architecture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Interactive TV Service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55576" y="44664"/>
            <a:ext cx="1071570" cy="360000"/>
            <a:chOff x="755576" y="44664"/>
            <a:chExt cx="1071570" cy="360000"/>
          </a:xfrm>
        </p:grpSpPr>
        <p:sp>
          <p:nvSpPr>
            <p:cNvPr id="6" name="矩形 5"/>
            <p:cNvSpPr/>
            <p:nvPr/>
          </p:nvSpPr>
          <p:spPr>
            <a:xfrm>
              <a:off x="755576" y="44664"/>
              <a:ext cx="1071570" cy="3600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Picture 3" descr="E:\#WorkCache#\数字电视广告分析\素材\OC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4436" y="75155"/>
              <a:ext cx="773851" cy="257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9" name="Picture 3" descr="C:\Users\lpei\Desktop\1.jpg"/>
          <p:cNvPicPr>
            <a:picLocks noChangeAspect="1" noChangeArrowheads="1"/>
          </p:cNvPicPr>
          <p:nvPr/>
        </p:nvPicPr>
        <p:blipFill>
          <a:blip r:embed="rId3" cstate="print"/>
          <a:srcRect r="44220"/>
          <a:stretch>
            <a:fillRect/>
          </a:stretch>
        </p:blipFill>
        <p:spPr bwMode="auto">
          <a:xfrm>
            <a:off x="899592" y="1988840"/>
            <a:ext cx="2016224" cy="221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6469004" y="44624"/>
            <a:ext cx="1919420" cy="36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Multiscreen Service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00644"/>
            <a:ext cx="9144000" cy="5857356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2000" dirty="0" smtClean="0"/>
              <a:t>6M home-pass and digital subs, the largest metro cable network worldwide, single head-ended.</a:t>
            </a:r>
            <a:r>
              <a:rPr lang="en-US" sz="2000" dirty="0"/>
              <a:t> </a:t>
            </a:r>
            <a:r>
              <a:rPr lang="en-US" sz="2000" dirty="0" smtClean="0"/>
              <a:t>Started triple play convergence field trial since 1999</a:t>
            </a:r>
          </a:p>
          <a:p>
            <a:r>
              <a:rPr lang="en-US" altLang="zh-CN" sz="2000" dirty="0"/>
              <a:t>O</a:t>
            </a:r>
            <a:r>
              <a:rPr lang="en-US" altLang="zh-CN" sz="2000" dirty="0" smtClean="0"/>
              <a:t>ver 1M HDTV subscribers and </a:t>
            </a:r>
            <a:r>
              <a:rPr lang="en-US" altLang="zh-CN" sz="2000" dirty="0"/>
              <a:t>1.3M digital Pay TV users, own a comprehensive city-wide VOD platform supporting millions </a:t>
            </a:r>
            <a:r>
              <a:rPr lang="en-US" altLang="zh-CN" sz="2000" dirty="0" smtClean="0"/>
              <a:t>subscribers.</a:t>
            </a:r>
            <a:endParaRPr lang="en-US" altLang="zh-CN" sz="2000" dirty="0"/>
          </a:p>
          <a:p>
            <a:r>
              <a:rPr lang="en-US" altLang="zh-CN" sz="2000" dirty="0" smtClean="0"/>
              <a:t>Deployed  </a:t>
            </a:r>
            <a:r>
              <a:rPr lang="en-US" altLang="zh-CN" sz="2000" dirty="0"/>
              <a:t>broadband data service from 2000, 320k HSD </a:t>
            </a:r>
            <a:r>
              <a:rPr lang="en-US" altLang="zh-CN" sz="2000" dirty="0" smtClean="0"/>
              <a:t>subscribers. </a:t>
            </a:r>
            <a:endParaRPr lang="en-US" altLang="zh-CN" sz="2000" dirty="0"/>
          </a:p>
          <a:p>
            <a:r>
              <a:rPr lang="en-US" altLang="zh-CN" sz="2000" dirty="0" smtClean="0"/>
              <a:t>S</a:t>
            </a:r>
            <a:r>
              <a:rPr lang="en-US" altLang="zh-CN" sz="2000" dirty="0" smtClean="0"/>
              <a:t>tart </a:t>
            </a:r>
            <a:r>
              <a:rPr lang="en-US" altLang="zh-CN" sz="2000" dirty="0"/>
              <a:t>NGB (next generation broadcasting) network upgrading in Shanghai since </a:t>
            </a:r>
            <a:r>
              <a:rPr lang="en-US" altLang="zh-CN" sz="2000" dirty="0" smtClean="0"/>
              <a:t>2008.building up the backbone with 1Tbps bandwidth, and providing end-user 30Mbps access bandwidth. </a:t>
            </a:r>
            <a:endParaRPr lang="en-US" sz="2000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00500"/>
            <a:ext cx="4610100" cy="285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03" y="4022727"/>
            <a:ext cx="4610100" cy="2857500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251520" y="188640"/>
            <a:ext cx="1071570" cy="360000"/>
            <a:chOff x="755576" y="44664"/>
            <a:chExt cx="1071570" cy="360000"/>
          </a:xfrm>
        </p:grpSpPr>
        <p:sp>
          <p:nvSpPr>
            <p:cNvPr id="8" name="矩形 7"/>
            <p:cNvSpPr/>
            <p:nvPr/>
          </p:nvSpPr>
          <p:spPr>
            <a:xfrm>
              <a:off x="755576" y="44664"/>
              <a:ext cx="1071570" cy="3600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3" descr="E:\#WorkCache#\数字电视广告分析\素材\OC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436" y="75155"/>
              <a:ext cx="773851" cy="257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978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 descr="C:\Documents and Settings\Administrator\Local Settings\Temporary Internet Files\image001(08-07-15-28-5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96975"/>
            <a:ext cx="74168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矩形 4"/>
          <p:cNvSpPr>
            <a:spLocks noChangeArrowheads="1"/>
          </p:cNvSpPr>
          <p:nvPr/>
        </p:nvSpPr>
        <p:spPr bwMode="auto">
          <a:xfrm>
            <a:off x="6372225" y="5084763"/>
            <a:ext cx="2660650" cy="1570037"/>
          </a:xfrm>
          <a:prstGeom prst="rect">
            <a:avLst/>
          </a:prstGeom>
          <a:gradFill rotWithShape="1">
            <a:gsLst>
              <a:gs pos="0">
                <a:srgbClr val="A6A6EB"/>
              </a:gs>
              <a:gs pos="34999">
                <a:srgbClr val="C2C2EF"/>
              </a:gs>
              <a:gs pos="100000">
                <a:srgbClr val="E7E7F9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charset="0"/>
              <a:buChar char="n"/>
            </a:pPr>
            <a:r>
              <a:rPr lang="en-US" altLang="zh-CN" sz="160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Core network  speed: </a:t>
            </a:r>
            <a:r>
              <a:rPr lang="en-US" altLang="zh-CN" sz="160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Terabit</a:t>
            </a:r>
            <a:endParaRPr lang="zh-CN" altLang="en-US" sz="160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>
              <a:buFont typeface="Wingdings" charset="0"/>
              <a:buChar char="n"/>
            </a:pPr>
            <a:r>
              <a:rPr lang="en-US" altLang="zh-CN" sz="160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Into building speed: </a:t>
            </a:r>
            <a:r>
              <a:rPr lang="en-US" altLang="zh-CN" sz="160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Gigabit</a:t>
            </a:r>
            <a:endParaRPr lang="zh-CN" altLang="en-US" sz="160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>
              <a:buFont typeface="Wingdings" charset="0"/>
              <a:buChar char="n"/>
            </a:pPr>
            <a:r>
              <a:rPr lang="en-US" altLang="zh-CN" sz="160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Home pass speed : </a:t>
            </a:r>
            <a:r>
              <a:rPr lang="en-US" altLang="zh-CN" sz="160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100 Mbps(Fast Ethernet)</a:t>
            </a:r>
            <a:endParaRPr lang="zh-CN" altLang="en-US"/>
          </a:p>
        </p:txBody>
      </p:sp>
      <p:sp>
        <p:nvSpPr>
          <p:cNvPr id="25603" name="标题 1"/>
          <p:cNvSpPr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2800" b="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NGB——network architecture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2174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2"/>
          <p:cNvGraphicFramePr>
            <a:graphicFrameLocks noChangeAspect="1"/>
          </p:cNvGraphicFramePr>
          <p:nvPr/>
        </p:nvGraphicFramePr>
        <p:xfrm>
          <a:off x="285750" y="1501775"/>
          <a:ext cx="8653463" cy="480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r:id="rId4" imgW="8938800" imgH="4995360" progId="Visio.Drawing.11">
                  <p:embed/>
                </p:oleObj>
              </mc:Choice>
              <mc:Fallback>
                <p:oleObj r:id="rId4" imgW="8938800" imgH="499536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01775"/>
                        <a:ext cx="8653463" cy="480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0" name="标题 1"/>
          <p:cNvSpPr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2800" b="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NGB—</a:t>
            </a:r>
            <a:r>
              <a:rPr lang="en-US" altLang="zh-CN" sz="2800" b="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—home </a:t>
            </a:r>
            <a:r>
              <a:rPr lang="en-US" altLang="zh-CN" sz="280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access network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36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矩形 3"/>
          <p:cNvSpPr>
            <a:spLocks noChangeArrowheads="1"/>
          </p:cNvSpPr>
          <p:nvPr/>
        </p:nvSpPr>
        <p:spPr bwMode="auto">
          <a:xfrm>
            <a:off x="468313" y="981075"/>
            <a:ext cx="8351837" cy="25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0070C0"/>
              </a:buClr>
              <a:buFont typeface="Wingdings" charset="0"/>
              <a:buChar char="n"/>
            </a:pP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160 SD broadcasting channels and about 10M digital </a:t>
            </a:r>
            <a:r>
              <a:rPr lang="en-US" altLang="zh-CN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stbs</a:t>
            </a: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. </a:t>
            </a:r>
          </a:p>
          <a:p>
            <a:pPr marL="609600" indent="-609600">
              <a:lnSpc>
                <a:spcPct val="150000"/>
              </a:lnSpc>
              <a:buClr>
                <a:srgbClr val="0070C0"/>
              </a:buClr>
              <a:buFont typeface="Wingdings" charset="0"/>
              <a:buChar char="n"/>
            </a:pP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30 HD broadcasting channels, including </a:t>
            </a:r>
            <a:r>
              <a:rPr lang="en-US" altLang="zh-CN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paytv</a:t>
            </a: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channel and 3dtv channel;</a:t>
            </a:r>
            <a:endParaRPr lang="en-US" altLang="zh-CN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 marL="609600" indent="-609600">
              <a:lnSpc>
                <a:spcPct val="150000"/>
              </a:lnSpc>
              <a:buClr>
                <a:srgbClr val="0070C0"/>
              </a:buClr>
              <a:buFont typeface="Wingdings" charset="0"/>
              <a:buChar char="n"/>
            </a:pP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HD </a:t>
            </a:r>
            <a:r>
              <a:rPr lang="en-US" altLang="zh-CN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vod</a:t>
            </a: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and </a:t>
            </a:r>
            <a:r>
              <a:rPr lang="en-US" altLang="zh-CN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catchup</a:t>
            </a: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TV service, 1M subscribers and support 5M current streams</a:t>
            </a:r>
            <a:r>
              <a:rPr lang="zh-CN" altLang="en-US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；</a:t>
            </a:r>
            <a:endParaRPr lang="en-US" altLang="zh-CN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 marL="609600" indent="-609600">
              <a:lnSpc>
                <a:spcPct val="150000"/>
              </a:lnSpc>
              <a:buClr>
                <a:srgbClr val="0070C0"/>
              </a:buClr>
              <a:buFont typeface="Wingdings" charset="0"/>
              <a:buChar char="n"/>
            </a:pP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TV Shopping, TV education, Gaming, Music, TV albums and </a:t>
            </a:r>
            <a:r>
              <a:rPr lang="en-US" altLang="zh-CN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Karok</a:t>
            </a:r>
            <a:r>
              <a:rPr lang="en-US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…</a:t>
            </a:r>
            <a:endParaRPr lang="zh-CN" altLang="en-US" dirty="0"/>
          </a:p>
        </p:txBody>
      </p:sp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2" y="3706324"/>
            <a:ext cx="3211079" cy="196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66" y="4931079"/>
            <a:ext cx="2488045" cy="197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D:\Work2011\09-界面图片\点播回看_SITV\ocn-高清点播定版\HD-index1118-fav-备选版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30" y="4206313"/>
            <a:ext cx="3375603" cy="18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图片 10" descr="hd-rtv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4645402"/>
            <a:ext cx="3746500" cy="223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 descr="D:\Work2011\09-界面图片\NGB-EPG_安美版\01首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22" y="4956840"/>
            <a:ext cx="3811444" cy="214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标题 1"/>
          <p:cNvSpPr>
            <a:spLocks noChangeArrowheads="1"/>
          </p:cNvSpPr>
          <p:nvPr/>
        </p:nvSpPr>
        <p:spPr bwMode="auto">
          <a:xfrm>
            <a:off x="467544" y="188640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2800" dirty="0" err="1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Intercactive</a:t>
            </a:r>
            <a:r>
              <a:rPr lang="en-US" altLang="zh-CN" sz="280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 </a:t>
            </a:r>
            <a:r>
              <a:rPr lang="en-US" altLang="zh-CN" sz="2800" b="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TV service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282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1556792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Multiscreen Service Deployment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2394754"/>
            <a:ext cx="41764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Architecture</a:t>
            </a:r>
          </a:p>
          <a:p>
            <a:pPr marL="352425" indent="-352425">
              <a:lnSpc>
                <a:spcPct val="150000"/>
              </a:lnSpc>
              <a:buClr>
                <a:schemeClr val="accent2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Typical</a:t>
            </a:r>
            <a:r>
              <a:rPr lang="zh-CN" altLang="en-US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user case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55576" y="44664"/>
            <a:ext cx="1071570" cy="360000"/>
            <a:chOff x="755576" y="44664"/>
            <a:chExt cx="1071570" cy="360000"/>
          </a:xfrm>
        </p:grpSpPr>
        <p:sp>
          <p:nvSpPr>
            <p:cNvPr id="6" name="矩形 5"/>
            <p:cNvSpPr/>
            <p:nvPr/>
          </p:nvSpPr>
          <p:spPr>
            <a:xfrm>
              <a:off x="755576" y="44664"/>
              <a:ext cx="1071570" cy="3600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Picture 3" descr="E:\#WorkCache#\数字电视广告分析\素材\OC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4436" y="75155"/>
              <a:ext cx="773851" cy="257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9" name="Picture 3" descr="C:\Users\lpei\Desktop\1.jpg"/>
          <p:cNvPicPr>
            <a:picLocks noChangeAspect="1" noChangeArrowheads="1"/>
          </p:cNvPicPr>
          <p:nvPr/>
        </p:nvPicPr>
        <p:blipFill>
          <a:blip r:embed="rId3" cstate="print"/>
          <a:srcRect r="44220"/>
          <a:stretch>
            <a:fillRect/>
          </a:stretch>
        </p:blipFill>
        <p:spPr bwMode="auto">
          <a:xfrm>
            <a:off x="899592" y="1988840"/>
            <a:ext cx="2016224" cy="221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6469004" y="44624"/>
            <a:ext cx="1919420" cy="360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Multiscreen Service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761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8" y="1484785"/>
            <a:ext cx="7931224" cy="2880320"/>
          </a:xfrm>
        </p:spPr>
        <p:txBody>
          <a:bodyPr>
            <a:normAutofit fontScale="92500" lnSpcReduction="20000"/>
          </a:bodyPr>
          <a:lstStyle/>
          <a:p>
            <a:pPr hangingPunct="0"/>
            <a:r>
              <a:rPr lang="en-GB" altLang="zh-CN" dirty="0"/>
              <a:t>Multiple-screen experience involves a variety of service types and related technologies, it provides the content sharing, </a:t>
            </a:r>
            <a:r>
              <a:rPr lang="en-US" altLang="zh-CN" dirty="0" smtClean="0"/>
              <a:t>companion</a:t>
            </a:r>
            <a:r>
              <a:rPr lang="zh-CN" altLang="en-US" dirty="0" smtClean="0"/>
              <a:t> </a:t>
            </a:r>
            <a:r>
              <a:rPr lang="en-GB" altLang="zh-CN" dirty="0" smtClean="0"/>
              <a:t>device</a:t>
            </a:r>
            <a:r>
              <a:rPr lang="en-US" altLang="zh-CN" dirty="0" smtClean="0"/>
              <a:t>s</a:t>
            </a:r>
            <a:r>
              <a:rPr lang="en-GB" altLang="zh-CN" dirty="0" smtClean="0"/>
              <a:t>, </a:t>
            </a:r>
            <a:r>
              <a:rPr lang="en-GB" altLang="zh-CN" dirty="0"/>
              <a:t>and unified communication to end-users who are using multiple smart devices connected on different networks operated by TV MSO</a:t>
            </a:r>
            <a:r>
              <a:rPr lang="en-GB" altLang="zh-CN" dirty="0" smtClean="0"/>
              <a:t>.</a:t>
            </a:r>
            <a:endParaRPr kumimoji="1" lang="zh-CN" altLang="en-US" dirty="0"/>
          </a:p>
        </p:txBody>
      </p:sp>
      <p:grpSp>
        <p:nvGrpSpPr>
          <p:cNvPr id="4" name="Group 11"/>
          <p:cNvGrpSpPr/>
          <p:nvPr/>
        </p:nvGrpSpPr>
        <p:grpSpPr>
          <a:xfrm>
            <a:off x="0" y="4077072"/>
            <a:ext cx="8784976" cy="3763464"/>
            <a:chOff x="-2037729" y="1659591"/>
            <a:chExt cx="14085869" cy="5314843"/>
          </a:xfrm>
        </p:grpSpPr>
        <p:pic>
          <p:nvPicPr>
            <p:cNvPr id="5" name="Picture 2" descr="\\MAGNUM\Projects\Microsoft\Cloud Power FY12\Design\ICONS_PNG\Devices.png"/>
            <p:cNvPicPr>
              <a:picLocks noChangeAspect="1" noChangeArrowheads="1"/>
            </p:cNvPicPr>
            <p:nvPr/>
          </p:nvPicPr>
          <p:blipFill>
            <a:blip r:embed="rId2" cstate="print"/>
            <a:srcRect r="54000" b="50000"/>
            <a:stretch>
              <a:fillRect/>
            </a:stretch>
          </p:blipFill>
          <p:spPr bwMode="auto">
            <a:xfrm>
              <a:off x="10635679" y="3532629"/>
              <a:ext cx="1412461" cy="153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Freeform 79"/>
            <p:cNvSpPr>
              <a:spLocks noEditPoints="1"/>
            </p:cNvSpPr>
            <p:nvPr/>
          </p:nvSpPr>
          <p:spPr bwMode="auto">
            <a:xfrm>
              <a:off x="8502260" y="2398827"/>
              <a:ext cx="2153673" cy="1606384"/>
            </a:xfrm>
            <a:custGeom>
              <a:avLst/>
              <a:gdLst>
                <a:gd name="T0" fmla="*/ 406 w 413"/>
                <a:gd name="T1" fmla="*/ 0 h 380"/>
                <a:gd name="T2" fmla="*/ 7 w 413"/>
                <a:gd name="T3" fmla="*/ 0 h 380"/>
                <a:gd name="T4" fmla="*/ 0 w 413"/>
                <a:gd name="T5" fmla="*/ 7 h 380"/>
                <a:gd name="T6" fmla="*/ 0 w 413"/>
                <a:gd name="T7" fmla="*/ 273 h 380"/>
                <a:gd name="T8" fmla="*/ 7 w 413"/>
                <a:gd name="T9" fmla="*/ 281 h 380"/>
                <a:gd name="T10" fmla="*/ 133 w 413"/>
                <a:gd name="T11" fmla="*/ 281 h 380"/>
                <a:gd name="T12" fmla="*/ 133 w 413"/>
                <a:gd name="T13" fmla="*/ 332 h 380"/>
                <a:gd name="T14" fmla="*/ 73 w 413"/>
                <a:gd name="T15" fmla="*/ 332 h 380"/>
                <a:gd name="T16" fmla="*/ 65 w 413"/>
                <a:gd name="T17" fmla="*/ 340 h 380"/>
                <a:gd name="T18" fmla="*/ 65 w 413"/>
                <a:gd name="T19" fmla="*/ 373 h 380"/>
                <a:gd name="T20" fmla="*/ 73 w 413"/>
                <a:gd name="T21" fmla="*/ 380 h 380"/>
                <a:gd name="T22" fmla="*/ 339 w 413"/>
                <a:gd name="T23" fmla="*/ 380 h 380"/>
                <a:gd name="T24" fmla="*/ 346 w 413"/>
                <a:gd name="T25" fmla="*/ 373 h 380"/>
                <a:gd name="T26" fmla="*/ 346 w 413"/>
                <a:gd name="T27" fmla="*/ 340 h 380"/>
                <a:gd name="T28" fmla="*/ 339 w 413"/>
                <a:gd name="T29" fmla="*/ 332 h 380"/>
                <a:gd name="T30" fmla="*/ 280 w 413"/>
                <a:gd name="T31" fmla="*/ 332 h 380"/>
                <a:gd name="T32" fmla="*/ 280 w 413"/>
                <a:gd name="T33" fmla="*/ 281 h 380"/>
                <a:gd name="T34" fmla="*/ 406 w 413"/>
                <a:gd name="T35" fmla="*/ 281 h 380"/>
                <a:gd name="T36" fmla="*/ 413 w 413"/>
                <a:gd name="T37" fmla="*/ 273 h 380"/>
                <a:gd name="T38" fmla="*/ 413 w 413"/>
                <a:gd name="T39" fmla="*/ 7 h 380"/>
                <a:gd name="T40" fmla="*/ 406 w 413"/>
                <a:gd name="T41" fmla="*/ 0 h 380"/>
                <a:gd name="T42" fmla="*/ 331 w 413"/>
                <a:gd name="T43" fmla="*/ 366 h 380"/>
                <a:gd name="T44" fmla="*/ 80 w 413"/>
                <a:gd name="T45" fmla="*/ 366 h 380"/>
                <a:gd name="T46" fmla="*/ 80 w 413"/>
                <a:gd name="T47" fmla="*/ 347 h 380"/>
                <a:gd name="T48" fmla="*/ 331 w 413"/>
                <a:gd name="T49" fmla="*/ 347 h 380"/>
                <a:gd name="T50" fmla="*/ 331 w 413"/>
                <a:gd name="T51" fmla="*/ 366 h 380"/>
                <a:gd name="T52" fmla="*/ 266 w 413"/>
                <a:gd name="T53" fmla="*/ 332 h 380"/>
                <a:gd name="T54" fmla="*/ 148 w 413"/>
                <a:gd name="T55" fmla="*/ 332 h 380"/>
                <a:gd name="T56" fmla="*/ 148 w 413"/>
                <a:gd name="T57" fmla="*/ 281 h 380"/>
                <a:gd name="T58" fmla="*/ 266 w 413"/>
                <a:gd name="T59" fmla="*/ 281 h 380"/>
                <a:gd name="T60" fmla="*/ 266 w 413"/>
                <a:gd name="T61" fmla="*/ 332 h 380"/>
                <a:gd name="T62" fmla="*/ 399 w 413"/>
                <a:gd name="T63" fmla="*/ 266 h 380"/>
                <a:gd name="T64" fmla="*/ 15 w 413"/>
                <a:gd name="T65" fmla="*/ 266 h 380"/>
                <a:gd name="T66" fmla="*/ 15 w 413"/>
                <a:gd name="T67" fmla="*/ 15 h 380"/>
                <a:gd name="T68" fmla="*/ 399 w 413"/>
                <a:gd name="T69" fmla="*/ 15 h 380"/>
                <a:gd name="T70" fmla="*/ 399 w 413"/>
                <a:gd name="T71" fmla="*/ 266 h 380"/>
                <a:gd name="T72" fmla="*/ 40 w 413"/>
                <a:gd name="T73" fmla="*/ 247 h 380"/>
                <a:gd name="T74" fmla="*/ 373 w 413"/>
                <a:gd name="T75" fmla="*/ 247 h 380"/>
                <a:gd name="T76" fmla="*/ 381 w 413"/>
                <a:gd name="T77" fmla="*/ 240 h 380"/>
                <a:gd name="T78" fmla="*/ 381 w 413"/>
                <a:gd name="T79" fmla="*/ 41 h 380"/>
                <a:gd name="T80" fmla="*/ 373 w 413"/>
                <a:gd name="T81" fmla="*/ 33 h 380"/>
                <a:gd name="T82" fmla="*/ 40 w 413"/>
                <a:gd name="T83" fmla="*/ 33 h 380"/>
                <a:gd name="T84" fmla="*/ 33 w 413"/>
                <a:gd name="T85" fmla="*/ 41 h 380"/>
                <a:gd name="T86" fmla="*/ 33 w 413"/>
                <a:gd name="T87" fmla="*/ 240 h 380"/>
                <a:gd name="T88" fmla="*/ 40 w 413"/>
                <a:gd name="T89" fmla="*/ 247 h 380"/>
                <a:gd name="T90" fmla="*/ 47 w 413"/>
                <a:gd name="T91" fmla="*/ 48 h 380"/>
                <a:gd name="T92" fmla="*/ 366 w 413"/>
                <a:gd name="T93" fmla="*/ 48 h 380"/>
                <a:gd name="T94" fmla="*/ 366 w 413"/>
                <a:gd name="T95" fmla="*/ 233 h 380"/>
                <a:gd name="T96" fmla="*/ 47 w 413"/>
                <a:gd name="T97" fmla="*/ 233 h 380"/>
                <a:gd name="T98" fmla="*/ 47 w 413"/>
                <a:gd name="T99" fmla="*/ 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3" h="380">
                  <a:moveTo>
                    <a:pt x="40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7"/>
                    <a:pt x="3" y="281"/>
                    <a:pt x="7" y="281"/>
                  </a:cubicBezTo>
                  <a:cubicBezTo>
                    <a:pt x="133" y="281"/>
                    <a:pt x="133" y="281"/>
                    <a:pt x="133" y="28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73" y="332"/>
                    <a:pt x="73" y="332"/>
                    <a:pt x="73" y="332"/>
                  </a:cubicBezTo>
                  <a:cubicBezTo>
                    <a:pt x="69" y="332"/>
                    <a:pt x="65" y="336"/>
                    <a:pt x="65" y="340"/>
                  </a:cubicBezTo>
                  <a:cubicBezTo>
                    <a:pt x="65" y="373"/>
                    <a:pt x="65" y="373"/>
                    <a:pt x="65" y="373"/>
                  </a:cubicBezTo>
                  <a:cubicBezTo>
                    <a:pt x="65" y="377"/>
                    <a:pt x="69" y="380"/>
                    <a:pt x="73" y="380"/>
                  </a:cubicBezTo>
                  <a:cubicBezTo>
                    <a:pt x="339" y="380"/>
                    <a:pt x="339" y="380"/>
                    <a:pt x="339" y="380"/>
                  </a:cubicBezTo>
                  <a:cubicBezTo>
                    <a:pt x="343" y="380"/>
                    <a:pt x="346" y="377"/>
                    <a:pt x="346" y="373"/>
                  </a:cubicBezTo>
                  <a:cubicBezTo>
                    <a:pt x="346" y="340"/>
                    <a:pt x="346" y="340"/>
                    <a:pt x="346" y="340"/>
                  </a:cubicBezTo>
                  <a:cubicBezTo>
                    <a:pt x="346" y="336"/>
                    <a:pt x="343" y="332"/>
                    <a:pt x="339" y="332"/>
                  </a:cubicBezTo>
                  <a:cubicBezTo>
                    <a:pt x="280" y="332"/>
                    <a:pt x="280" y="332"/>
                    <a:pt x="280" y="332"/>
                  </a:cubicBezTo>
                  <a:cubicBezTo>
                    <a:pt x="280" y="281"/>
                    <a:pt x="280" y="281"/>
                    <a:pt x="280" y="281"/>
                  </a:cubicBezTo>
                  <a:cubicBezTo>
                    <a:pt x="406" y="281"/>
                    <a:pt x="406" y="281"/>
                    <a:pt x="406" y="281"/>
                  </a:cubicBezTo>
                  <a:cubicBezTo>
                    <a:pt x="410" y="281"/>
                    <a:pt x="413" y="277"/>
                    <a:pt x="413" y="273"/>
                  </a:cubicBezTo>
                  <a:cubicBezTo>
                    <a:pt x="413" y="7"/>
                    <a:pt x="413" y="7"/>
                    <a:pt x="413" y="7"/>
                  </a:cubicBezTo>
                  <a:cubicBezTo>
                    <a:pt x="413" y="3"/>
                    <a:pt x="410" y="0"/>
                    <a:pt x="406" y="0"/>
                  </a:cubicBezTo>
                  <a:close/>
                  <a:moveTo>
                    <a:pt x="331" y="366"/>
                  </a:moveTo>
                  <a:cubicBezTo>
                    <a:pt x="80" y="366"/>
                    <a:pt x="80" y="366"/>
                    <a:pt x="80" y="366"/>
                  </a:cubicBezTo>
                  <a:cubicBezTo>
                    <a:pt x="80" y="347"/>
                    <a:pt x="80" y="347"/>
                    <a:pt x="80" y="347"/>
                  </a:cubicBezTo>
                  <a:cubicBezTo>
                    <a:pt x="331" y="347"/>
                    <a:pt x="331" y="347"/>
                    <a:pt x="331" y="347"/>
                  </a:cubicBezTo>
                  <a:lnTo>
                    <a:pt x="331" y="366"/>
                  </a:lnTo>
                  <a:close/>
                  <a:moveTo>
                    <a:pt x="266" y="332"/>
                  </a:moveTo>
                  <a:cubicBezTo>
                    <a:pt x="148" y="332"/>
                    <a:pt x="148" y="332"/>
                    <a:pt x="148" y="332"/>
                  </a:cubicBezTo>
                  <a:cubicBezTo>
                    <a:pt x="148" y="281"/>
                    <a:pt x="148" y="281"/>
                    <a:pt x="148" y="281"/>
                  </a:cubicBezTo>
                  <a:cubicBezTo>
                    <a:pt x="266" y="281"/>
                    <a:pt x="266" y="281"/>
                    <a:pt x="266" y="281"/>
                  </a:cubicBezTo>
                  <a:lnTo>
                    <a:pt x="266" y="332"/>
                  </a:lnTo>
                  <a:close/>
                  <a:moveTo>
                    <a:pt x="399" y="266"/>
                  </a:moveTo>
                  <a:cubicBezTo>
                    <a:pt x="15" y="266"/>
                    <a:pt x="15" y="266"/>
                    <a:pt x="15" y="26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99" y="15"/>
                    <a:pt x="399" y="15"/>
                    <a:pt x="399" y="15"/>
                  </a:cubicBezTo>
                  <a:lnTo>
                    <a:pt x="399" y="266"/>
                  </a:lnTo>
                  <a:close/>
                  <a:moveTo>
                    <a:pt x="40" y="247"/>
                  </a:moveTo>
                  <a:cubicBezTo>
                    <a:pt x="373" y="247"/>
                    <a:pt x="373" y="247"/>
                    <a:pt x="373" y="247"/>
                  </a:cubicBezTo>
                  <a:cubicBezTo>
                    <a:pt x="377" y="247"/>
                    <a:pt x="381" y="244"/>
                    <a:pt x="381" y="240"/>
                  </a:cubicBezTo>
                  <a:cubicBezTo>
                    <a:pt x="381" y="41"/>
                    <a:pt x="381" y="41"/>
                    <a:pt x="381" y="41"/>
                  </a:cubicBezTo>
                  <a:cubicBezTo>
                    <a:pt x="381" y="37"/>
                    <a:pt x="377" y="33"/>
                    <a:pt x="373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6" y="33"/>
                    <a:pt x="33" y="37"/>
                    <a:pt x="33" y="41"/>
                  </a:cubicBezTo>
                  <a:cubicBezTo>
                    <a:pt x="33" y="240"/>
                    <a:pt x="33" y="240"/>
                    <a:pt x="33" y="240"/>
                  </a:cubicBezTo>
                  <a:cubicBezTo>
                    <a:pt x="33" y="244"/>
                    <a:pt x="36" y="247"/>
                    <a:pt x="40" y="247"/>
                  </a:cubicBezTo>
                  <a:close/>
                  <a:moveTo>
                    <a:pt x="47" y="48"/>
                  </a:moveTo>
                  <a:cubicBezTo>
                    <a:pt x="366" y="48"/>
                    <a:pt x="366" y="48"/>
                    <a:pt x="366" y="48"/>
                  </a:cubicBezTo>
                  <a:cubicBezTo>
                    <a:pt x="366" y="233"/>
                    <a:pt x="366" y="233"/>
                    <a:pt x="366" y="233"/>
                  </a:cubicBezTo>
                  <a:cubicBezTo>
                    <a:pt x="47" y="233"/>
                    <a:pt x="47" y="233"/>
                    <a:pt x="47" y="233"/>
                  </a:cubicBezTo>
                  <a:lnTo>
                    <a:pt x="47" y="4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18"/>
            <p:cNvSpPr>
              <a:spLocks noEditPoints="1"/>
            </p:cNvSpPr>
            <p:nvPr/>
          </p:nvSpPr>
          <p:spPr bwMode="auto">
            <a:xfrm rot="1398980">
              <a:off x="11242355" y="1659591"/>
              <a:ext cx="439898" cy="839921"/>
            </a:xfrm>
            <a:custGeom>
              <a:avLst/>
              <a:gdLst>
                <a:gd name="T0" fmla="*/ 15 w 240"/>
                <a:gd name="T1" fmla="*/ 0 h 458"/>
                <a:gd name="T2" fmla="*/ 0 w 240"/>
                <a:gd name="T3" fmla="*/ 444 h 458"/>
                <a:gd name="T4" fmla="*/ 225 w 240"/>
                <a:gd name="T5" fmla="*/ 458 h 458"/>
                <a:gd name="T6" fmla="*/ 240 w 240"/>
                <a:gd name="T7" fmla="*/ 14 h 458"/>
                <a:gd name="T8" fmla="*/ 67 w 240"/>
                <a:gd name="T9" fmla="*/ 420 h 458"/>
                <a:gd name="T10" fmla="*/ 57 w 240"/>
                <a:gd name="T11" fmla="*/ 428 h 458"/>
                <a:gd name="T12" fmla="*/ 38 w 240"/>
                <a:gd name="T13" fmla="*/ 417 h 458"/>
                <a:gd name="T14" fmla="*/ 57 w 240"/>
                <a:gd name="T15" fmla="*/ 406 h 458"/>
                <a:gd name="T16" fmla="*/ 67 w 240"/>
                <a:gd name="T17" fmla="*/ 414 h 458"/>
                <a:gd name="T18" fmla="*/ 106 w 240"/>
                <a:gd name="T19" fmla="*/ 427 h 458"/>
                <a:gd name="T20" fmla="*/ 106 w 240"/>
                <a:gd name="T21" fmla="*/ 426 h 458"/>
                <a:gd name="T22" fmla="*/ 109 w 240"/>
                <a:gd name="T23" fmla="*/ 417 h 458"/>
                <a:gd name="T24" fmla="*/ 117 w 240"/>
                <a:gd name="T25" fmla="*/ 428 h 458"/>
                <a:gd name="T26" fmla="*/ 109 w 240"/>
                <a:gd name="T27" fmla="*/ 415 h 458"/>
                <a:gd name="T28" fmla="*/ 124 w 240"/>
                <a:gd name="T29" fmla="*/ 405 h 458"/>
                <a:gd name="T30" fmla="*/ 109 w 240"/>
                <a:gd name="T31" fmla="*/ 415 h 458"/>
                <a:gd name="T32" fmla="*/ 119 w 240"/>
                <a:gd name="T33" fmla="*/ 429 h 458"/>
                <a:gd name="T34" fmla="*/ 133 w 240"/>
                <a:gd name="T35" fmla="*/ 419 h 458"/>
                <a:gd name="T36" fmla="*/ 137 w 240"/>
                <a:gd name="T37" fmla="*/ 407 h 458"/>
                <a:gd name="T38" fmla="*/ 122 w 240"/>
                <a:gd name="T39" fmla="*/ 416 h 458"/>
                <a:gd name="T40" fmla="*/ 136 w 240"/>
                <a:gd name="T41" fmla="*/ 407 h 458"/>
                <a:gd name="T42" fmla="*/ 137 w 240"/>
                <a:gd name="T43" fmla="*/ 407 h 458"/>
                <a:gd name="T44" fmla="*/ 202 w 240"/>
                <a:gd name="T45" fmla="*/ 418 h 458"/>
                <a:gd name="T46" fmla="*/ 192 w 240"/>
                <a:gd name="T47" fmla="*/ 424 h 458"/>
                <a:gd name="T48" fmla="*/ 184 w 240"/>
                <a:gd name="T49" fmla="*/ 429 h 458"/>
                <a:gd name="T50" fmla="*/ 181 w 240"/>
                <a:gd name="T51" fmla="*/ 429 h 458"/>
                <a:gd name="T52" fmla="*/ 187 w 240"/>
                <a:gd name="T53" fmla="*/ 420 h 458"/>
                <a:gd name="T54" fmla="*/ 194 w 240"/>
                <a:gd name="T55" fmla="*/ 408 h 458"/>
                <a:gd name="T56" fmla="*/ 201 w 240"/>
                <a:gd name="T57" fmla="*/ 412 h 458"/>
                <a:gd name="T58" fmla="*/ 217 w 240"/>
                <a:gd name="T59" fmla="*/ 361 h 458"/>
                <a:gd name="T60" fmla="*/ 23 w 240"/>
                <a:gd name="T61" fmla="*/ 37 h 458"/>
                <a:gd name="T62" fmla="*/ 217 w 240"/>
                <a:gd name="T63" fmla="*/ 361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458">
                  <a:moveTo>
                    <a:pt x="22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0" y="452"/>
                    <a:pt x="7" y="458"/>
                    <a:pt x="15" y="458"/>
                  </a:cubicBezTo>
                  <a:cubicBezTo>
                    <a:pt x="225" y="458"/>
                    <a:pt x="225" y="458"/>
                    <a:pt x="225" y="458"/>
                  </a:cubicBezTo>
                  <a:cubicBezTo>
                    <a:pt x="233" y="458"/>
                    <a:pt x="240" y="452"/>
                    <a:pt x="240" y="44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6"/>
                    <a:pt x="233" y="0"/>
                    <a:pt x="225" y="0"/>
                  </a:cubicBezTo>
                  <a:close/>
                  <a:moveTo>
                    <a:pt x="67" y="420"/>
                  </a:moveTo>
                  <a:cubicBezTo>
                    <a:pt x="48" y="420"/>
                    <a:pt x="48" y="420"/>
                    <a:pt x="48" y="420"/>
                  </a:cubicBezTo>
                  <a:cubicBezTo>
                    <a:pt x="57" y="428"/>
                    <a:pt x="57" y="428"/>
                    <a:pt x="57" y="428"/>
                  </a:cubicBezTo>
                  <a:cubicBezTo>
                    <a:pt x="49" y="428"/>
                    <a:pt x="49" y="428"/>
                    <a:pt x="49" y="428"/>
                  </a:cubicBezTo>
                  <a:cubicBezTo>
                    <a:pt x="38" y="417"/>
                    <a:pt x="38" y="417"/>
                    <a:pt x="38" y="417"/>
                  </a:cubicBezTo>
                  <a:cubicBezTo>
                    <a:pt x="49" y="406"/>
                    <a:pt x="49" y="406"/>
                    <a:pt x="49" y="406"/>
                  </a:cubicBezTo>
                  <a:cubicBezTo>
                    <a:pt x="57" y="406"/>
                    <a:pt x="57" y="406"/>
                    <a:pt x="57" y="406"/>
                  </a:cubicBezTo>
                  <a:cubicBezTo>
                    <a:pt x="48" y="414"/>
                    <a:pt x="48" y="414"/>
                    <a:pt x="48" y="414"/>
                  </a:cubicBezTo>
                  <a:cubicBezTo>
                    <a:pt x="67" y="414"/>
                    <a:pt x="67" y="414"/>
                    <a:pt x="67" y="414"/>
                  </a:cubicBezTo>
                  <a:lnTo>
                    <a:pt x="67" y="420"/>
                  </a:lnTo>
                  <a:close/>
                  <a:moveTo>
                    <a:pt x="106" y="427"/>
                  </a:moveTo>
                  <a:cubicBezTo>
                    <a:pt x="106" y="427"/>
                    <a:pt x="106" y="427"/>
                    <a:pt x="106" y="427"/>
                  </a:cubicBezTo>
                  <a:cubicBezTo>
                    <a:pt x="106" y="427"/>
                    <a:pt x="106" y="427"/>
                    <a:pt x="106" y="426"/>
                  </a:cubicBezTo>
                  <a:cubicBezTo>
                    <a:pt x="106" y="426"/>
                    <a:pt x="106" y="426"/>
                    <a:pt x="106" y="426"/>
                  </a:cubicBezTo>
                  <a:cubicBezTo>
                    <a:pt x="109" y="417"/>
                    <a:pt x="109" y="417"/>
                    <a:pt x="109" y="417"/>
                  </a:cubicBezTo>
                  <a:cubicBezTo>
                    <a:pt x="115" y="414"/>
                    <a:pt x="118" y="415"/>
                    <a:pt x="120" y="417"/>
                  </a:cubicBezTo>
                  <a:cubicBezTo>
                    <a:pt x="117" y="428"/>
                    <a:pt x="117" y="428"/>
                    <a:pt x="117" y="428"/>
                  </a:cubicBezTo>
                  <a:cubicBezTo>
                    <a:pt x="115" y="426"/>
                    <a:pt x="112" y="424"/>
                    <a:pt x="106" y="427"/>
                  </a:cubicBezTo>
                  <a:close/>
                  <a:moveTo>
                    <a:pt x="109" y="415"/>
                  </a:moveTo>
                  <a:cubicBezTo>
                    <a:pt x="112" y="404"/>
                    <a:pt x="112" y="404"/>
                    <a:pt x="112" y="404"/>
                  </a:cubicBezTo>
                  <a:cubicBezTo>
                    <a:pt x="118" y="402"/>
                    <a:pt x="121" y="403"/>
                    <a:pt x="124" y="405"/>
                  </a:cubicBezTo>
                  <a:cubicBezTo>
                    <a:pt x="121" y="415"/>
                    <a:pt x="121" y="415"/>
                    <a:pt x="121" y="415"/>
                  </a:cubicBezTo>
                  <a:cubicBezTo>
                    <a:pt x="118" y="414"/>
                    <a:pt x="115" y="412"/>
                    <a:pt x="109" y="415"/>
                  </a:cubicBezTo>
                  <a:close/>
                  <a:moveTo>
                    <a:pt x="130" y="429"/>
                  </a:moveTo>
                  <a:cubicBezTo>
                    <a:pt x="124" y="432"/>
                    <a:pt x="122" y="430"/>
                    <a:pt x="119" y="429"/>
                  </a:cubicBezTo>
                  <a:cubicBezTo>
                    <a:pt x="122" y="418"/>
                    <a:pt x="122" y="418"/>
                    <a:pt x="122" y="418"/>
                  </a:cubicBezTo>
                  <a:cubicBezTo>
                    <a:pt x="125" y="420"/>
                    <a:pt x="127" y="421"/>
                    <a:pt x="133" y="419"/>
                  </a:cubicBezTo>
                  <a:lnTo>
                    <a:pt x="130" y="429"/>
                  </a:lnTo>
                  <a:close/>
                  <a:moveTo>
                    <a:pt x="137" y="407"/>
                  </a:moveTo>
                  <a:cubicBezTo>
                    <a:pt x="134" y="417"/>
                    <a:pt x="134" y="417"/>
                    <a:pt x="134" y="417"/>
                  </a:cubicBezTo>
                  <a:cubicBezTo>
                    <a:pt x="128" y="420"/>
                    <a:pt x="125" y="418"/>
                    <a:pt x="122" y="416"/>
                  </a:cubicBezTo>
                  <a:cubicBezTo>
                    <a:pt x="125" y="406"/>
                    <a:pt x="125" y="406"/>
                    <a:pt x="125" y="406"/>
                  </a:cubicBezTo>
                  <a:cubicBezTo>
                    <a:pt x="128" y="408"/>
                    <a:pt x="131" y="409"/>
                    <a:pt x="136" y="407"/>
                  </a:cubicBezTo>
                  <a:cubicBezTo>
                    <a:pt x="136" y="407"/>
                    <a:pt x="137" y="407"/>
                    <a:pt x="137" y="407"/>
                  </a:cubicBezTo>
                  <a:cubicBezTo>
                    <a:pt x="137" y="407"/>
                    <a:pt x="137" y="407"/>
                    <a:pt x="137" y="407"/>
                  </a:cubicBezTo>
                  <a:cubicBezTo>
                    <a:pt x="137" y="407"/>
                    <a:pt x="137" y="407"/>
                    <a:pt x="137" y="407"/>
                  </a:cubicBezTo>
                  <a:close/>
                  <a:moveTo>
                    <a:pt x="202" y="418"/>
                  </a:moveTo>
                  <a:cubicBezTo>
                    <a:pt x="201" y="422"/>
                    <a:pt x="198" y="424"/>
                    <a:pt x="194" y="424"/>
                  </a:cubicBezTo>
                  <a:cubicBezTo>
                    <a:pt x="194" y="424"/>
                    <a:pt x="193" y="424"/>
                    <a:pt x="192" y="424"/>
                  </a:cubicBezTo>
                  <a:cubicBezTo>
                    <a:pt x="191" y="424"/>
                    <a:pt x="191" y="424"/>
                    <a:pt x="190" y="423"/>
                  </a:cubicBezTo>
                  <a:cubicBezTo>
                    <a:pt x="184" y="429"/>
                    <a:pt x="184" y="429"/>
                    <a:pt x="184" y="429"/>
                  </a:cubicBezTo>
                  <a:cubicBezTo>
                    <a:pt x="184" y="430"/>
                    <a:pt x="183" y="430"/>
                    <a:pt x="183" y="430"/>
                  </a:cubicBezTo>
                  <a:cubicBezTo>
                    <a:pt x="182" y="430"/>
                    <a:pt x="182" y="430"/>
                    <a:pt x="181" y="429"/>
                  </a:cubicBezTo>
                  <a:cubicBezTo>
                    <a:pt x="180" y="429"/>
                    <a:pt x="180" y="427"/>
                    <a:pt x="181" y="427"/>
                  </a:cubicBezTo>
                  <a:cubicBezTo>
                    <a:pt x="187" y="420"/>
                    <a:pt x="187" y="420"/>
                    <a:pt x="187" y="420"/>
                  </a:cubicBezTo>
                  <a:cubicBezTo>
                    <a:pt x="186" y="419"/>
                    <a:pt x="186" y="417"/>
                    <a:pt x="186" y="414"/>
                  </a:cubicBezTo>
                  <a:cubicBezTo>
                    <a:pt x="187" y="411"/>
                    <a:pt x="190" y="408"/>
                    <a:pt x="194" y="408"/>
                  </a:cubicBezTo>
                  <a:cubicBezTo>
                    <a:pt x="195" y="408"/>
                    <a:pt x="195" y="408"/>
                    <a:pt x="196" y="409"/>
                  </a:cubicBezTo>
                  <a:cubicBezTo>
                    <a:pt x="198" y="409"/>
                    <a:pt x="200" y="410"/>
                    <a:pt x="201" y="412"/>
                  </a:cubicBezTo>
                  <a:cubicBezTo>
                    <a:pt x="202" y="414"/>
                    <a:pt x="203" y="416"/>
                    <a:pt x="202" y="418"/>
                  </a:cubicBezTo>
                  <a:close/>
                  <a:moveTo>
                    <a:pt x="217" y="361"/>
                  </a:moveTo>
                  <a:cubicBezTo>
                    <a:pt x="23" y="361"/>
                    <a:pt x="23" y="361"/>
                    <a:pt x="23" y="361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17" y="37"/>
                    <a:pt x="217" y="37"/>
                    <a:pt x="217" y="37"/>
                  </a:cubicBezTo>
                  <a:lnTo>
                    <a:pt x="217" y="36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6"/>
              <a:endParaRPr lang="en-US" sz="1800">
                <a:solidFill>
                  <a:srgbClr val="292929"/>
                </a:solidFill>
              </a:endParaRPr>
            </a:p>
          </p:txBody>
        </p:sp>
        <p:pic>
          <p:nvPicPr>
            <p:cNvPr id="8" name="Picture 15" descr="8-00255_timeline01.png"/>
            <p:cNvPicPr>
              <a:picLocks noChangeAspect="1"/>
            </p:cNvPicPr>
            <p:nvPr/>
          </p:nvPicPr>
          <p:blipFill>
            <a:blip r:embed="rId3" cstate="screen">
              <a:duotone>
                <a:srgbClr val="0077B8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2037729" y="1686491"/>
              <a:ext cx="6066017" cy="5287943"/>
            </a:xfrm>
            <a:prstGeom prst="rect">
              <a:avLst/>
            </a:prstGeom>
          </p:spPr>
        </p:pic>
        <p:sp>
          <p:nvSpPr>
            <p:cNvPr id="9" name="New Version WebApp"/>
            <p:cNvSpPr/>
            <p:nvPr/>
          </p:nvSpPr>
          <p:spPr>
            <a:xfrm>
              <a:off x="848720" y="1669851"/>
              <a:ext cx="3001907" cy="519049"/>
            </a:xfrm>
            <a:prstGeom prst="roundRect">
              <a:avLst>
                <a:gd name="adj" fmla="val 32561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noProof="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broadcasting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New Version WebApp"/>
            <p:cNvSpPr/>
            <p:nvPr/>
          </p:nvSpPr>
          <p:spPr>
            <a:xfrm>
              <a:off x="2858815" y="2420888"/>
              <a:ext cx="1350480" cy="488093"/>
            </a:xfrm>
            <a:prstGeom prst="roundRect">
              <a:avLst>
                <a:gd name="adj" fmla="val 32561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noProof="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vod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New Version WebApp"/>
            <p:cNvSpPr/>
            <p:nvPr/>
          </p:nvSpPr>
          <p:spPr>
            <a:xfrm>
              <a:off x="2003299" y="3112018"/>
              <a:ext cx="2583711" cy="486656"/>
            </a:xfrm>
            <a:prstGeom prst="roundRect">
              <a:avLst>
                <a:gd name="adj" fmla="val 32561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noProof="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Catchup</a:t>
              </a:r>
              <a:r>
                <a:rPr lang="en-US" sz="2000" b="1" kern="0" noProof="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sz="2000" b="1" kern="0" noProof="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tv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New Version WebApp"/>
            <p:cNvSpPr/>
            <p:nvPr/>
          </p:nvSpPr>
          <p:spPr>
            <a:xfrm>
              <a:off x="1541467" y="3881173"/>
              <a:ext cx="3232822" cy="480722"/>
            </a:xfrm>
            <a:prstGeom prst="roundRect">
              <a:avLst>
                <a:gd name="adj" fmla="val 32561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Tv</a:t>
              </a:r>
              <a:r>
                <a:rPr lang="en-US" sz="2000" b="1" kern="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  messaging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New Version WebApp"/>
            <p:cNvSpPr/>
            <p:nvPr/>
          </p:nvSpPr>
          <p:spPr>
            <a:xfrm>
              <a:off x="1656925" y="4842617"/>
              <a:ext cx="2770991" cy="391948"/>
            </a:xfrm>
            <a:prstGeom prst="roundRect">
              <a:avLst>
                <a:gd name="adj" fmla="val 32561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application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TextBox 49"/>
            <p:cNvSpPr txBox="1"/>
            <p:nvPr/>
          </p:nvSpPr>
          <p:spPr>
            <a:xfrm>
              <a:off x="-421318" y="2919729"/>
              <a:ext cx="2193701" cy="135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微软雅黑" pitchFamily="34" charset="-122"/>
                  <a:ea typeface="微软雅黑" pitchFamily="34" charset="-122"/>
                </a:rPr>
                <a:t>NGB service platform</a:t>
              </a:r>
              <a:endParaRPr lang="zh-CN" altLang="en-US" sz="20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云形 6"/>
            <p:cNvSpPr/>
            <p:nvPr/>
          </p:nvSpPr>
          <p:spPr>
            <a:xfrm>
              <a:off x="4615335" y="2572008"/>
              <a:ext cx="2929946" cy="1428760"/>
            </a:xfrm>
            <a:prstGeom prst="cloud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altLang="zh-CN" sz="2000" b="1" dirty="0" smtClean="0">
                  <a:latin typeface="微软雅黑" pitchFamily="34" charset="-122"/>
                  <a:ea typeface="微软雅黑" pitchFamily="34" charset="-122"/>
                </a:rPr>
                <a:t>NGB </a:t>
              </a:r>
            </a:p>
            <a:p>
              <a:pPr algn="ctr"/>
              <a:r>
                <a:rPr lang="en-US" altLang="zh-CN" sz="2000" b="1" dirty="0" smtClean="0">
                  <a:latin typeface="微软雅黑" pitchFamily="34" charset="-122"/>
                  <a:ea typeface="微软雅黑" pitchFamily="34" charset="-122"/>
                </a:rPr>
                <a:t>network</a:t>
              </a:r>
              <a:endParaRPr lang="en-US" altLang="zh-CN" sz="20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标题 1"/>
          <p:cNvSpPr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2775"/>
              </a:lnSpc>
            </a:pPr>
            <a:r>
              <a:rPr lang="en-US" altLang="zh-CN" sz="2800" dirty="0" smtClean="0">
                <a:solidFill>
                  <a:srgbClr val="0184B7"/>
                </a:solidFill>
                <a:latin typeface="微软雅黑" charset="0"/>
                <a:ea typeface="微软雅黑" charset="0"/>
                <a:cs typeface="微软雅黑" charset="0"/>
                <a:sym typeface="Times New Roman" charset="0"/>
              </a:rPr>
              <a:t>Multiscreen Service Deployment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5063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8530</TotalTime>
  <Words>705</Words>
  <Application>Microsoft Macintosh PowerPoint</Application>
  <PresentationFormat>全屏显示(4:3)</PresentationFormat>
  <Paragraphs>151</Paragraphs>
  <Slides>21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4" baseType="lpstr">
      <vt:lpstr>Office 主题</vt:lpstr>
      <vt:lpstr>Visio.Drawing.11</vt:lpstr>
      <vt:lpstr>图片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Pomin Zhu</dc:creator>
  <cp:lastModifiedBy>明敏 王 </cp:lastModifiedBy>
  <cp:revision>767</cp:revision>
  <dcterms:created xsi:type="dcterms:W3CDTF">2013-05-05T03:00:26Z</dcterms:created>
  <dcterms:modified xsi:type="dcterms:W3CDTF">2014-03-12T11:31:38Z</dcterms:modified>
</cp:coreProperties>
</file>