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75" r:id="rId4"/>
    <p:sldId id="276" r:id="rId5"/>
    <p:sldId id="277" r:id="rId6"/>
    <p:sldId id="258" r:id="rId7"/>
    <p:sldId id="260" r:id="rId8"/>
    <p:sldId id="261" r:id="rId9"/>
    <p:sldId id="263" r:id="rId10"/>
    <p:sldId id="262" r:id="rId11"/>
    <p:sldId id="270" r:id="rId12"/>
    <p:sldId id="271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8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64" autoAdjust="0"/>
  </p:normalViewPr>
  <p:slideViewPr>
    <p:cSldViewPr>
      <p:cViewPr>
        <p:scale>
          <a:sx n="50" d="100"/>
          <a:sy n="50" d="100"/>
        </p:scale>
        <p:origin x="-893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A7F31-3A89-4A18-B504-318C6E908907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0E5E5-551A-4C9C-B8CA-7AB1EB4DEDB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But electronic books (including EPUB) are based on web technologies.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0E5E5-551A-4C9C-B8CA-7AB1EB4DEDB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3FAB-7836-4C51-A808-708DDBC0EADF}" type="datetimeFigureOut">
              <a:rPr kumimoji="1" lang="ja-JP" altLang="en-US" smtClean="0"/>
              <a:pPr/>
              <a:t>2013/6/4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F4C48-CE6F-490B-B3EF-1B999771A83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MURATA Makoto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kumimoji="1" lang="en-US" altLang="ja-JP" dirty="0" smtClean="0"/>
              <a:t>Co-chair of the IDPF Advanced/Hybrid Layouts </a:t>
            </a:r>
            <a:r>
              <a:rPr kumimoji="1" lang="en-US" altLang="ja-JP" dirty="0" smtClean="0"/>
              <a:t>WG</a:t>
            </a:r>
            <a:endParaRPr kumimoji="1" lang="en-US" altLang="ja-JP" dirty="0" smtClean="0"/>
          </a:p>
          <a:p>
            <a:pPr algn="l"/>
            <a:r>
              <a:rPr lang="en-US" altLang="ja-JP" dirty="0" smtClean="0"/>
              <a:t>I18N sub-group lead of the IDPF EPUB </a:t>
            </a:r>
            <a:r>
              <a:rPr lang="en-US" altLang="ja-JP" dirty="0" smtClean="0"/>
              <a:t>WG</a:t>
            </a:r>
          </a:p>
          <a:p>
            <a:pPr algn="l"/>
            <a:r>
              <a:rPr kumimoji="1" lang="en-US" altLang="ja-JP" dirty="0" smtClean="0"/>
              <a:t>Traitor of the XML Schema WG and </a:t>
            </a:r>
            <a:r>
              <a:rPr kumimoji="1" lang="en-US" altLang="ja-JP" smtClean="0"/>
              <a:t>a co-inventor </a:t>
            </a:r>
            <a:r>
              <a:rPr kumimoji="1" lang="en-US" altLang="ja-JP" dirty="0" smtClean="0"/>
              <a:t>of RELAX NG</a:t>
            </a:r>
            <a:endParaRPr kumimoji="1" lang="en-US" altLang="ja-JP" dirty="0" smtClean="0"/>
          </a:p>
          <a:p>
            <a:pPr algn="l"/>
            <a:r>
              <a:rPr kumimoji="1" lang="en-US" altLang="ja-JP" dirty="0" smtClean="0"/>
              <a:t>Then member of the W3C XML WG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Advanced Hybrid Layouts WG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1199056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+mj-ea"/>
              </a:rPr>
              <a:t>Rendition selection</a:t>
            </a:r>
            <a:endParaRPr lang="ja-JP" altLang="en-US" dirty="0" smtClean="0">
              <a:latin typeface="+mj-ea"/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850230" y="6356350"/>
            <a:ext cx="1740569" cy="365125"/>
          </a:xfrm>
        </p:spPr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946230" y="6356350"/>
            <a:ext cx="1740569" cy="365125"/>
          </a:xfrm>
        </p:spPr>
        <p:txBody>
          <a:bodyPr/>
          <a:lstStyle/>
          <a:p>
            <a:fld id="{FAE1BEE6-1008-4BDC-B71B-C2850580E7B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807804" y="2564904"/>
            <a:ext cx="5580620" cy="64807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/>
          <p:cNvSpPr/>
          <p:nvPr/>
        </p:nvSpPr>
        <p:spPr>
          <a:xfrm>
            <a:off x="2807804" y="5373216"/>
            <a:ext cx="5580620" cy="720080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2195736" y="1916832"/>
            <a:ext cx="6696744" cy="439248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87"/>
          <p:cNvGrpSpPr/>
          <p:nvPr/>
        </p:nvGrpSpPr>
        <p:grpSpPr>
          <a:xfrm>
            <a:off x="3110994" y="2708920"/>
            <a:ext cx="4053293" cy="324036"/>
            <a:chOff x="1979712" y="2852936"/>
            <a:chExt cx="5832648" cy="504056"/>
          </a:xfrm>
        </p:grpSpPr>
        <p:grpSp>
          <p:nvGrpSpPr>
            <p:cNvPr id="3" name="グループ化 32"/>
            <p:cNvGrpSpPr/>
            <p:nvPr/>
          </p:nvGrpSpPr>
          <p:grpSpPr>
            <a:xfrm>
              <a:off x="3851920" y="2852936"/>
              <a:ext cx="360040" cy="504056"/>
              <a:chOff x="3851920" y="4149080"/>
              <a:chExt cx="1584176" cy="2088232"/>
            </a:xfrm>
          </p:grpSpPr>
          <p:sp>
            <p:nvSpPr>
              <p:cNvPr id="34" name="正方形/長方形 33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グループ化 38"/>
            <p:cNvGrpSpPr/>
            <p:nvPr/>
          </p:nvGrpSpPr>
          <p:grpSpPr>
            <a:xfrm>
              <a:off x="4427984" y="2852936"/>
              <a:ext cx="360040" cy="504056"/>
              <a:chOff x="3851920" y="4149080"/>
              <a:chExt cx="1584176" cy="2088232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2" name="直線コネクタ 41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グループ化 44"/>
            <p:cNvGrpSpPr/>
            <p:nvPr/>
          </p:nvGrpSpPr>
          <p:grpSpPr>
            <a:xfrm>
              <a:off x="5076056" y="2852936"/>
              <a:ext cx="360040" cy="504056"/>
              <a:chOff x="3851920" y="4149080"/>
              <a:chExt cx="1584176" cy="2088232"/>
            </a:xfrm>
          </p:grpSpPr>
          <p:sp>
            <p:nvSpPr>
              <p:cNvPr id="46" name="正方形/長方形 45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8" name="直線コネクタ 47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グループ化 50"/>
            <p:cNvGrpSpPr/>
            <p:nvPr/>
          </p:nvGrpSpPr>
          <p:grpSpPr>
            <a:xfrm>
              <a:off x="5652120" y="2852936"/>
              <a:ext cx="360040" cy="504056"/>
              <a:chOff x="3851920" y="4149080"/>
              <a:chExt cx="1584176" cy="2088232"/>
            </a:xfrm>
          </p:grpSpPr>
          <p:sp>
            <p:nvSpPr>
              <p:cNvPr id="52" name="正方形/長方形 51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" name="直線コネクタ 53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グループ化 56"/>
            <p:cNvGrpSpPr/>
            <p:nvPr/>
          </p:nvGrpSpPr>
          <p:grpSpPr>
            <a:xfrm>
              <a:off x="6228184" y="2852936"/>
              <a:ext cx="360040" cy="504056"/>
              <a:chOff x="3851920" y="4149080"/>
              <a:chExt cx="1584176" cy="2088232"/>
            </a:xfrm>
          </p:grpSpPr>
          <p:sp>
            <p:nvSpPr>
              <p:cNvPr id="58" name="正方形/長方形 57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0" name="直線コネクタ 59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62"/>
            <p:cNvGrpSpPr/>
            <p:nvPr/>
          </p:nvGrpSpPr>
          <p:grpSpPr>
            <a:xfrm>
              <a:off x="6804248" y="2852936"/>
              <a:ext cx="360040" cy="504056"/>
              <a:chOff x="3851920" y="4149080"/>
              <a:chExt cx="1584176" cy="2088232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" name="直線コネクタ 65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68"/>
            <p:cNvGrpSpPr/>
            <p:nvPr/>
          </p:nvGrpSpPr>
          <p:grpSpPr>
            <a:xfrm>
              <a:off x="7452320" y="2852936"/>
              <a:ext cx="360040" cy="504056"/>
              <a:chOff x="3851920" y="4149080"/>
              <a:chExt cx="1584176" cy="2088232"/>
            </a:xfrm>
          </p:grpSpPr>
          <p:sp>
            <p:nvSpPr>
              <p:cNvPr id="70" name="正方形/長方形 69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2" name="直線コネクタ 71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グループ化 81"/>
            <p:cNvGrpSpPr/>
            <p:nvPr/>
          </p:nvGrpSpPr>
          <p:grpSpPr>
            <a:xfrm>
              <a:off x="1979712" y="2852936"/>
              <a:ext cx="360040" cy="504056"/>
              <a:chOff x="3851920" y="4149080"/>
              <a:chExt cx="1584176" cy="2088232"/>
            </a:xfrm>
          </p:grpSpPr>
          <p:sp>
            <p:nvSpPr>
              <p:cNvPr id="83" name="正方形/長方形 82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正方形/長方形 83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5" name="直線コネクタ 84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グループ化 87"/>
            <p:cNvGrpSpPr/>
            <p:nvPr/>
          </p:nvGrpSpPr>
          <p:grpSpPr>
            <a:xfrm>
              <a:off x="2555776" y="2852936"/>
              <a:ext cx="360040" cy="504056"/>
              <a:chOff x="3851920" y="4149080"/>
              <a:chExt cx="1584176" cy="2088232"/>
            </a:xfrm>
          </p:grpSpPr>
          <p:sp>
            <p:nvSpPr>
              <p:cNvPr id="89" name="正方形/長方形 88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1" name="直線コネクタ 90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コネクタ 91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コネクタ 92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グループ化 93"/>
            <p:cNvGrpSpPr/>
            <p:nvPr/>
          </p:nvGrpSpPr>
          <p:grpSpPr>
            <a:xfrm>
              <a:off x="3203848" y="2852936"/>
              <a:ext cx="360040" cy="504056"/>
              <a:chOff x="3851920" y="4149080"/>
              <a:chExt cx="1584176" cy="2088232"/>
            </a:xfrm>
          </p:grpSpPr>
          <p:sp>
            <p:nvSpPr>
              <p:cNvPr id="95" name="正方形/長方形 94"/>
              <p:cNvSpPr/>
              <p:nvPr/>
            </p:nvSpPr>
            <p:spPr>
              <a:xfrm>
                <a:off x="3851920" y="4149080"/>
                <a:ext cx="1584176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正方形/長方形 95"/>
              <p:cNvSpPr/>
              <p:nvPr/>
            </p:nvSpPr>
            <p:spPr>
              <a:xfrm>
                <a:off x="4067944" y="4373488"/>
                <a:ext cx="1152128" cy="16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7" name="直線コネクタ 96"/>
              <p:cNvCxnSpPr/>
              <p:nvPr/>
            </p:nvCxnSpPr>
            <p:spPr>
              <a:xfrm>
                <a:off x="4139952" y="4725144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コネクタ 97"/>
              <p:cNvCxnSpPr/>
              <p:nvPr/>
            </p:nvCxnSpPr>
            <p:spPr>
              <a:xfrm>
                <a:off x="4139952" y="5877272"/>
                <a:ext cx="936104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コネクタ 98"/>
              <p:cNvCxnSpPr/>
              <p:nvPr/>
            </p:nvCxnSpPr>
            <p:spPr>
              <a:xfrm flipH="1">
                <a:off x="4139952" y="4725144"/>
                <a:ext cx="936104" cy="115212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テキスト ボックス 115"/>
          <p:cNvSpPr txBox="1"/>
          <p:nvPr/>
        </p:nvSpPr>
        <p:spPr>
          <a:xfrm>
            <a:off x="2267744" y="1916832"/>
            <a:ext cx="2290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Reflowable</a:t>
            </a:r>
            <a:r>
              <a:rPr kumimoji="1" lang="en-US" altLang="ja-JP" dirty="0" smtClean="0"/>
              <a:t> rendition</a:t>
            </a:r>
            <a:endParaRPr kumimoji="1" lang="ja-JP" altLang="en-US" dirty="0"/>
          </a:p>
        </p:txBody>
      </p:sp>
      <p:grpSp>
        <p:nvGrpSpPr>
          <p:cNvPr id="17" name="グループ化 81"/>
          <p:cNvGrpSpPr/>
          <p:nvPr/>
        </p:nvGrpSpPr>
        <p:grpSpPr>
          <a:xfrm>
            <a:off x="2987824" y="5373216"/>
            <a:ext cx="1703557" cy="648072"/>
            <a:chOff x="3203848" y="4725144"/>
            <a:chExt cx="3345517" cy="1152128"/>
          </a:xfrm>
        </p:grpSpPr>
        <p:pic>
          <p:nvPicPr>
            <p:cNvPr id="30" name="Picture 2" descr="C:\Users\makoto\AppData\Local\Microsoft\Windows\Temporary Internet Files\Content.IE5\YQBQ6EY4\MM900041146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3848" y="4725144"/>
              <a:ext cx="1545317" cy="1152128"/>
            </a:xfrm>
            <a:prstGeom prst="rect">
              <a:avLst/>
            </a:prstGeom>
            <a:noFill/>
          </p:spPr>
        </p:pic>
        <p:pic>
          <p:nvPicPr>
            <p:cNvPr id="81" name="Picture 2" descr="C:\Users\makoto\AppData\Local\Microsoft\Windows\Temporary Internet Files\Content.IE5\YQBQ6EY4\MM900041146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4048" y="4725144"/>
              <a:ext cx="1545317" cy="1152128"/>
            </a:xfrm>
            <a:prstGeom prst="rect">
              <a:avLst/>
            </a:prstGeom>
            <a:noFill/>
          </p:spPr>
        </p:pic>
        <p:sp>
          <p:nvSpPr>
            <p:cNvPr id="100" name="角丸四角形 99"/>
            <p:cNvSpPr/>
            <p:nvPr/>
          </p:nvSpPr>
          <p:spPr>
            <a:xfrm>
              <a:off x="3419872" y="5085184"/>
              <a:ext cx="432048" cy="2880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角丸四角形 102"/>
            <p:cNvSpPr/>
            <p:nvPr/>
          </p:nvSpPr>
          <p:spPr>
            <a:xfrm>
              <a:off x="3419872" y="5445224"/>
              <a:ext cx="432048" cy="288032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角丸四角形 112"/>
            <p:cNvSpPr/>
            <p:nvPr/>
          </p:nvSpPr>
          <p:spPr>
            <a:xfrm>
              <a:off x="4067944" y="5085184"/>
              <a:ext cx="288032" cy="576064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角丸四角形 132"/>
            <p:cNvSpPr/>
            <p:nvPr/>
          </p:nvSpPr>
          <p:spPr>
            <a:xfrm>
              <a:off x="4355976" y="5085184"/>
              <a:ext cx="288032" cy="57606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角丸四角形 133"/>
            <p:cNvSpPr/>
            <p:nvPr/>
          </p:nvSpPr>
          <p:spPr>
            <a:xfrm>
              <a:off x="5148064" y="5013176"/>
              <a:ext cx="504056" cy="36004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2411760" y="48691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Fixed layout r</a:t>
            </a:r>
            <a:r>
              <a:rPr lang="en-US" altLang="ja-JP" dirty="0"/>
              <a:t>endition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 a mobile phone</a:t>
            </a:r>
            <a:endParaRPr kumimoji="1" lang="ja-JP" altLang="en-US" dirty="0"/>
          </a:p>
        </p:txBody>
      </p:sp>
      <p:sp>
        <p:nvSpPr>
          <p:cNvPr id="94" name="正方形/長方形 93"/>
          <p:cNvSpPr/>
          <p:nvPr/>
        </p:nvSpPr>
        <p:spPr>
          <a:xfrm>
            <a:off x="2807804" y="3933056"/>
            <a:ext cx="5580620" cy="792088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00"/>
          <p:cNvGrpSpPr/>
          <p:nvPr/>
        </p:nvGrpSpPr>
        <p:grpSpPr>
          <a:xfrm>
            <a:off x="2987824" y="3861047"/>
            <a:ext cx="2113876" cy="792089"/>
            <a:chOff x="2355374" y="4597126"/>
            <a:chExt cx="4151318" cy="1408158"/>
          </a:xfrm>
        </p:grpSpPr>
        <p:pic>
          <p:nvPicPr>
            <p:cNvPr id="102" name="Picture 2" descr="C:\Users\makoto\AppData\Local\Microsoft\Windows\Temporary Internet Files\Content.IE5\YQBQ6EY4\MM900041146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55374" y="4597126"/>
              <a:ext cx="1838360" cy="1370609"/>
            </a:xfrm>
            <a:prstGeom prst="rect">
              <a:avLst/>
            </a:prstGeom>
            <a:noFill/>
          </p:spPr>
        </p:pic>
        <p:pic>
          <p:nvPicPr>
            <p:cNvPr id="104" name="Picture 2" descr="C:\Users\makoto\AppData\Local\Microsoft\Windows\Temporary Internet Files\Content.IE5\YQBQ6EY4\MM900041146[1]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7971" y="4597128"/>
              <a:ext cx="1888721" cy="1408156"/>
            </a:xfrm>
            <a:prstGeom prst="rect">
              <a:avLst/>
            </a:prstGeom>
            <a:noFill/>
          </p:spPr>
        </p:pic>
        <p:sp>
          <p:nvSpPr>
            <p:cNvPr id="105" name="角丸四角形 104"/>
            <p:cNvSpPr/>
            <p:nvPr/>
          </p:nvSpPr>
          <p:spPr>
            <a:xfrm>
              <a:off x="2496786" y="4981170"/>
              <a:ext cx="565649" cy="76808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角丸四角形 106"/>
            <p:cNvSpPr/>
            <p:nvPr/>
          </p:nvSpPr>
          <p:spPr>
            <a:xfrm flipV="1">
              <a:off x="3345260" y="5493227"/>
              <a:ext cx="707062" cy="25602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角丸四角形 107"/>
            <p:cNvSpPr/>
            <p:nvPr/>
          </p:nvSpPr>
          <p:spPr>
            <a:xfrm>
              <a:off x="5607858" y="4981170"/>
              <a:ext cx="707062" cy="768085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1" name="テキスト ボックス 130"/>
          <p:cNvSpPr txBox="1"/>
          <p:nvPr/>
        </p:nvSpPr>
        <p:spPr>
          <a:xfrm>
            <a:off x="2339752" y="32849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Fixed layout r</a:t>
            </a:r>
            <a:r>
              <a:rPr kumimoji="1" lang="en-US" altLang="ja-JP" dirty="0" smtClean="0"/>
              <a:t>endition</a:t>
            </a:r>
            <a:r>
              <a:rPr lang="ja-JP" altLang="en-US" dirty="0"/>
              <a:t> </a:t>
            </a:r>
            <a:r>
              <a:rPr lang="en-US" altLang="ja-JP" dirty="0" smtClean="0"/>
              <a:t>for a tablet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5" y="4005064"/>
            <a:ext cx="864096" cy="82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6" name="直線コネクタ 135"/>
          <p:cNvCxnSpPr/>
          <p:nvPr/>
        </p:nvCxnSpPr>
        <p:spPr>
          <a:xfrm flipV="1">
            <a:off x="1475656" y="4221088"/>
            <a:ext cx="936104" cy="72008"/>
          </a:xfrm>
          <a:prstGeom prst="line">
            <a:avLst/>
          </a:prstGeom>
          <a:ln w="317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endCxn id="8" idx="1"/>
          </p:cNvCxnSpPr>
          <p:nvPr/>
        </p:nvCxnSpPr>
        <p:spPr>
          <a:xfrm flipV="1">
            <a:off x="1403648" y="2888940"/>
            <a:ext cx="1404156" cy="1260140"/>
          </a:xfrm>
          <a:prstGeom prst="line">
            <a:avLst/>
          </a:prstGeom>
          <a:ln w="317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1403648" y="4509120"/>
            <a:ext cx="1008112" cy="1224136"/>
          </a:xfrm>
          <a:prstGeom prst="line">
            <a:avLst/>
          </a:prstGeom>
          <a:ln w="31750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角丸四角形 151"/>
          <p:cNvSpPr/>
          <p:nvPr/>
        </p:nvSpPr>
        <p:spPr>
          <a:xfrm>
            <a:off x="3491880" y="4077072"/>
            <a:ext cx="360040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3" name="Picture 2" descr="C:\Users\makoto\AppData\Local\Microsoft\Windows\Temporary Internet Files\Content.IE5\YQBQ6EY4\MM90004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861048"/>
            <a:ext cx="961748" cy="792088"/>
          </a:xfrm>
          <a:prstGeom prst="rect">
            <a:avLst/>
          </a:prstGeom>
          <a:noFill/>
        </p:spPr>
      </p:pic>
      <p:sp>
        <p:nvSpPr>
          <p:cNvPr id="154" name="角丸四角形 153"/>
          <p:cNvSpPr/>
          <p:nvPr/>
        </p:nvSpPr>
        <p:spPr>
          <a:xfrm flipV="1">
            <a:off x="4211960" y="4077072"/>
            <a:ext cx="360040" cy="43204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角丸四角形 154"/>
          <p:cNvSpPr/>
          <p:nvPr/>
        </p:nvSpPr>
        <p:spPr>
          <a:xfrm>
            <a:off x="5652120" y="4077072"/>
            <a:ext cx="360040" cy="28803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4788024" y="14847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ZIP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Automatically or interactively choose one rendition (package document)  from multiple renditions in a ZIP file</a:t>
            </a:r>
          </a:p>
          <a:p>
            <a:pPr lvl="1"/>
            <a:r>
              <a:rPr lang="en-US" altLang="ja-JP" dirty="0" smtClean="0"/>
              <a:t>Japanese rendition and English rendition </a:t>
            </a:r>
          </a:p>
          <a:p>
            <a:pPr lvl="1"/>
            <a:r>
              <a:rPr lang="en-US" altLang="ja-JP" dirty="0" smtClean="0"/>
              <a:t>High resolution rendition and Low resolution rendition </a:t>
            </a:r>
            <a:endParaRPr lang="en-US" altLang="ja-JP" dirty="0"/>
          </a:p>
          <a:p>
            <a:pPr lvl="1"/>
            <a:r>
              <a:rPr lang="en-US" altLang="ja-JP" dirty="0" smtClean="0"/>
              <a:t>Imaged-based rendition and </a:t>
            </a:r>
            <a:r>
              <a:rPr lang="en-US" altLang="ja-JP" dirty="0" err="1" smtClean="0"/>
              <a:t>reflowable</a:t>
            </a:r>
            <a:r>
              <a:rPr lang="en-US" altLang="ja-JP" dirty="0" smtClean="0"/>
              <a:t> rendition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“Content negotiation” within a package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B464-1CCB-4758-AE00-0FF654FA34F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Rendition mapping 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BEE6-1008-4BDC-B71B-C2850580E7B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547664" y="2636912"/>
            <a:ext cx="6840760" cy="100811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Picture 2" descr="C:\Users\makoto\AppData\Local\Microsoft\Windows\Temporary Internet Files\Content.IE5\YQBQ6EY4\MM90004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25144"/>
            <a:ext cx="1545317" cy="1152128"/>
          </a:xfrm>
          <a:prstGeom prst="rect">
            <a:avLst/>
          </a:prstGeom>
          <a:noFill/>
        </p:spPr>
      </p:pic>
      <p:grpSp>
        <p:nvGrpSpPr>
          <p:cNvPr id="2" name="グループ化 32"/>
          <p:cNvGrpSpPr/>
          <p:nvPr/>
        </p:nvGrpSpPr>
        <p:grpSpPr>
          <a:xfrm>
            <a:off x="3851920" y="2852936"/>
            <a:ext cx="360040" cy="504056"/>
            <a:chOff x="3851920" y="4149080"/>
            <a:chExt cx="1584176" cy="2088232"/>
          </a:xfrm>
        </p:grpSpPr>
        <p:sp>
          <p:nvSpPr>
            <p:cNvPr id="34" name="正方形/長方形 33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コネクタ 35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38"/>
          <p:cNvGrpSpPr/>
          <p:nvPr/>
        </p:nvGrpSpPr>
        <p:grpSpPr>
          <a:xfrm>
            <a:off x="4427984" y="2852936"/>
            <a:ext cx="360040" cy="504056"/>
            <a:chOff x="3851920" y="4149080"/>
            <a:chExt cx="1584176" cy="2088232"/>
          </a:xfrm>
        </p:grpSpPr>
        <p:sp>
          <p:nvSpPr>
            <p:cNvPr id="40" name="正方形/長方形 39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2" name="直線コネクタ 41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グループ化 44"/>
          <p:cNvGrpSpPr/>
          <p:nvPr/>
        </p:nvGrpSpPr>
        <p:grpSpPr>
          <a:xfrm>
            <a:off x="5076056" y="2852936"/>
            <a:ext cx="360040" cy="504056"/>
            <a:chOff x="3851920" y="4149080"/>
            <a:chExt cx="1584176" cy="2088232"/>
          </a:xfrm>
        </p:grpSpPr>
        <p:sp>
          <p:nvSpPr>
            <p:cNvPr id="46" name="正方形/長方形 45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8" name="直線コネクタ 47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50"/>
          <p:cNvGrpSpPr/>
          <p:nvPr/>
        </p:nvGrpSpPr>
        <p:grpSpPr>
          <a:xfrm>
            <a:off x="5652120" y="2852936"/>
            <a:ext cx="360040" cy="504056"/>
            <a:chOff x="3851920" y="4149080"/>
            <a:chExt cx="1584176" cy="2088232"/>
          </a:xfrm>
        </p:grpSpPr>
        <p:sp>
          <p:nvSpPr>
            <p:cNvPr id="52" name="正方形/長方形 51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4" name="直線コネクタ 53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56"/>
          <p:cNvGrpSpPr/>
          <p:nvPr/>
        </p:nvGrpSpPr>
        <p:grpSpPr>
          <a:xfrm>
            <a:off x="6228184" y="2852936"/>
            <a:ext cx="360040" cy="504056"/>
            <a:chOff x="3851920" y="4149080"/>
            <a:chExt cx="1584176" cy="2088232"/>
          </a:xfrm>
        </p:grpSpPr>
        <p:sp>
          <p:nvSpPr>
            <p:cNvPr id="58" name="正方形/長方形 57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62"/>
          <p:cNvGrpSpPr/>
          <p:nvPr/>
        </p:nvGrpSpPr>
        <p:grpSpPr>
          <a:xfrm>
            <a:off x="6804248" y="2852936"/>
            <a:ext cx="360040" cy="504056"/>
            <a:chOff x="3851920" y="4149080"/>
            <a:chExt cx="1584176" cy="2088232"/>
          </a:xfrm>
        </p:grpSpPr>
        <p:sp>
          <p:nvSpPr>
            <p:cNvPr id="64" name="正方形/長方形 63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6" name="直線コネクタ 65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68"/>
          <p:cNvGrpSpPr/>
          <p:nvPr/>
        </p:nvGrpSpPr>
        <p:grpSpPr>
          <a:xfrm>
            <a:off x="7452320" y="2852936"/>
            <a:ext cx="360040" cy="504056"/>
            <a:chOff x="3851920" y="4149080"/>
            <a:chExt cx="1584176" cy="2088232"/>
          </a:xfrm>
        </p:grpSpPr>
        <p:sp>
          <p:nvSpPr>
            <p:cNvPr id="70" name="正方形/長方形 69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2" name="直線コネクタ 71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正方形/長方形 74"/>
          <p:cNvSpPr/>
          <p:nvPr/>
        </p:nvSpPr>
        <p:spPr>
          <a:xfrm>
            <a:off x="1547664" y="4509120"/>
            <a:ext cx="6840760" cy="1584176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83568" y="1916832"/>
            <a:ext cx="8208912" cy="439248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0" name="直線コネクタ 79"/>
          <p:cNvCxnSpPr/>
          <p:nvPr/>
        </p:nvCxnSpPr>
        <p:spPr>
          <a:xfrm>
            <a:off x="2843808" y="3356992"/>
            <a:ext cx="648072" cy="1440160"/>
          </a:xfrm>
          <a:prstGeom prst="line">
            <a:avLst/>
          </a:prstGeom>
          <a:ln w="123825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C:\Users\makoto\AppData\Local\Microsoft\Windows\Temporary Internet Files\Content.IE5\YQBQ6EY4\MM90004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25144"/>
            <a:ext cx="1545317" cy="1152128"/>
          </a:xfrm>
          <a:prstGeom prst="rect">
            <a:avLst/>
          </a:prstGeom>
          <a:noFill/>
        </p:spPr>
      </p:pic>
      <p:grpSp>
        <p:nvGrpSpPr>
          <p:cNvPr id="13" name="グループ化 81"/>
          <p:cNvGrpSpPr/>
          <p:nvPr/>
        </p:nvGrpSpPr>
        <p:grpSpPr>
          <a:xfrm>
            <a:off x="1979712" y="2852936"/>
            <a:ext cx="360040" cy="504056"/>
            <a:chOff x="3851920" y="4149080"/>
            <a:chExt cx="1584176" cy="2088232"/>
          </a:xfrm>
        </p:grpSpPr>
        <p:sp>
          <p:nvSpPr>
            <p:cNvPr id="83" name="正方形/長方形 82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5" name="直線コネクタ 84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87"/>
          <p:cNvGrpSpPr/>
          <p:nvPr/>
        </p:nvGrpSpPr>
        <p:grpSpPr>
          <a:xfrm>
            <a:off x="2555776" y="2852936"/>
            <a:ext cx="360040" cy="504056"/>
            <a:chOff x="3851920" y="4149080"/>
            <a:chExt cx="1584176" cy="2088232"/>
          </a:xfrm>
        </p:grpSpPr>
        <p:sp>
          <p:nvSpPr>
            <p:cNvPr id="89" name="正方形/長方形 88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1" name="直線コネクタ 90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93"/>
          <p:cNvGrpSpPr/>
          <p:nvPr/>
        </p:nvGrpSpPr>
        <p:grpSpPr>
          <a:xfrm>
            <a:off x="3203848" y="2852936"/>
            <a:ext cx="360040" cy="504056"/>
            <a:chOff x="3851920" y="4149080"/>
            <a:chExt cx="1584176" cy="2088232"/>
          </a:xfrm>
        </p:grpSpPr>
        <p:sp>
          <p:nvSpPr>
            <p:cNvPr id="95" name="正方形/長方形 94"/>
            <p:cNvSpPr/>
            <p:nvPr/>
          </p:nvSpPr>
          <p:spPr>
            <a:xfrm>
              <a:off x="3851920" y="4149080"/>
              <a:ext cx="1584176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4067944" y="4373488"/>
              <a:ext cx="1152128" cy="1647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7" name="直線コネクタ 96"/>
            <p:cNvCxnSpPr/>
            <p:nvPr/>
          </p:nvCxnSpPr>
          <p:spPr>
            <a:xfrm>
              <a:off x="4139952" y="4725144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139952" y="5877272"/>
              <a:ext cx="9361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 flipH="1">
              <a:off x="4139952" y="4725144"/>
              <a:ext cx="936104" cy="115212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角丸四角形 99"/>
          <p:cNvSpPr/>
          <p:nvPr/>
        </p:nvSpPr>
        <p:spPr>
          <a:xfrm>
            <a:off x="3419872" y="5085184"/>
            <a:ext cx="4320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角丸四角形 102"/>
          <p:cNvSpPr/>
          <p:nvPr/>
        </p:nvSpPr>
        <p:spPr>
          <a:xfrm>
            <a:off x="3419872" y="5445224"/>
            <a:ext cx="432048" cy="2880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角丸四角形 112"/>
          <p:cNvSpPr/>
          <p:nvPr/>
        </p:nvSpPr>
        <p:spPr>
          <a:xfrm>
            <a:off x="4067944" y="5085184"/>
            <a:ext cx="28803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827584" y="19888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Reflowable</a:t>
            </a:r>
            <a:r>
              <a:rPr kumimoji="1" lang="en-US" altLang="ja-JP" dirty="0" smtClean="0"/>
              <a:t> rendition</a:t>
            </a:r>
            <a:endParaRPr kumimoji="1" lang="ja-JP" altLang="en-US" dirty="0"/>
          </a:p>
        </p:txBody>
      </p:sp>
      <p:cxnSp>
        <p:nvCxnSpPr>
          <p:cNvPr id="130" name="直線コネクタ 129"/>
          <p:cNvCxnSpPr/>
          <p:nvPr/>
        </p:nvCxnSpPr>
        <p:spPr>
          <a:xfrm flipH="1">
            <a:off x="5076056" y="3429000"/>
            <a:ext cx="1728192" cy="1368152"/>
          </a:xfrm>
          <a:prstGeom prst="line">
            <a:avLst/>
          </a:prstGeom>
          <a:ln w="123825">
            <a:solidFill>
              <a:srgbClr val="FF000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角丸四角形 132"/>
          <p:cNvSpPr/>
          <p:nvPr/>
        </p:nvSpPr>
        <p:spPr>
          <a:xfrm>
            <a:off x="4355976" y="5085184"/>
            <a:ext cx="288032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角丸四角形 133"/>
          <p:cNvSpPr/>
          <p:nvPr/>
        </p:nvSpPr>
        <p:spPr>
          <a:xfrm>
            <a:off x="5148064" y="5013176"/>
            <a:ext cx="504056" cy="36004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5" name="直線コネクタ 134"/>
          <p:cNvCxnSpPr/>
          <p:nvPr/>
        </p:nvCxnSpPr>
        <p:spPr>
          <a:xfrm flipH="1">
            <a:off x="4355976" y="3284984"/>
            <a:ext cx="432048" cy="1512168"/>
          </a:xfrm>
          <a:prstGeom prst="line">
            <a:avLst/>
          </a:prstGeom>
          <a:ln w="123825">
            <a:solidFill>
              <a:srgbClr val="00B050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テキスト ボックス 137"/>
          <p:cNvSpPr txBox="1"/>
          <p:nvPr/>
        </p:nvSpPr>
        <p:spPr>
          <a:xfrm>
            <a:off x="827584" y="378904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Fixed-layout 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rendition</a:t>
            </a:r>
            <a:endParaRPr kumimoji="1" lang="ja-JP" altLang="en-US" dirty="0"/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835696" y="51571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Regions</a:t>
            </a:r>
            <a:endParaRPr kumimoji="1" lang="ja-JP" altLang="en-US" dirty="0"/>
          </a:p>
        </p:txBody>
      </p:sp>
      <p:cxnSp>
        <p:nvCxnSpPr>
          <p:cNvPr id="150" name="直線矢印コネクタ 149"/>
          <p:cNvCxnSpPr/>
          <p:nvPr/>
        </p:nvCxnSpPr>
        <p:spPr>
          <a:xfrm flipV="1">
            <a:off x="2699792" y="5229200"/>
            <a:ext cx="648072" cy="144016"/>
          </a:xfrm>
          <a:prstGeom prst="straightConnector1">
            <a:avLst/>
          </a:prstGeom>
          <a:ln w="19050"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4139952" y="14127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ZIP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Multi-directional mapping among multiple renditions within a ZIP file</a:t>
            </a:r>
          </a:p>
          <a:p>
            <a:r>
              <a:rPr kumimoji="1" lang="en-US" altLang="ja-JP" dirty="0" smtClean="0"/>
              <a:t>Multi-directional links </a:t>
            </a:r>
            <a:r>
              <a:rPr kumimoji="1" lang="en-US" altLang="ja-JP" i="1" dirty="0" smtClean="0"/>
              <a:t>not</a:t>
            </a:r>
            <a:r>
              <a:rPr kumimoji="1" lang="en-US" altLang="ja-JP" dirty="0" smtClean="0"/>
              <a:t> embedded in HTML or SVG</a:t>
            </a:r>
          </a:p>
          <a:p>
            <a:r>
              <a:rPr lang="en-US" altLang="ja-JP" dirty="0" smtClean="0"/>
              <a:t>Based on regions in images</a:t>
            </a:r>
            <a:endParaRPr kumimoji="1"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B464-1CCB-4758-AE00-0FF654FA34F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76422" cy="1703112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+mj-ea"/>
              </a:rPr>
              <a:t>Intra-rendition navigation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1BEE6-1008-4BDC-B71B-C2850580E7B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pic>
        <p:nvPicPr>
          <p:cNvPr id="30" name="Picture 2" descr="C:\Users\makoto\AppData\Local\Microsoft\Windows\Temporary Internet Files\Content.IE5\YQBQ6EY4\MM90004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17032"/>
            <a:ext cx="1545317" cy="1152128"/>
          </a:xfrm>
          <a:prstGeom prst="rect">
            <a:avLst/>
          </a:prstGeom>
          <a:noFill/>
        </p:spPr>
      </p:pic>
      <p:sp>
        <p:nvSpPr>
          <p:cNvPr id="75" name="正方形/長方形 74"/>
          <p:cNvSpPr/>
          <p:nvPr/>
        </p:nvSpPr>
        <p:spPr>
          <a:xfrm>
            <a:off x="1547664" y="3284984"/>
            <a:ext cx="6840760" cy="2808312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683568" y="2492896"/>
            <a:ext cx="8208912" cy="38164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角丸四角形 99"/>
          <p:cNvSpPr/>
          <p:nvPr/>
        </p:nvSpPr>
        <p:spPr>
          <a:xfrm>
            <a:off x="1835696" y="4005064"/>
            <a:ext cx="432048" cy="144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角丸四角形 102"/>
          <p:cNvSpPr/>
          <p:nvPr/>
        </p:nvSpPr>
        <p:spPr>
          <a:xfrm flipV="1">
            <a:off x="1835696" y="4221088"/>
            <a:ext cx="432048" cy="1440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角丸四角形 132"/>
          <p:cNvSpPr/>
          <p:nvPr/>
        </p:nvSpPr>
        <p:spPr>
          <a:xfrm>
            <a:off x="2843808" y="4077072"/>
            <a:ext cx="288032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角丸四角形 133"/>
          <p:cNvSpPr/>
          <p:nvPr/>
        </p:nvSpPr>
        <p:spPr>
          <a:xfrm>
            <a:off x="1835696" y="4437112"/>
            <a:ext cx="504056" cy="21602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971600" y="249289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Fixed-layout </a:t>
            </a:r>
            <a:r>
              <a:rPr kumimoji="1" lang="en-US" altLang="ja-JP" dirty="0" smtClean="0"/>
              <a:t>rendition</a:t>
            </a:r>
            <a:endParaRPr kumimoji="1" lang="ja-JP" altLang="en-US" dirty="0"/>
          </a:p>
        </p:txBody>
      </p:sp>
      <p:pic>
        <p:nvPicPr>
          <p:cNvPr id="82" name="Picture 2" descr="C:\Users\makoto\AppData\Local\Microsoft\Windows\Temporary Internet Files\Content.IE5\YQBQ6EY4\MM90004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1545317" cy="1152128"/>
          </a:xfrm>
          <a:prstGeom prst="rect">
            <a:avLst/>
          </a:prstGeom>
          <a:noFill/>
        </p:spPr>
      </p:pic>
      <p:pic>
        <p:nvPicPr>
          <p:cNvPr id="88" name="Picture 2" descr="C:\Users\makoto\AppData\Local\Microsoft\Windows\Temporary Internet Files\Content.IE5\YQBQ6EY4\MM900041146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1545317" cy="1152128"/>
          </a:xfrm>
          <a:prstGeom prst="rect">
            <a:avLst/>
          </a:prstGeom>
          <a:noFill/>
        </p:spPr>
      </p:pic>
      <p:sp>
        <p:nvSpPr>
          <p:cNvPr id="94" name="角丸四角形 93"/>
          <p:cNvSpPr/>
          <p:nvPr/>
        </p:nvSpPr>
        <p:spPr>
          <a:xfrm>
            <a:off x="4067944" y="4149080"/>
            <a:ext cx="4320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角丸四角形 100"/>
          <p:cNvSpPr/>
          <p:nvPr/>
        </p:nvSpPr>
        <p:spPr>
          <a:xfrm>
            <a:off x="4067944" y="4509120"/>
            <a:ext cx="432048" cy="28803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角丸四角形 101"/>
          <p:cNvSpPr/>
          <p:nvPr/>
        </p:nvSpPr>
        <p:spPr>
          <a:xfrm>
            <a:off x="4716016" y="4149080"/>
            <a:ext cx="28803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角丸四角形 103"/>
          <p:cNvSpPr/>
          <p:nvPr/>
        </p:nvSpPr>
        <p:spPr>
          <a:xfrm>
            <a:off x="5004048" y="4149080"/>
            <a:ext cx="288032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角丸四角形 104"/>
          <p:cNvSpPr/>
          <p:nvPr/>
        </p:nvSpPr>
        <p:spPr>
          <a:xfrm>
            <a:off x="6372200" y="4149080"/>
            <a:ext cx="504056" cy="36004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フリーフォーム 110"/>
          <p:cNvSpPr/>
          <p:nvPr/>
        </p:nvSpPr>
        <p:spPr>
          <a:xfrm>
            <a:off x="2034989" y="2728258"/>
            <a:ext cx="2104963" cy="1420822"/>
          </a:xfrm>
          <a:custGeom>
            <a:avLst/>
            <a:gdLst>
              <a:gd name="connsiteX0" fmla="*/ 0 w 3469341"/>
              <a:gd name="connsiteY0" fmla="*/ 1108636 h 1305860"/>
              <a:gd name="connsiteX1" fmla="*/ 1837765 w 3469341"/>
              <a:gd name="connsiteY1" fmla="*/ 32871 h 1305860"/>
              <a:gd name="connsiteX2" fmla="*/ 3469341 w 3469341"/>
              <a:gd name="connsiteY2" fmla="*/ 1305860 h 130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41" h="1305860">
                <a:moveTo>
                  <a:pt x="0" y="1108636"/>
                </a:moveTo>
                <a:cubicBezTo>
                  <a:pt x="629770" y="554318"/>
                  <a:pt x="1259541" y="0"/>
                  <a:pt x="1837765" y="32871"/>
                </a:cubicBezTo>
                <a:cubicBezTo>
                  <a:pt x="2415989" y="65742"/>
                  <a:pt x="3176494" y="1134036"/>
                  <a:pt x="3469341" y="1305860"/>
                </a:cubicBezTo>
              </a:path>
            </a:pathLst>
          </a:custGeom>
          <a:ln w="31750">
            <a:solidFill>
              <a:srgbClr val="7030A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>
            <a:off x="2339753" y="3501008"/>
            <a:ext cx="2808311" cy="936105"/>
          </a:xfrm>
          <a:custGeom>
            <a:avLst/>
            <a:gdLst>
              <a:gd name="connsiteX0" fmla="*/ 0 w 2112682"/>
              <a:gd name="connsiteY0" fmla="*/ 1724212 h 2011082"/>
              <a:gd name="connsiteX1" fmla="*/ 1801906 w 2112682"/>
              <a:gd name="connsiteY1" fmla="*/ 47812 h 2011082"/>
              <a:gd name="connsiteX2" fmla="*/ 1864659 w 2112682"/>
              <a:gd name="connsiteY2" fmla="*/ 2011082 h 2011082"/>
              <a:gd name="connsiteX0" fmla="*/ 0 w 1864659"/>
              <a:gd name="connsiteY0" fmla="*/ 1732179 h 2019049"/>
              <a:gd name="connsiteX1" fmla="*/ 1286853 w 1864659"/>
              <a:gd name="connsiteY1" fmla="*/ 47812 h 2019049"/>
              <a:gd name="connsiteX2" fmla="*/ 1864659 w 1864659"/>
              <a:gd name="connsiteY2" fmla="*/ 2019049 h 2019049"/>
              <a:gd name="connsiteX0" fmla="*/ 33440 w 1898099"/>
              <a:gd name="connsiteY0" fmla="*/ 1847692 h 2134562"/>
              <a:gd name="connsiteX1" fmla="*/ 214476 w 1898099"/>
              <a:gd name="connsiteY1" fmla="*/ 1154614 h 2134562"/>
              <a:gd name="connsiteX2" fmla="*/ 1320293 w 1898099"/>
              <a:gd name="connsiteY2" fmla="*/ 163325 h 2134562"/>
              <a:gd name="connsiteX3" fmla="*/ 1898099 w 1898099"/>
              <a:gd name="connsiteY3" fmla="*/ 2134562 h 2134562"/>
              <a:gd name="connsiteX0" fmla="*/ 67384 w 1891309"/>
              <a:gd name="connsiteY0" fmla="*/ 2490907 h 2490907"/>
              <a:gd name="connsiteX1" fmla="*/ 207686 w 1891309"/>
              <a:gd name="connsiteY1" fmla="*/ 1154614 h 2490907"/>
              <a:gd name="connsiteX2" fmla="*/ 1313503 w 1891309"/>
              <a:gd name="connsiteY2" fmla="*/ 163325 h 2490907"/>
              <a:gd name="connsiteX3" fmla="*/ 1891309 w 1891309"/>
              <a:gd name="connsiteY3" fmla="*/ 2134562 h 2490907"/>
              <a:gd name="connsiteX0" fmla="*/ 0 w 1823925"/>
              <a:gd name="connsiteY0" fmla="*/ 2327582 h 2327582"/>
              <a:gd name="connsiteX1" fmla="*/ 1246119 w 1823925"/>
              <a:gd name="connsiteY1" fmla="*/ 0 h 2327582"/>
              <a:gd name="connsiteX2" fmla="*/ 1823925 w 1823925"/>
              <a:gd name="connsiteY2" fmla="*/ 1971237 h 2327582"/>
              <a:gd name="connsiteX0" fmla="*/ 0 w 1823925"/>
              <a:gd name="connsiteY0" fmla="*/ 1781724 h 1781724"/>
              <a:gd name="connsiteX1" fmla="*/ 1169182 w 1823925"/>
              <a:gd name="connsiteY1" fmla="*/ 0 h 1781724"/>
              <a:gd name="connsiteX2" fmla="*/ 1823925 w 1823925"/>
              <a:gd name="connsiteY2" fmla="*/ 1425379 h 1781724"/>
              <a:gd name="connsiteX0" fmla="*/ 0 w 1823925"/>
              <a:gd name="connsiteY0" fmla="*/ 1158122 h 1158122"/>
              <a:gd name="connsiteX1" fmla="*/ 1122415 w 1823925"/>
              <a:gd name="connsiteY1" fmla="*/ 0 h 1158122"/>
              <a:gd name="connsiteX2" fmla="*/ 1823925 w 1823925"/>
              <a:gd name="connsiteY2" fmla="*/ 801777 h 115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3925" h="1158122">
                <a:moveTo>
                  <a:pt x="0" y="1158122"/>
                </a:moveTo>
                <a:cubicBezTo>
                  <a:pt x="259608" y="673209"/>
                  <a:pt x="818428" y="59391"/>
                  <a:pt x="1122415" y="0"/>
                </a:cubicBezTo>
                <a:cubicBezTo>
                  <a:pt x="1403019" y="163325"/>
                  <a:pt x="1805996" y="482036"/>
                  <a:pt x="1823925" y="801777"/>
                </a:cubicBezTo>
              </a:path>
            </a:pathLst>
          </a:custGeom>
          <a:ln w="28575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フリーフォーム 113"/>
          <p:cNvSpPr/>
          <p:nvPr/>
        </p:nvSpPr>
        <p:spPr>
          <a:xfrm>
            <a:off x="2312894" y="4195482"/>
            <a:ext cx="1757082" cy="1842247"/>
          </a:xfrm>
          <a:custGeom>
            <a:avLst/>
            <a:gdLst>
              <a:gd name="connsiteX0" fmla="*/ 0 w 1757082"/>
              <a:gd name="connsiteY0" fmla="*/ 0 h 1842247"/>
              <a:gd name="connsiteX1" fmla="*/ 663388 w 1757082"/>
              <a:gd name="connsiteY1" fmla="*/ 1739153 h 1842247"/>
              <a:gd name="connsiteX2" fmla="*/ 1757082 w 1757082"/>
              <a:gd name="connsiteY2" fmla="*/ 618565 h 184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082" h="1842247">
                <a:moveTo>
                  <a:pt x="0" y="0"/>
                </a:moveTo>
                <a:cubicBezTo>
                  <a:pt x="185270" y="818029"/>
                  <a:pt x="370541" y="1636059"/>
                  <a:pt x="663388" y="1739153"/>
                </a:cubicBezTo>
                <a:cubicBezTo>
                  <a:pt x="956235" y="1842247"/>
                  <a:pt x="1356658" y="1230406"/>
                  <a:pt x="1757082" y="618565"/>
                </a:cubicBezTo>
              </a:path>
            </a:pathLst>
          </a:custGeom>
          <a:ln w="25400">
            <a:solidFill>
              <a:srgbClr val="00B05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Panel-based navigation for comics on mobile phones</a:t>
            </a:r>
          </a:p>
          <a:p>
            <a:pPr lvl="1"/>
            <a:r>
              <a:rPr lang="en-US" altLang="ja-JP" dirty="0" smtClean="0"/>
              <a:t>Different navigation for different screen sizes</a:t>
            </a:r>
          </a:p>
          <a:p>
            <a:r>
              <a:rPr lang="en-US" altLang="ja-JP" dirty="0" smtClean="0"/>
              <a:t>“Table of contents” in image-based magazines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B464-1CCB-4758-AE00-0FF654FA34F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ja-JP" dirty="0" smtClean="0"/>
              <a:t>Representing regions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Two possibilities</a:t>
            </a:r>
          </a:p>
          <a:p>
            <a:pPr lvl="1"/>
            <a:r>
              <a:rPr lang="en-US" altLang="ja-JP" dirty="0" smtClean="0"/>
              <a:t>Media fragments</a:t>
            </a:r>
            <a:r>
              <a:rPr lang="en-US" altLang="ja-JP" dirty="0"/>
              <a:t> </a:t>
            </a:r>
            <a:r>
              <a:rPr lang="en-US" altLang="ja-JP" dirty="0" smtClean="0"/>
              <a:t>of W3C</a:t>
            </a:r>
          </a:p>
          <a:p>
            <a:pPr lvl="1"/>
            <a:r>
              <a:rPr lang="en-US" altLang="ja-JP" dirty="0" smtClean="0"/>
              <a:t>SVG elements or views</a:t>
            </a:r>
          </a:p>
          <a:p>
            <a:pPr lvl="1"/>
            <a:endParaRPr lang="en-US" altLang="ja-JP" dirty="0"/>
          </a:p>
          <a:p>
            <a:r>
              <a:rPr lang="en-US" altLang="ja-JP" dirty="0" smtClean="0"/>
              <a:t>Issues</a:t>
            </a:r>
          </a:p>
          <a:p>
            <a:pPr lvl="1"/>
            <a:r>
              <a:rPr lang="en-US" altLang="ja-JP" dirty="0" smtClean="0"/>
              <a:t>Non-rectangular?</a:t>
            </a:r>
          </a:p>
          <a:p>
            <a:pPr lvl="1"/>
            <a:r>
              <a:rPr lang="en-US" altLang="ja-JP" dirty="0" smtClean="0"/>
              <a:t>Neither views nor </a:t>
            </a:r>
            <a:r>
              <a:rPr lang="en-US" altLang="ja-JP" dirty="0" err="1" smtClean="0"/>
              <a:t>renderable</a:t>
            </a:r>
            <a:r>
              <a:rPr lang="en-US" altLang="ja-JP" dirty="0" smtClean="0"/>
              <a:t> elements, but rather hints for reading systems?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B464-1CCB-4758-AE00-0FF654FA34F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B464-1CCB-4758-AE00-0FF654FA34F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2960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2013/03/25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8B464-1CCB-4758-AE00-0FF654FA34F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6672"/>
            <a:ext cx="62960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Web and Electronic books/magazines: </a:t>
            </a:r>
            <a:br>
              <a:rPr lang="en-US" altLang="ja-JP" dirty="0" smtClean="0"/>
            </a:br>
            <a:r>
              <a:rPr lang="en-US" altLang="ja-JP" dirty="0" smtClean="0"/>
              <a:t>similarities and differences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Report of the AHL session of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 SVG WG meeting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Liaison statement from AHL to SVG</a:t>
            </a:r>
          </a:p>
          <a:p>
            <a:r>
              <a:rPr lang="en-US" altLang="ja-JP" dirty="0" smtClean="0"/>
              <a:t>AHL Participation in the F2F of the SVG WG yesterday</a:t>
            </a:r>
          </a:p>
          <a:p>
            <a:pPr lvl="1"/>
            <a:r>
              <a:rPr lang="en-US" altLang="ja-JP" dirty="0" smtClean="0"/>
              <a:t>Very productive and friendly atmosphere</a:t>
            </a:r>
          </a:p>
          <a:p>
            <a:pPr lvl="1"/>
            <a:r>
              <a:rPr lang="en-US" altLang="ja-JP" dirty="0" smtClean="0"/>
              <a:t>SVG WG even mentioned the idea of finishing non-rectangular views in a timely manner</a:t>
            </a:r>
          </a:p>
          <a:p>
            <a:r>
              <a:rPr lang="en-US" altLang="ja-JP" dirty="0" smtClean="0"/>
              <a:t>Liaison statement back from SVG is being written.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kumimoji="1" lang="en-US" altLang="ja-JP" dirty="0" smtClean="0"/>
              <a:t>WWW</a:t>
            </a:r>
            <a:endParaRPr kumimoji="1" lang="ja-JP" altLang="en-US" dirty="0"/>
          </a:p>
        </p:txBody>
      </p:sp>
      <p:pic>
        <p:nvPicPr>
          <p:cNvPr id="4" name="図 3" descr="MP900442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888608"/>
            <a:ext cx="2448272" cy="36016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2628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48680"/>
            <a:ext cx="2664296" cy="32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4283968" y="501317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academic papers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9992" y="522920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Absolutely everything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Ebook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g-ec2.images-amazon.com/images/G/09/kindle/dp/2012/KC/KC-slate-05-lg._V40203656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343255" cy="3222899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708920"/>
            <a:ext cx="27146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http://www.sony.jp/reader/lineup/images/img_read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924944"/>
            <a:ext cx="272266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Synergy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Ebooks</a:t>
            </a:r>
            <a:r>
              <a:rPr lang="en-US" altLang="ja-JP" dirty="0" smtClean="0"/>
              <a:t> (including EPUB) are based on web technologies </a:t>
            </a:r>
          </a:p>
          <a:p>
            <a:r>
              <a:rPr lang="en-US" altLang="ja-JP" dirty="0" smtClean="0"/>
              <a:t>Self publishing: blog first, </a:t>
            </a:r>
            <a:r>
              <a:rPr lang="en-US" altLang="ja-JP" dirty="0" err="1" smtClean="0"/>
              <a:t>ebook</a:t>
            </a:r>
            <a:r>
              <a:rPr lang="en-US" altLang="ja-JP" dirty="0" smtClean="0"/>
              <a:t> second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ja-JP" dirty="0" smtClean="0"/>
              <a:t>Differences (1): Packaging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IDPF</a:t>
            </a:r>
          </a:p>
          <a:p>
            <a:pPr lvl="1"/>
            <a:r>
              <a:rPr lang="en-US" altLang="ja-JP" dirty="0" smtClean="0"/>
              <a:t>EPUB publications are distributable packages of web contents.</a:t>
            </a:r>
          </a:p>
          <a:p>
            <a:pPr lvl="1">
              <a:buNone/>
            </a:pPr>
            <a:endParaRPr lang="en-US" altLang="ja-JP" dirty="0" smtClean="0"/>
          </a:p>
          <a:p>
            <a:r>
              <a:rPr lang="en-US" altLang="ja-JP" dirty="0" smtClean="0"/>
              <a:t>IETF and W3C</a:t>
            </a:r>
          </a:p>
          <a:p>
            <a:pPr lvl="1"/>
            <a:r>
              <a:rPr lang="en-US" altLang="ja-JP" dirty="0" smtClean="0"/>
              <a:t>MHTML (mainly for e-mail)</a:t>
            </a:r>
          </a:p>
          <a:p>
            <a:pPr lvl="1"/>
            <a:r>
              <a:rPr lang="en-US" altLang="ja-JP" dirty="0" smtClean="0"/>
              <a:t>W3C widget packaging (mainly for widgets)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Differences (2): Key players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W3C</a:t>
            </a:r>
          </a:p>
          <a:p>
            <a:pPr lvl="1"/>
            <a:r>
              <a:rPr lang="en-US" altLang="ja-JP" dirty="0" smtClean="0"/>
              <a:t>Browser vendors</a:t>
            </a:r>
          </a:p>
          <a:p>
            <a:pPr lvl="1"/>
            <a:r>
              <a:rPr lang="en-US" altLang="ja-JP" dirty="0" smtClean="0"/>
              <a:t>IT guys</a:t>
            </a:r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IDPF</a:t>
            </a:r>
          </a:p>
          <a:p>
            <a:pPr lvl="1"/>
            <a:r>
              <a:rPr lang="en-US" altLang="ja-JP" dirty="0" smtClean="0"/>
              <a:t>Google, Apple</a:t>
            </a:r>
          </a:p>
          <a:p>
            <a:pPr lvl="1"/>
            <a:r>
              <a:rPr lang="en-US" altLang="ja-JP" dirty="0" smtClean="0"/>
              <a:t>B&amp;N, Kobo, Sony, ...</a:t>
            </a:r>
          </a:p>
          <a:p>
            <a:pPr lvl="1"/>
            <a:r>
              <a:rPr lang="en-US" altLang="ja-JP" dirty="0" smtClean="0"/>
              <a:t>Traditional publishers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Differences (3): Priorities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IDPF</a:t>
            </a:r>
          </a:p>
          <a:p>
            <a:pPr lvl="1"/>
            <a:r>
              <a:rPr lang="en-US" altLang="ja-JP" dirty="0" smtClean="0"/>
              <a:t>	Longevity</a:t>
            </a:r>
          </a:p>
          <a:p>
            <a:pPr lvl="1"/>
            <a:r>
              <a:rPr lang="en-US" altLang="ja-JP" dirty="0" smtClean="0"/>
              <a:t>	Traditional typography</a:t>
            </a:r>
          </a:p>
          <a:p>
            <a:pPr lvl="2"/>
            <a:r>
              <a:rPr lang="en-US" altLang="ja-JP" dirty="0" smtClean="0"/>
              <a:t>Vertical writing</a:t>
            </a:r>
          </a:p>
          <a:p>
            <a:pPr lvl="2"/>
            <a:r>
              <a:rPr lang="en-US" altLang="ja-JP" dirty="0" smtClean="0"/>
              <a:t>Ruby</a:t>
            </a:r>
          </a:p>
          <a:p>
            <a:pPr lvl="1"/>
            <a:r>
              <a:rPr lang="en-US" altLang="ja-JP" dirty="0" err="1" smtClean="0"/>
              <a:t>Javascript</a:t>
            </a:r>
            <a:r>
              <a:rPr lang="en-US" altLang="ja-JP" dirty="0" smtClean="0"/>
              <a:t> in EPUB is not recommended.</a:t>
            </a:r>
          </a:p>
          <a:p>
            <a:r>
              <a:rPr lang="en-US" altLang="ja-JP" dirty="0" smtClean="0"/>
              <a:t>W3C</a:t>
            </a:r>
          </a:p>
          <a:p>
            <a:pPr lvl="1"/>
            <a:r>
              <a:rPr lang="en-US" altLang="ja-JP" dirty="0" smtClean="0"/>
              <a:t>Web-based application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Going forward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Awareness</a:t>
            </a:r>
          </a:p>
          <a:p>
            <a:r>
              <a:rPr lang="en-US" altLang="ja-JP" dirty="0" smtClean="0"/>
              <a:t>Information exchange</a:t>
            </a:r>
          </a:p>
          <a:p>
            <a:pPr lvl="1"/>
            <a:r>
              <a:rPr kumimoji="1" lang="en-US" altLang="ja-JP" dirty="0" smtClean="0"/>
              <a:t>AHL and SVG</a:t>
            </a:r>
          </a:p>
          <a:p>
            <a:pPr lvl="1"/>
            <a:r>
              <a:rPr lang="en-US" altLang="ja-JP" dirty="0" smtClean="0"/>
              <a:t>AHL and media fragments</a:t>
            </a:r>
          </a:p>
          <a:p>
            <a:pPr lvl="1"/>
            <a:r>
              <a:rPr kumimoji="1" lang="en-US" altLang="ja-JP" dirty="0" smtClean="0"/>
              <a:t>EPUB and CSS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370</Words>
  <Application>Microsoft Office PowerPoint</Application>
  <PresentationFormat>画面に合わせる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テーマ</vt:lpstr>
      <vt:lpstr>MURATA Makoto</vt:lpstr>
      <vt:lpstr>Web and Electronic books/magazines:  similarities and differences</vt:lpstr>
      <vt:lpstr>WWW</vt:lpstr>
      <vt:lpstr>Ebook</vt:lpstr>
      <vt:lpstr>Synergy </vt:lpstr>
      <vt:lpstr>Differences (1): Packaging </vt:lpstr>
      <vt:lpstr>Differences (2): Key players</vt:lpstr>
      <vt:lpstr>Differences (3): Priorities</vt:lpstr>
      <vt:lpstr>Going forward</vt:lpstr>
      <vt:lpstr>Advanced Hybrid Layouts WG</vt:lpstr>
      <vt:lpstr>Rendition selection</vt:lpstr>
      <vt:lpstr>スライド 12</vt:lpstr>
      <vt:lpstr>Rendition mapping </vt:lpstr>
      <vt:lpstr>スライド 14</vt:lpstr>
      <vt:lpstr>Intra-rendition navigation</vt:lpstr>
      <vt:lpstr>スライド 16</vt:lpstr>
      <vt:lpstr>Representing regions</vt:lpstr>
      <vt:lpstr>スライド 18</vt:lpstr>
      <vt:lpstr>スライド 19</vt:lpstr>
      <vt:lpstr>Report of the AHL session of  the SVG WG meeting</vt:lpstr>
    </vt:vector>
  </TitlesOfParts>
  <Company>国際大学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MURATA</dc:creator>
  <cp:lastModifiedBy>makoto</cp:lastModifiedBy>
  <cp:revision>79</cp:revision>
  <dcterms:created xsi:type="dcterms:W3CDTF">2013-05-31T02:44:33Z</dcterms:created>
  <dcterms:modified xsi:type="dcterms:W3CDTF">2013-06-04T01:10:41Z</dcterms:modified>
</cp:coreProperties>
</file>