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81" r:id="rId3"/>
    <p:sldId id="289" r:id="rId4"/>
    <p:sldId id="282" r:id="rId5"/>
    <p:sldId id="283" r:id="rId6"/>
    <p:sldId id="285" r:id="rId7"/>
    <p:sldId id="284" r:id="rId8"/>
    <p:sldId id="286" r:id="rId9"/>
    <p:sldId id="290" r:id="rId10"/>
    <p:sldId id="291" r:id="rId11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20" y="-1776"/>
      </p:cViewPr>
      <p:guideLst>
        <p:guide orient="horz" pos="3022"/>
        <p:guide pos="1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emf"/><Relationship Id="rId10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864B-3B93-4CDC-AE40-656895E5B870}" type="datetimeFigureOut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92823-3341-49A7-A6DB-CC5FE5DE4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41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0532" y="1274902"/>
            <a:ext cx="8420100" cy="2082093"/>
          </a:xfrm>
        </p:spPr>
        <p:txBody>
          <a:bodyPr/>
          <a:lstStyle>
            <a:lvl1pPr algn="ctr">
              <a:defRPr sz="3200" baseline="0">
                <a:latin typeface="(日本語用のフォントを使用)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1614" y="3501008"/>
            <a:ext cx="6934200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(日本語用のフォントを使用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3A4AE-7BAD-468C-9B35-FF7F77D35C9E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0" y="1128681"/>
            <a:ext cx="9906000" cy="7302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0" y="3392487"/>
            <a:ext cx="9906000" cy="7302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4" name="Group 12"/>
          <p:cNvGrpSpPr>
            <a:grpSpLocks noChangeAspect="1"/>
          </p:cNvGrpSpPr>
          <p:nvPr userDrawn="1"/>
        </p:nvGrpSpPr>
        <p:grpSpPr bwMode="auto">
          <a:xfrm>
            <a:off x="66675" y="6457950"/>
            <a:ext cx="993775" cy="342900"/>
            <a:chOff x="1171" y="1566"/>
            <a:chExt cx="3418" cy="1188"/>
          </a:xfrm>
        </p:grpSpPr>
        <p:sp>
          <p:nvSpPr>
            <p:cNvPr id="15" name="AutoShape 13"/>
            <p:cNvSpPr>
              <a:spLocks noChangeAspect="1" noChangeArrowheads="1" noTextEdit="1"/>
            </p:cNvSpPr>
            <p:nvPr/>
          </p:nvSpPr>
          <p:spPr bwMode="black">
            <a:xfrm>
              <a:off x="1171" y="1566"/>
              <a:ext cx="3418" cy="1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1171" y="1566"/>
              <a:ext cx="1250" cy="1183"/>
            </a:xfrm>
            <a:custGeom>
              <a:avLst/>
              <a:gdLst/>
              <a:ahLst/>
              <a:cxnLst>
                <a:cxn ang="0">
                  <a:pos x="956" y="39"/>
                </a:cxn>
                <a:cxn ang="0">
                  <a:pos x="736" y="0"/>
                </a:cxn>
                <a:cxn ang="0">
                  <a:pos x="573" y="13"/>
                </a:cxn>
                <a:cxn ang="0">
                  <a:pos x="344" y="22"/>
                </a:cxn>
                <a:cxn ang="0">
                  <a:pos x="194" y="103"/>
                </a:cxn>
                <a:cxn ang="0">
                  <a:pos x="82" y="245"/>
                </a:cxn>
                <a:cxn ang="0">
                  <a:pos x="17" y="418"/>
                </a:cxn>
                <a:cxn ang="0">
                  <a:pos x="0" y="603"/>
                </a:cxn>
                <a:cxn ang="0">
                  <a:pos x="39" y="783"/>
                </a:cxn>
                <a:cxn ang="0">
                  <a:pos x="103" y="908"/>
                </a:cxn>
                <a:cxn ang="0">
                  <a:pos x="228" y="1046"/>
                </a:cxn>
                <a:cxn ang="0">
                  <a:pos x="392" y="1141"/>
                </a:cxn>
                <a:cxn ang="0">
                  <a:pos x="573" y="1184"/>
                </a:cxn>
                <a:cxn ang="0">
                  <a:pos x="710" y="1179"/>
                </a:cxn>
                <a:cxn ang="0">
                  <a:pos x="887" y="1128"/>
                </a:cxn>
                <a:cxn ang="0">
                  <a:pos x="1042" y="1024"/>
                </a:cxn>
                <a:cxn ang="0">
                  <a:pos x="1162" y="882"/>
                </a:cxn>
                <a:cxn ang="0">
                  <a:pos x="1218" y="753"/>
                </a:cxn>
                <a:cxn ang="0">
                  <a:pos x="1248" y="568"/>
                </a:cxn>
                <a:cxn ang="0">
                  <a:pos x="1223" y="383"/>
                </a:cxn>
                <a:cxn ang="0">
                  <a:pos x="1145" y="211"/>
                </a:cxn>
                <a:cxn ang="0">
                  <a:pos x="1050" y="103"/>
                </a:cxn>
                <a:cxn ang="0">
                  <a:pos x="650" y="215"/>
                </a:cxn>
                <a:cxn ang="0">
                  <a:pos x="723" y="327"/>
                </a:cxn>
                <a:cxn ang="0">
                  <a:pos x="732" y="435"/>
                </a:cxn>
                <a:cxn ang="0">
                  <a:pos x="650" y="517"/>
                </a:cxn>
                <a:cxn ang="0">
                  <a:pos x="594" y="517"/>
                </a:cxn>
                <a:cxn ang="0">
                  <a:pos x="534" y="473"/>
                </a:cxn>
                <a:cxn ang="0">
                  <a:pos x="512" y="392"/>
                </a:cxn>
                <a:cxn ang="0">
                  <a:pos x="551" y="267"/>
                </a:cxn>
                <a:cxn ang="0">
                  <a:pos x="956" y="900"/>
                </a:cxn>
                <a:cxn ang="0">
                  <a:pos x="848" y="981"/>
                </a:cxn>
                <a:cxn ang="0">
                  <a:pos x="590" y="1033"/>
                </a:cxn>
                <a:cxn ang="0">
                  <a:pos x="418" y="990"/>
                </a:cxn>
                <a:cxn ang="0">
                  <a:pos x="276" y="882"/>
                </a:cxn>
                <a:cxn ang="0">
                  <a:pos x="198" y="775"/>
                </a:cxn>
                <a:cxn ang="0">
                  <a:pos x="151" y="534"/>
                </a:cxn>
                <a:cxn ang="0">
                  <a:pos x="220" y="306"/>
                </a:cxn>
                <a:cxn ang="0">
                  <a:pos x="288" y="224"/>
                </a:cxn>
                <a:cxn ang="0">
                  <a:pos x="413" y="159"/>
                </a:cxn>
                <a:cxn ang="0">
                  <a:pos x="400" y="237"/>
                </a:cxn>
                <a:cxn ang="0">
                  <a:pos x="362" y="430"/>
                </a:cxn>
                <a:cxn ang="0">
                  <a:pos x="405" y="555"/>
                </a:cxn>
                <a:cxn ang="0">
                  <a:pos x="504" y="646"/>
                </a:cxn>
                <a:cxn ang="0">
                  <a:pos x="594" y="676"/>
                </a:cxn>
                <a:cxn ang="0">
                  <a:pos x="745" y="646"/>
                </a:cxn>
                <a:cxn ang="0">
                  <a:pos x="852" y="538"/>
                </a:cxn>
                <a:cxn ang="0">
                  <a:pos x="887" y="439"/>
                </a:cxn>
                <a:cxn ang="0">
                  <a:pos x="848" y="241"/>
                </a:cxn>
                <a:cxn ang="0">
                  <a:pos x="839" y="164"/>
                </a:cxn>
                <a:cxn ang="0">
                  <a:pos x="990" y="258"/>
                </a:cxn>
                <a:cxn ang="0">
                  <a:pos x="1063" y="370"/>
                </a:cxn>
                <a:cxn ang="0">
                  <a:pos x="1098" y="508"/>
                </a:cxn>
                <a:cxn ang="0">
                  <a:pos x="1081" y="689"/>
                </a:cxn>
                <a:cxn ang="0">
                  <a:pos x="1025" y="818"/>
                </a:cxn>
                <a:cxn ang="0">
                  <a:pos x="956" y="900"/>
                </a:cxn>
              </a:cxnLst>
              <a:rect l="0" t="0" r="r" b="b"/>
              <a:pathLst>
                <a:path w="1248" h="1184">
                  <a:moveTo>
                    <a:pt x="1050" y="103"/>
                  </a:moveTo>
                  <a:lnTo>
                    <a:pt x="1050" y="103"/>
                  </a:lnTo>
                  <a:lnTo>
                    <a:pt x="1007" y="69"/>
                  </a:lnTo>
                  <a:lnTo>
                    <a:pt x="956" y="39"/>
                  </a:lnTo>
                  <a:lnTo>
                    <a:pt x="904" y="22"/>
                  </a:lnTo>
                  <a:lnTo>
                    <a:pt x="848" y="9"/>
                  </a:lnTo>
                  <a:lnTo>
                    <a:pt x="792" y="0"/>
                  </a:lnTo>
                  <a:lnTo>
                    <a:pt x="736" y="0"/>
                  </a:lnTo>
                  <a:lnTo>
                    <a:pt x="680" y="9"/>
                  </a:lnTo>
                  <a:lnTo>
                    <a:pt x="624" y="26"/>
                  </a:lnTo>
                  <a:lnTo>
                    <a:pt x="624" y="26"/>
                  </a:lnTo>
                  <a:lnTo>
                    <a:pt x="573" y="13"/>
                  </a:lnTo>
                  <a:lnTo>
                    <a:pt x="512" y="4"/>
                  </a:lnTo>
                  <a:lnTo>
                    <a:pt x="456" y="0"/>
                  </a:lnTo>
                  <a:lnTo>
                    <a:pt x="400" y="9"/>
                  </a:lnTo>
                  <a:lnTo>
                    <a:pt x="344" y="22"/>
                  </a:lnTo>
                  <a:lnTo>
                    <a:pt x="288" y="39"/>
                  </a:lnTo>
                  <a:lnTo>
                    <a:pt x="241" y="69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64" y="133"/>
                  </a:lnTo>
                  <a:lnTo>
                    <a:pt x="133" y="168"/>
                  </a:lnTo>
                  <a:lnTo>
                    <a:pt x="108" y="207"/>
                  </a:lnTo>
                  <a:lnTo>
                    <a:pt x="82" y="245"/>
                  </a:lnTo>
                  <a:lnTo>
                    <a:pt x="60" y="284"/>
                  </a:lnTo>
                  <a:lnTo>
                    <a:pt x="43" y="327"/>
                  </a:lnTo>
                  <a:lnTo>
                    <a:pt x="26" y="370"/>
                  </a:lnTo>
                  <a:lnTo>
                    <a:pt x="17" y="418"/>
                  </a:lnTo>
                  <a:lnTo>
                    <a:pt x="9" y="461"/>
                  </a:lnTo>
                  <a:lnTo>
                    <a:pt x="0" y="508"/>
                  </a:lnTo>
                  <a:lnTo>
                    <a:pt x="0" y="555"/>
                  </a:lnTo>
                  <a:lnTo>
                    <a:pt x="0" y="603"/>
                  </a:lnTo>
                  <a:lnTo>
                    <a:pt x="4" y="650"/>
                  </a:lnTo>
                  <a:lnTo>
                    <a:pt x="13" y="693"/>
                  </a:lnTo>
                  <a:lnTo>
                    <a:pt x="22" y="740"/>
                  </a:lnTo>
                  <a:lnTo>
                    <a:pt x="39" y="783"/>
                  </a:lnTo>
                  <a:lnTo>
                    <a:pt x="39" y="783"/>
                  </a:lnTo>
                  <a:lnTo>
                    <a:pt x="56" y="826"/>
                  </a:lnTo>
                  <a:lnTo>
                    <a:pt x="77" y="869"/>
                  </a:lnTo>
                  <a:lnTo>
                    <a:pt x="103" y="908"/>
                  </a:lnTo>
                  <a:lnTo>
                    <a:pt x="129" y="947"/>
                  </a:lnTo>
                  <a:lnTo>
                    <a:pt x="159" y="981"/>
                  </a:lnTo>
                  <a:lnTo>
                    <a:pt x="194" y="1016"/>
                  </a:lnTo>
                  <a:lnTo>
                    <a:pt x="228" y="1046"/>
                  </a:lnTo>
                  <a:lnTo>
                    <a:pt x="267" y="1076"/>
                  </a:lnTo>
                  <a:lnTo>
                    <a:pt x="306" y="1098"/>
                  </a:lnTo>
                  <a:lnTo>
                    <a:pt x="349" y="1123"/>
                  </a:lnTo>
                  <a:lnTo>
                    <a:pt x="392" y="1141"/>
                  </a:lnTo>
                  <a:lnTo>
                    <a:pt x="435" y="1158"/>
                  </a:lnTo>
                  <a:lnTo>
                    <a:pt x="478" y="1171"/>
                  </a:lnTo>
                  <a:lnTo>
                    <a:pt x="525" y="1179"/>
                  </a:lnTo>
                  <a:lnTo>
                    <a:pt x="573" y="1184"/>
                  </a:lnTo>
                  <a:lnTo>
                    <a:pt x="620" y="1184"/>
                  </a:lnTo>
                  <a:lnTo>
                    <a:pt x="620" y="1184"/>
                  </a:lnTo>
                  <a:lnTo>
                    <a:pt x="667" y="1184"/>
                  </a:lnTo>
                  <a:lnTo>
                    <a:pt x="710" y="1179"/>
                  </a:lnTo>
                  <a:lnTo>
                    <a:pt x="758" y="1171"/>
                  </a:lnTo>
                  <a:lnTo>
                    <a:pt x="801" y="1162"/>
                  </a:lnTo>
                  <a:lnTo>
                    <a:pt x="848" y="1145"/>
                  </a:lnTo>
                  <a:lnTo>
                    <a:pt x="887" y="1128"/>
                  </a:lnTo>
                  <a:lnTo>
                    <a:pt x="930" y="1106"/>
                  </a:lnTo>
                  <a:lnTo>
                    <a:pt x="969" y="1080"/>
                  </a:lnTo>
                  <a:lnTo>
                    <a:pt x="1007" y="1055"/>
                  </a:lnTo>
                  <a:lnTo>
                    <a:pt x="1042" y="1024"/>
                  </a:lnTo>
                  <a:lnTo>
                    <a:pt x="1076" y="994"/>
                  </a:lnTo>
                  <a:lnTo>
                    <a:pt x="1106" y="960"/>
                  </a:lnTo>
                  <a:lnTo>
                    <a:pt x="1136" y="921"/>
                  </a:lnTo>
                  <a:lnTo>
                    <a:pt x="1162" y="882"/>
                  </a:lnTo>
                  <a:lnTo>
                    <a:pt x="1184" y="844"/>
                  </a:lnTo>
                  <a:lnTo>
                    <a:pt x="1201" y="801"/>
                  </a:lnTo>
                  <a:lnTo>
                    <a:pt x="1201" y="801"/>
                  </a:lnTo>
                  <a:lnTo>
                    <a:pt x="1218" y="753"/>
                  </a:lnTo>
                  <a:lnTo>
                    <a:pt x="1231" y="710"/>
                  </a:lnTo>
                  <a:lnTo>
                    <a:pt x="1240" y="663"/>
                  </a:lnTo>
                  <a:lnTo>
                    <a:pt x="1248" y="616"/>
                  </a:lnTo>
                  <a:lnTo>
                    <a:pt x="1248" y="568"/>
                  </a:lnTo>
                  <a:lnTo>
                    <a:pt x="1248" y="521"/>
                  </a:lnTo>
                  <a:lnTo>
                    <a:pt x="1244" y="473"/>
                  </a:lnTo>
                  <a:lnTo>
                    <a:pt x="1235" y="426"/>
                  </a:lnTo>
                  <a:lnTo>
                    <a:pt x="1223" y="383"/>
                  </a:lnTo>
                  <a:lnTo>
                    <a:pt x="1205" y="336"/>
                  </a:lnTo>
                  <a:lnTo>
                    <a:pt x="1188" y="293"/>
                  </a:lnTo>
                  <a:lnTo>
                    <a:pt x="1167" y="250"/>
                  </a:lnTo>
                  <a:lnTo>
                    <a:pt x="1145" y="211"/>
                  </a:lnTo>
                  <a:lnTo>
                    <a:pt x="1115" y="172"/>
                  </a:lnTo>
                  <a:lnTo>
                    <a:pt x="1085" y="133"/>
                  </a:lnTo>
                  <a:lnTo>
                    <a:pt x="1050" y="103"/>
                  </a:lnTo>
                  <a:lnTo>
                    <a:pt x="1050" y="103"/>
                  </a:lnTo>
                  <a:close/>
                  <a:moveTo>
                    <a:pt x="594" y="215"/>
                  </a:moveTo>
                  <a:lnTo>
                    <a:pt x="620" y="194"/>
                  </a:lnTo>
                  <a:lnTo>
                    <a:pt x="620" y="194"/>
                  </a:lnTo>
                  <a:lnTo>
                    <a:pt x="650" y="215"/>
                  </a:lnTo>
                  <a:lnTo>
                    <a:pt x="676" y="237"/>
                  </a:lnTo>
                  <a:lnTo>
                    <a:pt x="693" y="267"/>
                  </a:lnTo>
                  <a:lnTo>
                    <a:pt x="710" y="297"/>
                  </a:lnTo>
                  <a:lnTo>
                    <a:pt x="723" y="327"/>
                  </a:lnTo>
                  <a:lnTo>
                    <a:pt x="732" y="362"/>
                  </a:lnTo>
                  <a:lnTo>
                    <a:pt x="732" y="400"/>
                  </a:lnTo>
                  <a:lnTo>
                    <a:pt x="732" y="435"/>
                  </a:lnTo>
                  <a:lnTo>
                    <a:pt x="732" y="435"/>
                  </a:lnTo>
                  <a:lnTo>
                    <a:pt x="723" y="461"/>
                  </a:lnTo>
                  <a:lnTo>
                    <a:pt x="702" y="486"/>
                  </a:lnTo>
                  <a:lnTo>
                    <a:pt x="680" y="504"/>
                  </a:lnTo>
                  <a:lnTo>
                    <a:pt x="650" y="517"/>
                  </a:lnTo>
                  <a:lnTo>
                    <a:pt x="650" y="517"/>
                  </a:lnTo>
                  <a:lnTo>
                    <a:pt x="633" y="521"/>
                  </a:lnTo>
                  <a:lnTo>
                    <a:pt x="611" y="521"/>
                  </a:lnTo>
                  <a:lnTo>
                    <a:pt x="594" y="517"/>
                  </a:lnTo>
                  <a:lnTo>
                    <a:pt x="577" y="512"/>
                  </a:lnTo>
                  <a:lnTo>
                    <a:pt x="560" y="499"/>
                  </a:lnTo>
                  <a:lnTo>
                    <a:pt x="547" y="491"/>
                  </a:lnTo>
                  <a:lnTo>
                    <a:pt x="534" y="473"/>
                  </a:lnTo>
                  <a:lnTo>
                    <a:pt x="521" y="456"/>
                  </a:lnTo>
                  <a:lnTo>
                    <a:pt x="521" y="456"/>
                  </a:lnTo>
                  <a:lnTo>
                    <a:pt x="517" y="426"/>
                  </a:lnTo>
                  <a:lnTo>
                    <a:pt x="512" y="392"/>
                  </a:lnTo>
                  <a:lnTo>
                    <a:pt x="517" y="357"/>
                  </a:lnTo>
                  <a:lnTo>
                    <a:pt x="525" y="327"/>
                  </a:lnTo>
                  <a:lnTo>
                    <a:pt x="534" y="293"/>
                  </a:lnTo>
                  <a:lnTo>
                    <a:pt x="551" y="267"/>
                  </a:lnTo>
                  <a:lnTo>
                    <a:pt x="573" y="237"/>
                  </a:lnTo>
                  <a:lnTo>
                    <a:pt x="594" y="215"/>
                  </a:lnTo>
                  <a:lnTo>
                    <a:pt x="594" y="215"/>
                  </a:lnTo>
                  <a:close/>
                  <a:moveTo>
                    <a:pt x="956" y="900"/>
                  </a:moveTo>
                  <a:lnTo>
                    <a:pt x="956" y="900"/>
                  </a:lnTo>
                  <a:lnTo>
                    <a:pt x="930" y="925"/>
                  </a:lnTo>
                  <a:lnTo>
                    <a:pt x="904" y="943"/>
                  </a:lnTo>
                  <a:lnTo>
                    <a:pt x="848" y="981"/>
                  </a:lnTo>
                  <a:lnTo>
                    <a:pt x="788" y="1007"/>
                  </a:lnTo>
                  <a:lnTo>
                    <a:pt x="723" y="1024"/>
                  </a:lnTo>
                  <a:lnTo>
                    <a:pt x="654" y="1033"/>
                  </a:lnTo>
                  <a:lnTo>
                    <a:pt x="590" y="1033"/>
                  </a:lnTo>
                  <a:lnTo>
                    <a:pt x="525" y="1024"/>
                  </a:lnTo>
                  <a:lnTo>
                    <a:pt x="461" y="1007"/>
                  </a:lnTo>
                  <a:lnTo>
                    <a:pt x="461" y="1007"/>
                  </a:lnTo>
                  <a:lnTo>
                    <a:pt x="418" y="990"/>
                  </a:lnTo>
                  <a:lnTo>
                    <a:pt x="379" y="968"/>
                  </a:lnTo>
                  <a:lnTo>
                    <a:pt x="344" y="943"/>
                  </a:lnTo>
                  <a:lnTo>
                    <a:pt x="306" y="913"/>
                  </a:lnTo>
                  <a:lnTo>
                    <a:pt x="276" y="882"/>
                  </a:lnTo>
                  <a:lnTo>
                    <a:pt x="245" y="848"/>
                  </a:lnTo>
                  <a:lnTo>
                    <a:pt x="220" y="814"/>
                  </a:lnTo>
                  <a:lnTo>
                    <a:pt x="198" y="775"/>
                  </a:lnTo>
                  <a:lnTo>
                    <a:pt x="198" y="775"/>
                  </a:lnTo>
                  <a:lnTo>
                    <a:pt x="176" y="719"/>
                  </a:lnTo>
                  <a:lnTo>
                    <a:pt x="159" y="659"/>
                  </a:lnTo>
                  <a:lnTo>
                    <a:pt x="151" y="598"/>
                  </a:lnTo>
                  <a:lnTo>
                    <a:pt x="151" y="534"/>
                  </a:lnTo>
                  <a:lnTo>
                    <a:pt x="155" y="473"/>
                  </a:lnTo>
                  <a:lnTo>
                    <a:pt x="168" y="413"/>
                  </a:lnTo>
                  <a:lnTo>
                    <a:pt x="189" y="357"/>
                  </a:lnTo>
                  <a:lnTo>
                    <a:pt x="220" y="306"/>
                  </a:lnTo>
                  <a:lnTo>
                    <a:pt x="220" y="306"/>
                  </a:lnTo>
                  <a:lnTo>
                    <a:pt x="241" y="275"/>
                  </a:lnTo>
                  <a:lnTo>
                    <a:pt x="263" y="250"/>
                  </a:lnTo>
                  <a:lnTo>
                    <a:pt x="288" y="224"/>
                  </a:lnTo>
                  <a:lnTo>
                    <a:pt x="319" y="202"/>
                  </a:lnTo>
                  <a:lnTo>
                    <a:pt x="349" y="185"/>
                  </a:lnTo>
                  <a:lnTo>
                    <a:pt x="383" y="168"/>
                  </a:lnTo>
                  <a:lnTo>
                    <a:pt x="413" y="159"/>
                  </a:lnTo>
                  <a:lnTo>
                    <a:pt x="452" y="155"/>
                  </a:lnTo>
                  <a:lnTo>
                    <a:pt x="452" y="155"/>
                  </a:lnTo>
                  <a:lnTo>
                    <a:pt x="422" y="194"/>
                  </a:lnTo>
                  <a:lnTo>
                    <a:pt x="400" y="237"/>
                  </a:lnTo>
                  <a:lnTo>
                    <a:pt x="383" y="284"/>
                  </a:lnTo>
                  <a:lnTo>
                    <a:pt x="366" y="331"/>
                  </a:lnTo>
                  <a:lnTo>
                    <a:pt x="362" y="379"/>
                  </a:lnTo>
                  <a:lnTo>
                    <a:pt x="362" y="430"/>
                  </a:lnTo>
                  <a:lnTo>
                    <a:pt x="370" y="478"/>
                  </a:lnTo>
                  <a:lnTo>
                    <a:pt x="387" y="525"/>
                  </a:lnTo>
                  <a:lnTo>
                    <a:pt x="387" y="525"/>
                  </a:lnTo>
                  <a:lnTo>
                    <a:pt x="405" y="555"/>
                  </a:lnTo>
                  <a:lnTo>
                    <a:pt x="422" y="581"/>
                  </a:lnTo>
                  <a:lnTo>
                    <a:pt x="448" y="607"/>
                  </a:lnTo>
                  <a:lnTo>
                    <a:pt x="474" y="628"/>
                  </a:lnTo>
                  <a:lnTo>
                    <a:pt x="504" y="646"/>
                  </a:lnTo>
                  <a:lnTo>
                    <a:pt x="534" y="659"/>
                  </a:lnTo>
                  <a:lnTo>
                    <a:pt x="564" y="667"/>
                  </a:lnTo>
                  <a:lnTo>
                    <a:pt x="594" y="676"/>
                  </a:lnTo>
                  <a:lnTo>
                    <a:pt x="594" y="676"/>
                  </a:lnTo>
                  <a:lnTo>
                    <a:pt x="633" y="676"/>
                  </a:lnTo>
                  <a:lnTo>
                    <a:pt x="672" y="671"/>
                  </a:lnTo>
                  <a:lnTo>
                    <a:pt x="710" y="659"/>
                  </a:lnTo>
                  <a:lnTo>
                    <a:pt x="745" y="646"/>
                  </a:lnTo>
                  <a:lnTo>
                    <a:pt x="775" y="624"/>
                  </a:lnTo>
                  <a:lnTo>
                    <a:pt x="805" y="598"/>
                  </a:lnTo>
                  <a:lnTo>
                    <a:pt x="831" y="572"/>
                  </a:lnTo>
                  <a:lnTo>
                    <a:pt x="852" y="538"/>
                  </a:lnTo>
                  <a:lnTo>
                    <a:pt x="852" y="538"/>
                  </a:lnTo>
                  <a:lnTo>
                    <a:pt x="865" y="512"/>
                  </a:lnTo>
                  <a:lnTo>
                    <a:pt x="874" y="491"/>
                  </a:lnTo>
                  <a:lnTo>
                    <a:pt x="887" y="439"/>
                  </a:lnTo>
                  <a:lnTo>
                    <a:pt x="887" y="392"/>
                  </a:lnTo>
                  <a:lnTo>
                    <a:pt x="878" y="340"/>
                  </a:lnTo>
                  <a:lnTo>
                    <a:pt x="865" y="288"/>
                  </a:lnTo>
                  <a:lnTo>
                    <a:pt x="848" y="241"/>
                  </a:lnTo>
                  <a:lnTo>
                    <a:pt x="822" y="198"/>
                  </a:lnTo>
                  <a:lnTo>
                    <a:pt x="792" y="155"/>
                  </a:lnTo>
                  <a:lnTo>
                    <a:pt x="792" y="155"/>
                  </a:lnTo>
                  <a:lnTo>
                    <a:pt x="839" y="164"/>
                  </a:lnTo>
                  <a:lnTo>
                    <a:pt x="882" y="176"/>
                  </a:lnTo>
                  <a:lnTo>
                    <a:pt x="921" y="198"/>
                  </a:lnTo>
                  <a:lnTo>
                    <a:pt x="956" y="224"/>
                  </a:lnTo>
                  <a:lnTo>
                    <a:pt x="990" y="258"/>
                  </a:lnTo>
                  <a:lnTo>
                    <a:pt x="1016" y="293"/>
                  </a:lnTo>
                  <a:lnTo>
                    <a:pt x="1042" y="331"/>
                  </a:lnTo>
                  <a:lnTo>
                    <a:pt x="1063" y="370"/>
                  </a:lnTo>
                  <a:lnTo>
                    <a:pt x="1063" y="370"/>
                  </a:lnTo>
                  <a:lnTo>
                    <a:pt x="1076" y="405"/>
                  </a:lnTo>
                  <a:lnTo>
                    <a:pt x="1085" y="439"/>
                  </a:lnTo>
                  <a:lnTo>
                    <a:pt x="1093" y="473"/>
                  </a:lnTo>
                  <a:lnTo>
                    <a:pt x="1098" y="508"/>
                  </a:lnTo>
                  <a:lnTo>
                    <a:pt x="1098" y="547"/>
                  </a:lnTo>
                  <a:lnTo>
                    <a:pt x="1098" y="581"/>
                  </a:lnTo>
                  <a:lnTo>
                    <a:pt x="1089" y="650"/>
                  </a:lnTo>
                  <a:lnTo>
                    <a:pt x="1081" y="689"/>
                  </a:lnTo>
                  <a:lnTo>
                    <a:pt x="1072" y="719"/>
                  </a:lnTo>
                  <a:lnTo>
                    <a:pt x="1059" y="753"/>
                  </a:lnTo>
                  <a:lnTo>
                    <a:pt x="1042" y="788"/>
                  </a:lnTo>
                  <a:lnTo>
                    <a:pt x="1025" y="818"/>
                  </a:lnTo>
                  <a:lnTo>
                    <a:pt x="1003" y="848"/>
                  </a:lnTo>
                  <a:lnTo>
                    <a:pt x="981" y="874"/>
                  </a:lnTo>
                  <a:lnTo>
                    <a:pt x="956" y="900"/>
                  </a:lnTo>
                  <a:lnTo>
                    <a:pt x="956" y="900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2754" y="1819"/>
              <a:ext cx="622" cy="638"/>
            </a:xfrm>
            <a:custGeom>
              <a:avLst/>
              <a:gdLst/>
              <a:ahLst/>
              <a:cxnLst>
                <a:cxn ang="0">
                  <a:pos x="73" y="516"/>
                </a:cxn>
                <a:cxn ang="0">
                  <a:pos x="73" y="125"/>
                </a:cxn>
                <a:cxn ang="0">
                  <a:pos x="0" y="125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413" y="362"/>
                </a:cxn>
                <a:cxn ang="0">
                  <a:pos x="413" y="125"/>
                </a:cxn>
                <a:cxn ang="0">
                  <a:pos x="336" y="125"/>
                </a:cxn>
                <a:cxn ang="0">
                  <a:pos x="336" y="0"/>
                </a:cxn>
                <a:cxn ang="0">
                  <a:pos x="624" y="0"/>
                </a:cxn>
                <a:cxn ang="0">
                  <a:pos x="624" y="125"/>
                </a:cxn>
                <a:cxn ang="0">
                  <a:pos x="551" y="125"/>
                </a:cxn>
                <a:cxn ang="0">
                  <a:pos x="551" y="637"/>
                </a:cxn>
                <a:cxn ang="0">
                  <a:pos x="413" y="637"/>
                </a:cxn>
                <a:cxn ang="0">
                  <a:pos x="215" y="275"/>
                </a:cxn>
                <a:cxn ang="0">
                  <a:pos x="215" y="512"/>
                </a:cxn>
                <a:cxn ang="0">
                  <a:pos x="284" y="512"/>
                </a:cxn>
                <a:cxn ang="0">
                  <a:pos x="284" y="637"/>
                </a:cxn>
                <a:cxn ang="0">
                  <a:pos x="4" y="637"/>
                </a:cxn>
                <a:cxn ang="0">
                  <a:pos x="4" y="516"/>
                </a:cxn>
                <a:cxn ang="0">
                  <a:pos x="73" y="516"/>
                </a:cxn>
              </a:cxnLst>
              <a:rect l="0" t="0" r="r" b="b"/>
              <a:pathLst>
                <a:path w="624" h="637">
                  <a:moveTo>
                    <a:pt x="73" y="516"/>
                  </a:moveTo>
                  <a:lnTo>
                    <a:pt x="73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413" y="362"/>
                  </a:lnTo>
                  <a:lnTo>
                    <a:pt x="413" y="125"/>
                  </a:lnTo>
                  <a:lnTo>
                    <a:pt x="336" y="125"/>
                  </a:lnTo>
                  <a:lnTo>
                    <a:pt x="336" y="0"/>
                  </a:lnTo>
                  <a:lnTo>
                    <a:pt x="624" y="0"/>
                  </a:lnTo>
                  <a:lnTo>
                    <a:pt x="624" y="125"/>
                  </a:lnTo>
                  <a:lnTo>
                    <a:pt x="551" y="125"/>
                  </a:lnTo>
                  <a:lnTo>
                    <a:pt x="551" y="637"/>
                  </a:lnTo>
                  <a:lnTo>
                    <a:pt x="413" y="637"/>
                  </a:lnTo>
                  <a:lnTo>
                    <a:pt x="215" y="275"/>
                  </a:lnTo>
                  <a:lnTo>
                    <a:pt x="215" y="512"/>
                  </a:lnTo>
                  <a:lnTo>
                    <a:pt x="284" y="512"/>
                  </a:lnTo>
                  <a:lnTo>
                    <a:pt x="284" y="637"/>
                  </a:lnTo>
                  <a:lnTo>
                    <a:pt x="4" y="637"/>
                  </a:lnTo>
                  <a:lnTo>
                    <a:pt x="4" y="516"/>
                  </a:lnTo>
                  <a:lnTo>
                    <a:pt x="73" y="516"/>
                  </a:lnTo>
                  <a:close/>
                </a:path>
              </a:pathLst>
            </a:custGeom>
            <a:solidFill>
              <a:srgbClr val="22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3426" y="1819"/>
              <a:ext cx="557" cy="638"/>
            </a:xfrm>
            <a:custGeom>
              <a:avLst/>
              <a:gdLst/>
              <a:ahLst/>
              <a:cxnLst>
                <a:cxn ang="0">
                  <a:pos x="107" y="637"/>
                </a:cxn>
                <a:cxn ang="0">
                  <a:pos x="107" y="512"/>
                </a:cxn>
                <a:cxn ang="0">
                  <a:pos x="198" y="512"/>
                </a:cxn>
                <a:cxn ang="0">
                  <a:pos x="198" y="125"/>
                </a:cxn>
                <a:cxn ang="0">
                  <a:pos x="120" y="125"/>
                </a:cxn>
                <a:cxn ang="0">
                  <a:pos x="120" y="245"/>
                </a:cxn>
                <a:cxn ang="0">
                  <a:pos x="0" y="245"/>
                </a:cxn>
                <a:cxn ang="0">
                  <a:pos x="0" y="0"/>
                </a:cxn>
                <a:cxn ang="0">
                  <a:pos x="555" y="0"/>
                </a:cxn>
                <a:cxn ang="0">
                  <a:pos x="555" y="241"/>
                </a:cxn>
                <a:cxn ang="0">
                  <a:pos x="434" y="241"/>
                </a:cxn>
                <a:cxn ang="0">
                  <a:pos x="434" y="125"/>
                </a:cxn>
                <a:cxn ang="0">
                  <a:pos x="357" y="125"/>
                </a:cxn>
                <a:cxn ang="0">
                  <a:pos x="357" y="512"/>
                </a:cxn>
                <a:cxn ang="0">
                  <a:pos x="447" y="512"/>
                </a:cxn>
                <a:cxn ang="0">
                  <a:pos x="447" y="637"/>
                </a:cxn>
                <a:cxn ang="0">
                  <a:pos x="107" y="637"/>
                </a:cxn>
              </a:cxnLst>
              <a:rect l="0" t="0" r="r" b="b"/>
              <a:pathLst>
                <a:path w="555" h="637">
                  <a:moveTo>
                    <a:pt x="107" y="637"/>
                  </a:moveTo>
                  <a:lnTo>
                    <a:pt x="107" y="512"/>
                  </a:lnTo>
                  <a:lnTo>
                    <a:pt x="198" y="512"/>
                  </a:lnTo>
                  <a:lnTo>
                    <a:pt x="198" y="125"/>
                  </a:lnTo>
                  <a:lnTo>
                    <a:pt x="120" y="125"/>
                  </a:lnTo>
                  <a:lnTo>
                    <a:pt x="120" y="245"/>
                  </a:lnTo>
                  <a:lnTo>
                    <a:pt x="0" y="245"/>
                  </a:lnTo>
                  <a:lnTo>
                    <a:pt x="0" y="0"/>
                  </a:lnTo>
                  <a:lnTo>
                    <a:pt x="555" y="0"/>
                  </a:lnTo>
                  <a:lnTo>
                    <a:pt x="555" y="241"/>
                  </a:lnTo>
                  <a:lnTo>
                    <a:pt x="434" y="241"/>
                  </a:lnTo>
                  <a:lnTo>
                    <a:pt x="434" y="125"/>
                  </a:lnTo>
                  <a:lnTo>
                    <a:pt x="357" y="125"/>
                  </a:lnTo>
                  <a:lnTo>
                    <a:pt x="357" y="512"/>
                  </a:lnTo>
                  <a:lnTo>
                    <a:pt x="447" y="512"/>
                  </a:lnTo>
                  <a:lnTo>
                    <a:pt x="447" y="637"/>
                  </a:lnTo>
                  <a:lnTo>
                    <a:pt x="107" y="637"/>
                  </a:lnTo>
                  <a:close/>
                </a:path>
              </a:pathLst>
            </a:custGeom>
            <a:solidFill>
              <a:srgbClr val="22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4032" y="1819"/>
              <a:ext cx="557" cy="638"/>
            </a:xfrm>
            <a:custGeom>
              <a:avLst/>
              <a:gdLst/>
              <a:ahLst/>
              <a:cxnLst>
                <a:cxn ang="0">
                  <a:pos x="107" y="637"/>
                </a:cxn>
                <a:cxn ang="0">
                  <a:pos x="107" y="512"/>
                </a:cxn>
                <a:cxn ang="0">
                  <a:pos x="193" y="512"/>
                </a:cxn>
                <a:cxn ang="0">
                  <a:pos x="193" y="125"/>
                </a:cxn>
                <a:cxn ang="0">
                  <a:pos x="120" y="125"/>
                </a:cxn>
                <a:cxn ang="0">
                  <a:pos x="120" y="245"/>
                </a:cxn>
                <a:cxn ang="0">
                  <a:pos x="0" y="245"/>
                </a:cxn>
                <a:cxn ang="0">
                  <a:pos x="0" y="0"/>
                </a:cxn>
                <a:cxn ang="0">
                  <a:pos x="555" y="0"/>
                </a:cxn>
                <a:cxn ang="0">
                  <a:pos x="555" y="241"/>
                </a:cxn>
                <a:cxn ang="0">
                  <a:pos x="434" y="241"/>
                </a:cxn>
                <a:cxn ang="0">
                  <a:pos x="434" y="125"/>
                </a:cxn>
                <a:cxn ang="0">
                  <a:pos x="357" y="125"/>
                </a:cxn>
                <a:cxn ang="0">
                  <a:pos x="357" y="512"/>
                </a:cxn>
                <a:cxn ang="0">
                  <a:pos x="447" y="512"/>
                </a:cxn>
                <a:cxn ang="0">
                  <a:pos x="447" y="637"/>
                </a:cxn>
                <a:cxn ang="0">
                  <a:pos x="107" y="637"/>
                </a:cxn>
              </a:cxnLst>
              <a:rect l="0" t="0" r="r" b="b"/>
              <a:pathLst>
                <a:path w="555" h="637">
                  <a:moveTo>
                    <a:pt x="107" y="637"/>
                  </a:moveTo>
                  <a:lnTo>
                    <a:pt x="107" y="512"/>
                  </a:lnTo>
                  <a:lnTo>
                    <a:pt x="193" y="512"/>
                  </a:lnTo>
                  <a:lnTo>
                    <a:pt x="193" y="125"/>
                  </a:lnTo>
                  <a:lnTo>
                    <a:pt x="120" y="125"/>
                  </a:lnTo>
                  <a:lnTo>
                    <a:pt x="120" y="245"/>
                  </a:lnTo>
                  <a:lnTo>
                    <a:pt x="0" y="245"/>
                  </a:lnTo>
                  <a:lnTo>
                    <a:pt x="0" y="0"/>
                  </a:lnTo>
                  <a:lnTo>
                    <a:pt x="555" y="0"/>
                  </a:lnTo>
                  <a:lnTo>
                    <a:pt x="555" y="241"/>
                  </a:lnTo>
                  <a:lnTo>
                    <a:pt x="434" y="241"/>
                  </a:lnTo>
                  <a:lnTo>
                    <a:pt x="434" y="125"/>
                  </a:lnTo>
                  <a:lnTo>
                    <a:pt x="357" y="125"/>
                  </a:lnTo>
                  <a:lnTo>
                    <a:pt x="357" y="512"/>
                  </a:lnTo>
                  <a:lnTo>
                    <a:pt x="447" y="512"/>
                  </a:lnTo>
                  <a:lnTo>
                    <a:pt x="447" y="637"/>
                  </a:lnTo>
                  <a:lnTo>
                    <a:pt x="107" y="637"/>
                  </a:lnTo>
                  <a:close/>
                </a:path>
              </a:pathLst>
            </a:custGeom>
            <a:solidFill>
              <a:srgbClr val="22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" y="58288"/>
            <a:ext cx="1045947" cy="1047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3990" y="642919"/>
            <a:ext cx="9598025" cy="59293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8D4EE-58BA-4E69-8E33-DA38AE38531E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642918"/>
            <a:ext cx="2228850" cy="548324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642918"/>
            <a:ext cx="6521450" cy="548324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587B8-4EEC-442A-994D-C8A2BF2DF3BA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7FFD7-F44F-4305-9D02-E72986597726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642919"/>
            <a:ext cx="4375150" cy="5483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642919"/>
            <a:ext cx="4375150" cy="5483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1A16D-E898-4F68-8C05-04C988BF6348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642918"/>
            <a:ext cx="4376870" cy="4286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1071550"/>
            <a:ext cx="4376870" cy="5054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642922"/>
            <a:ext cx="4378590" cy="3889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1071550"/>
            <a:ext cx="4378590" cy="5054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99540-001C-4561-B8A1-5AD7868C5533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786A9-5857-47B1-BB60-FD40935CCB44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98122-CE73-4105-90B9-EF96ACCAB42E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642918"/>
            <a:ext cx="3259006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642918"/>
            <a:ext cx="5537729" cy="5483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6E33F-0A4A-4445-9A1F-BA64B97B063D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E5BAE-08D3-4DC0-94AB-861F533150B4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55575" y="179388"/>
            <a:ext cx="9583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3989" y="714377"/>
            <a:ext cx="9598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" y="6597652"/>
            <a:ext cx="1638300" cy="2460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defRPr>
            </a:lvl1pPr>
          </a:lstStyle>
          <a:p>
            <a:fld id="{A08F26DA-CB1C-4F79-9EAE-D0DAA805B79A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676400" y="6597652"/>
            <a:ext cx="6513514" cy="2460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defRPr>
            </a:lvl1pPr>
          </a:lstStyle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26538" y="6597652"/>
            <a:ext cx="768350" cy="2460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defRPr>
            </a:lvl1pPr>
          </a:lstStyle>
          <a:p>
            <a:fld id="{BC9624C6-63B1-46F6-A990-2F0AB00F4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55575" y="546100"/>
            <a:ext cx="9750425" cy="7143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7006"/>
            <a:ext cx="476945" cy="476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丸ｺﾞｼｯｸM-PRO" pitchFamily="50" charset="-128"/>
          <a:ea typeface="HG丸ｺﾞｼｯｸM-PRO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丸ｺﾞｼｯｸM-PRO" pitchFamily="50" charset="-128"/>
          <a:ea typeface="HG丸ｺﾞｼｯｸM-PRO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丸ｺﾞｼｯｸM-PRO" pitchFamily="50" charset="-128"/>
          <a:ea typeface="HG丸ｺﾞｼｯｸM-PRO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185738" indent="-1857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kumimoji="1" sz="2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542925" indent="-857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074738" indent="-1603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kumimoji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519238" indent="-147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kumimoji="1" sz="16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1976438" indent="-147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kumimoji="1" sz="16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Microsoft_Word___4.docx"/><Relationship Id="rId20" Type="http://schemas.openxmlformats.org/officeDocument/2006/relationships/image" Target="../media/image12.emf"/><Relationship Id="rId21" Type="http://schemas.openxmlformats.org/officeDocument/2006/relationships/package" Target="../embeddings/Microsoft_Word___10.docx"/><Relationship Id="rId22" Type="http://schemas.openxmlformats.org/officeDocument/2006/relationships/image" Target="../media/image13.png"/><Relationship Id="rId23" Type="http://schemas.openxmlformats.org/officeDocument/2006/relationships/package" Target="../embeddings/Microsoft_Word___11.docx"/><Relationship Id="rId24" Type="http://schemas.openxmlformats.org/officeDocument/2006/relationships/image" Target="../media/image14.png"/><Relationship Id="rId25" Type="http://schemas.openxmlformats.org/officeDocument/2006/relationships/package" Target="../embeddings/Microsoft_Word___12.docx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Relationship Id="rId10" Type="http://schemas.openxmlformats.org/officeDocument/2006/relationships/image" Target="../media/image7.emf"/><Relationship Id="rId11" Type="http://schemas.openxmlformats.org/officeDocument/2006/relationships/package" Target="../embeddings/Microsoft_Word___5.docx"/><Relationship Id="rId12" Type="http://schemas.openxmlformats.org/officeDocument/2006/relationships/image" Target="../media/image8.png"/><Relationship Id="rId13" Type="http://schemas.openxmlformats.org/officeDocument/2006/relationships/package" Target="../embeddings/Microsoft_Word___6.docx"/><Relationship Id="rId14" Type="http://schemas.openxmlformats.org/officeDocument/2006/relationships/image" Target="../media/image9.png"/><Relationship Id="rId15" Type="http://schemas.openxmlformats.org/officeDocument/2006/relationships/package" Target="../embeddings/Microsoft_Word___7.docx"/><Relationship Id="rId16" Type="http://schemas.openxmlformats.org/officeDocument/2006/relationships/image" Target="../media/image10.png"/><Relationship Id="rId17" Type="http://schemas.openxmlformats.org/officeDocument/2006/relationships/package" Target="../embeddings/Microsoft_Word___8.docx"/><Relationship Id="rId18" Type="http://schemas.openxmlformats.org/officeDocument/2006/relationships/image" Target="../media/image11.png"/><Relationship Id="rId19" Type="http://schemas.openxmlformats.org/officeDocument/2006/relationships/package" Target="../embeddings/Microsoft_Word___9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__1.docx"/><Relationship Id="rId4" Type="http://schemas.openxmlformats.org/officeDocument/2006/relationships/image" Target="../media/image4.png"/><Relationship Id="rId5" Type="http://schemas.openxmlformats.org/officeDocument/2006/relationships/package" Target="../embeddings/Microsoft_Word___2.docx"/><Relationship Id="rId6" Type="http://schemas.openxmlformats.org/officeDocument/2006/relationships/image" Target="../media/image5.png"/><Relationship Id="rId7" Type="http://schemas.openxmlformats.org/officeDocument/2006/relationships/package" Target="../embeddings/Microsoft_Word___3.docx"/><Relationship Id="rId8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2400" dirty="0" smtClean="0"/>
              <a:t>eBooks Workshop Discussion Topics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Metadata, Language and Characters.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1614" y="3692624"/>
            <a:ext cx="6934200" cy="1752600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</a:rPr>
              <a:t> NTT Network Innovation Laboratory</a:t>
            </a:r>
          </a:p>
          <a:p>
            <a:r>
              <a:rPr lang="en-US" altLang="ja-JP" dirty="0" smtClean="0">
                <a:latin typeface="HGP創英角ｺﾞｼｯｸUB" pitchFamily="50" charset="-128"/>
              </a:rPr>
              <a:t>KAWABATA, </a:t>
            </a:r>
            <a:r>
              <a:rPr lang="en-US" altLang="ja-JP" dirty="0" err="1" smtClean="0">
                <a:latin typeface="HGP創英角ｺﾞｼｯｸUB" pitchFamily="50" charset="-128"/>
              </a:rPr>
              <a:t>Taichi</a:t>
            </a:r>
            <a:endParaRPr lang="en-US" altLang="ja-JP" dirty="0">
              <a:latin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58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Multi-Language </a:t>
            </a:r>
            <a:r>
              <a:rPr lang="en-US" altLang="ja-JP" dirty="0"/>
              <a:t>Specifications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alibri"/>
                <a:cs typeface="Calibri"/>
              </a:rPr>
              <a:t> What can be used</a:t>
            </a:r>
            <a:r>
              <a:rPr lang="en-US" altLang="ja-JP" dirty="0" smtClean="0">
                <a:latin typeface="Calibri"/>
                <a:cs typeface="Calibri"/>
              </a:rPr>
              <a:t> for script/language specification?</a:t>
            </a:r>
            <a:endParaRPr lang="en-US" altLang="ja-JP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altLang="ja-JP" dirty="0">
              <a:latin typeface="Calibri"/>
              <a:cs typeface="Calibri"/>
            </a:endParaRPr>
          </a:p>
          <a:p>
            <a:pPr lvl="1"/>
            <a:r>
              <a:rPr lang="en-US" altLang="ja-JP" dirty="0" smtClean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Font Selection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/>
                <a:cs typeface="Calibri"/>
              </a:rPr>
              <a:t>“Hello”, </a:t>
            </a:r>
            <a:r>
              <a:rPr lang="ja-JP" altLang="en-US" sz="2400" dirty="0" smtClean="0">
                <a:latin typeface="Calibri"/>
                <a:cs typeface="Calibri"/>
              </a:rPr>
              <a:t>「今日は」</a:t>
            </a:r>
            <a:r>
              <a:rPr lang="en-US" altLang="ja-JP" sz="2400" dirty="0" smtClean="0">
                <a:latin typeface="Calibri"/>
                <a:cs typeface="Calibri"/>
              </a:rPr>
              <a:t> and </a:t>
            </a:r>
            <a:r>
              <a:rPr lang="ja-JP" altLang="en-US" sz="2400" dirty="0" smtClean="0">
                <a:latin typeface="Calibri"/>
                <a:cs typeface="Calibri"/>
              </a:rPr>
              <a:t>「你好」</a:t>
            </a:r>
            <a:endParaRPr lang="en-US" altLang="ja-JP" sz="2400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 </a:t>
            </a:r>
            <a:endParaRPr lang="en-US" altLang="ja-JP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altLang="ja-JP" sz="2400" dirty="0">
              <a:latin typeface="Calibri"/>
              <a:cs typeface="Calibri"/>
            </a:endParaRP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Text Layout Rules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/>
                <a:cs typeface="Calibri"/>
              </a:rPr>
              <a:t>   JLREQ, etc.</a:t>
            </a:r>
          </a:p>
          <a:p>
            <a:pPr marL="457200" lvl="1" indent="0">
              <a:buNone/>
            </a:pPr>
            <a:endParaRPr lang="en-US" altLang="ja-JP" sz="2400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altLang="ja-JP" sz="24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Pronunciation</a:t>
            </a:r>
          </a:p>
          <a:p>
            <a:pPr marL="457200" lvl="1" indent="0">
              <a:buNone/>
            </a:pPr>
            <a:r>
              <a:rPr lang="en-US" altLang="ja-JP" sz="2400" dirty="0">
                <a:latin typeface="Calibri"/>
                <a:cs typeface="Calibri"/>
              </a:rPr>
              <a:t>  I saw a movie called “</a:t>
            </a:r>
            <a:r>
              <a:rPr lang="en-US" altLang="ja-JP" sz="2400" i="1" dirty="0">
                <a:latin typeface="Calibri"/>
                <a:cs typeface="Calibri"/>
              </a:rPr>
              <a:t>la vie en rose.</a:t>
            </a:r>
            <a:r>
              <a:rPr lang="en-US" altLang="ja-JP" sz="2400" dirty="0">
                <a:latin typeface="Calibri"/>
                <a:cs typeface="Calibri"/>
              </a:rPr>
              <a:t>”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>
            <a:off x="6033120" y="1611626"/>
            <a:ext cx="432048" cy="2520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609184" y="2763754"/>
            <a:ext cx="233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x</a:t>
            </a:r>
            <a:r>
              <a:rPr lang="en-US" altLang="ja-JP" dirty="0" err="1" smtClean="0"/>
              <a:t>ml:lang</a:t>
            </a:r>
            <a:r>
              <a:rPr lang="en-US" altLang="ja-JP" dirty="0" smtClean="0"/>
              <a:t> specification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681192" y="4997743"/>
            <a:ext cx="2266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xml:lang</a:t>
            </a:r>
            <a:r>
              <a:rPr lang="en-US" altLang="ja-JP" dirty="0" smtClean="0"/>
              <a:t>  and/or</a:t>
            </a:r>
          </a:p>
          <a:p>
            <a:r>
              <a:rPr lang="en-US" altLang="ja-JP" dirty="0" err="1" smtClean="0"/>
              <a:t>ssml:ph</a:t>
            </a:r>
            <a:r>
              <a:rPr lang="en-US" altLang="ja-JP" dirty="0" smtClean="0"/>
              <a:t> specification</a:t>
            </a:r>
            <a:endParaRPr lang="ja-JP" altLang="en-US" dirty="0"/>
          </a:p>
        </p:txBody>
      </p:sp>
      <p:sp>
        <p:nvSpPr>
          <p:cNvPr id="10" name="右中かっこ 9"/>
          <p:cNvSpPr/>
          <p:nvPr/>
        </p:nvSpPr>
        <p:spPr>
          <a:xfrm>
            <a:off x="6033120" y="4852260"/>
            <a:ext cx="504056" cy="9530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7545288" y="3699858"/>
            <a:ext cx="1728192" cy="1008112"/>
          </a:xfrm>
          <a:prstGeom prst="wedgeRoundRectCallout">
            <a:avLst>
              <a:gd name="adj1" fmla="val -73325"/>
              <a:gd name="adj2" fmla="val -985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Amgibuities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7545288" y="3699858"/>
            <a:ext cx="1728192" cy="1008112"/>
          </a:xfrm>
          <a:prstGeom prst="wedgeRoundRectCallout">
            <a:avLst>
              <a:gd name="adj1" fmla="val -70010"/>
              <a:gd name="adj2" fmla="val 871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Conflict and 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 smtClean="0"/>
              <a:t>Amgibuities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8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989" y="2204864"/>
            <a:ext cx="9598025" cy="4367388"/>
          </a:xfrm>
        </p:spPr>
        <p:txBody>
          <a:bodyPr/>
          <a:lstStyle/>
          <a:p>
            <a:r>
              <a:rPr kumimoji="1" lang="en-US" altLang="ja-JP" sz="3600" dirty="0" smtClean="0">
                <a:latin typeface="Calibri"/>
                <a:cs typeface="Calibri"/>
              </a:rPr>
              <a:t> Ruby and </a:t>
            </a:r>
            <a:r>
              <a:rPr kumimoji="1" lang="en-US" altLang="ja-JP" sz="3600" dirty="0" err="1" smtClean="0">
                <a:latin typeface="Calibri"/>
                <a:cs typeface="Calibri"/>
              </a:rPr>
              <a:t>Ateji</a:t>
            </a:r>
            <a:r>
              <a:rPr kumimoji="1" lang="en-US" altLang="ja-JP" sz="3600" dirty="0" smtClean="0">
                <a:latin typeface="Calibri"/>
                <a:cs typeface="Calibri"/>
              </a:rPr>
              <a:t> in Metadata</a:t>
            </a:r>
          </a:p>
          <a:p>
            <a:r>
              <a:rPr lang="en-US" altLang="ja-JP" sz="3600" dirty="0" smtClean="0">
                <a:latin typeface="Calibri"/>
                <a:cs typeface="Calibri"/>
              </a:rPr>
              <a:t> Unencoded Characters in Metadata</a:t>
            </a:r>
          </a:p>
          <a:p>
            <a:r>
              <a:rPr kumimoji="1" lang="en-US" altLang="ja-JP" sz="3600" dirty="0" smtClean="0">
                <a:latin typeface="Calibri"/>
                <a:cs typeface="Calibri"/>
              </a:rPr>
              <a:t> </a:t>
            </a:r>
            <a:r>
              <a:rPr kumimoji="1" lang="en-US" altLang="ja-JP" sz="3600" dirty="0" smtClean="0">
                <a:latin typeface="Calibri"/>
                <a:cs typeface="Calibri"/>
              </a:rPr>
              <a:t>Multiple Language/Script </a:t>
            </a:r>
            <a:r>
              <a:rPr kumimoji="1" lang="en-US" altLang="ja-JP" sz="3600" dirty="0" smtClean="0">
                <a:latin typeface="Calibri"/>
                <a:cs typeface="Calibri"/>
              </a:rPr>
              <a:t>Specification in </a:t>
            </a:r>
            <a:r>
              <a:rPr kumimoji="1" lang="en-US" altLang="ja-JP" sz="3600" dirty="0" err="1" smtClean="0">
                <a:latin typeface="Calibri"/>
                <a:cs typeface="Calibri"/>
              </a:rPr>
              <a:t>ePUB</a:t>
            </a:r>
            <a:r>
              <a:rPr kumimoji="1" lang="en-US" altLang="ja-JP" sz="3600" dirty="0" smtClean="0">
                <a:latin typeface="Calibri"/>
                <a:cs typeface="Calibri"/>
              </a:rPr>
              <a:t> Contents</a:t>
            </a:r>
            <a:endParaRPr kumimoji="1" lang="ja-JP" altLang="en-US" sz="3600" dirty="0">
              <a:latin typeface="Calibri"/>
              <a:cs typeface="Calibri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04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Ruby and </a:t>
            </a:r>
            <a:r>
              <a:rPr lang="en-US" altLang="ja-JP" dirty="0" err="1"/>
              <a:t>Ateji</a:t>
            </a:r>
            <a:r>
              <a:rPr lang="en-US" altLang="ja-JP" dirty="0"/>
              <a:t> in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Calibri"/>
                <a:cs typeface="Calibri"/>
              </a:rPr>
              <a:t>Ateji</a:t>
            </a:r>
            <a:r>
              <a:rPr kumimoji="1" lang="en-US" altLang="ja-JP" dirty="0" smtClean="0">
                <a:latin typeface="Calibri"/>
                <a:cs typeface="Calibri"/>
              </a:rPr>
              <a:t> </a:t>
            </a:r>
            <a:r>
              <a:rPr kumimoji="1" lang="ja-JP" altLang="en-US" dirty="0" smtClean="0">
                <a:latin typeface="Calibri"/>
                <a:cs typeface="Calibri"/>
              </a:rPr>
              <a:t>（宛字）</a:t>
            </a:r>
            <a:r>
              <a:rPr kumimoji="1" lang="en-US" altLang="ja-JP" dirty="0" smtClean="0">
                <a:latin typeface="Calibri"/>
                <a:cs typeface="Calibri"/>
              </a:rPr>
              <a:t> …</a:t>
            </a:r>
            <a:r>
              <a:rPr lang="en-US" altLang="ja-JP" dirty="0">
                <a:latin typeface="Calibri"/>
                <a:cs typeface="Calibri"/>
              </a:rPr>
              <a:t> In modern Japanese, </a:t>
            </a:r>
            <a:r>
              <a:rPr lang="en-US" altLang="ja-JP" dirty="0" err="1">
                <a:latin typeface="Calibri"/>
                <a:cs typeface="Calibri"/>
              </a:rPr>
              <a:t>ateji</a:t>
            </a:r>
            <a:r>
              <a:rPr lang="en-US" altLang="ja-JP" dirty="0">
                <a:latin typeface="Calibri"/>
                <a:cs typeface="Calibri"/>
              </a:rPr>
              <a:t> (</a:t>
            </a:r>
            <a:r>
              <a:rPr lang="ja-JP" altLang="en-US" dirty="0">
                <a:latin typeface="Calibri"/>
                <a:cs typeface="Calibri"/>
              </a:rPr>
              <a:t>当て字</a:t>
            </a:r>
            <a:r>
              <a:rPr lang="en-US" altLang="ja-JP" dirty="0">
                <a:latin typeface="Calibri"/>
                <a:cs typeface="Calibri"/>
              </a:rPr>
              <a:t>, </a:t>
            </a:r>
            <a:r>
              <a:rPr lang="ja-JP" altLang="en-US" dirty="0">
                <a:latin typeface="Calibri"/>
                <a:cs typeface="Calibri"/>
              </a:rPr>
              <a:t>宛字 </a:t>
            </a:r>
            <a:r>
              <a:rPr lang="en-US" altLang="ja-JP" dirty="0">
                <a:latin typeface="Calibri"/>
                <a:cs typeface="Calibri"/>
              </a:rPr>
              <a:t>or </a:t>
            </a:r>
            <a:r>
              <a:rPr lang="ja-JP" altLang="en-US" dirty="0">
                <a:latin typeface="Calibri"/>
                <a:cs typeface="Calibri"/>
              </a:rPr>
              <a:t>あて</a:t>
            </a:r>
            <a:r>
              <a:rPr lang="ja-JP" altLang="en-US" dirty="0" smtClean="0">
                <a:latin typeface="Calibri"/>
                <a:cs typeface="Calibri"/>
              </a:rPr>
              <a:t>じ</a:t>
            </a:r>
            <a:r>
              <a:rPr lang="en-US" altLang="ja-JP" dirty="0" smtClean="0">
                <a:latin typeface="Calibri"/>
                <a:cs typeface="Calibri"/>
              </a:rPr>
              <a:t>, </a:t>
            </a:r>
            <a:r>
              <a:rPr lang="en-US" altLang="ja-JP" dirty="0">
                <a:latin typeface="Calibri"/>
                <a:cs typeface="Calibri"/>
              </a:rPr>
              <a:t>literally "assigned characters") primarily refers to kanji used phonetically to represent native or borrowed words, without regard to the meaning of the underlying </a:t>
            </a:r>
            <a:r>
              <a:rPr lang="en-US" altLang="ja-JP" dirty="0" smtClean="0">
                <a:latin typeface="Calibri"/>
                <a:cs typeface="Calibri"/>
              </a:rPr>
              <a:t>characters.</a:t>
            </a:r>
          </a:p>
          <a:p>
            <a:endParaRPr kumimoji="1"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kumimoji="1"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kumimoji="1"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r>
              <a:rPr lang="en-US" altLang="ja-JP" dirty="0" smtClean="0">
                <a:latin typeface="Calibri"/>
                <a:cs typeface="Calibri"/>
              </a:rPr>
              <a:t>Ruby </a:t>
            </a:r>
            <a:r>
              <a:rPr lang="ja-JP" altLang="en-US" dirty="0" smtClean="0">
                <a:latin typeface="Calibri"/>
                <a:cs typeface="Calibri"/>
              </a:rPr>
              <a:t>（</a:t>
            </a:r>
            <a:r>
              <a:rPr lang="ja-JP" altLang="en-US" dirty="0">
                <a:latin typeface="Calibri"/>
                <a:cs typeface="Calibri"/>
              </a:rPr>
              <a:t>宛字）</a:t>
            </a:r>
            <a:r>
              <a:rPr lang="en-US" altLang="ja-JP" dirty="0">
                <a:latin typeface="Calibri"/>
                <a:cs typeface="Calibri"/>
              </a:rPr>
              <a:t> … Ruby characters (</a:t>
            </a:r>
            <a:r>
              <a:rPr lang="ja-JP" altLang="en-US" dirty="0">
                <a:latin typeface="Calibri"/>
                <a:cs typeface="Calibri"/>
              </a:rPr>
              <a:t>ルビ</a:t>
            </a:r>
            <a:r>
              <a:rPr lang="en-US" altLang="ja-JP" dirty="0">
                <a:latin typeface="Calibri"/>
                <a:cs typeface="Calibri"/>
              </a:rPr>
              <a:t>?) are small, annotative glosses that can be placed above or to the right of a Chinese character when writing languages with logographic characters such as Chinese or Japanese to show the pronunciation. </a:t>
            </a:r>
            <a:r>
              <a:rPr lang="en-US" altLang="ja-JP" dirty="0" smtClean="0">
                <a:latin typeface="Calibri"/>
                <a:cs typeface="Calibri"/>
              </a:rPr>
              <a:t> (excerpts from http://</a:t>
            </a:r>
            <a:r>
              <a:rPr lang="en-US" altLang="ja-JP" dirty="0" err="1" smtClean="0">
                <a:latin typeface="Calibri"/>
                <a:cs typeface="Calibri"/>
              </a:rPr>
              <a:t>en.wikipedia.org</a:t>
            </a:r>
            <a:r>
              <a:rPr lang="en-US" altLang="ja-JP" dirty="0">
                <a:latin typeface="Calibri"/>
                <a:cs typeface="Calibri"/>
              </a:rPr>
              <a:t>)</a:t>
            </a:r>
          </a:p>
          <a:p>
            <a:endParaRPr kumimoji="1" lang="en-US" altLang="ja-JP" dirty="0" smtClean="0">
              <a:latin typeface="Calibri"/>
              <a:cs typeface="Calibri"/>
            </a:endParaRPr>
          </a:p>
          <a:p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420888"/>
            <a:ext cx="2232025" cy="223202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368824" y="3284984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/>
                <a:cs typeface="Calibri"/>
              </a:rPr>
              <a:t>“</a:t>
            </a:r>
            <a:r>
              <a:rPr lang="ja-JP" altLang="en-US" dirty="0" smtClean="0">
                <a:latin typeface="Calibri"/>
                <a:cs typeface="Calibri"/>
              </a:rPr>
              <a:t>当て字</a:t>
            </a:r>
            <a:r>
              <a:rPr lang="ja-JP" altLang="en-US" dirty="0">
                <a:latin typeface="Calibri"/>
                <a:cs typeface="Calibri"/>
              </a:rPr>
              <a:t>・当て読み 漢字表現</a:t>
            </a:r>
            <a:r>
              <a:rPr lang="ja-JP" altLang="en-US" dirty="0" smtClean="0">
                <a:latin typeface="Calibri"/>
                <a:cs typeface="Calibri"/>
              </a:rPr>
              <a:t>辞典</a:t>
            </a:r>
            <a:r>
              <a:rPr lang="en-US" altLang="ja-JP" dirty="0" smtClean="0">
                <a:latin typeface="Calibri"/>
                <a:cs typeface="Calibri"/>
              </a:rPr>
              <a:t>” is a comprehensive dictionary of </a:t>
            </a:r>
            <a:r>
              <a:rPr lang="en-US" altLang="ja-JP" dirty="0" err="1" smtClean="0">
                <a:latin typeface="Calibri"/>
                <a:cs typeface="Calibri"/>
              </a:rPr>
              <a:t>Ateji</a:t>
            </a:r>
            <a:r>
              <a:rPr lang="en-US" altLang="ja-JP" dirty="0" smtClean="0">
                <a:latin typeface="Calibri"/>
                <a:cs typeface="Calibri"/>
              </a:rPr>
              <a:t> appeared in Japanese Literature.</a:t>
            </a:r>
            <a:endParaRPr lang="ja-JP" alt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70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84699"/>
              </p:ext>
            </p:extLst>
          </p:nvPr>
        </p:nvGraphicFramePr>
        <p:xfrm>
          <a:off x="272480" y="3133850"/>
          <a:ext cx="7272398" cy="68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文書" r:id="rId3" imgW="5397500" imgH="508000" progId="Word.Document.12">
                  <p:embed/>
                </p:oleObj>
              </mc:Choice>
              <mc:Fallback>
                <p:oleObj name="文書" r:id="rId3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480" y="3133850"/>
                        <a:ext cx="7272398" cy="684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66321"/>
              </p:ext>
            </p:extLst>
          </p:nvPr>
        </p:nvGraphicFramePr>
        <p:xfrm>
          <a:off x="2504728" y="3133850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文書" r:id="rId5" imgW="5397500" imgH="508000" progId="Word.Document.12">
                  <p:embed/>
                </p:oleObj>
              </mc:Choice>
              <mc:Fallback>
                <p:oleObj name="文書" r:id="rId5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4728" y="3133850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37649"/>
              </p:ext>
            </p:extLst>
          </p:nvPr>
        </p:nvGraphicFramePr>
        <p:xfrm>
          <a:off x="4520952" y="3061842"/>
          <a:ext cx="7272398" cy="68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文書" r:id="rId7" imgW="5397500" imgH="508000" progId="Word.Document.12">
                  <p:embed/>
                </p:oleObj>
              </mc:Choice>
              <mc:Fallback>
                <p:oleObj name="文書" r:id="rId7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0952" y="3061842"/>
                        <a:ext cx="7272398" cy="684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Ruby and </a:t>
            </a:r>
            <a:r>
              <a:rPr lang="en-US" altLang="ja-JP" dirty="0" err="1"/>
              <a:t>Ateji</a:t>
            </a:r>
            <a:r>
              <a:rPr lang="en-US" altLang="ja-JP" dirty="0"/>
              <a:t> in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Calibri"/>
                <a:cs typeface="Calibri"/>
              </a:rPr>
              <a:t>Background</a:t>
            </a:r>
          </a:p>
          <a:p>
            <a:pPr marL="457200" lvl="1" indent="0">
              <a:buNone/>
            </a:pPr>
            <a:r>
              <a:rPr lang="en-US" altLang="ja-JP" sz="2800" dirty="0" smtClean="0">
                <a:latin typeface="Calibri"/>
                <a:cs typeface="Calibri"/>
              </a:rPr>
              <a:t>Recently</a:t>
            </a:r>
            <a:r>
              <a:rPr lang="en-US" altLang="ja-JP" sz="2800" dirty="0" smtClean="0">
                <a:latin typeface="Calibri"/>
                <a:cs typeface="Calibri"/>
              </a:rPr>
              <a:t>, books with </a:t>
            </a:r>
            <a:r>
              <a:rPr lang="en-US" altLang="ja-JP" sz="2800" dirty="0" err="1" smtClean="0">
                <a:latin typeface="Calibri"/>
                <a:cs typeface="Calibri"/>
              </a:rPr>
              <a:t>Ateji</a:t>
            </a:r>
            <a:r>
              <a:rPr lang="en-US" altLang="ja-JP" sz="2800" dirty="0" smtClean="0">
                <a:latin typeface="Calibri"/>
                <a:cs typeface="Calibri"/>
              </a:rPr>
              <a:t> titles has become </a:t>
            </a:r>
            <a:r>
              <a:rPr lang="en-US" altLang="ja-JP" sz="2800" dirty="0" smtClean="0">
                <a:latin typeface="Calibri"/>
                <a:cs typeface="Calibri"/>
              </a:rPr>
              <a:t>popular, especially among </a:t>
            </a:r>
            <a:r>
              <a:rPr lang="en-US" altLang="ja-JP" sz="2800" dirty="0" smtClean="0">
                <a:latin typeface="Calibri"/>
                <a:cs typeface="Calibri"/>
              </a:rPr>
              <a:t>Japanese “light </a:t>
            </a:r>
            <a:r>
              <a:rPr lang="en-US" altLang="ja-JP" sz="2800" dirty="0" smtClean="0">
                <a:latin typeface="Calibri"/>
                <a:cs typeface="Calibri"/>
              </a:rPr>
              <a:t>novels”.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52019"/>
              </p:ext>
            </p:extLst>
          </p:nvPr>
        </p:nvGraphicFramePr>
        <p:xfrm>
          <a:off x="272480" y="4109517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文書" r:id="rId9" imgW="5397500" imgH="508000" progId="Word.Document.12">
                  <p:embed/>
                </p:oleObj>
              </mc:Choice>
              <mc:Fallback>
                <p:oleObj name="文書" r:id="rId9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480" y="4109517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05060"/>
              </p:ext>
            </p:extLst>
          </p:nvPr>
        </p:nvGraphicFramePr>
        <p:xfrm>
          <a:off x="272480" y="2374207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文書" r:id="rId11" imgW="5397500" imgH="508000" progId="Word.Document.12">
                  <p:embed/>
                </p:oleObj>
              </mc:Choice>
              <mc:Fallback>
                <p:oleObj name="文書" r:id="rId11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480" y="2374207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26995"/>
              </p:ext>
            </p:extLst>
          </p:nvPr>
        </p:nvGraphicFramePr>
        <p:xfrm>
          <a:off x="2759446" y="4109517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文書" r:id="rId13" imgW="5397500" imgH="508000" progId="Word.Document.12">
                  <p:embed/>
                </p:oleObj>
              </mc:Choice>
              <mc:Fallback>
                <p:oleObj name="文書" r:id="rId13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59446" y="4109517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4356"/>
              </p:ext>
            </p:extLst>
          </p:nvPr>
        </p:nvGraphicFramePr>
        <p:xfrm>
          <a:off x="4847678" y="4037509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文書" r:id="rId15" imgW="5397500" imgH="508000" progId="Word.Document.12">
                  <p:embed/>
                </p:oleObj>
              </mc:Choice>
              <mc:Fallback>
                <p:oleObj name="文書" r:id="rId15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47678" y="4037509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7780"/>
              </p:ext>
            </p:extLst>
          </p:nvPr>
        </p:nvGraphicFramePr>
        <p:xfrm>
          <a:off x="7473280" y="3925938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文書" r:id="rId17" imgW="5397500" imgH="508000" progId="Word.Document.12">
                  <p:embed/>
                </p:oleObj>
              </mc:Choice>
              <mc:Fallback>
                <p:oleObj name="文書" r:id="rId17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73280" y="3925938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65895"/>
              </p:ext>
            </p:extLst>
          </p:nvPr>
        </p:nvGraphicFramePr>
        <p:xfrm>
          <a:off x="2072680" y="2302199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文書" r:id="rId19" imgW="5397500" imgH="508000" progId="Word.Document.12">
                  <p:embed/>
                </p:oleObj>
              </mc:Choice>
              <mc:Fallback>
                <p:oleObj name="文書" r:id="rId19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72680" y="2302199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89369"/>
              </p:ext>
            </p:extLst>
          </p:nvPr>
        </p:nvGraphicFramePr>
        <p:xfrm>
          <a:off x="6897216" y="3061842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文書" r:id="rId21" imgW="5397500" imgH="508000" progId="Word.Document.12">
                  <p:embed/>
                </p:oleObj>
              </mc:Choice>
              <mc:Fallback>
                <p:oleObj name="文書" r:id="rId21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97216" y="3061842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09168"/>
              </p:ext>
            </p:extLst>
          </p:nvPr>
        </p:nvGraphicFramePr>
        <p:xfrm>
          <a:off x="4160912" y="2341762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文書" r:id="rId23" imgW="5397500" imgH="508000" progId="Word.Document.12">
                  <p:embed/>
                </p:oleObj>
              </mc:Choice>
              <mc:Fallback>
                <p:oleObj name="文書" r:id="rId23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60912" y="2341762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43755"/>
              </p:ext>
            </p:extLst>
          </p:nvPr>
        </p:nvGraphicFramePr>
        <p:xfrm>
          <a:off x="6681192" y="2197746"/>
          <a:ext cx="7306122" cy="6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文書" r:id="rId25" imgW="5397500" imgH="508000" progId="Word.Document.12">
                  <p:embed/>
                </p:oleObj>
              </mc:Choice>
              <mc:Fallback>
                <p:oleObj name="文書" r:id="rId25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81192" y="2197746"/>
                        <a:ext cx="7306122" cy="68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8504" y="4869160"/>
            <a:ext cx="1315864" cy="13158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45316" y="4753764"/>
            <a:ext cx="1490196" cy="14901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19366" y="4827614"/>
            <a:ext cx="1501425" cy="15014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37176" y="4869160"/>
            <a:ext cx="1366489" cy="13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Ruby and </a:t>
            </a:r>
            <a:r>
              <a:rPr lang="en-US" altLang="ja-JP" dirty="0" err="1"/>
              <a:t>Ateji</a:t>
            </a:r>
            <a:r>
              <a:rPr lang="en-US" altLang="ja-JP" dirty="0"/>
              <a:t> in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latin typeface="Calibri"/>
                <a:cs typeface="Calibri"/>
              </a:rPr>
              <a:t>“Metadata” of ePUB3</a:t>
            </a:r>
          </a:p>
          <a:p>
            <a:pPr lvl="1"/>
            <a:r>
              <a:rPr lang="en-US" altLang="ja-JP" sz="2800" dirty="0">
                <a:latin typeface="Calibri"/>
                <a:cs typeface="Calibri"/>
              </a:rPr>
              <a:t> Metadata </a:t>
            </a:r>
            <a:r>
              <a:rPr lang="en-US" altLang="ja-JP" sz="2800" dirty="0" smtClean="0">
                <a:latin typeface="Calibri"/>
                <a:cs typeface="Calibri"/>
              </a:rPr>
              <a:t>encapsulates </a:t>
            </a:r>
            <a:r>
              <a:rPr lang="en-US" altLang="ja-JP" sz="2800" dirty="0">
                <a:latin typeface="Calibri"/>
                <a:cs typeface="Calibri"/>
              </a:rPr>
              <a:t>Publication meta </a:t>
            </a:r>
            <a:r>
              <a:rPr lang="en-US" altLang="ja-JP" sz="2800" dirty="0" smtClean="0">
                <a:latin typeface="Calibri"/>
                <a:cs typeface="Calibri"/>
              </a:rPr>
              <a:t>information of ePUB3 books.</a:t>
            </a:r>
          </a:p>
          <a:p>
            <a:pPr lvl="1"/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It provides </a:t>
            </a:r>
            <a:r>
              <a:rPr lang="en-US" altLang="ja-JP" sz="2800" i="1" dirty="0" smtClean="0">
                <a:latin typeface="Calibri"/>
                <a:cs typeface="Calibri"/>
              </a:rPr>
              <a:t>title, author, publisher, publication date</a:t>
            </a:r>
            <a:r>
              <a:rPr lang="en-US" altLang="ja-JP" sz="2800" dirty="0" smtClean="0">
                <a:latin typeface="Calibri"/>
                <a:cs typeface="Calibri"/>
              </a:rPr>
              <a:t>, etc. data of the books.</a:t>
            </a:r>
          </a:p>
          <a:p>
            <a:pPr lvl="1"/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They are used </a:t>
            </a:r>
            <a:r>
              <a:rPr lang="en-US" altLang="ja-JP" sz="2800" dirty="0" smtClean="0">
                <a:latin typeface="Calibri"/>
                <a:cs typeface="Calibri"/>
              </a:rPr>
              <a:t>for searching and </a:t>
            </a:r>
            <a:r>
              <a:rPr lang="en-US" altLang="ja-JP" sz="2800" dirty="0" smtClean="0">
                <a:latin typeface="Calibri"/>
                <a:cs typeface="Calibri"/>
              </a:rPr>
              <a:t>indexing, etc. of </a:t>
            </a:r>
            <a:r>
              <a:rPr lang="en-US" altLang="ja-JP" sz="2800" dirty="0" err="1" smtClean="0">
                <a:latin typeface="Calibri"/>
                <a:cs typeface="Calibri"/>
              </a:rPr>
              <a:t>ePUB</a:t>
            </a:r>
            <a:r>
              <a:rPr lang="en-US" altLang="ja-JP" sz="2800" dirty="0" smtClean="0">
                <a:latin typeface="Calibri"/>
                <a:cs typeface="Calibri"/>
              </a:rPr>
              <a:t> data</a:t>
            </a:r>
            <a:r>
              <a:rPr lang="en-US" altLang="ja-JP" sz="2800" dirty="0" smtClean="0">
                <a:latin typeface="Calibri"/>
                <a:cs typeface="Calibri"/>
              </a:rPr>
              <a:t>.</a:t>
            </a:r>
            <a:endParaRPr lang="en-US" altLang="ja-JP" sz="2800" dirty="0" smtClean="0">
              <a:latin typeface="Calibri"/>
              <a:cs typeface="Calibri"/>
            </a:endParaRPr>
          </a:p>
          <a:p>
            <a:pPr lvl="1"/>
            <a:endParaRPr lang="en-US" altLang="ja-JP" sz="2800" dirty="0" smtClean="0">
              <a:latin typeface="Calibri"/>
              <a:cs typeface="Calibri"/>
            </a:endParaRPr>
          </a:p>
          <a:p>
            <a:r>
              <a:rPr lang="en-US" altLang="ja-JP" sz="3200" dirty="0">
                <a:latin typeface="Calibri"/>
                <a:cs typeface="Calibri"/>
              </a:rPr>
              <a:t> </a:t>
            </a:r>
            <a:r>
              <a:rPr lang="en-US" altLang="ja-JP" sz="3200" dirty="0" smtClean="0">
                <a:latin typeface="Calibri"/>
                <a:cs typeface="Calibri"/>
              </a:rPr>
              <a:t>Problems</a:t>
            </a:r>
          </a:p>
          <a:p>
            <a:pPr lvl="1"/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Current ePUB3 Metadata does not </a:t>
            </a:r>
            <a:r>
              <a:rPr lang="en-US" altLang="ja-JP" sz="2800" dirty="0" smtClean="0">
                <a:latin typeface="Calibri"/>
                <a:cs typeface="Calibri"/>
              </a:rPr>
              <a:t>provide “Ruby</a:t>
            </a:r>
            <a:r>
              <a:rPr lang="en-US" altLang="ja-JP" sz="2800" dirty="0" smtClean="0">
                <a:latin typeface="Calibri"/>
                <a:cs typeface="Calibri"/>
              </a:rPr>
              <a:t>” </a:t>
            </a:r>
            <a:r>
              <a:rPr lang="en-US" altLang="ja-JP" sz="2800" dirty="0" smtClean="0">
                <a:latin typeface="Calibri"/>
                <a:cs typeface="Calibri"/>
              </a:rPr>
              <a:t>functionality.</a:t>
            </a:r>
            <a:endParaRPr lang="en-US" altLang="ja-JP" sz="2800" dirty="0"/>
          </a:p>
          <a:p>
            <a:pPr lvl="1"/>
            <a:endParaRPr lang="en-US" altLang="ja-JP" sz="28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60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Ruby and </a:t>
            </a:r>
            <a:r>
              <a:rPr lang="en-US" altLang="ja-JP" dirty="0" err="1"/>
              <a:t>Ateji</a:t>
            </a:r>
            <a:r>
              <a:rPr lang="en-US" altLang="ja-JP" dirty="0"/>
              <a:t> in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Ruby/</a:t>
            </a:r>
            <a:r>
              <a:rPr lang="en-US" altLang="ja-JP" sz="2800" dirty="0" err="1" smtClean="0">
                <a:latin typeface="Calibri"/>
                <a:cs typeface="Calibri"/>
              </a:rPr>
              <a:t>Ateji</a:t>
            </a:r>
            <a:r>
              <a:rPr lang="en-US" altLang="ja-JP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Solution </a:t>
            </a:r>
            <a:r>
              <a:rPr lang="en-US" altLang="ja-JP" sz="2800" dirty="0" smtClean="0">
                <a:latin typeface="Calibri"/>
                <a:cs typeface="Calibri"/>
              </a:rPr>
              <a:t>for metadata really </a:t>
            </a:r>
            <a:r>
              <a:rPr lang="en-US" altLang="ja-JP" sz="2800" dirty="0">
                <a:latin typeface="Calibri"/>
                <a:cs typeface="Calibri"/>
              </a:rPr>
              <a:t>necessary? </a:t>
            </a:r>
          </a:p>
          <a:p>
            <a:pPr lvl="1"/>
            <a:r>
              <a:rPr lang="en-US" altLang="ja-JP" sz="2400" dirty="0" smtClean="0">
                <a:latin typeface="Calibri"/>
                <a:cs typeface="Calibri"/>
              </a:rPr>
              <a:t> Currently, many websites or eBook shops just ignore </a:t>
            </a:r>
            <a:r>
              <a:rPr lang="en-US" altLang="ja-JP" sz="2400" dirty="0" err="1" smtClean="0">
                <a:latin typeface="Calibri"/>
                <a:cs typeface="Calibri"/>
              </a:rPr>
              <a:t>Ateji</a:t>
            </a:r>
            <a:r>
              <a:rPr lang="en-US" altLang="ja-JP" sz="2400" dirty="0" smtClean="0">
                <a:latin typeface="Calibri"/>
                <a:cs typeface="Calibri"/>
              </a:rPr>
              <a:t> or, use </a:t>
            </a:r>
            <a:r>
              <a:rPr lang="en-US" altLang="ja-JP" sz="2400" dirty="0">
                <a:latin typeface="Calibri"/>
                <a:cs typeface="Calibri"/>
              </a:rPr>
              <a:t>《</a:t>
            </a:r>
            <a:r>
              <a:rPr lang="ja-JP" altLang="en-US" sz="2400" dirty="0">
                <a:latin typeface="Calibri"/>
                <a:cs typeface="Calibri"/>
              </a:rPr>
              <a:t>・・・</a:t>
            </a:r>
            <a:r>
              <a:rPr lang="en-US" altLang="ja-JP" sz="2400" dirty="0">
                <a:latin typeface="Calibri"/>
                <a:cs typeface="Calibri"/>
              </a:rPr>
              <a:t>》 </a:t>
            </a:r>
            <a:r>
              <a:rPr lang="en-US" altLang="ja-JP" sz="2400" dirty="0" smtClean="0">
                <a:latin typeface="Calibri"/>
                <a:cs typeface="Calibri"/>
              </a:rPr>
              <a:t>/ 〈</a:t>
            </a:r>
            <a:r>
              <a:rPr lang="ja-JP" altLang="en-US" sz="2400" dirty="0" smtClean="0">
                <a:latin typeface="Calibri"/>
                <a:cs typeface="Calibri"/>
              </a:rPr>
              <a:t>・・・</a:t>
            </a:r>
            <a:r>
              <a:rPr lang="en-US" altLang="ja-JP" sz="2400" dirty="0" smtClean="0">
                <a:latin typeface="Calibri"/>
                <a:cs typeface="Calibri"/>
              </a:rPr>
              <a:t>〉</a:t>
            </a:r>
            <a:r>
              <a:rPr lang="ja-JP" altLang="en-US" sz="2400" dirty="0" smtClean="0">
                <a:latin typeface="Calibri"/>
                <a:cs typeface="Calibri"/>
              </a:rPr>
              <a:t>　</a:t>
            </a:r>
            <a:r>
              <a:rPr lang="en-US" altLang="ja-JP" sz="2400" dirty="0" smtClean="0">
                <a:latin typeface="Calibri"/>
                <a:cs typeface="Calibri"/>
              </a:rPr>
              <a:t>brackets for </a:t>
            </a:r>
            <a:r>
              <a:rPr lang="en-US" altLang="ja-JP" sz="2400" dirty="0" smtClean="0">
                <a:latin typeface="Calibri"/>
                <a:cs typeface="Calibri"/>
              </a:rPr>
              <a:t>Ruby/</a:t>
            </a:r>
            <a:r>
              <a:rPr lang="en-US" altLang="ja-JP" sz="2400" dirty="0" err="1" smtClean="0">
                <a:latin typeface="Calibri"/>
                <a:cs typeface="Calibri"/>
              </a:rPr>
              <a:t>Ateji</a:t>
            </a:r>
            <a:r>
              <a:rPr lang="en-US" altLang="ja-JP" sz="2400" dirty="0" smtClean="0">
                <a:latin typeface="Calibri"/>
                <a:cs typeface="Calibri"/>
              </a:rPr>
              <a:t>.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/>
                <a:cs typeface="Calibri"/>
              </a:rPr>
              <a:t>e.g. </a:t>
            </a:r>
            <a:r>
              <a:rPr lang="ja-JP" altLang="en-US" sz="2400" dirty="0" smtClean="0">
                <a:latin typeface="Calibri"/>
                <a:cs typeface="Calibri"/>
              </a:rPr>
              <a:t>「とある科学の超電磁砲</a:t>
            </a:r>
            <a:r>
              <a:rPr lang="en-US" altLang="ja-JP" sz="2400" dirty="0" smtClean="0">
                <a:latin typeface="Calibri"/>
                <a:cs typeface="Calibri"/>
              </a:rPr>
              <a:t>《</a:t>
            </a:r>
            <a:r>
              <a:rPr lang="ja-JP" altLang="en-US" sz="2400" dirty="0" smtClean="0">
                <a:latin typeface="Calibri"/>
                <a:cs typeface="Calibri"/>
              </a:rPr>
              <a:t>レールガン</a:t>
            </a:r>
            <a:r>
              <a:rPr lang="en-US" altLang="ja-JP" sz="2400" dirty="0" smtClean="0">
                <a:latin typeface="Calibri"/>
                <a:cs typeface="Calibri"/>
              </a:rPr>
              <a:t>》</a:t>
            </a:r>
            <a:r>
              <a:rPr lang="ja-JP" altLang="en-US" sz="2400" dirty="0" smtClean="0">
                <a:latin typeface="Calibri"/>
                <a:cs typeface="Calibri"/>
              </a:rPr>
              <a:t>」</a:t>
            </a:r>
            <a:endParaRPr lang="en-US" altLang="ja-JP" sz="2400" dirty="0">
              <a:latin typeface="Calibri"/>
              <a:cs typeface="Calibri"/>
            </a:endParaRPr>
          </a:p>
          <a:p>
            <a:r>
              <a:rPr kumimoji="1" lang="en-US" altLang="ja-JP" sz="2800" dirty="0" smtClean="0">
                <a:latin typeface="Calibri"/>
                <a:cs typeface="Calibri"/>
              </a:rPr>
              <a:t> If </a:t>
            </a:r>
            <a:r>
              <a:rPr kumimoji="1" lang="en-US" altLang="ja-JP" sz="2800" dirty="0" smtClean="0">
                <a:latin typeface="Calibri"/>
                <a:cs typeface="Calibri"/>
              </a:rPr>
              <a:t>Ruby/</a:t>
            </a:r>
            <a:r>
              <a:rPr kumimoji="1" lang="en-US" altLang="ja-JP" sz="2800" dirty="0" err="1" smtClean="0">
                <a:latin typeface="Calibri"/>
                <a:cs typeface="Calibri"/>
              </a:rPr>
              <a:t>Ateji</a:t>
            </a:r>
            <a:r>
              <a:rPr kumimoji="1" lang="en-US" altLang="ja-JP" sz="2800" dirty="0" smtClean="0">
                <a:latin typeface="Calibri"/>
                <a:cs typeface="Calibri"/>
              </a:rPr>
              <a:t> is necessary</a:t>
            </a:r>
            <a:r>
              <a:rPr kumimoji="1" lang="en-US" altLang="ja-JP" sz="2800" dirty="0" smtClean="0">
                <a:latin typeface="Calibri"/>
                <a:cs typeface="Calibri"/>
              </a:rPr>
              <a:t>, </a:t>
            </a:r>
            <a:r>
              <a:rPr kumimoji="1" lang="en-US" altLang="ja-JP" sz="2800" dirty="0" smtClean="0">
                <a:latin typeface="Calibri"/>
                <a:cs typeface="Calibri"/>
              </a:rPr>
              <a:t>what should be considered?</a:t>
            </a:r>
            <a:endParaRPr kumimoji="1" lang="en-US" altLang="ja-JP" sz="28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Compatibility</a:t>
            </a:r>
          </a:p>
          <a:p>
            <a:pPr lvl="1"/>
            <a:r>
              <a:rPr kumimoji="1" lang="en-US" altLang="ja-JP" sz="2400" dirty="0" smtClean="0">
                <a:latin typeface="Calibri"/>
                <a:cs typeface="Calibri"/>
              </a:rPr>
              <a:t> No ambiguities</a:t>
            </a:r>
            <a:endParaRPr lang="en-US" altLang="ja-JP" sz="2400" dirty="0">
              <a:latin typeface="Calibri"/>
              <a:cs typeface="Calibri"/>
            </a:endParaRPr>
          </a:p>
          <a:p>
            <a:r>
              <a:rPr kumimoji="1" lang="en-US" altLang="ja-JP" sz="2800" dirty="0" smtClean="0">
                <a:latin typeface="Calibri"/>
                <a:cs typeface="Calibri"/>
              </a:rPr>
              <a:t>Any Solutions?</a:t>
            </a:r>
            <a:endParaRPr kumimoji="1" lang="en-US" altLang="ja-JP" sz="2800" dirty="0" smtClean="0">
              <a:latin typeface="Calibri"/>
              <a:cs typeface="Calibri"/>
            </a:endParaRPr>
          </a:p>
          <a:p>
            <a:pPr lvl="1"/>
            <a:r>
              <a:rPr kumimoji="1" lang="en-US" altLang="ja-JP" sz="2400" dirty="0" smtClean="0">
                <a:latin typeface="Calibri"/>
                <a:cs typeface="Calibri"/>
              </a:rPr>
              <a:t> Use </a:t>
            </a:r>
            <a:r>
              <a:rPr kumimoji="1" lang="en-US" altLang="ja-JP" sz="2400" i="1" dirty="0" smtClean="0">
                <a:latin typeface="Calibri"/>
                <a:cs typeface="Calibri"/>
              </a:rPr>
              <a:t>INTERLINER ANNOTATION CHARACTERS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/>
                <a:cs typeface="Calibri"/>
              </a:rPr>
              <a:t>   </a:t>
            </a:r>
            <a:r>
              <a:rPr lang="en-US" altLang="ja-JP" sz="2400" dirty="0">
                <a:latin typeface="Calibri"/>
                <a:cs typeface="Calibri"/>
              </a:rPr>
              <a:t> Ⓐ</a:t>
            </a:r>
            <a:r>
              <a:rPr lang="ja-JP" altLang="en-US" sz="2400" dirty="0" smtClean="0">
                <a:latin typeface="Calibri"/>
                <a:cs typeface="Calibri"/>
              </a:rPr>
              <a:t>超電磁砲</a:t>
            </a:r>
            <a:r>
              <a:rPr lang="en-US" altLang="ja-JP" sz="2400" dirty="0" smtClean="0">
                <a:latin typeface="Calibri"/>
                <a:cs typeface="Calibri"/>
              </a:rPr>
              <a:t>Ⓢ</a:t>
            </a:r>
            <a:r>
              <a:rPr lang="ja-JP" altLang="en-US" sz="2400" dirty="0" smtClean="0">
                <a:latin typeface="Calibri"/>
                <a:cs typeface="Calibri"/>
              </a:rPr>
              <a:t>レールガン</a:t>
            </a:r>
            <a:r>
              <a:rPr lang="en-US" altLang="ja-JP" sz="2400" dirty="0">
                <a:latin typeface="Calibri"/>
                <a:cs typeface="Calibri"/>
              </a:rPr>
              <a:t>Ⓣ</a:t>
            </a:r>
            <a:r>
              <a:rPr lang="ja-JP" altLang="en-US" sz="2400" dirty="0" smtClean="0">
                <a:latin typeface="Calibri"/>
                <a:cs typeface="Calibri"/>
              </a:rPr>
              <a:t>　　</a:t>
            </a:r>
            <a:endParaRPr kumimoji="1" lang="en-US" altLang="ja-JP" sz="24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New </a:t>
            </a:r>
            <a:r>
              <a:rPr lang="en-US" altLang="ja-JP" sz="2400" dirty="0" smtClean="0">
                <a:latin typeface="Calibri"/>
                <a:cs typeface="Calibri"/>
              </a:rPr>
              <a:t>metadata properties?</a:t>
            </a:r>
          </a:p>
          <a:p>
            <a:pPr lvl="1"/>
            <a:r>
              <a:rPr lang="en-US" altLang="ja-JP" sz="2400" dirty="0" smtClean="0">
                <a:latin typeface="Calibri"/>
                <a:cs typeface="Calibri"/>
              </a:rPr>
              <a:t> Any </a:t>
            </a:r>
            <a:r>
              <a:rPr lang="en-US" altLang="ja-JP" sz="2400" dirty="0" smtClean="0">
                <a:latin typeface="Calibri"/>
                <a:cs typeface="Calibri"/>
              </a:rPr>
              <a:t>smart solutions?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7804"/>
              </p:ext>
            </p:extLst>
          </p:nvPr>
        </p:nvGraphicFramePr>
        <p:xfrm>
          <a:off x="4592960" y="5015448"/>
          <a:ext cx="50405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8322"/>
                <a:gridCol w="852900"/>
                <a:gridCol w="3839337"/>
              </a:tblGrid>
              <a:tr h="26327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Calibri"/>
                          <a:cs typeface="Calibri"/>
                        </a:rPr>
                        <a:t>Ⓐ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U+FFF9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INTERLINEAR ANNOTATION ANCHOR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Calibri"/>
                          <a:cs typeface="Calibri"/>
                        </a:rPr>
                        <a:t>Ⓢ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U+FFFA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INTERLINEAR ANNOTATION SEPARATOR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Calibri"/>
                          <a:cs typeface="Calibri"/>
                        </a:rPr>
                        <a:t>Ⓣ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U+FFFB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INTERLINEAR ANNOTATION TERMINATOR</a:t>
                      </a:r>
                      <a:endParaRPr kumimoji="1" lang="ja-JP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9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Unencoded Characters in Metadata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989" y="714377"/>
            <a:ext cx="6599211" cy="5857875"/>
          </a:xfrm>
        </p:spPr>
        <p:txBody>
          <a:bodyPr/>
          <a:lstStyle/>
          <a:p>
            <a:r>
              <a:rPr kumimoji="1" lang="en-US" altLang="ja-JP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Background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Calibri"/>
                <a:cs typeface="Calibri"/>
              </a:rPr>
              <a:t>Unencoded </a:t>
            </a:r>
            <a:r>
              <a:rPr lang="en-US" altLang="ja-JP" sz="2400" dirty="0" smtClean="0">
                <a:latin typeface="Calibri"/>
                <a:cs typeface="Calibri"/>
              </a:rPr>
              <a:t>or </a:t>
            </a:r>
            <a:r>
              <a:rPr lang="en-US" altLang="ja-JP" sz="2400" dirty="0" smtClean="0">
                <a:solidFill>
                  <a:srgbClr val="FF0000"/>
                </a:solidFill>
                <a:latin typeface="Calibri"/>
                <a:cs typeface="Calibri"/>
              </a:rPr>
              <a:t>non-JIS </a:t>
            </a:r>
            <a:r>
              <a:rPr lang="en-US" altLang="ja-JP" sz="2400" dirty="0" smtClean="0">
                <a:latin typeface="Calibri"/>
                <a:cs typeface="Calibri"/>
              </a:rPr>
              <a:t>characters sometimes appear on </a:t>
            </a:r>
            <a:r>
              <a:rPr lang="en-US" altLang="ja-JP" sz="2400" dirty="0" smtClean="0">
                <a:latin typeface="Calibri"/>
                <a:cs typeface="Calibri"/>
              </a:rPr>
              <a:t>titles of books </a:t>
            </a:r>
            <a:r>
              <a:rPr lang="en-US" altLang="ja-JP" sz="2400" dirty="0" smtClean="0">
                <a:latin typeface="Calibri"/>
                <a:cs typeface="Calibri"/>
              </a:rPr>
              <a:t>or </a:t>
            </a:r>
            <a:r>
              <a:rPr lang="en-US" altLang="ja-JP" sz="2400" dirty="0" smtClean="0">
                <a:latin typeface="Calibri"/>
                <a:cs typeface="Calibri"/>
              </a:rPr>
              <a:t>papers.</a:t>
            </a:r>
            <a:endParaRPr lang="en-US" altLang="ja-JP" sz="2800" dirty="0">
              <a:latin typeface="Calibri"/>
              <a:cs typeface="Calibri"/>
            </a:endParaRPr>
          </a:p>
          <a:p>
            <a:r>
              <a:rPr lang="en-US" altLang="ja-JP" sz="2800" dirty="0" smtClean="0">
                <a:latin typeface="Calibri"/>
                <a:cs typeface="Calibri"/>
              </a:rPr>
              <a:t> Problem</a:t>
            </a:r>
          </a:p>
          <a:p>
            <a:pPr lvl="1"/>
            <a:r>
              <a:rPr kumimoji="1" lang="en-US" altLang="ja-JP" sz="2400" dirty="0">
                <a:latin typeface="Calibri"/>
                <a:cs typeface="Calibri"/>
              </a:rPr>
              <a:t> </a:t>
            </a:r>
            <a:r>
              <a:rPr kumimoji="1" lang="en-US" altLang="ja-JP" sz="2400" dirty="0" smtClean="0">
                <a:latin typeface="Calibri"/>
                <a:cs typeface="Calibri"/>
              </a:rPr>
              <a:t>ePUB</a:t>
            </a:r>
            <a:r>
              <a:rPr lang="en-US" altLang="ja-JP" sz="2400" dirty="0" smtClean="0">
                <a:latin typeface="Calibri"/>
                <a:cs typeface="Calibri"/>
              </a:rPr>
              <a:t>3 metadata does not provide the way to display unencoded/</a:t>
            </a:r>
            <a:r>
              <a:rPr lang="en-US" altLang="ja-JP" sz="2400" dirty="0" smtClean="0">
                <a:latin typeface="Calibri"/>
                <a:cs typeface="Calibri"/>
              </a:rPr>
              <a:t>non-standard </a:t>
            </a:r>
            <a:r>
              <a:rPr lang="en-US" altLang="ja-JP" sz="2400" dirty="0" smtClean="0">
                <a:latin typeface="Calibri"/>
                <a:cs typeface="Calibri"/>
              </a:rPr>
              <a:t>characters.</a:t>
            </a:r>
            <a:endParaRPr lang="en-US" altLang="ja-JP" sz="2400" dirty="0">
              <a:latin typeface="Calibri"/>
              <a:cs typeface="Calibri"/>
            </a:endParaRPr>
          </a:p>
          <a:p>
            <a:pPr lvl="1"/>
            <a:r>
              <a:rPr lang="en-US" altLang="ja-JP" sz="2400" dirty="0" smtClean="0">
                <a:latin typeface="Calibri"/>
                <a:cs typeface="Calibri"/>
              </a:rPr>
              <a:t>For example, </a:t>
            </a:r>
            <a:r>
              <a:rPr lang="en-US" altLang="ja-JP" sz="2400" dirty="0" err="1">
                <a:latin typeface="Calibri"/>
                <a:cs typeface="Calibri"/>
              </a:rPr>
              <a:t>CiNii</a:t>
            </a:r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(Japan’s Paper Repository Service) uses </a:t>
            </a:r>
            <a:r>
              <a:rPr lang="en-US" altLang="ja-JP" sz="2400" dirty="0">
                <a:latin typeface="Calibri"/>
                <a:cs typeface="Calibri"/>
              </a:rPr>
              <a:t>wildcard character “〓” </a:t>
            </a:r>
            <a:r>
              <a:rPr lang="en-US" altLang="ja-JP" sz="2400" dirty="0" smtClean="0">
                <a:latin typeface="Calibri"/>
                <a:cs typeface="Calibri"/>
              </a:rPr>
              <a:t>(GETA Character) for </a:t>
            </a:r>
            <a:r>
              <a:rPr lang="en-US" altLang="ja-JP" sz="2400" dirty="0">
                <a:latin typeface="Calibri"/>
                <a:cs typeface="Calibri"/>
              </a:rPr>
              <a:t>unencoded characters</a:t>
            </a:r>
            <a:r>
              <a:rPr lang="en-US" altLang="ja-JP" sz="2400" dirty="0" smtClean="0">
                <a:latin typeface="Calibri"/>
                <a:cs typeface="Calibri"/>
              </a:rPr>
              <a:t>.</a:t>
            </a:r>
          </a:p>
          <a:p>
            <a:pPr lvl="1"/>
            <a:r>
              <a:rPr lang="ja-JP" altLang="en-US" sz="2400" dirty="0">
                <a:latin typeface="Calibri"/>
                <a:cs typeface="Calibri"/>
              </a:rPr>
              <a:t>「</a:t>
            </a:r>
            <a:r>
              <a:rPr lang="ja-JP" altLang="en-US" sz="2400" dirty="0">
                <a:latin typeface="MS Gothic"/>
                <a:ea typeface="MS Gothic"/>
                <a:cs typeface="MS Gothic"/>
              </a:rPr>
              <a:t>東洋学文献類目</a:t>
            </a:r>
            <a:r>
              <a:rPr lang="ja-JP" altLang="en-US" sz="2400" dirty="0" smtClean="0">
                <a:latin typeface="MS Gothic"/>
                <a:ea typeface="MS Gothic"/>
                <a:cs typeface="MS Gothic"/>
              </a:rPr>
              <a:t>検索」</a:t>
            </a:r>
            <a:r>
              <a:rPr lang="en-US" altLang="ja-JP" sz="2400" dirty="0" smtClean="0">
                <a:latin typeface="Calibri"/>
                <a:cs typeface="Calibri"/>
              </a:rPr>
              <a:t>has a large number of papers with unencoded characters.</a:t>
            </a:r>
            <a:endParaRPr lang="en-US" altLang="ja-JP" sz="24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Encoded in UCS does not </a:t>
            </a:r>
            <a:r>
              <a:rPr lang="en-US" altLang="ja-JP" sz="2400" dirty="0" smtClean="0">
                <a:latin typeface="Calibri"/>
                <a:cs typeface="Calibri"/>
              </a:rPr>
              <a:t>guarantee </a:t>
            </a:r>
            <a:r>
              <a:rPr lang="en-US" altLang="ja-JP" sz="2400" dirty="0" smtClean="0">
                <a:latin typeface="Calibri"/>
                <a:cs typeface="Calibri"/>
              </a:rPr>
              <a:t>that it can be displayed by </a:t>
            </a:r>
            <a:r>
              <a:rPr lang="en-US" altLang="ja-JP" sz="2400" dirty="0" smtClean="0">
                <a:latin typeface="Calibri"/>
                <a:cs typeface="Calibri"/>
              </a:rPr>
              <a:t>the Readers.</a:t>
            </a:r>
            <a:endParaRPr lang="en-US" altLang="ja-JP" sz="2400" dirty="0">
              <a:latin typeface="Calibri"/>
              <a:cs typeface="Calibri"/>
            </a:endParaRPr>
          </a:p>
          <a:p>
            <a:pPr lvl="1"/>
            <a:endParaRPr lang="en-US" altLang="ja-JP" dirty="0" smtClean="0">
              <a:latin typeface="Calibri"/>
              <a:cs typeface="Calibri"/>
            </a:endParaRP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 descr="sample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944724"/>
            <a:ext cx="2502787" cy="496855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8553400" y="3068960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96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Unencoded Characters in Metadata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989" y="714377"/>
            <a:ext cx="6167163" cy="5857875"/>
          </a:xfrm>
        </p:spPr>
        <p:txBody>
          <a:bodyPr/>
          <a:lstStyle/>
          <a:p>
            <a:r>
              <a:rPr kumimoji="1" lang="en-US" altLang="ja-JP" sz="2800" dirty="0" smtClean="0">
                <a:latin typeface="Calibri"/>
                <a:cs typeface="Calibri"/>
              </a:rPr>
              <a:t> Solutions needed?</a:t>
            </a: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Just use “</a:t>
            </a:r>
            <a:r>
              <a:rPr lang="en-US" altLang="ja-JP" sz="2400" dirty="0" smtClean="0">
                <a:latin typeface="Calibri"/>
                <a:ea typeface="ＤＦＰ太丸ゴシック体"/>
                <a:cs typeface="Calibri"/>
              </a:rPr>
              <a:t>〓</a:t>
            </a:r>
            <a:r>
              <a:rPr lang="en-US" altLang="ja-JP" sz="2400" dirty="0" smtClean="0">
                <a:latin typeface="Calibri"/>
                <a:cs typeface="Calibri"/>
              </a:rPr>
              <a:t>” is enough for </a:t>
            </a:r>
            <a:r>
              <a:rPr lang="en-US" altLang="ja-JP" sz="2400" dirty="0" smtClean="0">
                <a:latin typeface="Calibri"/>
                <a:cs typeface="Calibri"/>
              </a:rPr>
              <a:t>metadata is enough?</a:t>
            </a:r>
            <a:endParaRPr lang="en-US" altLang="ja-JP" sz="2400" dirty="0">
              <a:latin typeface="Calibri"/>
              <a:cs typeface="Calibri"/>
            </a:endParaRPr>
          </a:p>
          <a:p>
            <a:r>
              <a:rPr kumimoji="1" lang="en-US" altLang="ja-JP" sz="2800" dirty="0" smtClean="0">
                <a:latin typeface="Calibri"/>
                <a:cs typeface="Calibri"/>
              </a:rPr>
              <a:t> Possible </a:t>
            </a:r>
            <a:r>
              <a:rPr kumimoji="1" lang="en-US" altLang="ja-JP" sz="2800" dirty="0" smtClean="0">
                <a:latin typeface="Calibri"/>
                <a:cs typeface="Calibri"/>
              </a:rPr>
              <a:t>Solutions?</a:t>
            </a:r>
            <a:endParaRPr kumimoji="1" lang="en-US" altLang="ja-JP" sz="28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 smtClean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Provides </a:t>
            </a:r>
            <a:r>
              <a:rPr lang="en-US" altLang="ja-JP" sz="2400" dirty="0" smtClean="0">
                <a:latin typeface="Calibri"/>
                <a:cs typeface="Calibri"/>
              </a:rPr>
              <a:t>a way to </a:t>
            </a:r>
            <a:r>
              <a:rPr lang="en-US" altLang="ja-JP" sz="2400" dirty="0" smtClean="0">
                <a:latin typeface="Calibri"/>
                <a:cs typeface="Calibri"/>
              </a:rPr>
              <a:t>specify </a:t>
            </a:r>
            <a:r>
              <a:rPr lang="en-US" altLang="ja-JP" sz="2400" i="1" dirty="0" smtClean="0">
                <a:solidFill>
                  <a:srgbClr val="FF0000"/>
                </a:solidFill>
                <a:latin typeface="Calibri"/>
                <a:cs typeface="Calibri"/>
              </a:rPr>
              <a:t>Font</a:t>
            </a:r>
            <a:r>
              <a:rPr lang="en-US" altLang="ja-JP" sz="2400" dirty="0" smtClean="0">
                <a:latin typeface="Calibri"/>
                <a:cs typeface="Calibri"/>
              </a:rPr>
              <a:t> for displaying </a:t>
            </a:r>
            <a:r>
              <a:rPr lang="en-US" altLang="ja-JP" sz="2400" dirty="0" smtClean="0">
                <a:latin typeface="Calibri"/>
                <a:cs typeface="Calibri"/>
              </a:rPr>
              <a:t>Metadata</a:t>
            </a:r>
            <a:r>
              <a:rPr lang="en-US" altLang="ja-JP" sz="2400" dirty="0" smtClean="0">
                <a:latin typeface="Calibri"/>
                <a:cs typeface="Calibri"/>
              </a:rPr>
              <a:t>. 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/>
                <a:cs typeface="Calibri"/>
              </a:rPr>
              <a:t>   (Possible for bookshelf tools?)</a:t>
            </a:r>
            <a:endParaRPr lang="en-US" altLang="ja-JP" sz="2400" dirty="0" smtClean="0">
              <a:latin typeface="Calibri"/>
              <a:cs typeface="Calibri"/>
            </a:endParaRPr>
          </a:p>
          <a:p>
            <a:pPr lvl="1"/>
            <a:r>
              <a:rPr lang="en-US" altLang="ja-JP" sz="2400" dirty="0" smtClean="0">
                <a:latin typeface="Calibri"/>
                <a:cs typeface="Calibri"/>
              </a:rPr>
              <a:t> IDS (Ideographic Description Characters</a:t>
            </a:r>
            <a:r>
              <a:rPr lang="en-US" altLang="ja-JP" sz="2400" dirty="0" smtClean="0">
                <a:latin typeface="Calibri"/>
                <a:cs typeface="Calibri"/>
              </a:rPr>
              <a:t>) for </a:t>
            </a:r>
            <a:r>
              <a:rPr lang="en-US" altLang="ja-JP" sz="2400" dirty="0" smtClean="0">
                <a:latin typeface="Calibri"/>
                <a:cs typeface="Calibri"/>
              </a:rPr>
              <a:t>unencoded ideographs.</a:t>
            </a:r>
          </a:p>
          <a:p>
            <a:pPr lvl="1"/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IVS (Ideographic Variation Sequence) for </a:t>
            </a:r>
            <a:r>
              <a:rPr lang="en-US" altLang="ja-JP" sz="2400" dirty="0" smtClean="0">
                <a:latin typeface="Calibri"/>
                <a:cs typeface="Calibri"/>
              </a:rPr>
              <a:t>database-registered </a:t>
            </a:r>
            <a:r>
              <a:rPr lang="en-US" altLang="ja-JP" sz="2400" dirty="0" smtClean="0">
                <a:latin typeface="Calibri"/>
                <a:cs typeface="Calibri"/>
              </a:rPr>
              <a:t>Variants</a:t>
            </a:r>
          </a:p>
          <a:p>
            <a:pPr lvl="1"/>
            <a:endParaRPr lang="en-US" altLang="ja-JP" sz="2400" dirty="0" smtClean="0">
              <a:latin typeface="Calibri"/>
              <a:cs typeface="Calibri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34" y="5589239"/>
            <a:ext cx="614170" cy="70190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079750" y="566124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⿰豆斗</a:t>
            </a:r>
          </a:p>
        </p:txBody>
      </p:sp>
      <p:sp>
        <p:nvSpPr>
          <p:cNvPr id="11" name="右矢印 10"/>
          <p:cNvSpPr/>
          <p:nvPr/>
        </p:nvSpPr>
        <p:spPr>
          <a:xfrm>
            <a:off x="2432720" y="5804992"/>
            <a:ext cx="517123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152" y="1052736"/>
            <a:ext cx="290009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Multi-Language Specifications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alibri"/>
                <a:cs typeface="Calibri"/>
              </a:rPr>
              <a:t> </a:t>
            </a:r>
            <a:r>
              <a:rPr kumimoji="1" lang="en-US" altLang="ja-JP" dirty="0" err="1" smtClean="0">
                <a:latin typeface="Calibri"/>
                <a:cs typeface="Calibri"/>
              </a:rPr>
              <a:t>ePUB</a:t>
            </a:r>
            <a:r>
              <a:rPr kumimoji="1" lang="en-US" altLang="ja-JP" dirty="0" smtClean="0">
                <a:latin typeface="Calibri"/>
                <a:cs typeface="Calibri"/>
              </a:rPr>
              <a:t> </a:t>
            </a:r>
            <a:r>
              <a:rPr lang="en-US" altLang="ja-JP" dirty="0" smtClean="0">
                <a:latin typeface="Calibri"/>
                <a:cs typeface="Calibri"/>
              </a:rPr>
              <a:t>spec. has several methods for </a:t>
            </a:r>
            <a:r>
              <a:rPr kumimoji="1" lang="en-US" altLang="ja-JP" dirty="0" smtClean="0">
                <a:latin typeface="Calibri"/>
                <a:cs typeface="Calibri"/>
              </a:rPr>
              <a:t>Language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altLang="ja-JP" dirty="0" smtClean="0">
                <a:latin typeface="Calibri"/>
                <a:cs typeface="Calibri"/>
              </a:rPr>
              <a:t>specifications.</a:t>
            </a:r>
            <a:endParaRPr kumimoji="1" lang="en-US" altLang="ja-JP" dirty="0" smtClean="0">
              <a:latin typeface="Calibri"/>
              <a:cs typeface="Calibri"/>
            </a:endParaRPr>
          </a:p>
          <a:p>
            <a:pPr lvl="1"/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altLang="ja-JP" dirty="0" smtClean="0">
                <a:latin typeface="Calibri"/>
                <a:cs typeface="Calibri"/>
              </a:rPr>
              <a:t>XHTML </a:t>
            </a:r>
            <a:r>
              <a:rPr lang="en-US" altLang="ja-JP" dirty="0" err="1" smtClean="0">
                <a:latin typeface="Calibri"/>
                <a:cs typeface="Calibri"/>
              </a:rPr>
              <a:t>xml:lang</a:t>
            </a:r>
            <a:r>
              <a:rPr lang="en-US" altLang="ja-JP" dirty="0" smtClean="0">
                <a:latin typeface="Calibri"/>
                <a:cs typeface="Calibri"/>
              </a:rPr>
              <a:t> attributes &amp;&amp; SSML </a:t>
            </a:r>
            <a:r>
              <a:rPr lang="en-US" altLang="ja-JP" dirty="0" err="1" smtClean="0">
                <a:latin typeface="Calibri"/>
                <a:cs typeface="Calibri"/>
              </a:rPr>
              <a:t>ssml:ph</a:t>
            </a:r>
            <a:r>
              <a:rPr lang="en-US" altLang="ja-JP" dirty="0" smtClean="0">
                <a:latin typeface="Calibri"/>
                <a:cs typeface="Calibri"/>
              </a:rPr>
              <a:t>, </a:t>
            </a:r>
            <a:r>
              <a:rPr lang="en-US" altLang="ja-JP" dirty="0" err="1" smtClean="0">
                <a:latin typeface="Calibri"/>
                <a:cs typeface="Calibri"/>
              </a:rPr>
              <a:t>ssml:alphabet</a:t>
            </a:r>
            <a:r>
              <a:rPr lang="en-US" altLang="ja-JP" dirty="0" smtClean="0">
                <a:latin typeface="Calibri"/>
                <a:cs typeface="Calibri"/>
              </a:rPr>
              <a:t> attributes.</a:t>
            </a:r>
          </a:p>
          <a:p>
            <a:endParaRPr kumimoji="1" lang="en-US" altLang="ja-JP" dirty="0">
              <a:latin typeface="Calibri"/>
              <a:cs typeface="Calibri"/>
            </a:endParaRPr>
          </a:p>
          <a:p>
            <a:r>
              <a:rPr lang="en-US" altLang="ja-JP" dirty="0" smtClean="0">
                <a:latin typeface="Calibri"/>
                <a:cs typeface="Calibri"/>
              </a:rPr>
              <a:t> </a:t>
            </a: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r>
              <a:rPr lang="en-US" altLang="ja-JP" dirty="0" smtClean="0">
                <a:latin typeface="Calibri"/>
                <a:cs typeface="Calibri"/>
              </a:rPr>
              <a:t>However, there may be multiple layer of language specification.</a:t>
            </a:r>
          </a:p>
          <a:p>
            <a:endParaRPr kumimoji="1" lang="ja-JP" altLang="en-US" dirty="0">
              <a:latin typeface="Calibri"/>
              <a:cs typeface="Calibri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8F2-7929-4218-AD8B-689350F05C8C}" type="datetime1">
              <a:rPr kumimoji="1" lang="ja-JP" altLang="en-US" smtClean="0"/>
              <a:t>13/05/30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NTT</a:t>
            </a:r>
            <a:r>
              <a:rPr kumimoji="1" lang="ja-JP" altLang="en-US" smtClean="0"/>
              <a:t>未来ねっと研究所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4C6-63B1-46F6-A990-2F0AB00F4B79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 descr="lang_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556792"/>
            <a:ext cx="6465168" cy="406145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4736976" y="3573016"/>
            <a:ext cx="3168352" cy="64807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60970"/>
      </p:ext>
    </p:extLst>
  </p:cSld>
  <p:clrMapOvr>
    <a:masterClrMapping/>
  </p:clrMapOvr>
</p:sld>
</file>

<file path=ppt/theme/theme1.xml><?xml version="1.0" encoding="utf-8"?>
<a:theme xmlns:a="http://schemas.openxmlformats.org/drawingml/2006/main" name="Areadne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グリッド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Areadneテンプレート.potx</Template>
  <TotalTime>1707</TotalTime>
  <Words>651</Words>
  <Application>Microsoft Macintosh PowerPoint</Application>
  <PresentationFormat>A4 210x297 mm</PresentationFormat>
  <Paragraphs>127</Paragraphs>
  <Slides>10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Areadneテンプレート</vt:lpstr>
      <vt:lpstr>文書</vt:lpstr>
      <vt:lpstr>eBooks Workshop Discussion Topics Metadata, Language and Characters.</vt:lpstr>
      <vt:lpstr>Topics</vt:lpstr>
      <vt:lpstr>Ruby and Ateji in Metadata</vt:lpstr>
      <vt:lpstr>Ruby and Ateji in Metadata</vt:lpstr>
      <vt:lpstr>Ruby and Ateji in Metadata</vt:lpstr>
      <vt:lpstr>Ruby and Ateji in Metadata</vt:lpstr>
      <vt:lpstr>Unencoded Characters in Metadata</vt:lpstr>
      <vt:lpstr>Unencoded Characters in Metadata</vt:lpstr>
      <vt:lpstr>Multi-Language Specifications</vt:lpstr>
      <vt:lpstr>Multi-Language 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NTT</dc:creator>
  <cp:lastModifiedBy>川幡 太一</cp:lastModifiedBy>
  <cp:revision>830</cp:revision>
  <dcterms:created xsi:type="dcterms:W3CDTF">2012-03-27T05:59:26Z</dcterms:created>
  <dcterms:modified xsi:type="dcterms:W3CDTF">2013-05-30T09:48:11Z</dcterms:modified>
</cp:coreProperties>
</file>