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60" r:id="rId3"/>
    <p:sldId id="257" r:id="rId4"/>
    <p:sldId id="259" r:id="rId5"/>
    <p:sldId id="261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88" autoAdjust="0"/>
    <p:restoredTop sz="86391" autoAdjust="0"/>
  </p:normalViewPr>
  <p:slideViewPr>
    <p:cSldViewPr snapToGrid="0">
      <p:cViewPr varScale="1">
        <p:scale>
          <a:sx n="83" d="100"/>
          <a:sy n="83" d="100"/>
        </p:scale>
        <p:origin x="-294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E1A9C0-AA6C-4039-9E6F-BDD42931B9EA}" type="doc">
      <dgm:prSet loTypeId="urn:microsoft.com/office/officeart/2005/8/layout/architecture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10818CAE-1FEC-4D95-B9FE-B5E4A3B15586}">
      <dgm:prSet phldrT="[テキスト]"/>
      <dgm:spPr/>
      <dgm:t>
        <a:bodyPr/>
        <a:lstStyle/>
        <a:p>
          <a:r>
            <a:rPr kumimoji="1" lang="en-US" altLang="ja-JP" dirty="0" smtClean="0"/>
            <a:t>UA (e.g., </a:t>
          </a:r>
          <a:r>
            <a:rPr kumimoji="1" lang="en-US" altLang="ja-JP" dirty="0" err="1" smtClean="0"/>
            <a:t>WebKit</a:t>
          </a:r>
          <a:r>
            <a:rPr kumimoji="1" lang="en-US" altLang="ja-JP" dirty="0" smtClean="0"/>
            <a:t>)</a:t>
          </a:r>
          <a:endParaRPr kumimoji="1" lang="ja-JP" altLang="en-US" dirty="0"/>
        </a:p>
      </dgm:t>
    </dgm:pt>
    <dgm:pt modelId="{27B83FA9-F1FC-4DF0-839E-25E61A91C17D}" type="parTrans" cxnId="{3960EF1E-8155-48F1-8121-0C25651886EE}">
      <dgm:prSet/>
      <dgm:spPr/>
      <dgm:t>
        <a:bodyPr/>
        <a:lstStyle/>
        <a:p>
          <a:endParaRPr kumimoji="1" lang="ja-JP" altLang="en-US"/>
        </a:p>
      </dgm:t>
    </dgm:pt>
    <dgm:pt modelId="{007E65E9-6D1E-4347-BF4C-8A573F9AAEBB}" type="sibTrans" cxnId="{3960EF1E-8155-48F1-8121-0C25651886EE}">
      <dgm:prSet/>
      <dgm:spPr/>
      <dgm:t>
        <a:bodyPr/>
        <a:lstStyle/>
        <a:p>
          <a:endParaRPr kumimoji="1" lang="ja-JP" altLang="en-US"/>
        </a:p>
      </dgm:t>
    </dgm:pt>
    <dgm:pt modelId="{6AE40D81-347F-4B2C-AFAA-4B2130B0C049}">
      <dgm:prSet phldrT="[テキスト]"/>
      <dgm:spPr/>
      <dgm:t>
        <a:bodyPr/>
        <a:lstStyle/>
        <a:p>
          <a:r>
            <a:rPr kumimoji="1" lang="en-US" altLang="ja-JP" dirty="0" smtClean="0"/>
            <a:t>Paging Engine</a:t>
          </a:r>
          <a:endParaRPr kumimoji="1" lang="ja-JP" altLang="en-US" dirty="0"/>
        </a:p>
      </dgm:t>
    </dgm:pt>
    <dgm:pt modelId="{F2E52C02-2960-4119-8AE0-2E43B7FB9019}" type="parTrans" cxnId="{EFA6D866-AECA-43AC-B256-F961409F2981}">
      <dgm:prSet/>
      <dgm:spPr/>
      <dgm:t>
        <a:bodyPr/>
        <a:lstStyle/>
        <a:p>
          <a:endParaRPr kumimoji="1" lang="ja-JP" altLang="en-US"/>
        </a:p>
      </dgm:t>
    </dgm:pt>
    <dgm:pt modelId="{D294CDF3-8BCF-4BF8-B6DC-6F43A5CD03ED}" type="sibTrans" cxnId="{EFA6D866-AECA-43AC-B256-F961409F2981}">
      <dgm:prSet/>
      <dgm:spPr/>
      <dgm:t>
        <a:bodyPr/>
        <a:lstStyle/>
        <a:p>
          <a:endParaRPr kumimoji="1" lang="ja-JP" altLang="en-US"/>
        </a:p>
      </dgm:t>
    </dgm:pt>
    <dgm:pt modelId="{6A16D042-AFF6-4BD0-9FB7-88D09A93D87D}">
      <dgm:prSet phldrT="[テキスト]"/>
      <dgm:spPr/>
      <dgm:t>
        <a:bodyPr/>
        <a:lstStyle/>
        <a:p>
          <a:r>
            <a:rPr kumimoji="1" lang="en-US" altLang="ja-JP" dirty="0" smtClean="0"/>
            <a:t>User Fonts, Color, Chrome, etc.</a:t>
          </a:r>
          <a:endParaRPr kumimoji="1" lang="ja-JP" altLang="en-US" dirty="0"/>
        </a:p>
      </dgm:t>
    </dgm:pt>
    <dgm:pt modelId="{6F041158-A572-4AA2-AA78-675C6A1C66BD}" type="parTrans" cxnId="{2FB2F094-4E94-49FD-9631-541C5AE86CFA}">
      <dgm:prSet/>
      <dgm:spPr/>
      <dgm:t>
        <a:bodyPr/>
        <a:lstStyle/>
        <a:p>
          <a:endParaRPr kumimoji="1" lang="ja-JP" altLang="en-US"/>
        </a:p>
      </dgm:t>
    </dgm:pt>
    <dgm:pt modelId="{8C0ED2A1-E48C-430F-B6D9-896FD00F5B2A}" type="sibTrans" cxnId="{2FB2F094-4E94-49FD-9631-541C5AE86CFA}">
      <dgm:prSet/>
      <dgm:spPr/>
      <dgm:t>
        <a:bodyPr/>
        <a:lstStyle/>
        <a:p>
          <a:endParaRPr kumimoji="1" lang="ja-JP" altLang="en-US"/>
        </a:p>
      </dgm:t>
    </dgm:pt>
    <dgm:pt modelId="{D1F56D28-D658-436A-9E1A-34A9F370DFD4}" type="pres">
      <dgm:prSet presAssocID="{D4E1A9C0-AA6C-4039-9E6F-BDD42931B9E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kumimoji="1" lang="ja-JP" altLang="en-US"/>
        </a:p>
      </dgm:t>
    </dgm:pt>
    <dgm:pt modelId="{162640D5-DEAD-4866-9E68-45C0AA4C9051}" type="pres">
      <dgm:prSet presAssocID="{10818CAE-1FEC-4D95-B9FE-B5E4A3B15586}" presName="vertOne" presStyleCnt="0"/>
      <dgm:spPr/>
    </dgm:pt>
    <dgm:pt modelId="{D40EE40F-9108-43E4-987D-A46DEBD62312}" type="pres">
      <dgm:prSet presAssocID="{10818CAE-1FEC-4D95-B9FE-B5E4A3B15586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541B46F7-484B-4E68-A373-0FA2338BC60E}" type="pres">
      <dgm:prSet presAssocID="{10818CAE-1FEC-4D95-B9FE-B5E4A3B15586}" presName="parTransOne" presStyleCnt="0"/>
      <dgm:spPr/>
    </dgm:pt>
    <dgm:pt modelId="{C23C9D98-1072-4C1D-AE00-55AF8A0FD481}" type="pres">
      <dgm:prSet presAssocID="{10818CAE-1FEC-4D95-B9FE-B5E4A3B15586}" presName="horzOne" presStyleCnt="0"/>
      <dgm:spPr/>
    </dgm:pt>
    <dgm:pt modelId="{B395F82E-6522-45D5-9CEF-8325B7114A9D}" type="pres">
      <dgm:prSet presAssocID="{6AE40D81-347F-4B2C-AFAA-4B2130B0C049}" presName="vertTwo" presStyleCnt="0"/>
      <dgm:spPr/>
    </dgm:pt>
    <dgm:pt modelId="{F3B4EB07-8E2A-4BE4-9587-CC935C43C6B4}" type="pres">
      <dgm:prSet presAssocID="{6AE40D81-347F-4B2C-AFAA-4B2130B0C049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8997FF73-353B-4F30-8D96-8C15BEF1F38E}" type="pres">
      <dgm:prSet presAssocID="{6AE40D81-347F-4B2C-AFAA-4B2130B0C049}" presName="horzTwo" presStyleCnt="0"/>
      <dgm:spPr/>
    </dgm:pt>
    <dgm:pt modelId="{8CEE60A5-6633-4367-9417-51FC51C98774}" type="pres">
      <dgm:prSet presAssocID="{D294CDF3-8BCF-4BF8-B6DC-6F43A5CD03ED}" presName="sibSpaceTwo" presStyleCnt="0"/>
      <dgm:spPr/>
    </dgm:pt>
    <dgm:pt modelId="{9C00554F-7964-4CCC-A67C-8DF96AE3908F}" type="pres">
      <dgm:prSet presAssocID="{6A16D042-AFF6-4BD0-9FB7-88D09A93D87D}" presName="vertTwo" presStyleCnt="0"/>
      <dgm:spPr/>
    </dgm:pt>
    <dgm:pt modelId="{B1EA2F38-ADFD-4B62-92CB-EF0612392708}" type="pres">
      <dgm:prSet presAssocID="{6A16D042-AFF6-4BD0-9FB7-88D09A93D87D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804597F1-3C7C-4875-887F-8BA07BA34E40}" type="pres">
      <dgm:prSet presAssocID="{6A16D042-AFF6-4BD0-9FB7-88D09A93D87D}" presName="horzTwo" presStyleCnt="0"/>
      <dgm:spPr/>
    </dgm:pt>
  </dgm:ptLst>
  <dgm:cxnLst>
    <dgm:cxn modelId="{2FB2F094-4E94-49FD-9631-541C5AE86CFA}" srcId="{10818CAE-1FEC-4D95-B9FE-B5E4A3B15586}" destId="{6A16D042-AFF6-4BD0-9FB7-88D09A93D87D}" srcOrd="1" destOrd="0" parTransId="{6F041158-A572-4AA2-AA78-675C6A1C66BD}" sibTransId="{8C0ED2A1-E48C-430F-B6D9-896FD00F5B2A}"/>
    <dgm:cxn modelId="{9418C341-0F8F-43F4-BF45-D1D0F76FB5F5}" type="presOf" srcId="{10818CAE-1FEC-4D95-B9FE-B5E4A3B15586}" destId="{D40EE40F-9108-43E4-987D-A46DEBD62312}" srcOrd="0" destOrd="0" presId="urn:microsoft.com/office/officeart/2005/8/layout/architecture"/>
    <dgm:cxn modelId="{EFA6D866-AECA-43AC-B256-F961409F2981}" srcId="{10818CAE-1FEC-4D95-B9FE-B5E4A3B15586}" destId="{6AE40D81-347F-4B2C-AFAA-4B2130B0C049}" srcOrd="0" destOrd="0" parTransId="{F2E52C02-2960-4119-8AE0-2E43B7FB9019}" sibTransId="{D294CDF3-8BCF-4BF8-B6DC-6F43A5CD03ED}"/>
    <dgm:cxn modelId="{D725C054-7787-4345-A77E-2E7FC078C266}" type="presOf" srcId="{6AE40D81-347F-4B2C-AFAA-4B2130B0C049}" destId="{F3B4EB07-8E2A-4BE4-9587-CC935C43C6B4}" srcOrd="0" destOrd="0" presId="urn:microsoft.com/office/officeart/2005/8/layout/architecture"/>
    <dgm:cxn modelId="{72665ECB-064E-46E7-82C8-D3C76AB38412}" type="presOf" srcId="{D4E1A9C0-AA6C-4039-9E6F-BDD42931B9EA}" destId="{D1F56D28-D658-436A-9E1A-34A9F370DFD4}" srcOrd="0" destOrd="0" presId="urn:microsoft.com/office/officeart/2005/8/layout/architecture"/>
    <dgm:cxn modelId="{2B405678-71DA-409D-903F-1090CFBA9BAE}" type="presOf" srcId="{6A16D042-AFF6-4BD0-9FB7-88D09A93D87D}" destId="{B1EA2F38-ADFD-4B62-92CB-EF0612392708}" srcOrd="0" destOrd="0" presId="urn:microsoft.com/office/officeart/2005/8/layout/architecture"/>
    <dgm:cxn modelId="{3960EF1E-8155-48F1-8121-0C25651886EE}" srcId="{D4E1A9C0-AA6C-4039-9E6F-BDD42931B9EA}" destId="{10818CAE-1FEC-4D95-B9FE-B5E4A3B15586}" srcOrd="0" destOrd="0" parTransId="{27B83FA9-F1FC-4DF0-839E-25E61A91C17D}" sibTransId="{007E65E9-6D1E-4347-BF4C-8A573F9AAEBB}"/>
    <dgm:cxn modelId="{4834A1E0-2432-45D3-8791-53AD44FF456F}" type="presParOf" srcId="{D1F56D28-D658-436A-9E1A-34A9F370DFD4}" destId="{162640D5-DEAD-4866-9E68-45C0AA4C9051}" srcOrd="0" destOrd="0" presId="urn:microsoft.com/office/officeart/2005/8/layout/architecture"/>
    <dgm:cxn modelId="{F88755DF-9F5D-4FEE-B939-D5F9556B5A7A}" type="presParOf" srcId="{162640D5-DEAD-4866-9E68-45C0AA4C9051}" destId="{D40EE40F-9108-43E4-987D-A46DEBD62312}" srcOrd="0" destOrd="0" presId="urn:microsoft.com/office/officeart/2005/8/layout/architecture"/>
    <dgm:cxn modelId="{B889619C-360E-4790-8CFD-B3E77F8FCFAA}" type="presParOf" srcId="{162640D5-DEAD-4866-9E68-45C0AA4C9051}" destId="{541B46F7-484B-4E68-A373-0FA2338BC60E}" srcOrd="1" destOrd="0" presId="urn:microsoft.com/office/officeart/2005/8/layout/architecture"/>
    <dgm:cxn modelId="{2926C2CE-120D-4399-BC18-B7C1DA7B27CD}" type="presParOf" srcId="{162640D5-DEAD-4866-9E68-45C0AA4C9051}" destId="{C23C9D98-1072-4C1D-AE00-55AF8A0FD481}" srcOrd="2" destOrd="0" presId="urn:microsoft.com/office/officeart/2005/8/layout/architecture"/>
    <dgm:cxn modelId="{5AF42203-0786-4D4D-BEA6-191DE681305C}" type="presParOf" srcId="{C23C9D98-1072-4C1D-AE00-55AF8A0FD481}" destId="{B395F82E-6522-45D5-9CEF-8325B7114A9D}" srcOrd="0" destOrd="0" presId="urn:microsoft.com/office/officeart/2005/8/layout/architecture"/>
    <dgm:cxn modelId="{7E8332AD-2DA2-4A6C-8EAB-9FE46A3FCE0B}" type="presParOf" srcId="{B395F82E-6522-45D5-9CEF-8325B7114A9D}" destId="{F3B4EB07-8E2A-4BE4-9587-CC935C43C6B4}" srcOrd="0" destOrd="0" presId="urn:microsoft.com/office/officeart/2005/8/layout/architecture"/>
    <dgm:cxn modelId="{F55265B9-3F5C-465C-B908-7CED4C778E43}" type="presParOf" srcId="{B395F82E-6522-45D5-9CEF-8325B7114A9D}" destId="{8997FF73-353B-4F30-8D96-8C15BEF1F38E}" srcOrd="1" destOrd="0" presId="urn:microsoft.com/office/officeart/2005/8/layout/architecture"/>
    <dgm:cxn modelId="{A4409360-2F9D-4636-A146-7E059CBF4BA7}" type="presParOf" srcId="{C23C9D98-1072-4C1D-AE00-55AF8A0FD481}" destId="{8CEE60A5-6633-4367-9417-51FC51C98774}" srcOrd="1" destOrd="0" presId="urn:microsoft.com/office/officeart/2005/8/layout/architecture"/>
    <dgm:cxn modelId="{D5F1D394-BC29-4C30-ABCD-02878307C7E3}" type="presParOf" srcId="{C23C9D98-1072-4C1D-AE00-55AF8A0FD481}" destId="{9C00554F-7964-4CCC-A67C-8DF96AE3908F}" srcOrd="2" destOrd="0" presId="urn:microsoft.com/office/officeart/2005/8/layout/architecture"/>
    <dgm:cxn modelId="{F7AB6F42-BEC3-414F-AD2F-199A296C6641}" type="presParOf" srcId="{9C00554F-7964-4CCC-A67C-8DF96AE3908F}" destId="{B1EA2F38-ADFD-4B62-92CB-EF0612392708}" srcOrd="0" destOrd="0" presId="urn:microsoft.com/office/officeart/2005/8/layout/architecture"/>
    <dgm:cxn modelId="{C2CD8AA0-6BA8-4C64-87F6-7C8053517672}" type="presParOf" srcId="{9C00554F-7964-4CCC-A67C-8DF96AE3908F}" destId="{804597F1-3C7C-4875-887F-8BA07BA34E40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0EE40F-9108-43E4-987D-A46DEBD62312}">
      <dsp:nvSpPr>
        <dsp:cNvPr id="0" name=""/>
        <dsp:cNvSpPr/>
      </dsp:nvSpPr>
      <dsp:spPr>
        <a:xfrm>
          <a:off x="1822" y="2078119"/>
          <a:ext cx="4933480" cy="19426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5100" kern="1200" dirty="0" smtClean="0"/>
            <a:t>UA (e.g., </a:t>
          </a:r>
          <a:r>
            <a:rPr kumimoji="1" lang="en-US" altLang="ja-JP" sz="5100" kern="1200" dirty="0" err="1" smtClean="0"/>
            <a:t>WebKit</a:t>
          </a:r>
          <a:r>
            <a:rPr kumimoji="1" lang="en-US" altLang="ja-JP" sz="5100" kern="1200" dirty="0" smtClean="0"/>
            <a:t>)</a:t>
          </a:r>
          <a:endParaRPr kumimoji="1" lang="ja-JP" altLang="en-US" sz="5100" kern="1200" dirty="0"/>
        </a:p>
      </dsp:txBody>
      <dsp:txXfrm>
        <a:off x="58719" y="2135016"/>
        <a:ext cx="4819686" cy="1828820"/>
      </dsp:txXfrm>
    </dsp:sp>
    <dsp:sp modelId="{F3B4EB07-8E2A-4BE4-9587-CC935C43C6B4}">
      <dsp:nvSpPr>
        <dsp:cNvPr id="0" name=""/>
        <dsp:cNvSpPr/>
      </dsp:nvSpPr>
      <dsp:spPr>
        <a:xfrm>
          <a:off x="1822" y="1990"/>
          <a:ext cx="2367312" cy="19426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3200" kern="1200" dirty="0" smtClean="0"/>
            <a:t>Paging Engine</a:t>
          </a:r>
          <a:endParaRPr kumimoji="1" lang="ja-JP" altLang="en-US" sz="3200" kern="1200" dirty="0"/>
        </a:p>
      </dsp:txBody>
      <dsp:txXfrm>
        <a:off x="58719" y="58887"/>
        <a:ext cx="2253518" cy="1828820"/>
      </dsp:txXfrm>
    </dsp:sp>
    <dsp:sp modelId="{B1EA2F38-ADFD-4B62-92CB-EF0612392708}">
      <dsp:nvSpPr>
        <dsp:cNvPr id="0" name=""/>
        <dsp:cNvSpPr/>
      </dsp:nvSpPr>
      <dsp:spPr>
        <a:xfrm>
          <a:off x="2567989" y="1990"/>
          <a:ext cx="2367312" cy="19426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3200" kern="1200" dirty="0" smtClean="0"/>
            <a:t>User Fonts, Color, Chrome, etc.</a:t>
          </a:r>
          <a:endParaRPr kumimoji="1" lang="ja-JP" altLang="en-US" sz="3200" kern="1200" dirty="0"/>
        </a:p>
      </dsp:txBody>
      <dsp:txXfrm>
        <a:off x="2624886" y="58887"/>
        <a:ext cx="2253518" cy="18288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アーキテクチャ レイアウト"/>
  <dgm:desc val="下から上に向かって構築する階層関係を示すのに使います。このレイアウトは、他のオブジェクトで構築したアーキテクチャのコンポーネントまたはオブジェクトの表示に適しています。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3911-D882-424E-8F0E-E0578E8319BE}" type="datetimeFigureOut">
              <a:rPr kumimoji="1" lang="ja-JP" altLang="en-US" smtClean="0"/>
              <a:t>2013/6/4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AED5E-F5E0-4664-A6DD-393950E99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187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3911-D882-424E-8F0E-E0578E8319BE}" type="datetimeFigureOut">
              <a:rPr kumimoji="1" lang="ja-JP" altLang="en-US" smtClean="0"/>
              <a:t>2013/6/4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AED5E-F5E0-4664-A6DD-393950E99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609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3911-D882-424E-8F0E-E0578E8319BE}" type="datetimeFigureOut">
              <a:rPr kumimoji="1" lang="ja-JP" altLang="en-US" smtClean="0"/>
              <a:t>2013/6/4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AED5E-F5E0-4664-A6DD-393950E99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75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3911-D882-424E-8F0E-E0578E8319BE}" type="datetimeFigureOut">
              <a:rPr kumimoji="1" lang="ja-JP" altLang="en-US" smtClean="0"/>
              <a:t>2013/6/4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AED5E-F5E0-4664-A6DD-393950E99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717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3911-D882-424E-8F0E-E0578E8319BE}" type="datetimeFigureOut">
              <a:rPr kumimoji="1" lang="ja-JP" altLang="en-US" smtClean="0"/>
              <a:t>2013/6/4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AED5E-F5E0-4664-A6DD-393950E99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062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3911-D882-424E-8F0E-E0578E8319BE}" type="datetimeFigureOut">
              <a:rPr kumimoji="1" lang="ja-JP" altLang="en-US" smtClean="0"/>
              <a:t>2013/6/4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AED5E-F5E0-4664-A6DD-393950E99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32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3911-D882-424E-8F0E-E0578E8319BE}" type="datetimeFigureOut">
              <a:rPr kumimoji="1" lang="ja-JP" altLang="en-US" smtClean="0"/>
              <a:t>2013/6/4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AED5E-F5E0-4664-A6DD-393950E99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19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3911-D882-424E-8F0E-E0578E8319BE}" type="datetimeFigureOut">
              <a:rPr kumimoji="1" lang="ja-JP" altLang="en-US" smtClean="0"/>
              <a:t>2013/6/4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AED5E-F5E0-4664-A6DD-393950E99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783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3911-D882-424E-8F0E-E0578E8319BE}" type="datetimeFigureOut">
              <a:rPr kumimoji="1" lang="ja-JP" altLang="en-US" smtClean="0"/>
              <a:t>2013/6/4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AED5E-F5E0-4664-A6DD-393950E99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329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2F83911-D882-424E-8F0E-E0578E8319BE}" type="datetimeFigureOut">
              <a:rPr kumimoji="1" lang="ja-JP" altLang="en-US" smtClean="0"/>
              <a:t>2013/6/4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BAED5E-F5E0-4664-A6DD-393950E99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785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3911-D882-424E-8F0E-E0578E8319BE}" type="datetimeFigureOut">
              <a:rPr kumimoji="1" lang="ja-JP" altLang="en-US" smtClean="0"/>
              <a:t>2013/6/4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AED5E-F5E0-4664-A6DD-393950E99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681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2F83911-D882-424E-8F0E-E0578E8319BE}" type="datetimeFigureOut">
              <a:rPr kumimoji="1" lang="ja-JP" altLang="en-US" smtClean="0"/>
              <a:t>2013/6/4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0BAED5E-F5E0-4664-A6DD-393950E99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708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Why EPUB interoperability is </a:t>
            </a:r>
            <a:r>
              <a:rPr kumimoji="1" lang="en-US" altLang="ja-JP" dirty="0" smtClean="0"/>
              <a:t>hard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Koji Ishii</a:t>
            </a:r>
          </a:p>
          <a:p>
            <a:r>
              <a:rPr lang="en-US" altLang="ja-JP" dirty="0" smtClean="0"/>
              <a:t>Rakuten, Inc.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678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General EPUB RS Architecture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en-US" altLang="ja-JP" dirty="0" smtClean="0"/>
              <a:t>W3C defines UA behavior</a:t>
            </a:r>
          </a:p>
          <a:p>
            <a:r>
              <a:rPr lang="en-US" altLang="ja-JP" dirty="0" smtClean="0"/>
              <a:t>IDPF defines EPUB file format</a:t>
            </a:r>
          </a:p>
          <a:p>
            <a:r>
              <a:rPr kumimoji="1" lang="en-US" altLang="ja-JP" dirty="0" smtClean="0"/>
              <a:t>Neither W3C nor IDPF defines paging, user fonts, color, …</a:t>
            </a:r>
          </a:p>
          <a:p>
            <a:endParaRPr lang="en-US" altLang="ja-JP" dirty="0"/>
          </a:p>
          <a:p>
            <a:r>
              <a:rPr lang="en-US" altLang="ja-JP" dirty="0" smtClean="0"/>
              <a:t>Who should define them?</a:t>
            </a:r>
            <a:br>
              <a:rPr lang="en-US" altLang="ja-JP" dirty="0" smtClean="0"/>
            </a:br>
            <a:r>
              <a:rPr lang="en-US" altLang="ja-JP" dirty="0" smtClean="0"/>
              <a:t>—or should they </a:t>
            </a:r>
            <a:r>
              <a:rPr lang="en-US" altLang="ja-JP" dirty="0" smtClean="0"/>
              <a:t>be left undefined</a:t>
            </a:r>
            <a:r>
              <a:rPr lang="en-US" altLang="ja-JP" dirty="0" smtClean="0"/>
              <a:t>?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13851781"/>
              </p:ext>
            </p:extLst>
          </p:nvPr>
        </p:nvGraphicFramePr>
        <p:xfrm>
          <a:off x="6218238" y="1846263"/>
          <a:ext cx="4937125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862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Neither defines how RS renders pages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dirty="0" smtClean="0"/>
              <a:t>Multiple ways to implement RS: IFRAME, </a:t>
            </a:r>
            <a:r>
              <a:rPr lang="en-US" altLang="ja-JP" dirty="0" err="1" smtClean="0"/>
              <a:t>multicol</a:t>
            </a:r>
            <a:r>
              <a:rPr lang="en-US" altLang="ja-JP" dirty="0" smtClean="0"/>
              <a:t>, regions, …</a:t>
            </a:r>
          </a:p>
          <a:p>
            <a:pPr lvl="0"/>
            <a:r>
              <a:rPr kumimoji="1" lang="en-US" altLang="ja-JP" dirty="0" smtClean="0"/>
              <a:t>Some CSS properties do not work as they </a:t>
            </a:r>
            <a:r>
              <a:rPr kumimoji="1" lang="en-US" altLang="ja-JP" dirty="0" smtClean="0"/>
              <a:t>do in </a:t>
            </a:r>
            <a:r>
              <a:rPr kumimoji="1" lang="en-US" altLang="ja-JP" dirty="0" smtClean="0"/>
              <a:t>browsers</a:t>
            </a:r>
          </a:p>
          <a:p>
            <a:pPr lvl="1"/>
            <a:r>
              <a:rPr lang="en-US" altLang="ja-JP" dirty="0" smtClean="0"/>
              <a:t>Pages are not paged media as defined in CSS</a:t>
            </a:r>
          </a:p>
          <a:p>
            <a:pPr lvl="1"/>
            <a:r>
              <a:rPr lang="en-US" altLang="ja-JP" dirty="0" err="1" smtClean="0"/>
              <a:t>Multicol</a:t>
            </a:r>
            <a:r>
              <a:rPr lang="en-US" altLang="ja-JP" dirty="0" smtClean="0"/>
              <a:t> often does not work</a:t>
            </a:r>
          </a:p>
          <a:p>
            <a:pPr lvl="1"/>
            <a:r>
              <a:rPr lang="en-US" altLang="ja-JP" dirty="0" smtClean="0"/>
              <a:t>ICB does not </a:t>
            </a:r>
            <a:r>
              <a:rPr lang="en-US" altLang="ja-JP" dirty="0" smtClean="0"/>
              <a:t>work, especially </a:t>
            </a:r>
            <a:r>
              <a:rPr lang="en-US" altLang="ja-JP" dirty="0" smtClean="0"/>
              <a:t>on two-pages spread view: </a:t>
            </a:r>
            <a:r>
              <a:rPr lang="en-US" altLang="ja-JP" dirty="0" err="1" smtClean="0"/>
              <a:t>vw</a:t>
            </a:r>
            <a:r>
              <a:rPr lang="en-US" altLang="ja-JP" dirty="0" smtClean="0"/>
              <a:t>/</a:t>
            </a:r>
            <a:r>
              <a:rPr lang="en-US" altLang="ja-JP" dirty="0" err="1" smtClean="0"/>
              <a:t>vh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Media Query width/height often does not work</a:t>
            </a:r>
          </a:p>
          <a:p>
            <a:pPr lvl="1"/>
            <a:r>
              <a:rPr lang="en-US" altLang="ja-JP" dirty="0" smtClean="0"/>
              <a:t>Root elements are not root elements: </a:t>
            </a:r>
            <a:r>
              <a:rPr lang="en-US" altLang="ja-JP" dirty="0" smtClean="0"/>
              <a:t>rem</a:t>
            </a:r>
          </a:p>
          <a:p>
            <a:pPr lvl="1"/>
            <a:r>
              <a:rPr lang="en-US" altLang="ja-JP" dirty="0" smtClean="0"/>
              <a:t>Background color/image is not interoperable</a:t>
            </a:r>
            <a:endParaRPr lang="en-US" altLang="ja-JP" dirty="0" smtClean="0"/>
          </a:p>
          <a:p>
            <a:r>
              <a:rPr lang="en-US" altLang="ja-JP" dirty="0" smtClean="0"/>
              <a:t>Image </a:t>
            </a:r>
            <a:r>
              <a:rPr lang="en-US" altLang="ja-JP" dirty="0" smtClean="0"/>
              <a:t>layout is </a:t>
            </a:r>
            <a:r>
              <a:rPr lang="en-US" altLang="ja-JP" dirty="0" smtClean="0"/>
              <a:t>hard</a:t>
            </a:r>
            <a:endParaRPr lang="en-US" altLang="ja-JP" dirty="0" smtClean="0"/>
          </a:p>
          <a:p>
            <a:pPr lvl="1"/>
            <a:r>
              <a:rPr lang="en-US" altLang="ja-JP" dirty="0"/>
              <a:t>Image </a:t>
            </a:r>
            <a:r>
              <a:rPr lang="en-US" altLang="ja-JP" dirty="0" smtClean="0"/>
              <a:t>sizing and positioning (e.g</a:t>
            </a:r>
            <a:r>
              <a:rPr lang="en-US" altLang="ja-JP" dirty="0"/>
              <a:t>., </a:t>
            </a:r>
            <a:r>
              <a:rPr lang="en-US" altLang="ja-JP" dirty="0" smtClean="0"/>
              <a:t>floats, </a:t>
            </a:r>
            <a:r>
              <a:rPr lang="en-US" altLang="ja-JP" dirty="0" smtClean="0"/>
              <a:t>in a new page, % </a:t>
            </a:r>
            <a:r>
              <a:rPr lang="en-US" altLang="ja-JP" dirty="0"/>
              <a:t>of page, </a:t>
            </a:r>
            <a:r>
              <a:rPr lang="en-US" altLang="ja-JP" dirty="0" smtClean="0"/>
              <a:t>alignment, 6 lines-height, etc</a:t>
            </a:r>
            <a:r>
              <a:rPr lang="en-US" altLang="ja-JP" dirty="0" smtClean="0"/>
              <a:t>.)</a:t>
            </a:r>
          </a:p>
          <a:p>
            <a:pPr lvl="1"/>
            <a:r>
              <a:rPr lang="en-US" altLang="ja-JP" dirty="0" smtClean="0"/>
              <a:t>Defining them in CSS Paged Media does not help as above</a:t>
            </a:r>
            <a:endParaRPr lang="en-US" altLang="ja-JP" dirty="0"/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3897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ja-JP" smtClean="0"/>
              <a:t>Neither defines how RS changes font size/colors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dirty="0" smtClean="0"/>
              <a:t>Inline-images are sometimes characters, sometimes images</a:t>
            </a:r>
          </a:p>
          <a:p>
            <a:pPr lvl="1"/>
            <a:r>
              <a:rPr lang="en-US" altLang="ja-JP" dirty="0" smtClean="0"/>
              <a:t>How authors can specify whether an image should follow or not to follow?</a:t>
            </a:r>
            <a:r>
              <a:rPr lang="en-US" altLang="ja-JP" dirty="0"/>
              <a:t> Should only </a:t>
            </a:r>
            <a:r>
              <a:rPr lang="en-US" altLang="ja-JP" dirty="0" err="1"/>
              <a:t>em</a:t>
            </a:r>
            <a:r>
              <a:rPr lang="en-US" altLang="ja-JP" dirty="0"/>
              <a:t>-sized inline-images follow the font size? </a:t>
            </a:r>
            <a:endParaRPr lang="en-US" altLang="ja-JP" dirty="0" smtClean="0"/>
          </a:p>
          <a:p>
            <a:r>
              <a:rPr lang="en-US" altLang="ja-JP" dirty="0"/>
              <a:t>Line/character spacing behavior is not interoperable</a:t>
            </a:r>
          </a:p>
          <a:p>
            <a:pPr lvl="0"/>
            <a:r>
              <a:rPr lang="en-US" altLang="ja-JP" dirty="0" smtClean="0"/>
              <a:t>Image caption is hard</a:t>
            </a:r>
          </a:p>
          <a:p>
            <a:r>
              <a:rPr lang="en-US" altLang="ja-JP" dirty="0" smtClean="0"/>
              <a:t>Text/images unreadable in night-mode</a:t>
            </a:r>
            <a:endParaRPr lang="ja-JP" altLang="en-US" dirty="0" smtClean="0"/>
          </a:p>
          <a:p>
            <a:pPr lvl="0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537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Can we </a:t>
            </a:r>
            <a:r>
              <a:rPr lang="en-US" altLang="ja-JP" smtClean="0"/>
              <a:t>solve these issues?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3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レトロスペク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252</TotalTime>
  <Words>232</Words>
  <Application>Microsoft Office PowerPoint</Application>
  <PresentationFormat>ユーザー設定</PresentationFormat>
  <Paragraphs>31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レトロスペクト</vt:lpstr>
      <vt:lpstr>Why EPUB interoperability is hard</vt:lpstr>
      <vt:lpstr>General EPUB RS Architecture</vt:lpstr>
      <vt:lpstr>Neither defines how RS renders pages</vt:lpstr>
      <vt:lpstr>Neither defines how RS changes font size/colors</vt:lpstr>
      <vt:lpstr>Can we solve these issues?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Koji Ishii</dc:creator>
  <cp:lastModifiedBy>Koji Ishii</cp:lastModifiedBy>
  <cp:revision>52</cp:revision>
  <dcterms:created xsi:type="dcterms:W3CDTF">2013-06-03T12:40:34Z</dcterms:created>
  <dcterms:modified xsi:type="dcterms:W3CDTF">2013-06-03T23:36:53Z</dcterms:modified>
</cp:coreProperties>
</file>