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86" r:id="rId3"/>
    <p:sldMasterId id="2147483699" r:id="rId4"/>
  </p:sldMasterIdLst>
  <p:notesMasterIdLst>
    <p:notesMasterId r:id="rId19"/>
  </p:notesMasterIdLst>
  <p:sldIdLst>
    <p:sldId id="256" r:id="rId5"/>
    <p:sldId id="272" r:id="rId6"/>
    <p:sldId id="270" r:id="rId7"/>
    <p:sldId id="271" r:id="rId8"/>
    <p:sldId id="264" r:id="rId9"/>
    <p:sldId id="268" r:id="rId10"/>
    <p:sldId id="269" r:id="rId11"/>
    <p:sldId id="257" r:id="rId12"/>
    <p:sldId id="258" r:id="rId13"/>
    <p:sldId id="259" r:id="rId14"/>
    <p:sldId id="260" r:id="rId15"/>
    <p:sldId id="261" r:id="rId16"/>
    <p:sldId id="262" r:id="rId17"/>
    <p:sldId id="263" r:id="rId18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F3F42-22BC-4408-8362-42FE02FAEA00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9726C-EAE6-4878-9E36-D03B44EA6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80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504" eaLnBrk="0" hangingPunct="0"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16798" indent="-275692" defTabSz="920504" eaLnBrk="0" hangingPunct="0"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02766" indent="-220553" defTabSz="920504" eaLnBrk="0" hangingPunct="0"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543873" indent="-220553" defTabSz="920504" eaLnBrk="0" hangingPunct="0"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1984980" indent="-220553" defTabSz="920504" eaLnBrk="0" hangingPunct="0"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426086" indent="-220553" defTabSz="920504" eaLnBrk="0" fontAlgn="base" hangingPunct="0">
              <a:spcBef>
                <a:spcPct val="0"/>
              </a:spcBef>
              <a:spcAft>
                <a:spcPct val="0"/>
              </a:spcAft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867193" indent="-220553" defTabSz="920504" eaLnBrk="0" fontAlgn="base" hangingPunct="0">
              <a:spcBef>
                <a:spcPct val="0"/>
              </a:spcBef>
              <a:spcAft>
                <a:spcPct val="0"/>
              </a:spcAft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308299" indent="-220553" defTabSz="920504" eaLnBrk="0" fontAlgn="base" hangingPunct="0">
              <a:spcBef>
                <a:spcPct val="0"/>
              </a:spcBef>
              <a:spcAft>
                <a:spcPct val="0"/>
              </a:spcAft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749406" indent="-220553" defTabSz="920504" eaLnBrk="0" fontAlgn="base" hangingPunct="0">
              <a:spcBef>
                <a:spcPct val="0"/>
              </a:spcBef>
              <a:spcAft>
                <a:spcPct val="0"/>
              </a:spcAft>
              <a:defRPr kumimoji="1" sz="23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/>
            <a:fld id="{858ECE82-F47C-4F87-AED5-D4157307AA63}" type="slidenum">
              <a:rPr lang="en-US" altLang="ja-JP" sz="1300">
                <a:solidFill>
                  <a:prstClr val="black"/>
                </a:solidFill>
                <a:latin typeface="Times New Roman" pitchFamily="18" charset="0"/>
              </a:rPr>
              <a:pPr eaLnBrk="1" hangingPunct="1"/>
              <a:t>3</a:t>
            </a:fld>
            <a:endParaRPr lang="en-US" altLang="ja-JP" sz="13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726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467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9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u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6435725"/>
            <a:ext cx="1096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 userDrawn="1"/>
        </p:nvSpPr>
        <p:spPr bwMode="auto">
          <a:xfrm>
            <a:off x="0" y="2635250"/>
            <a:ext cx="9144000" cy="10096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  <a:cs typeface="メイリオ" pitchFamily="50" charset="-128"/>
            </a:endParaRPr>
          </a:p>
        </p:txBody>
      </p:sp>
      <p:sp>
        <p:nvSpPr>
          <p:cNvPr id="20275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708275"/>
            <a:ext cx="7772400" cy="892175"/>
          </a:xfrm>
          <a:solidFill>
            <a:schemeClr val="tx1"/>
          </a:solidFill>
        </p:spPr>
        <p:txBody>
          <a:bodyPr/>
          <a:lstStyle>
            <a:lvl1pPr>
              <a:defRPr sz="2800" smtClean="0"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20276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chemeClr val="bg1"/>
          </a:solidFill>
        </p:spPr>
        <p:txBody>
          <a:bodyPr/>
          <a:lstStyle>
            <a:lvl1pPr algn="ctr">
              <a:defRPr sz="280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kumimoji="0" sz="1400"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5DD77EAB-650E-4E73-B1FA-D1B7663E57C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217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095DEAC5-3620-4FCE-B46E-A54EA057C81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60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41D0658D-D43B-421E-B11D-CE71004C54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74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765175"/>
            <a:ext cx="4038600" cy="536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765175"/>
            <a:ext cx="4038600" cy="536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2D4BC2B9-B327-4AAA-8ED8-7F035AE67EE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511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C3706414-F4DD-4BF9-9981-B7EC0BE2BEA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89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BFDA6AC5-3CEA-4639-BD5E-822AB5E754E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208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F6D35D2F-721A-40F0-8950-8C23844628E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08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E0B26B51-0E54-4100-890C-3833C870A83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524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A8F0EEFF-89DB-4705-B7E2-6045802E364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945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5A9A11E7-9B2A-4673-AEB2-B75EB6F6594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738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00D7C029-0803-4F0F-9A0F-869B998CDB5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381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2988" y="0"/>
            <a:ext cx="7058025" cy="47625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765175"/>
            <a:ext cx="4279900" cy="7191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83125" y="765175"/>
            <a:ext cx="4281488" cy="2825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83125" y="1200150"/>
            <a:ext cx="4281488" cy="2841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8FFC0A9D-1324-4C45-87E0-7AEE668B16E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898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24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ja-JP" altLang="en-US" sz="24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4" name="Object 18"/>
          <p:cNvGraphicFramePr>
            <a:graphicFrameLocks noChangeAspect="1"/>
          </p:cNvGraphicFramePr>
          <p:nvPr userDrawn="1"/>
        </p:nvGraphicFramePr>
        <p:xfrm>
          <a:off x="8001000" y="6257925"/>
          <a:ext cx="10731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Photo Editor Photo" r:id="rId3" imgW="4009524" imgH="2219635" progId="MSPhotoEd.3">
                  <p:embed/>
                </p:oleObj>
              </mc:Choice>
              <mc:Fallback>
                <p:oleObj name="Photo Editor Photo" r:id="rId3" imgW="4009524" imgH="221963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6257925"/>
                        <a:ext cx="10731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F5B6AE8-7D5B-4EE5-AB78-18B12C1A4DC2}" type="datetime1">
              <a:rPr lang="ja-JP" altLang="en-US">
                <a:solidFill>
                  <a:srgbClr val="1C1C1C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1C1C1C"/>
              </a:solidFill>
            </a:endParaRPr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1C1C1C"/>
              </a:solidFill>
            </a:endParaRPr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0CD7860-4CFF-4A1F-9690-D13F45D1C6EF}" type="slidenum">
              <a:rPr lang="en-US" altLang="ja-JP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2511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F0B21-7BD6-451E-BDFC-A5EF98749FB1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EFE65-F593-4DFA-8768-2B7F7C919E0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7121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FE478-D452-43AD-BC39-6D199E05B77C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57D0B-205F-4758-983D-D90ED9F85D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812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182688" y="1371600"/>
            <a:ext cx="3810000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5088" y="1371600"/>
            <a:ext cx="3810000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97521-853A-45C6-B317-8B4D4DCEA4ED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D5459-5173-4BB0-9BE1-7D036B3D508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7106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FBD64-E1D5-43D0-8552-F7EF149C2480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F2969-4DEB-43DA-A3ED-320E6C7E558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5478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7FBCB-D323-4903-95B8-C5866819F2D6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222A5-11BE-4EED-B5AA-F554547697C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15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765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32EA4-21EB-4FE1-9F7E-098B5D8FC700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83FFE-DF2C-4AB6-8B71-3B2C607FA18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061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FC4FA-20F4-4FE8-87CE-42C4F8C055BC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D84B49-0B6F-4C95-9156-1E95682F51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6806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BA76E-608F-4634-A8C5-B7EE6B061BF9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2E898-6443-426B-BD29-5FF3D4F4A72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8669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D03C5-FDB7-4C0C-AF49-A83419C44A95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D949A-3C65-4118-B7A7-2A3AB9F6704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001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04050" y="152400"/>
            <a:ext cx="1951038" cy="598011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150938" y="152400"/>
            <a:ext cx="5700712" cy="598011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922CD-0484-4B4E-8ABF-D4BC0E1C922B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34F4E-1745-4A74-A7D6-92E11B381C2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5970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50938" y="152400"/>
            <a:ext cx="7793037" cy="6858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1182688" y="1371600"/>
            <a:ext cx="7772400" cy="4760913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E4286-00CE-4716-94E2-B5E32FF8E4A8}" type="datetime1">
              <a:rPr lang="ja-JP" altLang="en-US">
                <a:solidFill>
                  <a:srgbClr val="000000"/>
                </a:solidFill>
              </a:rPr>
              <a:pPr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0B346-7915-49FD-B2FF-1A28E6D20C7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9111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E0E6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srgbClr val="000000"/>
              </a:solidFill>
              <a:latin typeface="メイリオ" pitchFamily="50" charset="-128"/>
            </a:endParaRPr>
          </a:p>
        </p:txBody>
      </p:sp>
      <p:sp>
        <p:nvSpPr>
          <p:cNvPr id="5" name="Rectangle 12"/>
          <p:cNvSpPr>
            <a:spLocks noChangeArrowheads="1"/>
          </p:cNvSpPr>
          <p:nvPr userDrawn="1"/>
        </p:nvSpPr>
        <p:spPr bwMode="gray">
          <a:xfrm>
            <a:off x="2655888" y="6635750"/>
            <a:ext cx="38163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E0E6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b="1">
                <a:solidFill>
                  <a:srgbClr val="F8F8F8"/>
                </a:solidFill>
              </a:rPr>
              <a:t>W3C Web and Automotive workshop, November 2012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2403475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ja-JP" altLang="en-US" noProof="0" smtClean="0"/>
              <a:t>マスタ タイトルの書式設定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84763"/>
            <a:ext cx="6400800" cy="1392237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pPr lvl="0"/>
            <a:r>
              <a:rPr lang="ja-JP" altLang="en-US" noProof="0" smtClean="0"/>
              <a:t>マスタ サブタイトルの書式設定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679575" y="4537075"/>
            <a:ext cx="575945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466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12160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33207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68313" y="1052513"/>
            <a:ext cx="4038600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9313" y="1052513"/>
            <a:ext cx="4038600" cy="532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96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8130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86450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4074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77416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397367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319834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0303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05588" y="144463"/>
            <a:ext cx="2092325" cy="623728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23850" y="144463"/>
            <a:ext cx="6129338" cy="623728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65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11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131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5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52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69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vmlDrawing" Target="../drawings/vmlDrawing1.v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6E8E-CAC6-44F0-94A8-C0447805D283}" type="datetimeFigureOut">
              <a:rPr kumimoji="1" lang="ja-JP" altLang="en-US" smtClean="0"/>
              <a:t>2013/1/28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E58A2-F6C3-480A-9255-09DB69EB2A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347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3"/>
          <p:cNvSpPr>
            <a:spLocks noChangeArrowheads="1"/>
          </p:cNvSpPr>
          <p:nvPr userDrawn="1"/>
        </p:nvSpPr>
        <p:spPr bwMode="auto">
          <a:xfrm>
            <a:off x="88900" y="692150"/>
            <a:ext cx="8991600" cy="865188"/>
          </a:xfrm>
          <a:prstGeom prst="roundRect">
            <a:avLst>
              <a:gd name="adj" fmla="val 16667"/>
            </a:avLst>
          </a:pr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srgbClr val="FFFFFF"/>
              </a:solidFill>
              <a:cs typeface="メイリオ" pitchFamily="50" charset="-128"/>
            </a:endParaRPr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5349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600">
              <a:solidFill>
                <a:srgbClr val="000000"/>
              </a:solidFill>
              <a:cs typeface="メイリオ" pitchFamily="50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51050" y="6496050"/>
            <a:ext cx="5041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kumimoji="0" sz="1200" b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</a:lstStyle>
          <a:p>
            <a:pPr algn="ctr" fontAlgn="base"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kumimoji="0" sz="1400" b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altLang="ja-JP">
                <a:solidFill>
                  <a:srgbClr val="000000"/>
                </a:solidFill>
              </a:rPr>
              <a:t>Slide</a:t>
            </a:r>
            <a:fld id="{7C6B4FBA-EABF-4C09-89CE-FAB84E15C3B3}" type="slidenum">
              <a:rPr lang="en-US" altLang="ja-JP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0"/>
            <a:ext cx="7058025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pic>
        <p:nvPicPr>
          <p:cNvPr id="1031" name="Picture 6" descr="au-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6435725"/>
            <a:ext cx="1096963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765175"/>
            <a:ext cx="8713788" cy="719138"/>
          </a:xfrm>
          <a:prstGeom prst="rect">
            <a:avLst/>
          </a:prstGeom>
          <a:solidFill>
            <a:srgbClr val="4D4D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3928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chemeClr val="bg1"/>
          </a:solidFill>
          <a:latin typeface="+mn-lt"/>
          <a:ea typeface="+mn-ea"/>
          <a:cs typeface="+mn-cs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762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76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5984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598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525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682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8588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ja-JP" altLang="ja-JP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52400"/>
            <a:ext cx="77930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1371600"/>
            <a:ext cx="7772400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E4356E-206A-403C-92E1-2D21D5045267}" type="datetime1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2013/1/28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490F02-54C2-4131-AA6E-654E38FD6930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1038" name="Object 15"/>
          <p:cNvGraphicFramePr>
            <a:graphicFrameLocks noChangeAspect="1"/>
          </p:cNvGraphicFramePr>
          <p:nvPr userDrawn="1"/>
        </p:nvGraphicFramePr>
        <p:xfrm>
          <a:off x="8070850" y="6264275"/>
          <a:ext cx="1073150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Photo Editor Photo" r:id="rId15" imgW="4009524" imgH="2219635" progId="MSPhotoEd.3">
                  <p:embed/>
                </p:oleObj>
              </mc:Choice>
              <mc:Fallback>
                <p:oleObj name="Photo Editor Photo" r:id="rId15" imgW="4009524" imgH="2219635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0850" y="6264275"/>
                        <a:ext cx="1073150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197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144463"/>
            <a:ext cx="7343775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052513"/>
            <a:ext cx="8229600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E0E6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srgbClr val="000000"/>
              </a:solidFill>
              <a:latin typeface="メイリオ" pitchFamily="50" charset="-128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8299450" y="6635750"/>
            <a:ext cx="8445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E0E6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1C467F75-F479-4DE4-9E82-1F1529721E70}" type="slidenum">
              <a:rPr lang="en-US" altLang="ja-JP" sz="1000" b="1" i="1">
                <a:solidFill>
                  <a:srgbClr val="FFFFFF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sz="1000" b="1" i="1">
              <a:solidFill>
                <a:srgbClr val="FFFFFF"/>
              </a:solidFill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2655888" y="6635750"/>
            <a:ext cx="381635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E0E6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b="1">
                <a:solidFill>
                  <a:srgbClr val="F8F8F8"/>
                </a:solidFill>
              </a:rPr>
              <a:t>W3C Web and Automotive workshop, November 2012</a:t>
            </a: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0" y="765175"/>
            <a:ext cx="9144000" cy="0"/>
          </a:xfrm>
          <a:prstGeom prst="line">
            <a:avLst/>
          </a:prstGeom>
          <a:noFill/>
          <a:ln w="57150" cmpd="thickThin">
            <a:solidFill>
              <a:srgbClr val="0E0E6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2000">
              <a:solidFill>
                <a:srgbClr val="000000"/>
              </a:solidFill>
              <a:latin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471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rgbClr val="0E0E69"/>
          </a:solidFill>
          <a:latin typeface="Segoe UI" pitchFamily="34" charset="0"/>
          <a:ea typeface="メイリオ" pitchFamily="50" charset="-128"/>
          <a:cs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en-US" altLang="ja-JP" dirty="0" smtClean="0"/>
              <a:t>Personal Views on the Test Plan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Jan. 29, 2013</a:t>
            </a:r>
          </a:p>
          <a:p>
            <a:r>
              <a:rPr kumimoji="1" lang="en-US" altLang="ja-JP" dirty="0" smtClean="0"/>
              <a:t>Masahiro Wada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950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/>
              <a:t>Specification-based Test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Carried out  </a:t>
            </a:r>
            <a:r>
              <a:rPr lang="en-US" altLang="ja-JP" dirty="0"/>
              <a:t>by W3C members?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On schedule?</a:t>
            </a:r>
            <a:endParaRPr kumimoji="1" lang="en-US" altLang="ja-JP" dirty="0" smtClean="0"/>
          </a:p>
          <a:p>
            <a:r>
              <a:rPr kumimoji="1" lang="en-US" altLang="ja-JP" dirty="0" smtClean="0"/>
              <a:t>Outsourcing? 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	Tests properly defined in detail?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Who analyze and feed back the results?</a:t>
            </a: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Management?</a:t>
            </a:r>
            <a:endParaRPr lang="en-US" altLang="ja-JP" dirty="0"/>
          </a:p>
          <a:p>
            <a:r>
              <a:rPr kumimoji="1" lang="en-US" altLang="ja-JP" dirty="0" smtClean="0"/>
              <a:t>Sufficient tests?  </a:t>
            </a:r>
            <a:r>
              <a:rPr lang="en-US" altLang="ja-JP" dirty="0" smtClean="0"/>
              <a:t>Duplication?  Who will examine?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0125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/>
              <a:t>User-viewpoint Test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altLang="ja-JP" dirty="0" smtClean="0"/>
              <a:t>Test </a:t>
            </a:r>
            <a:r>
              <a:rPr lang="en-US" altLang="ja-JP" dirty="0"/>
              <a:t>content/application </a:t>
            </a:r>
            <a:r>
              <a:rPr lang="en-US" altLang="ja-JP" dirty="0" smtClean="0"/>
              <a:t>approach</a:t>
            </a:r>
          </a:p>
          <a:p>
            <a:r>
              <a:rPr lang="en-US" altLang="ja-JP" dirty="0"/>
              <a:t>C</a:t>
            </a:r>
            <a:r>
              <a:rPr lang="en-US" altLang="ja-JP" dirty="0" smtClean="0"/>
              <a:t>rowd-sourcing </a:t>
            </a:r>
            <a:r>
              <a:rPr lang="en-US" altLang="ja-JP" dirty="0"/>
              <a:t>is </a:t>
            </a:r>
            <a:r>
              <a:rPr lang="en-US" altLang="ja-JP" dirty="0" smtClean="0"/>
              <a:t>essential</a:t>
            </a:r>
          </a:p>
          <a:p>
            <a:r>
              <a:rPr lang="en-US" altLang="ja-JP" dirty="0" smtClean="0"/>
              <a:t>Test Platform is mandatory</a:t>
            </a:r>
          </a:p>
          <a:p>
            <a:pPr marL="0" indent="0">
              <a:buNone/>
            </a:pPr>
            <a:r>
              <a:rPr lang="en-US" altLang="ja-JP" sz="2800" dirty="0" smtClean="0"/>
              <a:t>	test guidelines, database of test content/application</a:t>
            </a:r>
          </a:p>
          <a:p>
            <a:pPr marL="0" indent="0">
              <a:buNone/>
            </a:pPr>
            <a:r>
              <a:rPr lang="en-US" altLang="ja-JP" sz="2800" dirty="0" smtClean="0"/>
              <a:t> 	guidance for authoring, reporting format</a:t>
            </a:r>
          </a:p>
          <a:p>
            <a:pPr marL="0" indent="0">
              <a:buNone/>
            </a:pPr>
            <a:r>
              <a:rPr lang="en-US" altLang="ja-JP" sz="2800" dirty="0" smtClean="0"/>
              <a:t>	mechanism for gathering and utilizing the test results</a:t>
            </a:r>
          </a:p>
          <a:p>
            <a:pPr marL="0" indent="0">
              <a:buNone/>
            </a:pPr>
            <a:r>
              <a:rPr lang="en-US" altLang="ja-JP" sz="2800" dirty="0" smtClean="0"/>
              <a:t>	process of analysis and feedback of the results</a:t>
            </a:r>
          </a:p>
          <a:p>
            <a:r>
              <a:rPr lang="en-US" altLang="ja-JP" dirty="0" smtClean="0"/>
              <a:t>Close </a:t>
            </a:r>
            <a:r>
              <a:rPr lang="en-US" altLang="ja-JP" dirty="0"/>
              <a:t>relationship to </a:t>
            </a:r>
            <a:r>
              <a:rPr lang="en-US" altLang="ja-JP" dirty="0" smtClean="0"/>
              <a:t>outside </a:t>
            </a:r>
            <a:r>
              <a:rPr lang="en-US" altLang="ja-JP" dirty="0"/>
              <a:t>parties </a:t>
            </a:r>
            <a:r>
              <a:rPr lang="en-US" altLang="ja-JP" dirty="0" smtClean="0"/>
              <a:t>is beneficial.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790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/>
              <a:t>Development of Test Platform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altLang="ja-JP" dirty="0" smtClean="0"/>
              <a:t>To write </a:t>
            </a:r>
            <a:r>
              <a:rPr lang="en-US" altLang="ja-JP" dirty="0"/>
              <a:t>and run tests on the platform and obtain expected test results.</a:t>
            </a:r>
            <a:endParaRPr kumimoji="1" lang="en-US" altLang="ja-JP" dirty="0"/>
          </a:p>
          <a:p>
            <a:r>
              <a:rPr lang="en-US" altLang="ja-JP" dirty="0" smtClean="0"/>
              <a:t>Various stakeholders inside and outside W3C</a:t>
            </a:r>
          </a:p>
          <a:p>
            <a:r>
              <a:rPr lang="en-US" altLang="ja-JP" dirty="0" smtClean="0"/>
              <a:t>Various purposes such as implementation and functional or interoperability verification.</a:t>
            </a:r>
          </a:p>
          <a:p>
            <a:r>
              <a:rPr lang="en-US" altLang="ja-JP" dirty="0" smtClean="0"/>
              <a:t>Applicable for “both Tests”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9577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 smtClean="0"/>
              <a:t>Test Platform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altLang="ja-JP" dirty="0" smtClean="0"/>
              <a:t>Concentrated and </a:t>
            </a:r>
            <a:r>
              <a:rPr lang="en-US" altLang="ja-JP" dirty="0"/>
              <a:t>equipped with all the necessary means of </a:t>
            </a:r>
            <a:r>
              <a:rPr lang="en-US" altLang="ja-JP" dirty="0" smtClean="0"/>
              <a:t>tests </a:t>
            </a:r>
          </a:p>
          <a:p>
            <a:pPr lvl="0"/>
            <a:r>
              <a:rPr lang="en-US" altLang="ja-JP" dirty="0" smtClean="0"/>
              <a:t>Open </a:t>
            </a:r>
            <a:r>
              <a:rPr lang="en-US" altLang="ja-JP" dirty="0"/>
              <a:t>for stakeholders outside </a:t>
            </a:r>
            <a:r>
              <a:rPr lang="en-US" altLang="ja-JP" dirty="0" smtClean="0"/>
              <a:t>W3C</a:t>
            </a:r>
            <a:endParaRPr lang="ja-JP" altLang="ja-JP" dirty="0"/>
          </a:p>
          <a:p>
            <a:pPr lvl="0"/>
            <a:r>
              <a:rPr lang="en-US" altLang="ja-JP" dirty="0" smtClean="0"/>
              <a:t>Steady operation of the platform</a:t>
            </a:r>
          </a:p>
          <a:p>
            <a:pPr lvl="0"/>
            <a:r>
              <a:rPr lang="en-US" altLang="ja-JP" dirty="0" smtClean="0"/>
              <a:t>Mechanism </a:t>
            </a:r>
            <a:r>
              <a:rPr lang="en-US" altLang="ja-JP" dirty="0"/>
              <a:t>for utilizing the test results to improve quality and interoperability</a:t>
            </a:r>
            <a:endParaRPr lang="ja-JP" altLang="ja-JP" dirty="0"/>
          </a:p>
          <a:p>
            <a:pPr lvl="0"/>
            <a:r>
              <a:rPr lang="en-US" altLang="ja-JP" dirty="0"/>
              <a:t>User support such as Q&amp;A 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Continual </a:t>
            </a:r>
            <a:r>
              <a:rPr lang="en-US" altLang="ja-JP" dirty="0"/>
              <a:t>improvement of the </a:t>
            </a:r>
            <a:r>
              <a:rPr lang="en-US" altLang="ja-JP" dirty="0" smtClean="0"/>
              <a:t>platform</a:t>
            </a:r>
          </a:p>
          <a:p>
            <a:pPr lvl="0"/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1701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/>
              <a:t>Way of proceeding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Dedicated Test Lab is necessary for</a:t>
            </a:r>
          </a:p>
          <a:p>
            <a:pPr marL="0" indent="0">
              <a:buNone/>
            </a:pPr>
            <a:r>
              <a:rPr lang="en-US" altLang="ja-JP" sz="2800" dirty="0" smtClean="0"/>
              <a:t>	Carrying out the Specification-based Test</a:t>
            </a:r>
          </a:p>
          <a:p>
            <a:pPr marL="0" indent="0">
              <a:buNone/>
            </a:pPr>
            <a:r>
              <a:rPr kumimoji="1" lang="en-US" altLang="ja-JP" sz="2800" dirty="0" smtClean="0"/>
              <a:t>	Hosting and managing the User-viewpoint Test</a:t>
            </a:r>
          </a:p>
          <a:p>
            <a:pPr marL="0" indent="0">
              <a:buNone/>
            </a:pPr>
            <a:r>
              <a:rPr lang="en-US" altLang="ja-JP" sz="2800" dirty="0" smtClean="0"/>
              <a:t>	Developing and  operating the Test Platform</a:t>
            </a:r>
            <a:endParaRPr kumimoji="1" lang="en-US" altLang="ja-JP" sz="2800" dirty="0" smtClean="0"/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Important points</a:t>
            </a:r>
          </a:p>
          <a:p>
            <a:pPr marL="0" indent="0">
              <a:buNone/>
            </a:pPr>
            <a:r>
              <a:rPr lang="en-US" altLang="ja-JP" sz="3000" dirty="0" smtClean="0"/>
              <a:t>   *</a:t>
            </a:r>
            <a:r>
              <a:rPr lang="en-US" altLang="ja-JP" sz="3000" dirty="0"/>
              <a:t>On schedule </a:t>
            </a:r>
          </a:p>
          <a:p>
            <a:pPr marL="0" indent="0">
              <a:buNone/>
            </a:pPr>
            <a:r>
              <a:rPr lang="en-US" altLang="ja-JP" sz="3000" dirty="0" smtClean="0"/>
              <a:t>   *</a:t>
            </a:r>
            <a:r>
              <a:rPr lang="en-US" altLang="ja-JP" sz="3000" dirty="0"/>
              <a:t>Appeal of the test successfully ongoing with </a:t>
            </a:r>
            <a:r>
              <a:rPr lang="en-US" altLang="ja-JP" sz="3000" dirty="0" smtClean="0"/>
              <a:t>	evidence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3000" dirty="0" smtClean="0"/>
              <a:t>   *</a:t>
            </a:r>
            <a:r>
              <a:rPr lang="en-US" altLang="ja-JP" sz="3000" dirty="0"/>
              <a:t>Demonstration and exhibition on an </a:t>
            </a:r>
            <a:r>
              <a:rPr lang="en-US" altLang="ja-JP" sz="3000"/>
              <a:t>appropriate </a:t>
            </a:r>
            <a:r>
              <a:rPr lang="en-US" altLang="ja-JP" sz="3000" smtClean="0"/>
              <a:t>	occasion </a:t>
            </a:r>
            <a:r>
              <a:rPr lang="en-US" altLang="ja-JP" sz="3000" dirty="0"/>
              <a:t>(such as CES)</a:t>
            </a:r>
            <a:endParaRPr lang="ja-JP" altLang="ja-JP" sz="3000" dirty="0"/>
          </a:p>
          <a:p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36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514350" indent="-514350">
              <a:buAutoNum type="arabicPeriod"/>
            </a:pPr>
            <a:endParaRPr lang="en-US" altLang="ja-JP" dirty="0" smtClean="0"/>
          </a:p>
          <a:p>
            <a:pPr marL="514350" indent="-514350">
              <a:buAutoNum type="arabicPeriod"/>
            </a:pPr>
            <a:r>
              <a:rPr lang="en-US" altLang="ja-JP" dirty="0" smtClean="0"/>
              <a:t>Introduction </a:t>
            </a:r>
            <a:r>
              <a:rPr lang="en-US" altLang="ja-JP" dirty="0"/>
              <a:t>of KDDI and myself 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2</a:t>
            </a:r>
            <a:r>
              <a:rPr lang="en-US" altLang="ja-JP" dirty="0"/>
              <a:t>. </a:t>
            </a:r>
            <a:r>
              <a:rPr lang="en-US" altLang="ja-JP" dirty="0" smtClean="0"/>
              <a:t> My </a:t>
            </a:r>
            <a:r>
              <a:rPr lang="en-US" altLang="ja-JP" dirty="0"/>
              <a:t>Position on the Testing Plan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117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hangingPunct="1"/>
            <a:fld id="{99B3049A-C2FD-4E9F-B8E7-48344E69E18B}" type="slidenum">
              <a:rPr kumimoji="0" lang="en-US" altLang="ja-JP" sz="1400" smtClean="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ja-JP" sz="1400" smtClean="0">
              <a:solidFill>
                <a:srgbClr val="000000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64462" cy="685800"/>
          </a:xfrm>
        </p:spPr>
        <p:txBody>
          <a:bodyPr/>
          <a:lstStyle/>
          <a:p>
            <a:pPr algn="ctr" eaLnBrk="1" hangingPunct="1"/>
            <a:r>
              <a:rPr lang="en-US" altLang="ja-JP" sz="3200" dirty="0" smtClean="0"/>
              <a:t>KDDI’s convergence strategy</a:t>
            </a:r>
          </a:p>
        </p:txBody>
      </p:sp>
      <p:grpSp>
        <p:nvGrpSpPr>
          <p:cNvPr id="10244" name="グループ化 6"/>
          <p:cNvGrpSpPr>
            <a:grpSpLocks/>
          </p:cNvGrpSpPr>
          <p:nvPr/>
        </p:nvGrpSpPr>
        <p:grpSpPr bwMode="auto">
          <a:xfrm>
            <a:off x="1054100" y="1027113"/>
            <a:ext cx="7440613" cy="5715000"/>
            <a:chOff x="838200" y="842963"/>
            <a:chExt cx="7440613" cy="5715000"/>
          </a:xfrm>
        </p:grpSpPr>
        <p:pic>
          <p:nvPicPr>
            <p:cNvPr id="10259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842963"/>
              <a:ext cx="7440613" cy="571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0260" name="グループ化 4"/>
            <p:cNvGrpSpPr>
              <a:grpSpLocks/>
            </p:cNvGrpSpPr>
            <p:nvPr/>
          </p:nvGrpSpPr>
          <p:grpSpPr bwMode="auto">
            <a:xfrm>
              <a:off x="6948264" y="3694113"/>
              <a:ext cx="1224136" cy="2327175"/>
              <a:chOff x="6948264" y="3694113"/>
              <a:chExt cx="1224136" cy="2327175"/>
            </a:xfrm>
          </p:grpSpPr>
          <p:sp>
            <p:nvSpPr>
              <p:cNvPr id="8" name="角丸四角形 7"/>
              <p:cNvSpPr/>
              <p:nvPr/>
            </p:nvSpPr>
            <p:spPr>
              <a:xfrm>
                <a:off x="6948488" y="4652963"/>
                <a:ext cx="1223962" cy="1368425"/>
              </a:xfrm>
              <a:prstGeom prst="roundRect">
                <a:avLst/>
              </a:prstGeom>
              <a:solidFill>
                <a:schemeClr val="accent3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ja-JP" altLang="en-US" sz="2400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9" name="直線コネクタ 8"/>
              <p:cNvCxnSpPr/>
              <p:nvPr/>
            </p:nvCxnSpPr>
            <p:spPr>
              <a:xfrm>
                <a:off x="7637463" y="3694113"/>
                <a:ext cx="0" cy="1023937"/>
              </a:xfrm>
              <a:prstGeom prst="line">
                <a:avLst/>
              </a:prstGeom>
              <a:ln w="38100">
                <a:solidFill>
                  <a:schemeClr val="accent3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245" name="グループ化 7"/>
          <p:cNvGrpSpPr>
            <a:grpSpLocks/>
          </p:cNvGrpSpPr>
          <p:nvPr/>
        </p:nvGrpSpPr>
        <p:grpSpPr bwMode="auto">
          <a:xfrm>
            <a:off x="7308850" y="5165725"/>
            <a:ext cx="593725" cy="355600"/>
            <a:chOff x="7340600" y="5241926"/>
            <a:chExt cx="593726" cy="355600"/>
          </a:xfrm>
        </p:grpSpPr>
        <p:sp>
          <p:nvSpPr>
            <p:cNvPr id="10248" name="Freeform 41"/>
            <p:cNvSpPr>
              <a:spLocks noEditPoints="1"/>
            </p:cNvSpPr>
            <p:nvPr/>
          </p:nvSpPr>
          <p:spPr bwMode="auto">
            <a:xfrm>
              <a:off x="7340600" y="5384801"/>
              <a:ext cx="357188" cy="130175"/>
            </a:xfrm>
            <a:custGeom>
              <a:avLst/>
              <a:gdLst>
                <a:gd name="T0" fmla="*/ 2147483647 w 225"/>
                <a:gd name="T1" fmla="*/ 2147483647 h 82"/>
                <a:gd name="T2" fmla="*/ 2147483647 w 225"/>
                <a:gd name="T3" fmla="*/ 2147483647 h 82"/>
                <a:gd name="T4" fmla="*/ 2147483647 w 225"/>
                <a:gd name="T5" fmla="*/ 2147483647 h 82"/>
                <a:gd name="T6" fmla="*/ 2147483647 w 225"/>
                <a:gd name="T7" fmla="*/ 2147483647 h 82"/>
                <a:gd name="T8" fmla="*/ 2147483647 w 225"/>
                <a:gd name="T9" fmla="*/ 2147483647 h 82"/>
                <a:gd name="T10" fmla="*/ 2147483647 w 225"/>
                <a:gd name="T11" fmla="*/ 2147483647 h 82"/>
                <a:gd name="T12" fmla="*/ 2147483647 w 225"/>
                <a:gd name="T13" fmla="*/ 2147483647 h 82"/>
                <a:gd name="T14" fmla="*/ 2147483647 w 225"/>
                <a:gd name="T15" fmla="*/ 2147483647 h 82"/>
                <a:gd name="T16" fmla="*/ 2147483647 w 225"/>
                <a:gd name="T17" fmla="*/ 2147483647 h 82"/>
                <a:gd name="T18" fmla="*/ 2147483647 w 225"/>
                <a:gd name="T19" fmla="*/ 2147483647 h 82"/>
                <a:gd name="T20" fmla="*/ 2147483647 w 225"/>
                <a:gd name="T21" fmla="*/ 0 h 82"/>
                <a:gd name="T22" fmla="*/ 2147483647 w 225"/>
                <a:gd name="T23" fmla="*/ 0 h 82"/>
                <a:gd name="T24" fmla="*/ 0 w 225"/>
                <a:gd name="T25" fmla="*/ 2147483647 h 82"/>
                <a:gd name="T26" fmla="*/ 0 w 225"/>
                <a:gd name="T27" fmla="*/ 2147483647 h 82"/>
                <a:gd name="T28" fmla="*/ 2147483647 w 225"/>
                <a:gd name="T29" fmla="*/ 2147483647 h 82"/>
                <a:gd name="T30" fmla="*/ 2147483647 w 225"/>
                <a:gd name="T31" fmla="*/ 2147483647 h 82"/>
                <a:gd name="T32" fmla="*/ 2147483647 w 225"/>
                <a:gd name="T33" fmla="*/ 2147483647 h 82"/>
                <a:gd name="T34" fmla="*/ 2147483647 w 225"/>
                <a:gd name="T35" fmla="*/ 2147483647 h 82"/>
                <a:gd name="T36" fmla="*/ 2147483647 w 225"/>
                <a:gd name="T37" fmla="*/ 0 h 8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25" h="82">
                  <a:moveTo>
                    <a:pt x="210" y="67"/>
                  </a:moveTo>
                  <a:lnTo>
                    <a:pt x="202" y="67"/>
                  </a:lnTo>
                  <a:lnTo>
                    <a:pt x="15" y="67"/>
                  </a:lnTo>
                  <a:lnTo>
                    <a:pt x="8" y="67"/>
                  </a:lnTo>
                  <a:lnTo>
                    <a:pt x="8" y="15"/>
                  </a:lnTo>
                  <a:lnTo>
                    <a:pt x="15" y="15"/>
                  </a:lnTo>
                  <a:lnTo>
                    <a:pt x="202" y="15"/>
                  </a:lnTo>
                  <a:lnTo>
                    <a:pt x="210" y="15"/>
                  </a:lnTo>
                  <a:lnTo>
                    <a:pt x="210" y="67"/>
                  </a:lnTo>
                  <a:close/>
                  <a:moveTo>
                    <a:pt x="210" y="0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0" y="74"/>
                  </a:lnTo>
                  <a:lnTo>
                    <a:pt x="8" y="82"/>
                  </a:lnTo>
                  <a:lnTo>
                    <a:pt x="210" y="82"/>
                  </a:lnTo>
                  <a:lnTo>
                    <a:pt x="225" y="74"/>
                  </a:lnTo>
                  <a:lnTo>
                    <a:pt x="225" y="7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49" name="Freeform 42"/>
            <p:cNvSpPr>
              <a:spLocks/>
            </p:cNvSpPr>
            <p:nvPr/>
          </p:nvSpPr>
          <p:spPr bwMode="auto">
            <a:xfrm>
              <a:off x="7519988" y="5419726"/>
              <a:ext cx="130175" cy="58738"/>
            </a:xfrm>
            <a:custGeom>
              <a:avLst/>
              <a:gdLst>
                <a:gd name="T0" fmla="*/ 0 w 82"/>
                <a:gd name="T1" fmla="*/ 0 h 37"/>
                <a:gd name="T2" fmla="*/ 0 w 82"/>
                <a:gd name="T3" fmla="*/ 2147483647 h 37"/>
                <a:gd name="T4" fmla="*/ 0 w 82"/>
                <a:gd name="T5" fmla="*/ 2147483647 h 37"/>
                <a:gd name="T6" fmla="*/ 2147483647 w 82"/>
                <a:gd name="T7" fmla="*/ 2147483647 h 37"/>
                <a:gd name="T8" fmla="*/ 2147483647 w 82"/>
                <a:gd name="T9" fmla="*/ 2147483647 h 37"/>
                <a:gd name="T10" fmla="*/ 2147483647 w 82"/>
                <a:gd name="T11" fmla="*/ 0 h 37"/>
                <a:gd name="T12" fmla="*/ 2147483647 w 82"/>
                <a:gd name="T13" fmla="*/ 0 h 37"/>
                <a:gd name="T14" fmla="*/ 0 w 82"/>
                <a:gd name="T15" fmla="*/ 0 h 37"/>
                <a:gd name="T16" fmla="*/ 0 w 82"/>
                <a:gd name="T17" fmla="*/ 0 h 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2" h="37">
                  <a:moveTo>
                    <a:pt x="0" y="0"/>
                  </a:moveTo>
                  <a:lnTo>
                    <a:pt x="0" y="37"/>
                  </a:lnTo>
                  <a:lnTo>
                    <a:pt x="74" y="37"/>
                  </a:lnTo>
                  <a:lnTo>
                    <a:pt x="82" y="37"/>
                  </a:lnTo>
                  <a:lnTo>
                    <a:pt x="82" y="0"/>
                  </a:lnTo>
                  <a:lnTo>
                    <a:pt x="7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0" name="Freeform 43"/>
            <p:cNvSpPr>
              <a:spLocks/>
            </p:cNvSpPr>
            <p:nvPr/>
          </p:nvSpPr>
          <p:spPr bwMode="auto">
            <a:xfrm>
              <a:off x="7448550" y="5443538"/>
              <a:ext cx="23813" cy="11113"/>
            </a:xfrm>
            <a:custGeom>
              <a:avLst/>
              <a:gdLst>
                <a:gd name="T0" fmla="*/ 2147483647 w 15"/>
                <a:gd name="T1" fmla="*/ 2147483647 h 7"/>
                <a:gd name="T2" fmla="*/ 0 w 15"/>
                <a:gd name="T3" fmla="*/ 0 h 7"/>
                <a:gd name="T4" fmla="*/ 2147483647 w 15"/>
                <a:gd name="T5" fmla="*/ 0 h 7"/>
                <a:gd name="T6" fmla="*/ 2147483647 w 15"/>
                <a:gd name="T7" fmla="*/ 0 h 7"/>
                <a:gd name="T8" fmla="*/ 2147483647 w 15"/>
                <a:gd name="T9" fmla="*/ 214748364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7">
                  <a:moveTo>
                    <a:pt x="7" y="7"/>
                  </a:moveTo>
                  <a:lnTo>
                    <a:pt x="0" y="0"/>
                  </a:lnTo>
                  <a:lnTo>
                    <a:pt x="7" y="0"/>
                  </a:lnTo>
                  <a:lnTo>
                    <a:pt x="15" y="0"/>
                  </a:lnTo>
                  <a:lnTo>
                    <a:pt x="7" y="7"/>
                  </a:lnTo>
                  <a:close/>
                </a:path>
              </a:pathLst>
            </a:cu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1" name="Freeform 44"/>
            <p:cNvSpPr>
              <a:spLocks/>
            </p:cNvSpPr>
            <p:nvPr/>
          </p:nvSpPr>
          <p:spPr bwMode="auto">
            <a:xfrm>
              <a:off x="7412038" y="5430838"/>
              <a:ext cx="23813" cy="36513"/>
            </a:xfrm>
            <a:custGeom>
              <a:avLst/>
              <a:gdLst>
                <a:gd name="T0" fmla="*/ 2147483647 w 15"/>
                <a:gd name="T1" fmla="*/ 2147483647 h 23"/>
                <a:gd name="T2" fmla="*/ 0 w 15"/>
                <a:gd name="T3" fmla="*/ 2147483647 h 23"/>
                <a:gd name="T4" fmla="*/ 2147483647 w 15"/>
                <a:gd name="T5" fmla="*/ 0 h 23"/>
                <a:gd name="T6" fmla="*/ 2147483647 w 15"/>
                <a:gd name="T7" fmla="*/ 2147483647 h 23"/>
                <a:gd name="T8" fmla="*/ 2147483647 w 15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23">
                  <a:moveTo>
                    <a:pt x="8" y="23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5" y="8"/>
                  </a:lnTo>
                  <a:lnTo>
                    <a:pt x="8" y="23"/>
                  </a:lnTo>
                  <a:close/>
                </a:path>
              </a:pathLst>
            </a:cu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2" name="Freeform 45"/>
            <p:cNvSpPr>
              <a:spLocks/>
            </p:cNvSpPr>
            <p:nvPr/>
          </p:nvSpPr>
          <p:spPr bwMode="auto">
            <a:xfrm>
              <a:off x="7388225" y="5443538"/>
              <a:ext cx="23813" cy="11113"/>
            </a:xfrm>
            <a:custGeom>
              <a:avLst/>
              <a:gdLst>
                <a:gd name="T0" fmla="*/ 2147483647 w 15"/>
                <a:gd name="T1" fmla="*/ 2147483647 h 7"/>
                <a:gd name="T2" fmla="*/ 0 w 15"/>
                <a:gd name="T3" fmla="*/ 0 h 7"/>
                <a:gd name="T4" fmla="*/ 2147483647 w 15"/>
                <a:gd name="T5" fmla="*/ 0 h 7"/>
                <a:gd name="T6" fmla="*/ 2147483647 w 15"/>
                <a:gd name="T7" fmla="*/ 0 h 7"/>
                <a:gd name="T8" fmla="*/ 2147483647 w 15"/>
                <a:gd name="T9" fmla="*/ 214748364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" h="7">
                  <a:moveTo>
                    <a:pt x="8" y="7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15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3" name="Freeform 46"/>
            <p:cNvSpPr>
              <a:spLocks noEditPoints="1"/>
            </p:cNvSpPr>
            <p:nvPr/>
          </p:nvSpPr>
          <p:spPr bwMode="auto">
            <a:xfrm>
              <a:off x="7793038" y="5241926"/>
              <a:ext cx="141288" cy="355600"/>
            </a:xfrm>
            <a:custGeom>
              <a:avLst/>
              <a:gdLst>
                <a:gd name="T0" fmla="*/ 2147483647 w 89"/>
                <a:gd name="T1" fmla="*/ 2147483647 h 224"/>
                <a:gd name="T2" fmla="*/ 2147483647 w 89"/>
                <a:gd name="T3" fmla="*/ 2147483647 h 224"/>
                <a:gd name="T4" fmla="*/ 2147483647 w 89"/>
                <a:gd name="T5" fmla="*/ 2147483647 h 224"/>
                <a:gd name="T6" fmla="*/ 2147483647 w 89"/>
                <a:gd name="T7" fmla="*/ 2147483647 h 224"/>
                <a:gd name="T8" fmla="*/ 2147483647 w 89"/>
                <a:gd name="T9" fmla="*/ 2147483647 h 224"/>
                <a:gd name="T10" fmla="*/ 2147483647 w 89"/>
                <a:gd name="T11" fmla="*/ 2147483647 h 224"/>
                <a:gd name="T12" fmla="*/ 2147483647 w 89"/>
                <a:gd name="T13" fmla="*/ 2147483647 h 224"/>
                <a:gd name="T14" fmla="*/ 2147483647 w 89"/>
                <a:gd name="T15" fmla="*/ 2147483647 h 224"/>
                <a:gd name="T16" fmla="*/ 2147483647 w 89"/>
                <a:gd name="T17" fmla="*/ 2147483647 h 224"/>
                <a:gd name="T18" fmla="*/ 2147483647 w 89"/>
                <a:gd name="T19" fmla="*/ 2147483647 h 224"/>
                <a:gd name="T20" fmla="*/ 0 w 89"/>
                <a:gd name="T21" fmla="*/ 2147483647 h 224"/>
                <a:gd name="T22" fmla="*/ 0 w 89"/>
                <a:gd name="T23" fmla="*/ 2147483647 h 224"/>
                <a:gd name="T24" fmla="*/ 2147483647 w 89"/>
                <a:gd name="T25" fmla="*/ 2147483647 h 224"/>
                <a:gd name="T26" fmla="*/ 2147483647 w 89"/>
                <a:gd name="T27" fmla="*/ 2147483647 h 224"/>
                <a:gd name="T28" fmla="*/ 2147483647 w 89"/>
                <a:gd name="T29" fmla="*/ 2147483647 h 224"/>
                <a:gd name="T30" fmla="*/ 2147483647 w 89"/>
                <a:gd name="T31" fmla="*/ 2147483647 h 224"/>
                <a:gd name="T32" fmla="*/ 2147483647 w 89"/>
                <a:gd name="T33" fmla="*/ 0 h 224"/>
                <a:gd name="T34" fmla="*/ 2147483647 w 89"/>
                <a:gd name="T35" fmla="*/ 0 h 224"/>
                <a:gd name="T36" fmla="*/ 0 w 89"/>
                <a:gd name="T37" fmla="*/ 2147483647 h 22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9" h="224">
                  <a:moveTo>
                    <a:pt x="74" y="15"/>
                  </a:moveTo>
                  <a:lnTo>
                    <a:pt x="74" y="15"/>
                  </a:lnTo>
                  <a:lnTo>
                    <a:pt x="74" y="209"/>
                  </a:lnTo>
                  <a:lnTo>
                    <a:pt x="14" y="209"/>
                  </a:lnTo>
                  <a:lnTo>
                    <a:pt x="7" y="209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74" y="15"/>
                  </a:lnTo>
                  <a:close/>
                  <a:moveTo>
                    <a:pt x="0" y="7"/>
                  </a:moveTo>
                  <a:lnTo>
                    <a:pt x="0" y="217"/>
                  </a:lnTo>
                  <a:lnTo>
                    <a:pt x="7" y="224"/>
                  </a:lnTo>
                  <a:lnTo>
                    <a:pt x="82" y="224"/>
                  </a:lnTo>
                  <a:lnTo>
                    <a:pt x="89" y="217"/>
                  </a:lnTo>
                  <a:lnTo>
                    <a:pt x="89" y="7"/>
                  </a:lnTo>
                  <a:lnTo>
                    <a:pt x="82" y="0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4" name="Freeform 47"/>
            <p:cNvSpPr>
              <a:spLocks/>
            </p:cNvSpPr>
            <p:nvPr/>
          </p:nvSpPr>
          <p:spPr bwMode="auto">
            <a:xfrm>
              <a:off x="7827963" y="5289551"/>
              <a:ext cx="58738" cy="23813"/>
            </a:xfrm>
            <a:custGeom>
              <a:avLst/>
              <a:gdLst>
                <a:gd name="T0" fmla="*/ 2147483647 w 37"/>
                <a:gd name="T1" fmla="*/ 2147483647 h 15"/>
                <a:gd name="T2" fmla="*/ 2147483647 w 37"/>
                <a:gd name="T3" fmla="*/ 0 h 15"/>
                <a:gd name="T4" fmla="*/ 2147483647 w 37"/>
                <a:gd name="T5" fmla="*/ 0 h 15"/>
                <a:gd name="T6" fmla="*/ 0 w 37"/>
                <a:gd name="T7" fmla="*/ 0 h 15"/>
                <a:gd name="T8" fmla="*/ 0 w 37"/>
                <a:gd name="T9" fmla="*/ 0 h 15"/>
                <a:gd name="T10" fmla="*/ 0 w 37"/>
                <a:gd name="T11" fmla="*/ 2147483647 h 15"/>
                <a:gd name="T12" fmla="*/ 0 w 37"/>
                <a:gd name="T13" fmla="*/ 2147483647 h 15"/>
                <a:gd name="T14" fmla="*/ 2147483647 w 37"/>
                <a:gd name="T15" fmla="*/ 2147483647 h 15"/>
                <a:gd name="T16" fmla="*/ 2147483647 w 37"/>
                <a:gd name="T17" fmla="*/ 2147483647 h 1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7" h="15">
                  <a:moveTo>
                    <a:pt x="37" y="15"/>
                  </a:moveTo>
                  <a:lnTo>
                    <a:pt x="37" y="0"/>
                  </a:lnTo>
                  <a:lnTo>
                    <a:pt x="0" y="0"/>
                  </a:lnTo>
                  <a:lnTo>
                    <a:pt x="0" y="15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5" name="Oval 48"/>
            <p:cNvSpPr>
              <a:spLocks noChangeArrowheads="1"/>
            </p:cNvSpPr>
            <p:nvPr/>
          </p:nvSpPr>
          <p:spPr bwMode="auto">
            <a:xfrm>
              <a:off x="7851775" y="5454651"/>
              <a:ext cx="11113" cy="23813"/>
            </a:xfrm>
            <a:prstGeom prst="ellipse">
              <a:avLst/>
            </a:pr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6" name="Oval 49"/>
            <p:cNvSpPr>
              <a:spLocks noChangeArrowheads="1"/>
            </p:cNvSpPr>
            <p:nvPr/>
          </p:nvSpPr>
          <p:spPr bwMode="auto">
            <a:xfrm>
              <a:off x="7851775" y="5419726"/>
              <a:ext cx="11113" cy="23813"/>
            </a:xfrm>
            <a:prstGeom prst="ellipse">
              <a:avLst/>
            </a:pr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7" name="Oval 50"/>
            <p:cNvSpPr>
              <a:spLocks noChangeArrowheads="1"/>
            </p:cNvSpPr>
            <p:nvPr/>
          </p:nvSpPr>
          <p:spPr bwMode="auto">
            <a:xfrm>
              <a:off x="7851775" y="5514976"/>
              <a:ext cx="11113" cy="11113"/>
            </a:xfrm>
            <a:prstGeom prst="ellipse">
              <a:avLst/>
            </a:prstGeom>
            <a:solidFill>
              <a:srgbClr val="918F90"/>
            </a:solidFill>
            <a:ln w="9525">
              <a:solidFill>
                <a:srgbClr val="92D05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  <p:sp>
          <p:nvSpPr>
            <p:cNvPr id="10258" name="Line 51"/>
            <p:cNvSpPr>
              <a:spLocks noChangeShapeType="1"/>
            </p:cNvSpPr>
            <p:nvPr/>
          </p:nvSpPr>
          <p:spPr bwMode="auto">
            <a:xfrm flipH="1">
              <a:off x="7804150" y="5348288"/>
              <a:ext cx="119063" cy="0"/>
            </a:xfrm>
            <a:prstGeom prst="line">
              <a:avLst/>
            </a:prstGeom>
            <a:noFill/>
            <a:ln w="7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ja-JP" altLang="en-US" sz="2400">
                <a:solidFill>
                  <a:srgbClr val="000000"/>
                </a:solidFill>
              </a:endParaRPr>
            </a:p>
          </p:txBody>
        </p:sp>
      </p:grpSp>
      <p:sp>
        <p:nvSpPr>
          <p:cNvPr id="10246" name="テキスト ボックス 5"/>
          <p:cNvSpPr txBox="1">
            <a:spLocks noChangeArrowheads="1"/>
          </p:cNvSpPr>
          <p:nvPr/>
        </p:nvSpPr>
        <p:spPr bwMode="auto">
          <a:xfrm>
            <a:off x="7181850" y="5762625"/>
            <a:ext cx="51593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FTTH</a:t>
            </a:r>
            <a:endParaRPr lang="ja-JP" altLang="en-US" sz="100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247" name="テキスト ボックス 27"/>
          <p:cNvSpPr txBox="1">
            <a:spLocks noChangeArrowheads="1"/>
          </p:cNvSpPr>
          <p:nvPr/>
        </p:nvSpPr>
        <p:spPr bwMode="auto">
          <a:xfrm>
            <a:off x="7596188" y="5762625"/>
            <a:ext cx="5270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CATV</a:t>
            </a:r>
            <a:endParaRPr lang="ja-JP" altLang="en-US" sz="100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407886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ja-JP" sz="2800" b="0" dirty="0" smtClean="0"/>
              <a:t>Seamless Service Concept</a:t>
            </a:r>
          </a:p>
        </p:txBody>
      </p:sp>
      <p:sp>
        <p:nvSpPr>
          <p:cNvPr id="7171" name="コンテンツ プレースホルダー 1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5329238"/>
          </a:xfrm>
        </p:spPr>
        <p:txBody>
          <a:bodyPr/>
          <a:lstStyle/>
          <a:p>
            <a:r>
              <a:rPr lang="en-US" altLang="ja-JP" sz="2800" dirty="0" smtClean="0"/>
              <a:t>anytime, anywhere</a:t>
            </a:r>
          </a:p>
          <a:p>
            <a:pPr marL="0" indent="0">
              <a:buNone/>
            </a:pPr>
            <a:r>
              <a:rPr lang="en-US" altLang="ja-JP" sz="2800" dirty="0" smtClean="0"/>
              <a:t>	</a:t>
            </a:r>
            <a:r>
              <a:rPr lang="en-US" altLang="ja-JP" dirty="0" smtClean="0"/>
              <a:t>When we are going for journey by car….</a:t>
            </a:r>
            <a:endParaRPr lang="en-US" altLang="ja-JP" dirty="0"/>
          </a:p>
        </p:txBody>
      </p:sp>
      <p:pic>
        <p:nvPicPr>
          <p:cNvPr id="717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4" y="2348880"/>
            <a:ext cx="8736013" cy="3893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24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en-US" altLang="ja-JP" dirty="0"/>
              <a:t>The Open Web </a:t>
            </a:r>
            <a:r>
              <a:rPr lang="en-US" altLang="ja-JP" dirty="0" smtClean="0"/>
              <a:t>Platform has </a:t>
            </a:r>
            <a:r>
              <a:rPr lang="en-US" altLang="ja-JP" dirty="0"/>
              <a:t>been highly expected as a HW/OS-independent new </a:t>
            </a:r>
            <a:r>
              <a:rPr lang="en-US" altLang="ja-JP" dirty="0" smtClean="0"/>
              <a:t>platform.</a:t>
            </a:r>
          </a:p>
          <a:p>
            <a:r>
              <a:rPr lang="en-US" altLang="ja-JP" dirty="0" smtClean="0"/>
              <a:t>The Open </a:t>
            </a:r>
            <a:r>
              <a:rPr lang="en-US" altLang="ja-JP" dirty="0"/>
              <a:t>Web Platform is planned to be used in various </a:t>
            </a:r>
            <a:r>
              <a:rPr lang="en-US" altLang="ja-JP" dirty="0" smtClean="0"/>
              <a:t>appliances.</a:t>
            </a:r>
          </a:p>
          <a:p>
            <a:r>
              <a:rPr lang="en-US" altLang="ja-JP" dirty="0" smtClean="0"/>
              <a:t> The requirements </a:t>
            </a:r>
            <a:r>
              <a:rPr lang="en-US" altLang="ja-JP" dirty="0"/>
              <a:t>have become advanced in functionality, quality, interoperability and performance. </a:t>
            </a:r>
            <a:endParaRPr lang="en-US" altLang="ja-JP" dirty="0" smtClean="0"/>
          </a:p>
          <a:p>
            <a:r>
              <a:rPr lang="en-US" altLang="ja-JP" dirty="0" smtClean="0"/>
              <a:t> The Open </a:t>
            </a:r>
            <a:r>
              <a:rPr lang="en-US" altLang="ja-JP" dirty="0"/>
              <a:t>Web </a:t>
            </a:r>
            <a:r>
              <a:rPr lang="en-US" altLang="ja-JP" dirty="0" smtClean="0"/>
              <a:t>Platform has </a:t>
            </a:r>
            <a:r>
              <a:rPr lang="en-US" altLang="ja-JP" dirty="0"/>
              <a:t>become very complicated application platform.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744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ja-JP" dirty="0"/>
              <a:t>Is HTML5 perfect 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altLang="ja-JP" sz="2400" dirty="0" smtClean="0"/>
              <a:t>Implementation </a:t>
            </a:r>
            <a:r>
              <a:rPr lang="en-US" altLang="ja-JP" sz="2400" dirty="0"/>
              <a:t>difference exists </a:t>
            </a:r>
            <a:r>
              <a:rPr lang="en-US" altLang="ja-JP" sz="2400" dirty="0" smtClean="0"/>
              <a:t>among the browsers/ </a:t>
            </a:r>
            <a:r>
              <a:rPr lang="en-US" altLang="ja-JP" sz="2400" dirty="0"/>
              <a:t>OS</a:t>
            </a:r>
          </a:p>
          <a:p>
            <a:pPr>
              <a:defRPr/>
            </a:pPr>
            <a:r>
              <a:rPr lang="en-US" altLang="ja-JP" sz="2400" dirty="0"/>
              <a:t>In some cases, processing performance of HTML5 is slower than the native apps or flash media.</a:t>
            </a:r>
          </a:p>
          <a:p>
            <a:pPr>
              <a:defRPr/>
            </a:pPr>
            <a:r>
              <a:rPr lang="en-US" altLang="ja-JP" sz="2400" dirty="0" smtClean="0"/>
              <a:t>Difficulty </a:t>
            </a:r>
            <a:r>
              <a:rPr lang="en-US" altLang="ja-JP" sz="2400" dirty="0"/>
              <a:t>of porting from other platforms (Android Java, Objective-C, C/C++)</a:t>
            </a:r>
          </a:p>
          <a:p>
            <a:pPr>
              <a:defRPr/>
            </a:pPr>
            <a:r>
              <a:rPr lang="en-US" altLang="ja-JP" sz="2400" dirty="0" smtClean="0"/>
              <a:t>Lack </a:t>
            </a:r>
            <a:r>
              <a:rPr lang="en-US" altLang="ja-JP" sz="2400" dirty="0"/>
              <a:t>of Security </a:t>
            </a:r>
            <a:r>
              <a:rPr lang="en-US" altLang="ja-JP" sz="2400" dirty="0" smtClean="0"/>
              <a:t>functions (DRM</a:t>
            </a:r>
            <a:r>
              <a:rPr lang="en-US" altLang="ja-JP" sz="2400" dirty="0"/>
              <a:t>, exposure of source code,)</a:t>
            </a:r>
          </a:p>
          <a:p>
            <a:pPr lvl="1">
              <a:defRPr/>
            </a:pPr>
            <a:r>
              <a:rPr lang="en-US" altLang="ja-JP" sz="2000" dirty="0"/>
              <a:t>Expect the update of W3C spec.</a:t>
            </a:r>
          </a:p>
          <a:p>
            <a:pPr lvl="1">
              <a:defRPr/>
            </a:pPr>
            <a:r>
              <a:rPr lang="en-US" altLang="ja-JP" sz="2000" dirty="0"/>
              <a:t>Proprietary security key management between server and client. 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904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altLang="ja-JP" sz="3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Voice of Content </a:t>
            </a:r>
            <a:r>
              <a:rPr lang="en-US" altLang="ja-JP" sz="3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Providers </a:t>
            </a:r>
            <a:r>
              <a:rPr lang="en-US" altLang="ja-JP" sz="36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 Japan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sz="44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</a:t>
            </a:r>
            <a:r>
              <a:rPr lang="en-US" altLang="ja-JP" sz="44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Technology </a:t>
            </a:r>
            <a:r>
              <a:rPr lang="en-US" altLang="ja-JP" sz="44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Issues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Most of CPs wait until HTML5 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and the products become 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more stable.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 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Same 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service level provided by the native application cannot be </a:t>
            </a:r>
            <a:r>
              <a:rPr lang="ja-JP" altLang="en-US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achieved 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by the current mobile phone capability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 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They don’t think to be able to provide satisfactory services to customers yet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Security issues (illegal access, DRM, …)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sz="44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</a:t>
            </a:r>
            <a:r>
              <a:rPr lang="en-US" altLang="ja-JP" sz="44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Business </a:t>
            </a:r>
            <a:r>
              <a:rPr lang="en-US" altLang="ja-JP" sz="4400" u="sng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Issues</a:t>
            </a:r>
            <a:endParaRPr lang="en-US" altLang="ja-JP" dirty="0" smtClean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 </a:t>
            </a:r>
            <a:r>
              <a:rPr lang="en-US" altLang="ja-JP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No 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incentive to move from native application-based to HTML5-based because they are successful now!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Very doubtful whether Web-based services become real business.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ja-JP" altLang="en-US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Some “conducting wire” is necessary for HTML5-based service to become real 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business.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432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altLang="ja-JP" dirty="0" smtClean="0"/>
              <a:t>Goal of the Tests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en-US" altLang="ja-JP" dirty="0" smtClean="0"/>
              <a:t>To obtain trust from Industry* that the Open Web Platform is reliable for their products.</a:t>
            </a:r>
          </a:p>
          <a:p>
            <a:pPr marL="0" indent="0">
              <a:buNone/>
            </a:pPr>
            <a:r>
              <a:rPr lang="en-US" altLang="ja-JP" sz="2800" dirty="0" smtClean="0"/>
              <a:t>	*non-PC manufacturers like TV and mobile 	 	 devices, TV broadcasters and telecom operators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r>
              <a:rPr lang="en-US" altLang="ja-JP" dirty="0" smtClean="0"/>
              <a:t>Any </a:t>
            </a:r>
            <a:r>
              <a:rPr lang="en-US" altLang="ja-JP" dirty="0"/>
              <a:t>application /content runs exactly in the same manner as the author intends on any OS on any hardware.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4505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kumimoji="1" lang="en-US" altLang="ja-JP" dirty="0" smtClean="0"/>
              <a:t>Necessary Tests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altLang="ja-JP" b="1" dirty="0"/>
              <a:t>Specification-based </a:t>
            </a:r>
            <a:r>
              <a:rPr lang="en-US" altLang="ja-JP" b="1" dirty="0" smtClean="0"/>
              <a:t>Test </a:t>
            </a:r>
          </a:p>
          <a:p>
            <a:pPr marL="0" lvl="0" indent="0">
              <a:buNone/>
            </a:pPr>
            <a:r>
              <a:rPr lang="en-US" altLang="ja-JP" sz="2600" dirty="0" smtClean="0"/>
              <a:t>To verify the specification and check the conformance of the software products.  Performed mainly by W3C.</a:t>
            </a:r>
          </a:p>
          <a:p>
            <a:pPr marL="0" lvl="0" indent="0">
              <a:buNone/>
            </a:pPr>
            <a:r>
              <a:rPr lang="en-US" altLang="ja-JP" sz="2600" dirty="0" smtClean="0"/>
              <a:t>To focus on critical points of the specification</a:t>
            </a:r>
            <a:endParaRPr lang="en-US" altLang="ja-JP" sz="2600" b="1" dirty="0" smtClean="0"/>
          </a:p>
          <a:p>
            <a:pPr lvl="0"/>
            <a:r>
              <a:rPr lang="en-US" altLang="ja-JP" b="1" dirty="0" smtClean="0"/>
              <a:t>User-viewpoint Test </a:t>
            </a:r>
          </a:p>
          <a:p>
            <a:pPr marL="0" lvl="0" indent="0">
              <a:buNone/>
            </a:pPr>
            <a:r>
              <a:rPr lang="en-US" altLang="ja-JP" sz="2600" dirty="0" smtClean="0"/>
              <a:t>To verify </a:t>
            </a:r>
            <a:r>
              <a:rPr lang="en-US" altLang="ja-JP" sz="2600" dirty="0"/>
              <a:t>the functionality, quality, reliability, </a:t>
            </a:r>
            <a:r>
              <a:rPr lang="en-US" altLang="ja-JP" sz="2600" dirty="0" smtClean="0"/>
              <a:t>inter-operability </a:t>
            </a:r>
            <a:r>
              <a:rPr lang="en-US" altLang="ja-JP" sz="2600" dirty="0"/>
              <a:t>and performance of the software </a:t>
            </a:r>
            <a:r>
              <a:rPr lang="en-US" altLang="ja-JP" sz="2600" dirty="0" smtClean="0"/>
              <a:t>products.  </a:t>
            </a:r>
            <a:r>
              <a:rPr lang="en-US" altLang="ja-JP" sz="2600" dirty="0"/>
              <a:t>C</a:t>
            </a:r>
            <a:r>
              <a:rPr lang="en-US" altLang="ja-JP" sz="2600" dirty="0" smtClean="0"/>
              <a:t>arried </a:t>
            </a:r>
            <a:r>
              <a:rPr lang="en-US" altLang="ja-JP" sz="2600" dirty="0"/>
              <a:t>out mainly by the industries</a:t>
            </a:r>
            <a:r>
              <a:rPr lang="en-US" altLang="ja-JP" sz="2600" dirty="0" smtClean="0"/>
              <a:t>.</a:t>
            </a:r>
          </a:p>
          <a:p>
            <a:pPr marL="0" indent="0">
              <a:buNone/>
            </a:pPr>
            <a:r>
              <a:rPr lang="en-US" altLang="ja-JP" sz="2600" dirty="0" smtClean="0"/>
              <a:t>To test </a:t>
            </a:r>
            <a:r>
              <a:rPr lang="en-US" altLang="ja-JP" sz="2600" dirty="0"/>
              <a:t>a use case that the specification designers have not thought of.</a:t>
            </a:r>
            <a:endParaRPr lang="ja-JP" altLang="ja-JP" sz="2600" dirty="0"/>
          </a:p>
          <a:p>
            <a:pPr lvl="0"/>
            <a:endParaRPr lang="ja-JP" altLang="ja-JP" dirty="0"/>
          </a:p>
          <a:p>
            <a:pPr marL="0" indent="0">
              <a:buNone/>
            </a:pPr>
            <a:endParaRPr lang="en-US" altLang="ja-JP" b="1" dirty="0" smtClean="0"/>
          </a:p>
        </p:txBody>
      </p:sp>
    </p:spTree>
    <p:extLst>
      <p:ext uri="{BB962C8B-B14F-4D97-AF65-F5344CB8AC3E}">
        <p14:creationId xmlns:p14="http://schemas.microsoft.com/office/powerpoint/2010/main" val="1580550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【Directors】ReyProject">
  <a:themeElements>
    <a:clrScheme name="2_【Directors】ReyProjec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【Directors】ReyProject">
      <a:majorFont>
        <a:latin typeface="HGP創英角ｺﾞｼｯｸUB"/>
        <a:ea typeface="HGP創英角ｺﾞｼｯｸUB"/>
        <a:cs typeface=""/>
      </a:majorFont>
      <a:minorFont>
        <a:latin typeface="HGP創英角ｺﾞｼｯｸUB"/>
        <a:ea typeface="HGP創英角ｺﾞｼｯｸU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rgbClr val="3366FF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P創英角ｺﾞｼｯｸUB" pitchFamily="50" charset="-128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rgbClr val="3366FF"/>
          </a:solidFill>
          <a:prstDash val="solid"/>
          <a:miter lim="800000"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P創英角ｺﾞｼｯｸUB" pitchFamily="50" charset="-128"/>
            <a:ea typeface="HGP創英角ｺﾞｼｯｸUB" pitchFamily="50" charset="-128"/>
          </a:defRPr>
        </a:defPPr>
      </a:lstStyle>
    </a:lnDef>
  </a:objectDefaults>
  <a:extraClrSchemeLst>
    <a:extraClrScheme>
      <a:clrScheme name="2_【Directors】ReyProjec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【Directors】ReyProjec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【Directors】ReyProjec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【Directors】ReyProjec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【Directors】ReyProjec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【Directors】ReyProjec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【Directors】ReyProjec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Segoe UI"/>
        <a:ea typeface="メイリオ"/>
        <a:cs typeface="メイリオ"/>
      </a:majorFont>
      <a:minorFont>
        <a:latin typeface="Segoe UI"/>
        <a:ea typeface="メイリオ"/>
        <a:cs typeface="メイリオ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483</Words>
  <Application>Microsoft Office PowerPoint</Application>
  <PresentationFormat>画面に合わせる (4:3)</PresentationFormat>
  <Paragraphs>92</Paragraphs>
  <Slides>14</Slides>
  <Notes>1</Notes>
  <HiddenSlides>0</HiddenSlides>
  <MMClips>0</MMClips>
  <ScaleCrop>false</ScaleCrop>
  <HeadingPairs>
    <vt:vector size="6" baseType="variant">
      <vt:variant>
        <vt:lpstr>テーマ</vt:lpstr>
      </vt:variant>
      <vt:variant>
        <vt:i4>4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Office ​​テーマ</vt:lpstr>
      <vt:lpstr>2_【Directors】ReyProject</vt:lpstr>
      <vt:lpstr>Blends</vt:lpstr>
      <vt:lpstr>デザインの設定</vt:lpstr>
      <vt:lpstr>Photo Editor Photo</vt:lpstr>
      <vt:lpstr>Personal Views on the Test Plan</vt:lpstr>
      <vt:lpstr>contents</vt:lpstr>
      <vt:lpstr>KDDI’s convergence strategy</vt:lpstr>
      <vt:lpstr>Seamless Service Concept</vt:lpstr>
      <vt:lpstr>Background</vt:lpstr>
      <vt:lpstr>Is HTML5 perfect ?</vt:lpstr>
      <vt:lpstr>Voice of Content Providers in Japan</vt:lpstr>
      <vt:lpstr>Goal of the Tests</vt:lpstr>
      <vt:lpstr>Necessary Tests</vt:lpstr>
      <vt:lpstr>Specification-based Test</vt:lpstr>
      <vt:lpstr>User-viewpoint Test</vt:lpstr>
      <vt:lpstr>Development of Test Platform</vt:lpstr>
      <vt:lpstr>Test Platform</vt:lpstr>
      <vt:lpstr>Way of proceeding</vt:lpstr>
    </vt:vector>
  </TitlesOfParts>
  <Company>KTEC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Views on the Test Plan</dc:title>
  <dc:creator>和田 正裕</dc:creator>
  <cp:lastModifiedBy>和田 正裕</cp:lastModifiedBy>
  <cp:revision>49</cp:revision>
  <cp:lastPrinted>2013-01-25T05:00:54Z</cp:lastPrinted>
  <dcterms:created xsi:type="dcterms:W3CDTF">2013-01-23T23:33:37Z</dcterms:created>
  <dcterms:modified xsi:type="dcterms:W3CDTF">2013-01-28T05:36:46Z</dcterms:modified>
</cp:coreProperties>
</file>