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6" r:id="rId7"/>
    <p:sldId id="260" r:id="rId8"/>
    <p:sldId id="263" r:id="rId9"/>
    <p:sldId id="264" r:id="rId10"/>
    <p:sldId id="267" r:id="rId11"/>
    <p:sldId id="265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D57B3-1C99-4839-9FEE-806FB45C57AB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11B48-E9E6-4346-9ABF-252C6AC7A8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2012/webcrypto/track/issues/ope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lists.w3.org/Archives/Public/public-webcrypto/" TargetMode="External"/><Relationship Id="rId4" Type="http://schemas.openxmlformats.org/officeDocument/2006/relationships/hyperlink" Target="http://www.w3.org/2012/webcrypto/track/actions/open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olycrypt.ne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techblog.netflix.com/2013/04/html5-video-at-netflix.html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bluenod.com/map/sotb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2011/11/webcryptography-charter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vcs.w3.org/hg/webcrypto-api/raw-file/tip/spec/Overview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dvcs.w3.org/hg/webcrypto-usecases/raw-file/tip/Overview.html" TargetMode="External"/><Relationship Id="rId4" Type="http://schemas.openxmlformats.org/officeDocument/2006/relationships/hyperlink" Target="https://dvcs.w3.org/hg/webcrypto-keydiscovery/raw-file/tip/Overview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24287" y="1586429"/>
            <a:ext cx="6290946" cy="3172858"/>
          </a:xfrm>
          <a:prstGeom prst="rect">
            <a:avLst/>
          </a:prstGeom>
        </p:spPr>
        <p:txBody>
          <a:bodyPr rtlCol="0">
            <a:normAutofit fontScale="77500" lnSpcReduction="20000"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W3C Web Crypto </a:t>
            </a:r>
            <a:r>
              <a:rPr kumimoji="0" lang="en-US" sz="6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WG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100" dirty="0" smtClean="0">
                <a:solidFill>
                  <a:srgbClr val="004480"/>
                </a:solidFill>
                <a:latin typeface="League Gothic Regular"/>
              </a:rPr>
              <a:t>23/24 April 2013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100" dirty="0" smtClean="0">
              <a:solidFill>
                <a:srgbClr val="004480"/>
              </a:solidFill>
              <a:latin typeface="League Gothic Regular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San Jose (Ca, US)</a:t>
            </a:r>
            <a:endParaRPr kumimoji="0" lang="en-US" sz="4100" b="0" i="0" u="none" strike="noStrike" kern="1200" cap="none" spc="0" normalizeH="0" baseline="0" noProof="0" dirty="0" smtClean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400" dirty="0" smtClean="0">
              <a:solidFill>
                <a:srgbClr val="004480"/>
              </a:solidFill>
              <a:latin typeface="League Gothic Regular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24287" y="374573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Our non-deliverables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878059" y="1531345"/>
            <a:ext cx="5180779" cy="265598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72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568" y="1556792"/>
            <a:ext cx="78351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High Level API</a:t>
            </a:r>
          </a:p>
          <a:p>
            <a:r>
              <a:rPr lang="en-US" sz="2400" dirty="0" smtClean="0"/>
              <a:t>Yes, no, no, yes, maybe…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Security Framework</a:t>
            </a:r>
          </a:p>
          <a:p>
            <a:r>
              <a:rPr lang="en-US" sz="2400" dirty="0" smtClean="0"/>
              <a:t>Will be treated outside the Web Crypto WG, with </a:t>
            </a:r>
            <a:r>
              <a:rPr lang="en-US" sz="2400" dirty="0" err="1" smtClean="0"/>
              <a:t>WebAppSec</a:t>
            </a:r>
            <a:r>
              <a:rPr lang="en-US" sz="2400" dirty="0" smtClean="0"/>
              <a:t> and </a:t>
            </a:r>
            <a:r>
              <a:rPr lang="en-US" sz="2400" dirty="0" err="1" smtClean="0"/>
              <a:t>OpenDocumentation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/>
              <a:t>	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24287" y="374573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Our (tracked) activity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568" y="1556792"/>
            <a:ext cx="78351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Issues : 19 open issues</a:t>
            </a:r>
          </a:p>
          <a:p>
            <a:r>
              <a:rPr lang="en-US" sz="2400" dirty="0" smtClean="0">
                <a:hlinkClick r:id="rId3"/>
              </a:rPr>
              <a:t>http://www.w3.org/2012/webcrypto/track/issues/open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Actions : 21 ope</a:t>
            </a:r>
            <a:r>
              <a:rPr lang="en-US" sz="2400" dirty="0" smtClean="0"/>
              <a:t>n action (all late </a:t>
            </a:r>
            <a:r>
              <a:rPr lang="en-US" sz="2400" dirty="0" smtClean="0">
                <a:sym typeface="Wingdings" pitchFamily="2" charset="2"/>
              </a:rPr>
              <a:t>)</a:t>
            </a:r>
            <a:endParaRPr lang="en-US" sz="2400" dirty="0" smtClean="0"/>
          </a:p>
          <a:p>
            <a:r>
              <a:rPr lang="en-US" sz="2400" dirty="0" smtClean="0">
                <a:hlinkClick r:id="rId4"/>
              </a:rPr>
              <a:t>http://www.w3.org/2012/webcrypto/track/actions/open</a:t>
            </a:r>
            <a:endParaRPr lang="en-US" sz="2400" dirty="0" smtClean="0"/>
          </a:p>
          <a:p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Lots of mails</a:t>
            </a:r>
          </a:p>
          <a:p>
            <a:r>
              <a:rPr lang="en-US" sz="2400" dirty="0" smtClean="0">
                <a:hlinkClick r:id="rId5"/>
              </a:rPr>
              <a:t>http://lists.w3.org/Archives/Public/public-webcrypto/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(that we can hardly transform into issue and action)</a:t>
            </a:r>
            <a:endParaRPr lang="en-US" sz="2400" dirty="0" smtClean="0"/>
          </a:p>
          <a:p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/>
              <a:t>	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24287" y="374573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Implementations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5536" y="1556792"/>
            <a:ext cx="812317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 smtClean="0"/>
              <a:t>Polycrypt</a:t>
            </a:r>
            <a:r>
              <a:rPr lang="en-US" sz="2400" dirty="0" smtClean="0"/>
              <a:t> by BBN</a:t>
            </a:r>
          </a:p>
          <a:p>
            <a:r>
              <a:rPr lang="en-US" sz="2400" dirty="0" smtClean="0">
                <a:hlinkClick r:id="rId3"/>
              </a:rPr>
              <a:t>http://polycrypt.net/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Prototype</a:t>
            </a:r>
          </a:p>
          <a:p>
            <a:r>
              <a:rPr lang="en-US" sz="2400" dirty="0" smtClean="0"/>
              <a:t>By Nick from Inventive designer</a:t>
            </a:r>
          </a:p>
          <a:p>
            <a:r>
              <a:rPr lang="en-US" sz="2400" dirty="0" smtClean="0"/>
              <a:t> </a:t>
            </a:r>
            <a:endParaRPr lang="en-US" sz="2400" dirty="0"/>
          </a:p>
          <a:p>
            <a:pPr>
              <a:buFont typeface="Arial" pitchFamily="34" charset="0"/>
              <a:buChar char="•"/>
            </a:pPr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Pepper plug-in Netflix press announcement</a:t>
            </a:r>
          </a:p>
          <a:p>
            <a:r>
              <a:rPr lang="en-US" sz="2400" dirty="0" smtClean="0">
                <a:hlinkClick r:id="rId4"/>
              </a:rPr>
              <a:t>http://techblog.netflix.com/2013/04/html5-video-at-netflix.html</a:t>
            </a:r>
            <a:r>
              <a:rPr lang="en-US" sz="2400" dirty="0" smtClean="0"/>
              <a:t>  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Potentially Mozilla and Google 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/>
              <a:t>	</a:t>
            </a:r>
            <a:endParaRPr lang="en-US" sz="2400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2564904"/>
            <a:ext cx="49530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24287" y="374573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What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 is cooking by emergency order…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568" y="2060848"/>
            <a:ext cx="78351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Finalize the Web Crypto and Web Crypto Key Discovery APIs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Kickoff test framework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Progress on High Level API – or not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Certificate Management API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24287" y="374573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Calls and meetings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2060848"/>
            <a:ext cx="78351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Every two Monday @ 20:00 UTC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F2F in TPAC in Chine (raise of hand, who will not go ?)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Potentially a summer meeting (to be discussed tomorrow)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47664" y="3140968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Editors, floor is yours…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424287" y="374573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W3C Web Crypto WG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878059" y="2434728"/>
            <a:ext cx="5180779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Gill Sans"/>
              </a:rPr>
              <a:t>R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"/>
                <a:ea typeface="ＭＳ Ｐゴシック" pitchFamily="-72" charset="-128"/>
                <a:cs typeface="ＭＳ Ｐゴシック" pitchFamily="-72" charset="-128"/>
              </a:rPr>
              <a:t>oundtable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"/>
                <a:ea typeface="ＭＳ Ｐゴシック" pitchFamily="-72" charset="-128"/>
                <a:cs typeface="ＭＳ Ｐゴシック" pitchFamily="-72" charset="-128"/>
              </a:rPr>
              <a:t> 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24287" y="374573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This meeting objective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1720" y="1859340"/>
            <a:ext cx="66967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Prepares the finalization of our two main APIs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Web Crypto API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Web Crypto Key Discovery</a:t>
            </a:r>
          </a:p>
          <a:p>
            <a:endParaRPr lang="en-US" sz="2400" dirty="0" smtClean="0"/>
          </a:p>
          <a:p>
            <a:r>
              <a:rPr lang="en-US" sz="2400" dirty="0" smtClean="0"/>
              <a:t>Close existing actions and issues, track resolution</a:t>
            </a:r>
          </a:p>
          <a:p>
            <a:endParaRPr lang="en-US" sz="2400" dirty="0" smtClean="0"/>
          </a:p>
          <a:p>
            <a:r>
              <a:rPr lang="en-US" sz="2400" dirty="0" smtClean="0"/>
              <a:t>Focus on valuable exchanges</a:t>
            </a:r>
          </a:p>
          <a:p>
            <a:pPr lvl="1"/>
            <a:r>
              <a:rPr lang="en-US" sz="2400" dirty="0" smtClean="0"/>
              <a:t>Aligning vision, understanding disagreement, sharing technical knowledge, answering questions (without circumvolution)</a:t>
            </a:r>
          </a:p>
          <a:p>
            <a:endParaRPr lang="en-US" sz="2400" dirty="0" smtClean="0"/>
          </a:p>
          <a:p>
            <a:pPr lvl="1"/>
            <a:endParaRPr lang="en-US" sz="2400" dirty="0" smtClean="0">
              <a:sym typeface="Wingdings" pitchFamily="2" charset="2"/>
            </a:endParaRPr>
          </a:p>
          <a:p>
            <a:endParaRPr lang="en-US" sz="2400" dirty="0" smtClean="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24287" y="374573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Agenda - Day One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878059" y="1531345"/>
            <a:ext cx="5180779" cy="265598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72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7704" y="1556792"/>
            <a:ext cx="661101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9:00 </a:t>
            </a:r>
            <a:r>
              <a:rPr lang="en-US" sz="2400" dirty="0" smtClean="0"/>
              <a:t>– </a:t>
            </a:r>
            <a:r>
              <a:rPr lang="en-US" sz="2400" dirty="0" smtClean="0"/>
              <a:t>9:30 	Status of WG deliverables (Virginie)</a:t>
            </a:r>
            <a:endParaRPr lang="en-US" sz="2400" dirty="0" smtClean="0"/>
          </a:p>
          <a:p>
            <a:r>
              <a:rPr lang="en-US" sz="2400" dirty="0" smtClean="0"/>
              <a:t>9:30 – Lunch 	Status of web Crypto API </a:t>
            </a:r>
            <a:r>
              <a:rPr lang="en-US" sz="2400" dirty="0" smtClean="0"/>
              <a:t>(Ryan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 </a:t>
            </a:r>
          </a:p>
          <a:p>
            <a:r>
              <a:rPr lang="en-US" sz="2400" dirty="0" smtClean="0">
                <a:solidFill>
                  <a:srgbClr val="92D050"/>
                </a:solidFill>
              </a:rPr>
              <a:t>Lunch </a:t>
            </a:r>
          </a:p>
          <a:p>
            <a:endParaRPr lang="en-US" sz="2400" dirty="0" smtClean="0"/>
          </a:p>
          <a:p>
            <a:r>
              <a:rPr lang="en-US" sz="2400" dirty="0" smtClean="0"/>
              <a:t>Lunch – </a:t>
            </a:r>
            <a:r>
              <a:rPr lang="en-US" sz="2400" dirty="0" smtClean="0"/>
              <a:t>16:00 	Status </a:t>
            </a:r>
            <a:r>
              <a:rPr lang="en-US" sz="2400" dirty="0" smtClean="0"/>
              <a:t>of web Crypto API (Ryan) </a:t>
            </a:r>
            <a:endParaRPr lang="en-US" sz="2400" dirty="0" smtClean="0"/>
          </a:p>
          <a:p>
            <a:r>
              <a:rPr lang="en-US" sz="2400" dirty="0" smtClean="0"/>
              <a:t>16:00 </a:t>
            </a:r>
            <a:r>
              <a:rPr lang="en-US" sz="2400" dirty="0" smtClean="0"/>
              <a:t>– </a:t>
            </a:r>
            <a:r>
              <a:rPr lang="en-US" sz="2400" dirty="0" smtClean="0"/>
              <a:t>18:00 	Key Discovery (Mark)</a:t>
            </a:r>
          </a:p>
          <a:p>
            <a:endParaRPr lang="en-US" sz="2400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Plus breaks every hour to make sure we do not sleep, fight,  get lost…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24287" y="374573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Agenda - Day </a:t>
            </a:r>
            <a:r>
              <a:rPr lang="en-US" sz="4400" dirty="0" smtClean="0">
                <a:solidFill>
                  <a:srgbClr val="004480"/>
                </a:solidFill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Two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878059" y="1531345"/>
            <a:ext cx="5180779" cy="265598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72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7704" y="1556792"/>
            <a:ext cx="69847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8:30 - 9:00 	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Adhoc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discussion (TBD)</a:t>
            </a:r>
          </a:p>
          <a:p>
            <a:r>
              <a:rPr lang="en-US" sz="2400" dirty="0" smtClean="0"/>
              <a:t>9:00 – 10:00 </a:t>
            </a:r>
            <a:r>
              <a:rPr lang="en-US" sz="2400" dirty="0" smtClean="0"/>
              <a:t>	Testing Discussion (Virginie)</a:t>
            </a:r>
          </a:p>
          <a:p>
            <a:r>
              <a:rPr lang="en-US" sz="2400" dirty="0" smtClean="0"/>
              <a:t>10:00 </a:t>
            </a:r>
            <a:r>
              <a:rPr lang="en-US" sz="2400" dirty="0" smtClean="0"/>
              <a:t>–</a:t>
            </a:r>
            <a:r>
              <a:rPr lang="en-US" sz="2400" dirty="0" smtClean="0"/>
              <a:t> 11: 30 Use case (Arun)</a:t>
            </a:r>
          </a:p>
          <a:p>
            <a:r>
              <a:rPr lang="en-US" sz="2400" dirty="0" smtClean="0"/>
              <a:t> 11:30 – Lunch Certificate (Mountie et al.)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92D050"/>
                </a:solidFill>
              </a:rPr>
              <a:t>Lunch </a:t>
            </a:r>
          </a:p>
          <a:p>
            <a:endParaRPr lang="en-US" sz="2400" dirty="0" smtClean="0"/>
          </a:p>
          <a:p>
            <a:r>
              <a:rPr lang="en-US" sz="2400" dirty="0" smtClean="0"/>
              <a:t>Lunch – </a:t>
            </a:r>
            <a:r>
              <a:rPr lang="en-US" sz="2400" dirty="0" smtClean="0"/>
              <a:t>15:00 	High Level API use case (Virginie/Harry)</a:t>
            </a:r>
          </a:p>
          <a:p>
            <a:r>
              <a:rPr lang="en-US" sz="2400" dirty="0" smtClean="0"/>
              <a:t>15:00 </a:t>
            </a:r>
            <a:r>
              <a:rPr lang="en-US" sz="2400" dirty="0" smtClean="0"/>
              <a:t>– 16:30 	Big num (Jason)</a:t>
            </a:r>
            <a:endParaRPr lang="en-US" sz="2400" dirty="0" smtClean="0"/>
          </a:p>
          <a:p>
            <a:r>
              <a:rPr lang="en-US" sz="2400" dirty="0" smtClean="0"/>
              <a:t>16:30 </a:t>
            </a:r>
            <a:r>
              <a:rPr lang="en-US" sz="2400" dirty="0" smtClean="0"/>
              <a:t>– </a:t>
            </a:r>
            <a:r>
              <a:rPr lang="en-US" sz="2400" dirty="0" smtClean="0"/>
              <a:t>17:00	Wrap-Up</a:t>
            </a:r>
          </a:p>
          <a:p>
            <a:r>
              <a:rPr lang="en-US" sz="2400" dirty="0" smtClean="0"/>
              <a:t>17:00 – 19:00 	Reception</a:t>
            </a:r>
          </a:p>
          <a:p>
            <a:endParaRPr lang="en-US" sz="2400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Plus breaks every hour to make sure we do not sleep, fight,  get lost…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619672" y="374573"/>
            <a:ext cx="7095561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Any special request 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878059" y="1531345"/>
            <a:ext cx="5180779" cy="265598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72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59632" y="1556792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Any special topi</a:t>
            </a:r>
            <a:r>
              <a:rPr lang="en-US" sz="3200" dirty="0" smtClean="0"/>
              <a:t>c, concern you would like to discuss ?</a:t>
            </a:r>
          </a:p>
          <a:p>
            <a:r>
              <a:rPr lang="en-US" sz="3200" dirty="0" smtClean="0"/>
              <a:t>Any demo, problem you want to share ?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051720" y="374573"/>
            <a:ext cx="6663513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W3C Twitter community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878059" y="1531345"/>
            <a:ext cx="5180779" cy="265598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72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"/>
              <a:ea typeface="ＭＳ Ｐゴシック" pitchFamily="-72" charset="-128"/>
              <a:cs typeface="ＭＳ Ｐゴシック" pitchFamily="-72" charset="-12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700808"/>
            <a:ext cx="8284659" cy="144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683568" y="3573016"/>
            <a:ext cx="777686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By all using this </a:t>
            </a:r>
            <a:r>
              <a:rPr lang="en-US" sz="2400" dirty="0" err="1" smtClean="0"/>
              <a:t>hashtag</a:t>
            </a:r>
            <a:r>
              <a:rPr lang="en-US" sz="2400" dirty="0" smtClean="0"/>
              <a:t>, we will be ‘mapping’ the W3C contributors community with </a:t>
            </a:r>
            <a:r>
              <a:rPr lang="en-US" sz="2400" dirty="0" err="1" smtClean="0"/>
              <a:t>Bluenod</a:t>
            </a:r>
            <a:r>
              <a:rPr lang="en-US" sz="2400" dirty="0" smtClean="0"/>
              <a:t> application</a:t>
            </a:r>
          </a:p>
          <a:p>
            <a:endParaRPr lang="en-US" sz="2400" dirty="0" smtClean="0"/>
          </a:p>
          <a:p>
            <a:r>
              <a:rPr lang="en-US" sz="2400" dirty="0" smtClean="0"/>
              <a:t>See example with State Of the Browser 2013 </a:t>
            </a:r>
          </a:p>
          <a:p>
            <a:r>
              <a:rPr lang="en-US" sz="2400" dirty="0" smtClean="0">
                <a:hlinkClick r:id="rId4"/>
              </a:rPr>
              <a:t>http://bluenod.com/map/sotb3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24287" y="374573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WG status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878059" y="1531345"/>
            <a:ext cx="5180779" cy="265598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72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1556792"/>
            <a:ext cx="86044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smtClean="0"/>
              <a:t>The charter  </a:t>
            </a:r>
          </a:p>
          <a:p>
            <a:pPr lvl="1"/>
            <a:r>
              <a:rPr lang="en-US" sz="2400" dirty="0" smtClean="0">
                <a:hlinkClick r:id="rId3"/>
              </a:rPr>
              <a:t>http://www.w3.org/2011/11/webcryptography-charter.html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Will be extended by 9 months 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Numbers : 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54 participants from 24 organizations , 12 Invited Experts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The real life 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15 regular people on calls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Recent participants : </a:t>
            </a:r>
          </a:p>
          <a:p>
            <a:pPr lvl="1"/>
            <a:r>
              <a:rPr lang="en-US" sz="2400" dirty="0"/>
              <a:t>M</a:t>
            </a:r>
            <a:r>
              <a:rPr lang="en-US" sz="2400" dirty="0" smtClean="0"/>
              <a:t>icrosoft, Apple, Inventive </a:t>
            </a:r>
            <a:r>
              <a:rPr lang="en-US" sz="2400" dirty="0"/>
              <a:t>D</a:t>
            </a:r>
            <a:r>
              <a:rPr lang="en-US" sz="2400" dirty="0" smtClean="0"/>
              <a:t>esigner, Aymeric Vitte as IE, Karen and Jim as JOSE liaison</a:t>
            </a:r>
          </a:p>
          <a:p>
            <a:pPr lvl="1"/>
            <a:endParaRPr lang="en-US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.alistapart.com/_made/pix/authors/uploads/photo_130232_120_120_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143000" cy="114300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24287" y="374573"/>
            <a:ext cx="6290946" cy="14700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480"/>
                </a:solidFill>
                <a:effectLst/>
                <a:uLnTx/>
                <a:uFillTx/>
                <a:latin typeface="League Gothic Regular"/>
                <a:ea typeface="ＭＳ Ｐゴシック" pitchFamily="-72" charset="-128"/>
                <a:cs typeface="ＭＳ Ｐゴシック" pitchFamily="-72" charset="-128"/>
              </a:rPr>
              <a:t>Our deliverables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4480"/>
              </a:solidFill>
              <a:effectLst/>
              <a:uLnTx/>
              <a:uFillTx/>
              <a:latin typeface="League Gothic Regular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878059" y="1531345"/>
            <a:ext cx="5180779" cy="265598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72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"/>
              <a:ea typeface="ＭＳ Ｐゴシック" pitchFamily="-72" charset="-128"/>
              <a:cs typeface="ＭＳ Ｐゴシック" pitchFamily="-72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568" y="1556792"/>
            <a:ext cx="78351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Web Crypto API as PWD, expected LC in Oct 2013</a:t>
            </a:r>
          </a:p>
          <a:p>
            <a:r>
              <a:rPr lang="en-US" sz="2400" dirty="0" smtClean="0"/>
              <a:t> </a:t>
            </a:r>
            <a:r>
              <a:rPr lang="en-US" sz="2400" dirty="0" smtClean="0">
                <a:hlinkClick r:id="rId3"/>
              </a:rPr>
              <a:t>https://dvcs.w3.org/hg/webcrypto-api/raw-file/tip/spec/Overview.html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Web Crypto Key discovery API, expecte</a:t>
            </a:r>
            <a:r>
              <a:rPr lang="en-US" sz="2400" dirty="0" smtClean="0"/>
              <a:t>d LC in Oct 2013</a:t>
            </a:r>
            <a:endParaRPr lang="en-US" sz="2400" dirty="0" smtClean="0"/>
          </a:p>
          <a:p>
            <a:r>
              <a:rPr lang="en-US" sz="2400" dirty="0" smtClean="0">
                <a:hlinkClick r:id="rId4"/>
              </a:rPr>
              <a:t>https://dvcs.w3.org/hg/webcrypto-keydiscovery/raw-file/tip/Overview.html</a:t>
            </a:r>
            <a:r>
              <a:rPr lang="en-US" sz="2400" dirty="0" smtClean="0"/>
              <a:t> </a:t>
            </a:r>
          </a:p>
          <a:p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Web Crypto API use cases (Informative only)</a:t>
            </a:r>
          </a:p>
          <a:p>
            <a:r>
              <a:rPr lang="en-US" sz="2400" dirty="0" smtClean="0">
                <a:hlinkClick r:id="rId5"/>
              </a:rPr>
              <a:t>https://dvcs.w3.org/hg/webcrypto-usecases/raw-file/tip/Overview.html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/>
              <a:t>	</a:t>
            </a:r>
            <a:endParaRPr lang="en-US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354</Words>
  <Application>Microsoft Office PowerPoint</Application>
  <PresentationFormat>On-screen Show (4:3)</PresentationFormat>
  <Paragraphs>127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Gemalto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vgalindo</dc:creator>
  <cp:lastModifiedBy>vgalindo</cp:lastModifiedBy>
  <cp:revision>13</cp:revision>
  <dcterms:created xsi:type="dcterms:W3CDTF">2013-04-23T12:53:22Z</dcterms:created>
  <dcterms:modified xsi:type="dcterms:W3CDTF">2013-04-23T14:05:03Z</dcterms:modified>
</cp:coreProperties>
</file>