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9" r:id="rId4"/>
    <p:sldId id="290" r:id="rId5"/>
    <p:sldId id="289" r:id="rId6"/>
    <p:sldId id="284" r:id="rId7"/>
    <p:sldId id="27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A00"/>
    <a:srgbClr val="6F7BA0"/>
    <a:srgbClr val="131B4D"/>
    <a:srgbClr val="F2F1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 autoAdjust="0"/>
    <p:restoredTop sz="94714" autoAdjust="0"/>
  </p:normalViewPr>
  <p:slideViewPr>
    <p:cSldViewPr snapToGrid="0">
      <p:cViewPr varScale="1">
        <p:scale>
          <a:sx n="111" d="100"/>
          <a:sy n="111" d="100"/>
        </p:scale>
        <p:origin x="630" y="102"/>
      </p:cViewPr>
      <p:guideLst/>
    </p:cSldViewPr>
  </p:slideViewPr>
  <p:outlineViewPr>
    <p:cViewPr>
      <p:scale>
        <a:sx n="33" d="100"/>
        <a:sy n="33" d="100"/>
      </p:scale>
      <p:origin x="0" y="-5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6"/>
          <p:cNvSpPr/>
          <p:nvPr userDrawn="1"/>
        </p:nvSpPr>
        <p:spPr>
          <a:xfrm flipV="1">
            <a:off x="333374" y="5808245"/>
            <a:ext cx="11520000" cy="21054"/>
          </a:xfrm>
          <a:prstGeom prst="line">
            <a:avLst/>
          </a:prstGeom>
          <a:ln w="12700">
            <a:solidFill>
              <a:srgbClr val="BEBEBB"/>
            </a:solidFill>
            <a:miter lim="400000"/>
          </a:ln>
        </p:spPr>
        <p:txBody>
          <a:bodyPr lIns="0" tIns="0" rIns="0" bIns="0" anchor="ctr"/>
          <a:lstStyle/>
          <a:p>
            <a:pPr lvl="0" algn="ctr"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2400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90362" y="5994824"/>
            <a:ext cx="11168238" cy="58907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0" lvl="0" indent="0" algn="ctr" defTabSz="525779">
              <a:lnSpc>
                <a:spcPct val="150000"/>
              </a:lnSpc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lang="en-US" sz="2400" b="0" dirty="0" smtClean="0">
                <a:solidFill>
                  <a:srgbClr val="131B4D"/>
                </a:solidFill>
                <a:latin typeface="Calibri" panose="020F0502020204030204" pitchFamily="34" charset="0"/>
              </a:rPr>
              <a:t>www.intercede.com  |  @</a:t>
            </a:r>
            <a:r>
              <a:rPr lang="en-US" sz="2400" b="0" dirty="0" err="1" smtClean="0">
                <a:solidFill>
                  <a:srgbClr val="131B4D"/>
                </a:solidFill>
                <a:latin typeface="Calibri" panose="020F0502020204030204" pitchFamily="34" charset="0"/>
              </a:rPr>
              <a:t>intercedemyid</a:t>
            </a:r>
            <a:endParaRPr lang="en-US" sz="2400" b="0" dirty="0">
              <a:solidFill>
                <a:srgbClr val="131B4D"/>
              </a:solidFill>
              <a:latin typeface="Calibri" panose="020F0502020204030204" pitchFamily="34" charset="0"/>
            </a:endParaRPr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2413303" y="430761"/>
            <a:ext cx="7349822" cy="4590113"/>
            <a:chOff x="2413303" y="497436"/>
            <a:chExt cx="7349822" cy="4590113"/>
          </a:xfrm>
        </p:grpSpPr>
        <p:pic>
          <p:nvPicPr>
            <p:cNvPr id="10" name="intercede-logo.png"/>
            <p:cNvPicPr/>
            <p:nvPr userDrawn="1"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413303" y="497436"/>
              <a:ext cx="7349822" cy="2594056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1" name="Shape 78"/>
            <p:cNvSpPr/>
            <p:nvPr userDrawn="1"/>
          </p:nvSpPr>
          <p:spPr>
            <a:xfrm>
              <a:off x="2989897" y="2705365"/>
              <a:ext cx="6196635" cy="0"/>
            </a:xfrm>
            <a:prstGeom prst="line">
              <a:avLst/>
            </a:prstGeom>
            <a:ln w="12700">
              <a:solidFill>
                <a:srgbClr val="BEBEBB"/>
              </a:solidFill>
              <a:miter lim="400000"/>
            </a:ln>
          </p:spPr>
          <p:txBody>
            <a:bodyPr lIns="0" tIns="0" rIns="0" bIns="0" anchor="ctr"/>
            <a:lstStyle/>
            <a:p>
              <a:pPr lvl="0" algn="ctr">
                <a:defRPr sz="2400"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2400"/>
            </a:p>
          </p:txBody>
        </p:sp>
        <p:sp>
          <p:nvSpPr>
            <p:cNvPr id="12" name="Shape 79"/>
            <p:cNvSpPr/>
            <p:nvPr userDrawn="1"/>
          </p:nvSpPr>
          <p:spPr>
            <a:xfrm>
              <a:off x="2779239" y="2823223"/>
              <a:ext cx="6617951" cy="58683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/>
            <a:lstStyle>
              <a:lvl1pPr>
                <a:defRPr sz="3000">
                  <a:solidFill>
                    <a:srgbClr val="EB8D2D"/>
                  </a:solidFill>
                </a:defRPr>
              </a:lvl1pPr>
            </a:lstStyle>
            <a:p>
              <a:pPr lvl="0" algn="ctr">
                <a:defRPr sz="1800" b="0">
                  <a:solidFill>
                    <a:srgbClr val="000000"/>
                  </a:solidFill>
                </a:defRPr>
              </a:pPr>
              <a:r>
                <a:rPr sz="2420" b="1" dirty="0">
                  <a:solidFill>
                    <a:srgbClr val="131B4D"/>
                  </a:solidFill>
                  <a:latin typeface="+mn-lt"/>
                </a:rPr>
                <a:t>ID </a:t>
              </a:r>
              <a:r>
                <a:rPr sz="2420" b="1" dirty="0" smtClean="0">
                  <a:solidFill>
                    <a:srgbClr val="131B4D"/>
                  </a:solidFill>
                  <a:latin typeface="+mn-lt"/>
                </a:rPr>
                <a:t>anywher</a:t>
              </a:r>
              <a:r>
                <a:rPr lang="en-US" sz="2420" b="1" dirty="0" smtClean="0">
                  <a:solidFill>
                    <a:srgbClr val="131B4D"/>
                  </a:solidFill>
                  <a:latin typeface="+mn-lt"/>
                </a:rPr>
                <a:t>e </a:t>
              </a:r>
              <a:r>
                <a:rPr lang="en-US" sz="2420" b="1" baseline="0" dirty="0" smtClean="0">
                  <a:solidFill>
                    <a:srgbClr val="131B4D"/>
                  </a:solidFill>
                  <a:latin typeface="+mn-lt"/>
                </a:rPr>
                <a:t> </a:t>
              </a:r>
              <a:r>
                <a:rPr lang="en-US" sz="2420" b="1" baseline="0" dirty="0" smtClean="0">
                  <a:solidFill>
                    <a:srgbClr val="EB8D2D"/>
                  </a:solidFill>
                  <a:latin typeface="+mn-lt"/>
                </a:rPr>
                <a:t>•  </a:t>
              </a:r>
              <a:r>
                <a:rPr sz="2420" b="1" dirty="0" smtClean="0">
                  <a:solidFill>
                    <a:srgbClr val="131B4D"/>
                  </a:solidFill>
                  <a:latin typeface="+mn-lt"/>
                </a:rPr>
                <a:t>mobile  |  </a:t>
              </a:r>
              <a:r>
                <a:rPr sz="2420" b="1" dirty="0">
                  <a:solidFill>
                    <a:srgbClr val="131B4D"/>
                  </a:solidFill>
                  <a:latin typeface="+mn-lt"/>
                </a:rPr>
                <a:t>smart cards  |  devices</a:t>
              </a:r>
            </a:p>
          </p:txBody>
        </p:sp>
        <p:grpSp>
          <p:nvGrpSpPr>
            <p:cNvPr id="21" name="Group 20"/>
            <p:cNvGrpSpPr/>
            <p:nvPr userDrawn="1"/>
          </p:nvGrpSpPr>
          <p:grpSpPr>
            <a:xfrm>
              <a:off x="2989897" y="3685667"/>
              <a:ext cx="6196634" cy="1401882"/>
              <a:chOff x="2989897" y="3685667"/>
              <a:chExt cx="6196634" cy="1401882"/>
            </a:xfrm>
          </p:grpSpPr>
          <p:sp>
            <p:nvSpPr>
              <p:cNvPr id="13" name="Shape 184"/>
              <p:cNvSpPr>
                <a:spLocks noChangeAspect="1"/>
              </p:cNvSpPr>
              <p:nvPr userDrawn="1"/>
            </p:nvSpPr>
            <p:spPr>
              <a:xfrm>
                <a:off x="2989897" y="3685667"/>
                <a:ext cx="1401882" cy="14018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ln w="38100">
                <a:solidFill>
                  <a:srgbClr val="EB8D2D"/>
                </a:solidFill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2400" b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2400"/>
              </a:p>
            </p:txBody>
          </p:sp>
          <p:sp>
            <p:nvSpPr>
              <p:cNvPr id="14" name="Shape 184"/>
              <p:cNvSpPr>
                <a:spLocks noChangeAspect="1"/>
              </p:cNvSpPr>
              <p:nvPr userDrawn="1"/>
            </p:nvSpPr>
            <p:spPr>
              <a:xfrm>
                <a:off x="5387273" y="3685667"/>
                <a:ext cx="1401882" cy="14018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ln w="38100">
                <a:solidFill>
                  <a:srgbClr val="EB8D2D"/>
                </a:solidFill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2400" b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2400"/>
              </a:p>
            </p:txBody>
          </p:sp>
          <p:sp>
            <p:nvSpPr>
              <p:cNvPr id="15" name="Shape 184"/>
              <p:cNvSpPr>
                <a:spLocks noChangeAspect="1"/>
              </p:cNvSpPr>
              <p:nvPr userDrawn="1"/>
            </p:nvSpPr>
            <p:spPr>
              <a:xfrm>
                <a:off x="7784649" y="3685667"/>
                <a:ext cx="1401882" cy="14018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ln w="38100">
                <a:solidFill>
                  <a:srgbClr val="EB8D2D"/>
                </a:solidFill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2400" b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2400"/>
              </a:p>
            </p:txBody>
          </p:sp>
          <p:pic>
            <p:nvPicPr>
              <p:cNvPr id="16" name="Picture 15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22762" y="3939346"/>
                <a:ext cx="530904" cy="897205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76056" y="3934306"/>
                <a:ext cx="429565" cy="897205"/>
              </a:xfrm>
              <a:prstGeom prst="rect">
                <a:avLst/>
              </a:prstGeom>
            </p:spPr>
          </p:pic>
          <p:grpSp>
            <p:nvGrpSpPr>
              <p:cNvPr id="18" name="Group 17"/>
              <p:cNvGrpSpPr>
                <a:grpSpLocks noChangeAspect="1"/>
              </p:cNvGrpSpPr>
              <p:nvPr userDrawn="1"/>
            </p:nvGrpSpPr>
            <p:grpSpPr>
              <a:xfrm>
                <a:off x="7989799" y="4107572"/>
                <a:ext cx="986040" cy="560753"/>
                <a:chOff x="10076730" y="333617"/>
                <a:chExt cx="2025703" cy="1152000"/>
              </a:xfrm>
            </p:grpSpPr>
            <p:pic>
              <p:nvPicPr>
                <p:cNvPr id="19" name="Picture 18"/>
                <p:cNvPicPr>
                  <a:picLocks noChangeAspect="1"/>
                </p:cNvPicPr>
                <p:nvPr userDrawn="1"/>
              </p:nvPicPr>
              <p:blipFill rotWithShape="1"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25584"/>
                <a:stretch/>
              </p:blipFill>
              <p:spPr>
                <a:xfrm>
                  <a:off x="10076730" y="333617"/>
                  <a:ext cx="1348710" cy="1152000"/>
                </a:xfrm>
                <a:prstGeom prst="rect">
                  <a:avLst/>
                </a:prstGeom>
              </p:spPr>
            </p:pic>
            <p:pic>
              <p:nvPicPr>
                <p:cNvPr id="20" name="Picture 19"/>
                <p:cNvPicPr>
                  <a:picLocks noChangeAspect="1"/>
                </p:cNvPicPr>
                <p:nvPr userDrawn="1"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487822" y="697369"/>
                  <a:ext cx="614611" cy="788247"/>
                </a:xfrm>
                <a:prstGeom prst="rect">
                  <a:avLst/>
                </a:prstGeom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3724548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x3 with your choice of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7"/>
          </p:nvPr>
        </p:nvSpPr>
        <p:spPr>
          <a:xfrm>
            <a:off x="-8238" y="688670"/>
            <a:ext cx="12200238" cy="287173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pic>
        <p:nvPicPr>
          <p:cNvPr id="3" name="intercede-logo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9963150" y="-32859"/>
            <a:ext cx="2039998" cy="720000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52424" y="119178"/>
            <a:ext cx="11496675" cy="434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F38A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hape 161"/>
          <p:cNvSpPr/>
          <p:nvPr userDrawn="1"/>
        </p:nvSpPr>
        <p:spPr>
          <a:xfrm flipV="1">
            <a:off x="4055486" y="3781605"/>
            <a:ext cx="1" cy="2592000"/>
          </a:xfrm>
          <a:prstGeom prst="line">
            <a:avLst/>
          </a:prstGeom>
          <a:ln w="12700">
            <a:solidFill>
              <a:srgbClr val="BEBEB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52426" y="4656548"/>
            <a:ext cx="3331279" cy="1717849"/>
          </a:xfrm>
          <a:prstGeom prst="rect">
            <a:avLst/>
          </a:prstGeom>
        </p:spPr>
        <p:txBody>
          <a:bodyPr/>
          <a:lstStyle>
            <a:lvl1pPr marL="230400" indent="-230400">
              <a:lnSpc>
                <a:spcPct val="100000"/>
              </a:lnSpc>
              <a:spcBef>
                <a:spcPts val="1800"/>
              </a:spcBef>
              <a:buClr>
                <a:srgbClr val="F38A00"/>
              </a:buClr>
              <a:buFont typeface="Arial" panose="020B0604020202020204" pitchFamily="34" charset="0"/>
              <a:buChar char="•"/>
              <a:defRPr sz="2400">
                <a:solidFill>
                  <a:srgbClr val="131B4D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436999" y="4656363"/>
            <a:ext cx="3330000" cy="171803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rgbClr val="131B4D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30400" lvl="0" indent="-2304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Clr>
                <a:srgbClr val="F38A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8516620" y="4657623"/>
            <a:ext cx="3330000" cy="1720730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rgbClr val="131B4D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30400" lvl="0" indent="-2304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Clr>
                <a:srgbClr val="F38A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350036" y="3789626"/>
            <a:ext cx="3331279" cy="845820"/>
          </a:xfrm>
          <a:prstGeom prst="rect">
            <a:avLst/>
          </a:prstGeo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 b="1">
                <a:solidFill>
                  <a:srgbClr val="131B4D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434567" y="3789626"/>
            <a:ext cx="3330000" cy="845820"/>
          </a:xfrm>
          <a:prstGeom prst="rect">
            <a:avLst/>
          </a:prstGeo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lang="en-US" sz="2400" b="1" kern="1200" dirty="0" smtClean="0">
                <a:solidFill>
                  <a:srgbClr val="131B4D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8515426" y="3781605"/>
            <a:ext cx="3330000" cy="845820"/>
          </a:xfrm>
          <a:prstGeom prst="rect">
            <a:avLst/>
          </a:prstGeo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lang="en-US" sz="2400" b="1" kern="1200" dirty="0" smtClean="0">
                <a:solidFill>
                  <a:srgbClr val="131B4D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2" name="Shape 161"/>
          <p:cNvSpPr/>
          <p:nvPr userDrawn="1"/>
        </p:nvSpPr>
        <p:spPr>
          <a:xfrm flipV="1">
            <a:off x="8141212" y="3781605"/>
            <a:ext cx="1" cy="2592000"/>
          </a:xfrm>
          <a:prstGeom prst="line">
            <a:avLst/>
          </a:prstGeom>
          <a:ln w="12700">
            <a:solidFill>
              <a:srgbClr val="BEBEB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-8238" y="670383"/>
            <a:ext cx="12204000" cy="0"/>
          </a:xfrm>
          <a:prstGeom prst="line">
            <a:avLst/>
          </a:prstGeom>
          <a:noFill/>
          <a:ln w="57150" cap="flat">
            <a:solidFill>
              <a:srgbClr val="F38A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7" name="Straight Connector 16"/>
          <p:cNvCxnSpPr/>
          <p:nvPr userDrawn="1"/>
        </p:nvCxnSpPr>
        <p:spPr>
          <a:xfrm>
            <a:off x="-8238" y="3563220"/>
            <a:ext cx="12204000" cy="0"/>
          </a:xfrm>
          <a:prstGeom prst="line">
            <a:avLst/>
          </a:prstGeom>
          <a:noFill/>
          <a:ln w="57150" cap="flat">
            <a:solidFill>
              <a:srgbClr val="F38A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408551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our choice of 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0" y="687142"/>
            <a:ext cx="12192000" cy="6170858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pic>
        <p:nvPicPr>
          <p:cNvPr id="3" name="intercede-logo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9963150" y="-32859"/>
            <a:ext cx="2039998" cy="720000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52424" y="119178"/>
            <a:ext cx="11496675" cy="434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F38A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-8238" y="670383"/>
            <a:ext cx="12204000" cy="0"/>
          </a:xfrm>
          <a:prstGeom prst="line">
            <a:avLst/>
          </a:prstGeom>
          <a:noFill/>
          <a:ln w="57150" cap="flat">
            <a:solidFill>
              <a:srgbClr val="F38A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635674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text with emphasis statem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5998464"/>
          </a:xfrm>
          <a:prstGeom prst="rect">
            <a:avLst/>
          </a:prstGeom>
          <a:solidFill>
            <a:srgbClr val="6F7B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77824" y="418338"/>
            <a:ext cx="7370064" cy="240547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5400" b="1" i="1">
                <a:solidFill>
                  <a:schemeClr val="bg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931920" y="3222497"/>
            <a:ext cx="7405370" cy="2291335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 sz="5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7" name="intercede-logo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9972928" y="6073992"/>
            <a:ext cx="2039998" cy="7200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747204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ld quo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55"/>
          <p:cNvSpPr/>
          <p:nvPr userDrawn="1"/>
        </p:nvSpPr>
        <p:spPr>
          <a:xfrm>
            <a:off x="-16176" y="6628213"/>
            <a:ext cx="12208177" cy="249637"/>
          </a:xfrm>
          <a:prstGeom prst="rect">
            <a:avLst/>
          </a:prstGeom>
          <a:solidFill>
            <a:srgbClr val="6F7BA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200" b="0">
                <a:solidFill>
                  <a:srgbClr val="EB8D2D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225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-16176" y="6618191"/>
            <a:ext cx="12217500" cy="0"/>
          </a:xfrm>
          <a:prstGeom prst="line">
            <a:avLst/>
          </a:prstGeom>
          <a:noFill/>
          <a:ln w="38100" cap="flat">
            <a:solidFill>
              <a:srgbClr val="131B4D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" name="Slide Number Placeholder 1"/>
          <p:cNvSpPr txBox="1">
            <a:spLocks/>
          </p:cNvSpPr>
          <p:nvPr userDrawn="1"/>
        </p:nvSpPr>
        <p:spPr>
          <a:xfrm>
            <a:off x="11304593" y="6618192"/>
            <a:ext cx="542033" cy="267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25" b="0" kern="1200">
                <a:solidFill>
                  <a:srgbClr val="131B4D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6234760-7039-4D61-A911-0D3EC9C93C2A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6" name="intercede-logo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9963150" y="-32859"/>
            <a:ext cx="2039998" cy="720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560" y="186351"/>
            <a:ext cx="1615000" cy="162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695169" y="4796082"/>
            <a:ext cx="1615000" cy="1620000"/>
          </a:xfrm>
          <a:prstGeom prst="rect">
            <a:avLst/>
          </a:prstGeom>
        </p:spPr>
      </p:pic>
      <p:sp>
        <p:nvSpPr>
          <p:cNvPr id="9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610585" y="1814208"/>
            <a:ext cx="6977415" cy="298187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6000">
                <a:solidFill>
                  <a:srgbClr val="777777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2604000" y="1806351"/>
            <a:ext cx="6990585" cy="3007554"/>
            <a:chOff x="2604000" y="2148840"/>
            <a:chExt cx="6990585" cy="3007554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2610585" y="2148840"/>
              <a:ext cx="6984000" cy="0"/>
            </a:xfrm>
            <a:prstGeom prst="line">
              <a:avLst/>
            </a:prstGeom>
            <a:noFill/>
            <a:ln w="25400" cap="flat">
              <a:solidFill>
                <a:srgbClr val="777777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1" name="Straight Connector 10"/>
            <p:cNvCxnSpPr/>
            <p:nvPr userDrawn="1"/>
          </p:nvCxnSpPr>
          <p:spPr>
            <a:xfrm>
              <a:off x="2604000" y="5156394"/>
              <a:ext cx="6984000" cy="0"/>
            </a:xfrm>
            <a:prstGeom prst="line">
              <a:avLst/>
            </a:prstGeom>
            <a:noFill/>
            <a:ln w="25400" cap="flat">
              <a:solidFill>
                <a:srgbClr val="777777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</p:spTree>
    <p:extLst>
      <p:ext uri="{BB962C8B-B14F-4D97-AF65-F5344CB8AC3E}">
        <p14:creationId xmlns:p14="http://schemas.microsoft.com/office/powerpoint/2010/main" val="21875965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band - emphasi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tercede-logo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9972928" y="6073992"/>
            <a:ext cx="2039998" cy="7200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12192000" cy="1938528"/>
          </a:xfrm>
          <a:prstGeom prst="rect">
            <a:avLst/>
          </a:prstGeom>
          <a:solidFill>
            <a:srgbClr val="F38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764381" y="2441448"/>
            <a:ext cx="10663238" cy="3506863"/>
          </a:xfrm>
          <a:prstGeom prst="rect">
            <a:avLst/>
          </a:prstGeom>
        </p:spPr>
        <p:txBody>
          <a:bodyPr anchor="t"/>
          <a:lstStyle>
            <a:lvl1pPr>
              <a:lnSpc>
                <a:spcPct val="100000"/>
              </a:lnSpc>
              <a:spcBef>
                <a:spcPts val="3600"/>
              </a:spcBef>
              <a:buClr>
                <a:srgbClr val="F38A00"/>
              </a:buClr>
              <a:defRPr sz="2400">
                <a:solidFill>
                  <a:srgbClr val="131B4D"/>
                </a:solidFill>
              </a:defRPr>
            </a:lvl1pPr>
            <a:lvl2pPr>
              <a:lnSpc>
                <a:spcPct val="100000"/>
              </a:lnSpc>
              <a:spcBef>
                <a:spcPts val="3600"/>
              </a:spcBef>
              <a:buClr>
                <a:srgbClr val="F38A00"/>
              </a:buClr>
              <a:defRPr sz="2800">
                <a:solidFill>
                  <a:srgbClr val="131B4D"/>
                </a:solidFill>
              </a:defRPr>
            </a:lvl2pPr>
            <a:lvl3pPr>
              <a:lnSpc>
                <a:spcPct val="100000"/>
              </a:lnSpc>
              <a:spcBef>
                <a:spcPts val="3600"/>
              </a:spcBef>
              <a:buClr>
                <a:srgbClr val="F38A00"/>
              </a:buClr>
              <a:defRPr sz="2400">
                <a:solidFill>
                  <a:srgbClr val="131B4D"/>
                </a:solidFill>
              </a:defRPr>
            </a:lvl3pPr>
            <a:lvl4pPr>
              <a:lnSpc>
                <a:spcPct val="100000"/>
              </a:lnSpc>
              <a:spcBef>
                <a:spcPts val="3600"/>
              </a:spcBef>
              <a:buClr>
                <a:srgbClr val="F38A00"/>
              </a:buClr>
              <a:defRPr sz="2000">
                <a:solidFill>
                  <a:srgbClr val="131B4D"/>
                </a:solidFill>
              </a:defRPr>
            </a:lvl4pPr>
            <a:lvl5pPr>
              <a:lnSpc>
                <a:spcPct val="100000"/>
              </a:lnSpc>
              <a:spcBef>
                <a:spcPts val="3600"/>
              </a:spcBef>
              <a:buClr>
                <a:srgbClr val="F38A00"/>
              </a:buClr>
              <a:defRPr sz="2000">
                <a:solidFill>
                  <a:srgbClr val="131B4D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Flowchart: Merge 8"/>
          <p:cNvSpPr/>
          <p:nvPr userDrawn="1"/>
        </p:nvSpPr>
        <p:spPr>
          <a:xfrm>
            <a:off x="911614" y="1938528"/>
            <a:ext cx="534573" cy="365759"/>
          </a:xfrm>
          <a:prstGeom prst="flowChartMerge">
            <a:avLst/>
          </a:prstGeom>
          <a:solidFill>
            <a:srgbClr val="F38A00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764382" y="427413"/>
            <a:ext cx="10663238" cy="108370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4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5940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ntercede-logo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9963150" y="-32859"/>
            <a:ext cx="2039998" cy="720000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5000" y="2270628"/>
            <a:ext cx="11502000" cy="914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600" b="1">
                <a:solidFill>
                  <a:srgbClr val="131B4D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hape 4"/>
          <p:cNvSpPr/>
          <p:nvPr userDrawn="1"/>
        </p:nvSpPr>
        <p:spPr>
          <a:xfrm>
            <a:off x="345000" y="5591476"/>
            <a:ext cx="11502000" cy="12701"/>
          </a:xfrm>
          <a:prstGeom prst="rect">
            <a:avLst/>
          </a:prstGeom>
          <a:solidFill>
            <a:srgbClr val="BEBEBB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100" b="0">
                <a:solidFill>
                  <a:srgbClr val="EB8D2D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45000" y="5774436"/>
            <a:ext cx="11502000" cy="65619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0">
                <a:solidFill>
                  <a:srgbClr val="777777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345000" y="3185028"/>
            <a:ext cx="11502000" cy="914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>
                <a:solidFill>
                  <a:srgbClr val="F38A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4783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55"/>
          <p:cNvSpPr/>
          <p:nvPr userDrawn="1"/>
        </p:nvSpPr>
        <p:spPr>
          <a:xfrm>
            <a:off x="-16176" y="6628213"/>
            <a:ext cx="12208177" cy="249637"/>
          </a:xfrm>
          <a:prstGeom prst="rect">
            <a:avLst/>
          </a:prstGeom>
          <a:solidFill>
            <a:srgbClr val="6F7BA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200" b="0">
                <a:solidFill>
                  <a:srgbClr val="EB8D2D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225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16176" y="6618191"/>
            <a:ext cx="12217500" cy="0"/>
          </a:xfrm>
          <a:prstGeom prst="line">
            <a:avLst/>
          </a:prstGeom>
          <a:noFill/>
          <a:ln w="38100" cap="flat">
            <a:solidFill>
              <a:srgbClr val="131B4D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" name="Shape 4"/>
          <p:cNvSpPr/>
          <p:nvPr userDrawn="1"/>
        </p:nvSpPr>
        <p:spPr>
          <a:xfrm>
            <a:off x="345374" y="1090558"/>
            <a:ext cx="11501252" cy="8930"/>
          </a:xfrm>
          <a:prstGeom prst="rect">
            <a:avLst/>
          </a:prstGeom>
          <a:solidFill>
            <a:srgbClr val="BEBEBB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100" b="0">
                <a:solidFill>
                  <a:srgbClr val="EB8D2D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218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662" y="299272"/>
            <a:ext cx="2492676" cy="523727"/>
          </a:xfrm>
          <a:prstGeom prst="rect">
            <a:avLst/>
          </a:prstGeom>
        </p:spPr>
      </p:pic>
      <p:sp>
        <p:nvSpPr>
          <p:cNvPr id="12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45375" y="1936715"/>
            <a:ext cx="11501251" cy="139446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600" b="1">
                <a:solidFill>
                  <a:srgbClr val="F38A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345375" y="3440113"/>
            <a:ext cx="11501251" cy="66580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1">
                <a:solidFill>
                  <a:srgbClr val="131B4D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sp>
        <p:nvSpPr>
          <p:cNvPr id="14" name="Text Placeholder 21"/>
          <p:cNvSpPr>
            <a:spLocks noGrp="1"/>
          </p:cNvSpPr>
          <p:nvPr>
            <p:ph type="body" sz="quarter" idx="12"/>
          </p:nvPr>
        </p:nvSpPr>
        <p:spPr>
          <a:xfrm>
            <a:off x="345375" y="4120548"/>
            <a:ext cx="11501251" cy="51360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>
                <a:solidFill>
                  <a:srgbClr val="131B4D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Shape 95"/>
          <p:cNvSpPr/>
          <p:nvPr userDrawn="1"/>
        </p:nvSpPr>
        <p:spPr>
          <a:xfrm flipV="1">
            <a:off x="362626" y="5447096"/>
            <a:ext cx="11484000" cy="1"/>
          </a:xfrm>
          <a:prstGeom prst="line">
            <a:avLst/>
          </a:prstGeom>
          <a:ln w="12700">
            <a:solidFill>
              <a:srgbClr val="BEBEB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2400"/>
          </a:p>
        </p:txBody>
      </p: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4293229" y="5633336"/>
            <a:ext cx="3605542" cy="815693"/>
            <a:chOff x="4426145" y="8273009"/>
            <a:chExt cx="4137331" cy="936001"/>
          </a:xfrm>
        </p:grpSpPr>
        <p:sp>
          <p:nvSpPr>
            <p:cNvPr id="17" name="Shape 184"/>
            <p:cNvSpPr>
              <a:spLocks noChangeAspect="1"/>
            </p:cNvSpPr>
            <p:nvPr userDrawn="1"/>
          </p:nvSpPr>
          <p:spPr>
            <a:xfrm>
              <a:off x="4426145" y="8273009"/>
              <a:ext cx="936000" cy="936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ln w="38100">
              <a:solidFill>
                <a:srgbClr val="EB8D2D"/>
              </a:solidFill>
              <a:miter lim="400000"/>
            </a:ln>
          </p:spPr>
          <p:txBody>
            <a:bodyPr lIns="0" tIns="0" rIns="0" bIns="0" anchor="ctr"/>
            <a:lstStyle/>
            <a:p>
              <a:pPr lvl="0">
                <a:defRPr sz="24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2400"/>
            </a:p>
          </p:txBody>
        </p:sp>
        <p:sp>
          <p:nvSpPr>
            <p:cNvPr id="18" name="Shape 184"/>
            <p:cNvSpPr>
              <a:spLocks noChangeAspect="1"/>
            </p:cNvSpPr>
            <p:nvPr userDrawn="1"/>
          </p:nvSpPr>
          <p:spPr>
            <a:xfrm>
              <a:off x="6026810" y="8273009"/>
              <a:ext cx="936000" cy="936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ln w="38100">
              <a:solidFill>
                <a:srgbClr val="EB8D2D"/>
              </a:solidFill>
              <a:miter lim="400000"/>
            </a:ln>
          </p:spPr>
          <p:txBody>
            <a:bodyPr lIns="0" tIns="0" rIns="0" bIns="0" anchor="ctr"/>
            <a:lstStyle/>
            <a:p>
              <a:pPr lvl="0">
                <a:defRPr sz="24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2400"/>
            </a:p>
          </p:txBody>
        </p:sp>
        <p:sp>
          <p:nvSpPr>
            <p:cNvPr id="19" name="Shape 184"/>
            <p:cNvSpPr>
              <a:spLocks noChangeAspect="1"/>
            </p:cNvSpPr>
            <p:nvPr userDrawn="1"/>
          </p:nvSpPr>
          <p:spPr>
            <a:xfrm>
              <a:off x="7627476" y="8273009"/>
              <a:ext cx="936000" cy="936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ln w="38100">
              <a:solidFill>
                <a:srgbClr val="EB8D2D"/>
              </a:solidFill>
              <a:miter lim="400000"/>
            </a:ln>
          </p:spPr>
          <p:txBody>
            <a:bodyPr lIns="0" tIns="0" rIns="0" bIns="0" anchor="ctr"/>
            <a:lstStyle/>
            <a:p>
              <a:pPr lvl="0">
                <a:defRPr sz="24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2400"/>
            </a:p>
          </p:txBody>
        </p:sp>
        <p:pic>
          <p:nvPicPr>
            <p:cNvPr id="20" name="Picture 1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17575" y="8442384"/>
              <a:ext cx="354471" cy="599041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50741" y="8439019"/>
              <a:ext cx="286809" cy="599041"/>
            </a:xfrm>
            <a:prstGeom prst="rect">
              <a:avLst/>
            </a:prstGeom>
          </p:spPr>
        </p:pic>
        <p:grpSp>
          <p:nvGrpSpPr>
            <p:cNvPr id="22" name="Group 21"/>
            <p:cNvGrpSpPr>
              <a:grpSpLocks noChangeAspect="1"/>
            </p:cNvGrpSpPr>
            <p:nvPr userDrawn="1"/>
          </p:nvGrpSpPr>
          <p:grpSpPr>
            <a:xfrm>
              <a:off x="7764449" y="8554704"/>
              <a:ext cx="658353" cy="374400"/>
              <a:chOff x="10076730" y="333617"/>
              <a:chExt cx="2025703" cy="1152000"/>
            </a:xfrm>
          </p:grpSpPr>
          <p:pic>
            <p:nvPicPr>
              <p:cNvPr id="23" name="Picture 22"/>
              <p:cNvPicPr>
                <a:picLocks noChangeAspect="1"/>
              </p:cNvPicPr>
              <p:nvPr userDrawn="1"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5584"/>
              <a:stretch/>
            </p:blipFill>
            <p:spPr>
              <a:xfrm>
                <a:off x="10076730" y="333617"/>
                <a:ext cx="1348710" cy="1152000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 userDrawn="1"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87822" y="697369"/>
                <a:ext cx="614611" cy="78824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853029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ntercede-logo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9963150" y="-32859"/>
            <a:ext cx="2039998" cy="720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52424" y="119178"/>
            <a:ext cx="11496675" cy="434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F38A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764381" y="1028700"/>
            <a:ext cx="10663238" cy="515302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spcBef>
                <a:spcPts val="1800"/>
              </a:spcBef>
              <a:buClr>
                <a:srgbClr val="F38A00"/>
              </a:buClr>
              <a:defRPr sz="2400">
                <a:solidFill>
                  <a:srgbClr val="131B4D"/>
                </a:solidFill>
              </a:defRPr>
            </a:lvl1pPr>
            <a:lvl2pPr>
              <a:lnSpc>
                <a:spcPct val="100000"/>
              </a:lnSpc>
              <a:spcBef>
                <a:spcPts val="1800"/>
              </a:spcBef>
              <a:buClr>
                <a:srgbClr val="F38A00"/>
              </a:buClr>
              <a:defRPr sz="2000">
                <a:solidFill>
                  <a:srgbClr val="131B4D"/>
                </a:solidFill>
              </a:defRPr>
            </a:lvl2pPr>
            <a:lvl3pPr>
              <a:lnSpc>
                <a:spcPct val="100000"/>
              </a:lnSpc>
              <a:spcBef>
                <a:spcPts val="1800"/>
              </a:spcBef>
              <a:buClr>
                <a:srgbClr val="F38A00"/>
              </a:buClr>
              <a:defRPr sz="1800">
                <a:solidFill>
                  <a:srgbClr val="131B4D"/>
                </a:solidFill>
              </a:defRPr>
            </a:lvl3pPr>
            <a:lvl4pPr>
              <a:lnSpc>
                <a:spcPct val="100000"/>
              </a:lnSpc>
              <a:spcBef>
                <a:spcPts val="1800"/>
              </a:spcBef>
              <a:buClr>
                <a:srgbClr val="F38A00"/>
              </a:buClr>
              <a:defRPr sz="1600">
                <a:solidFill>
                  <a:srgbClr val="131B4D"/>
                </a:solidFill>
              </a:defRPr>
            </a:lvl4pPr>
            <a:lvl5pPr>
              <a:lnSpc>
                <a:spcPct val="100000"/>
              </a:lnSpc>
              <a:spcBef>
                <a:spcPts val="1800"/>
              </a:spcBef>
              <a:buClr>
                <a:srgbClr val="F38A00"/>
              </a:buClr>
              <a:defRPr sz="1600">
                <a:solidFill>
                  <a:srgbClr val="131B4D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970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ullout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752475" y="2235994"/>
            <a:ext cx="7762875" cy="282416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400" b="0">
                <a:solidFill>
                  <a:srgbClr val="777777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8598488" y="2235994"/>
            <a:ext cx="2831512" cy="2824162"/>
          </a:xfrm>
          <a:prstGeom prst="ellipse">
            <a:avLst/>
          </a:prstGeom>
          <a:solidFill>
            <a:srgbClr val="F38A0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pic>
        <p:nvPicPr>
          <p:cNvPr id="10" name="intercede-logo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9963150" y="-32859"/>
            <a:ext cx="2039998" cy="720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8762500" y="3242469"/>
            <a:ext cx="2503487" cy="8112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3600" b="1">
                <a:solidFill>
                  <a:srgbClr val="131B4D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1047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ullout statem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676650" y="2216944"/>
            <a:ext cx="7696200" cy="282416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400" b="0">
                <a:solidFill>
                  <a:srgbClr val="777777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Oval 10"/>
          <p:cNvSpPr/>
          <p:nvPr userDrawn="1"/>
        </p:nvSpPr>
        <p:spPr>
          <a:xfrm>
            <a:off x="762000" y="2216944"/>
            <a:ext cx="2831512" cy="2824162"/>
          </a:xfrm>
          <a:prstGeom prst="ellipse">
            <a:avLst/>
          </a:prstGeom>
          <a:solidFill>
            <a:srgbClr val="F38A0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916487" y="3223419"/>
            <a:ext cx="2503487" cy="8112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3600" b="1">
                <a:solidFill>
                  <a:srgbClr val="131B4D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459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ullout statem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tercede-logo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9963150" y="-32859"/>
            <a:ext cx="2039998" cy="720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52424" y="119178"/>
            <a:ext cx="11496675" cy="434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F38A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Oval 7"/>
          <p:cNvSpPr/>
          <p:nvPr userDrawn="1"/>
        </p:nvSpPr>
        <p:spPr>
          <a:xfrm>
            <a:off x="7674132" y="1723141"/>
            <a:ext cx="3780000" cy="3780000"/>
          </a:xfrm>
          <a:prstGeom prst="ellipse">
            <a:avLst/>
          </a:prstGeom>
          <a:solidFill>
            <a:srgbClr val="F38A0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95325" y="1063608"/>
            <a:ext cx="6642735" cy="509906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30400">
              <a:lnSpc>
                <a:spcPct val="100000"/>
              </a:lnSpc>
              <a:spcBef>
                <a:spcPts val="3600"/>
              </a:spcBef>
              <a:buClr>
                <a:srgbClr val="F38A00"/>
              </a:buClr>
              <a:defRPr sz="2400">
                <a:solidFill>
                  <a:srgbClr val="131B4D"/>
                </a:solidFill>
                <a:latin typeface="Calibri" panose="020F0502020204030204" pitchFamily="34" charset="0"/>
              </a:defRPr>
            </a:lvl1pPr>
            <a:lvl2pPr>
              <a:defRPr sz="3200">
                <a:solidFill>
                  <a:srgbClr val="131B4D"/>
                </a:solidFill>
                <a:latin typeface="+mj-lt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7944132" y="1993890"/>
            <a:ext cx="3240000" cy="32385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3600" b="1" i="1">
                <a:solidFill>
                  <a:srgbClr val="131B4D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049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ntercede-logo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9439276" y="106951"/>
            <a:ext cx="2549999" cy="900000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Rectangle 8"/>
          <p:cNvSpPr/>
          <p:nvPr userDrawn="1"/>
        </p:nvSpPr>
        <p:spPr>
          <a:xfrm>
            <a:off x="0" y="1094008"/>
            <a:ext cx="12192000" cy="1570007"/>
          </a:xfrm>
          <a:prstGeom prst="rect">
            <a:avLst/>
          </a:prstGeom>
          <a:solidFill>
            <a:srgbClr val="F38A0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08907" y="1382124"/>
            <a:ext cx="10974187" cy="99377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</a:t>
            </a: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1"/>
          </p:nvPr>
        </p:nvSpPr>
        <p:spPr>
          <a:xfrm>
            <a:off x="728863" y="2974012"/>
            <a:ext cx="10734274" cy="9144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4000" b="1">
                <a:solidFill>
                  <a:srgbClr val="131B4D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4585" y="4187049"/>
            <a:ext cx="12187415" cy="2185598"/>
            <a:chOff x="4585" y="4282299"/>
            <a:chExt cx="12187415" cy="2185598"/>
          </a:xfrm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82719" y="4282299"/>
              <a:ext cx="1048442" cy="2185598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8740"/>
            <a:stretch/>
          </p:blipFill>
          <p:spPr>
            <a:xfrm>
              <a:off x="10415973" y="4282299"/>
              <a:ext cx="1776027" cy="2185598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84763" y="4282299"/>
              <a:ext cx="1704153" cy="2185598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4964" y="4282299"/>
              <a:ext cx="1297207" cy="2185598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 userDrawn="1"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42" r="24546"/>
            <a:stretch/>
          </p:blipFill>
          <p:spPr>
            <a:xfrm>
              <a:off x="4585" y="4282299"/>
              <a:ext cx="1986375" cy="2185598"/>
            </a:xfrm>
            <a:prstGeom prst="rect">
              <a:avLst/>
            </a:prstGeom>
          </p:spPr>
        </p:pic>
      </p:grpSp>
      <p:sp>
        <p:nvSpPr>
          <p:cNvPr id="18" name="Shape 55"/>
          <p:cNvSpPr/>
          <p:nvPr userDrawn="1"/>
        </p:nvSpPr>
        <p:spPr>
          <a:xfrm>
            <a:off x="-16176" y="6628213"/>
            <a:ext cx="12208177" cy="249637"/>
          </a:xfrm>
          <a:prstGeom prst="rect">
            <a:avLst/>
          </a:prstGeom>
          <a:solidFill>
            <a:srgbClr val="6F7BA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200" b="0">
                <a:solidFill>
                  <a:srgbClr val="EB8D2D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225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-16176" y="6618191"/>
            <a:ext cx="12217500" cy="0"/>
          </a:xfrm>
          <a:prstGeom prst="line">
            <a:avLst/>
          </a:prstGeom>
          <a:noFill/>
          <a:ln w="38100" cap="flat">
            <a:solidFill>
              <a:srgbClr val="131B4D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0" name="Slide Number Placeholder 1"/>
          <p:cNvSpPr txBox="1">
            <a:spLocks/>
          </p:cNvSpPr>
          <p:nvPr userDrawn="1"/>
        </p:nvSpPr>
        <p:spPr>
          <a:xfrm>
            <a:off x="11304593" y="6618192"/>
            <a:ext cx="542033" cy="267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25" b="0" kern="1200">
                <a:solidFill>
                  <a:srgbClr val="131B4D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6234760-7039-4D61-A911-0D3EC9C93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73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621"/>
          <a:stretch/>
        </p:blipFill>
        <p:spPr>
          <a:xfrm>
            <a:off x="8238745" y="349873"/>
            <a:ext cx="3950207" cy="5933762"/>
          </a:xfrm>
          <a:prstGeom prst="rect">
            <a:avLst/>
          </a:prstGeom>
        </p:spPr>
      </p:pic>
      <p:pic>
        <p:nvPicPr>
          <p:cNvPr id="4" name="Picture 3"/>
          <p:cNvPicPr preferRelativeResize="0"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8"/>
          <a:stretch/>
        </p:blipFill>
        <p:spPr>
          <a:xfrm>
            <a:off x="-9145" y="749808"/>
            <a:ext cx="7611551" cy="5533827"/>
          </a:xfrm>
          <a:prstGeom prst="rect">
            <a:avLst/>
          </a:prstGeom>
        </p:spPr>
      </p:pic>
      <p:pic>
        <p:nvPicPr>
          <p:cNvPr id="8" name="intercede-logo.png"/>
          <p:cNvPicPr>
            <a:picLocks noChangeAspect="1"/>
          </p:cNvPicPr>
          <p:nvPr userDrawn="1"/>
        </p:nvPicPr>
        <p:blipFill>
          <a:blip r:embed="rId4">
            <a:extLst/>
          </a:blip>
          <a:stretch>
            <a:fillRect/>
          </a:stretch>
        </p:blipFill>
        <p:spPr>
          <a:xfrm>
            <a:off x="9439276" y="106951"/>
            <a:ext cx="2549999" cy="900000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Rectangle 8"/>
          <p:cNvSpPr/>
          <p:nvPr userDrawn="1"/>
        </p:nvSpPr>
        <p:spPr>
          <a:xfrm>
            <a:off x="0" y="1094008"/>
            <a:ext cx="12192000" cy="1570007"/>
          </a:xfrm>
          <a:prstGeom prst="rect">
            <a:avLst/>
          </a:prstGeom>
          <a:solidFill>
            <a:srgbClr val="F38A0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08907" y="1382124"/>
            <a:ext cx="10974187" cy="99377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</a:t>
            </a: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1"/>
          </p:nvPr>
        </p:nvSpPr>
        <p:spPr>
          <a:xfrm>
            <a:off x="728863" y="2974012"/>
            <a:ext cx="10734274" cy="9144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4000" b="1">
                <a:solidFill>
                  <a:srgbClr val="131B4D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8" name="Shape 55"/>
          <p:cNvSpPr/>
          <p:nvPr userDrawn="1"/>
        </p:nvSpPr>
        <p:spPr>
          <a:xfrm>
            <a:off x="-16176" y="6628213"/>
            <a:ext cx="12208177" cy="249637"/>
          </a:xfrm>
          <a:prstGeom prst="rect">
            <a:avLst/>
          </a:prstGeom>
          <a:solidFill>
            <a:srgbClr val="6F7BA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200" b="0">
                <a:solidFill>
                  <a:srgbClr val="EB8D2D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225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-16176" y="6618191"/>
            <a:ext cx="12217500" cy="0"/>
          </a:xfrm>
          <a:prstGeom prst="line">
            <a:avLst/>
          </a:prstGeom>
          <a:noFill/>
          <a:ln w="38100" cap="flat">
            <a:solidFill>
              <a:srgbClr val="131B4D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0" name="Slide Number Placeholder 1"/>
          <p:cNvSpPr txBox="1">
            <a:spLocks/>
          </p:cNvSpPr>
          <p:nvPr userDrawn="1"/>
        </p:nvSpPr>
        <p:spPr>
          <a:xfrm>
            <a:off x="11304593" y="6618192"/>
            <a:ext cx="542033" cy="267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25" b="0" kern="1200">
                <a:solidFill>
                  <a:srgbClr val="131B4D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6234760-7039-4D61-A911-0D3EC9C93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502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x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ntercede-logo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9963150" y="-32859"/>
            <a:ext cx="2039998" cy="720000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52424" y="119178"/>
            <a:ext cx="11496675" cy="434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F38A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hape 161"/>
          <p:cNvSpPr/>
          <p:nvPr userDrawn="1"/>
        </p:nvSpPr>
        <p:spPr>
          <a:xfrm flipV="1">
            <a:off x="4068000" y="916732"/>
            <a:ext cx="1" cy="5400000"/>
          </a:xfrm>
          <a:prstGeom prst="line">
            <a:avLst/>
          </a:prstGeom>
          <a:ln w="12700">
            <a:solidFill>
              <a:srgbClr val="BEBEB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52426" y="3958989"/>
            <a:ext cx="3331279" cy="2357743"/>
          </a:xfrm>
          <a:prstGeom prst="rect">
            <a:avLst/>
          </a:prstGeom>
        </p:spPr>
        <p:txBody>
          <a:bodyPr/>
          <a:lstStyle>
            <a:lvl1pPr marL="230400" indent="-230400">
              <a:lnSpc>
                <a:spcPct val="100000"/>
              </a:lnSpc>
              <a:spcBef>
                <a:spcPts val="1800"/>
              </a:spcBef>
              <a:buClr>
                <a:srgbClr val="F38A00"/>
              </a:buClr>
              <a:buFont typeface="Arial" panose="020B0604020202020204" pitchFamily="34" charset="0"/>
              <a:buChar char="•"/>
              <a:defRPr sz="2400">
                <a:solidFill>
                  <a:srgbClr val="131B4D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436999" y="3958733"/>
            <a:ext cx="3330000" cy="2357999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rgbClr val="131B4D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30400" lvl="0" indent="-2304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Clr>
                <a:srgbClr val="F38A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8520293" y="3958990"/>
            <a:ext cx="3330000" cy="2361698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rgbClr val="131B4D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30400" lvl="0" indent="-2304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Clr>
                <a:srgbClr val="F38A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352424" y="3088398"/>
            <a:ext cx="3331279" cy="845820"/>
          </a:xfrm>
          <a:prstGeom prst="rect">
            <a:avLst/>
          </a:prstGeo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 b="1">
                <a:solidFill>
                  <a:srgbClr val="131B4D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437000" y="3088398"/>
            <a:ext cx="3330000" cy="845820"/>
          </a:xfrm>
          <a:prstGeom prst="rect">
            <a:avLst/>
          </a:prstGeo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lang="en-US" sz="2400" b="1" kern="1200" dirty="0" smtClean="0">
                <a:solidFill>
                  <a:srgbClr val="131B4D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8520293" y="3088398"/>
            <a:ext cx="3330000" cy="845820"/>
          </a:xfrm>
          <a:prstGeom prst="rect">
            <a:avLst/>
          </a:prstGeo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lang="en-US" sz="2400" b="1" kern="1200" dirty="0" smtClean="0">
                <a:solidFill>
                  <a:srgbClr val="131B4D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2" name="Shape 161"/>
          <p:cNvSpPr/>
          <p:nvPr userDrawn="1"/>
        </p:nvSpPr>
        <p:spPr>
          <a:xfrm flipV="1">
            <a:off x="8136000" y="916732"/>
            <a:ext cx="1" cy="5400000"/>
          </a:xfrm>
          <a:prstGeom prst="line">
            <a:avLst/>
          </a:prstGeom>
          <a:ln w="12700">
            <a:solidFill>
              <a:srgbClr val="BEBEB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3" name="Shape 184"/>
          <p:cNvSpPr/>
          <p:nvPr userDrawn="1"/>
        </p:nvSpPr>
        <p:spPr>
          <a:xfrm>
            <a:off x="1025938" y="919064"/>
            <a:ext cx="1980000" cy="198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38100">
            <a:solidFill>
              <a:srgbClr val="EB8D2D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4" name="Shape 184"/>
          <p:cNvSpPr/>
          <p:nvPr userDrawn="1"/>
        </p:nvSpPr>
        <p:spPr>
          <a:xfrm>
            <a:off x="5106000" y="920912"/>
            <a:ext cx="1980000" cy="198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38100">
            <a:solidFill>
              <a:srgbClr val="EB8D2D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5" name="Shape 184"/>
          <p:cNvSpPr/>
          <p:nvPr userDrawn="1"/>
        </p:nvSpPr>
        <p:spPr>
          <a:xfrm>
            <a:off x="9196685" y="919064"/>
            <a:ext cx="1980000" cy="198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38100">
            <a:solidFill>
              <a:srgbClr val="EB8D2D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733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55"/>
          <p:cNvSpPr/>
          <p:nvPr userDrawn="1"/>
        </p:nvSpPr>
        <p:spPr>
          <a:xfrm>
            <a:off x="-16176" y="6628213"/>
            <a:ext cx="12208177" cy="249637"/>
          </a:xfrm>
          <a:prstGeom prst="rect">
            <a:avLst/>
          </a:prstGeom>
          <a:solidFill>
            <a:srgbClr val="6F7BA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200" b="0">
                <a:solidFill>
                  <a:srgbClr val="EB8D2D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225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16176" y="6618191"/>
            <a:ext cx="12217500" cy="0"/>
          </a:xfrm>
          <a:prstGeom prst="line">
            <a:avLst/>
          </a:prstGeom>
          <a:noFill/>
          <a:ln w="38100" cap="flat">
            <a:solidFill>
              <a:srgbClr val="131B4D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" name="Shape 4"/>
          <p:cNvSpPr/>
          <p:nvPr userDrawn="1"/>
        </p:nvSpPr>
        <p:spPr>
          <a:xfrm>
            <a:off x="345374" y="642883"/>
            <a:ext cx="11501252" cy="8930"/>
          </a:xfrm>
          <a:prstGeom prst="rect">
            <a:avLst/>
          </a:prstGeom>
          <a:solidFill>
            <a:srgbClr val="BEBEBB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100" b="0">
                <a:solidFill>
                  <a:srgbClr val="EB8D2D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2180"/>
          </a:p>
        </p:txBody>
      </p:sp>
      <p:sp>
        <p:nvSpPr>
          <p:cNvPr id="10" name="Slide Number Placeholder 1"/>
          <p:cNvSpPr txBox="1">
            <a:spLocks/>
          </p:cNvSpPr>
          <p:nvPr userDrawn="1"/>
        </p:nvSpPr>
        <p:spPr>
          <a:xfrm>
            <a:off x="11304593" y="6618192"/>
            <a:ext cx="542033" cy="267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25" b="0" kern="1200">
                <a:solidFill>
                  <a:srgbClr val="131B4D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6234760-7039-4D61-A911-0D3EC9C93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9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63" r:id="rId8"/>
    <p:sldLayoutId id="2147483665" r:id="rId9"/>
    <p:sldLayoutId id="2147483674" r:id="rId10"/>
    <p:sldLayoutId id="2147483678" r:id="rId11"/>
    <p:sldLayoutId id="2147483679" r:id="rId12"/>
    <p:sldLayoutId id="2147483680" r:id="rId13"/>
    <p:sldLayoutId id="2147483681" r:id="rId14"/>
    <p:sldLayoutId id="2147483682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5" Type="http://schemas.openxmlformats.org/officeDocument/2006/relationships/image" Target="../media/image22.jpeg"/><Relationship Id="rId4" Type="http://schemas.openxmlformats.org/officeDocument/2006/relationships/image" Target="../media/image21.jpeg"/><Relationship Id="rId9" Type="http://schemas.openxmlformats.org/officeDocument/2006/relationships/image" Target="../media/image2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025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40115" y="1455713"/>
            <a:ext cx="11501251" cy="2216237"/>
          </a:xfrm>
        </p:spPr>
        <p:txBody>
          <a:bodyPr/>
          <a:lstStyle/>
          <a:p>
            <a:r>
              <a:rPr lang="en-GB" sz="4400" dirty="0" smtClean="0"/>
              <a:t>W3C </a:t>
            </a:r>
            <a:r>
              <a:rPr lang="en-GB" sz="4400" dirty="0" err="1" smtClean="0"/>
              <a:t>WebCrypto.Next</a:t>
            </a:r>
            <a:endParaRPr lang="en-GB" sz="4400" dirty="0" smtClean="0"/>
          </a:p>
          <a:p>
            <a:r>
              <a:rPr lang="en-GB" sz="4400" dirty="0" smtClean="0"/>
              <a:t>linking to</a:t>
            </a:r>
          </a:p>
          <a:p>
            <a:r>
              <a:rPr lang="en-GB" sz="4400" dirty="0" smtClean="0"/>
              <a:t>existing identities and secure </a:t>
            </a:r>
            <a:r>
              <a:rPr lang="en-GB" sz="4400" dirty="0"/>
              <a:t>c</a:t>
            </a:r>
            <a:r>
              <a:rPr lang="en-GB" sz="4400" dirty="0" smtClean="0"/>
              <a:t>redentials</a:t>
            </a:r>
            <a:endParaRPr lang="en-GB" sz="44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45375" y="3919492"/>
            <a:ext cx="11501251" cy="665807"/>
          </a:xfrm>
        </p:spPr>
        <p:txBody>
          <a:bodyPr/>
          <a:lstStyle/>
          <a:p>
            <a:r>
              <a:rPr lang="en-GB" sz="3600" dirty="0" smtClean="0"/>
              <a:t>Peter Cattaneo, VP Business Development</a:t>
            </a:r>
            <a:endParaRPr lang="en-GB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45375" y="4599927"/>
            <a:ext cx="11501251" cy="513605"/>
          </a:xfrm>
        </p:spPr>
        <p:txBody>
          <a:bodyPr/>
          <a:lstStyle/>
          <a:p>
            <a:r>
              <a:rPr lang="en-GB" dirty="0" smtClean="0"/>
              <a:t>September 2014</a:t>
            </a:r>
            <a:endParaRPr lang="en-GB" dirty="0"/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340115" y="2191904"/>
            <a:ext cx="11501251" cy="513605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131B4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4400" b="1" dirty="0">
              <a:solidFill>
                <a:srgbClr val="F38A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25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Existing identities and credentials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764381" y="1028700"/>
            <a:ext cx="4337759" cy="51530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There are many valuable existing identities and credentials</a:t>
            </a:r>
          </a:p>
          <a:p>
            <a:r>
              <a:rPr lang="en-US" dirty="0"/>
              <a:t>Corporate</a:t>
            </a:r>
          </a:p>
          <a:p>
            <a:r>
              <a:rPr lang="en-US" dirty="0"/>
              <a:t>Government</a:t>
            </a:r>
          </a:p>
          <a:p>
            <a:r>
              <a:rPr lang="en-US" dirty="0"/>
              <a:t>Financial services… </a:t>
            </a:r>
          </a:p>
          <a:p>
            <a:r>
              <a:rPr lang="en-US" dirty="0"/>
              <a:t>And </a:t>
            </a:r>
            <a:r>
              <a:rPr lang="en-US" dirty="0" smtClean="0"/>
              <a:t>user-managed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102140" y="1955158"/>
            <a:ext cx="6746959" cy="3300107"/>
            <a:chOff x="5102140" y="1918874"/>
            <a:chExt cx="6746959" cy="330010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39619" y="1918874"/>
              <a:ext cx="2268000" cy="960967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18536" b="14381"/>
            <a:stretch/>
          </p:blipFill>
          <p:spPr>
            <a:xfrm>
              <a:off x="5102140" y="3957169"/>
              <a:ext cx="2196000" cy="110485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5852"/>
            <a:stretch/>
          </p:blipFill>
          <p:spPr>
            <a:xfrm>
              <a:off x="10049099" y="4051550"/>
              <a:ext cx="1800000" cy="1167431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049099" y="2901764"/>
              <a:ext cx="1800000" cy="1240001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193099" y="1925121"/>
              <a:ext cx="1512000" cy="95472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7"/>
            <a:srcRect l="9231" t="3581" r="15901"/>
            <a:stretch/>
          </p:blipFill>
          <p:spPr>
            <a:xfrm>
              <a:off x="5214000" y="1918874"/>
              <a:ext cx="1836000" cy="1891615"/>
            </a:xfrm>
            <a:prstGeom prst="rect">
              <a:avLst/>
            </a:prstGeom>
          </p:spPr>
        </p:pic>
        <p:grpSp>
          <p:nvGrpSpPr>
            <p:cNvPr id="19" name="Group 18"/>
            <p:cNvGrpSpPr/>
            <p:nvPr/>
          </p:nvGrpSpPr>
          <p:grpSpPr>
            <a:xfrm>
              <a:off x="7595913" y="3152490"/>
              <a:ext cx="2155413" cy="1636879"/>
              <a:chOff x="7503619" y="4272196"/>
              <a:chExt cx="2155413" cy="1636879"/>
            </a:xfrm>
          </p:grpSpPr>
          <p:pic>
            <p:nvPicPr>
              <p:cNvPr id="6" name="Picture 5"/>
              <p:cNvPicPr>
                <a:picLocks noChangeAspect="1"/>
              </p:cNvPicPr>
              <p:nvPr/>
            </p:nvPicPr>
            <p:blipFill rotWithShape="1">
              <a:blip r:embed="rId8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4620" r="25425" b="18927"/>
              <a:stretch/>
            </p:blipFill>
            <p:spPr>
              <a:xfrm>
                <a:off x="7503619" y="4301894"/>
                <a:ext cx="972000" cy="1577481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9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5911" r="6133"/>
              <a:stretch/>
            </p:blipFill>
            <p:spPr>
              <a:xfrm>
                <a:off x="8687032" y="4272196"/>
                <a:ext cx="972000" cy="1636879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62817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Corporate, government, financial services…</a:t>
            </a:r>
          </a:p>
          <a:p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228600" lvl="0">
              <a:spcBef>
                <a:spcPts val="1800"/>
              </a:spcBef>
            </a:pPr>
            <a:r>
              <a:rPr lang="en-GB" dirty="0">
                <a:latin typeface="Calibri" panose="020F0502020204030204"/>
              </a:rPr>
              <a:t>Centrally issued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F38A00"/>
              </a:buClr>
              <a:buFont typeface="Calibri" panose="020F0502020204030204" pitchFamily="34" charset="0"/>
              <a:buChar char="‒"/>
            </a:pPr>
            <a:r>
              <a:rPr lang="en-GB" sz="2000" dirty="0">
                <a:latin typeface="Calibri" panose="020F0502020204030204"/>
              </a:rPr>
              <a:t>Validated identity, lifecycle management</a:t>
            </a:r>
          </a:p>
          <a:p>
            <a:pPr marL="228600" lvl="0">
              <a:spcBef>
                <a:spcPts val="1800"/>
              </a:spcBef>
            </a:pPr>
            <a:r>
              <a:rPr lang="en-GB" dirty="0">
                <a:latin typeface="Calibri" panose="020F0502020204030204"/>
              </a:rPr>
              <a:t>Strong cryptography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F38A00"/>
              </a:buClr>
              <a:buFont typeface="Calibri" panose="020F0502020204030204" pitchFamily="34" charset="0"/>
              <a:buChar char="‒"/>
            </a:pPr>
            <a:r>
              <a:rPr lang="en-GB" sz="2000" dirty="0">
                <a:latin typeface="Calibri" panose="020F0502020204030204"/>
              </a:rPr>
              <a:t>PKI, PK, symmetric	</a:t>
            </a:r>
          </a:p>
          <a:p>
            <a:pPr marL="228600" lvl="0">
              <a:spcBef>
                <a:spcPts val="1800"/>
              </a:spcBef>
            </a:pPr>
            <a:r>
              <a:rPr lang="en-GB" dirty="0">
                <a:latin typeface="Calibri" panose="020F0502020204030204"/>
              </a:rPr>
              <a:t>Lots of form factors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F38A00"/>
              </a:buClr>
              <a:buFont typeface="Calibri" panose="020F0502020204030204" pitchFamily="34" charset="0"/>
              <a:buChar char="‒"/>
            </a:pPr>
            <a:r>
              <a:rPr lang="en-GB" sz="2000" dirty="0">
                <a:latin typeface="Calibri" panose="020F0502020204030204"/>
              </a:rPr>
              <a:t>Smart cards, USB tokens, embedded SEs, </a:t>
            </a:r>
            <a:r>
              <a:rPr lang="en-GB" sz="2000" dirty="0" err="1" smtClean="0">
                <a:latin typeface="Calibri" panose="020F0502020204030204"/>
              </a:rPr>
              <a:t>microSD</a:t>
            </a:r>
            <a:r>
              <a:rPr lang="en-GB" sz="2000" dirty="0">
                <a:latin typeface="Calibri" panose="020F0502020204030204"/>
              </a:rPr>
              <a:t>, passports…</a:t>
            </a:r>
          </a:p>
          <a:p>
            <a:pPr marL="228600" lvl="0">
              <a:spcBef>
                <a:spcPts val="1800"/>
              </a:spcBef>
            </a:pPr>
            <a:r>
              <a:rPr lang="en-GB" dirty="0">
                <a:latin typeface="Calibri" panose="020F0502020204030204"/>
              </a:rPr>
              <a:t>Many interfaces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F38A00"/>
              </a:buClr>
              <a:buFont typeface="Calibri" panose="020F0502020204030204" pitchFamily="34" charset="0"/>
              <a:buChar char="‒"/>
            </a:pPr>
            <a:r>
              <a:rPr lang="en-GB" sz="2000" dirty="0">
                <a:latin typeface="Calibri" panose="020F0502020204030204"/>
              </a:rPr>
              <a:t>Hardwired, PC/SC, USB, Bluetooth, NFC …</a:t>
            </a:r>
          </a:p>
          <a:p>
            <a:pPr marL="228600" lvl="0">
              <a:spcBef>
                <a:spcPts val="1800"/>
              </a:spcBef>
            </a:pPr>
            <a:r>
              <a:rPr lang="en-GB" dirty="0">
                <a:latin typeface="Calibri" panose="020F0502020204030204"/>
              </a:rPr>
              <a:t>Even more standards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GB" dirty="0"/>
              <a:t>Large </a:t>
            </a:r>
            <a:endParaRPr lang="en-GB" dirty="0" smtClean="0"/>
          </a:p>
          <a:p>
            <a:r>
              <a:rPr lang="en-GB" dirty="0" smtClean="0"/>
              <a:t>deployed </a:t>
            </a:r>
          </a:p>
          <a:p>
            <a:r>
              <a:rPr lang="en-GB" dirty="0" smtClean="0"/>
              <a:t>base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84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User-managed identity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Individually </a:t>
            </a:r>
            <a:r>
              <a:rPr lang="en-GB" dirty="0" smtClean="0"/>
              <a:t>created and managed</a:t>
            </a:r>
            <a:endParaRPr lang="en-GB" dirty="0"/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F38A00"/>
              </a:buClr>
              <a:buFont typeface="Calibri" panose="020F0502020204030204" pitchFamily="34" charset="0"/>
              <a:buChar char="‒"/>
            </a:pPr>
            <a:r>
              <a:rPr lang="en-GB" sz="2000" dirty="0">
                <a:latin typeface="Calibri" panose="020F0502020204030204"/>
              </a:rPr>
              <a:t>Self asserted</a:t>
            </a:r>
          </a:p>
          <a:p>
            <a:r>
              <a:rPr lang="en-GB" dirty="0"/>
              <a:t>Not </a:t>
            </a:r>
            <a:r>
              <a:rPr lang="en-GB" dirty="0" smtClean="0"/>
              <a:t>widely deployed </a:t>
            </a:r>
            <a:r>
              <a:rPr lang="en-GB" dirty="0"/>
              <a:t>with </a:t>
            </a:r>
            <a:r>
              <a:rPr lang="en-GB" dirty="0" smtClean="0"/>
              <a:t>crypto</a:t>
            </a:r>
            <a:endParaRPr lang="en-GB" dirty="0"/>
          </a:p>
          <a:p>
            <a:r>
              <a:rPr lang="en-GB" dirty="0"/>
              <a:t>Emerging </a:t>
            </a:r>
            <a:r>
              <a:rPr lang="en-GB" dirty="0" smtClean="0"/>
              <a:t>standards</a:t>
            </a:r>
            <a:endParaRPr lang="en-GB" dirty="0"/>
          </a:p>
          <a:p>
            <a:r>
              <a:rPr lang="en-GB" dirty="0"/>
              <a:t>Unique </a:t>
            </a:r>
            <a:r>
              <a:rPr lang="en-GB" dirty="0" smtClean="0"/>
              <a:t>issues</a:t>
            </a:r>
            <a:endParaRPr lang="en-GB" dirty="0"/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F38A00"/>
              </a:buClr>
              <a:buFont typeface="Calibri" panose="020F0502020204030204" pitchFamily="34" charset="0"/>
              <a:buChar char="‒"/>
            </a:pPr>
            <a:r>
              <a:rPr lang="en-GB" sz="2000" dirty="0">
                <a:latin typeface="Calibri" panose="020F0502020204030204"/>
              </a:rPr>
              <a:t>Different </a:t>
            </a:r>
            <a:r>
              <a:rPr lang="en-GB" sz="2000" dirty="0" smtClean="0">
                <a:latin typeface="Calibri" panose="020F0502020204030204"/>
              </a:rPr>
              <a:t>concept </a:t>
            </a:r>
            <a:r>
              <a:rPr lang="en-GB" sz="2000" dirty="0">
                <a:latin typeface="Calibri" panose="020F0502020204030204"/>
              </a:rPr>
              <a:t>of </a:t>
            </a:r>
            <a:r>
              <a:rPr lang="en-GB" sz="2000" dirty="0" smtClean="0">
                <a:latin typeface="Calibri" panose="020F0502020204030204"/>
              </a:rPr>
              <a:t>privacy</a:t>
            </a:r>
            <a:endParaRPr lang="en-GB" sz="2000" dirty="0">
              <a:latin typeface="Calibri" panose="020F0502020204030204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Emerging issues</a:t>
            </a: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11940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/>
              <a:t>points </a:t>
            </a:r>
            <a:r>
              <a:rPr lang="en-GB" dirty="0" smtClean="0"/>
              <a:t>for W3C	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957176" y="1028700"/>
            <a:ext cx="6277649" cy="5153025"/>
          </a:xfrm>
        </p:spPr>
        <p:txBody>
          <a:bodyPr/>
          <a:lstStyle/>
          <a:p>
            <a:pPr marL="230400">
              <a:spcBef>
                <a:spcPts val="3600"/>
              </a:spcBef>
            </a:pPr>
            <a:r>
              <a:rPr lang="en-GB" dirty="0">
                <a:latin typeface="Calibri" panose="020F0502020204030204" pitchFamily="34" charset="0"/>
              </a:rPr>
              <a:t>Enable </a:t>
            </a:r>
            <a:r>
              <a:rPr lang="en-GB" dirty="0" smtClean="0">
                <a:latin typeface="Calibri" panose="020F0502020204030204" pitchFamily="34" charset="0"/>
              </a:rPr>
              <a:t>use </a:t>
            </a:r>
            <a:r>
              <a:rPr lang="en-GB" dirty="0">
                <a:latin typeface="Calibri" panose="020F0502020204030204" pitchFamily="34" charset="0"/>
              </a:rPr>
              <a:t>of </a:t>
            </a:r>
            <a:r>
              <a:rPr lang="en-GB" dirty="0" smtClean="0">
                <a:latin typeface="Calibri" panose="020F0502020204030204" pitchFamily="34" charset="0"/>
              </a:rPr>
              <a:t>existing identities </a:t>
            </a:r>
            <a:r>
              <a:rPr lang="en-GB" dirty="0">
                <a:latin typeface="Calibri" panose="020F0502020204030204" pitchFamily="34" charset="0"/>
              </a:rPr>
              <a:t>and </a:t>
            </a:r>
            <a:r>
              <a:rPr lang="en-GB" dirty="0" smtClean="0">
                <a:latin typeface="Calibri" panose="020F0502020204030204" pitchFamily="34" charset="0"/>
              </a:rPr>
              <a:t>credentials</a:t>
            </a:r>
            <a:endParaRPr lang="en-GB" dirty="0">
              <a:latin typeface="Calibri" panose="020F0502020204030204" pitchFamily="34" charset="0"/>
            </a:endParaRPr>
          </a:p>
          <a:p>
            <a:pPr lvl="1"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en-GB" dirty="0">
                <a:latin typeface="Calibri" panose="020F0502020204030204"/>
              </a:rPr>
              <a:t>Centrally </a:t>
            </a:r>
            <a:r>
              <a:rPr lang="en-GB" dirty="0" smtClean="0">
                <a:latin typeface="Calibri" panose="020F0502020204030204"/>
              </a:rPr>
              <a:t>issued</a:t>
            </a:r>
            <a:endParaRPr lang="en-GB" dirty="0">
              <a:latin typeface="Calibri" panose="020F0502020204030204"/>
            </a:endParaRPr>
          </a:p>
          <a:p>
            <a:pPr lvl="1"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en-GB" dirty="0">
                <a:latin typeface="Calibri" panose="020F0502020204030204"/>
              </a:rPr>
              <a:t>Individually </a:t>
            </a:r>
            <a:r>
              <a:rPr lang="en-GB" dirty="0" smtClean="0">
                <a:latin typeface="Calibri" panose="020F0502020204030204"/>
              </a:rPr>
              <a:t>managed</a:t>
            </a:r>
            <a:endParaRPr lang="en-GB" dirty="0">
              <a:latin typeface="Calibri" panose="020F0502020204030204"/>
            </a:endParaRPr>
          </a:p>
          <a:p>
            <a:pPr marL="230400">
              <a:spcBef>
                <a:spcPts val="3600"/>
              </a:spcBef>
            </a:pPr>
            <a:r>
              <a:rPr lang="en-GB" dirty="0">
                <a:latin typeface="Calibri" panose="020F0502020204030204" pitchFamily="34" charset="0"/>
              </a:rPr>
              <a:t>Support </a:t>
            </a:r>
            <a:r>
              <a:rPr lang="en-GB" dirty="0" smtClean="0">
                <a:latin typeface="Calibri" panose="020F0502020204030204" pitchFamily="34" charset="0"/>
              </a:rPr>
              <a:t>multiple credential stores</a:t>
            </a:r>
            <a:endParaRPr lang="en-GB" dirty="0">
              <a:latin typeface="Calibri" panose="020F0502020204030204" pitchFamily="34" charset="0"/>
            </a:endParaRPr>
          </a:p>
          <a:p>
            <a:pPr marL="230400">
              <a:spcBef>
                <a:spcPts val="3600"/>
              </a:spcBef>
            </a:pPr>
            <a:r>
              <a:rPr lang="en-GB" dirty="0">
                <a:latin typeface="Calibri" panose="020F0502020204030204" pitchFamily="34" charset="0"/>
              </a:rPr>
              <a:t>Enable both </a:t>
            </a:r>
            <a:r>
              <a:rPr lang="en-GB" dirty="0" smtClean="0">
                <a:latin typeface="Calibri" panose="020F0502020204030204" pitchFamily="34" charset="0"/>
              </a:rPr>
              <a:t>closed </a:t>
            </a:r>
            <a:r>
              <a:rPr lang="en-GB" dirty="0">
                <a:latin typeface="Calibri" panose="020F0502020204030204" pitchFamily="34" charset="0"/>
              </a:rPr>
              <a:t>and </a:t>
            </a:r>
            <a:r>
              <a:rPr lang="en-GB" dirty="0" smtClean="0">
                <a:latin typeface="Calibri" panose="020F0502020204030204" pitchFamily="34" charset="0"/>
              </a:rPr>
              <a:t>open systems</a:t>
            </a:r>
            <a:endParaRPr lang="en-GB" dirty="0">
              <a:latin typeface="Calibri" panose="020F0502020204030204" pitchFamily="34" charset="0"/>
            </a:endParaRPr>
          </a:p>
          <a:p>
            <a:pPr lvl="1"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en-GB" dirty="0">
                <a:latin typeface="Calibri" panose="020F0502020204030204"/>
              </a:rPr>
              <a:t>Discovery… or </a:t>
            </a:r>
            <a:r>
              <a:rPr lang="en-GB" dirty="0" smtClean="0">
                <a:latin typeface="Calibri" panose="020F0502020204030204"/>
              </a:rPr>
              <a:t>not</a:t>
            </a:r>
            <a:endParaRPr lang="en-GB" dirty="0">
              <a:latin typeface="Calibri" panose="020F0502020204030204"/>
            </a:endParaRPr>
          </a:p>
          <a:p>
            <a:pPr marL="230400">
              <a:spcBef>
                <a:spcPts val="3600"/>
              </a:spcBef>
            </a:pPr>
            <a:r>
              <a:rPr lang="en-GB" dirty="0">
                <a:latin typeface="Calibri" panose="020F0502020204030204" pitchFamily="34" charset="0"/>
              </a:rPr>
              <a:t>Suitable for common use cases; optionally including credential management</a:t>
            </a:r>
            <a:endParaRPr lang="en-GB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43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Thank you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+1-925-285-3834  </a:t>
            </a:r>
            <a:r>
              <a:rPr lang="en-GB" dirty="0"/>
              <a:t>|  www.intercede.com  |  @</a:t>
            </a:r>
            <a:r>
              <a:rPr lang="en-GB" dirty="0" err="1" smtClean="0"/>
              <a:t>intercedemyid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Peter Cattaneo </a:t>
            </a:r>
            <a:r>
              <a:rPr lang="en-GB" b="0" dirty="0" smtClean="0"/>
              <a:t>ǀ</a:t>
            </a:r>
            <a:r>
              <a:rPr lang="en-GB" dirty="0" smtClean="0"/>
              <a:t>  </a:t>
            </a:r>
            <a:r>
              <a:rPr lang="en-GB" b="0" dirty="0" smtClean="0"/>
              <a:t>peter.cattaneo@intercede.com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2602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8801</TotalTime>
  <Words>135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Cait Walgate</dc:creator>
  <cp:lastModifiedBy>Cait Walgate</cp:lastModifiedBy>
  <cp:revision>111</cp:revision>
  <dcterms:created xsi:type="dcterms:W3CDTF">2014-06-25T10:46:16Z</dcterms:created>
  <dcterms:modified xsi:type="dcterms:W3CDTF">2014-09-10T09:28:16Z</dcterms:modified>
</cp:coreProperties>
</file>