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8" r:id="rId2"/>
    <p:sldMasterId id="2147483700" r:id="rId3"/>
  </p:sldMasterIdLst>
  <p:notesMasterIdLst>
    <p:notesMasterId r:id="rId10"/>
  </p:notesMasterIdLst>
  <p:handoutMasterIdLst>
    <p:handoutMasterId r:id="rId11"/>
  </p:handoutMasterIdLst>
  <p:sldIdLst>
    <p:sldId id="485" r:id="rId4"/>
    <p:sldId id="486" r:id="rId5"/>
    <p:sldId id="487" r:id="rId6"/>
    <p:sldId id="488" r:id="rId7"/>
    <p:sldId id="489" r:id="rId8"/>
    <p:sldId id="490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5BACD"/>
    <a:srgbClr val="FFF0A3"/>
    <a:srgbClr val="D6E4EE"/>
    <a:srgbClr val="CCEECC"/>
    <a:srgbClr val="FFCDCD"/>
    <a:srgbClr val="FF3399"/>
    <a:srgbClr val="149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79" autoAdjust="0"/>
    <p:restoredTop sz="90072" autoAdjust="0"/>
  </p:normalViewPr>
  <p:slideViewPr>
    <p:cSldViewPr snapToGrid="0">
      <p:cViewPr>
        <p:scale>
          <a:sx n="100" d="100"/>
          <a:sy n="100" d="100"/>
        </p:scale>
        <p:origin x="-97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84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E5FDA62-9A13-4015-B423-562623751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4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F9365F9-D9A4-4CB8-9126-C191C2379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17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comb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57175" y="6621463"/>
            <a:ext cx="4270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F038EC5-DB81-46D8-98F5-6B66589EA7B4}" type="slidenum">
              <a:rPr lang="en-GB" sz="900">
                <a:solidFill>
                  <a:schemeClr val="bg1"/>
                </a:solidFill>
                <a:cs typeface="+mn-cs"/>
              </a:rPr>
              <a:pPr algn="r">
                <a:defRPr/>
              </a:pPr>
              <a:t>‹#›</a:t>
            </a:fld>
            <a:endParaRPr lang="en-GB" sz="90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3065463" y="6613525"/>
            <a:ext cx="844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</a:rPr>
              <a:t>Confidential</a:t>
            </a:r>
            <a:endParaRPr lang="fi-FI" sz="90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27100" y="2058988"/>
            <a:ext cx="7337425" cy="1411287"/>
          </a:xfrm>
        </p:spPr>
        <p:txBody>
          <a:bodyPr wrap="square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6025" y="3673475"/>
            <a:ext cx="671195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938"/>
            <a:ext cx="2193925" cy="6372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488" y="7938"/>
            <a:ext cx="6430962" cy="6372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comb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57175" y="6621463"/>
            <a:ext cx="4270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C36F7BF6-4680-4DDB-817C-B38B5D66577C}" type="slidenum">
              <a:rPr lang="en-GB" sz="900">
                <a:solidFill>
                  <a:srgbClr val="FFFFFF"/>
                </a:solidFill>
                <a:latin typeface="Arial"/>
                <a:cs typeface="+mn-cs"/>
              </a:rPr>
              <a:pPr algn="r">
                <a:defRPr/>
              </a:pPr>
              <a:t>‹#›</a:t>
            </a:fld>
            <a:endParaRPr lang="en-GB" sz="9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 userDrawn="1"/>
        </p:nvSpPr>
        <p:spPr bwMode="auto">
          <a:xfrm>
            <a:off x="2741613" y="6461125"/>
            <a:ext cx="1350962" cy="387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ts val="400"/>
              </a:spcBef>
              <a:buClr>
                <a:srgbClr val="FAA61A"/>
              </a:buClr>
              <a:buSzPct val="125000"/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0A3"/>
                </a:solidFill>
                <a:latin typeface="Arial"/>
                <a:cs typeface="+mn-cs"/>
              </a:rPr>
              <a:t>CONFIDENTIAL</a:t>
            </a:r>
          </a:p>
          <a:p>
            <a:pPr algn="ctr" defTabSz="801688" eaLnBrk="0" fontAlgn="ctr" hangingPunct="0">
              <a:lnSpc>
                <a:spcPct val="80000"/>
              </a:lnSpc>
              <a:spcBef>
                <a:spcPts val="400"/>
              </a:spcBef>
              <a:buClr>
                <a:srgbClr val="FAA61A"/>
              </a:buClr>
              <a:buSzPct val="125000"/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0A3"/>
                </a:solidFill>
                <a:latin typeface="Arial"/>
                <a:cs typeface="+mn-cs"/>
              </a:rPr>
              <a:t>RESTRICTED</a:t>
            </a: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7429500" y="53975"/>
            <a:ext cx="2071688" cy="231775"/>
            <a:chOff x="1500166" y="3429000"/>
            <a:chExt cx="2071702" cy="232588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500166" y="3429000"/>
              <a:ext cx="2071702" cy="232588"/>
              <a:chOff x="2500298" y="3786190"/>
              <a:chExt cx="2071702" cy="232588"/>
            </a:xfrm>
          </p:grpSpPr>
          <p:sp>
            <p:nvSpPr>
              <p:cNvPr id="10" name="Subtitle 2"/>
              <p:cNvSpPr txBox="1">
                <a:spLocks/>
              </p:cNvSpPr>
              <p:nvPr/>
            </p:nvSpPr>
            <p:spPr bwMode="auto">
              <a:xfrm>
                <a:off x="2852725" y="3786190"/>
                <a:ext cx="1719275" cy="232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ctr" hangingPunct="0">
                  <a:spcBef>
                    <a:spcPct val="25000"/>
                  </a:spcBef>
                  <a:spcAft>
                    <a:spcPts val="0"/>
                  </a:spcAft>
                  <a:buClr>
                    <a:srgbClr val="128CAB"/>
                  </a:buClr>
                  <a:buSzPct val="125000"/>
                  <a:buFont typeface="Wingdings" pitchFamily="2" charset="2"/>
                  <a:buNone/>
                  <a:defRPr/>
                </a:pPr>
                <a:r>
                  <a:rPr lang="en-US" sz="1100" b="0" kern="0" dirty="0">
                    <a:latin typeface="Calibri" pitchFamily="34" charset="0"/>
                    <a:ea typeface="+mn-ea"/>
                    <a:cs typeface="+mn-cs"/>
                  </a:rPr>
                  <a:t> Design Enablement</a:t>
                </a:r>
                <a:endParaRPr lang="en-GB" sz="1100" b="0" kern="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1" name="Picture 11" descr="arm_logo.g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00298" y="3835810"/>
                <a:ext cx="450628" cy="133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9" name="Straight Connector 8"/>
            <p:cNvCxnSpPr/>
            <p:nvPr/>
          </p:nvCxnSpPr>
          <p:spPr bwMode="auto">
            <a:xfrm>
              <a:off x="1500166" y="3644065"/>
              <a:ext cx="157163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" descr="C:\Documents and Settings\phibre01\My Documents\My Pictures\partners_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8100"/>
            <a:ext cx="6477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27100" y="2058988"/>
            <a:ext cx="7337425" cy="1411287"/>
          </a:xfrm>
        </p:spPr>
        <p:txBody>
          <a:bodyPr wrap="square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6025" y="3673475"/>
            <a:ext cx="671195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7429500" y="53975"/>
            <a:ext cx="2071688" cy="231775"/>
            <a:chOff x="1500166" y="3429000"/>
            <a:chExt cx="2071702" cy="232588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500166" y="3429000"/>
              <a:ext cx="2071702" cy="232588"/>
              <a:chOff x="2500298" y="3786190"/>
              <a:chExt cx="2071702" cy="232588"/>
            </a:xfrm>
          </p:grpSpPr>
          <p:sp>
            <p:nvSpPr>
              <p:cNvPr id="7" name="Subtitle 2"/>
              <p:cNvSpPr txBox="1">
                <a:spLocks/>
              </p:cNvSpPr>
              <p:nvPr/>
            </p:nvSpPr>
            <p:spPr bwMode="auto">
              <a:xfrm>
                <a:off x="2852725" y="3786190"/>
                <a:ext cx="1719275" cy="232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ctr" hangingPunct="0">
                  <a:spcBef>
                    <a:spcPct val="25000"/>
                  </a:spcBef>
                  <a:spcAft>
                    <a:spcPts val="0"/>
                  </a:spcAft>
                  <a:buClr>
                    <a:srgbClr val="128CAB"/>
                  </a:buClr>
                  <a:buSzPct val="125000"/>
                  <a:buFont typeface="Wingdings" pitchFamily="2" charset="2"/>
                  <a:buNone/>
                  <a:defRPr/>
                </a:pPr>
                <a:r>
                  <a:rPr lang="en-US" sz="1100" b="0" kern="0" dirty="0">
                    <a:latin typeface="Calibri" pitchFamily="34" charset="0"/>
                    <a:ea typeface="+mn-ea"/>
                    <a:cs typeface="+mn-cs"/>
                  </a:rPr>
                  <a:t> Design Enablement</a:t>
                </a:r>
                <a:endParaRPr lang="en-GB" sz="1100" b="0" kern="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8" name="Picture 11" descr="arm_logo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00298" y="3835810"/>
                <a:ext cx="450628" cy="133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" name="Straight Connector 5"/>
            <p:cNvCxnSpPr/>
            <p:nvPr/>
          </p:nvCxnSpPr>
          <p:spPr bwMode="auto">
            <a:xfrm>
              <a:off x="1500166" y="3644065"/>
              <a:ext cx="157163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1" descr="C:\Documents and Settings\phibre01\My Documents\My Pictures\partners_2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8100"/>
            <a:ext cx="6477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3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938"/>
            <a:ext cx="8023175" cy="838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06463"/>
            <a:ext cx="431165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906463"/>
            <a:ext cx="431165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938"/>
            <a:ext cx="2193925" cy="6372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488" y="7938"/>
            <a:ext cx="6430962" cy="6372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06463"/>
            <a:ext cx="431165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906463"/>
            <a:ext cx="431165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8" descr="combined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7938"/>
            <a:ext cx="87772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488" y="906463"/>
            <a:ext cx="8775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 algn="ctr">
              <a:defRPr/>
            </a:pPr>
            <a:endParaRPr lang="en-GB">
              <a:cs typeface="+mn-cs"/>
            </a:endParaRPr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257175" y="6621463"/>
            <a:ext cx="4270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CB6EC58E-F4EB-4EA9-AD7E-31AF87EF40A8}" type="slidenum">
              <a:rPr lang="en-GB" sz="900">
                <a:solidFill>
                  <a:schemeClr val="bg1"/>
                </a:solidFill>
                <a:cs typeface="+mn-cs"/>
              </a:rPr>
              <a:pPr algn="r">
                <a:defRPr/>
              </a:pPr>
              <a:t>‹#›</a:t>
            </a:fld>
            <a:endParaRPr lang="en-GB" sz="90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65113" indent="-265113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22313" indent="-277813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65225" indent="-250825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8" descr="combined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7938"/>
            <a:ext cx="87772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488" y="906463"/>
            <a:ext cx="8775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 algn="ctr">
              <a:defRPr/>
            </a:pPr>
            <a:endParaRPr lang="en-GB" dirty="0">
              <a:latin typeface="Arial"/>
              <a:cs typeface="+mn-cs"/>
            </a:endParaRPr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257175" y="6621463"/>
            <a:ext cx="4270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121DD0F-50B6-4972-8E11-B0C0DAF62D6C}" type="slidenum">
              <a:rPr lang="en-GB" sz="900">
                <a:solidFill>
                  <a:srgbClr val="FFFFFF"/>
                </a:solidFill>
                <a:latin typeface="Arial"/>
                <a:cs typeface="+mn-cs"/>
              </a:rPr>
              <a:pPr algn="r">
                <a:defRPr/>
              </a:pPr>
              <a:t>‹#›</a:t>
            </a:fld>
            <a:endParaRPr lang="en-GB" sz="9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2741613" y="6567488"/>
            <a:ext cx="1350962" cy="2127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ts val="400"/>
              </a:spcBef>
              <a:buClr>
                <a:schemeClr val="bg2"/>
              </a:buClr>
              <a:buSzPct val="125000"/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0A3"/>
                </a:solidFill>
                <a:cs typeface="+mn-cs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65113" indent="-265113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22313" indent="-277813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65225" indent="-250825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8" descr="combined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7938"/>
            <a:ext cx="87772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488" y="906463"/>
            <a:ext cx="8775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 algn="ctr">
              <a:defRPr/>
            </a:pPr>
            <a:endParaRPr lang="en-GB" dirty="0">
              <a:latin typeface="Arial"/>
              <a:cs typeface="+mn-cs"/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2741613" y="6461125"/>
            <a:ext cx="1350962" cy="387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80167" tIns="40084" rIns="80167" bIns="40084">
            <a:spAutoFit/>
          </a:bodyPr>
          <a:lstStyle/>
          <a:p>
            <a:pPr algn="ctr" defTabSz="801688" eaLnBrk="0" fontAlgn="ctr" hangingPunct="0">
              <a:lnSpc>
                <a:spcPct val="80000"/>
              </a:lnSpc>
              <a:spcBef>
                <a:spcPts val="400"/>
              </a:spcBef>
              <a:buClr>
                <a:srgbClr val="FAA61A"/>
              </a:buClr>
              <a:buSzPct val="125000"/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0A3"/>
                </a:solidFill>
                <a:latin typeface="Arial"/>
                <a:cs typeface="+mn-cs"/>
              </a:rPr>
              <a:t>CONFIDENTIAL</a:t>
            </a:r>
          </a:p>
          <a:p>
            <a:pPr algn="ctr" defTabSz="801688" eaLnBrk="0" fontAlgn="ctr" hangingPunct="0">
              <a:lnSpc>
                <a:spcPct val="80000"/>
              </a:lnSpc>
              <a:spcBef>
                <a:spcPts val="400"/>
              </a:spcBef>
              <a:buClr>
                <a:srgbClr val="FAA61A"/>
              </a:buClr>
              <a:buSzPct val="125000"/>
              <a:buFont typeface="Wingdings" pitchFamily="2" charset="2"/>
              <a:buNone/>
              <a:defRPr/>
            </a:pPr>
            <a:r>
              <a:rPr lang="en-GB" sz="1000" dirty="0">
                <a:solidFill>
                  <a:srgbClr val="FFF0A3"/>
                </a:solidFill>
                <a:latin typeface="Arial"/>
                <a:cs typeface="+mn-cs"/>
              </a:rPr>
              <a:t>RESTRICTED</a:t>
            </a:r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257175" y="6621463"/>
            <a:ext cx="4270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9F181753-7A33-4C82-B0A9-8BB4C005F5FB}" type="slidenum">
              <a:rPr lang="en-GB" sz="900">
                <a:solidFill>
                  <a:srgbClr val="FFFFFF"/>
                </a:solidFill>
                <a:latin typeface="Arial"/>
                <a:cs typeface="+mn-cs"/>
              </a:rPr>
              <a:pPr algn="r">
                <a:defRPr/>
              </a:pPr>
              <a:t>‹#›</a:t>
            </a:fld>
            <a:endParaRPr lang="en-GB" sz="9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65113" indent="-265113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22313" indent="-277813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65225" indent="-250825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ctr" hangingPunct="0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ctr" hangingPunct="1">
        <a:spcBef>
          <a:spcPct val="25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jpe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Authentication Session</a:t>
            </a:r>
            <a:endParaRPr lang="en-US" dirty="0" smtClean="0"/>
          </a:p>
          <a:p>
            <a:r>
              <a:rPr lang="en-US" sz="2000" i="1" dirty="0" smtClean="0"/>
              <a:t>Hannes Tschofenig</a:t>
            </a:r>
            <a:endParaRPr lang="en-GB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5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with passwords has been known for a long time. </a:t>
            </a:r>
          </a:p>
          <a:p>
            <a:r>
              <a:rPr lang="en-US" dirty="0" smtClean="0"/>
              <a:t>Many attempts have been made to invent and standardize solutions for multi-factor authentication, strong password-based solutions. </a:t>
            </a:r>
          </a:p>
          <a:p>
            <a:pPr lvl="1"/>
            <a:r>
              <a:rPr lang="en-US" dirty="0" smtClean="0"/>
              <a:t>There is no shortage of solutions. </a:t>
            </a:r>
          </a:p>
          <a:p>
            <a:r>
              <a:rPr lang="en-US" dirty="0" smtClean="0"/>
              <a:t>These efforts have been successful only to a certain extend. </a:t>
            </a:r>
          </a:p>
          <a:p>
            <a:pPr lvl="1"/>
            <a:r>
              <a:rPr lang="en-US" dirty="0" smtClean="0"/>
              <a:t>Getting widespread deployment for any single mechanism has failed. </a:t>
            </a:r>
          </a:p>
          <a:p>
            <a:r>
              <a:rPr lang="en-US" dirty="0" smtClean="0"/>
              <a:t>IMHO these failures are not been due to technology but due to misaligned incentives and competing business models. </a:t>
            </a:r>
            <a:endParaRPr lang="en-US" dirty="0" smtClean="0"/>
          </a:p>
          <a:p>
            <a:r>
              <a:rPr lang="en-US" dirty="0" smtClean="0"/>
              <a:t>Picked </a:t>
            </a:r>
            <a:r>
              <a:rPr lang="en-US" dirty="0" smtClean="0"/>
              <a:t>FIDO as an example technology.</a:t>
            </a:r>
          </a:p>
        </p:txBody>
      </p:sp>
    </p:spTree>
    <p:extLst>
      <p:ext uri="{BB962C8B-B14F-4D97-AF65-F5344CB8AC3E}">
        <p14:creationId xmlns:p14="http://schemas.microsoft.com/office/powerpoint/2010/main" val="3550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FIDO Overview</a:t>
            </a:r>
            <a:endParaRPr lang="fi-FI" dirty="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22675" y="2844800"/>
            <a:ext cx="5327650" cy="1782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Assumption: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Authenticator and the Relying Party have no keying material established.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Relying party and browser have no </a:t>
            </a:r>
            <a:br>
              <a:rPr lang="en-US" sz="1600" dirty="0"/>
            </a:br>
            <a:r>
              <a:rPr lang="en-US" sz="1600" dirty="0"/>
              <a:t>out-of-band relationship </a:t>
            </a:r>
            <a:br>
              <a:rPr lang="en-US" sz="1600" dirty="0"/>
            </a:br>
            <a:r>
              <a:rPr lang="en-US" sz="1600" dirty="0"/>
              <a:t>(which is typical on the Web</a:t>
            </a:r>
            <a:r>
              <a:rPr lang="en-US" sz="1600" dirty="0" smtClean="0"/>
              <a:t>).</a:t>
            </a: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677863" y="1649413"/>
            <a:ext cx="2784475" cy="6905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sym typeface="Arial" charset="0"/>
              </a:rPr>
              <a:t>Client</a:t>
            </a:r>
          </a:p>
        </p:txBody>
      </p:sp>
      <p:sp>
        <p:nvSpPr>
          <p:cNvPr id="59" name="AutoShape 13"/>
          <p:cNvSpPr>
            <a:spLocks/>
          </p:cNvSpPr>
          <p:nvPr/>
        </p:nvSpPr>
        <p:spPr bwMode="auto">
          <a:xfrm>
            <a:off x="530225" y="1038225"/>
            <a:ext cx="3092450" cy="1655763"/>
          </a:xfrm>
          <a:prstGeom prst="roundRect">
            <a:avLst>
              <a:gd name="adj" fmla="val 5690"/>
            </a:avLst>
          </a:prstGeom>
          <a:noFill/>
          <a:ln w="25400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2400">
                <a:solidFill>
                  <a:schemeClr val="accent2"/>
                </a:solidFill>
                <a:sym typeface="Arial" charset="0"/>
              </a:rPr>
              <a:t>Browser/App</a:t>
            </a:r>
          </a:p>
        </p:txBody>
      </p:sp>
      <p:sp>
        <p:nvSpPr>
          <p:cNvPr id="94" name="AutoShape 13"/>
          <p:cNvSpPr>
            <a:spLocks/>
          </p:cNvSpPr>
          <p:nvPr/>
        </p:nvSpPr>
        <p:spPr bwMode="auto">
          <a:xfrm>
            <a:off x="5929313" y="1054100"/>
            <a:ext cx="3092450" cy="1655763"/>
          </a:xfrm>
          <a:prstGeom prst="roundRect">
            <a:avLst>
              <a:gd name="adj" fmla="val 5690"/>
            </a:avLst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2BBDCC"/>
                </a:solidFill>
                <a:latin typeface="+mj-lt"/>
                <a:ea typeface="Arial"/>
                <a:cs typeface="Arial"/>
                <a:sym typeface="Arial"/>
              </a:rPr>
              <a:t>Relying Party</a:t>
            </a:r>
          </a:p>
        </p:txBody>
      </p:sp>
      <p:sp>
        <p:nvSpPr>
          <p:cNvPr id="5" name="Rounded Rectangle 25"/>
          <p:cNvSpPr>
            <a:spLocks noChangeArrowheads="1"/>
          </p:cNvSpPr>
          <p:nvPr/>
        </p:nvSpPr>
        <p:spPr bwMode="auto">
          <a:xfrm>
            <a:off x="6057900" y="1685925"/>
            <a:ext cx="2784475" cy="690563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sym typeface="Arial" charset="0"/>
              </a:rPr>
              <a:t>example.com</a:t>
            </a:r>
          </a:p>
        </p:txBody>
      </p:sp>
      <p:cxnSp>
        <p:nvCxnSpPr>
          <p:cNvPr id="7" name="Straight Arrow Connector 110"/>
          <p:cNvCxnSpPr>
            <a:cxnSpLocks noChangeShapeType="1"/>
          </p:cNvCxnSpPr>
          <p:nvPr/>
        </p:nvCxnSpPr>
        <p:spPr bwMode="auto">
          <a:xfrm flipV="1">
            <a:off x="3722688" y="2016125"/>
            <a:ext cx="2005012" cy="9525"/>
          </a:xfrm>
          <a:prstGeom prst="straightConnector1">
            <a:avLst/>
          </a:prstGeom>
          <a:noFill/>
          <a:ln w="63500" algn="ctr">
            <a:solidFill>
              <a:srgbClr val="911719"/>
            </a:solidFill>
            <a:round/>
            <a:headEnd type="triangle" w="med" len="med"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4087812" y="1471474"/>
            <a:ext cx="1608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sym typeface="Arial" charset="0"/>
              </a:rPr>
              <a:t>FIDO over </a:t>
            </a:r>
          </a:p>
          <a:p>
            <a:r>
              <a:rPr lang="en-US" dirty="0" smtClean="0">
                <a:solidFill>
                  <a:schemeClr val="accent2"/>
                </a:solidFill>
                <a:sym typeface="Arial" charset="0"/>
              </a:rPr>
              <a:t>HTTP/JavaScript</a:t>
            </a:r>
            <a:endParaRPr lang="fi-FI" dirty="0">
              <a:solidFill>
                <a:schemeClr val="accent2"/>
              </a:solidFill>
              <a:sym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7238" y="3541713"/>
            <a:ext cx="2698750" cy="72167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ym typeface="Arial"/>
            </a:endParaRPr>
          </a:p>
        </p:txBody>
      </p:sp>
      <p:sp>
        <p:nvSpPr>
          <p:cNvPr id="30732" name="TextBox 40"/>
          <p:cNvSpPr txBox="1">
            <a:spLocks noChangeArrowheads="1"/>
          </p:cNvSpPr>
          <p:nvPr/>
        </p:nvSpPr>
        <p:spPr bwMode="auto">
          <a:xfrm>
            <a:off x="917575" y="3605213"/>
            <a:ext cx="25225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DINRoundOT-Medium"/>
                <a:ea typeface="DINRoundOT-Medium"/>
                <a:cs typeface="DINRoundOT-Medium"/>
                <a:sym typeface="Arial" charset="0"/>
              </a:rPr>
              <a:t>Authenticator</a:t>
            </a:r>
          </a:p>
        </p:txBody>
      </p:sp>
      <p:cxnSp>
        <p:nvCxnSpPr>
          <p:cNvPr id="2" name="Straight Arrow Connector 110"/>
          <p:cNvCxnSpPr>
            <a:cxnSpLocks noChangeShapeType="1"/>
            <a:endCxn id="59" idx="2"/>
          </p:cNvCxnSpPr>
          <p:nvPr/>
        </p:nvCxnSpPr>
        <p:spPr bwMode="auto">
          <a:xfrm flipV="1">
            <a:off x="2063750" y="2706688"/>
            <a:ext cx="12700" cy="730250"/>
          </a:xfrm>
          <a:prstGeom prst="straightConnector1">
            <a:avLst/>
          </a:prstGeom>
          <a:noFill/>
          <a:ln w="63500" algn="ctr">
            <a:solidFill>
              <a:srgbClr val="911719"/>
            </a:solidFill>
            <a:round/>
            <a:headEnd type="triangle" w="med" len="med"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178844" y="2810203"/>
            <a:ext cx="1090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sym typeface="Arial" charset="0"/>
              </a:rPr>
              <a:t>FIDO over </a:t>
            </a:r>
          </a:p>
          <a:p>
            <a:r>
              <a:rPr lang="en-US" dirty="0" smtClean="0">
                <a:solidFill>
                  <a:schemeClr val="accent2"/>
                </a:solidFill>
                <a:sym typeface="Arial" charset="0"/>
              </a:rPr>
              <a:t>USB/BLE</a:t>
            </a:r>
            <a:endParaRPr lang="fi-FI" dirty="0">
              <a:solidFill>
                <a:schemeClr val="accent2"/>
              </a:solidFill>
              <a:sym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193" y="4560570"/>
            <a:ext cx="8868569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77813" eaLnBrk="0" fontAlgn="ctr" hangingPunct="0">
              <a:lnSpc>
                <a:spcPct val="80000"/>
              </a:lnSpc>
              <a:spcBef>
                <a:spcPct val="25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Procedure: </a:t>
            </a:r>
          </a:p>
          <a:p>
            <a:pPr marL="722313" lvl="1" indent="-277813" eaLnBrk="0" fontAlgn="ctr" hangingPunct="0">
              <a:lnSpc>
                <a:spcPct val="80000"/>
              </a:lnSpc>
              <a:spcBef>
                <a:spcPct val="25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User goes to relying party website, such as example.com. </a:t>
            </a:r>
          </a:p>
          <a:p>
            <a:pPr marL="722313" lvl="1" indent="-277813" eaLnBrk="0" fontAlgn="ctr" hangingPunct="0">
              <a:lnSpc>
                <a:spcPct val="80000"/>
              </a:lnSpc>
              <a:spcBef>
                <a:spcPct val="25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TLS server-side authentication: certificate has to match user-entered URI</a:t>
            </a:r>
          </a:p>
          <a:p>
            <a:pPr marL="722313" lvl="1" indent="-277813" eaLnBrk="0" fontAlgn="ctr" hangingPunct="0">
              <a:lnSpc>
                <a:spcPct val="80000"/>
              </a:lnSpc>
              <a:spcBef>
                <a:spcPct val="25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Authenticator dynamically generates public / private key </a:t>
            </a:r>
            <a:r>
              <a:rPr lang="en-US" sz="1600" b="0" dirty="0" smtClean="0">
                <a:latin typeface="+mn-lt"/>
              </a:rPr>
              <a:t>pair</a:t>
            </a:r>
            <a:r>
              <a:rPr lang="en-US" sz="1600" b="0" dirty="0">
                <a:latin typeface="+mn-lt"/>
              </a:rPr>
              <a:t> </a:t>
            </a:r>
            <a:r>
              <a:rPr lang="en-US" sz="1600" b="0" dirty="0" smtClean="0">
                <a:latin typeface="+mn-lt"/>
              </a:rPr>
              <a:t>(</a:t>
            </a:r>
            <a:r>
              <a:rPr lang="en-US" sz="1600" b="0" dirty="0" smtClean="0"/>
              <a:t>PK</a:t>
            </a:r>
            <a:r>
              <a:rPr lang="en-US" sz="1600" b="0" baseline="-25000" dirty="0"/>
              <a:t>example.com</a:t>
            </a:r>
            <a:r>
              <a:rPr lang="en-US" sz="1600" b="0" dirty="0" smtClean="0"/>
              <a:t> &amp; SK</a:t>
            </a:r>
            <a:r>
              <a:rPr lang="en-US" sz="1600" b="0" baseline="-25000" dirty="0" smtClean="0"/>
              <a:t>example.com</a:t>
            </a:r>
            <a:r>
              <a:rPr lang="en-US" sz="1600" b="0" dirty="0" smtClean="0"/>
              <a:t>)</a:t>
            </a:r>
            <a:endParaRPr lang="en-US" sz="1600" b="0" dirty="0">
              <a:latin typeface="+mn-lt"/>
            </a:endParaRPr>
          </a:p>
          <a:p>
            <a:pPr marL="722313" lvl="1" indent="-277813" eaLnBrk="0" fontAlgn="ctr" hangingPunct="0">
              <a:lnSpc>
                <a:spcPct val="80000"/>
              </a:lnSpc>
              <a:spcBef>
                <a:spcPct val="25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Authenticator registers public key PK</a:t>
            </a:r>
            <a:r>
              <a:rPr lang="en-US" sz="1600" b="0" baseline="-25000" dirty="0"/>
              <a:t>example.com</a:t>
            </a:r>
            <a:r>
              <a:rPr lang="en-US" sz="1600" b="0" dirty="0">
                <a:latin typeface="+mn-lt"/>
              </a:rPr>
              <a:t> with example.com</a:t>
            </a:r>
          </a:p>
          <a:p>
            <a:pPr marL="722313" lvl="1" indent="-277813" eaLnBrk="0" fontAlgn="ctr" hangingPunct="0">
              <a:lnSpc>
                <a:spcPct val="80000"/>
              </a:lnSpc>
              <a:spcBef>
                <a:spcPct val="25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Authenticator </a:t>
            </a:r>
            <a:r>
              <a:rPr lang="en-US" sz="1600" b="0" dirty="0" smtClean="0">
                <a:latin typeface="+mn-lt"/>
              </a:rPr>
              <a:t>uses </a:t>
            </a:r>
            <a:r>
              <a:rPr lang="en-US" sz="1600" b="0" dirty="0">
                <a:latin typeface="+mn-lt"/>
              </a:rPr>
              <a:t>PK</a:t>
            </a:r>
            <a:r>
              <a:rPr lang="en-US" sz="1600" b="0" baseline="-25000" dirty="0"/>
              <a:t>example.com</a:t>
            </a:r>
            <a:r>
              <a:rPr lang="en-US" sz="1600" b="0" dirty="0">
                <a:latin typeface="+mn-lt"/>
              </a:rPr>
              <a:t> </a:t>
            </a:r>
            <a:r>
              <a:rPr lang="en-US" sz="1600" b="0" dirty="0" smtClean="0">
                <a:latin typeface="+mn-lt"/>
              </a:rPr>
              <a:t> (and </a:t>
            </a:r>
            <a:r>
              <a:rPr lang="en-US" sz="1600" b="0" dirty="0" smtClean="0"/>
              <a:t>SK</a:t>
            </a:r>
            <a:r>
              <a:rPr lang="en-US" sz="1600" b="0" baseline="-25000" dirty="0" smtClean="0"/>
              <a:t>example.com</a:t>
            </a:r>
            <a:r>
              <a:rPr lang="en-US" sz="1600" b="0" dirty="0" smtClean="0"/>
              <a:t>)</a:t>
            </a:r>
            <a:r>
              <a:rPr lang="en-US" sz="1600" b="0" dirty="0"/>
              <a:t> </a:t>
            </a:r>
            <a:r>
              <a:rPr lang="en-US" sz="1600" b="0" dirty="0" smtClean="0">
                <a:latin typeface="+mn-lt"/>
              </a:rPr>
              <a:t>with example.com</a:t>
            </a:r>
            <a:endParaRPr lang="fi-FI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06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FIDO Extension for Web Crypto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goal of many JavaScript APIs is to find building blocks rather than standardizing point solutions.</a:t>
            </a:r>
          </a:p>
          <a:p>
            <a:pPr lvl="1"/>
            <a:r>
              <a:rPr lang="en-US" dirty="0" smtClean="0"/>
              <a:t>Building blocks then used to craft solutions. </a:t>
            </a:r>
          </a:p>
          <a:p>
            <a:pPr marL="444500" lvl="1" indent="0">
              <a:buNone/>
            </a:pPr>
            <a:endParaRPr lang="en-US" dirty="0" smtClean="0"/>
          </a:p>
          <a:p>
            <a:r>
              <a:rPr lang="en-US" dirty="0" smtClean="0"/>
              <a:t>What is needed for FIDO?</a:t>
            </a:r>
          </a:p>
          <a:p>
            <a:pPr lvl="1"/>
            <a:r>
              <a:rPr lang="en-US" dirty="0" smtClean="0"/>
              <a:t>Discovery of available hardware authenticators and their capabilities. </a:t>
            </a:r>
          </a:p>
          <a:p>
            <a:pPr lvl="1"/>
            <a:r>
              <a:rPr lang="en-US" dirty="0"/>
              <a:t>Privacy support so that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same PK/SK pair is not used across relying </a:t>
            </a:r>
            <a:r>
              <a:rPr lang="en-US" dirty="0" smtClean="0"/>
              <a:t>parties, and </a:t>
            </a:r>
          </a:p>
          <a:p>
            <a:pPr lvl="2"/>
            <a:r>
              <a:rPr lang="en-US" dirty="0" smtClean="0"/>
              <a:t>the user provides consent. </a:t>
            </a:r>
          </a:p>
          <a:p>
            <a:pPr lvl="1"/>
            <a:r>
              <a:rPr lang="en-US" dirty="0" smtClean="0"/>
              <a:t>Relaying </a:t>
            </a:r>
            <a:r>
              <a:rPr lang="en-US" dirty="0"/>
              <a:t>of </a:t>
            </a:r>
            <a:r>
              <a:rPr lang="en-US" dirty="0" smtClean="0"/>
              <a:t>the FIDO-specific public key crypto </a:t>
            </a:r>
            <a:r>
              <a:rPr lang="en-US" dirty="0" smtClean="0"/>
              <a:t>protocol to a selected Authenticator.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we identify “abstract” functions that can then be used to build FIDO and all other authentication protocols?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71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66" y="624971"/>
            <a:ext cx="730452" cy="11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Stakeholders Need to Cooperate</a:t>
            </a:r>
            <a:endParaRPr lang="en-GB" dirty="0"/>
          </a:p>
        </p:txBody>
      </p:sp>
      <p:pic>
        <p:nvPicPr>
          <p:cNvPr id="5" name="Picture 49" descr="redesigned20081014_610x3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1632427"/>
            <a:ext cx="26384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211763" y="1984058"/>
            <a:ext cx="3565525" cy="7683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ym typeface="Arial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7034213" y="2836545"/>
            <a:ext cx="900112" cy="11112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6096000" y="2822258"/>
            <a:ext cx="869950" cy="11191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" name="Rounded Rectangle 8"/>
          <p:cNvSpPr/>
          <p:nvPr/>
        </p:nvSpPr>
        <p:spPr>
          <a:xfrm>
            <a:off x="443804" y="4047808"/>
            <a:ext cx="2698750" cy="222885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ym typeface="Arial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3804" y="4127183"/>
            <a:ext cx="26987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 dirty="0">
                <a:latin typeface="DINRoundOT-Medium"/>
                <a:ea typeface="DINRoundOT-Medium"/>
                <a:cs typeface="DINRoundOT-Medium"/>
                <a:sym typeface="Arial" charset="0"/>
              </a:rPr>
              <a:t>Authenticator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98650" y="3185795"/>
            <a:ext cx="25595" cy="862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95838" y="2425383"/>
            <a:ext cx="357187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55"/>
          <p:cNvSpPr txBox="1">
            <a:spLocks noChangeArrowheads="1"/>
          </p:cNvSpPr>
          <p:nvPr/>
        </p:nvSpPr>
        <p:spPr bwMode="auto">
          <a:xfrm>
            <a:off x="5893197" y="1930083"/>
            <a:ext cx="2202656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0" dirty="0">
                <a:latin typeface="DINRoundOT-Bold"/>
                <a:ea typeface="DINRoundOT-Medium"/>
                <a:cs typeface="DINRoundOT-Medium"/>
                <a:sym typeface="Arial" charset="0"/>
              </a:rPr>
              <a:t>Identity </a:t>
            </a:r>
            <a:r>
              <a:rPr lang="en-US" sz="2000" b="0" dirty="0" smtClean="0">
                <a:latin typeface="DINRoundOT-Bold"/>
                <a:ea typeface="DINRoundOT-Medium"/>
                <a:cs typeface="DINRoundOT-Medium"/>
                <a:sym typeface="Arial" charset="0"/>
              </a:rPr>
              <a:t>Providers</a:t>
            </a:r>
            <a:endParaRPr lang="en-US" sz="2000" b="0" dirty="0">
              <a:latin typeface="DINRoundOT-Bold"/>
              <a:ea typeface="DINRoundOT-Medium"/>
              <a:cs typeface="DINRoundOT-Medium"/>
              <a:sym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48575" y="2965133"/>
            <a:ext cx="892175" cy="525462"/>
          </a:xfrm>
          <a:prstGeom prst="roundRect">
            <a:avLst/>
          </a:prstGeom>
          <a:solidFill>
            <a:srgbClr val="ABCED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latin typeface="DINRoundOT-Medium"/>
                <a:cs typeface="DINRoundOT-Medium"/>
                <a:sym typeface="Arial"/>
              </a:rPr>
              <a:t>SAML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13375" y="2941320"/>
            <a:ext cx="1008063" cy="527050"/>
          </a:xfrm>
          <a:prstGeom prst="roundRect">
            <a:avLst/>
          </a:prstGeom>
          <a:solidFill>
            <a:srgbClr val="ABCED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0">
                <a:solidFill>
                  <a:srgbClr val="FFFFFF"/>
                </a:solidFill>
                <a:latin typeface="DINRoundOT-Medium"/>
                <a:ea typeface="DINRoundOT-Medium"/>
                <a:cs typeface="DINRoundOT-Medium"/>
                <a:sym typeface="Arial" charset="0"/>
              </a:rPr>
              <a:t>OpenID</a:t>
            </a:r>
          </a:p>
          <a:p>
            <a:pPr algn="ctr">
              <a:defRPr/>
            </a:pPr>
            <a:r>
              <a:rPr lang="en-US" b="0">
                <a:solidFill>
                  <a:srgbClr val="FFFFFF"/>
                </a:solidFill>
                <a:latin typeface="DINRoundOT-Medium"/>
                <a:ea typeface="DINRoundOT-Medium"/>
                <a:cs typeface="DINRoundOT-Medium"/>
                <a:sym typeface="Arial" charset="0"/>
              </a:rPr>
              <a:t>Connect</a:t>
            </a:r>
          </a:p>
        </p:txBody>
      </p:sp>
      <p:pic>
        <p:nvPicPr>
          <p:cNvPr id="16" name="Picture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8782" y="4689351"/>
            <a:ext cx="447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7" descr="PASSWORD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4670" y="5754564"/>
            <a:ext cx="8191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8" descr="FACE RECOGNITION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5995" y="5249739"/>
            <a:ext cx="438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9" descr="VOICE RECOGNITION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60745" y="4727451"/>
            <a:ext cx="488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0" descr="TPM CHIP.eps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8620" y="5224339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54"/>
          <p:cNvSpPr/>
          <p:nvPr/>
        </p:nvSpPr>
        <p:spPr>
          <a:xfrm>
            <a:off x="4495800" y="4047808"/>
            <a:ext cx="4648200" cy="14446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ym typeface="Arial"/>
            </a:endParaRPr>
          </a:p>
        </p:txBody>
      </p:sp>
      <p:pic>
        <p:nvPicPr>
          <p:cNvPr id="22" name="Picture 10" descr="Salesforce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54750" y="4638358"/>
            <a:ext cx="1562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3" descr="phot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29588" y="4401820"/>
            <a:ext cx="822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5" descr="Walmart. Save Money. Live Better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8500" y="4608195"/>
            <a:ext cx="16573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Fido Horizontal Lockup_LightBkrn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40050" y="2033270"/>
            <a:ext cx="18557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43"/>
          <p:cNvCxnSpPr/>
          <p:nvPr/>
        </p:nvCxnSpPr>
        <p:spPr>
          <a:xfrm>
            <a:off x="2655888" y="2412683"/>
            <a:ext cx="357187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cx.images-amazon.com/images/I/41AIUjinHwL._SL500_AA300_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445"/>
            <a:ext cx="137217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898650" y="3185795"/>
            <a:ext cx="2006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latin typeface="DINRoundOT-Medium"/>
                <a:sym typeface="Arial" charset="0"/>
              </a:rPr>
              <a:t>USB, </a:t>
            </a:r>
          </a:p>
          <a:p>
            <a:r>
              <a:rPr lang="en-US" b="0" dirty="0" smtClean="0">
                <a:latin typeface="DINRoundOT-Medium"/>
                <a:sym typeface="Arial" charset="0"/>
              </a:rPr>
              <a:t>wireless (BLE, etc.), </a:t>
            </a:r>
          </a:p>
          <a:p>
            <a:r>
              <a:rPr lang="en-US" b="0" dirty="0" smtClean="0">
                <a:latin typeface="DINRoundOT-Medium"/>
                <a:sym typeface="Arial" charset="0"/>
              </a:rPr>
              <a:t>local API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1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Questions to this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to reflect on the mistakes made in the past to avoid repeating them? </a:t>
            </a:r>
          </a:p>
          <a:p>
            <a:r>
              <a:rPr lang="en-US" dirty="0" smtClean="0"/>
              <a:t>How can be work with the wide range of stakeholders to reach a widespread deployment? </a:t>
            </a:r>
          </a:p>
          <a:p>
            <a:pPr lvl="1"/>
            <a:r>
              <a:rPr lang="en-US" dirty="0" smtClean="0"/>
              <a:t>Or: </a:t>
            </a:r>
            <a:r>
              <a:rPr lang="en-US" dirty="0" smtClean="0"/>
              <a:t>Can we design around some barriers? </a:t>
            </a:r>
          </a:p>
          <a:p>
            <a:r>
              <a:rPr lang="en-US" dirty="0" smtClean="0"/>
              <a:t>Is there an abstract API that allows innovation by many different players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Read “innovation” as “I want to do whatever I want”. </a:t>
            </a:r>
            <a:endParaRPr lang="en-US" dirty="0" smtClean="0"/>
          </a:p>
          <a:p>
            <a:r>
              <a:rPr lang="en-US" dirty="0" smtClean="0"/>
              <a:t>How do we collect experience with the end-to-end solutions?</a:t>
            </a:r>
          </a:p>
          <a:p>
            <a:r>
              <a:rPr lang="en-US" dirty="0" smtClean="0"/>
              <a:t>How much to worry about limitations of deployed technology</a:t>
            </a:r>
            <a:r>
              <a:rPr lang="en-US" dirty="0" smtClean="0"/>
              <a:t>?</a:t>
            </a:r>
          </a:p>
          <a:p>
            <a:r>
              <a:rPr lang="en-US" dirty="0" smtClean="0"/>
              <a:t>(Almost) everyone wants to have privacy but what are the properties would we like to offer? (see RFC 6973)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6122428"/>
      </p:ext>
    </p:extLst>
  </p:cSld>
  <p:clrMapOvr>
    <a:masterClrMapping/>
  </p:clrMapOvr>
</p:sld>
</file>

<file path=ppt/theme/theme1.xml><?xml version="1.0" encoding="utf-8"?>
<a:theme xmlns:a="http://schemas.openxmlformats.org/drawingml/2006/main" name="ARM_Confidential_Rest_2007_0409">
  <a:themeElements>
    <a:clrScheme name="ARM APPROVED COLOURS">
      <a:dk1>
        <a:srgbClr val="000000"/>
      </a:dk1>
      <a:lt1>
        <a:srgbClr val="FFFFFF"/>
      </a:lt1>
      <a:dk2>
        <a:srgbClr val="D93D89"/>
      </a:dk2>
      <a:lt2>
        <a:srgbClr val="FAA61A"/>
      </a:lt2>
      <a:accent1>
        <a:srgbClr val="128CAB"/>
      </a:accent1>
      <a:accent2>
        <a:srgbClr val="911B1D"/>
      </a:accent2>
      <a:accent3>
        <a:srgbClr val="9FB43B"/>
      </a:accent3>
      <a:accent4>
        <a:srgbClr val="000000"/>
      </a:accent4>
      <a:accent5>
        <a:srgbClr val="AAC5D2"/>
      </a:accent5>
      <a:accent6>
        <a:srgbClr val="FFFFFF"/>
      </a:accent6>
      <a:hlink>
        <a:srgbClr val="FFFFFF"/>
      </a:hlink>
      <a:folHlink>
        <a:srgbClr val="9A8B7C"/>
      </a:folHlink>
    </a:clrScheme>
    <a:fontScheme name="ARM_CONF_2009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ARM_CONF_2009b 1">
        <a:dk1>
          <a:srgbClr val="000000"/>
        </a:dk1>
        <a:lt1>
          <a:srgbClr val="FFFFFF"/>
        </a:lt1>
        <a:dk2>
          <a:srgbClr val="D93D89"/>
        </a:dk2>
        <a:lt2>
          <a:srgbClr val="FAA61A"/>
        </a:lt2>
        <a:accent1>
          <a:srgbClr val="128CAB"/>
        </a:accent1>
        <a:accent2>
          <a:srgbClr val="911B1D"/>
        </a:accent2>
        <a:accent3>
          <a:srgbClr val="FFFFFF"/>
        </a:accent3>
        <a:accent4>
          <a:srgbClr val="000000"/>
        </a:accent4>
        <a:accent5>
          <a:srgbClr val="AAC5D2"/>
        </a:accent5>
        <a:accent6>
          <a:srgbClr val="831719"/>
        </a:accent6>
        <a:hlink>
          <a:srgbClr val="9FB43B"/>
        </a:hlink>
        <a:folHlink>
          <a:srgbClr val="9A8B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RM_Confidential_Rest_2007_0409">
  <a:themeElements>
    <a:clrScheme name="ARM APPROVED COLOURS">
      <a:dk1>
        <a:srgbClr val="000000"/>
      </a:dk1>
      <a:lt1>
        <a:srgbClr val="FFFFFF"/>
      </a:lt1>
      <a:dk2>
        <a:srgbClr val="D93D89"/>
      </a:dk2>
      <a:lt2>
        <a:srgbClr val="FAA61A"/>
      </a:lt2>
      <a:accent1>
        <a:srgbClr val="128CAB"/>
      </a:accent1>
      <a:accent2>
        <a:srgbClr val="911B1D"/>
      </a:accent2>
      <a:accent3>
        <a:srgbClr val="9FB43B"/>
      </a:accent3>
      <a:accent4>
        <a:srgbClr val="000000"/>
      </a:accent4>
      <a:accent5>
        <a:srgbClr val="AAC5D2"/>
      </a:accent5>
      <a:accent6>
        <a:srgbClr val="FFFFFF"/>
      </a:accent6>
      <a:hlink>
        <a:srgbClr val="FFFFFF"/>
      </a:hlink>
      <a:folHlink>
        <a:srgbClr val="9A8B7C"/>
      </a:folHlink>
    </a:clrScheme>
    <a:fontScheme name="ARM_CONF_2009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ARM_CONF_2009b 1">
        <a:dk1>
          <a:srgbClr val="000000"/>
        </a:dk1>
        <a:lt1>
          <a:srgbClr val="FFFFFF"/>
        </a:lt1>
        <a:dk2>
          <a:srgbClr val="D93D89"/>
        </a:dk2>
        <a:lt2>
          <a:srgbClr val="FAA61A"/>
        </a:lt2>
        <a:accent1>
          <a:srgbClr val="128CAB"/>
        </a:accent1>
        <a:accent2>
          <a:srgbClr val="911B1D"/>
        </a:accent2>
        <a:accent3>
          <a:srgbClr val="FFFFFF"/>
        </a:accent3>
        <a:accent4>
          <a:srgbClr val="000000"/>
        </a:accent4>
        <a:accent5>
          <a:srgbClr val="AAC5D2"/>
        </a:accent5>
        <a:accent6>
          <a:srgbClr val="831719"/>
        </a:accent6>
        <a:hlink>
          <a:srgbClr val="9FB43B"/>
        </a:hlink>
        <a:folHlink>
          <a:srgbClr val="9A8B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RM_Confidential_Rest_2007_0409">
  <a:themeElements>
    <a:clrScheme name="ARM APPROVED COLOURS">
      <a:dk1>
        <a:srgbClr val="000000"/>
      </a:dk1>
      <a:lt1>
        <a:srgbClr val="FFFFFF"/>
      </a:lt1>
      <a:dk2>
        <a:srgbClr val="D93D89"/>
      </a:dk2>
      <a:lt2>
        <a:srgbClr val="FAA61A"/>
      </a:lt2>
      <a:accent1>
        <a:srgbClr val="128CAB"/>
      </a:accent1>
      <a:accent2>
        <a:srgbClr val="911B1D"/>
      </a:accent2>
      <a:accent3>
        <a:srgbClr val="9FB43B"/>
      </a:accent3>
      <a:accent4>
        <a:srgbClr val="000000"/>
      </a:accent4>
      <a:accent5>
        <a:srgbClr val="AAC5D2"/>
      </a:accent5>
      <a:accent6>
        <a:srgbClr val="FFFFFF"/>
      </a:accent6>
      <a:hlink>
        <a:srgbClr val="FFFFFF"/>
      </a:hlink>
      <a:folHlink>
        <a:srgbClr val="9A8B7C"/>
      </a:folHlink>
    </a:clrScheme>
    <a:fontScheme name="ARM_CONF_2009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ARM_CONF_2009b 1">
        <a:dk1>
          <a:srgbClr val="000000"/>
        </a:dk1>
        <a:lt1>
          <a:srgbClr val="FFFFFF"/>
        </a:lt1>
        <a:dk2>
          <a:srgbClr val="D93D89"/>
        </a:dk2>
        <a:lt2>
          <a:srgbClr val="FAA61A"/>
        </a:lt2>
        <a:accent1>
          <a:srgbClr val="128CAB"/>
        </a:accent1>
        <a:accent2>
          <a:srgbClr val="911B1D"/>
        </a:accent2>
        <a:accent3>
          <a:srgbClr val="FFFFFF"/>
        </a:accent3>
        <a:accent4>
          <a:srgbClr val="000000"/>
        </a:accent4>
        <a:accent5>
          <a:srgbClr val="AAC5D2"/>
        </a:accent5>
        <a:accent6>
          <a:srgbClr val="831719"/>
        </a:accent6>
        <a:hlink>
          <a:srgbClr val="9FB43B"/>
        </a:hlink>
        <a:folHlink>
          <a:srgbClr val="9A8B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ARM_Confidential_Rest_2007_0409</Template>
  <TotalTime>37861</TotalTime>
  <Words>414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ARM_Confidential_Rest_2007_0409</vt:lpstr>
      <vt:lpstr>1_ARM_Confidential_Rest_2007_0409</vt:lpstr>
      <vt:lpstr>2_ARM_Confidential_Rest_2007_0409</vt:lpstr>
      <vt:lpstr>PowerPoint Presentation</vt:lpstr>
      <vt:lpstr>Introduction</vt:lpstr>
      <vt:lpstr>FIDO Overview</vt:lpstr>
      <vt:lpstr>FIDO Extension for Web Crypto API</vt:lpstr>
      <vt:lpstr>Many Stakeholders Need to Cooperate</vt:lpstr>
      <vt:lpstr>My Questions to this Group</vt:lpstr>
    </vt:vector>
  </TitlesOfParts>
  <Company>ARM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5YP EDA Tools Corporate Engineering</dc:title>
  <dc:creator>jgoodeno</dc:creator>
  <cp:lastModifiedBy>Hannes Tschofenig</cp:lastModifiedBy>
  <cp:revision>788</cp:revision>
  <dcterms:created xsi:type="dcterms:W3CDTF">2010-06-09T23:22:51Z</dcterms:created>
  <dcterms:modified xsi:type="dcterms:W3CDTF">2014-09-10T18:47:32Z</dcterms:modified>
</cp:coreProperties>
</file>