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702" r:id="rId2"/>
    <p:sldMasterId id="2147483718" r:id="rId3"/>
    <p:sldMasterId id="2147483739" r:id="rId4"/>
  </p:sldMasterIdLst>
  <p:notesMasterIdLst>
    <p:notesMasterId r:id="rId50"/>
  </p:notesMasterIdLst>
  <p:sldIdLst>
    <p:sldId id="492" r:id="rId5"/>
    <p:sldId id="496" r:id="rId6"/>
    <p:sldId id="512" r:id="rId7"/>
    <p:sldId id="513" r:id="rId8"/>
    <p:sldId id="534" r:id="rId9"/>
    <p:sldId id="533" r:id="rId10"/>
    <p:sldId id="535" r:id="rId11"/>
    <p:sldId id="536" r:id="rId12"/>
    <p:sldId id="538" r:id="rId13"/>
    <p:sldId id="544" r:id="rId14"/>
    <p:sldId id="514" r:id="rId15"/>
    <p:sldId id="502" r:id="rId16"/>
    <p:sldId id="507" r:id="rId17"/>
    <p:sldId id="537" r:id="rId18"/>
    <p:sldId id="501" r:id="rId19"/>
    <p:sldId id="508" r:id="rId20"/>
    <p:sldId id="505" r:id="rId21"/>
    <p:sldId id="506" r:id="rId22"/>
    <p:sldId id="525" r:id="rId23"/>
    <p:sldId id="509" r:id="rId24"/>
    <p:sldId id="526" r:id="rId25"/>
    <p:sldId id="516" r:id="rId26"/>
    <p:sldId id="510" r:id="rId27"/>
    <p:sldId id="517" r:id="rId28"/>
    <p:sldId id="515" r:id="rId29"/>
    <p:sldId id="541" r:id="rId30"/>
    <p:sldId id="520" r:id="rId31"/>
    <p:sldId id="521" r:id="rId32"/>
    <p:sldId id="522" r:id="rId33"/>
    <p:sldId id="550" r:id="rId34"/>
    <p:sldId id="524" r:id="rId35"/>
    <p:sldId id="523" r:id="rId36"/>
    <p:sldId id="543" r:id="rId37"/>
    <p:sldId id="528" r:id="rId38"/>
    <p:sldId id="529" r:id="rId39"/>
    <p:sldId id="530" r:id="rId40"/>
    <p:sldId id="531" r:id="rId41"/>
    <p:sldId id="518" r:id="rId42"/>
    <p:sldId id="519" r:id="rId43"/>
    <p:sldId id="532" r:id="rId44"/>
    <p:sldId id="545" r:id="rId45"/>
    <p:sldId id="546" r:id="rId46"/>
    <p:sldId id="547" r:id="rId47"/>
    <p:sldId id="549" r:id="rId48"/>
    <p:sldId id="548" r:id="rId49"/>
  </p:sldIdLst>
  <p:sldSz cx="9144000" cy="6858000" type="screen4x3"/>
  <p:notesSz cx="6858000" cy="9144000"/>
  <p:defaultTextStyle>
    <a:defPPr>
      <a:defRPr lang="en-US"/>
    </a:defPPr>
    <a:lvl1pPr marL="0" algn="l" defTabSz="4558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872" algn="l" defTabSz="4558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749" algn="l" defTabSz="4558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627" algn="l" defTabSz="4558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499" algn="l" defTabSz="4558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376" algn="l" defTabSz="4558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248" algn="l" defTabSz="4558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116" algn="l" defTabSz="4558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996" algn="l" defTabSz="4558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60"/>
    <a:srgbClr val="FFCC33"/>
    <a:srgbClr val="CC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4" d="100"/>
          <a:sy n="114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0CEAE-F087-F540-A5F2-4DC8B030B4C0}" type="datetimeFigureOut">
              <a:rPr lang="en-US" smtClean="0"/>
              <a:pPr/>
              <a:t>2012-10-9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87C4D-13D0-E845-9A72-5C002C106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5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58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72" algn="l" defTabSz="4558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749" algn="l" defTabSz="4558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627" algn="l" defTabSz="4558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499" algn="l" defTabSz="4558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376" algn="l" defTabSz="4558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248" algn="l" defTabSz="4558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116" algn="l" defTabSz="4558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996" algn="l" defTabSz="4558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84CF5E5-E7C4-7A45-9F43-1ECC99364F0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0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22D87D-0BCC-D945-9E66-AD776264F327}" type="slidenum">
              <a:rPr lang="en-US">
                <a:solidFill>
                  <a:prstClr val="white"/>
                </a:solidFill>
              </a:rPr>
              <a:pPr/>
              <a:t>41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7446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446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3E04EF-E9FF-574E-9F96-64CF9BCC8234}" type="slidenum">
              <a:rPr lang="en-US"/>
              <a:pPr/>
              <a:t>45</a:t>
            </a:fld>
            <a:endParaRPr lang="en-US"/>
          </a:p>
        </p:txBody>
      </p:sp>
      <p:sp>
        <p:nvSpPr>
          <p:cNvPr id="603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3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84" tIns="45594" rIns="91184" bIns="4559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565847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0" i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elvetica Neue"/>
                <a:cs typeface="Helvetica Neue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761031"/>
            <a:ext cx="7772400" cy="1199704"/>
          </a:xfrm>
        </p:spPr>
        <p:txBody>
          <a:bodyPr lIns="45594" rIns="45594"/>
          <a:lstStyle>
            <a:lvl1pPr marL="0" marR="63834" indent="0" algn="ctr">
              <a:buNone/>
              <a:defRPr b="0" i="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 marL="455967" indent="0" algn="ctr">
              <a:buNone/>
            </a:lvl2pPr>
            <a:lvl3pPr marL="911938" indent="0" algn="ctr">
              <a:buNone/>
            </a:lvl3pPr>
            <a:lvl4pPr marL="1367910" indent="0" algn="ctr">
              <a:buNone/>
            </a:lvl4pPr>
            <a:lvl5pPr marL="1823877" indent="0" algn="ctr">
              <a:buNone/>
            </a:lvl5pPr>
            <a:lvl6pPr marL="2279849" indent="0" algn="ctr">
              <a:buNone/>
            </a:lvl6pPr>
            <a:lvl7pPr marL="2735815" indent="0" algn="ctr">
              <a:buNone/>
            </a:lvl7pPr>
            <a:lvl8pPr marL="3191778" indent="0" algn="ctr">
              <a:buNone/>
            </a:lvl8pPr>
            <a:lvl9pPr marL="3647752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02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6480" y="1604353"/>
            <a:ext cx="4043520" cy="4524955"/>
          </a:xfrm>
        </p:spPr>
        <p:txBody>
          <a:bodyPr/>
          <a:lstStyle/>
          <a:p>
            <a:r>
              <a:rPr lang="x-none" smtClean="0"/>
              <a:t>Click icon to add chart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53"/>
            <a:ext cx="4044960" cy="452495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53"/>
            <a:ext cx="4043520" cy="452495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53"/>
            <a:ext cx="4044960" cy="452495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53"/>
            <a:ext cx="4043520" cy="452495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1" y="1604353"/>
            <a:ext cx="4044960" cy="4524955"/>
          </a:xfrm>
        </p:spPr>
        <p:txBody>
          <a:bodyPr/>
          <a:lstStyle/>
          <a:p>
            <a:r>
              <a:rPr lang="x-none" smtClean="0"/>
              <a:t>Click icon to add clip 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647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8878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076" tIns="45540" rIns="91076" bIns="45540" anchor="ctr"/>
          <a:lstStyle/>
          <a:p>
            <a:pPr algn="ctr" defTabSz="455352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565858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0" i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elvetica Neue"/>
                <a:cs typeface="Helvetica Neue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761031"/>
            <a:ext cx="7772400" cy="1199704"/>
          </a:xfrm>
        </p:spPr>
        <p:txBody>
          <a:bodyPr lIns="45540" rIns="45540"/>
          <a:lstStyle>
            <a:lvl1pPr marL="0" marR="63760" indent="0" algn="ctr">
              <a:buNone/>
              <a:defRPr b="0" i="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 marL="455446" indent="0" algn="ctr">
              <a:buNone/>
            </a:lvl2pPr>
            <a:lvl3pPr marL="910900" indent="0" algn="ctr">
              <a:buNone/>
            </a:lvl3pPr>
            <a:lvl4pPr marL="1366352" indent="0" algn="ctr">
              <a:buNone/>
            </a:lvl4pPr>
            <a:lvl5pPr marL="1821798" indent="0" algn="ctr">
              <a:buNone/>
            </a:lvl5pPr>
            <a:lvl6pPr marL="2277251" indent="0" algn="ctr">
              <a:buNone/>
            </a:lvl6pPr>
            <a:lvl7pPr marL="2732700" indent="0" algn="ctr">
              <a:buNone/>
            </a:lvl7pPr>
            <a:lvl8pPr marL="3188138" indent="0" algn="ctr">
              <a:buNone/>
            </a:lvl8pPr>
            <a:lvl9pPr marL="364359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080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76" y="1479702"/>
            <a:ext cx="8639999" cy="470065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/>
              <a:buChar char="•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8356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47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516" y="1355182"/>
            <a:ext cx="4008959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55680" y="1355182"/>
            <a:ext cx="4216320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56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6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8356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9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65" y="1479702"/>
            <a:ext cx="8639999" cy="470065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/>
              <a:buChar char="•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8345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37" y="2605614"/>
            <a:ext cx="8232775" cy="19839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066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37" y="1323342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7200" y="4737330"/>
            <a:ext cx="8229600" cy="143487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356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82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62" y="1353521"/>
            <a:ext cx="8232775" cy="17892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066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37" y="3309634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4062" y="4598275"/>
            <a:ext cx="8232775" cy="18263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066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8356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301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62" y="1761435"/>
            <a:ext cx="8232775" cy="390296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066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8356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41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08660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437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844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6480" y="1604364"/>
            <a:ext cx="4043520" cy="452495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64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89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64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64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2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64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1" y="1604364"/>
            <a:ext cx="4044960" cy="4524955"/>
          </a:xfrm>
        </p:spPr>
        <p:txBody>
          <a:bodyPr/>
          <a:lstStyle/>
          <a:p>
            <a:r>
              <a:rPr lang="en-US" dirty="0" smtClean="0"/>
              <a:t>Click icon to add clip 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6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859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505" y="1355182"/>
            <a:ext cx="4008959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55680" y="1355182"/>
            <a:ext cx="4216320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45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2680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900" tIns="45453" rIns="90900" bIns="45453" anchor="ctr"/>
          <a:lstStyle/>
          <a:p>
            <a:pPr algn="ctr" defTabSz="406046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5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565876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0" i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elvetica Neue"/>
                <a:cs typeface="Helvetica Neue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761031"/>
            <a:ext cx="7772400" cy="1199704"/>
          </a:xfrm>
        </p:spPr>
        <p:txBody>
          <a:bodyPr lIns="45453" rIns="45453"/>
          <a:lstStyle>
            <a:lvl1pPr marL="0" marR="63640" indent="0" algn="ctr">
              <a:buNone/>
              <a:defRPr b="0" i="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 marL="454599" indent="0" algn="ctr">
              <a:buNone/>
            </a:lvl2pPr>
            <a:lvl3pPr marL="909202" indent="0" algn="ctr">
              <a:buNone/>
            </a:lvl3pPr>
            <a:lvl4pPr marL="1363805" indent="0" algn="ctr">
              <a:buNone/>
            </a:lvl4pPr>
            <a:lvl5pPr marL="1818402" indent="0" algn="ctr">
              <a:buNone/>
            </a:lvl5pPr>
            <a:lvl6pPr marL="2273006" indent="0" algn="ctr">
              <a:buNone/>
            </a:lvl6pPr>
            <a:lvl7pPr marL="2727604" indent="0" algn="ctr">
              <a:buNone/>
            </a:lvl7pPr>
            <a:lvl8pPr marL="3182195" indent="0" algn="ctr">
              <a:buNone/>
            </a:lvl8pPr>
            <a:lvl9pPr marL="3636802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60598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94" y="1479702"/>
            <a:ext cx="8639999" cy="470065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/>
              <a:buChar char="•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8374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65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534" y="1355182"/>
            <a:ext cx="4008959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55680" y="1355182"/>
            <a:ext cx="4216320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74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889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8374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010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55" y="2605614"/>
            <a:ext cx="8232775" cy="19839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0891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55" y="1323342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7200" y="4737330"/>
            <a:ext cx="8229600" cy="143487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374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029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80" y="1353521"/>
            <a:ext cx="8232775" cy="17892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0891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55" y="3309634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4080" y="4598275"/>
            <a:ext cx="8232775" cy="18263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0891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8374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678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80" y="1761435"/>
            <a:ext cx="8232775" cy="390296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0891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8374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32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8500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85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8345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62229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6480" y="1604382"/>
            <a:ext cx="4043520" cy="4524955"/>
          </a:xfrm>
        </p:spPr>
        <p:txBody>
          <a:bodyPr/>
          <a:lstStyle/>
          <a:p>
            <a:r>
              <a:rPr lang="x-none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82"/>
            <a:ext cx="4044960" cy="452495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55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82"/>
            <a:ext cx="4043520" cy="452495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82"/>
            <a:ext cx="4044960" cy="452495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22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82"/>
            <a:ext cx="4043520" cy="452495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1" y="1604382"/>
            <a:ext cx="4044960" cy="4524955"/>
          </a:xfrm>
        </p:spPr>
        <p:txBody>
          <a:bodyPr/>
          <a:lstStyle/>
          <a:p>
            <a:r>
              <a:rPr lang="x-none" smtClean="0"/>
              <a:t>Click icon to add clip 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43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7430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3905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876017"/>
            <a:ext cx="8432640" cy="1362383"/>
          </a:xfrm>
        </p:spPr>
        <p:txBody>
          <a:bodyPr anchor="t"/>
          <a:lstStyle>
            <a:lvl1pPr algn="ctr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95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826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266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55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26" y="2605614"/>
            <a:ext cx="8232775" cy="19839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174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26" y="1323342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7200" y="4737330"/>
            <a:ext cx="8229600" cy="143487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345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782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920" tIns="45462" rIns="90920" bIns="45462" anchor="ctr"/>
          <a:lstStyle/>
          <a:p>
            <a:pPr algn="ctr" defTabSz="40613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5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56587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0" i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elvetica Neue"/>
                <a:cs typeface="Helvetica Neue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761031"/>
            <a:ext cx="7772400" cy="1199704"/>
          </a:xfrm>
        </p:spPr>
        <p:txBody>
          <a:bodyPr lIns="45462" rIns="45462"/>
          <a:lstStyle>
            <a:lvl1pPr marL="0" marR="63653" indent="0" algn="ctr">
              <a:buNone/>
              <a:defRPr b="0" i="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 marL="454693" indent="0" algn="ctr">
              <a:buNone/>
            </a:lvl2pPr>
            <a:lvl3pPr marL="909390" indent="0" algn="ctr">
              <a:buNone/>
            </a:lvl3pPr>
            <a:lvl4pPr marL="1364088" indent="0" algn="ctr">
              <a:buNone/>
            </a:lvl4pPr>
            <a:lvl5pPr marL="1818779" indent="0" algn="ctr">
              <a:buNone/>
            </a:lvl5pPr>
            <a:lvl6pPr marL="2273476" indent="0" algn="ctr">
              <a:buNone/>
            </a:lvl6pPr>
            <a:lvl7pPr marL="2728170" indent="0" algn="ctr">
              <a:buNone/>
            </a:lvl7pPr>
            <a:lvl8pPr marL="3182855" indent="0" algn="ctr">
              <a:buNone/>
            </a:lvl8pPr>
            <a:lvl9pPr marL="3637556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0974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92" y="1479702"/>
            <a:ext cx="8639999" cy="470065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/>
              <a:buChar char="•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8372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43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532" y="1355182"/>
            <a:ext cx="4008959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55680" y="1355182"/>
            <a:ext cx="4216320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72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58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8372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489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53" y="2605614"/>
            <a:ext cx="8232775" cy="19839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09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53" y="1323342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7200" y="4737330"/>
            <a:ext cx="8229600" cy="143487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372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919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78" y="1353521"/>
            <a:ext cx="8232775" cy="17892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09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53" y="3309634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4078" y="4598275"/>
            <a:ext cx="8232775" cy="18263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09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8372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24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78" y="1761435"/>
            <a:ext cx="8232775" cy="390296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09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8372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270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2656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06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51" y="1353521"/>
            <a:ext cx="8232775" cy="17892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174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26" y="3309634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4051" y="4598275"/>
            <a:ext cx="8232775" cy="18263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174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8345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014035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6480" y="1604380"/>
            <a:ext cx="4043520" cy="4524955"/>
          </a:xfrm>
        </p:spPr>
        <p:txBody>
          <a:bodyPr/>
          <a:lstStyle/>
          <a:p>
            <a:r>
              <a:rPr lang="x-none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80"/>
            <a:ext cx="4044960" cy="452495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04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80"/>
            <a:ext cx="4043520" cy="452495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80"/>
            <a:ext cx="4044960" cy="452495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5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80"/>
            <a:ext cx="4043520" cy="452495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1" y="1604380"/>
            <a:ext cx="4044960" cy="4524955"/>
          </a:xfrm>
        </p:spPr>
        <p:txBody>
          <a:bodyPr/>
          <a:lstStyle/>
          <a:p>
            <a:r>
              <a:rPr lang="x-none" smtClean="0"/>
              <a:t>Click icon to add clip 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743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80550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0844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876015"/>
            <a:ext cx="8432640" cy="1362383"/>
          </a:xfrm>
        </p:spPr>
        <p:txBody>
          <a:bodyPr anchor="t"/>
          <a:lstStyle>
            <a:lvl1pPr algn="ctr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56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1584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2829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22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51" y="1761435"/>
            <a:ext cx="8232775" cy="390296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174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8345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1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50.xml"/><Relationship Id="rId21" Type="http://schemas.openxmlformats.org/officeDocument/2006/relationships/theme" Target="../theme/theme3.xml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70.xml"/><Relationship Id="rId21" Type="http://schemas.openxmlformats.org/officeDocument/2006/relationships/theme" Target="../theme/theme4.xml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55680" y="41764"/>
            <a:ext cx="8501760" cy="1143000"/>
          </a:xfrm>
          <a:prstGeom prst="rect">
            <a:avLst/>
          </a:prstGeom>
        </p:spPr>
        <p:txBody>
          <a:bodyPr vert="horz" lIns="91184" tIns="45594" rIns="91184" bIns="45594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48345" y="1392538"/>
            <a:ext cx="8847359" cy="4982942"/>
          </a:xfrm>
          <a:prstGeom prst="rect">
            <a:avLst/>
          </a:prstGeom>
        </p:spPr>
        <p:txBody>
          <a:bodyPr vert="horz" lIns="91184" tIns="45594" rIns="91184" bIns="45594">
            <a:normAutofit/>
          </a:bodyPr>
          <a:lstStyle/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9017" y="6683181"/>
            <a:ext cx="371183" cy="209390"/>
          </a:xfrm>
          <a:prstGeom prst="rect">
            <a:avLst/>
          </a:prstGeom>
          <a:noFill/>
        </p:spPr>
        <p:txBody>
          <a:bodyPr wrap="none" lIns="82728" tIns="41364" rIns="82728" bIns="41364" rtlCol="0">
            <a:spAutoFit/>
          </a:bodyPr>
          <a:lstStyle/>
          <a:p>
            <a:pPr algn="l"/>
            <a:r>
              <a:rPr lang="en-US" sz="800" dirty="0" smtClean="0"/>
              <a:t>(</a:t>
            </a:r>
            <a:fld id="{1F7FDA8B-F13B-1D43-9711-3B08EFAB2B53}" type="slidenum">
              <a:rPr lang="en-US" sz="800" smtClean="0"/>
              <a:pPr algn="l"/>
              <a:t>‹#›</a:t>
            </a:fld>
            <a:r>
              <a:rPr lang="en-US" sz="800" dirty="0" smtClean="0"/>
              <a:t>)</a:t>
            </a:r>
            <a:endParaRPr lang="en-US" sz="800" dirty="0"/>
          </a:p>
        </p:txBody>
      </p:sp>
      <p:pic>
        <p:nvPicPr>
          <p:cNvPr id="2" name="Picture 1" descr="sw-horz-w3c-v-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41" y="6682533"/>
            <a:ext cx="788394" cy="1570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701" r:id="rId10"/>
    <p:sldLayoutId id="2147483695" r:id="rId11"/>
    <p:sldLayoutId id="2147483696" r:id="rId12"/>
    <p:sldLayoutId id="2147483697" r:id="rId13"/>
    <p:sldLayoutId id="2147483699" r:id="rId14"/>
    <p:sldLayoutId id="2147483700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0" i="0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Helvetica Neue Light"/>
          <a:ea typeface="+mj-ea"/>
          <a:cs typeface="Helvetica Neue Light"/>
        </a:defRPr>
      </a:lvl1pPr>
    </p:titleStyle>
    <p:bodyStyle>
      <a:lvl1pPr marL="364773" indent="-255340" algn="l" rtl="0" eaLnBrk="1" latinLnBrk="0" hangingPunct="1">
        <a:spcBef>
          <a:spcPts val="600"/>
        </a:spcBef>
        <a:spcAft>
          <a:spcPts val="0"/>
        </a:spcAft>
        <a:buClr>
          <a:schemeClr val="bg1">
            <a:lumMod val="50000"/>
          </a:schemeClr>
        </a:buClr>
        <a:buSzPct val="68000"/>
        <a:buFont typeface="Wingdings 3"/>
        <a:buChar char=""/>
        <a:defRPr kumimoji="0" sz="27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1pPr>
      <a:lvl2pPr marL="620118" indent="-227984" algn="l" rtl="0" eaLnBrk="1" latinLnBrk="0" hangingPunct="1">
        <a:spcBef>
          <a:spcPts val="400"/>
        </a:spcBef>
        <a:buClr>
          <a:schemeClr val="bg1">
            <a:lumMod val="50000"/>
          </a:schemeClr>
        </a:buClr>
        <a:buFont typeface="Wingdings" charset="2"/>
        <a:buChar char="§"/>
        <a:defRPr kumimoji="0" sz="23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2pPr>
      <a:lvl3pPr marL="857222" indent="-227984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SzPct val="100000"/>
        <a:buFont typeface="Wingdings 2"/>
        <a:buChar char=""/>
        <a:defRPr kumimoji="0" sz="21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3pPr>
      <a:lvl4pPr marL="1139927" indent="-227984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9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4pPr>
      <a:lvl5pPr marL="1367910" indent="-227984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8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5pPr>
      <a:lvl6pPr marL="1595886" indent="-22798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3877" indent="-22798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1862" indent="-22798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79849" indent="-22798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9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19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77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55680" y="41764"/>
            <a:ext cx="8501760" cy="1143000"/>
          </a:xfrm>
          <a:prstGeom prst="rect">
            <a:avLst/>
          </a:prstGeom>
        </p:spPr>
        <p:txBody>
          <a:bodyPr vert="horz" lIns="91076" tIns="45540" rIns="91076" bIns="4554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48356" y="1392538"/>
            <a:ext cx="8847359" cy="4982942"/>
          </a:xfrm>
          <a:prstGeom prst="rect">
            <a:avLst/>
          </a:prstGeom>
        </p:spPr>
        <p:txBody>
          <a:bodyPr vert="horz" lIns="91076" tIns="45540" rIns="91076" bIns="455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9006" y="6683181"/>
            <a:ext cx="371183" cy="209390"/>
          </a:xfrm>
          <a:prstGeom prst="rect">
            <a:avLst/>
          </a:prstGeom>
          <a:noFill/>
        </p:spPr>
        <p:txBody>
          <a:bodyPr wrap="none" lIns="82632" tIns="41317" rIns="82632" bIns="41317" rtlCol="0">
            <a:spAutoFit/>
          </a:bodyPr>
          <a:lstStyle/>
          <a:p>
            <a:pPr defTabSz="455352"/>
            <a:r>
              <a:rPr lang="en-US" sz="800" dirty="0" smtClean="0">
                <a:solidFill>
                  <a:prstClr val="black"/>
                </a:solidFill>
                <a:latin typeface="Lucida Sans Unicode"/>
              </a:rPr>
              <a:t>(</a:t>
            </a:r>
            <a:fld id="{1F7FDA8B-F13B-1D43-9711-3B08EFAB2B53}" type="slidenum">
              <a:rPr lang="en-US" sz="800" smtClean="0">
                <a:solidFill>
                  <a:prstClr val="black"/>
                </a:solidFill>
                <a:latin typeface="Lucida Sans Unicode"/>
              </a:rPr>
              <a:pPr defTabSz="455352"/>
              <a:t>‹#›</a:t>
            </a:fld>
            <a:r>
              <a:rPr lang="en-US" sz="800" dirty="0" smtClean="0">
                <a:solidFill>
                  <a:prstClr val="black"/>
                </a:solidFill>
                <a:latin typeface="Lucida Sans Unicode"/>
              </a:rPr>
              <a:t>)</a:t>
            </a:r>
            <a:endParaRPr lang="en-US" sz="800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2" name="Picture 1" descr="sw-horz-w3c-v-2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41" y="6682533"/>
            <a:ext cx="788394" cy="15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6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0" i="0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Helvetica Neue Light"/>
          <a:ea typeface="+mj-ea"/>
          <a:cs typeface="Helvetica Neue Light"/>
        </a:defRPr>
      </a:lvl1pPr>
    </p:titleStyle>
    <p:bodyStyle>
      <a:lvl1pPr marL="364357" indent="-255049" algn="l" rtl="0" eaLnBrk="1" latinLnBrk="0" hangingPunct="1">
        <a:spcBef>
          <a:spcPts val="600"/>
        </a:spcBef>
        <a:spcAft>
          <a:spcPts val="0"/>
        </a:spcAft>
        <a:buClr>
          <a:schemeClr val="bg1">
            <a:lumMod val="50000"/>
          </a:schemeClr>
        </a:buClr>
        <a:buSzPct val="68000"/>
        <a:buFont typeface="Wingdings 3"/>
        <a:buChar char=""/>
        <a:defRPr kumimoji="0" sz="27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1pPr>
      <a:lvl2pPr marL="619412" indent="-227724" algn="l" rtl="0" eaLnBrk="1" latinLnBrk="0" hangingPunct="1">
        <a:spcBef>
          <a:spcPts val="400"/>
        </a:spcBef>
        <a:buClr>
          <a:schemeClr val="bg1">
            <a:lumMod val="50000"/>
          </a:schemeClr>
        </a:buClr>
        <a:buFont typeface="Wingdings" charset="2"/>
        <a:buChar char="§"/>
        <a:defRPr kumimoji="0" sz="23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2pPr>
      <a:lvl3pPr marL="856252" indent="-227724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SzPct val="100000"/>
        <a:buFont typeface="Wingdings 2"/>
        <a:buChar char=""/>
        <a:defRPr kumimoji="0" sz="21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3pPr>
      <a:lvl4pPr marL="1138628" indent="-227724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9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4pPr>
      <a:lvl5pPr marL="1366352" indent="-227724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8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5pPr>
      <a:lvl6pPr marL="1594060" indent="-22772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1798" indent="-22772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49523" indent="-22772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77251" indent="-22772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4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0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17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2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881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55680" y="41764"/>
            <a:ext cx="8501760" cy="1143000"/>
          </a:xfrm>
          <a:prstGeom prst="rect">
            <a:avLst/>
          </a:prstGeom>
        </p:spPr>
        <p:txBody>
          <a:bodyPr vert="horz" lIns="90900" tIns="45453" rIns="90900" bIns="4545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48374" y="1392538"/>
            <a:ext cx="8847359" cy="4982942"/>
          </a:xfrm>
          <a:prstGeom prst="rect">
            <a:avLst/>
          </a:prstGeom>
        </p:spPr>
        <p:txBody>
          <a:bodyPr vert="horz" lIns="90900" tIns="45453" rIns="90900" bIns="45453">
            <a:normAutofit/>
          </a:bodyPr>
          <a:lstStyle/>
          <a:p>
            <a:pPr lvl="0" eaLnBrk="1" latinLnBrk="0" hangingPunct="1"/>
            <a:r>
              <a:rPr kumimoji="0" lang="x-none" dirty="0" smtClean="0"/>
              <a:t>Click to edit Master text styles</a:t>
            </a:r>
          </a:p>
          <a:p>
            <a:pPr lvl="1" eaLnBrk="1" latinLnBrk="0" hangingPunct="1"/>
            <a:r>
              <a:rPr kumimoji="0" lang="x-none" dirty="0" smtClean="0"/>
              <a:t>Second level</a:t>
            </a:r>
          </a:p>
          <a:p>
            <a:pPr lvl="2" eaLnBrk="1" latinLnBrk="0" hangingPunct="1"/>
            <a:r>
              <a:rPr kumimoji="0" lang="x-none" dirty="0" smtClean="0"/>
              <a:t>Third level</a:t>
            </a:r>
          </a:p>
          <a:p>
            <a:pPr lvl="3" eaLnBrk="1" latinLnBrk="0" hangingPunct="1"/>
            <a:r>
              <a:rPr kumimoji="0" lang="x-none" dirty="0" smtClean="0"/>
              <a:t>Fourth level</a:t>
            </a:r>
          </a:p>
          <a:p>
            <a:pPr lvl="4" eaLnBrk="1" latinLnBrk="0" hangingPunct="1"/>
            <a:r>
              <a:rPr kumimoji="0" lang="x-none" dirty="0" smtClean="0"/>
              <a:t>Fifth level</a:t>
            </a:r>
            <a:endParaRPr kumimoji="0"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9021" y="6683181"/>
            <a:ext cx="364890" cy="195612"/>
          </a:xfrm>
          <a:prstGeom prst="rect">
            <a:avLst/>
          </a:prstGeom>
          <a:noFill/>
        </p:spPr>
        <p:txBody>
          <a:bodyPr wrap="none" lIns="82475" tIns="41239" rIns="82475" bIns="41239" rtlCol="0">
            <a:spAutoFit/>
          </a:bodyPr>
          <a:lstStyle/>
          <a:p>
            <a:pPr defTabSz="406046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800" dirty="0" smtClean="0">
                <a:solidFill>
                  <a:prstClr val="white"/>
                </a:solidFill>
                <a:latin typeface="Arial" charset="0"/>
              </a:rPr>
              <a:t>(</a:t>
            </a:r>
            <a:fld id="{1F7FDA8B-F13B-1D43-9711-3B08EFAB2B53}" type="slidenum">
              <a:rPr lang="en-US" sz="800" smtClean="0">
                <a:solidFill>
                  <a:prstClr val="white"/>
                </a:solidFill>
                <a:latin typeface="Arial" charset="0"/>
              </a:rPr>
              <a:pPr defTabSz="406046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r>
              <a:rPr lang="en-US" sz="800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en-US" sz="8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2" name="Picture 1" descr="sw-horz-w3c-v-2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41" y="6682533"/>
            <a:ext cx="788394" cy="157024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7339214" y="6677061"/>
            <a:ext cx="1807493" cy="266900"/>
          </a:xfrm>
          <a:prstGeom prst="rect">
            <a:avLst/>
          </a:prstGeom>
        </p:spPr>
        <p:txBody>
          <a:bodyPr vert="horz" lIns="82641" tIns="41321" rIns="82641" bIns="41321" rtlCol="0" anchor="ctr"/>
          <a:lstStyle>
            <a:defPPr>
              <a:defRPr lang="en-GB"/>
            </a:defPPr>
            <a:lvl1pPr algn="r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245EEEC-2C55-4D4E-AC84-5AF91C9586EC}" type="slidenum">
              <a:rPr lang="en-US" sz="5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5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4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0" i="0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Helvetica Neue Light"/>
          <a:ea typeface="+mj-ea"/>
          <a:cs typeface="Helvetica Neue Light"/>
        </a:defRPr>
      </a:lvl1pPr>
    </p:titleStyle>
    <p:bodyStyle>
      <a:lvl1pPr marL="363677" indent="-254574" algn="l" rtl="0" eaLnBrk="1" latinLnBrk="0" hangingPunct="1">
        <a:spcBef>
          <a:spcPts val="600"/>
        </a:spcBef>
        <a:spcAft>
          <a:spcPts val="0"/>
        </a:spcAft>
        <a:buClr>
          <a:schemeClr val="bg1">
            <a:lumMod val="50000"/>
          </a:schemeClr>
        </a:buClr>
        <a:buSzPct val="68000"/>
        <a:buFont typeface="Wingdings 3"/>
        <a:buChar char=""/>
        <a:defRPr kumimoji="0" sz="27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1pPr>
      <a:lvl2pPr marL="618258" indent="-227297" algn="l" rtl="0" eaLnBrk="1" latinLnBrk="0" hangingPunct="1">
        <a:spcBef>
          <a:spcPts val="400"/>
        </a:spcBef>
        <a:buClr>
          <a:schemeClr val="bg1">
            <a:lumMod val="50000"/>
          </a:schemeClr>
        </a:buClr>
        <a:buFont typeface="Wingdings" charset="2"/>
        <a:buChar char="§"/>
        <a:defRPr kumimoji="0" sz="23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2pPr>
      <a:lvl3pPr marL="854668" indent="-227297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SzPct val="100000"/>
        <a:buFont typeface="Wingdings 2"/>
        <a:buChar char=""/>
        <a:defRPr kumimoji="0" sz="21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3pPr>
      <a:lvl4pPr marL="1136506" indent="-227297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9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4pPr>
      <a:lvl5pPr marL="1363805" indent="-227297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8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5pPr>
      <a:lvl6pPr marL="1591081" indent="-227297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18402" indent="-227297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45701" indent="-227297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73006" indent="-227297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4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92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3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184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3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276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821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368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55680" y="41764"/>
            <a:ext cx="8501760" cy="1143000"/>
          </a:xfrm>
          <a:prstGeom prst="rect">
            <a:avLst/>
          </a:prstGeom>
        </p:spPr>
        <p:txBody>
          <a:bodyPr vert="horz" lIns="90920" tIns="45462" rIns="90920" bIns="4546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48372" y="1392538"/>
            <a:ext cx="8847359" cy="4982942"/>
          </a:xfrm>
          <a:prstGeom prst="rect">
            <a:avLst/>
          </a:prstGeom>
        </p:spPr>
        <p:txBody>
          <a:bodyPr vert="horz" lIns="90920" tIns="45462" rIns="90920" bIns="45462">
            <a:normAutofit/>
          </a:bodyPr>
          <a:lstStyle/>
          <a:p>
            <a:pPr lvl="0" eaLnBrk="1" latinLnBrk="0" hangingPunct="1"/>
            <a:r>
              <a:rPr kumimoji="0" lang="x-none" dirty="0" smtClean="0"/>
              <a:t>Click to edit Master text styles</a:t>
            </a:r>
          </a:p>
          <a:p>
            <a:pPr lvl="1" eaLnBrk="1" latinLnBrk="0" hangingPunct="1"/>
            <a:r>
              <a:rPr kumimoji="0" lang="x-none" dirty="0" smtClean="0"/>
              <a:t>Second level</a:t>
            </a:r>
          </a:p>
          <a:p>
            <a:pPr lvl="2" eaLnBrk="1" latinLnBrk="0" hangingPunct="1"/>
            <a:r>
              <a:rPr kumimoji="0" lang="x-none" dirty="0" smtClean="0"/>
              <a:t>Third level</a:t>
            </a:r>
          </a:p>
          <a:p>
            <a:pPr lvl="3" eaLnBrk="1" latinLnBrk="0" hangingPunct="1"/>
            <a:r>
              <a:rPr kumimoji="0" lang="x-none" dirty="0" smtClean="0"/>
              <a:t>Fourth level</a:t>
            </a:r>
          </a:p>
          <a:p>
            <a:pPr lvl="4" eaLnBrk="1" latinLnBrk="0" hangingPunct="1"/>
            <a:r>
              <a:rPr kumimoji="0" lang="x-none" dirty="0" smtClean="0"/>
              <a:t>Fifth level</a:t>
            </a:r>
            <a:endParaRPr kumimoji="0"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9021" y="6683181"/>
            <a:ext cx="364890" cy="195612"/>
          </a:xfrm>
          <a:prstGeom prst="rect">
            <a:avLst/>
          </a:prstGeom>
          <a:noFill/>
        </p:spPr>
        <p:txBody>
          <a:bodyPr wrap="none" lIns="82492" tIns="41247" rIns="82492" bIns="41247" rtlCol="0">
            <a:spAutoFit/>
          </a:bodyPr>
          <a:lstStyle/>
          <a:p>
            <a:pPr defTabSz="40613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800" dirty="0" smtClean="0">
                <a:solidFill>
                  <a:prstClr val="white"/>
                </a:solidFill>
                <a:latin typeface="Arial" charset="0"/>
              </a:rPr>
              <a:t>(</a:t>
            </a:r>
            <a:fld id="{1F7FDA8B-F13B-1D43-9711-3B08EFAB2B53}" type="slidenum">
              <a:rPr lang="en-US" sz="800" smtClean="0">
                <a:solidFill>
                  <a:prstClr val="white"/>
                </a:solidFill>
                <a:latin typeface="Arial" charset="0"/>
              </a:rPr>
              <a:pPr defTabSz="40613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r>
              <a:rPr lang="en-US" sz="800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en-US" sz="8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2" name="Picture 1" descr="sw-horz-w3c-v-2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41" y="6682533"/>
            <a:ext cx="788394" cy="157024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7339214" y="6677061"/>
            <a:ext cx="1807493" cy="266900"/>
          </a:xfrm>
          <a:prstGeom prst="rect">
            <a:avLst/>
          </a:prstGeom>
        </p:spPr>
        <p:txBody>
          <a:bodyPr vert="horz" lIns="82658" tIns="41329" rIns="82658" bIns="41329" rtlCol="0" anchor="ctr"/>
          <a:lstStyle>
            <a:defPPr>
              <a:defRPr lang="en-GB"/>
            </a:defPPr>
            <a:lvl1pPr algn="r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245EEEC-2C55-4D4E-AC84-5AF91C9586EC}" type="slidenum">
              <a:rPr lang="en-US" sz="5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5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5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0" i="0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Helvetica Neue Light"/>
          <a:ea typeface="+mj-ea"/>
          <a:cs typeface="Helvetica Neue Light"/>
        </a:defRPr>
      </a:lvl1pPr>
    </p:titleStyle>
    <p:bodyStyle>
      <a:lvl1pPr marL="363753" indent="-254627" algn="l" rtl="0" eaLnBrk="1" latinLnBrk="0" hangingPunct="1">
        <a:spcBef>
          <a:spcPts val="600"/>
        </a:spcBef>
        <a:spcAft>
          <a:spcPts val="0"/>
        </a:spcAft>
        <a:buClr>
          <a:schemeClr val="bg1">
            <a:lumMod val="50000"/>
          </a:schemeClr>
        </a:buClr>
        <a:buSzPct val="68000"/>
        <a:buFont typeface="Wingdings 3"/>
        <a:buChar char=""/>
        <a:defRPr kumimoji="0" sz="27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1pPr>
      <a:lvl2pPr marL="618387" indent="-227345" algn="l" rtl="0" eaLnBrk="1" latinLnBrk="0" hangingPunct="1">
        <a:spcBef>
          <a:spcPts val="400"/>
        </a:spcBef>
        <a:buClr>
          <a:schemeClr val="bg1">
            <a:lumMod val="50000"/>
          </a:schemeClr>
        </a:buClr>
        <a:buFont typeface="Wingdings" charset="2"/>
        <a:buChar char="§"/>
        <a:defRPr kumimoji="0" sz="23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2pPr>
      <a:lvl3pPr marL="854844" indent="-227345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SzPct val="100000"/>
        <a:buFont typeface="Wingdings 2"/>
        <a:buChar char=""/>
        <a:defRPr kumimoji="0" sz="21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3pPr>
      <a:lvl4pPr marL="1136741" indent="-227345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9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4pPr>
      <a:lvl5pPr marL="1364088" indent="-227345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8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5pPr>
      <a:lvl6pPr marL="1591411" indent="-22734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18779" indent="-22734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46125" indent="-22734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73476" indent="-22734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46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9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40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18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34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28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82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375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www.w3.org/2001/sw/sweo/public/UseCases/Pfizer/" TargetMode="External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://www.w3.org/2001/sw/sweo/public/UseCases/Pfizer/" TargetMode="External"/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prov-o/" TargetMode="External"/><Relationship Id="rId4" Type="http://schemas.openxmlformats.org/officeDocument/2006/relationships/hyperlink" Target="http://www.w3.org/TR/prov-dm/" TargetMode="External"/><Relationship Id="rId5" Type="http://schemas.openxmlformats.org/officeDocument/2006/relationships/hyperlink" Target="http://www.w3.org/TR/prov-n" TargetMode="External"/><Relationship Id="rId6" Type="http://schemas.openxmlformats.org/officeDocument/2006/relationships/hyperlink" Target="http://www.w3.org/TR/prov-constraints/" TargetMode="External"/><Relationship Id="rId7" Type="http://schemas.openxmlformats.org/officeDocument/2006/relationships/hyperlink" Target="http://www.w3.org/TR/prov-aq/" TargetMode="External"/><Relationship Id="rId1" Type="http://schemas.openxmlformats.org/officeDocument/2006/relationships/slideLayout" Target="../slideLayouts/slideLayout52.xml"/><Relationship Id="rId2" Type="http://schemas.openxmlformats.org/officeDocument/2006/relationships/hyperlink" Target="http://www.w3.org/TR/prov-primer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hyperlink" Target="http://purl.org/net/provenance/n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www.w3.org/2005/Incubator/prov/XGR-prov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" y="381965"/>
            <a:ext cx="9125721" cy="1829761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W3C </a:t>
            </a:r>
            <a:r>
              <a:rPr lang="en-US" sz="4400" dirty="0" err="1" smtClean="0"/>
              <a:t>Prov</a:t>
            </a:r>
            <a:r>
              <a:rPr lang="en-US" sz="4400" dirty="0" smtClean="0"/>
              <a:t> Ontology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293" y="2809126"/>
            <a:ext cx="8197699" cy="2383634"/>
          </a:xfrm>
        </p:spPr>
        <p:txBody>
          <a:bodyPr>
            <a:normAutofit/>
          </a:bodyPr>
          <a:lstStyle/>
          <a:p>
            <a:r>
              <a:rPr lang="en-US" dirty="0" smtClean="0"/>
              <a:t>Cambridge Semantic Web Gathering</a:t>
            </a:r>
          </a:p>
          <a:p>
            <a:r>
              <a:rPr lang="en-US" dirty="0" smtClean="0"/>
              <a:t>2012-10-09, Cambridge, MA, USA</a:t>
            </a:r>
          </a:p>
          <a:p>
            <a:pPr>
              <a:spcBef>
                <a:spcPts val="4200"/>
              </a:spcBef>
            </a:pPr>
            <a:r>
              <a:rPr lang="en-US" sz="1800" dirty="0" smtClean="0"/>
              <a:t>Ivan Herman</a:t>
            </a:r>
          </a:p>
          <a:p>
            <a:r>
              <a:rPr lang="en-US" sz="1800" dirty="0" smtClean="0"/>
              <a:t>W3C, Semantic Web Activity Lead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2289" y="4095180"/>
            <a:ext cx="184666" cy="369332"/>
          </a:xfrm>
          <a:prstGeom prst="rect">
            <a:avLst/>
          </a:prstGeom>
          <a:noFill/>
        </p:spPr>
        <p:txBody>
          <a:bodyPr wrap="none" lIns="91380" tIns="45692" rIns="91380" bIns="45692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w-horz-w3c-v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68" y="5649350"/>
            <a:ext cx="3652348" cy="7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4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22320" y="1767418"/>
            <a:ext cx="7087097" cy="3058583"/>
          </a:xfrm>
          <a:solidFill>
            <a:schemeClr val="tx1">
              <a:alpha val="21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The </a:t>
            </a:r>
            <a:r>
              <a:rPr lang="en-US" sz="6000" dirty="0" smtClean="0">
                <a:solidFill>
                  <a:schemeClr val="bg1"/>
                </a:solidFill>
              </a:rPr>
              <a:t>PROV </a:t>
            </a:r>
            <a:r>
              <a:rPr lang="en-US" sz="6000" dirty="0">
                <a:solidFill>
                  <a:schemeClr val="bg1"/>
                </a:solidFill>
              </a:rPr>
              <a:t>Vocabulary through an example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-34956" y="6593504"/>
            <a:ext cx="819308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709" tIns="67722" rIns="89709" bIns="44857">
            <a:prstTxWarp prst="textNoShape">
              <a:avLst/>
            </a:prstTxWarp>
          </a:bodyPr>
          <a:lstStyle/>
          <a:p>
            <a:pPr defTabSz="454881">
              <a:tabLst>
                <a:tab pos="0" algn="l"/>
                <a:tab pos="715324" algn="l"/>
                <a:tab pos="1432225" algn="l"/>
                <a:tab pos="2149129" algn="l"/>
                <a:tab pos="2866031" algn="l"/>
                <a:tab pos="3582942" algn="l"/>
                <a:tab pos="4299844" algn="l"/>
                <a:tab pos="5016748" algn="l"/>
                <a:tab pos="5733647" algn="l"/>
                <a:tab pos="6450555" algn="l"/>
                <a:tab pos="7167464" algn="l"/>
                <a:tab pos="7884364" algn="l"/>
                <a:tab pos="8601267" algn="l"/>
                <a:tab pos="9318177" algn="l"/>
                <a:tab pos="10035078" algn="l"/>
                <a:tab pos="10751982" algn="l"/>
              </a:tabLst>
            </a:pPr>
            <a:r>
              <a:rPr lang="en-US" sz="1000" i="1" dirty="0">
                <a:solidFill>
                  <a:srgbClr val="FFFFFF"/>
                </a:solidFill>
                <a:latin typeface="Lucida Sans Unicode"/>
                <a:ea typeface="msmincho" charset="0"/>
                <a:cs typeface="msmincho" charset="0"/>
              </a:rPr>
              <a:t>Photo credit “</a:t>
            </a:r>
            <a:r>
              <a:rPr lang="en-US" sz="1000" i="1" dirty="0">
                <a:solidFill>
                  <a:prstClr val="white"/>
                </a:solidFill>
                <a:latin typeface="Arial" charset="0"/>
              </a:rPr>
              <a:t>Indy Reading Coalition</a:t>
            </a:r>
            <a:r>
              <a:rPr lang="en-US" sz="1000" i="1" dirty="0">
                <a:solidFill>
                  <a:srgbClr val="FFFFFF"/>
                </a:solidFill>
                <a:latin typeface="Lucida Sans Unicode"/>
                <a:ea typeface="msmincho" charset="0"/>
                <a:cs typeface="msmincho" charset="0"/>
              </a:rPr>
              <a:t>”, </a:t>
            </a:r>
            <a:r>
              <a:rPr lang="en-US" sz="1000" i="1" dirty="0" err="1">
                <a:solidFill>
                  <a:srgbClr val="FFFFFF"/>
                </a:solidFill>
                <a:latin typeface="Lucida Sans Unicode"/>
                <a:ea typeface="msmincho" charset="0"/>
                <a:cs typeface="msmincho" charset="0"/>
              </a:rPr>
              <a:t>Wordpress.com</a:t>
            </a:r>
            <a:endParaRPr lang="en-US" sz="1000" i="1" dirty="0">
              <a:solidFill>
                <a:srgbClr val="FFFFFF"/>
              </a:solidFill>
              <a:latin typeface="Lucida Sans Unicode"/>
              <a:ea typeface="msmincho" charset="0"/>
              <a:cs typeface="msmincho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480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have data on two books</a:t>
            </a:r>
          </a:p>
          <a:p>
            <a:pPr lvl="1"/>
            <a:r>
              <a:rPr lang="en-US" dirty="0" smtClean="0"/>
              <a:t>“The Glass Palace”, written by </a:t>
            </a:r>
            <a:r>
              <a:rPr lang="en-US" dirty="0" err="1" smtClean="0"/>
              <a:t>Amitav</a:t>
            </a:r>
            <a:r>
              <a:rPr lang="en-US" dirty="0" smtClean="0"/>
              <a:t> </a:t>
            </a:r>
            <a:r>
              <a:rPr lang="en-US" dirty="0" err="1" smtClean="0"/>
              <a:t>Ghosh</a:t>
            </a:r>
            <a:endParaRPr lang="en-US" dirty="0" smtClean="0"/>
          </a:p>
          <a:p>
            <a:pPr lvl="1"/>
            <a:r>
              <a:rPr lang="en-US" dirty="0" smtClean="0"/>
              <a:t>“Le </a:t>
            </a:r>
            <a:r>
              <a:rPr lang="en-US" dirty="0" err="1" smtClean="0"/>
              <a:t>palais</a:t>
            </a:r>
            <a:r>
              <a:rPr lang="en-US" dirty="0" smtClean="0"/>
              <a:t> des </a:t>
            </a:r>
            <a:r>
              <a:rPr lang="en-US" dirty="0" err="1" smtClean="0"/>
              <a:t>mirroirs</a:t>
            </a:r>
            <a:r>
              <a:rPr lang="en-US" dirty="0" smtClean="0"/>
              <a:t>”, the French translation, done by </a:t>
            </a:r>
            <a:r>
              <a:rPr lang="en-US" dirty="0" err="1" smtClean="0"/>
              <a:t>Christianne</a:t>
            </a:r>
            <a:r>
              <a:rPr lang="en-US" dirty="0" smtClean="0"/>
              <a:t> </a:t>
            </a:r>
            <a:r>
              <a:rPr lang="en-US" dirty="0" err="1" smtClean="0"/>
              <a:t>Besse</a:t>
            </a:r>
            <a:r>
              <a:rPr lang="en-US" dirty="0" smtClean="0"/>
              <a:t>, of the book of </a:t>
            </a:r>
            <a:r>
              <a:rPr lang="en-US" dirty="0" err="1" smtClean="0"/>
              <a:t>Amitav</a:t>
            </a:r>
            <a:r>
              <a:rPr lang="en-US" dirty="0" smtClean="0"/>
              <a:t> </a:t>
            </a:r>
            <a:r>
              <a:rPr lang="en-US" dirty="0" err="1" smtClean="0"/>
              <a:t>Ghosh</a:t>
            </a:r>
            <a:endParaRPr lang="en-US" dirty="0" smtClean="0"/>
          </a:p>
          <a:p>
            <a:pPr lvl="1"/>
            <a:r>
              <a:rPr lang="en-US" dirty="0" smtClean="0"/>
              <a:t>we want to describe some very basic facts on the provenance of these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example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930" y="4084966"/>
            <a:ext cx="1725544" cy="265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7175" y="4084966"/>
            <a:ext cx="1591248" cy="265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02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smtClean="0"/>
              <a:t>very simple </a:t>
            </a:r>
            <a:r>
              <a:rPr lang="en-US" dirty="0"/>
              <a:t>attribution</a:t>
            </a:r>
          </a:p>
        </p:txBody>
      </p:sp>
      <p:cxnSp>
        <p:nvCxnSpPr>
          <p:cNvPr id="17" name="Straight Arrow Connector 16"/>
          <p:cNvCxnSpPr>
            <a:stCxn id="41" idx="6"/>
            <a:endCxn id="43" idx="2"/>
          </p:cNvCxnSpPr>
          <p:nvPr/>
        </p:nvCxnSpPr>
        <p:spPr>
          <a:xfrm>
            <a:off x="3998693" y="2115452"/>
            <a:ext cx="2609570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66801" y="1760290"/>
            <a:ext cx="187135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1600" b="1" noProof="1">
                <a:solidFill>
                  <a:srgbClr val="0D0D0D"/>
                </a:solidFill>
              </a:rPr>
              <a:t>wasAttributedTo</a:t>
            </a:r>
          </a:p>
        </p:txBody>
      </p:sp>
      <p:sp>
        <p:nvSpPr>
          <p:cNvPr id="41" name="Oval 40"/>
          <p:cNvSpPr/>
          <p:nvPr/>
        </p:nvSpPr>
        <p:spPr>
          <a:xfrm>
            <a:off x="-10055" y="1915803"/>
            <a:ext cx="4008748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http://…</a:t>
            </a:r>
            <a:r>
              <a:rPr lang="en-US" sz="1400" dirty="0" err="1"/>
              <a:t>isbn</a:t>
            </a:r>
            <a:r>
              <a:rPr lang="en-US" sz="1400" dirty="0"/>
              <a:t>/000651409X</a:t>
            </a:r>
          </a:p>
        </p:txBody>
      </p:sp>
      <p:sp>
        <p:nvSpPr>
          <p:cNvPr id="43" name="Oval 42"/>
          <p:cNvSpPr/>
          <p:nvPr/>
        </p:nvSpPr>
        <p:spPr>
          <a:xfrm>
            <a:off x="6608263" y="1915803"/>
            <a:ext cx="2361674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:</a:t>
            </a:r>
            <a:r>
              <a:rPr lang="en-US" sz="1400" dirty="0" err="1"/>
              <a:t>AmitavGhosh</a:t>
            </a: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4551796" y="2144999"/>
            <a:ext cx="1301364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1600" b="1" noProof="1">
                <a:solidFill>
                  <a:srgbClr val="0D0D0D"/>
                </a:solidFill>
              </a:rPr>
              <a:t>(dc:author)</a:t>
            </a:r>
          </a:p>
        </p:txBody>
      </p:sp>
    </p:spTree>
    <p:extLst>
      <p:ext uri="{BB962C8B-B14F-4D97-AF65-F5344CB8AC3E}">
        <p14:creationId xmlns:p14="http://schemas.microsoft.com/office/powerpoint/2010/main" val="365336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bit more complicated: make the activity explicit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737675">
            <a:off x="2825151" y="2773762"/>
            <a:ext cx="1440953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generatedBy</a:t>
            </a:r>
          </a:p>
        </p:txBody>
      </p:sp>
      <p:sp>
        <p:nvSpPr>
          <p:cNvPr id="16" name="Rectangle 15"/>
          <p:cNvSpPr/>
          <p:nvPr/>
        </p:nvSpPr>
        <p:spPr>
          <a:xfrm rot="19731315">
            <a:off x="5221886" y="2837612"/>
            <a:ext cx="2115639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wasAssociatedWith</a:t>
            </a:r>
          </a:p>
        </p:txBody>
      </p:sp>
      <p:cxnSp>
        <p:nvCxnSpPr>
          <p:cNvPr id="17" name="Straight Arrow Connector 16"/>
          <p:cNvCxnSpPr>
            <a:stCxn id="41" idx="6"/>
            <a:endCxn id="43" idx="2"/>
          </p:cNvCxnSpPr>
          <p:nvPr/>
        </p:nvCxnSpPr>
        <p:spPr>
          <a:xfrm>
            <a:off x="3998693" y="2115452"/>
            <a:ext cx="2609570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38947" y="1760290"/>
            <a:ext cx="187135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wasAttributedTo</a:t>
            </a:r>
          </a:p>
        </p:txBody>
      </p:sp>
      <p:sp>
        <p:nvSpPr>
          <p:cNvPr id="41" name="Oval 40"/>
          <p:cNvSpPr/>
          <p:nvPr/>
        </p:nvSpPr>
        <p:spPr>
          <a:xfrm>
            <a:off x="-10055" y="1915803"/>
            <a:ext cx="4008748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http://…</a:t>
            </a:r>
            <a:r>
              <a:rPr lang="en-US" sz="1400" dirty="0" err="1"/>
              <a:t>isbn</a:t>
            </a:r>
            <a:r>
              <a:rPr lang="en-US" sz="1400" dirty="0"/>
              <a:t>/000651409X</a:t>
            </a:r>
          </a:p>
        </p:txBody>
      </p:sp>
      <p:sp>
        <p:nvSpPr>
          <p:cNvPr id="43" name="Oval 42"/>
          <p:cNvSpPr/>
          <p:nvPr/>
        </p:nvSpPr>
        <p:spPr>
          <a:xfrm>
            <a:off x="6608263" y="1915803"/>
            <a:ext cx="2361674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:</a:t>
            </a:r>
            <a:r>
              <a:rPr lang="en-US" sz="1400" dirty="0" err="1"/>
              <a:t>AmitavGhosh</a:t>
            </a:r>
            <a:endParaRPr lang="en-US" sz="1400" dirty="0"/>
          </a:p>
        </p:txBody>
      </p:sp>
      <p:sp>
        <p:nvSpPr>
          <p:cNvPr id="44" name="Oval 43"/>
          <p:cNvSpPr/>
          <p:nvPr/>
        </p:nvSpPr>
        <p:spPr>
          <a:xfrm>
            <a:off x="3894666" y="3929558"/>
            <a:ext cx="2361674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:</a:t>
            </a:r>
            <a:r>
              <a:rPr lang="en-US" sz="1400" dirty="0" err="1"/>
              <a:t>WritingTheBook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4" idx="0"/>
            <a:endCxn id="43" idx="4"/>
          </p:cNvCxnSpPr>
          <p:nvPr/>
        </p:nvCxnSpPr>
        <p:spPr>
          <a:xfrm flipV="1">
            <a:off x="5075503" y="2315109"/>
            <a:ext cx="2713597" cy="1614453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1" idx="4"/>
            <a:endCxn id="44" idx="0"/>
          </p:cNvCxnSpPr>
          <p:nvPr/>
        </p:nvCxnSpPr>
        <p:spPr>
          <a:xfrm>
            <a:off x="1994319" y="2315109"/>
            <a:ext cx="3081184" cy="1614453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87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doing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0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0385"/>
            <a:ext cx="8229600" cy="1143000"/>
          </a:xfrm>
        </p:spPr>
        <p:txBody>
          <a:bodyPr/>
          <a:lstStyle/>
          <a:p>
            <a:r>
              <a:rPr lang="en-US" dirty="0" smtClean="0"/>
              <a:t>To make some “metadata” explicit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5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more complete attribution: make the </a:t>
            </a:r>
            <a:r>
              <a:rPr lang="en-US" dirty="0" smtClean="0"/>
              <a:t>activity explicit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04651" y="4559251"/>
            <a:ext cx="237168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00" tIns="45702" rIns="91400" bIns="45702" rtlCol="0">
            <a:spAutoFit/>
          </a:bodyPr>
          <a:lstStyle/>
          <a:p>
            <a:r>
              <a:rPr lang="en-US" sz="1400" dirty="0" err="1"/>
              <a:t>startedAtTime</a:t>
            </a:r>
            <a:r>
              <a:rPr lang="en-US" sz="1400" dirty="0"/>
              <a:t>: </a:t>
            </a:r>
            <a:r>
              <a:rPr lang="en-US" sz="1400" dirty="0" smtClean="0"/>
              <a:t>2000</a:t>
            </a:r>
            <a:r>
              <a:rPr lang="en-US" sz="1400" dirty="0"/>
              <a:t>-01</a:t>
            </a:r>
          </a:p>
          <a:p>
            <a:r>
              <a:rPr lang="en-US" sz="1400" dirty="0" err="1"/>
              <a:t>endedAtTime</a:t>
            </a:r>
            <a:r>
              <a:rPr lang="en-US" sz="1400" dirty="0"/>
              <a:t>: </a:t>
            </a:r>
            <a:r>
              <a:rPr lang="en-US" sz="1400" dirty="0" smtClean="0"/>
              <a:t>2000</a:t>
            </a:r>
            <a:r>
              <a:rPr lang="en-US" sz="1400" dirty="0"/>
              <a:t>-06</a:t>
            </a:r>
          </a:p>
        </p:txBody>
      </p:sp>
      <p:cxnSp>
        <p:nvCxnSpPr>
          <p:cNvPr id="10" name="Elbow Connector 9"/>
          <p:cNvCxnSpPr>
            <a:stCxn id="44" idx="4"/>
            <a:endCxn id="2" idx="1"/>
          </p:cNvCxnSpPr>
          <p:nvPr/>
        </p:nvCxnSpPr>
        <p:spPr>
          <a:xfrm rot="16200000" flipH="1">
            <a:off x="5094079" y="4310291"/>
            <a:ext cx="491997" cy="529148"/>
          </a:xfrm>
          <a:prstGeom prst="bentConnector2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652664">
            <a:off x="2825860" y="2787748"/>
            <a:ext cx="1440953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generatedBy</a:t>
            </a:r>
          </a:p>
        </p:txBody>
      </p:sp>
      <p:sp>
        <p:nvSpPr>
          <p:cNvPr id="16" name="Rectangle 15"/>
          <p:cNvSpPr/>
          <p:nvPr/>
        </p:nvSpPr>
        <p:spPr>
          <a:xfrm rot="19757300">
            <a:off x="5198524" y="2860903"/>
            <a:ext cx="2115639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wasAssociatedWith</a:t>
            </a:r>
          </a:p>
        </p:txBody>
      </p:sp>
      <p:cxnSp>
        <p:nvCxnSpPr>
          <p:cNvPr id="17" name="Straight Arrow Connector 16"/>
          <p:cNvCxnSpPr>
            <a:stCxn id="41" idx="6"/>
            <a:endCxn id="43" idx="2"/>
          </p:cNvCxnSpPr>
          <p:nvPr/>
        </p:nvCxnSpPr>
        <p:spPr>
          <a:xfrm>
            <a:off x="3998693" y="2115452"/>
            <a:ext cx="2609570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381388" y="1760290"/>
            <a:ext cx="187135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wasAttributedTo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4653" y="5184152"/>
            <a:ext cx="100361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00" tIns="45702" rIns="91400" bIns="45702" rtlCol="0">
            <a:spAutoFit/>
          </a:bodyPr>
          <a:lstStyle/>
          <a:p>
            <a:r>
              <a:rPr lang="en-US" sz="1400" b="1" dirty="0"/>
              <a:t>a Activity</a:t>
            </a:r>
          </a:p>
        </p:txBody>
      </p:sp>
      <p:cxnSp>
        <p:nvCxnSpPr>
          <p:cNvPr id="21" name="Elbow Connector 20"/>
          <p:cNvCxnSpPr>
            <a:stCxn id="44" idx="4"/>
            <a:endCxn id="20" idx="1"/>
          </p:cNvCxnSpPr>
          <p:nvPr/>
        </p:nvCxnSpPr>
        <p:spPr>
          <a:xfrm rot="16200000" flipH="1">
            <a:off x="4835490" y="4568880"/>
            <a:ext cx="1009173" cy="529147"/>
          </a:xfrm>
          <a:prstGeom prst="bentConnector2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0303" y="1343387"/>
            <a:ext cx="98149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00" tIns="45702" rIns="91400" bIns="45702" rtlCol="0">
            <a:spAutoFit/>
          </a:bodyPr>
          <a:lstStyle/>
          <a:p>
            <a:r>
              <a:rPr lang="en-US" sz="1400" b="1" dirty="0"/>
              <a:t>a Entity</a:t>
            </a:r>
          </a:p>
        </p:txBody>
      </p:sp>
      <p:cxnSp>
        <p:nvCxnSpPr>
          <p:cNvPr id="25" name="Elbow Connector 24"/>
          <p:cNvCxnSpPr>
            <a:stCxn id="41" idx="0"/>
            <a:endCxn id="24" idx="3"/>
          </p:cNvCxnSpPr>
          <p:nvPr/>
        </p:nvCxnSpPr>
        <p:spPr>
          <a:xfrm rot="16200000" flipV="1">
            <a:off x="1628800" y="1550279"/>
            <a:ext cx="418527" cy="312521"/>
          </a:xfrm>
          <a:prstGeom prst="bentConnector2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08264" y="1343387"/>
            <a:ext cx="92928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00" tIns="45702" rIns="91400" bIns="45702" rtlCol="0">
            <a:spAutoFit/>
          </a:bodyPr>
          <a:lstStyle/>
          <a:p>
            <a:r>
              <a:rPr lang="en-US" sz="1400" b="1" dirty="0"/>
              <a:t>a Agent</a:t>
            </a:r>
          </a:p>
        </p:txBody>
      </p:sp>
      <p:cxnSp>
        <p:nvCxnSpPr>
          <p:cNvPr id="31" name="Elbow Connector 30"/>
          <p:cNvCxnSpPr>
            <a:stCxn id="43" idx="0"/>
            <a:endCxn id="28" idx="3"/>
          </p:cNvCxnSpPr>
          <p:nvPr/>
        </p:nvCxnSpPr>
        <p:spPr>
          <a:xfrm rot="16200000" flipV="1">
            <a:off x="7454063" y="1580758"/>
            <a:ext cx="418527" cy="251557"/>
          </a:xfrm>
          <a:prstGeom prst="bentConnector2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-10055" y="1915803"/>
            <a:ext cx="4008748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http://…</a:t>
            </a:r>
            <a:r>
              <a:rPr lang="en-US" sz="1400" dirty="0" err="1"/>
              <a:t>isbn</a:t>
            </a:r>
            <a:r>
              <a:rPr lang="en-US" sz="1400" dirty="0"/>
              <a:t>/000651409X</a:t>
            </a:r>
          </a:p>
        </p:txBody>
      </p:sp>
      <p:sp>
        <p:nvSpPr>
          <p:cNvPr id="43" name="Oval 42"/>
          <p:cNvSpPr/>
          <p:nvPr/>
        </p:nvSpPr>
        <p:spPr>
          <a:xfrm>
            <a:off x="6608263" y="1915803"/>
            <a:ext cx="2361674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:</a:t>
            </a:r>
            <a:r>
              <a:rPr lang="en-US" sz="1400" dirty="0" err="1"/>
              <a:t>AmitavGhosh</a:t>
            </a:r>
            <a:endParaRPr lang="en-US" sz="1400" dirty="0"/>
          </a:p>
        </p:txBody>
      </p:sp>
      <p:sp>
        <p:nvSpPr>
          <p:cNvPr id="44" name="Oval 43"/>
          <p:cNvSpPr/>
          <p:nvPr/>
        </p:nvSpPr>
        <p:spPr>
          <a:xfrm>
            <a:off x="3894666" y="3929558"/>
            <a:ext cx="2361674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:</a:t>
            </a:r>
            <a:r>
              <a:rPr lang="en-US" sz="1400" dirty="0" err="1"/>
              <a:t>WritingTheBook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4" idx="0"/>
            <a:endCxn id="43" idx="4"/>
          </p:cNvCxnSpPr>
          <p:nvPr/>
        </p:nvCxnSpPr>
        <p:spPr>
          <a:xfrm flipV="1">
            <a:off x="5075503" y="2315109"/>
            <a:ext cx="2713597" cy="1614453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1" idx="4"/>
            <a:endCxn id="44" idx="0"/>
          </p:cNvCxnSpPr>
          <p:nvPr/>
        </p:nvCxnSpPr>
        <p:spPr>
          <a:xfrm>
            <a:off x="1994319" y="2315109"/>
            <a:ext cx="3081184" cy="1614453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35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4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simple example shows the fundamental notions</a:t>
            </a:r>
          </a:p>
          <a:p>
            <a:pPr lvl="1"/>
            <a:r>
              <a:rPr lang="en-US" dirty="0" smtClean="0"/>
              <a:t>Entity:</a:t>
            </a:r>
          </a:p>
          <a:p>
            <a:pPr lvl="2"/>
            <a:r>
              <a:rPr lang="en-US" dirty="0" smtClean="0"/>
              <a:t>the “things” whose provenance we want to describe</a:t>
            </a:r>
          </a:p>
          <a:p>
            <a:pPr lvl="1"/>
            <a:r>
              <a:rPr lang="en-US" dirty="0" smtClean="0"/>
              <a:t>Action:</a:t>
            </a:r>
          </a:p>
          <a:p>
            <a:pPr lvl="2"/>
            <a:r>
              <a:rPr lang="en-US" dirty="0" smtClean="0"/>
              <a:t>describes how entities are created, changed. The “dynamic” aspect of the world</a:t>
            </a:r>
          </a:p>
          <a:p>
            <a:pPr lvl="1"/>
            <a:r>
              <a:rPr lang="en-US" dirty="0" smtClean="0"/>
              <a:t>Agent:</a:t>
            </a:r>
          </a:p>
          <a:p>
            <a:pPr lvl="2"/>
            <a:r>
              <a:rPr lang="en-US" dirty="0" smtClean="0"/>
              <a:t>are responsible for the actions.</a:t>
            </a:r>
          </a:p>
          <a:p>
            <a:pPr lvl="1"/>
            <a:r>
              <a:rPr lang="en-US" dirty="0" smtClean="0"/>
              <a:t>Usage and generation terms</a:t>
            </a:r>
          </a:p>
          <a:p>
            <a:pPr lvl="2"/>
            <a:r>
              <a:rPr lang="en-US" dirty="0" smtClean="0"/>
              <a:t>connections describing how entities, agents, and actions interact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fundamental notions of the PROV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1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4653" y="4559251"/>
            <a:ext cx="238355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00" tIns="45702" rIns="91400" bIns="45702" rtlCol="0">
            <a:spAutoFit/>
          </a:bodyPr>
          <a:lstStyle/>
          <a:p>
            <a:r>
              <a:rPr lang="en-US" sz="1400" dirty="0" err="1"/>
              <a:t>startedAtTime</a:t>
            </a:r>
            <a:r>
              <a:rPr lang="en-US" sz="1400" dirty="0"/>
              <a:t>: </a:t>
            </a:r>
            <a:r>
              <a:rPr lang="en-US" sz="1400" dirty="0" smtClean="0"/>
              <a:t>2000</a:t>
            </a:r>
            <a:r>
              <a:rPr lang="en-US" sz="1400" dirty="0"/>
              <a:t>-01</a:t>
            </a:r>
          </a:p>
          <a:p>
            <a:r>
              <a:rPr lang="en-US" sz="1400" dirty="0" err="1"/>
              <a:t>endedAtTime</a:t>
            </a:r>
            <a:r>
              <a:rPr lang="en-US" sz="1400" dirty="0"/>
              <a:t>: </a:t>
            </a:r>
            <a:r>
              <a:rPr lang="en-US" sz="1400" dirty="0" smtClean="0"/>
              <a:t>2000</a:t>
            </a:r>
            <a:r>
              <a:rPr lang="en-US" sz="1400" dirty="0"/>
              <a:t>-06</a:t>
            </a:r>
          </a:p>
        </p:txBody>
      </p:sp>
      <p:cxnSp>
        <p:nvCxnSpPr>
          <p:cNvPr id="10" name="Elbow Connector 9"/>
          <p:cNvCxnSpPr>
            <a:endCxn id="2" idx="1"/>
          </p:cNvCxnSpPr>
          <p:nvPr/>
        </p:nvCxnSpPr>
        <p:spPr>
          <a:xfrm rot="16200000" flipH="1">
            <a:off x="5166766" y="4382973"/>
            <a:ext cx="514549" cy="361225"/>
          </a:xfrm>
          <a:prstGeom prst="bentConnector2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6"/>
            <a:endCxn id="3" idx="1"/>
          </p:cNvCxnSpPr>
          <p:nvPr/>
        </p:nvCxnSpPr>
        <p:spPr>
          <a:xfrm>
            <a:off x="4059901" y="2064107"/>
            <a:ext cx="2875903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363934" y="1717492"/>
            <a:ext cx="187135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wasAttributedTo</a:t>
            </a:r>
          </a:p>
        </p:txBody>
      </p:sp>
      <p:sp>
        <p:nvSpPr>
          <p:cNvPr id="3" name="Rectangle 2"/>
          <p:cNvSpPr/>
          <p:nvPr/>
        </p:nvSpPr>
        <p:spPr>
          <a:xfrm>
            <a:off x="6935800" y="1796366"/>
            <a:ext cx="1499456" cy="535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:</a:t>
            </a:r>
            <a:r>
              <a:rPr lang="en-US" sz="1400" dirty="0" err="1"/>
              <a:t>AmitavGhosh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51149" y="1864454"/>
            <a:ext cx="4008748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http://…</a:t>
            </a:r>
            <a:r>
              <a:rPr lang="en-US" sz="1400" dirty="0" err="1"/>
              <a:t>isbn</a:t>
            </a:r>
            <a:r>
              <a:rPr lang="en-US" sz="1400" dirty="0"/>
              <a:t>/000651409X</a:t>
            </a:r>
          </a:p>
        </p:txBody>
      </p:sp>
      <p:sp>
        <p:nvSpPr>
          <p:cNvPr id="18" name="Rectangle 17"/>
          <p:cNvSpPr/>
          <p:nvPr/>
        </p:nvSpPr>
        <p:spPr>
          <a:xfrm rot="1652664">
            <a:off x="3061251" y="2734588"/>
            <a:ext cx="1440953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generatedBy</a:t>
            </a:r>
          </a:p>
        </p:txBody>
      </p:sp>
      <p:sp>
        <p:nvSpPr>
          <p:cNvPr id="20" name="Rectangle 19"/>
          <p:cNvSpPr/>
          <p:nvPr/>
        </p:nvSpPr>
        <p:spPr>
          <a:xfrm rot="19757300">
            <a:off x="5198524" y="2793023"/>
            <a:ext cx="2115639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wasAssociatedWith</a:t>
            </a:r>
          </a:p>
        </p:txBody>
      </p:sp>
      <p:sp>
        <p:nvSpPr>
          <p:cNvPr id="6" name="Freeform 5"/>
          <p:cNvSpPr/>
          <p:nvPr/>
        </p:nvSpPr>
        <p:spPr>
          <a:xfrm>
            <a:off x="4193599" y="3709754"/>
            <a:ext cx="1978524" cy="596558"/>
          </a:xfrm>
          <a:custGeom>
            <a:avLst/>
            <a:gdLst>
              <a:gd name="connsiteX0" fmla="*/ 0 w 1398537"/>
              <a:gd name="connsiteY0" fmla="*/ 1184320 h 1184320"/>
              <a:gd name="connsiteX1" fmla="*/ 0 w 1398537"/>
              <a:gd name="connsiteY1" fmla="*/ 356723 h 1184320"/>
              <a:gd name="connsiteX2" fmla="*/ 742081 w 1398537"/>
              <a:gd name="connsiteY2" fmla="*/ 0 h 1184320"/>
              <a:gd name="connsiteX3" fmla="*/ 1398537 w 1398537"/>
              <a:gd name="connsiteY3" fmla="*/ 385261 h 1184320"/>
              <a:gd name="connsiteX4" fmla="*/ 1398537 w 1398537"/>
              <a:gd name="connsiteY4" fmla="*/ 1184320 h 1184320"/>
              <a:gd name="connsiteX5" fmla="*/ 0 w 1398537"/>
              <a:gd name="connsiteY5" fmla="*/ 1184320 h 118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37" h="1184320">
                <a:moveTo>
                  <a:pt x="0" y="1184320"/>
                </a:moveTo>
                <a:lnTo>
                  <a:pt x="0" y="356723"/>
                </a:lnTo>
                <a:lnTo>
                  <a:pt x="742081" y="0"/>
                </a:lnTo>
                <a:lnTo>
                  <a:pt x="1398537" y="385261"/>
                </a:lnTo>
                <a:lnTo>
                  <a:pt x="1398537" y="1184320"/>
                </a:lnTo>
                <a:lnTo>
                  <a:pt x="0" y="118432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:</a:t>
            </a:r>
            <a:r>
              <a:rPr lang="en-US" sz="1400" dirty="0" err="1" smtClean="0"/>
              <a:t>WritingTheBook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6" idx="2"/>
            <a:endCxn id="3" idx="2"/>
          </p:cNvCxnSpPr>
          <p:nvPr/>
        </p:nvCxnSpPr>
        <p:spPr>
          <a:xfrm flipV="1">
            <a:off x="5243428" y="2331848"/>
            <a:ext cx="2442100" cy="1377906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4"/>
            <a:endCxn id="6" idx="2"/>
          </p:cNvCxnSpPr>
          <p:nvPr/>
        </p:nvCxnSpPr>
        <p:spPr>
          <a:xfrm>
            <a:off x="2055523" y="2263760"/>
            <a:ext cx="3187905" cy="1445994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82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0385"/>
            <a:ext cx="8229600" cy="1143000"/>
          </a:xfrm>
        </p:spPr>
        <p:txBody>
          <a:bodyPr/>
          <a:lstStyle/>
          <a:p>
            <a:r>
              <a:rPr lang="en-US" dirty="0" smtClean="0"/>
              <a:t>Let us make it a bit more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" y="2895600"/>
            <a:ext cx="6051823" cy="1143000"/>
          </a:xfrm>
          <a:solidFill>
            <a:schemeClr val="bg1">
              <a:alpha val="37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Setting the Stage</a:t>
            </a:r>
          </a:p>
        </p:txBody>
      </p:sp>
    </p:spTree>
    <p:extLst>
      <p:ext uri="{BB962C8B-B14F-4D97-AF65-F5344CB8AC3E}">
        <p14:creationId xmlns:p14="http://schemas.microsoft.com/office/powerpoint/2010/main" val="60892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the translation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693397">
            <a:off x="3142776" y="2304788"/>
            <a:ext cx="1440953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generatedBy</a:t>
            </a:r>
          </a:p>
        </p:txBody>
      </p:sp>
      <p:sp>
        <p:nvSpPr>
          <p:cNvPr id="16" name="Rectangle 15"/>
          <p:cNvSpPr/>
          <p:nvPr/>
        </p:nvSpPr>
        <p:spPr>
          <a:xfrm rot="20971084">
            <a:off x="5415250" y="2364045"/>
            <a:ext cx="2115639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wasAssociatedWith</a:t>
            </a:r>
          </a:p>
        </p:txBody>
      </p:sp>
      <p:cxnSp>
        <p:nvCxnSpPr>
          <p:cNvPr id="17" name="Straight Arrow Connector 16"/>
          <p:cNvCxnSpPr>
            <a:stCxn id="5" idx="6"/>
            <a:endCxn id="3" idx="1"/>
          </p:cNvCxnSpPr>
          <p:nvPr/>
        </p:nvCxnSpPr>
        <p:spPr>
          <a:xfrm>
            <a:off x="4059901" y="2064107"/>
            <a:ext cx="3505031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28505" y="1717492"/>
            <a:ext cx="187135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wasAttributedTo</a:t>
            </a:r>
          </a:p>
        </p:txBody>
      </p:sp>
      <p:sp>
        <p:nvSpPr>
          <p:cNvPr id="3" name="Rectangle 2"/>
          <p:cNvSpPr/>
          <p:nvPr/>
        </p:nvSpPr>
        <p:spPr>
          <a:xfrm>
            <a:off x="7564928" y="1796366"/>
            <a:ext cx="1499456" cy="535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:</a:t>
            </a:r>
            <a:r>
              <a:rPr lang="en-US" sz="1400" dirty="0" err="1"/>
              <a:t>AmitavGhosh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51149" y="1864454"/>
            <a:ext cx="4008748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http://…</a:t>
            </a:r>
            <a:r>
              <a:rPr lang="en-US" sz="1400" dirty="0" err="1"/>
              <a:t>isbn</a:t>
            </a:r>
            <a:r>
              <a:rPr lang="en-US" sz="1400" dirty="0"/>
              <a:t>/000651409X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055523" y="2263760"/>
            <a:ext cx="3241617" cy="2280433"/>
            <a:chOff x="2055519" y="2263756"/>
            <a:chExt cx="3241617" cy="2280433"/>
          </a:xfrm>
        </p:grpSpPr>
        <p:cxnSp>
          <p:nvCxnSpPr>
            <p:cNvPr id="33" name="Straight Arrow Connector 32"/>
            <p:cNvCxnSpPr>
              <a:stCxn id="37" idx="2"/>
              <a:endCxn id="5" idx="4"/>
            </p:cNvCxnSpPr>
            <p:nvPr/>
          </p:nvCxnSpPr>
          <p:spPr>
            <a:xfrm flipH="1" flipV="1">
              <a:off x="2055519" y="2263756"/>
              <a:ext cx="3241617" cy="2280433"/>
            </a:xfrm>
            <a:prstGeom prst="straightConnector1">
              <a:avLst/>
            </a:prstGeom>
            <a:ln w="25400" cmpd="sng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 rot="2076513">
              <a:off x="3362094" y="3048482"/>
              <a:ext cx="6600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noProof="1">
                  <a:solidFill>
                    <a:srgbClr val="0D0D0D"/>
                  </a:solidFill>
                </a:rPr>
                <a:t>used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039871" y="2331848"/>
            <a:ext cx="6338162" cy="3261047"/>
            <a:chOff x="2039871" y="2331848"/>
            <a:chExt cx="6338162" cy="3261047"/>
          </a:xfrm>
        </p:grpSpPr>
        <p:cxnSp>
          <p:nvCxnSpPr>
            <p:cNvPr id="38" name="Curved Connector 37"/>
            <p:cNvCxnSpPr>
              <a:stCxn id="20" idx="0"/>
              <a:endCxn id="3" idx="2"/>
            </p:cNvCxnSpPr>
            <p:nvPr/>
          </p:nvCxnSpPr>
          <p:spPr>
            <a:xfrm rot="5400000" flipH="1" flipV="1">
              <a:off x="3546740" y="824979"/>
              <a:ext cx="3261047" cy="6274786"/>
            </a:xfrm>
            <a:prstGeom prst="curvedConnector3">
              <a:avLst/>
            </a:prstGeom>
            <a:ln w="25400" cmpd="sng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 rot="19835528">
              <a:off x="6539068" y="3390903"/>
              <a:ext cx="18389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noProof="1">
                  <a:solidFill>
                    <a:srgbClr val="0D0D0D"/>
                  </a:solidFill>
                </a:rPr>
                <a:t>wasAttributedTo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716977" y="2263760"/>
            <a:ext cx="338554" cy="3329135"/>
            <a:chOff x="1716969" y="2263756"/>
            <a:chExt cx="338554" cy="3329135"/>
          </a:xfrm>
        </p:grpSpPr>
        <p:cxnSp>
          <p:nvCxnSpPr>
            <p:cNvPr id="54" name="Straight Arrow Connector 53"/>
            <p:cNvCxnSpPr>
              <a:stCxn id="20" idx="0"/>
              <a:endCxn id="5" idx="4"/>
            </p:cNvCxnSpPr>
            <p:nvPr/>
          </p:nvCxnSpPr>
          <p:spPr>
            <a:xfrm flipV="1">
              <a:off x="2039862" y="2263756"/>
              <a:ext cx="15653" cy="3329135"/>
            </a:xfrm>
            <a:prstGeom prst="straightConnector1">
              <a:avLst/>
            </a:prstGeom>
            <a:ln w="25400" cmpd="sng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 rot="16200000">
              <a:off x="1169944" y="3883160"/>
              <a:ext cx="14326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noProof="1">
                  <a:solidFill>
                    <a:srgbClr val="0D0D0D"/>
                  </a:solidFill>
                </a:rPr>
                <a:t>derivedFrom</a:t>
              </a:r>
            </a:p>
          </p:txBody>
        </p:sp>
      </p:grpSp>
      <p:sp>
        <p:nvSpPr>
          <p:cNvPr id="34" name="Freeform 33"/>
          <p:cNvSpPr/>
          <p:nvPr/>
        </p:nvSpPr>
        <p:spPr>
          <a:xfrm>
            <a:off x="4232393" y="2961227"/>
            <a:ext cx="1978524" cy="449379"/>
          </a:xfrm>
          <a:custGeom>
            <a:avLst/>
            <a:gdLst>
              <a:gd name="connsiteX0" fmla="*/ 0 w 1398537"/>
              <a:gd name="connsiteY0" fmla="*/ 1184320 h 1184320"/>
              <a:gd name="connsiteX1" fmla="*/ 0 w 1398537"/>
              <a:gd name="connsiteY1" fmla="*/ 356723 h 1184320"/>
              <a:gd name="connsiteX2" fmla="*/ 742081 w 1398537"/>
              <a:gd name="connsiteY2" fmla="*/ 0 h 1184320"/>
              <a:gd name="connsiteX3" fmla="*/ 1398537 w 1398537"/>
              <a:gd name="connsiteY3" fmla="*/ 385261 h 1184320"/>
              <a:gd name="connsiteX4" fmla="*/ 1398537 w 1398537"/>
              <a:gd name="connsiteY4" fmla="*/ 1184320 h 1184320"/>
              <a:gd name="connsiteX5" fmla="*/ 0 w 1398537"/>
              <a:gd name="connsiteY5" fmla="*/ 1184320 h 118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37" h="1184320">
                <a:moveTo>
                  <a:pt x="0" y="1184320"/>
                </a:moveTo>
                <a:lnTo>
                  <a:pt x="0" y="356723"/>
                </a:lnTo>
                <a:lnTo>
                  <a:pt x="742081" y="0"/>
                </a:lnTo>
                <a:lnTo>
                  <a:pt x="1398537" y="385261"/>
                </a:lnTo>
                <a:lnTo>
                  <a:pt x="1398537" y="1184320"/>
                </a:lnTo>
                <a:lnTo>
                  <a:pt x="0" y="118432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:</a:t>
            </a:r>
            <a:r>
              <a:rPr lang="en-US" sz="1400" dirty="0" err="1" smtClean="0"/>
              <a:t>WritingTheBook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5496" y="4544193"/>
            <a:ext cx="8975211" cy="1516096"/>
            <a:chOff x="81145" y="4544193"/>
            <a:chExt cx="8975211" cy="1516096"/>
          </a:xfrm>
        </p:grpSpPr>
        <p:cxnSp>
          <p:nvCxnSpPr>
            <p:cNvPr id="22" name="Straight Arrow Connector 21"/>
            <p:cNvCxnSpPr>
              <a:stCxn id="20" idx="6"/>
              <a:endCxn id="21" idx="1"/>
            </p:cNvCxnSpPr>
            <p:nvPr/>
          </p:nvCxnSpPr>
          <p:spPr>
            <a:xfrm>
              <a:off x="4089893" y="5792548"/>
              <a:ext cx="3214328" cy="0"/>
            </a:xfrm>
            <a:prstGeom prst="straightConnector1">
              <a:avLst/>
            </a:prstGeom>
            <a:ln w="25400" cmpd="sng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735468" y="5423216"/>
              <a:ext cx="18389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noProof="1">
                  <a:solidFill>
                    <a:srgbClr val="0D0D0D"/>
                  </a:solidFill>
                </a:rPr>
                <a:t>wasAttributedTo</a:t>
              </a:r>
            </a:p>
          </p:txBody>
        </p:sp>
        <p:sp>
          <p:nvSpPr>
            <p:cNvPr id="31" name="Rectangle 30"/>
            <p:cNvSpPr/>
            <p:nvPr/>
          </p:nvSpPr>
          <p:spPr>
            <a:xfrm rot="649308">
              <a:off x="6267068" y="5006909"/>
              <a:ext cx="20743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noProof="1">
                  <a:solidFill>
                    <a:srgbClr val="0D0D0D"/>
                  </a:solidFill>
                </a:rPr>
                <a:t>wasAssociatedWith</a:t>
              </a:r>
            </a:p>
          </p:txBody>
        </p:sp>
        <p:sp>
          <p:nvSpPr>
            <p:cNvPr id="32" name="Rectangle 31"/>
            <p:cNvSpPr/>
            <p:nvPr/>
          </p:nvSpPr>
          <p:spPr>
            <a:xfrm rot="20880545">
              <a:off x="2316910" y="5053047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noProof="1">
                  <a:solidFill>
                    <a:srgbClr val="0D0D0D"/>
                  </a:solidFill>
                </a:rPr>
                <a:t>generatedBy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292960" y="4544193"/>
              <a:ext cx="1978524" cy="449379"/>
            </a:xfrm>
            <a:custGeom>
              <a:avLst/>
              <a:gdLst>
                <a:gd name="connsiteX0" fmla="*/ 0 w 1398537"/>
                <a:gd name="connsiteY0" fmla="*/ 1184320 h 1184320"/>
                <a:gd name="connsiteX1" fmla="*/ 0 w 1398537"/>
                <a:gd name="connsiteY1" fmla="*/ 356723 h 1184320"/>
                <a:gd name="connsiteX2" fmla="*/ 742081 w 1398537"/>
                <a:gd name="connsiteY2" fmla="*/ 0 h 1184320"/>
                <a:gd name="connsiteX3" fmla="*/ 1398537 w 1398537"/>
                <a:gd name="connsiteY3" fmla="*/ 385261 h 1184320"/>
                <a:gd name="connsiteX4" fmla="*/ 1398537 w 1398537"/>
                <a:gd name="connsiteY4" fmla="*/ 1184320 h 1184320"/>
                <a:gd name="connsiteX5" fmla="*/ 0 w 1398537"/>
                <a:gd name="connsiteY5" fmla="*/ 1184320 h 118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8537" h="1184320">
                  <a:moveTo>
                    <a:pt x="0" y="1184320"/>
                  </a:moveTo>
                  <a:lnTo>
                    <a:pt x="0" y="356723"/>
                  </a:lnTo>
                  <a:lnTo>
                    <a:pt x="742081" y="0"/>
                  </a:lnTo>
                  <a:lnTo>
                    <a:pt x="1398537" y="385261"/>
                  </a:lnTo>
                  <a:lnTo>
                    <a:pt x="1398537" y="1184320"/>
                  </a:lnTo>
                  <a:lnTo>
                    <a:pt x="0" y="118432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7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: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TranslatingTheBook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1145" y="5592895"/>
              <a:ext cx="4008748" cy="399306"/>
            </a:xfrm>
            <a:prstGeom prst="ellipse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http://…</a:t>
              </a:r>
              <a:r>
                <a:rPr lang="en-US" sz="1400" dirty="0" err="1">
                  <a:solidFill>
                    <a:schemeClr val="tx1"/>
                  </a:solidFill>
                </a:rPr>
                <a:t>isbn</a:t>
              </a:r>
              <a:r>
                <a:rPr lang="en-US" sz="1400" dirty="0">
                  <a:solidFill>
                    <a:schemeClr val="tx1"/>
                  </a:solidFill>
                </a:rPr>
                <a:t>/2020386682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04221" y="5524807"/>
              <a:ext cx="1752135" cy="535482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:</a:t>
              </a:r>
              <a:r>
                <a:rPr lang="en-US" sz="1400" dirty="0" err="1">
                  <a:solidFill>
                    <a:srgbClr val="000000"/>
                  </a:solidFill>
                </a:rPr>
                <a:t>ChristianneBesse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0" idx="0"/>
            </p:cNvCxnSpPr>
            <p:nvPr/>
          </p:nvCxnSpPr>
          <p:spPr>
            <a:xfrm flipV="1">
              <a:off x="2085519" y="4993572"/>
              <a:ext cx="3196703" cy="599323"/>
            </a:xfrm>
            <a:prstGeom prst="straightConnector1">
              <a:avLst/>
            </a:prstGeom>
            <a:ln w="25400" cmpd="sng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21" idx="0"/>
            </p:cNvCxnSpPr>
            <p:nvPr/>
          </p:nvCxnSpPr>
          <p:spPr>
            <a:xfrm>
              <a:off x="5342789" y="4993572"/>
              <a:ext cx="2837500" cy="531235"/>
            </a:xfrm>
            <a:prstGeom prst="straightConnector1">
              <a:avLst/>
            </a:prstGeom>
            <a:ln w="25400" cmpd="sng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/>
          <p:cNvCxnSpPr>
            <a:stCxn id="5" idx="4"/>
            <a:endCxn id="34" idx="2"/>
          </p:cNvCxnSpPr>
          <p:nvPr/>
        </p:nvCxnSpPr>
        <p:spPr>
          <a:xfrm>
            <a:off x="2055523" y="2263760"/>
            <a:ext cx="3226699" cy="697467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4" idx="2"/>
            <a:endCxn id="3" idx="2"/>
          </p:cNvCxnSpPr>
          <p:nvPr/>
        </p:nvCxnSpPr>
        <p:spPr>
          <a:xfrm flipV="1">
            <a:off x="5282222" y="2331848"/>
            <a:ext cx="3032434" cy="629379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77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0385"/>
            <a:ext cx="8229600" cy="1143000"/>
          </a:xfrm>
        </p:spPr>
        <p:txBody>
          <a:bodyPr/>
          <a:lstStyle/>
          <a:p>
            <a:r>
              <a:rPr lang="en-US" dirty="0" smtClean="0"/>
              <a:t>Categories of PROV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Starting Point classes and properties</a:t>
            </a:r>
            <a:r>
              <a:rPr lang="en-US" dirty="0" smtClean="0"/>
              <a:t>: the basics</a:t>
            </a:r>
          </a:p>
          <a:p>
            <a:r>
              <a:rPr lang="en-US" i="1" dirty="0" smtClean="0"/>
              <a:t>Expanded classes and properties</a:t>
            </a:r>
            <a:r>
              <a:rPr lang="en-US" dirty="0" smtClean="0"/>
              <a:t>: additional terms around the starting point terms for richer descriptions</a:t>
            </a:r>
          </a:p>
          <a:p>
            <a:r>
              <a:rPr lang="en-US" i="1" dirty="0" smtClean="0"/>
              <a:t>Qualified classes and properties</a:t>
            </a:r>
            <a:r>
              <a:rPr lang="en-US" dirty="0" smtClean="0"/>
              <a:t>: for provenance geeks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PROV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3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307" y="41764"/>
            <a:ext cx="88118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Starting point classes and properties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81187" y="2545643"/>
            <a:ext cx="2595849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ENTITY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9379" y="5368779"/>
            <a:ext cx="1499456" cy="535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AGENT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77032" y="2886471"/>
            <a:ext cx="2699792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477036" y="2545642"/>
            <a:ext cx="2627889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8" idx="0"/>
          </p:cNvCxnSpPr>
          <p:nvPr/>
        </p:nvCxnSpPr>
        <p:spPr>
          <a:xfrm flipH="1">
            <a:off x="2179111" y="2944952"/>
            <a:ext cx="1" cy="2423831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3"/>
          </p:cNvCxnSpPr>
          <p:nvPr/>
        </p:nvCxnSpPr>
        <p:spPr>
          <a:xfrm flipH="1">
            <a:off x="2928839" y="2944191"/>
            <a:ext cx="4341415" cy="2692331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8" idx="2"/>
            <a:endCxn id="8" idx="0"/>
          </p:cNvCxnSpPr>
          <p:nvPr/>
        </p:nvCxnSpPr>
        <p:spPr>
          <a:xfrm rot="5400000" flipH="1">
            <a:off x="1911366" y="5636523"/>
            <a:ext cx="535482" cy="12700"/>
          </a:xfrm>
          <a:prstGeom prst="curvedConnector5">
            <a:avLst>
              <a:gd name="adj1" fmla="val -79834"/>
              <a:gd name="adj2" fmla="val 14329591"/>
              <a:gd name="adj3" fmla="val 185549"/>
            </a:avLst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0"/>
            <a:endCxn id="5" idx="4"/>
          </p:cNvCxnSpPr>
          <p:nvPr/>
        </p:nvCxnSpPr>
        <p:spPr>
          <a:xfrm rot="16200000" flipH="1">
            <a:off x="1979458" y="2745299"/>
            <a:ext cx="399306" cy="12700"/>
          </a:xfrm>
          <a:prstGeom prst="curvedConnector5">
            <a:avLst>
              <a:gd name="adj1" fmla="val -122384"/>
              <a:gd name="adj2" fmla="val -14003126"/>
              <a:gd name="adj3" fmla="val 210891"/>
            </a:avLst>
          </a:prstGeom>
          <a:ln w="2540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55680" y="4004208"/>
            <a:ext cx="187135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wasAttributedTo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934897" y="4449266"/>
            <a:ext cx="2115639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wasAssociatedWith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76644" y="6455681"/>
            <a:ext cx="1661971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actedOnBehalf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283430" y="1701638"/>
            <a:ext cx="173176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1600" b="1" noProof="1">
                <a:solidFill>
                  <a:srgbClr val="0D0D0D"/>
                </a:solidFill>
              </a:rPr>
              <a:t>wasInformedBy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80465" y="1640439"/>
            <a:ext cx="187135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wasDerivedFrom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990162" y="2951301"/>
            <a:ext cx="1848091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1600" b="1" noProof="1">
                <a:solidFill>
                  <a:srgbClr val="0D0D0D"/>
                </a:solidFill>
              </a:rPr>
              <a:t>wasGeneratedBy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579329" y="2183602"/>
            <a:ext cx="66976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1600" b="1" noProof="1">
                <a:solidFill>
                  <a:srgbClr val="0D0D0D"/>
                </a:solidFill>
              </a:rPr>
              <a:t>used</a:t>
            </a:r>
          </a:p>
        </p:txBody>
      </p:sp>
      <p:cxnSp>
        <p:nvCxnSpPr>
          <p:cNvPr id="74" name="Curved Connector 73"/>
          <p:cNvCxnSpPr/>
          <p:nvPr/>
        </p:nvCxnSpPr>
        <p:spPr>
          <a:xfrm rot="5400000">
            <a:off x="7076950" y="2715460"/>
            <a:ext cx="399306" cy="12700"/>
          </a:xfrm>
          <a:prstGeom prst="curvedConnector5">
            <a:avLst>
              <a:gd name="adj1" fmla="val -122384"/>
              <a:gd name="adj2" fmla="val -14003126"/>
              <a:gd name="adj3" fmla="val 210891"/>
            </a:avLst>
          </a:prstGeom>
          <a:ln w="2540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303391" y="3383992"/>
            <a:ext cx="1691847" cy="594908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1600" b="1" noProof="1">
                <a:solidFill>
                  <a:srgbClr val="0D0D0D"/>
                </a:solidFill>
              </a:rPr>
              <a:t>startedAtTime,</a:t>
            </a:r>
          </a:p>
          <a:p>
            <a:pPr algn="ctr"/>
            <a:r>
              <a:rPr lang="en-US" sz="1600" b="1" noProof="1">
                <a:solidFill>
                  <a:srgbClr val="0D0D0D"/>
                </a:solidFill>
              </a:rPr>
              <a:t>endedAtTime</a:t>
            </a:r>
          </a:p>
        </p:txBody>
      </p:sp>
      <p:sp>
        <p:nvSpPr>
          <p:cNvPr id="21" name="Freeform 20"/>
          <p:cNvSpPr/>
          <p:nvPr/>
        </p:nvSpPr>
        <p:spPr>
          <a:xfrm>
            <a:off x="6273752" y="2522157"/>
            <a:ext cx="1978524" cy="449379"/>
          </a:xfrm>
          <a:custGeom>
            <a:avLst/>
            <a:gdLst>
              <a:gd name="connsiteX0" fmla="*/ 0 w 1398537"/>
              <a:gd name="connsiteY0" fmla="*/ 1184320 h 1184320"/>
              <a:gd name="connsiteX1" fmla="*/ 0 w 1398537"/>
              <a:gd name="connsiteY1" fmla="*/ 356723 h 1184320"/>
              <a:gd name="connsiteX2" fmla="*/ 742081 w 1398537"/>
              <a:gd name="connsiteY2" fmla="*/ 0 h 1184320"/>
              <a:gd name="connsiteX3" fmla="*/ 1398537 w 1398537"/>
              <a:gd name="connsiteY3" fmla="*/ 385261 h 1184320"/>
              <a:gd name="connsiteX4" fmla="*/ 1398537 w 1398537"/>
              <a:gd name="connsiteY4" fmla="*/ 1184320 h 1184320"/>
              <a:gd name="connsiteX5" fmla="*/ 0 w 1398537"/>
              <a:gd name="connsiteY5" fmla="*/ 1184320 h 118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37" h="1184320">
                <a:moveTo>
                  <a:pt x="0" y="1184320"/>
                </a:moveTo>
                <a:lnTo>
                  <a:pt x="0" y="356723"/>
                </a:lnTo>
                <a:lnTo>
                  <a:pt x="742081" y="0"/>
                </a:lnTo>
                <a:lnTo>
                  <a:pt x="1398537" y="385261"/>
                </a:lnTo>
                <a:lnTo>
                  <a:pt x="1398537" y="1184320"/>
                </a:lnTo>
                <a:lnTo>
                  <a:pt x="0" y="118432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ACTIVITY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461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extra classes, defined as subclasses of agents:</a:t>
            </a:r>
          </a:p>
          <a:p>
            <a:pPr lvl="1"/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rganization</a:t>
            </a:r>
            <a:r>
              <a:rPr lang="en-US" dirty="0" smtClean="0"/>
              <a:t>, </a:t>
            </a:r>
            <a:r>
              <a:rPr lang="en-US" dirty="0" smtClean="0">
                <a:latin typeface="+mn-lt"/>
              </a:rPr>
              <a:t>Person</a:t>
            </a:r>
            <a:r>
              <a:rPr lang="en-US" dirty="0" smtClean="0"/>
              <a:t>, </a:t>
            </a:r>
            <a:r>
              <a:rPr lang="en-US" dirty="0" err="1" smtClean="0">
                <a:latin typeface="+mn-lt"/>
              </a:rPr>
              <a:t>SoftwareAgent</a:t>
            </a:r>
            <a:endParaRPr lang="en-US" dirty="0" smtClean="0">
              <a:latin typeface="+mn-lt"/>
            </a:endParaRPr>
          </a:p>
          <a:p>
            <a:r>
              <a:rPr lang="en-US" dirty="0" smtClean="0"/>
              <a:t>Some extra properties describing versioning, influencing, invalidation, or creation of entities, etc.</a:t>
            </a:r>
          </a:p>
          <a:p>
            <a:r>
              <a:rPr lang="en-US" dirty="0" smtClean="0"/>
              <a:t>Nothing structurally different, just adding some specialization</a:t>
            </a:r>
          </a:p>
          <a:p>
            <a:pPr lvl="1"/>
            <a:r>
              <a:rPr lang="en-US" dirty="0" smtClean="0"/>
              <a:t>applications are of course welcome to add their own specializations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classes </a:t>
            </a:r>
            <a:r>
              <a:rPr lang="en-US" dirty="0"/>
              <a:t>and properties</a:t>
            </a:r>
          </a:p>
        </p:txBody>
      </p:sp>
    </p:spTree>
    <p:extLst>
      <p:ext uri="{BB962C8B-B14F-4D97-AF65-F5344CB8AC3E}">
        <p14:creationId xmlns:p14="http://schemas.microsoft.com/office/powerpoint/2010/main" val="313762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for extra properties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881187" y="2545643"/>
            <a:ext cx="2595849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ENTITY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9379" y="5368779"/>
            <a:ext cx="1499456" cy="535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AGENT</a:t>
            </a:r>
          </a:p>
        </p:txBody>
      </p:sp>
      <p:cxnSp>
        <p:nvCxnSpPr>
          <p:cNvPr id="9" name="Straight Arrow Connector 8"/>
          <p:cNvCxnSpPr>
            <a:endCxn id="5" idx="3"/>
          </p:cNvCxnSpPr>
          <p:nvPr/>
        </p:nvCxnSpPr>
        <p:spPr>
          <a:xfrm flipH="1">
            <a:off x="2928839" y="2944191"/>
            <a:ext cx="4341415" cy="2692331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3" idx="0"/>
            <a:endCxn id="3" idx="4"/>
          </p:cNvCxnSpPr>
          <p:nvPr/>
        </p:nvCxnSpPr>
        <p:spPr>
          <a:xfrm rot="16200000" flipH="1">
            <a:off x="1979458" y="2745299"/>
            <a:ext cx="399306" cy="12700"/>
          </a:xfrm>
          <a:prstGeom prst="curvedConnector5">
            <a:avLst>
              <a:gd name="adj1" fmla="val -122384"/>
              <a:gd name="adj2" fmla="val -14003126"/>
              <a:gd name="adj3" fmla="val 210891"/>
            </a:avLst>
          </a:prstGeom>
          <a:ln w="2540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75352" y="3356992"/>
            <a:ext cx="1687200" cy="584739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1600" b="1" noProof="1">
                <a:solidFill>
                  <a:srgbClr val="0D0D0D"/>
                </a:solidFill>
              </a:rPr>
              <a:t>alternateOf,</a:t>
            </a:r>
          </a:p>
          <a:p>
            <a:pPr algn="ctr"/>
            <a:r>
              <a:rPr lang="en-US" sz="1600" b="1" noProof="1">
                <a:solidFill>
                  <a:srgbClr val="0D0D0D"/>
                </a:solidFill>
              </a:rPr>
              <a:t>wasRevisionOf</a:t>
            </a:r>
            <a:r>
              <a:rPr lang="en-US" sz="1600" b="1" noProof="1" smtClean="0">
                <a:solidFill>
                  <a:srgbClr val="0D0D0D"/>
                </a:solidFill>
              </a:rPr>
              <a:t>,</a:t>
            </a:r>
            <a:endParaRPr lang="en-US" sz="1600" b="1" noProof="1">
              <a:solidFill>
                <a:srgbClr val="0D0D0D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22066" y="1412776"/>
            <a:ext cx="191788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1600" b="1" noProof="1">
                <a:solidFill>
                  <a:srgbClr val="0D0D0D"/>
                </a:solidFill>
              </a:rPr>
              <a:t>generatedAtTime</a:t>
            </a:r>
            <a:endParaRPr lang="en-US" sz="1600" b="1" noProof="1">
              <a:solidFill>
                <a:srgbClr val="0D0D0D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40607" y="4347777"/>
            <a:ext cx="1522381" cy="594908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1600" b="1" noProof="1">
                <a:solidFill>
                  <a:srgbClr val="0D0D0D"/>
                </a:solidFill>
              </a:rPr>
              <a:t>wasEndedBy,</a:t>
            </a:r>
          </a:p>
          <a:p>
            <a:pPr algn="ctr"/>
            <a:r>
              <a:rPr lang="en-US" sz="1600" b="1" noProof="1">
                <a:solidFill>
                  <a:srgbClr val="0D0D0D"/>
                </a:solidFill>
              </a:rPr>
              <a:t>wasStartedBy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94248" y="1931027"/>
            <a:ext cx="1522381" cy="594908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1600" b="1" noProof="1">
                <a:solidFill>
                  <a:srgbClr val="0D0D0D"/>
                </a:solidFill>
              </a:rPr>
              <a:t>wasEndedBy,</a:t>
            </a:r>
          </a:p>
          <a:p>
            <a:pPr algn="ctr"/>
            <a:r>
              <a:rPr lang="en-US" sz="1600" b="1" noProof="1">
                <a:solidFill>
                  <a:srgbClr val="0D0D0D"/>
                </a:solidFill>
              </a:rPr>
              <a:t>wasStartedBy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66588" y="2990747"/>
            <a:ext cx="2699792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477036" y="2545642"/>
            <a:ext cx="2627889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6266380" y="2468859"/>
            <a:ext cx="1978524" cy="449379"/>
          </a:xfrm>
          <a:custGeom>
            <a:avLst/>
            <a:gdLst>
              <a:gd name="connsiteX0" fmla="*/ 0 w 1398537"/>
              <a:gd name="connsiteY0" fmla="*/ 1184320 h 1184320"/>
              <a:gd name="connsiteX1" fmla="*/ 0 w 1398537"/>
              <a:gd name="connsiteY1" fmla="*/ 356723 h 1184320"/>
              <a:gd name="connsiteX2" fmla="*/ 742081 w 1398537"/>
              <a:gd name="connsiteY2" fmla="*/ 0 h 1184320"/>
              <a:gd name="connsiteX3" fmla="*/ 1398537 w 1398537"/>
              <a:gd name="connsiteY3" fmla="*/ 385261 h 1184320"/>
              <a:gd name="connsiteX4" fmla="*/ 1398537 w 1398537"/>
              <a:gd name="connsiteY4" fmla="*/ 1184320 h 1184320"/>
              <a:gd name="connsiteX5" fmla="*/ 0 w 1398537"/>
              <a:gd name="connsiteY5" fmla="*/ 1184320 h 118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37" h="1184320">
                <a:moveTo>
                  <a:pt x="0" y="1184320"/>
                </a:moveTo>
                <a:lnTo>
                  <a:pt x="0" y="356723"/>
                </a:lnTo>
                <a:lnTo>
                  <a:pt x="742081" y="0"/>
                </a:lnTo>
                <a:lnTo>
                  <a:pt x="1398537" y="385261"/>
                </a:lnTo>
                <a:lnTo>
                  <a:pt x="1398537" y="1184320"/>
                </a:lnTo>
                <a:lnTo>
                  <a:pt x="0" y="118432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ACTIVITY</a:t>
            </a:r>
            <a:endParaRPr lang="en-US" sz="1400" dirty="0"/>
          </a:p>
        </p:txBody>
      </p:sp>
      <p:cxnSp>
        <p:nvCxnSpPr>
          <p:cNvPr id="15" name="Straight Arrow Connector 14"/>
          <p:cNvCxnSpPr>
            <a:stCxn id="3" idx="0"/>
          </p:cNvCxnSpPr>
          <p:nvPr/>
        </p:nvCxnSpPr>
        <p:spPr>
          <a:xfrm flipV="1">
            <a:off x="2179112" y="1700808"/>
            <a:ext cx="952728" cy="844835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31836" y="2956090"/>
            <a:ext cx="191788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pPr algn="ctr"/>
            <a:r>
              <a:rPr lang="en-US" sz="1600" b="1" noProof="1">
                <a:solidFill>
                  <a:srgbClr val="0D0D0D"/>
                </a:solidFill>
              </a:rPr>
              <a:t>wasInvalidatedBy</a:t>
            </a:r>
          </a:p>
        </p:txBody>
      </p:sp>
    </p:spTree>
    <p:extLst>
      <p:ext uri="{BB962C8B-B14F-4D97-AF65-F5344CB8AC3E}">
        <p14:creationId xmlns:p14="http://schemas.microsoft.com/office/powerpoint/2010/main" val="429022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some extra properties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4" idx="0"/>
            <a:endCxn id="43" idx="4"/>
          </p:cNvCxnSpPr>
          <p:nvPr/>
        </p:nvCxnSpPr>
        <p:spPr>
          <a:xfrm flipV="1">
            <a:off x="5075503" y="2315109"/>
            <a:ext cx="2713597" cy="1614453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1" idx="4"/>
            <a:endCxn id="44" idx="0"/>
          </p:cNvCxnSpPr>
          <p:nvPr/>
        </p:nvCxnSpPr>
        <p:spPr>
          <a:xfrm>
            <a:off x="1994319" y="2315109"/>
            <a:ext cx="3081184" cy="1614453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04651" y="4559251"/>
            <a:ext cx="237168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00" tIns="45702" rIns="91400" bIns="45702" rtlCol="0">
            <a:spAutoFit/>
          </a:bodyPr>
          <a:lstStyle/>
          <a:p>
            <a:r>
              <a:rPr lang="en-US" sz="1400" dirty="0" err="1"/>
              <a:t>startedAtTime</a:t>
            </a:r>
            <a:r>
              <a:rPr lang="en-US" sz="1400" dirty="0"/>
              <a:t>: </a:t>
            </a:r>
            <a:r>
              <a:rPr lang="en-US" sz="1400" dirty="0" smtClean="0"/>
              <a:t>2000-</a:t>
            </a:r>
            <a:r>
              <a:rPr lang="en-US" sz="1400" dirty="0"/>
              <a:t>01</a:t>
            </a:r>
          </a:p>
          <a:p>
            <a:r>
              <a:rPr lang="en-US" sz="1400" dirty="0" err="1"/>
              <a:t>endedAtTime</a:t>
            </a:r>
            <a:r>
              <a:rPr lang="en-US" sz="1400" dirty="0"/>
              <a:t>: </a:t>
            </a:r>
            <a:r>
              <a:rPr lang="en-US" sz="1400" dirty="0" smtClean="0"/>
              <a:t>2000-</a:t>
            </a:r>
            <a:r>
              <a:rPr lang="en-US" sz="1400" dirty="0"/>
              <a:t>06</a:t>
            </a:r>
          </a:p>
        </p:txBody>
      </p:sp>
      <p:cxnSp>
        <p:nvCxnSpPr>
          <p:cNvPr id="10" name="Elbow Connector 9"/>
          <p:cNvCxnSpPr>
            <a:stCxn id="44" idx="4"/>
            <a:endCxn id="2" idx="1"/>
          </p:cNvCxnSpPr>
          <p:nvPr/>
        </p:nvCxnSpPr>
        <p:spPr>
          <a:xfrm rot="16200000" flipH="1">
            <a:off x="5094079" y="4310291"/>
            <a:ext cx="491997" cy="529148"/>
          </a:xfrm>
          <a:prstGeom prst="bentConnector2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652664">
            <a:off x="2825860" y="2787748"/>
            <a:ext cx="1440953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generatedBy</a:t>
            </a:r>
          </a:p>
        </p:txBody>
      </p:sp>
      <p:sp>
        <p:nvSpPr>
          <p:cNvPr id="16" name="Rectangle 15"/>
          <p:cNvSpPr/>
          <p:nvPr/>
        </p:nvSpPr>
        <p:spPr>
          <a:xfrm rot="19757300">
            <a:off x="5198524" y="2860903"/>
            <a:ext cx="2115639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wasAssociatedWith</a:t>
            </a:r>
          </a:p>
        </p:txBody>
      </p:sp>
      <p:cxnSp>
        <p:nvCxnSpPr>
          <p:cNvPr id="17" name="Straight Arrow Connector 16"/>
          <p:cNvCxnSpPr>
            <a:stCxn id="41" idx="6"/>
            <a:endCxn id="43" idx="2"/>
          </p:cNvCxnSpPr>
          <p:nvPr/>
        </p:nvCxnSpPr>
        <p:spPr>
          <a:xfrm>
            <a:off x="3998693" y="2115452"/>
            <a:ext cx="2609570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381388" y="1760290"/>
            <a:ext cx="187135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wasAttributedTo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4653" y="5184152"/>
            <a:ext cx="100361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00" tIns="45702" rIns="91400" bIns="45702" rtlCol="0">
            <a:spAutoFit/>
          </a:bodyPr>
          <a:lstStyle/>
          <a:p>
            <a:r>
              <a:rPr lang="en-US" sz="1400" b="1" dirty="0"/>
              <a:t>a Activity</a:t>
            </a:r>
          </a:p>
        </p:txBody>
      </p:sp>
      <p:cxnSp>
        <p:nvCxnSpPr>
          <p:cNvPr id="21" name="Elbow Connector 20"/>
          <p:cNvCxnSpPr>
            <a:stCxn id="44" idx="4"/>
            <a:endCxn id="20" idx="1"/>
          </p:cNvCxnSpPr>
          <p:nvPr/>
        </p:nvCxnSpPr>
        <p:spPr>
          <a:xfrm rot="16200000" flipH="1">
            <a:off x="4835490" y="4568880"/>
            <a:ext cx="1009173" cy="529147"/>
          </a:xfrm>
          <a:prstGeom prst="bentConnector2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0303" y="1343387"/>
            <a:ext cx="98149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00" tIns="45702" rIns="91400" bIns="45702" rtlCol="0">
            <a:spAutoFit/>
          </a:bodyPr>
          <a:lstStyle/>
          <a:p>
            <a:r>
              <a:rPr lang="en-US" sz="1400" b="1" dirty="0"/>
              <a:t>a Entity</a:t>
            </a:r>
          </a:p>
        </p:txBody>
      </p:sp>
      <p:cxnSp>
        <p:nvCxnSpPr>
          <p:cNvPr id="25" name="Elbow Connector 24"/>
          <p:cNvCxnSpPr>
            <a:stCxn id="41" idx="0"/>
            <a:endCxn id="24" idx="3"/>
          </p:cNvCxnSpPr>
          <p:nvPr/>
        </p:nvCxnSpPr>
        <p:spPr>
          <a:xfrm rot="16200000" flipV="1">
            <a:off x="1628800" y="1550279"/>
            <a:ext cx="418527" cy="312521"/>
          </a:xfrm>
          <a:prstGeom prst="bentConnector2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05500" y="1343387"/>
            <a:ext cx="163204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00" tIns="45702" rIns="91400" bIns="45702" rtlCol="0">
            <a:spAutoFit/>
          </a:bodyPr>
          <a:lstStyle/>
          <a:p>
            <a:r>
              <a:rPr lang="en-US" sz="1400" b="1" dirty="0"/>
              <a:t>a Agent, </a:t>
            </a:r>
            <a:r>
              <a:rPr lang="en-US" sz="1400" b="1" dirty="0">
                <a:solidFill>
                  <a:srgbClr val="008000"/>
                </a:solidFill>
              </a:rPr>
              <a:t>Person</a:t>
            </a:r>
          </a:p>
        </p:txBody>
      </p:sp>
      <p:cxnSp>
        <p:nvCxnSpPr>
          <p:cNvPr id="31" name="Elbow Connector 30"/>
          <p:cNvCxnSpPr>
            <a:stCxn id="43" idx="0"/>
            <a:endCxn id="28" idx="3"/>
          </p:cNvCxnSpPr>
          <p:nvPr/>
        </p:nvCxnSpPr>
        <p:spPr>
          <a:xfrm rot="16200000" flipV="1">
            <a:off x="7454063" y="1580758"/>
            <a:ext cx="418527" cy="251557"/>
          </a:xfrm>
          <a:prstGeom prst="bentConnector2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-10055" y="1915803"/>
            <a:ext cx="4008748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http://…</a:t>
            </a:r>
            <a:r>
              <a:rPr lang="en-US" sz="1400" dirty="0" err="1"/>
              <a:t>isbn</a:t>
            </a:r>
            <a:r>
              <a:rPr lang="en-US" sz="1400" dirty="0"/>
              <a:t>/000651409X</a:t>
            </a:r>
          </a:p>
        </p:txBody>
      </p:sp>
      <p:sp>
        <p:nvSpPr>
          <p:cNvPr id="43" name="Oval 42"/>
          <p:cNvSpPr/>
          <p:nvPr/>
        </p:nvSpPr>
        <p:spPr>
          <a:xfrm>
            <a:off x="6608263" y="1915803"/>
            <a:ext cx="2361674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:</a:t>
            </a:r>
            <a:r>
              <a:rPr lang="en-US" sz="1400" dirty="0" err="1"/>
              <a:t>AmitavGhosh</a:t>
            </a:r>
            <a:endParaRPr lang="en-US" sz="1400" dirty="0"/>
          </a:p>
        </p:txBody>
      </p:sp>
      <p:sp>
        <p:nvSpPr>
          <p:cNvPr id="44" name="Oval 43"/>
          <p:cNvSpPr/>
          <p:nvPr/>
        </p:nvSpPr>
        <p:spPr>
          <a:xfrm>
            <a:off x="3894666" y="3929558"/>
            <a:ext cx="2361674" cy="399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:</a:t>
            </a:r>
            <a:r>
              <a:rPr lang="en-US" sz="1400" dirty="0" err="1"/>
              <a:t>WritingTheBook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34640" y="2796072"/>
            <a:ext cx="230536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00" tIns="45702" rIns="91400" bIns="45702" rtlCol="0">
            <a:spAutoFit/>
          </a:bodyPr>
          <a:lstStyle/>
          <a:p>
            <a:r>
              <a:rPr lang="en-US" sz="1400" dirty="0" err="1">
                <a:solidFill>
                  <a:srgbClr val="008000"/>
                </a:solidFill>
              </a:rPr>
              <a:t>generatedAtTime</a:t>
            </a:r>
            <a:r>
              <a:rPr lang="en-US" sz="1400" dirty="0">
                <a:solidFill>
                  <a:srgbClr val="008000"/>
                </a:solidFill>
              </a:rPr>
              <a:t>: </a:t>
            </a:r>
            <a:r>
              <a:rPr lang="en-US" sz="1400" dirty="0" smtClean="0">
                <a:solidFill>
                  <a:srgbClr val="008000"/>
                </a:solidFill>
              </a:rPr>
              <a:t>2000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23" name="Elbow Connector 22"/>
          <p:cNvCxnSpPr>
            <a:stCxn id="41" idx="4"/>
            <a:endCxn id="22" idx="0"/>
          </p:cNvCxnSpPr>
          <p:nvPr/>
        </p:nvCxnSpPr>
        <p:spPr>
          <a:xfrm rot="5400000">
            <a:off x="1450342" y="2252086"/>
            <a:ext cx="480963" cy="607001"/>
          </a:xfrm>
          <a:prstGeom prst="bentConnector3">
            <a:avLst>
              <a:gd name="adj1" fmla="val 50000"/>
            </a:avLst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82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8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Qualified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30556" y="3422591"/>
            <a:ext cx="1499456" cy="535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:</a:t>
            </a:r>
            <a:r>
              <a:rPr lang="en-US" sz="1400" dirty="0" err="1"/>
              <a:t>AmitavGhosh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15" idx="6"/>
            <a:endCxn id="16" idx="1"/>
          </p:cNvCxnSpPr>
          <p:nvPr/>
        </p:nvCxnSpPr>
        <p:spPr>
          <a:xfrm>
            <a:off x="4089891" y="5519294"/>
            <a:ext cx="3214328" cy="0"/>
          </a:xfrm>
          <a:prstGeom prst="straightConnector1">
            <a:avLst/>
          </a:prstGeom>
          <a:ln w="2540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21348" y="5173702"/>
            <a:ext cx="1838884" cy="338518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 smtClean="0">
                <a:solidFill>
                  <a:srgbClr val="0D0D0D"/>
                </a:solidFill>
              </a:rPr>
              <a:t>wasAttributedTo</a:t>
            </a:r>
            <a:endParaRPr lang="en-US" sz="1600" b="1" noProof="1">
              <a:solidFill>
                <a:srgbClr val="0D0D0D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141" y="5319641"/>
            <a:ext cx="4008748" cy="399306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7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http://…</a:t>
            </a:r>
            <a:r>
              <a:rPr lang="en-US" sz="1400" dirty="0" err="1">
                <a:solidFill>
                  <a:schemeClr val="tx1"/>
                </a:solidFill>
              </a:rPr>
              <a:t>isbn</a:t>
            </a:r>
            <a:r>
              <a:rPr lang="en-US" sz="1400" dirty="0">
                <a:solidFill>
                  <a:schemeClr val="tx1"/>
                </a:solidFill>
              </a:rPr>
              <a:t>/2020386682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04221" y="5251553"/>
            <a:ext cx="1752135" cy="535482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7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:</a:t>
            </a:r>
            <a:r>
              <a:rPr lang="en-US" sz="1400" dirty="0" err="1">
                <a:solidFill>
                  <a:srgbClr val="000000"/>
                </a:solidFill>
              </a:rPr>
              <a:t>ChristianneBesse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7" name="Curved Connector 16"/>
          <p:cNvCxnSpPr>
            <a:stCxn id="15" idx="0"/>
            <a:endCxn id="12" idx="1"/>
          </p:cNvCxnSpPr>
          <p:nvPr/>
        </p:nvCxnSpPr>
        <p:spPr>
          <a:xfrm rot="5400000" flipH="1" flipV="1">
            <a:off x="3943385" y="1832471"/>
            <a:ext cx="1629309" cy="5345041"/>
          </a:xfrm>
          <a:prstGeom prst="curvedConnector2">
            <a:avLst/>
          </a:prstGeom>
          <a:ln w="2540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21131939">
            <a:off x="4509629" y="3479408"/>
            <a:ext cx="187135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wasAttributedTo</a:t>
            </a:r>
          </a:p>
        </p:txBody>
      </p:sp>
    </p:spTree>
    <p:extLst>
      <p:ext uri="{BB962C8B-B14F-4D97-AF65-F5344CB8AC3E}">
        <p14:creationId xmlns:p14="http://schemas.microsoft.com/office/powerpoint/2010/main" val="137898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145" y="1479706"/>
            <a:ext cx="8975211" cy="2153602"/>
          </a:xfrm>
        </p:spPr>
        <p:txBody>
          <a:bodyPr/>
          <a:lstStyle/>
          <a:p>
            <a:r>
              <a:rPr lang="en-US" dirty="0" smtClean="0"/>
              <a:t>Clearly, </a:t>
            </a:r>
            <a:r>
              <a:rPr lang="en-US" dirty="0" err="1" smtClean="0"/>
              <a:t>Amitav</a:t>
            </a:r>
            <a:r>
              <a:rPr lang="en-US" dirty="0" smtClean="0"/>
              <a:t> </a:t>
            </a:r>
            <a:r>
              <a:rPr lang="en-US" dirty="0" err="1" smtClean="0"/>
              <a:t>Ghosh</a:t>
            </a:r>
            <a:r>
              <a:rPr lang="en-US" dirty="0" smtClean="0"/>
              <a:t> played a different role than </a:t>
            </a:r>
            <a:r>
              <a:rPr lang="en-US" dirty="0" err="1" smtClean="0"/>
              <a:t>Christianne</a:t>
            </a:r>
            <a:r>
              <a:rPr lang="en-US" dirty="0" smtClean="0"/>
              <a:t> </a:t>
            </a:r>
            <a:r>
              <a:rPr lang="en-US" dirty="0" err="1" smtClean="0"/>
              <a:t>Besse</a:t>
            </a:r>
            <a:endParaRPr lang="en-US" dirty="0" smtClean="0"/>
          </a:p>
          <a:p>
            <a:r>
              <a:rPr lang="en-US" dirty="0" smtClean="0"/>
              <a:t>We want to “qualify” the </a:t>
            </a:r>
            <a:r>
              <a:rPr lang="en-US" dirty="0" err="1" smtClean="0">
                <a:latin typeface="+mn-lt"/>
                <a:cs typeface="Courier New"/>
              </a:rPr>
              <a:t>prov:wasAttributedTo</a:t>
            </a:r>
            <a:r>
              <a:rPr lang="en-US" dirty="0" smtClean="0"/>
              <a:t> relationships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is missing here…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30556" y="3422591"/>
            <a:ext cx="1499456" cy="535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:</a:t>
            </a:r>
            <a:r>
              <a:rPr lang="en-US" sz="1400" dirty="0" err="1"/>
              <a:t>AmitavGhosh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9" idx="6"/>
            <a:endCxn id="10" idx="1"/>
          </p:cNvCxnSpPr>
          <p:nvPr/>
        </p:nvCxnSpPr>
        <p:spPr>
          <a:xfrm>
            <a:off x="4089891" y="5519294"/>
            <a:ext cx="3214328" cy="0"/>
          </a:xfrm>
          <a:prstGeom prst="straightConnector1">
            <a:avLst/>
          </a:prstGeom>
          <a:ln w="2540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21348" y="5173702"/>
            <a:ext cx="1838884" cy="338518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 smtClean="0">
                <a:solidFill>
                  <a:srgbClr val="0D0D0D"/>
                </a:solidFill>
              </a:rPr>
              <a:t>wasAttributedTo</a:t>
            </a:r>
            <a:endParaRPr lang="en-US" sz="1600" b="1" noProof="1">
              <a:solidFill>
                <a:srgbClr val="0D0D0D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1141" y="5319641"/>
            <a:ext cx="4008748" cy="399306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7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http://…</a:t>
            </a:r>
            <a:r>
              <a:rPr lang="en-US" sz="1400" dirty="0" err="1">
                <a:solidFill>
                  <a:schemeClr val="tx1"/>
                </a:solidFill>
              </a:rPr>
              <a:t>isbn</a:t>
            </a:r>
            <a:r>
              <a:rPr lang="en-US" sz="1400" dirty="0">
                <a:solidFill>
                  <a:schemeClr val="tx1"/>
                </a:solidFill>
              </a:rPr>
              <a:t>/2020386682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4221" y="5251553"/>
            <a:ext cx="1752135" cy="535482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7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:</a:t>
            </a:r>
            <a:r>
              <a:rPr lang="en-US" sz="1400" dirty="0" err="1">
                <a:solidFill>
                  <a:srgbClr val="000000"/>
                </a:solidFill>
              </a:rPr>
              <a:t>ChristianneBesse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2" name="Curved Connector 11"/>
          <p:cNvCxnSpPr>
            <a:stCxn id="9" idx="0"/>
            <a:endCxn id="5" idx="1"/>
          </p:cNvCxnSpPr>
          <p:nvPr/>
        </p:nvCxnSpPr>
        <p:spPr>
          <a:xfrm rot="5400000" flipH="1" flipV="1">
            <a:off x="3943385" y="1832471"/>
            <a:ext cx="1629309" cy="5345041"/>
          </a:xfrm>
          <a:prstGeom prst="curvedConnector2">
            <a:avLst/>
          </a:prstGeom>
          <a:ln w="2540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21131939">
            <a:off x="4509629" y="3479408"/>
            <a:ext cx="187135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wasAttributedTo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312876" y="3789086"/>
            <a:ext cx="2838906" cy="2460712"/>
            <a:chOff x="4219947" y="4305283"/>
            <a:chExt cx="2838906" cy="2460714"/>
          </a:xfrm>
        </p:grpSpPr>
        <p:sp>
          <p:nvSpPr>
            <p:cNvPr id="16" name="TextBox 15"/>
            <p:cNvSpPr txBox="1"/>
            <p:nvPr/>
          </p:nvSpPr>
          <p:spPr>
            <a:xfrm>
              <a:off x="4353584" y="4782650"/>
              <a:ext cx="2555367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roles:withRole</a:t>
              </a:r>
              <a:r>
                <a:rPr lang="en-US" sz="1400" dirty="0" smtClean="0"/>
                <a:t> </a:t>
              </a:r>
              <a:r>
                <a:rPr lang="en-US" sz="1400" dirty="0" err="1"/>
                <a:t>roles:author</a:t>
              </a:r>
              <a:r>
                <a:rPr lang="en-US" sz="1400" dirty="0"/>
                <a:t> </a:t>
              </a:r>
            </a:p>
          </p:txBody>
        </p:sp>
        <p:cxnSp>
          <p:nvCxnSpPr>
            <p:cNvPr id="20" name="Straight Connector 19"/>
            <p:cNvCxnSpPr>
              <a:endCxn id="16" idx="0"/>
            </p:cNvCxnSpPr>
            <p:nvPr/>
          </p:nvCxnSpPr>
          <p:spPr>
            <a:xfrm flipH="1">
              <a:off x="5631268" y="4305283"/>
              <a:ext cx="8132" cy="477367"/>
            </a:xfrm>
            <a:prstGeom prst="line">
              <a:avLst/>
            </a:prstGeom>
            <a:ln w="12700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19947" y="6458220"/>
              <a:ext cx="2838906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roles:withRole</a:t>
              </a:r>
              <a:r>
                <a:rPr lang="en-US" sz="1400" dirty="0" smtClean="0"/>
                <a:t> </a:t>
              </a:r>
              <a:r>
                <a:rPr lang="en-US" sz="1400" dirty="0" err="1"/>
                <a:t>roles:translator</a:t>
              </a:r>
              <a:r>
                <a:rPr lang="en-US" sz="1400" dirty="0"/>
                <a:t> </a:t>
              </a:r>
            </a:p>
          </p:txBody>
        </p:sp>
        <p:cxnSp>
          <p:nvCxnSpPr>
            <p:cNvPr id="26" name="Straight Connector 25"/>
            <p:cNvCxnSpPr>
              <a:endCxn id="25" idx="0"/>
            </p:cNvCxnSpPr>
            <p:nvPr/>
          </p:nvCxnSpPr>
          <p:spPr>
            <a:xfrm>
              <a:off x="5639400" y="6035494"/>
              <a:ext cx="0" cy="422725"/>
            </a:xfrm>
            <a:prstGeom prst="line">
              <a:avLst/>
            </a:prstGeom>
            <a:ln w="12700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903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should be able to express special “meta” information on the data</a:t>
            </a:r>
          </a:p>
          <a:p>
            <a:pPr lvl="1"/>
            <a:r>
              <a:rPr lang="en-US" dirty="0" smtClean="0"/>
              <a:t>who </a:t>
            </a:r>
            <a:r>
              <a:rPr lang="en-US" dirty="0"/>
              <a:t>played what role in creating the data (author, reviewer, etc.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view of the full revision chain of the data</a:t>
            </a:r>
          </a:p>
          <a:p>
            <a:pPr lvl="1"/>
            <a:r>
              <a:rPr lang="en-US" dirty="0" smtClean="0"/>
              <a:t>in case of integrated data which part comes from which original data and under what process</a:t>
            </a:r>
          </a:p>
          <a:p>
            <a:pPr lvl="1"/>
            <a:r>
              <a:rPr lang="en-US" dirty="0" smtClean="0"/>
              <a:t>what vocabularies/ontologies/rules were used to generate some portions of the data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is simple…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9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chosen approach: define qualification structures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0312" y="1340768"/>
            <a:ext cx="1499456" cy="535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r>
              <a:rPr lang="en-US" sz="1400" dirty="0"/>
              <a:t>:</a:t>
            </a:r>
            <a:r>
              <a:rPr lang="en-US" sz="1400" dirty="0" err="1"/>
              <a:t>AmitavGhosh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20" idx="6"/>
            <a:endCxn id="21" idx="1"/>
          </p:cNvCxnSpPr>
          <p:nvPr/>
        </p:nvCxnSpPr>
        <p:spPr>
          <a:xfrm>
            <a:off x="4089893" y="6325691"/>
            <a:ext cx="3214328" cy="3920"/>
          </a:xfrm>
          <a:prstGeom prst="straightConnector1">
            <a:avLst/>
          </a:prstGeom>
          <a:ln w="25400" cmpd="sng">
            <a:solidFill>
              <a:schemeClr val="accent3">
                <a:lumMod val="75000"/>
              </a:schemeClr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932892" y="5954228"/>
            <a:ext cx="1871356" cy="343620"/>
          </a:xfrm>
          <a:prstGeom prst="rect">
            <a:avLst/>
          </a:prstGeom>
        </p:spPr>
        <p:txBody>
          <a:bodyPr wrap="none" lIns="91400" tIns="45702" rIns="91400" bIns="45702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wasAttributedTo</a:t>
            </a:r>
          </a:p>
        </p:txBody>
      </p:sp>
      <p:sp>
        <p:nvSpPr>
          <p:cNvPr id="20" name="Oval 19"/>
          <p:cNvSpPr/>
          <p:nvPr/>
        </p:nvSpPr>
        <p:spPr>
          <a:xfrm>
            <a:off x="81145" y="6126038"/>
            <a:ext cx="4008748" cy="399306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7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http://…</a:t>
            </a:r>
            <a:r>
              <a:rPr lang="en-US" sz="1400" dirty="0" err="1">
                <a:solidFill>
                  <a:schemeClr val="tx1"/>
                </a:solidFill>
              </a:rPr>
              <a:t>isbn</a:t>
            </a:r>
            <a:r>
              <a:rPr lang="en-US" sz="1400" dirty="0">
                <a:solidFill>
                  <a:schemeClr val="tx1"/>
                </a:solidFill>
              </a:rPr>
              <a:t>/2020386682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04221" y="6061870"/>
            <a:ext cx="1752135" cy="535482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7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:</a:t>
            </a:r>
            <a:r>
              <a:rPr lang="en-US" sz="1400" dirty="0" err="1">
                <a:solidFill>
                  <a:srgbClr val="000000"/>
                </a:solidFill>
              </a:rPr>
              <a:t>ChristianneBesse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9483524">
            <a:off x="4655955" y="3280845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wasAttributedTo</a:t>
            </a:r>
          </a:p>
        </p:txBody>
      </p:sp>
      <p:sp>
        <p:nvSpPr>
          <p:cNvPr id="2" name="Hexagon 1"/>
          <p:cNvSpPr/>
          <p:nvPr/>
        </p:nvSpPr>
        <p:spPr>
          <a:xfrm>
            <a:off x="3815916" y="2030139"/>
            <a:ext cx="612068" cy="482585"/>
          </a:xfrm>
          <a:prstGeom prst="hexagon">
            <a:avLst/>
          </a:prstGeom>
          <a:gradFill>
            <a:gsLst>
              <a:gs pos="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20" idx="0"/>
            <a:endCxn id="2" idx="2"/>
          </p:cNvCxnSpPr>
          <p:nvPr/>
        </p:nvCxnSpPr>
        <p:spPr>
          <a:xfrm flipV="1">
            <a:off x="2085519" y="2512724"/>
            <a:ext cx="1851043" cy="3613314"/>
          </a:xfrm>
          <a:prstGeom prst="straightConnector1">
            <a:avLst/>
          </a:prstGeom>
          <a:ln w="2540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0"/>
            <a:endCxn id="3" idx="1"/>
          </p:cNvCxnSpPr>
          <p:nvPr/>
        </p:nvCxnSpPr>
        <p:spPr>
          <a:xfrm flipV="1">
            <a:off x="4427984" y="1608509"/>
            <a:ext cx="2952328" cy="662923"/>
          </a:xfrm>
          <a:prstGeom prst="straightConnector1">
            <a:avLst/>
          </a:prstGeom>
          <a:ln w="2540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0"/>
            <a:endCxn id="3" idx="2"/>
          </p:cNvCxnSpPr>
          <p:nvPr/>
        </p:nvCxnSpPr>
        <p:spPr>
          <a:xfrm flipV="1">
            <a:off x="2085519" y="1876250"/>
            <a:ext cx="6044521" cy="4249788"/>
          </a:xfrm>
          <a:prstGeom prst="straightConnector1">
            <a:avLst/>
          </a:prstGeom>
          <a:ln w="25400" cmpd="sng">
            <a:solidFill>
              <a:schemeClr val="accent3">
                <a:lumMod val="75000"/>
              </a:schemeClr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22176" y="1340768"/>
            <a:ext cx="255536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roles:withRole</a:t>
            </a:r>
            <a:r>
              <a:rPr lang="en-US" sz="1400" dirty="0" smtClean="0"/>
              <a:t> </a:t>
            </a:r>
            <a:r>
              <a:rPr lang="en-US" sz="1400" dirty="0" err="1"/>
              <a:t>roles:author</a:t>
            </a:r>
            <a:r>
              <a:rPr lang="en-US" sz="1400" dirty="0"/>
              <a:t> </a:t>
            </a:r>
          </a:p>
        </p:txBody>
      </p:sp>
      <p:cxnSp>
        <p:nvCxnSpPr>
          <p:cNvPr id="32" name="Elbow Connector 31"/>
          <p:cNvCxnSpPr>
            <a:stCxn id="33" idx="2"/>
            <a:endCxn id="2" idx="3"/>
          </p:cNvCxnSpPr>
          <p:nvPr/>
        </p:nvCxnSpPr>
        <p:spPr>
          <a:xfrm rot="16200000" flipH="1">
            <a:off x="3196445" y="1651960"/>
            <a:ext cx="622887" cy="616056"/>
          </a:xfrm>
          <a:prstGeom prst="bentConnector2">
            <a:avLst/>
          </a:prstGeom>
          <a:ln w="19050" cmpd="sng"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17828423">
            <a:off x="1891354" y="3717687"/>
            <a:ext cx="2135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q</a:t>
            </a:r>
            <a:r>
              <a:rPr lang="en-US" sz="1600" b="1" noProof="1" smtClean="0">
                <a:solidFill>
                  <a:srgbClr val="0D0D0D"/>
                </a:solidFill>
              </a:rPr>
              <a:t>ualifiedAttribution</a:t>
            </a:r>
            <a:endParaRPr lang="en-US" sz="1600" b="1" noProof="1">
              <a:solidFill>
                <a:srgbClr val="0D0D0D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20831990">
            <a:off x="5680318" y="1571530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noProof="1" smtClean="0">
                <a:solidFill>
                  <a:srgbClr val="0D0D0D"/>
                </a:solidFill>
              </a:rPr>
              <a:t>agent</a:t>
            </a:r>
            <a:endParaRPr lang="en-US" sz="1600" b="1" noProof="1">
              <a:solidFill>
                <a:srgbClr val="0D0D0D"/>
              </a:solidFill>
            </a:endParaRPr>
          </a:p>
        </p:txBody>
      </p:sp>
      <p:sp>
        <p:nvSpPr>
          <p:cNvPr id="49" name="Hexagon 48"/>
          <p:cNvSpPr/>
          <p:nvPr/>
        </p:nvSpPr>
        <p:spPr>
          <a:xfrm>
            <a:off x="5811785" y="4890631"/>
            <a:ext cx="612068" cy="482585"/>
          </a:xfrm>
          <a:prstGeom prst="hexagon">
            <a:avLst/>
          </a:prstGeom>
          <a:gradFill>
            <a:gsLst>
              <a:gs pos="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9" idx="0"/>
            <a:endCxn id="21" idx="0"/>
          </p:cNvCxnSpPr>
          <p:nvPr/>
        </p:nvCxnSpPr>
        <p:spPr>
          <a:xfrm>
            <a:off x="6423853" y="5131924"/>
            <a:ext cx="1756436" cy="929946"/>
          </a:xfrm>
          <a:prstGeom prst="straightConnector1">
            <a:avLst/>
          </a:prstGeom>
          <a:ln w="2540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7"/>
            <a:endCxn id="49" idx="3"/>
          </p:cNvCxnSpPr>
          <p:nvPr/>
        </p:nvCxnSpPr>
        <p:spPr>
          <a:xfrm flipV="1">
            <a:off x="3502825" y="5131924"/>
            <a:ext cx="2308960" cy="1052591"/>
          </a:xfrm>
          <a:prstGeom prst="straightConnector1">
            <a:avLst/>
          </a:prstGeom>
          <a:ln w="2540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 rot="20052123">
            <a:off x="3497945" y="5348377"/>
            <a:ext cx="2135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noProof="1">
                <a:solidFill>
                  <a:srgbClr val="0D0D0D"/>
                </a:solidFill>
              </a:rPr>
              <a:t>q</a:t>
            </a:r>
            <a:r>
              <a:rPr lang="en-US" sz="1600" b="1" noProof="1" smtClean="0">
                <a:solidFill>
                  <a:srgbClr val="0D0D0D"/>
                </a:solidFill>
              </a:rPr>
              <a:t>ualifiedAttribution</a:t>
            </a:r>
            <a:endParaRPr lang="en-US" sz="1600" b="1" noProof="1">
              <a:solidFill>
                <a:srgbClr val="0D0D0D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rot="1553605">
            <a:off x="7128611" y="5375733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noProof="1" smtClean="0">
                <a:solidFill>
                  <a:srgbClr val="0D0D0D"/>
                </a:solidFill>
              </a:rPr>
              <a:t>agent</a:t>
            </a:r>
            <a:endParaRPr lang="en-US" sz="1600" b="1" noProof="1">
              <a:solidFill>
                <a:srgbClr val="0D0D0D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91837" y="4201343"/>
            <a:ext cx="294618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roles:withRole</a:t>
            </a:r>
            <a:r>
              <a:rPr lang="en-US" sz="1400" dirty="0" smtClean="0"/>
              <a:t> </a:t>
            </a:r>
            <a:r>
              <a:rPr lang="en-US" sz="1400" dirty="0" err="1" smtClean="0"/>
              <a:t>roles:translator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62" name="Elbow Connector 61"/>
          <p:cNvCxnSpPr>
            <a:stCxn id="61" idx="2"/>
            <a:endCxn id="49" idx="0"/>
          </p:cNvCxnSpPr>
          <p:nvPr/>
        </p:nvCxnSpPr>
        <p:spPr>
          <a:xfrm rot="5400000">
            <a:off x="6682989" y="4249985"/>
            <a:ext cx="622804" cy="1141075"/>
          </a:xfrm>
          <a:prstGeom prst="bentConnector2">
            <a:avLst/>
          </a:prstGeom>
          <a:ln w="19050" cmpd="sng"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31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starting or extended properties have their “qualified” counterpart</a:t>
            </a:r>
          </a:p>
          <a:p>
            <a:pPr lvl="1"/>
            <a:r>
              <a:rPr lang="en-US" dirty="0" err="1" smtClean="0">
                <a:latin typeface="+mn-lt"/>
              </a:rPr>
              <a:t>qualifiedAttribution</a:t>
            </a:r>
            <a:r>
              <a:rPr lang="en-US" dirty="0" smtClean="0"/>
              <a:t>, </a:t>
            </a:r>
            <a:r>
              <a:rPr lang="en-US" dirty="0" err="1" smtClean="0">
                <a:latin typeface="+mn-lt"/>
              </a:rPr>
              <a:t>qualifiedUsage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Application may add additional properties to these structures to refine them further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chosen approach: define qualification structures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51" y="1761434"/>
            <a:ext cx="8232775" cy="46913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@prefix </a:t>
            </a:r>
            <a:r>
              <a:rPr lang="en-US" dirty="0" err="1"/>
              <a:t>prov</a:t>
            </a:r>
            <a:r>
              <a:rPr lang="en-US" dirty="0"/>
              <a:t>: </a:t>
            </a:r>
            <a:r>
              <a:rPr lang="en-US" dirty="0" smtClean="0"/>
              <a:t>  &lt;</a:t>
            </a:r>
            <a:r>
              <a:rPr lang="en-US" dirty="0"/>
              <a:t>http://www.w3.org/ns/</a:t>
            </a:r>
            <a:r>
              <a:rPr lang="en-US" dirty="0" err="1"/>
              <a:t>prov</a:t>
            </a:r>
            <a:r>
              <a:rPr lang="en-US" dirty="0"/>
              <a:t>#&gt; .</a:t>
            </a:r>
          </a:p>
          <a:p>
            <a:r>
              <a:rPr lang="en-US" dirty="0" smtClean="0"/>
              <a:t>@</a:t>
            </a:r>
            <a:r>
              <a:rPr lang="en-US" dirty="0"/>
              <a:t>prefix roles:  &lt;http://</a:t>
            </a:r>
            <a:r>
              <a:rPr lang="en-US" dirty="0" err="1"/>
              <a:t>purl.org</a:t>
            </a:r>
            <a:r>
              <a:rPr lang="en-US" dirty="0"/>
              <a:t>/spar/pro/&gt; </a:t>
            </a:r>
            <a:r>
              <a:rPr lang="en-US" dirty="0" smtClean="0"/>
              <a:t> .</a:t>
            </a:r>
            <a:endParaRPr lang="en-US" dirty="0"/>
          </a:p>
          <a:p>
            <a:endParaRPr lang="en-US" dirty="0"/>
          </a:p>
          <a:p>
            <a:r>
              <a:rPr lang="en-US" dirty="0"/>
              <a:t>&lt;http://.../</a:t>
            </a:r>
            <a:r>
              <a:rPr lang="en-US" dirty="0" err="1"/>
              <a:t>isbn</a:t>
            </a:r>
            <a:r>
              <a:rPr lang="en-US" dirty="0"/>
              <a:t>/</a:t>
            </a:r>
            <a:r>
              <a:rPr lang="en-US" dirty="0" smtClean="0"/>
              <a:t>2020386682&gt; </a:t>
            </a:r>
            <a:r>
              <a:rPr lang="en-US" dirty="0"/>
              <a:t>a </a:t>
            </a:r>
            <a:r>
              <a:rPr lang="en-US" dirty="0" err="1" smtClean="0"/>
              <a:t>prov:Entity</a:t>
            </a:r>
            <a:r>
              <a:rPr lang="en-US" dirty="0" smtClean="0"/>
              <a:t> </a:t>
            </a:r>
            <a:r>
              <a:rPr lang="en-US" dirty="0"/>
              <a:t>;</a:t>
            </a:r>
          </a:p>
          <a:p>
            <a:r>
              <a:rPr lang="en-US" dirty="0"/>
              <a:t>	</a:t>
            </a:r>
            <a:r>
              <a:rPr lang="en-US" dirty="0" err="1"/>
              <a:t>prov:wasGeneratedBy</a:t>
            </a:r>
            <a:r>
              <a:rPr lang="en-US" dirty="0"/>
              <a:t> :</a:t>
            </a:r>
            <a:r>
              <a:rPr lang="en-US" dirty="0" err="1" smtClean="0"/>
              <a:t>TranslatingTheBook</a:t>
            </a:r>
            <a:r>
              <a:rPr lang="en-US" dirty="0" smtClean="0"/>
              <a:t> ;</a:t>
            </a:r>
          </a:p>
          <a:p>
            <a:r>
              <a:rPr lang="en-US" dirty="0"/>
              <a:t>	</a:t>
            </a:r>
            <a:r>
              <a:rPr lang="en-US" dirty="0" err="1">
                <a:solidFill>
                  <a:srgbClr val="008000"/>
                </a:solidFill>
              </a:rPr>
              <a:t>prov:wasAttributedTo</a:t>
            </a:r>
            <a:r>
              <a:rPr lang="en-US" dirty="0">
                <a:solidFill>
                  <a:srgbClr val="008000"/>
                </a:solidFill>
              </a:rPr>
              <a:t> :</a:t>
            </a:r>
            <a:r>
              <a:rPr lang="en-US" dirty="0" err="1" smtClean="0">
                <a:solidFill>
                  <a:srgbClr val="008000"/>
                </a:solidFill>
              </a:rPr>
              <a:t>AmitavGhosh</a:t>
            </a:r>
            <a:r>
              <a:rPr lang="en-US" dirty="0" smtClean="0">
                <a:solidFill>
                  <a:srgbClr val="008000"/>
                </a:solidFill>
              </a:rPr>
              <a:t>, :</a:t>
            </a:r>
            <a:r>
              <a:rPr lang="en-US" dirty="0" err="1" smtClean="0">
                <a:solidFill>
                  <a:srgbClr val="008000"/>
                </a:solidFill>
              </a:rPr>
              <a:t>ChristianneBesse</a:t>
            </a:r>
            <a:r>
              <a:rPr lang="en-US" dirty="0" smtClean="0">
                <a:solidFill>
                  <a:srgbClr val="008000"/>
                </a:solidFill>
              </a:rPr>
              <a:t> ;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US" dirty="0" err="1">
                <a:solidFill>
                  <a:srgbClr val="800000"/>
                </a:solidFill>
              </a:rPr>
              <a:t>prov:qualifiedAttribution</a:t>
            </a:r>
            <a:r>
              <a:rPr lang="en-US" dirty="0">
                <a:solidFill>
                  <a:srgbClr val="800000"/>
                </a:solidFill>
              </a:rPr>
              <a:t> [</a:t>
            </a:r>
          </a:p>
          <a:p>
            <a:r>
              <a:rPr lang="en-US" dirty="0">
                <a:solidFill>
                  <a:srgbClr val="800000"/>
                </a:solidFill>
              </a:rPr>
              <a:t>		a </a:t>
            </a:r>
            <a:r>
              <a:rPr lang="en-US" dirty="0" err="1">
                <a:solidFill>
                  <a:srgbClr val="800000"/>
                </a:solidFill>
              </a:rPr>
              <a:t>prov:Attribution</a:t>
            </a:r>
            <a:r>
              <a:rPr lang="en-US" dirty="0">
                <a:solidFill>
                  <a:srgbClr val="800000"/>
                </a:solidFill>
              </a:rPr>
              <a:t> ;</a:t>
            </a:r>
          </a:p>
          <a:p>
            <a:r>
              <a:rPr lang="en-US" dirty="0">
                <a:solidFill>
                  <a:srgbClr val="800000"/>
                </a:solidFill>
              </a:rPr>
              <a:t>		</a:t>
            </a:r>
            <a:r>
              <a:rPr lang="en-US" dirty="0" err="1">
                <a:solidFill>
                  <a:srgbClr val="800000"/>
                </a:solidFill>
              </a:rPr>
              <a:t>prov:agent</a:t>
            </a:r>
            <a:r>
              <a:rPr lang="en-US" dirty="0">
                <a:solidFill>
                  <a:srgbClr val="800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  :</a:t>
            </a:r>
            <a:r>
              <a:rPr lang="en-US" dirty="0" err="1">
                <a:solidFill>
                  <a:srgbClr val="800000"/>
                </a:solidFill>
              </a:rPr>
              <a:t>AmitavGhosh</a:t>
            </a:r>
            <a:r>
              <a:rPr lang="en-US" dirty="0">
                <a:solidFill>
                  <a:srgbClr val="800000"/>
                </a:solidFill>
              </a:rPr>
              <a:t> ;</a:t>
            </a:r>
          </a:p>
          <a:p>
            <a:r>
              <a:rPr lang="en-US" dirty="0">
                <a:solidFill>
                  <a:srgbClr val="800000"/>
                </a:solidFill>
              </a:rPr>
              <a:t>		</a:t>
            </a:r>
            <a:r>
              <a:rPr lang="en-US" dirty="0" err="1" smtClean="0">
                <a:solidFill>
                  <a:srgbClr val="800000"/>
                </a:solidFill>
              </a:rPr>
              <a:t>roles:withRole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roles:author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;  </a:t>
            </a:r>
          </a:p>
          <a:p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US" dirty="0" smtClean="0">
                <a:solidFill>
                  <a:srgbClr val="800000"/>
                </a:solidFill>
              </a:rPr>
              <a:t>]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prov:qualifiedAttribution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[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	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prov:Attribution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;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prov:agent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ChristianneBesse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roles:withRole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roles:translator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; 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	]</a:t>
            </a:r>
          </a:p>
          <a:p>
            <a:r>
              <a:rPr lang="en-US" dirty="0" smtClean="0"/>
              <a:t>        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6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" y="1828146"/>
            <a:ext cx="6051823" cy="2492739"/>
          </a:xfrm>
          <a:solidFill>
            <a:schemeClr val="bg1">
              <a:alpha val="8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"/>
                <a:cs typeface="Helvetica Neue"/>
              </a:rPr>
              <a:t>Relationship to Dublin Core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" y="6604084"/>
            <a:ext cx="3365500" cy="230832"/>
          </a:xfrm>
          <a:prstGeom prst="rect">
            <a:avLst/>
          </a:prstGeom>
          <a:noFill/>
        </p:spPr>
        <p:txBody>
          <a:bodyPr wrap="square" lIns="91400" tIns="45702" rIns="91400" bIns="45702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courtesy to  “analogue kid”</a:t>
            </a:r>
          </a:p>
        </p:txBody>
      </p:sp>
    </p:spTree>
    <p:extLst>
      <p:ext uri="{BB962C8B-B14F-4D97-AF65-F5344CB8AC3E}">
        <p14:creationId xmlns:p14="http://schemas.microsoft.com/office/powerpoint/2010/main" val="247347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Obviously, there are lots of overlap</a:t>
            </a:r>
          </a:p>
          <a:p>
            <a:pPr lvl="1"/>
            <a:r>
              <a:rPr lang="en-US" dirty="0" smtClean="0"/>
              <a:t>some terms have direct equivalents</a:t>
            </a:r>
          </a:p>
          <a:p>
            <a:pPr lvl="1"/>
            <a:r>
              <a:rPr lang="en-US" dirty="0" smtClean="0"/>
              <a:t>some need a slightly more complex relationship</a:t>
            </a:r>
          </a:p>
          <a:p>
            <a:r>
              <a:rPr lang="en-US" dirty="0" smtClean="0"/>
              <a:t>The Working Group will publish a separate note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Dublin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5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79" y="1479702"/>
            <a:ext cx="8867912" cy="4700654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dc:Agent</a:t>
            </a:r>
            <a:r>
              <a:rPr lang="en-US" dirty="0"/>
              <a:t>	</a:t>
            </a:r>
            <a:r>
              <a:rPr lang="en-US" dirty="0" smtClean="0"/>
              <a:t>	= </a:t>
            </a:r>
            <a:r>
              <a:rPr lang="en-US" dirty="0" err="1" smtClean="0">
                <a:latin typeface="+mn-lt"/>
              </a:rPr>
              <a:t>prov:Agent</a:t>
            </a:r>
            <a:endParaRPr lang="en-US" dirty="0" smtClean="0">
              <a:latin typeface="+mn-lt"/>
            </a:endParaRPr>
          </a:p>
          <a:p>
            <a:r>
              <a:rPr lang="en-US" dirty="0" err="1" smtClean="0">
                <a:latin typeface="+mn-lt"/>
              </a:rPr>
              <a:t>dc:creator</a:t>
            </a:r>
            <a:r>
              <a:rPr lang="en-US" dirty="0"/>
              <a:t>	</a:t>
            </a:r>
            <a:r>
              <a:rPr lang="en-US" dirty="0" smtClean="0"/>
              <a:t>	⊑ </a:t>
            </a:r>
            <a:r>
              <a:rPr lang="en-US" dirty="0" err="1" smtClean="0">
                <a:latin typeface="+mn-lt"/>
              </a:rPr>
              <a:t>prov:wasAttributedTo</a:t>
            </a:r>
            <a:endParaRPr lang="en-US" dirty="0" smtClean="0">
              <a:latin typeface="+mn-lt"/>
            </a:endParaRPr>
          </a:p>
          <a:p>
            <a:r>
              <a:rPr lang="en-US" dirty="0" err="1" smtClean="0">
                <a:latin typeface="+mn-lt"/>
              </a:rPr>
              <a:t>dc:isVersionOf</a:t>
            </a:r>
            <a:r>
              <a:rPr lang="en-US" dirty="0"/>
              <a:t>	</a:t>
            </a:r>
            <a:r>
              <a:rPr lang="en-US" dirty="0" smtClean="0"/>
              <a:t>⊑ </a:t>
            </a:r>
            <a:r>
              <a:rPr lang="en-US" dirty="0" err="1" smtClean="0">
                <a:latin typeface="+mn-lt"/>
              </a:rPr>
              <a:t>prov:wasDerivedFrom</a:t>
            </a:r>
            <a:endParaRPr lang="en-US" dirty="0" smtClean="0">
              <a:latin typeface="+mn-lt"/>
            </a:endParaRPr>
          </a:p>
          <a:p>
            <a:r>
              <a:rPr lang="en-US" dirty="0" err="1" smtClean="0">
                <a:latin typeface="+mn-lt"/>
              </a:rPr>
              <a:t>prov:wasRevisionOf</a:t>
            </a:r>
            <a:r>
              <a:rPr lang="en-US" dirty="0">
                <a:latin typeface="+mn-lt"/>
              </a:rPr>
              <a:t>	</a:t>
            </a:r>
            <a:r>
              <a:rPr lang="en-US" dirty="0" smtClean="0"/>
              <a:t>⊑ </a:t>
            </a:r>
            <a:r>
              <a:rPr lang="en-US" dirty="0" err="1" smtClean="0">
                <a:latin typeface="+mn-lt"/>
              </a:rPr>
              <a:t>dc:isVersionOf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etc.</a:t>
            </a:r>
          </a:p>
          <a:p>
            <a:pPr marL="107955" indent="0">
              <a:spcBef>
                <a:spcPts val="6596"/>
              </a:spcBef>
              <a:buNone/>
            </a:pPr>
            <a:r>
              <a:rPr lang="en-US" dirty="0" smtClean="0">
                <a:latin typeface="+mn-lt"/>
              </a:rPr>
              <a:t>These relationships will be published in a separate RDFS document</a:t>
            </a: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simple Dublin Core relationship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3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Dublin Core’s “creator” has more to it than simply an agent. The correspondence is something like:</a:t>
            </a:r>
          </a:p>
          <a:p>
            <a:pPr lvl="1"/>
            <a:r>
              <a:rPr lang="en-US" dirty="0" smtClean="0"/>
              <a:t>“If an entity is attributed to an agent, and the agent’s role matches Dublin Core’s definition of a creator, then the agent is the creator of the entity in the Dublin Core sense”</a:t>
            </a:r>
          </a:p>
          <a:p>
            <a:r>
              <a:rPr lang="en-US" dirty="0" smtClean="0"/>
              <a:t>These (few) cases are described in terms SPARQL CONSTRUCT rules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cases are more complicated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14400" y="5373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Constraint checking of provenance statements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8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Provenance statements can become fairly complicated </a:t>
            </a:r>
            <a:r>
              <a:rPr lang="en-US" dirty="0" smtClean="0">
                <a:sym typeface="Wingdings"/>
              </a:rPr>
              <a:t></a:t>
            </a:r>
          </a:p>
          <a:p>
            <a:r>
              <a:rPr lang="en-US" dirty="0" smtClean="0">
                <a:sym typeface="Wingdings"/>
              </a:rPr>
              <a:t>In some applications it may become advantageous to </a:t>
            </a:r>
            <a:r>
              <a:rPr lang="en-US" i="1" dirty="0" smtClean="0">
                <a:sym typeface="Wingdings"/>
              </a:rPr>
              <a:t>check</a:t>
            </a:r>
            <a:r>
              <a:rPr lang="en-US" dirty="0" smtClean="0">
                <a:sym typeface="Wingdings"/>
              </a:rPr>
              <a:t> the validity of the provenance structures. </a:t>
            </a:r>
            <a:r>
              <a:rPr lang="en-US" dirty="0" err="1" smtClean="0">
                <a:sym typeface="Wingdings"/>
              </a:rPr>
              <a:t>E.g</a:t>
            </a:r>
            <a:r>
              <a:rPr lang="en-US" dirty="0" smtClean="0">
                <a:sym typeface="Wingdings"/>
              </a:rPr>
              <a:t>,</a:t>
            </a:r>
          </a:p>
          <a:p>
            <a:pPr lvl="1"/>
            <a:r>
              <a:rPr lang="en-US" dirty="0" smtClean="0">
                <a:sym typeface="Wingdings"/>
              </a:rPr>
              <a:t>typing constraints on the relationships should be upheld</a:t>
            </a:r>
          </a:p>
          <a:p>
            <a:pPr lvl="1"/>
            <a:r>
              <a:rPr lang="en-US" dirty="0" smtClean="0">
                <a:sym typeface="Wingdings"/>
              </a:rPr>
              <a:t>if an entity is invalidated by several activities, these events must happen simultaneously</a:t>
            </a:r>
          </a:p>
          <a:p>
            <a:pPr lvl="1"/>
            <a:r>
              <a:rPr lang="en-US" dirty="0" smtClean="0"/>
              <a:t>the time assigned to the creation of the entity, and the times set on the related activity should be compatible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provenance statements</a:t>
            </a:r>
            <a:br>
              <a:rPr lang="en-US" dirty="0" smtClean="0"/>
            </a:br>
            <a:r>
              <a:rPr lang="en-US" dirty="0" smtClean="0"/>
              <a:t>(“Constraints”)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7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of the constraints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1147" y="2529421"/>
            <a:ext cx="7696067" cy="2381721"/>
          </a:xfrm>
        </p:spPr>
        <p:txBody>
          <a:bodyPr>
            <a:normAutofit/>
          </a:bodyPr>
          <a:lstStyle/>
          <a:p>
            <a:r>
              <a:rPr lang="en-US" dirty="0"/>
              <a:t>entity(&lt;http://.../</a:t>
            </a:r>
            <a:r>
              <a:rPr lang="en-US" dirty="0" err="1"/>
              <a:t>isbn</a:t>
            </a:r>
            <a:r>
              <a:rPr lang="en-US" dirty="0"/>
              <a:t>/000651409X&gt;)</a:t>
            </a:r>
          </a:p>
          <a:p>
            <a:r>
              <a:rPr lang="en-US" dirty="0"/>
              <a:t>activity(:</a:t>
            </a:r>
            <a:r>
              <a:rPr lang="en-US" dirty="0" err="1"/>
              <a:t>WritingTheBook</a:t>
            </a:r>
            <a:r>
              <a:rPr lang="en-US" dirty="0"/>
              <a:t>)</a:t>
            </a:r>
          </a:p>
          <a:p>
            <a:r>
              <a:rPr lang="en-US" dirty="0" err="1"/>
              <a:t>wasGeneratedBy</a:t>
            </a:r>
            <a:r>
              <a:rPr lang="en-US" dirty="0"/>
              <a:t>(&lt;http://.../</a:t>
            </a:r>
            <a:r>
              <a:rPr lang="en-US" dirty="0" err="1"/>
              <a:t>isbn</a:t>
            </a:r>
            <a:r>
              <a:rPr lang="en-US" dirty="0"/>
              <a:t>/000651409X&gt;,:</a:t>
            </a:r>
            <a:r>
              <a:rPr lang="en-US" dirty="0" err="1"/>
              <a:t>WritingTheBook</a:t>
            </a:r>
            <a:r>
              <a:rPr lang="en-US" dirty="0"/>
              <a:t>)</a:t>
            </a:r>
          </a:p>
          <a:p>
            <a:r>
              <a:rPr lang="en-US" dirty="0"/>
              <a:t>agent(:</a:t>
            </a:r>
            <a:r>
              <a:rPr lang="en-US" dirty="0" err="1"/>
              <a:t>AmitavGhosh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[</a:t>
            </a:r>
            <a:r>
              <a:rPr lang="en-US" dirty="0" err="1"/>
              <a:t>prov:type</a:t>
            </a:r>
            <a:r>
              <a:rPr lang="en-US" dirty="0"/>
              <a:t>='</a:t>
            </a:r>
            <a:r>
              <a:rPr lang="en-US" dirty="0" err="1"/>
              <a:t>prov:Person</a:t>
            </a:r>
            <a:r>
              <a:rPr lang="en-US" dirty="0"/>
              <a:t>',</a:t>
            </a:r>
            <a:r>
              <a:rPr lang="en-US" dirty="0" err="1"/>
              <a:t>foaf:name</a:t>
            </a:r>
            <a:r>
              <a:rPr lang="en-US" dirty="0"/>
              <a:t>='</a:t>
            </a:r>
            <a:r>
              <a:rPr lang="en-US" dirty="0" err="1"/>
              <a:t>AmitavGhosh</a:t>
            </a:r>
            <a:r>
              <a:rPr lang="en-US" dirty="0"/>
              <a:t>'])</a:t>
            </a:r>
          </a:p>
          <a:p>
            <a:r>
              <a:rPr lang="en-US" dirty="0" err="1">
                <a:solidFill>
                  <a:srgbClr val="800000"/>
                </a:solidFill>
              </a:rPr>
              <a:t>wasAttributedTo</a:t>
            </a:r>
            <a:r>
              <a:rPr lang="en-US" dirty="0">
                <a:solidFill>
                  <a:srgbClr val="800000"/>
                </a:solidFill>
              </a:rPr>
              <a:t>(&lt;http://.../</a:t>
            </a:r>
            <a:r>
              <a:rPr lang="en-US" dirty="0" err="1">
                <a:solidFill>
                  <a:srgbClr val="800000"/>
                </a:solidFill>
              </a:rPr>
              <a:t>isbn</a:t>
            </a:r>
            <a:r>
              <a:rPr lang="en-US" dirty="0">
                <a:solidFill>
                  <a:srgbClr val="800000"/>
                </a:solidFill>
              </a:rPr>
              <a:t>/000651409X&gt;,:</a:t>
            </a:r>
            <a:r>
              <a:rPr lang="en-US" dirty="0" err="1">
                <a:solidFill>
                  <a:srgbClr val="800000"/>
                </a:solidFill>
              </a:rPr>
              <a:t>AmitavGhosh</a:t>
            </a:r>
            <a:r>
              <a:rPr lang="en-US" dirty="0" smtClean="0">
                <a:solidFill>
                  <a:srgbClr val="800000"/>
                </a:solidFill>
              </a:rPr>
              <a:t>,</a:t>
            </a:r>
          </a:p>
          <a:p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                  [</a:t>
            </a:r>
            <a:r>
              <a:rPr lang="en-US" dirty="0" err="1" smtClean="0">
                <a:solidFill>
                  <a:srgbClr val="800000"/>
                </a:solidFill>
              </a:rPr>
              <a:t>roles:witRole</a:t>
            </a:r>
            <a:r>
              <a:rPr lang="en-US" dirty="0" smtClean="0">
                <a:solidFill>
                  <a:srgbClr val="800000"/>
                </a:solidFill>
              </a:rPr>
              <a:t>=</a:t>
            </a:r>
            <a:r>
              <a:rPr lang="en-US" dirty="0">
                <a:solidFill>
                  <a:srgbClr val="800000"/>
                </a:solidFill>
              </a:rPr>
              <a:t>'</a:t>
            </a:r>
            <a:r>
              <a:rPr lang="en-US" dirty="0" err="1">
                <a:solidFill>
                  <a:srgbClr val="800000"/>
                </a:solidFill>
              </a:rPr>
              <a:t>roles:author</a:t>
            </a:r>
            <a:r>
              <a:rPr lang="en-US" dirty="0">
                <a:solidFill>
                  <a:srgbClr val="800000"/>
                </a:solidFill>
              </a:rPr>
              <a:t>'])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26" y="1323342"/>
            <a:ext cx="8232775" cy="1206075"/>
          </a:xfrm>
        </p:spPr>
        <p:txBody>
          <a:bodyPr>
            <a:normAutofit/>
          </a:bodyPr>
          <a:lstStyle/>
          <a:p>
            <a:r>
              <a:rPr lang="en-US" dirty="0" smtClean="0"/>
              <a:t>An abstract data model for provenance (with its own, abstract notation) is also published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2"/>
          </p:nvPr>
        </p:nvSpPr>
        <p:spPr>
          <a:xfrm>
            <a:off x="995144" y="5412743"/>
            <a:ext cx="7154024" cy="863174"/>
          </a:xfrm>
        </p:spPr>
        <p:txBody>
          <a:bodyPr>
            <a:normAutofit/>
          </a:bodyPr>
          <a:lstStyle/>
          <a:p>
            <a:pPr marL="109432" indent="0">
              <a:buNone/>
            </a:pPr>
            <a:r>
              <a:rPr lang="en-US" sz="2000" i="1" dirty="0"/>
              <a:t>Note that the “qualified” versions are unnecessary at that level, relationships are n-</a:t>
            </a:r>
            <a:r>
              <a:rPr lang="en-US" sz="2000" i="1" dirty="0" err="1"/>
              <a:t>ary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6980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a complete model describing the various constituents (actors, revisions, etc.)</a:t>
            </a:r>
          </a:p>
          <a:p>
            <a:r>
              <a:rPr lang="en-US" dirty="0" smtClean="0"/>
              <a:t>The model should be usable with RDF to be used on the Semantic Web</a:t>
            </a:r>
          </a:p>
          <a:p>
            <a:r>
              <a:rPr lang="en-US" dirty="0" smtClean="0"/>
              <a:t>Has to find a balance between</a:t>
            </a:r>
          </a:p>
          <a:p>
            <a:pPr lvl="1"/>
            <a:r>
              <a:rPr lang="en-US" dirty="0" smtClean="0"/>
              <a:t>simple (“scruffy”) provenance: easily usable and editable</a:t>
            </a:r>
          </a:p>
          <a:p>
            <a:pPr lvl="1"/>
            <a:r>
              <a:rPr lang="en-US" dirty="0" smtClean="0"/>
              <a:t>complex (“complete”) provenance: allows for a detailed reporting of origins, versions,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…the solution is more complicated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separate document defines the constraints on the abstract data model</a:t>
            </a:r>
          </a:p>
          <a:p>
            <a:r>
              <a:rPr lang="en-US" dirty="0" smtClean="0"/>
              <a:t>Constraints themselves are defined as a set of abstract rules</a:t>
            </a:r>
          </a:p>
          <a:p>
            <a:pPr lvl="1"/>
            <a:r>
              <a:rPr lang="en-US" dirty="0" smtClean="0"/>
              <a:t>they may translated into:</a:t>
            </a:r>
          </a:p>
          <a:p>
            <a:pPr lvl="2"/>
            <a:r>
              <a:rPr lang="en-US" dirty="0"/>
              <a:t>(</a:t>
            </a:r>
            <a:r>
              <a:rPr lang="en-US" dirty="0" smtClean="0"/>
              <a:t>partially) into OWL</a:t>
            </a:r>
          </a:p>
          <a:p>
            <a:pPr lvl="2"/>
            <a:r>
              <a:rPr lang="en-US" dirty="0" smtClean="0"/>
              <a:t>rules, e.g., using SPARQL</a:t>
            </a:r>
          </a:p>
          <a:p>
            <a:pPr lvl="1"/>
            <a:r>
              <a:rPr lang="en-US" dirty="0" smtClean="0"/>
              <a:t>general constraint checkers on the abstract model are also doable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of the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5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1680" y="554459"/>
            <a:ext cx="8752320" cy="1143480"/>
          </a:xfrm>
        </p:spPr>
        <p:txBody>
          <a:bodyPr tIns="38267">
            <a:noAutofit/>
          </a:bodyPr>
          <a:lstStyle/>
          <a:p>
            <a:pPr>
              <a:tabLst>
                <a:tab pos="654339" algn="l"/>
                <a:tab pos="1308673" algn="l"/>
                <a:tab pos="1963014" algn="l"/>
                <a:tab pos="2617355" algn="l"/>
                <a:tab pos="3271693" algn="l"/>
                <a:tab pos="3926036" algn="l"/>
                <a:tab pos="4580375" algn="l"/>
                <a:tab pos="5234714" algn="l"/>
                <a:tab pos="5889050" algn="l"/>
                <a:tab pos="6543391" algn="l"/>
                <a:tab pos="7197728" algn="l"/>
                <a:tab pos="7852068" algn="l"/>
                <a:tab pos="8506409" algn="l"/>
              </a:tabLst>
            </a:pPr>
            <a:r>
              <a:rPr lang="en-US" sz="4900" dirty="0">
                <a:solidFill>
                  <a:schemeClr val="bg1"/>
                </a:solidFill>
              </a:rPr>
              <a:t>Available documents</a:t>
            </a:r>
            <a:endParaRPr lang="en-US" sz="4900" dirty="0">
              <a:solidFill>
                <a:srgbClr val="FFFFFF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34956" y="6593504"/>
            <a:ext cx="819308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729" tIns="67736" rIns="89729" bIns="44867">
            <a:prstTxWarp prst="textNoShape">
              <a:avLst/>
            </a:prstTxWarp>
          </a:bodyPr>
          <a:lstStyle/>
          <a:p>
            <a:pPr defTabSz="454975">
              <a:tabLst>
                <a:tab pos="0" algn="l"/>
                <a:tab pos="715472" algn="l"/>
                <a:tab pos="1432522" algn="l"/>
                <a:tab pos="2149574" algn="l"/>
                <a:tab pos="2866626" algn="l"/>
                <a:tab pos="3583685" algn="l"/>
                <a:tab pos="4300736" algn="l"/>
                <a:tab pos="5017788" algn="l"/>
                <a:tab pos="5734835" algn="l"/>
                <a:tab pos="6451892" algn="l"/>
                <a:tab pos="7168950" algn="l"/>
                <a:tab pos="7885998" algn="l"/>
                <a:tab pos="8603051" algn="l"/>
                <a:tab pos="9320110" algn="l"/>
                <a:tab pos="10037159" algn="l"/>
                <a:tab pos="10754212" algn="l"/>
              </a:tabLst>
            </a:pPr>
            <a:r>
              <a:rPr lang="en-US" sz="1000" i="1" dirty="0">
                <a:solidFill>
                  <a:srgbClr val="FFFFFF"/>
                </a:solidFill>
                <a:latin typeface="Lucida Sans Unicode"/>
                <a:ea typeface="msmincho" charset="0"/>
                <a:cs typeface="msmincho" charset="0"/>
              </a:rPr>
              <a:t>Photo credit “</a:t>
            </a:r>
            <a:r>
              <a:rPr lang="en-US" sz="1000" i="1" dirty="0" err="1">
                <a:solidFill>
                  <a:prstClr val="white"/>
                </a:solidFill>
                <a:latin typeface="Arial" charset="0"/>
              </a:rPr>
              <a:t>Abizern</a:t>
            </a:r>
            <a:r>
              <a:rPr lang="en-US" sz="1000" i="1" dirty="0">
                <a:solidFill>
                  <a:srgbClr val="FFFFFF"/>
                </a:solidFill>
                <a:latin typeface="Lucida Sans Unicode"/>
                <a:ea typeface="msmincho" charset="0"/>
                <a:cs typeface="msmincho" charset="0"/>
              </a:rPr>
              <a:t>”, Flickr</a:t>
            </a:r>
            <a:endParaRPr lang="en-US" sz="1000" i="1" dirty="0">
              <a:solidFill>
                <a:srgbClr val="FFFFFF"/>
              </a:solidFill>
              <a:latin typeface="Lucida Sans Unicode"/>
              <a:ea typeface="msmincho" charset="0"/>
              <a:cs typeface="msmincho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7549662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 published by the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92" y="1479701"/>
            <a:ext cx="8837456" cy="5045335"/>
          </a:xfrm>
        </p:spPr>
        <p:txBody>
          <a:bodyPr>
            <a:normAutofit/>
          </a:bodyPr>
          <a:lstStyle/>
          <a:p>
            <a:r>
              <a:rPr lang="en-US" dirty="0" smtClean="0"/>
              <a:t>Major documents are:</a:t>
            </a:r>
          </a:p>
          <a:p>
            <a:pPr lvl="1"/>
            <a:r>
              <a:rPr lang="en-US" dirty="0" smtClean="0"/>
              <a:t>PROV Primer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http://www.w3.org/TR/prov-primer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 Ontology</a:t>
            </a:r>
            <a:r>
              <a:rPr lang="en-US" sz="2400" baseline="30000" dirty="0"/>
              <a:t>(*)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http://www.w3.org/TR/prov-o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 Data Model</a:t>
            </a:r>
            <a:r>
              <a:rPr lang="en-US" sz="2400" baseline="30000" dirty="0"/>
              <a:t>(*)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http://www.w3.org/TR/prov-dm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 Notation</a:t>
            </a:r>
            <a:r>
              <a:rPr lang="en-US" sz="2400" baseline="30000" dirty="0"/>
              <a:t>(*)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http://www.w3.org/TR/prov-n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 Constraints</a:t>
            </a:r>
            <a:r>
              <a:rPr lang="en-US" sz="2400" baseline="30000" dirty="0"/>
              <a:t>(*)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6"/>
              </a:rPr>
              <a:t>http://www.w3.org/TR/prov-constraints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 Access </a:t>
            </a:r>
            <a:r>
              <a:rPr lang="en-US" dirty="0"/>
              <a:t>and Query (</a:t>
            </a:r>
            <a:r>
              <a:rPr lang="en-US" dirty="0">
                <a:hlinkClick r:id="rId7"/>
              </a:rPr>
              <a:t>http://www.w3.org/TR/</a:t>
            </a:r>
            <a:r>
              <a:rPr lang="en-US" dirty="0" err="1">
                <a:hlinkClick r:id="rId7"/>
              </a:rPr>
              <a:t>prov-aq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other notes are also in preparation:</a:t>
            </a:r>
          </a:p>
          <a:p>
            <a:pPr lvl="1"/>
            <a:r>
              <a:rPr lang="en-US" dirty="0" smtClean="0"/>
              <a:t>PROV XML Serialization</a:t>
            </a:r>
          </a:p>
          <a:p>
            <a:pPr lvl="1"/>
            <a:r>
              <a:rPr lang="en-US" dirty="0" smtClean="0"/>
              <a:t>PROV DC Mapping</a:t>
            </a:r>
          </a:p>
          <a:p>
            <a:pPr marL="540000" indent="0">
              <a:spcBef>
                <a:spcPts val="4200"/>
              </a:spcBef>
              <a:buNone/>
            </a:pPr>
            <a:r>
              <a:rPr lang="en-US" sz="1800" baseline="30000" dirty="0"/>
              <a:t>(*</a:t>
            </a:r>
            <a:r>
              <a:rPr lang="en-US" sz="1800" baseline="30000" dirty="0" smtClean="0"/>
              <a:t>)</a:t>
            </a:r>
            <a:r>
              <a:rPr lang="en-US" sz="1800" dirty="0" smtClean="0"/>
              <a:t>Rec-track documents</a:t>
            </a:r>
          </a:p>
        </p:txBody>
      </p:sp>
    </p:spTree>
    <p:extLst>
      <p:ext uri="{BB962C8B-B14F-4D97-AF65-F5344CB8AC3E}">
        <p14:creationId xmlns:p14="http://schemas.microsoft.com/office/powerpoint/2010/main" val="60961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Rec Track documents are almost in CR</a:t>
            </a:r>
          </a:p>
          <a:p>
            <a:r>
              <a:rPr lang="en-US" dirty="0" smtClean="0"/>
              <a:t>Plan is to finish the work in March 2013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3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Provenance Vocabulary”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://purl.org/net/provenance/</a:t>
            </a:r>
            <a:r>
              <a:rPr lang="en-US" dirty="0" smtClean="0">
                <a:hlinkClick r:id="rId2"/>
              </a:rPr>
              <a:t>ns</a:t>
            </a:r>
            <a:endParaRPr lang="en-US" dirty="0" smtClean="0"/>
          </a:p>
          <a:p>
            <a:pPr lvl="1"/>
            <a:r>
              <a:rPr lang="en-US" dirty="0" smtClean="0"/>
              <a:t>specialized for provenance of data on the Web</a:t>
            </a:r>
          </a:p>
          <a:p>
            <a:pPr lvl="2"/>
            <a:r>
              <a:rPr lang="en-US" dirty="0" smtClean="0"/>
              <a:t>subclasses for Agents, Entities, Activities</a:t>
            </a:r>
          </a:p>
          <a:p>
            <a:pPr lvl="2"/>
            <a:r>
              <a:rPr lang="en-US" dirty="0" err="1" smtClean="0"/>
              <a:t>subproperties</a:t>
            </a:r>
            <a:r>
              <a:rPr lang="en-US" dirty="0" smtClean="0"/>
              <a:t> for </a:t>
            </a:r>
            <a:r>
              <a:rPr lang="en-US" smtClean="0"/>
              <a:t>PROV properties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interesting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5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6" name="Text Box 2"/>
          <p:cNvSpPr txBox="1">
            <a:spLocks noChangeArrowheads="1"/>
          </p:cNvSpPr>
          <p:nvPr/>
        </p:nvSpPr>
        <p:spPr bwMode="auto">
          <a:xfrm>
            <a:off x="228960" y="4506266"/>
            <a:ext cx="8327520" cy="96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363" tIns="76226" rIns="81363" bIns="4068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</a:pPr>
            <a:r>
              <a:rPr lang="en-US" sz="2200" dirty="0">
                <a:solidFill>
                  <a:srgbClr val="7F7F7F"/>
                </a:solidFill>
                <a:latin typeface="Helvetica Neue"/>
                <a:ea typeface="msmincho" charset="0"/>
                <a:cs typeface="Helvetica Neue"/>
              </a:rPr>
              <a:t>These slides are also available on the Web:</a:t>
            </a:r>
          </a:p>
          <a:p>
            <a:pPr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</a:pPr>
            <a:endParaRPr lang="en-US" sz="2200" dirty="0">
              <a:solidFill>
                <a:srgbClr val="7F7F7F"/>
              </a:solidFill>
              <a:latin typeface="Helvetica Neue"/>
              <a:ea typeface="msmincho" charset="0"/>
              <a:cs typeface="Helvetica Neue"/>
            </a:endParaRPr>
          </a:p>
          <a:p>
            <a:pPr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</a:pPr>
            <a:r>
              <a:rPr lang="en-US" sz="2200" dirty="0">
                <a:solidFill>
                  <a:srgbClr val="7F7F7F"/>
                </a:solidFill>
                <a:latin typeface="Helvetica Neue"/>
                <a:ea typeface="msmincho" charset="0"/>
                <a:cs typeface="Helvetica Neue"/>
              </a:rPr>
              <a:t>    http://www.w3.org</a:t>
            </a:r>
            <a:r>
              <a:rPr lang="en-US" sz="2200" dirty="0" smtClean="0">
                <a:solidFill>
                  <a:srgbClr val="7F7F7F"/>
                </a:solidFill>
                <a:latin typeface="Helvetica Neue"/>
                <a:ea typeface="msmincho" charset="0"/>
                <a:cs typeface="Helvetica Neue"/>
              </a:rPr>
              <a:t>/2012/Talks/1009-MIT-IH/</a:t>
            </a:r>
            <a:endParaRPr lang="en-US" sz="2200" dirty="0">
              <a:solidFill>
                <a:srgbClr val="7F7F7F"/>
              </a:solidFill>
              <a:latin typeface="Helvetica Neue"/>
              <a:ea typeface="msmincho" charset="0"/>
              <a:cs typeface="Helvetica Neue"/>
            </a:endParaRPr>
          </a:p>
        </p:txBody>
      </p:sp>
      <p:pic>
        <p:nvPicPr>
          <p:cNvPr id="6021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120" y="4532158"/>
            <a:ext cx="864000" cy="302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208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Information Systems</a:t>
            </a:r>
          </a:p>
          <a:p>
            <a:pPr lvl="1"/>
            <a:r>
              <a:rPr lang="en-US" dirty="0" smtClean="0"/>
              <a:t>origin of the data, who was responsible for its creation</a:t>
            </a:r>
          </a:p>
          <a:p>
            <a:r>
              <a:rPr lang="en-US" dirty="0" smtClean="0"/>
              <a:t>Science applications</a:t>
            </a:r>
          </a:p>
          <a:p>
            <a:pPr lvl="1"/>
            <a:r>
              <a:rPr lang="en-US" dirty="0" smtClean="0"/>
              <a:t>how the results were obtained</a:t>
            </a:r>
          </a:p>
          <a:p>
            <a:r>
              <a:rPr lang="en-US" dirty="0" smtClean="0"/>
              <a:t>News</a:t>
            </a:r>
          </a:p>
          <a:p>
            <a:pPr lvl="1"/>
            <a:r>
              <a:rPr lang="en-US" dirty="0" smtClean="0"/>
              <a:t>origins and references of blogs, news items</a:t>
            </a:r>
          </a:p>
          <a:p>
            <a:r>
              <a:rPr lang="en-US" dirty="0" smtClean="0"/>
              <a:t>Law</a:t>
            </a:r>
          </a:p>
          <a:p>
            <a:pPr lvl="1"/>
            <a:r>
              <a:rPr lang="en-US" dirty="0" smtClean="0"/>
              <a:t>licensing attribution of documents, data</a:t>
            </a:r>
          </a:p>
          <a:p>
            <a:pPr lvl="1"/>
            <a:r>
              <a:rPr lang="en-US" dirty="0" smtClean="0"/>
              <a:t>privacy information</a:t>
            </a:r>
          </a:p>
          <a:p>
            <a:r>
              <a:rPr lang="en-US" dirty="0" smtClean="0"/>
              <a:t>Etc.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Lots of application areas need provenance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1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has been lot of work around</a:t>
            </a:r>
          </a:p>
          <a:p>
            <a:pPr lvl="1"/>
            <a:r>
              <a:rPr lang="en-US" dirty="0" smtClean="0"/>
              <a:t>workflow systems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atabases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nowledge representation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nformation retrieval</a:t>
            </a:r>
          </a:p>
          <a:p>
            <a:r>
              <a:rPr lang="en-US" dirty="0" smtClean="0"/>
              <a:t>There are communities and vocabularies out there</a:t>
            </a:r>
          </a:p>
          <a:p>
            <a:pPr lvl="1"/>
            <a:r>
              <a:rPr lang="en-US" dirty="0" smtClean="0"/>
              <a:t>Open Provenance Model (OPM)</a:t>
            </a:r>
          </a:p>
          <a:p>
            <a:pPr lvl="1"/>
            <a:r>
              <a:rPr lang="en-US" dirty="0" smtClean="0"/>
              <a:t>Dublin Core</a:t>
            </a:r>
          </a:p>
          <a:p>
            <a:pPr lvl="1"/>
            <a:r>
              <a:rPr lang="en-US" dirty="0" err="1" smtClean="0"/>
              <a:t>Provenir</a:t>
            </a:r>
            <a:r>
              <a:rPr lang="en-US" dirty="0" smtClean="0"/>
              <a:t> ontology</a:t>
            </a:r>
          </a:p>
          <a:p>
            <a:pPr lvl="1"/>
            <a:r>
              <a:rPr lang="en-US" dirty="0" smtClean="0"/>
              <a:t>Provenance vocabulary</a:t>
            </a:r>
          </a:p>
          <a:p>
            <a:pPr lvl="1"/>
            <a:r>
              <a:rPr lang="en-US" dirty="0" smtClean="0"/>
              <a:t>SWAN provenance ontology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“Provenance” is not a new subject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8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Worked in 2009-2010 (Chaired by Yolanda Gil)</a:t>
            </a:r>
          </a:p>
          <a:p>
            <a:r>
              <a:rPr lang="en-US" dirty="0" smtClean="0"/>
              <a:t>Issued a final report</a:t>
            </a:r>
          </a:p>
          <a:p>
            <a:pPr lvl="1"/>
            <a:r>
              <a:rPr lang="en-US" dirty="0" smtClean="0"/>
              <a:t>“Provenance XG Final Report”</a:t>
            </a:r>
          </a:p>
          <a:p>
            <a:pPr lvl="2"/>
            <a:r>
              <a:rPr lang="en-US" dirty="0" smtClean="0">
                <a:hlinkClick r:id="rId2"/>
              </a:rPr>
              <a:t>http://www.w3.org/2005/Incubator/prov/XGR-prov/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rovides an overview of the various existing approaches, vocabularies</a:t>
            </a:r>
          </a:p>
          <a:p>
            <a:pPr lvl="1"/>
            <a:r>
              <a:rPr lang="en-US" dirty="0" smtClean="0"/>
              <a:t>proposes the creation of a dedicated W3C Working Group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W3C’s Provenance Incubator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Provenance</a:t>
            </a:r>
            <a:br>
              <a:rPr lang="en-US" dirty="0" smtClean="0"/>
            </a:br>
            <a:r>
              <a:rPr lang="en-US" dirty="0" smtClean="0"/>
              <a:t>(by the Provenance XG)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240377" y="2699180"/>
            <a:ext cx="8721133" cy="1775880"/>
          </a:xfrm>
          <a:solidFill>
            <a:srgbClr val="FCE060">
              <a:alpha val="86000"/>
            </a:srgbClr>
          </a:solidFill>
        </p:spPr>
        <p:txBody>
          <a:bodyPr wrap="square" lIns="179924" tIns="140341" rIns="179924" bIns="140341">
            <a:noAutofit/>
          </a:bodyPr>
          <a:lstStyle/>
          <a:p>
            <a:pPr algn="just"/>
            <a:r>
              <a:rPr lang="en-US" sz="2800" b="0" i="1" dirty="0">
                <a:latin typeface="Helvetica Neue Light"/>
                <a:cs typeface="Helvetica Neue Light"/>
              </a:rPr>
              <a:t>Provenance of a resource is a record that describes entities and processes involved in producing and delivering or otherwise influencing that resource. </a:t>
            </a:r>
          </a:p>
        </p:txBody>
      </p:sp>
    </p:spTree>
    <p:extLst>
      <p:ext uri="{BB962C8B-B14F-4D97-AF65-F5344CB8AC3E}">
        <p14:creationId xmlns:p14="http://schemas.microsoft.com/office/powerpoint/2010/main" val="189847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in April 2011 (co-chaired by Paul </a:t>
            </a:r>
            <a:r>
              <a:rPr lang="en-US" dirty="0" err="1" smtClean="0"/>
              <a:t>Groth</a:t>
            </a:r>
            <a:r>
              <a:rPr lang="en-US" dirty="0" smtClean="0"/>
              <a:t> and Luc Moreau)</a:t>
            </a:r>
          </a:p>
          <a:p>
            <a:r>
              <a:rPr lang="en-US" dirty="0" smtClean="0"/>
              <a:t>Goal is to define a standard vocabulary for provenance, primarily for the Semantic Web</a:t>
            </a:r>
          </a:p>
          <a:p>
            <a:r>
              <a:rPr lang="en-US" dirty="0" smtClean="0"/>
              <a:t>This is what I will talk about in what follows…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Provenance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yish-SW 2">
  <a:themeElements>
    <a:clrScheme name="Custom 16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99CC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course">
  <a:themeElements>
    <a:clrScheme name="Custom 16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99CC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Grayish-SW 2.potx</Template>
  <TotalTime>19824</TotalTime>
  <Words>1694</Words>
  <Application>Microsoft Macintosh PowerPoint</Application>
  <PresentationFormat>On-screen Show (4:3)</PresentationFormat>
  <Paragraphs>297</Paragraphs>
  <Slides>45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Grayish-SW 2</vt:lpstr>
      <vt:lpstr>4_Concourse</vt:lpstr>
      <vt:lpstr>Concourse</vt:lpstr>
      <vt:lpstr>1_Concourse</vt:lpstr>
      <vt:lpstr>The W3C Prov Ontology</vt:lpstr>
      <vt:lpstr>Setting the Stage</vt:lpstr>
      <vt:lpstr>The goal is simple…</vt:lpstr>
      <vt:lpstr>…the solution is more complicated</vt:lpstr>
      <vt:lpstr>Lots of application areas need provenance</vt:lpstr>
      <vt:lpstr>“Provenance” is not a new subject</vt:lpstr>
      <vt:lpstr>W3C’s Provenance Incubator Group</vt:lpstr>
      <vt:lpstr>Definition of Provenance (by the Provenance XG)</vt:lpstr>
      <vt:lpstr>W3C Provenance Working Group</vt:lpstr>
      <vt:lpstr>The PROV Vocabulary through an example</vt:lpstr>
      <vt:lpstr>The example</vt:lpstr>
      <vt:lpstr>A very simple attribution</vt:lpstr>
      <vt:lpstr>A bit more complicated: make the activity explicit</vt:lpstr>
      <vt:lpstr>Why doing this?</vt:lpstr>
      <vt:lpstr>To make some “metadata” explicit</vt:lpstr>
      <vt:lpstr>A more complete attribution: make the activity explicit</vt:lpstr>
      <vt:lpstr>The fundamental notions of the PROV Vocabulary</vt:lpstr>
      <vt:lpstr>PowerPoint Presentation</vt:lpstr>
      <vt:lpstr>Let us make it a bit more complex</vt:lpstr>
      <vt:lpstr>Adding the translation</vt:lpstr>
      <vt:lpstr>Categories of PROV Terms</vt:lpstr>
      <vt:lpstr>Categories of PROV Terms</vt:lpstr>
      <vt:lpstr>Starting point classes and properties</vt:lpstr>
      <vt:lpstr>Expanded classes and properties</vt:lpstr>
      <vt:lpstr>Some examples for extra properties</vt:lpstr>
      <vt:lpstr>Adding some extra properties</vt:lpstr>
      <vt:lpstr>Qualified relationships</vt:lpstr>
      <vt:lpstr>Remember this?</vt:lpstr>
      <vt:lpstr>Something is missing here…</vt:lpstr>
      <vt:lpstr>The chosen approach: define qualification structures</vt:lpstr>
      <vt:lpstr>Qualification structures</vt:lpstr>
      <vt:lpstr>The chosen approach: define qualification structures</vt:lpstr>
      <vt:lpstr>Relationship to Dublin Core</vt:lpstr>
      <vt:lpstr>Dublin Core</vt:lpstr>
      <vt:lpstr>Some simple Dublin Core relationship examples</vt:lpstr>
      <vt:lpstr>Some cases are more complicated</vt:lpstr>
      <vt:lpstr>Constraint checking of provenance statements</vt:lpstr>
      <vt:lpstr>Checking provenance statements (“Constraints”)</vt:lpstr>
      <vt:lpstr>Definition of the constraints</vt:lpstr>
      <vt:lpstr>Definition of the constraints</vt:lpstr>
      <vt:lpstr>Available documents</vt:lpstr>
      <vt:lpstr>Documents published by the Group</vt:lpstr>
      <vt:lpstr>Working Group Status</vt:lpstr>
      <vt:lpstr>An interesting extension</vt:lpstr>
      <vt:lpstr>Thank you for your attention</vt:lpstr>
    </vt:vector>
  </TitlesOfParts>
  <Manager/>
  <Company>W3C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Web Activity @ W3C</dc:title>
  <dc:subject/>
  <dc:creator>Ivan Herman</dc:creator>
  <cp:keywords/>
  <dc:description/>
  <cp:lastModifiedBy>Ivan Herman</cp:lastModifiedBy>
  <cp:revision>408</cp:revision>
  <dcterms:created xsi:type="dcterms:W3CDTF">2010-11-25T14:57:57Z</dcterms:created>
  <dcterms:modified xsi:type="dcterms:W3CDTF">2012-10-09T18:15:09Z</dcterms:modified>
  <cp:category/>
</cp:coreProperties>
</file>