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99" r:id="rId1"/>
    <p:sldMasterId id="2147483775" r:id="rId2"/>
    <p:sldMasterId id="2147483791" r:id="rId3"/>
    <p:sldMasterId id="2147483807" r:id="rId4"/>
    <p:sldMasterId id="2147483871" r:id="rId5"/>
    <p:sldMasterId id="2147483887" r:id="rId6"/>
  </p:sldMasterIdLst>
  <p:notesMasterIdLst>
    <p:notesMasterId r:id="rId146"/>
  </p:notesMasterIdLst>
  <p:handoutMasterIdLst>
    <p:handoutMasterId r:id="rId147"/>
  </p:handoutMasterIdLst>
  <p:sldIdLst>
    <p:sldId id="256" r:id="rId7"/>
    <p:sldId id="910" r:id="rId8"/>
    <p:sldId id="909" r:id="rId9"/>
    <p:sldId id="901" r:id="rId10"/>
    <p:sldId id="902" r:id="rId11"/>
    <p:sldId id="903" r:id="rId12"/>
    <p:sldId id="906" r:id="rId13"/>
    <p:sldId id="907" r:id="rId14"/>
    <p:sldId id="908" r:id="rId15"/>
    <p:sldId id="590" r:id="rId16"/>
    <p:sldId id="802" r:id="rId17"/>
    <p:sldId id="698" r:id="rId18"/>
    <p:sldId id="593" r:id="rId19"/>
    <p:sldId id="803" r:id="rId20"/>
    <p:sldId id="596" r:id="rId21"/>
    <p:sldId id="597" r:id="rId22"/>
    <p:sldId id="840" r:id="rId23"/>
    <p:sldId id="651" r:id="rId24"/>
    <p:sldId id="652" r:id="rId25"/>
    <p:sldId id="653" r:id="rId26"/>
    <p:sldId id="655" r:id="rId27"/>
    <p:sldId id="656" r:id="rId28"/>
    <p:sldId id="657" r:id="rId29"/>
    <p:sldId id="658" r:id="rId30"/>
    <p:sldId id="659" r:id="rId31"/>
    <p:sldId id="660" r:id="rId32"/>
    <p:sldId id="661" r:id="rId33"/>
    <p:sldId id="662" r:id="rId34"/>
    <p:sldId id="663" r:id="rId35"/>
    <p:sldId id="664" r:id="rId36"/>
    <p:sldId id="665" r:id="rId37"/>
    <p:sldId id="699" r:id="rId38"/>
    <p:sldId id="700" r:id="rId39"/>
    <p:sldId id="701" r:id="rId40"/>
    <p:sldId id="671" r:id="rId41"/>
    <p:sldId id="295" r:id="rId42"/>
    <p:sldId id="296" r:id="rId43"/>
    <p:sldId id="297" r:id="rId44"/>
    <p:sldId id="298" r:id="rId45"/>
    <p:sldId id="299" r:id="rId46"/>
    <p:sldId id="673" r:id="rId47"/>
    <p:sldId id="675" r:id="rId48"/>
    <p:sldId id="303" r:id="rId49"/>
    <p:sldId id="314" r:id="rId50"/>
    <p:sldId id="315" r:id="rId51"/>
    <p:sldId id="804" r:id="rId52"/>
    <p:sldId id="318" r:id="rId53"/>
    <p:sldId id="319" r:id="rId54"/>
    <p:sldId id="320" r:id="rId55"/>
    <p:sldId id="627" r:id="rId56"/>
    <p:sldId id="628" r:id="rId57"/>
    <p:sldId id="326" r:id="rId58"/>
    <p:sldId id="327" r:id="rId59"/>
    <p:sldId id="331" r:id="rId60"/>
    <p:sldId id="332" r:id="rId61"/>
    <p:sldId id="336" r:id="rId62"/>
    <p:sldId id="819" r:id="rId63"/>
    <p:sldId id="872" r:id="rId64"/>
    <p:sldId id="818" r:id="rId65"/>
    <p:sldId id="782" r:id="rId66"/>
    <p:sldId id="784" r:id="rId67"/>
    <p:sldId id="785" r:id="rId68"/>
    <p:sldId id="882" r:id="rId69"/>
    <p:sldId id="855" r:id="rId70"/>
    <p:sldId id="864" r:id="rId71"/>
    <p:sldId id="857" r:id="rId72"/>
    <p:sldId id="858" r:id="rId73"/>
    <p:sldId id="859" r:id="rId74"/>
    <p:sldId id="897" r:id="rId75"/>
    <p:sldId id="860" r:id="rId76"/>
    <p:sldId id="861" r:id="rId77"/>
    <p:sldId id="898" r:id="rId78"/>
    <p:sldId id="862" r:id="rId79"/>
    <p:sldId id="899" r:id="rId80"/>
    <p:sldId id="863" r:id="rId81"/>
    <p:sldId id="820" r:id="rId82"/>
    <p:sldId id="372" r:id="rId83"/>
    <p:sldId id="884" r:id="rId84"/>
    <p:sldId id="373" r:id="rId85"/>
    <p:sldId id="702" r:id="rId86"/>
    <p:sldId id="678" r:id="rId87"/>
    <p:sldId id="380" r:id="rId88"/>
    <p:sldId id="795" r:id="rId89"/>
    <p:sldId id="838" r:id="rId90"/>
    <p:sldId id="839" r:id="rId91"/>
    <p:sldId id="648" r:id="rId92"/>
    <p:sldId id="885" r:id="rId93"/>
    <p:sldId id="817" r:id="rId94"/>
    <p:sldId id="384" r:id="rId95"/>
    <p:sldId id="386" r:id="rId96"/>
    <p:sldId id="630" r:id="rId97"/>
    <p:sldId id="703" r:id="rId98"/>
    <p:sldId id="704" r:id="rId99"/>
    <p:sldId id="705" r:id="rId100"/>
    <p:sldId id="706" r:id="rId101"/>
    <p:sldId id="707" r:id="rId102"/>
    <p:sldId id="708" r:id="rId103"/>
    <p:sldId id="771" r:id="rId104"/>
    <p:sldId id="772" r:id="rId105"/>
    <p:sldId id="393" r:id="rId106"/>
    <p:sldId id="895" r:id="rId107"/>
    <p:sldId id="911" r:id="rId108"/>
    <p:sldId id="394" r:id="rId109"/>
    <p:sldId id="718" r:id="rId110"/>
    <p:sldId id="880" r:id="rId111"/>
    <p:sldId id="561" r:id="rId112"/>
    <p:sldId id="549" r:id="rId113"/>
    <p:sldId id="550" r:id="rId114"/>
    <p:sldId id="551" r:id="rId115"/>
    <p:sldId id="552" r:id="rId116"/>
    <p:sldId id="400" r:id="rId117"/>
    <p:sldId id="401" r:id="rId118"/>
    <p:sldId id="403" r:id="rId119"/>
    <p:sldId id="404" r:id="rId120"/>
    <p:sldId id="405" r:id="rId121"/>
    <p:sldId id="406" r:id="rId122"/>
    <p:sldId id="641" r:id="rId123"/>
    <p:sldId id="709" r:id="rId124"/>
    <p:sldId id="409" r:id="rId125"/>
    <p:sldId id="710" r:id="rId126"/>
    <p:sldId id="711" r:id="rId127"/>
    <p:sldId id="712" r:id="rId128"/>
    <p:sldId id="418" r:id="rId129"/>
    <p:sldId id="865" r:id="rId130"/>
    <p:sldId id="866" r:id="rId131"/>
    <p:sldId id="713" r:id="rId132"/>
    <p:sldId id="426" r:id="rId133"/>
    <p:sldId id="427" r:id="rId134"/>
    <p:sldId id="439" r:id="rId135"/>
    <p:sldId id="440" r:id="rId136"/>
    <p:sldId id="642" r:id="rId137"/>
    <p:sldId id="870" r:id="rId138"/>
    <p:sldId id="529" r:id="rId139"/>
    <p:sldId id="532" r:id="rId140"/>
    <p:sldId id="533" r:id="rId141"/>
    <p:sldId id="717" r:id="rId142"/>
    <p:sldId id="541" r:id="rId143"/>
    <p:sldId id="837" r:id="rId144"/>
    <p:sldId id="543" r:id="rId145"/>
  </p:sldIdLst>
  <p:sldSz cx="10080625" cy="7559675"/>
  <p:notesSz cx="7559675" cy="10691813"/>
  <p:custShowLst>
    <p:custShow name="shorter version" id="0">
      <p:sldLst>
        <p:sld r:id="rId7"/>
      </p:sldLst>
    </p:custShow>
    <p:custShow name="full" id="1">
      <p:sldLst>
        <p:sld r:id="rId7"/>
      </p:sldLst>
    </p:custShow>
  </p:custShowLst>
  <p:defaultTextStyle>
    <a:defPPr>
      <a:defRPr lang="en-GB"/>
    </a:defPPr>
    <a:lvl1pPr algn="l" defTabSz="447214"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1pPr>
    <a:lvl2pPr marL="739573" indent="-284449" algn="l" defTabSz="447214"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2pPr>
    <a:lvl3pPr marL="1137790" indent="-227563" algn="l" defTabSz="447214"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3pPr>
    <a:lvl4pPr marL="1592918" indent="-227563" algn="l" defTabSz="447214"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4pPr>
    <a:lvl5pPr marL="2048037" indent="-227563" algn="l" defTabSz="447214"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5pPr>
    <a:lvl6pPr marL="2275583" algn="l" defTabSz="455118" rtl="0" eaLnBrk="1" latinLnBrk="0" hangingPunct="1">
      <a:defRPr sz="2800" kern="1200">
        <a:solidFill>
          <a:schemeClr val="bg1"/>
        </a:solidFill>
        <a:latin typeface="Arial" charset="0"/>
        <a:ea typeface="+mn-ea"/>
        <a:cs typeface="+mn-cs"/>
      </a:defRPr>
    </a:lvl6pPr>
    <a:lvl7pPr marL="2730713" algn="l" defTabSz="455118" rtl="0" eaLnBrk="1" latinLnBrk="0" hangingPunct="1">
      <a:defRPr sz="2800" kern="1200">
        <a:solidFill>
          <a:schemeClr val="bg1"/>
        </a:solidFill>
        <a:latin typeface="Arial" charset="0"/>
        <a:ea typeface="+mn-ea"/>
        <a:cs typeface="+mn-cs"/>
      </a:defRPr>
    </a:lvl7pPr>
    <a:lvl8pPr marL="3185834" algn="l" defTabSz="455118" rtl="0" eaLnBrk="1" latinLnBrk="0" hangingPunct="1">
      <a:defRPr sz="2800" kern="1200">
        <a:solidFill>
          <a:schemeClr val="bg1"/>
        </a:solidFill>
        <a:latin typeface="Arial" charset="0"/>
        <a:ea typeface="+mn-ea"/>
        <a:cs typeface="+mn-cs"/>
      </a:defRPr>
    </a:lvl8pPr>
    <a:lvl9pPr marL="3640961" algn="l" defTabSz="455118" rtl="0" eaLnBrk="1" latinLnBrk="0" hangingPunct="1">
      <a:defRPr sz="2800"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CBCD01"/>
    <a:srgbClr val="005500"/>
    <a:srgbClr val="6B0003"/>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55" autoAdjust="0"/>
    <p:restoredTop sz="89468" autoAdjust="0"/>
  </p:normalViewPr>
  <p:slideViewPr>
    <p:cSldViewPr>
      <p:cViewPr varScale="1">
        <p:scale>
          <a:sx n="75" d="100"/>
          <a:sy n="75" d="100"/>
        </p:scale>
        <p:origin x="-1624" y="-96"/>
      </p:cViewPr>
      <p:guideLst>
        <p:guide orient="horz" pos="2161"/>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102" d="100"/>
        <a:sy n="102"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120" Type="http://schemas.openxmlformats.org/officeDocument/2006/relationships/slide" Target="slides/slide114.xml"/><Relationship Id="rId121" Type="http://schemas.openxmlformats.org/officeDocument/2006/relationships/slide" Target="slides/slide115.xml"/><Relationship Id="rId122" Type="http://schemas.openxmlformats.org/officeDocument/2006/relationships/slide" Target="slides/slide116.xml"/><Relationship Id="rId123" Type="http://schemas.openxmlformats.org/officeDocument/2006/relationships/slide" Target="slides/slide117.xml"/><Relationship Id="rId124" Type="http://schemas.openxmlformats.org/officeDocument/2006/relationships/slide" Target="slides/slide118.xml"/><Relationship Id="rId125" Type="http://schemas.openxmlformats.org/officeDocument/2006/relationships/slide" Target="slides/slide119.xml"/><Relationship Id="rId126" Type="http://schemas.openxmlformats.org/officeDocument/2006/relationships/slide" Target="slides/slide120.xml"/><Relationship Id="rId127" Type="http://schemas.openxmlformats.org/officeDocument/2006/relationships/slide" Target="slides/slide121.xml"/><Relationship Id="rId128" Type="http://schemas.openxmlformats.org/officeDocument/2006/relationships/slide" Target="slides/slide122.xml"/><Relationship Id="rId129" Type="http://schemas.openxmlformats.org/officeDocument/2006/relationships/slide" Target="slides/slide12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90" Type="http://schemas.openxmlformats.org/officeDocument/2006/relationships/slide" Target="slides/slide84.xml"/><Relationship Id="rId91" Type="http://schemas.openxmlformats.org/officeDocument/2006/relationships/slide" Target="slides/slide85.xml"/><Relationship Id="rId92" Type="http://schemas.openxmlformats.org/officeDocument/2006/relationships/slide" Target="slides/slide86.xml"/><Relationship Id="rId93" Type="http://schemas.openxmlformats.org/officeDocument/2006/relationships/slide" Target="slides/slide87.xml"/><Relationship Id="rId94" Type="http://schemas.openxmlformats.org/officeDocument/2006/relationships/slide" Target="slides/slide88.xml"/><Relationship Id="rId95" Type="http://schemas.openxmlformats.org/officeDocument/2006/relationships/slide" Target="slides/slide89.xml"/><Relationship Id="rId96" Type="http://schemas.openxmlformats.org/officeDocument/2006/relationships/slide" Target="slides/slide90.xml"/><Relationship Id="rId101" Type="http://schemas.openxmlformats.org/officeDocument/2006/relationships/slide" Target="slides/slide95.xml"/><Relationship Id="rId102" Type="http://schemas.openxmlformats.org/officeDocument/2006/relationships/slide" Target="slides/slide96.xml"/><Relationship Id="rId103" Type="http://schemas.openxmlformats.org/officeDocument/2006/relationships/slide" Target="slides/slide97.xml"/><Relationship Id="rId104" Type="http://schemas.openxmlformats.org/officeDocument/2006/relationships/slide" Target="slides/slide98.xml"/><Relationship Id="rId105" Type="http://schemas.openxmlformats.org/officeDocument/2006/relationships/slide" Target="slides/slide99.xml"/><Relationship Id="rId106" Type="http://schemas.openxmlformats.org/officeDocument/2006/relationships/slide" Target="slides/slide100.xml"/><Relationship Id="rId107" Type="http://schemas.openxmlformats.org/officeDocument/2006/relationships/slide" Target="slides/slide101.xml"/><Relationship Id="rId108" Type="http://schemas.openxmlformats.org/officeDocument/2006/relationships/slide" Target="slides/slide102.xml"/><Relationship Id="rId109" Type="http://schemas.openxmlformats.org/officeDocument/2006/relationships/slide" Target="slides/slide103.xml"/><Relationship Id="rId97" Type="http://schemas.openxmlformats.org/officeDocument/2006/relationships/slide" Target="slides/slide91.xml"/><Relationship Id="rId98" Type="http://schemas.openxmlformats.org/officeDocument/2006/relationships/slide" Target="slides/slide92.xml"/><Relationship Id="rId99" Type="http://schemas.openxmlformats.org/officeDocument/2006/relationships/slide" Target="slides/slide93.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00" Type="http://schemas.openxmlformats.org/officeDocument/2006/relationships/slide" Target="slides/slide94.xml"/><Relationship Id="rId150" Type="http://schemas.openxmlformats.org/officeDocument/2006/relationships/viewProps" Target="viewProps.xml"/><Relationship Id="rId151" Type="http://schemas.openxmlformats.org/officeDocument/2006/relationships/theme" Target="theme/theme1.xml"/><Relationship Id="rId152" Type="http://schemas.openxmlformats.org/officeDocument/2006/relationships/tableStyles" Target="tableStyles.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30" Type="http://schemas.openxmlformats.org/officeDocument/2006/relationships/slide" Target="slides/slide124.xml"/><Relationship Id="rId131" Type="http://schemas.openxmlformats.org/officeDocument/2006/relationships/slide" Target="slides/slide125.xml"/><Relationship Id="rId132" Type="http://schemas.openxmlformats.org/officeDocument/2006/relationships/slide" Target="slides/slide126.xml"/><Relationship Id="rId133" Type="http://schemas.openxmlformats.org/officeDocument/2006/relationships/slide" Target="slides/slide127.xml"/><Relationship Id="rId134" Type="http://schemas.openxmlformats.org/officeDocument/2006/relationships/slide" Target="slides/slide128.xml"/><Relationship Id="rId135" Type="http://schemas.openxmlformats.org/officeDocument/2006/relationships/slide" Target="slides/slide129.xml"/><Relationship Id="rId136" Type="http://schemas.openxmlformats.org/officeDocument/2006/relationships/slide" Target="slides/slide130.xml"/><Relationship Id="rId137" Type="http://schemas.openxmlformats.org/officeDocument/2006/relationships/slide" Target="slides/slide131.xml"/><Relationship Id="rId138" Type="http://schemas.openxmlformats.org/officeDocument/2006/relationships/slide" Target="slides/slide132.xml"/><Relationship Id="rId139" Type="http://schemas.openxmlformats.org/officeDocument/2006/relationships/slide" Target="slides/slide13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110" Type="http://schemas.openxmlformats.org/officeDocument/2006/relationships/slide" Target="slides/slide104.xml"/><Relationship Id="rId111" Type="http://schemas.openxmlformats.org/officeDocument/2006/relationships/slide" Target="slides/slide105.xml"/><Relationship Id="rId112" Type="http://schemas.openxmlformats.org/officeDocument/2006/relationships/slide" Target="slides/slide106.xml"/><Relationship Id="rId113" Type="http://schemas.openxmlformats.org/officeDocument/2006/relationships/slide" Target="slides/slide107.xml"/><Relationship Id="rId114" Type="http://schemas.openxmlformats.org/officeDocument/2006/relationships/slide" Target="slides/slide108.xml"/><Relationship Id="rId115" Type="http://schemas.openxmlformats.org/officeDocument/2006/relationships/slide" Target="slides/slide109.xml"/><Relationship Id="rId116" Type="http://schemas.openxmlformats.org/officeDocument/2006/relationships/slide" Target="slides/slide110.xml"/><Relationship Id="rId117" Type="http://schemas.openxmlformats.org/officeDocument/2006/relationships/slide" Target="slides/slide111.xml"/><Relationship Id="rId118" Type="http://schemas.openxmlformats.org/officeDocument/2006/relationships/slide" Target="slides/slide112.xml"/><Relationship Id="rId119" Type="http://schemas.openxmlformats.org/officeDocument/2006/relationships/slide" Target="slides/slide11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80" Type="http://schemas.openxmlformats.org/officeDocument/2006/relationships/slide" Target="slides/slide74.xml"/><Relationship Id="rId81" Type="http://schemas.openxmlformats.org/officeDocument/2006/relationships/slide" Target="slides/slide75.xml"/><Relationship Id="rId82" Type="http://schemas.openxmlformats.org/officeDocument/2006/relationships/slide" Target="slides/slide76.xml"/><Relationship Id="rId83" Type="http://schemas.openxmlformats.org/officeDocument/2006/relationships/slide" Target="slides/slide77.xml"/><Relationship Id="rId84" Type="http://schemas.openxmlformats.org/officeDocument/2006/relationships/slide" Target="slides/slide78.xml"/><Relationship Id="rId85" Type="http://schemas.openxmlformats.org/officeDocument/2006/relationships/slide" Target="slides/slide79.xml"/><Relationship Id="rId86" Type="http://schemas.openxmlformats.org/officeDocument/2006/relationships/slide" Target="slides/slide80.xml"/><Relationship Id="rId87" Type="http://schemas.openxmlformats.org/officeDocument/2006/relationships/slide" Target="slides/slide81.xml"/><Relationship Id="rId88" Type="http://schemas.openxmlformats.org/officeDocument/2006/relationships/slide" Target="slides/slide82.xml"/><Relationship Id="rId89" Type="http://schemas.openxmlformats.org/officeDocument/2006/relationships/slide" Target="slides/slide83.xml"/><Relationship Id="rId140" Type="http://schemas.openxmlformats.org/officeDocument/2006/relationships/slide" Target="slides/slide134.xml"/><Relationship Id="rId141" Type="http://schemas.openxmlformats.org/officeDocument/2006/relationships/slide" Target="slides/slide135.xml"/><Relationship Id="rId142" Type="http://schemas.openxmlformats.org/officeDocument/2006/relationships/slide" Target="slides/slide136.xml"/><Relationship Id="rId143" Type="http://schemas.openxmlformats.org/officeDocument/2006/relationships/slide" Target="slides/slide137.xml"/><Relationship Id="rId144" Type="http://schemas.openxmlformats.org/officeDocument/2006/relationships/slide" Target="slides/slide138.xml"/><Relationship Id="rId145" Type="http://schemas.openxmlformats.org/officeDocument/2006/relationships/slide" Target="slides/slide139.xml"/><Relationship Id="rId146" Type="http://schemas.openxmlformats.org/officeDocument/2006/relationships/notesMaster" Target="notesMasters/notesMaster1.xml"/><Relationship Id="rId147" Type="http://schemas.openxmlformats.org/officeDocument/2006/relationships/handoutMaster" Target="handoutMasters/handoutMaster1.xml"/><Relationship Id="rId148" Type="http://schemas.openxmlformats.org/officeDocument/2006/relationships/printerSettings" Target="printerSettings/printerSettings1.bin"/><Relationship Id="rId14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49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281488" y="0"/>
            <a:ext cx="3276600" cy="534988"/>
          </a:xfrm>
          <a:prstGeom prst="rect">
            <a:avLst/>
          </a:prstGeom>
        </p:spPr>
        <p:txBody>
          <a:bodyPr vert="horz" lIns="91440" tIns="45720" rIns="91440" bIns="45720" rtlCol="0"/>
          <a:lstStyle>
            <a:lvl1pPr algn="r">
              <a:defRPr sz="1200"/>
            </a:lvl1pPr>
          </a:lstStyle>
          <a:p>
            <a:fld id="{CE99E488-DE1B-CB49-988A-97296F8F3071}" type="datetimeFigureOut">
              <a:rPr lang="en-US" smtClean="0"/>
              <a:t>2012-6-8</a:t>
            </a:fld>
            <a:endParaRPr lang="en-US"/>
          </a:p>
        </p:txBody>
      </p:sp>
      <p:sp>
        <p:nvSpPr>
          <p:cNvPr id="4" name="Footer Placeholder 3"/>
          <p:cNvSpPr>
            <a:spLocks noGrp="1"/>
          </p:cNvSpPr>
          <p:nvPr>
            <p:ph type="ftr" sz="quarter" idx="2"/>
          </p:nvPr>
        </p:nvSpPr>
        <p:spPr>
          <a:xfrm>
            <a:off x="0" y="10155238"/>
            <a:ext cx="3276600" cy="5349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281488" y="10155238"/>
            <a:ext cx="3276600" cy="534987"/>
          </a:xfrm>
          <a:prstGeom prst="rect">
            <a:avLst/>
          </a:prstGeom>
        </p:spPr>
        <p:txBody>
          <a:bodyPr vert="horz" lIns="91440" tIns="45720" rIns="91440" bIns="45720" rtlCol="0" anchor="b"/>
          <a:lstStyle>
            <a:lvl1pPr algn="r">
              <a:defRPr sz="1200"/>
            </a:lvl1pPr>
          </a:lstStyle>
          <a:p>
            <a:fld id="{DC1BEDC2-1512-464A-89F4-1EBA6E8B60E2}" type="slidenum">
              <a:rPr lang="en-US" smtClean="0"/>
              <a:t>‹#›</a:t>
            </a:fld>
            <a:endParaRPr lang="en-US"/>
          </a:p>
        </p:txBody>
      </p:sp>
    </p:spTree>
    <p:extLst>
      <p:ext uri="{BB962C8B-B14F-4D97-AF65-F5344CB8AC3E}">
        <p14:creationId xmlns:p14="http://schemas.microsoft.com/office/powerpoint/2010/main" val="18073313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1"/>
          <p:cNvSpPr>
            <a:spLocks noGrp="1" noRot="1" noChangeAspect="1" noChangeArrowheads="1"/>
          </p:cNvSpPr>
          <p:nvPr>
            <p:ph type="sldImg"/>
          </p:nvPr>
        </p:nvSpPr>
        <p:spPr bwMode="auto">
          <a:xfrm>
            <a:off x="1106488" y="812800"/>
            <a:ext cx="5343525" cy="4006850"/>
          </a:xfrm>
          <a:prstGeom prst="rect">
            <a:avLst/>
          </a:prstGeom>
          <a:noFill/>
          <a:ln w="9525">
            <a:noFill/>
            <a:round/>
            <a:headEnd/>
            <a:tailEnd/>
          </a:ln>
        </p:spPr>
      </p:sp>
      <p:sp>
        <p:nvSpPr>
          <p:cNvPr id="2050" name="Rectangle 2"/>
          <p:cNvSpPr>
            <a:spLocks noGrp="1" noChangeArrowheads="1"/>
          </p:cNvSpPr>
          <p:nvPr>
            <p:ph type="body"/>
          </p:nvPr>
        </p:nvSpPr>
        <p:spPr bwMode="auto">
          <a:xfrm>
            <a:off x="755650" y="5078413"/>
            <a:ext cx="6046788" cy="481012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
        <p:nvSpPr>
          <p:cNvPr id="2051" name="Rectangle 3"/>
          <p:cNvSpPr>
            <a:spLocks noGrp="1" noChangeArrowheads="1"/>
          </p:cNvSpPr>
          <p:nvPr>
            <p:ph type="hdr"/>
          </p:nvPr>
        </p:nvSpPr>
        <p:spPr bwMode="auto">
          <a:xfrm>
            <a:off x="0" y="0"/>
            <a:ext cx="3278188" cy="5334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ct val="93000"/>
              </a:lnSpc>
              <a:tabLst>
                <a:tab pos="723900" algn="l"/>
                <a:tab pos="1447800" algn="l"/>
                <a:tab pos="2171700" algn="l"/>
                <a:tab pos="2895600" algn="l"/>
              </a:tabLst>
              <a:defRPr sz="1400">
                <a:solidFill>
                  <a:srgbClr val="000000"/>
                </a:solidFill>
                <a:latin typeface="Times New Roman" charset="0"/>
                <a:ea typeface="Arial Unicode MS" charset="0"/>
                <a:cs typeface="Arial Unicode MS" charset="0"/>
              </a:defRPr>
            </a:lvl1pPr>
          </a:lstStyle>
          <a:p>
            <a:pPr>
              <a:defRPr/>
            </a:pPr>
            <a:endParaRPr lang="en-US"/>
          </a:p>
        </p:txBody>
      </p:sp>
      <p:sp>
        <p:nvSpPr>
          <p:cNvPr id="2052" name="Rectangle 4"/>
          <p:cNvSpPr>
            <a:spLocks noGrp="1" noChangeArrowheads="1"/>
          </p:cNvSpPr>
          <p:nvPr>
            <p:ph type="dt"/>
          </p:nvPr>
        </p:nvSpPr>
        <p:spPr bwMode="auto">
          <a:xfrm>
            <a:off x="4279900" y="0"/>
            <a:ext cx="3278188" cy="5334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lnSpc>
                <a:spcPct val="93000"/>
              </a:lnSpc>
              <a:tabLst>
                <a:tab pos="723900" algn="l"/>
                <a:tab pos="1447800" algn="l"/>
                <a:tab pos="2171700" algn="l"/>
                <a:tab pos="2895600" algn="l"/>
              </a:tabLst>
              <a:defRPr sz="1400">
                <a:solidFill>
                  <a:srgbClr val="000000"/>
                </a:solidFill>
                <a:latin typeface="Times New Roman" charset="0"/>
                <a:ea typeface="Arial Unicode MS" charset="0"/>
                <a:cs typeface="Arial Unicode MS" charset="0"/>
              </a:defRPr>
            </a:lvl1pPr>
          </a:lstStyle>
          <a:p>
            <a:pPr>
              <a:defRPr/>
            </a:pPr>
            <a:endParaRPr lang="en-US"/>
          </a:p>
        </p:txBody>
      </p:sp>
      <p:sp>
        <p:nvSpPr>
          <p:cNvPr id="2053" name="Rectangle 5"/>
          <p:cNvSpPr>
            <a:spLocks noGrp="1" noChangeArrowheads="1"/>
          </p:cNvSpPr>
          <p:nvPr>
            <p:ph type="ftr"/>
          </p:nvPr>
        </p:nvSpPr>
        <p:spPr bwMode="auto">
          <a:xfrm>
            <a:off x="0" y="10156825"/>
            <a:ext cx="3278188" cy="53340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nSpc>
                <a:spcPct val="93000"/>
              </a:lnSpc>
              <a:tabLst>
                <a:tab pos="723900" algn="l"/>
                <a:tab pos="1447800" algn="l"/>
                <a:tab pos="2171700" algn="l"/>
                <a:tab pos="2895600" algn="l"/>
              </a:tabLst>
              <a:defRPr sz="1400">
                <a:solidFill>
                  <a:srgbClr val="000000"/>
                </a:solidFill>
                <a:latin typeface="Times New Roman" charset="0"/>
                <a:ea typeface="Arial Unicode MS" charset="0"/>
                <a:cs typeface="Arial Unicode MS" charset="0"/>
              </a:defRPr>
            </a:lvl1pPr>
          </a:lstStyle>
          <a:p>
            <a:pPr>
              <a:defRPr/>
            </a:pPr>
            <a:endParaRPr lang="en-US"/>
          </a:p>
        </p:txBody>
      </p:sp>
      <p:sp>
        <p:nvSpPr>
          <p:cNvPr id="2054" name="Rectangle 6"/>
          <p:cNvSpPr>
            <a:spLocks noGrp="1" noChangeArrowheads="1"/>
          </p:cNvSpPr>
          <p:nvPr>
            <p:ph type="sldNum"/>
          </p:nvPr>
        </p:nvSpPr>
        <p:spPr bwMode="auto">
          <a:xfrm>
            <a:off x="4279900" y="10156825"/>
            <a:ext cx="3278188" cy="53340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lnSpc>
                <a:spcPct val="93000"/>
              </a:lnSpc>
              <a:tabLst>
                <a:tab pos="723900" algn="l"/>
                <a:tab pos="1447800" algn="l"/>
                <a:tab pos="2171700" algn="l"/>
                <a:tab pos="2895600" algn="l"/>
              </a:tabLst>
              <a:defRPr sz="1400">
                <a:solidFill>
                  <a:srgbClr val="000000"/>
                </a:solidFill>
                <a:latin typeface="Times New Roman" charset="0"/>
                <a:ea typeface="Arial Unicode MS" charset="0"/>
                <a:cs typeface="Arial Unicode MS" charset="0"/>
              </a:defRPr>
            </a:lvl1pPr>
          </a:lstStyle>
          <a:p>
            <a:pPr>
              <a:defRPr/>
            </a:pPr>
            <a:fld id="{784CF5E5-E7C4-7A45-9F43-1ECC99364F0D}" type="slidenum">
              <a:rPr lang="en-US"/>
              <a:pPr>
                <a:defRPr/>
              </a:pPr>
              <a:t>‹#›</a:t>
            </a:fld>
            <a:endParaRPr lang="en-US"/>
          </a:p>
        </p:txBody>
      </p:sp>
    </p:spTree>
    <p:extLst>
      <p:ext uri="{BB962C8B-B14F-4D97-AF65-F5344CB8AC3E}">
        <p14:creationId xmlns:p14="http://schemas.microsoft.com/office/powerpoint/2010/main" val="3532159033"/>
      </p:ext>
    </p:extLst>
  </p:cSld>
  <p:clrMap bg1="lt1" tx1="dk1" bg2="lt2" tx2="dk2" accent1="accent1" accent2="accent2" accent3="accent3" accent4="accent4" accent5="accent5" accent6="accent6" hlink="hlink" folHlink="folHlink"/>
  <p:hf hdr="0" ftr="0" dt="0"/>
  <p:notesStyle>
    <a:lvl1pPr algn="l" defTabSz="447214"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ＭＳ Ｐゴシック" charset="-128"/>
      </a:defRPr>
    </a:lvl1pPr>
    <a:lvl2pPr marL="37759083" indent="-37303966" algn="l" defTabSz="447214"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2pPr>
    <a:lvl3pPr marL="1137790" indent="-227563" algn="l" defTabSz="447214"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3pPr>
    <a:lvl4pPr marL="1592918" indent="-227563" algn="l" defTabSz="447214"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4pPr>
    <a:lvl5pPr marL="2048037" indent="-227563" algn="l" defTabSz="447214"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5pPr>
    <a:lvl6pPr marL="2275583" algn="l" defTabSz="455118" rtl="0" eaLnBrk="1" latinLnBrk="0" hangingPunct="1">
      <a:defRPr sz="1200" kern="1200">
        <a:solidFill>
          <a:schemeClr val="tx1"/>
        </a:solidFill>
        <a:latin typeface="+mn-lt"/>
        <a:ea typeface="+mn-ea"/>
        <a:cs typeface="+mn-cs"/>
      </a:defRPr>
    </a:lvl6pPr>
    <a:lvl7pPr marL="2730713" algn="l" defTabSz="455118" rtl="0" eaLnBrk="1" latinLnBrk="0" hangingPunct="1">
      <a:defRPr sz="1200" kern="1200">
        <a:solidFill>
          <a:schemeClr val="tx1"/>
        </a:solidFill>
        <a:latin typeface="+mn-lt"/>
        <a:ea typeface="+mn-ea"/>
        <a:cs typeface="+mn-cs"/>
      </a:defRPr>
    </a:lvl7pPr>
    <a:lvl8pPr marL="3185834" algn="l" defTabSz="455118" rtl="0" eaLnBrk="1" latinLnBrk="0" hangingPunct="1">
      <a:defRPr sz="1200" kern="1200">
        <a:solidFill>
          <a:schemeClr val="tx1"/>
        </a:solidFill>
        <a:latin typeface="+mn-lt"/>
        <a:ea typeface="+mn-ea"/>
        <a:cs typeface="+mn-cs"/>
      </a:defRPr>
    </a:lvl8pPr>
    <a:lvl9pPr marL="3640961" algn="l" defTabSz="45511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6"/>
          <p:cNvSpPr>
            <a:spLocks noGrp="1" noChangeArrowheads="1"/>
          </p:cNvSpPr>
          <p:nvPr>
            <p:ph type="sldNum" sz="quarter"/>
          </p:nvPr>
        </p:nvSpPr>
        <p:spPr>
          <a:noFill/>
        </p:spPr>
        <p:txBody>
          <a:bodyPr/>
          <a:lstStyle/>
          <a:p>
            <a:fld id="{BFE88B51-EC89-D942-B472-AE3834B1F488}" type="slidenum">
              <a:rPr lang="en-US"/>
              <a:pPr/>
              <a:t>1</a:t>
            </a:fld>
            <a:endParaRPr lang="en-US" dirty="0"/>
          </a:p>
        </p:txBody>
      </p:sp>
      <p:sp>
        <p:nvSpPr>
          <p:cNvPr id="15363" name="Text Box 1"/>
          <p:cNvSpPr txBox="1">
            <a:spLocks noChangeArrowheads="1"/>
          </p:cNvSpPr>
          <p:nvPr/>
        </p:nvSpPr>
        <p:spPr bwMode="auto">
          <a:xfrm>
            <a:off x="1106488" y="812800"/>
            <a:ext cx="5345112" cy="4010025"/>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dirty="0"/>
          </a:p>
        </p:txBody>
      </p:sp>
      <p:sp>
        <p:nvSpPr>
          <p:cNvPr id="15364" name="Text Box 2"/>
          <p:cNvSpPr txBox="1">
            <a:spLocks noGrp="1" noChangeArrowheads="1"/>
          </p:cNvSpPr>
          <p:nvPr>
            <p:ph type="body"/>
          </p:nvPr>
        </p:nvSpPr>
        <p:spPr>
          <a:xfrm>
            <a:off x="755650" y="5078413"/>
            <a:ext cx="6048375" cy="4811712"/>
          </a:xfrm>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sz="2000" dirty="0">
              <a:latin typeface="Arial" charset="0"/>
              <a:ea typeface="DejaVu Sans" charset="0"/>
              <a:cs typeface="DejaVu San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6"/>
          <p:cNvSpPr>
            <a:spLocks noGrp="1" noChangeArrowheads="1"/>
          </p:cNvSpPr>
          <p:nvPr>
            <p:ph type="sldNum" sz="quarter"/>
          </p:nvPr>
        </p:nvSpPr>
        <p:spPr>
          <a:noFill/>
        </p:spPr>
        <p:txBody>
          <a:bodyPr/>
          <a:lstStyle/>
          <a:p>
            <a:fld id="{A3E4FF33-D473-FF48-AD9C-482FA000A5E1}" type="slidenum">
              <a:rPr lang="en-US"/>
              <a:pPr/>
              <a:t>20</a:t>
            </a:fld>
            <a:endParaRPr lang="en-US"/>
          </a:p>
        </p:txBody>
      </p:sp>
      <p:sp>
        <p:nvSpPr>
          <p:cNvPr id="5222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222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6"/>
          <p:cNvSpPr>
            <a:spLocks noGrp="1" noChangeArrowheads="1"/>
          </p:cNvSpPr>
          <p:nvPr>
            <p:ph type="sldNum" sz="quarter"/>
          </p:nvPr>
        </p:nvSpPr>
        <p:spPr>
          <a:noFill/>
        </p:spPr>
        <p:txBody>
          <a:bodyPr/>
          <a:lstStyle/>
          <a:p>
            <a:fld id="{CBB7C931-E103-2643-B0B7-C2633DCD9A0C}" type="slidenum">
              <a:rPr lang="en-US"/>
              <a:pPr/>
              <a:t>21</a:t>
            </a:fld>
            <a:endParaRPr lang="en-US"/>
          </a:p>
        </p:txBody>
      </p:sp>
      <p:sp>
        <p:nvSpPr>
          <p:cNvPr id="542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4276" name="Text Box 2"/>
          <p:cNvSpPr txBox="1">
            <a:spLocks noGrp="1" noChangeArrowheads="1"/>
          </p:cNvSpPr>
          <p:nvPr>
            <p:ph type="body" idx="1"/>
          </p:nvPr>
        </p:nvSpPr>
        <p:spPr>
          <a:xfrm>
            <a:off x="755650" y="5078413"/>
            <a:ext cx="6048375" cy="4721225"/>
          </a:xfrm>
          <a:noFill/>
          <a:ln/>
        </p:spPr>
        <p:txBody>
          <a:bodyPr wrap="none"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6"/>
          <p:cNvSpPr>
            <a:spLocks noGrp="1" noChangeArrowheads="1"/>
          </p:cNvSpPr>
          <p:nvPr>
            <p:ph type="sldNum" sz="quarter"/>
          </p:nvPr>
        </p:nvSpPr>
        <p:spPr>
          <a:noFill/>
        </p:spPr>
        <p:txBody>
          <a:bodyPr/>
          <a:lstStyle/>
          <a:p>
            <a:fld id="{C8532E66-8E14-7A4C-A8CD-36679495D0FB}" type="slidenum">
              <a:rPr lang="en-US"/>
              <a:pPr/>
              <a:t>22</a:t>
            </a:fld>
            <a:endParaRPr lang="en-US"/>
          </a:p>
        </p:txBody>
      </p:sp>
      <p:sp>
        <p:nvSpPr>
          <p:cNvPr id="563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63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6"/>
          <p:cNvSpPr>
            <a:spLocks noGrp="1" noChangeArrowheads="1"/>
          </p:cNvSpPr>
          <p:nvPr>
            <p:ph type="sldNum" sz="quarter"/>
          </p:nvPr>
        </p:nvSpPr>
        <p:spPr>
          <a:noFill/>
        </p:spPr>
        <p:txBody>
          <a:bodyPr/>
          <a:lstStyle/>
          <a:p>
            <a:fld id="{ACC740D6-E49D-1A43-90EF-563B165AD05F}" type="slidenum">
              <a:rPr lang="en-US"/>
              <a:pPr/>
              <a:t>23</a:t>
            </a:fld>
            <a:endParaRPr lang="en-US"/>
          </a:p>
        </p:txBody>
      </p:sp>
      <p:sp>
        <p:nvSpPr>
          <p:cNvPr id="501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01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6"/>
          <p:cNvSpPr>
            <a:spLocks noGrp="1" noChangeArrowheads="1"/>
          </p:cNvSpPr>
          <p:nvPr>
            <p:ph type="sldNum" sz="quarter"/>
          </p:nvPr>
        </p:nvSpPr>
        <p:spPr>
          <a:noFill/>
        </p:spPr>
        <p:txBody>
          <a:bodyPr/>
          <a:lstStyle/>
          <a:p>
            <a:fld id="{EB8D9485-7680-8E42-9665-A6DDD9305469}" type="slidenum">
              <a:rPr lang="en-US"/>
              <a:pPr/>
              <a:t>24</a:t>
            </a:fld>
            <a:endParaRPr lang="en-US"/>
          </a:p>
        </p:txBody>
      </p:sp>
      <p:sp>
        <p:nvSpPr>
          <p:cNvPr id="604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604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6"/>
          <p:cNvSpPr>
            <a:spLocks noGrp="1" noChangeArrowheads="1"/>
          </p:cNvSpPr>
          <p:nvPr>
            <p:ph type="sldNum" sz="quarter"/>
          </p:nvPr>
        </p:nvSpPr>
        <p:spPr>
          <a:noFill/>
        </p:spPr>
        <p:txBody>
          <a:bodyPr/>
          <a:lstStyle/>
          <a:p>
            <a:fld id="{EB8D9485-7680-8E42-9665-A6DDD9305469}" type="slidenum">
              <a:rPr lang="en-US"/>
              <a:pPr/>
              <a:t>25</a:t>
            </a:fld>
            <a:endParaRPr lang="en-US"/>
          </a:p>
        </p:txBody>
      </p:sp>
      <p:sp>
        <p:nvSpPr>
          <p:cNvPr id="604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604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6"/>
          <p:cNvSpPr>
            <a:spLocks noGrp="1" noChangeArrowheads="1"/>
          </p:cNvSpPr>
          <p:nvPr>
            <p:ph type="sldNum" sz="quarter"/>
          </p:nvPr>
        </p:nvSpPr>
        <p:spPr>
          <a:noFill/>
        </p:spPr>
        <p:txBody>
          <a:bodyPr/>
          <a:lstStyle/>
          <a:p>
            <a:fld id="{EB8D9485-7680-8E42-9665-A6DDD9305469}" type="slidenum">
              <a:rPr lang="en-US"/>
              <a:pPr/>
              <a:t>26</a:t>
            </a:fld>
            <a:endParaRPr lang="en-US"/>
          </a:p>
        </p:txBody>
      </p:sp>
      <p:sp>
        <p:nvSpPr>
          <p:cNvPr id="604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604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6"/>
          <p:cNvSpPr>
            <a:spLocks noGrp="1" noChangeArrowheads="1"/>
          </p:cNvSpPr>
          <p:nvPr>
            <p:ph type="sldNum" sz="quarter"/>
          </p:nvPr>
        </p:nvSpPr>
        <p:spPr>
          <a:noFill/>
        </p:spPr>
        <p:txBody>
          <a:bodyPr/>
          <a:lstStyle/>
          <a:p>
            <a:fld id="{BE48EDCD-D8CD-6D46-8FAC-4FFA8C8F723D}" type="slidenum">
              <a:rPr lang="en-US"/>
              <a:pPr/>
              <a:t>27</a:t>
            </a:fld>
            <a:endParaRPr lang="en-US"/>
          </a:p>
        </p:txBody>
      </p:sp>
      <p:sp>
        <p:nvSpPr>
          <p:cNvPr id="665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665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6"/>
          <p:cNvSpPr>
            <a:spLocks noGrp="1" noChangeArrowheads="1"/>
          </p:cNvSpPr>
          <p:nvPr>
            <p:ph type="sldNum" sz="quarter"/>
          </p:nvPr>
        </p:nvSpPr>
        <p:spPr>
          <a:noFill/>
        </p:spPr>
        <p:txBody>
          <a:bodyPr/>
          <a:lstStyle/>
          <a:p>
            <a:fld id="{AE34046C-8DE3-6946-B6AD-8CCB7DC86AE3}" type="slidenum">
              <a:rPr lang="en-US"/>
              <a:pPr/>
              <a:t>28</a:t>
            </a:fld>
            <a:endParaRPr lang="en-US"/>
          </a:p>
        </p:txBody>
      </p:sp>
      <p:sp>
        <p:nvSpPr>
          <p:cNvPr id="686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6861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6"/>
          <p:cNvSpPr>
            <a:spLocks noGrp="1" noChangeArrowheads="1"/>
          </p:cNvSpPr>
          <p:nvPr>
            <p:ph type="sldNum" sz="quarter"/>
          </p:nvPr>
        </p:nvSpPr>
        <p:spPr>
          <a:noFill/>
        </p:spPr>
        <p:txBody>
          <a:bodyPr/>
          <a:lstStyle/>
          <a:p>
            <a:fld id="{0AD16738-4846-5C4D-A4E4-D1281C69D784}" type="slidenum">
              <a:rPr lang="en-US"/>
              <a:pPr/>
              <a:t>29</a:t>
            </a:fld>
            <a:endParaRPr lang="en-US"/>
          </a:p>
        </p:txBody>
      </p:sp>
      <p:sp>
        <p:nvSpPr>
          <p:cNvPr id="706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706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second bullet: in some cases graph based databases simply work better</a:t>
            </a:r>
            <a:endParaRPr lang="en-US" dirty="0"/>
          </a:p>
        </p:txBody>
      </p:sp>
      <p:sp>
        <p:nvSpPr>
          <p:cNvPr id="4" name="Slide Number Placeholder 3"/>
          <p:cNvSpPr>
            <a:spLocks noGrp="1"/>
          </p:cNvSpPr>
          <p:nvPr>
            <p:ph type="sldNum" sz="quarter" idx="10"/>
          </p:nvPr>
        </p:nvSpPr>
        <p:spPr/>
        <p:txBody>
          <a:bodyPr/>
          <a:lstStyle/>
          <a:p>
            <a:fld id="{05887C4D-13D0-E845-9A72-5C002C106939}" type="slidenum">
              <a:rPr lang="en-US" smtClean="0"/>
              <a:pPr/>
              <a:t>4</a:t>
            </a:fld>
            <a:endParaRPr lang="en-US" dirty="0"/>
          </a:p>
        </p:txBody>
      </p:sp>
    </p:spTree>
    <p:extLst>
      <p:ext uri="{BB962C8B-B14F-4D97-AF65-F5344CB8AC3E}">
        <p14:creationId xmlns:p14="http://schemas.microsoft.com/office/powerpoint/2010/main" val="26207375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6"/>
          <p:cNvSpPr>
            <a:spLocks noGrp="1" noChangeArrowheads="1"/>
          </p:cNvSpPr>
          <p:nvPr>
            <p:ph type="sldNum" sz="quarter"/>
          </p:nvPr>
        </p:nvSpPr>
        <p:spPr>
          <a:noFill/>
        </p:spPr>
        <p:txBody>
          <a:bodyPr/>
          <a:lstStyle/>
          <a:p>
            <a:fld id="{A4EF2C59-7302-674D-8811-175ED4101526}" type="slidenum">
              <a:rPr lang="en-US"/>
              <a:pPr/>
              <a:t>30</a:t>
            </a:fld>
            <a:endParaRPr lang="en-US"/>
          </a:p>
        </p:txBody>
      </p:sp>
      <p:sp>
        <p:nvSpPr>
          <p:cNvPr id="727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727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6"/>
          <p:cNvSpPr>
            <a:spLocks noGrp="1" noChangeArrowheads="1"/>
          </p:cNvSpPr>
          <p:nvPr>
            <p:ph type="sldNum" sz="quarter"/>
          </p:nvPr>
        </p:nvSpPr>
        <p:spPr>
          <a:noFill/>
        </p:spPr>
        <p:txBody>
          <a:bodyPr/>
          <a:lstStyle/>
          <a:p>
            <a:fld id="{1BDA753E-03E5-5F45-A838-788B79D8009B}" type="slidenum">
              <a:rPr lang="en-US"/>
              <a:pPr/>
              <a:t>31</a:t>
            </a:fld>
            <a:endParaRPr lang="en-US"/>
          </a:p>
        </p:txBody>
      </p:sp>
      <p:sp>
        <p:nvSpPr>
          <p:cNvPr id="7475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7475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6"/>
          <p:cNvSpPr>
            <a:spLocks noGrp="1" noChangeArrowheads="1"/>
          </p:cNvSpPr>
          <p:nvPr>
            <p:ph type="sldNum" sz="quarter"/>
          </p:nvPr>
        </p:nvSpPr>
        <p:spPr>
          <a:noFill/>
        </p:spPr>
        <p:txBody>
          <a:bodyPr/>
          <a:lstStyle/>
          <a:p>
            <a:fld id="{0AD16738-4846-5C4D-A4E4-D1281C69D784}" type="slidenum">
              <a:rPr lang="en-US"/>
              <a:pPr/>
              <a:t>32</a:t>
            </a:fld>
            <a:endParaRPr lang="en-US"/>
          </a:p>
        </p:txBody>
      </p:sp>
      <p:sp>
        <p:nvSpPr>
          <p:cNvPr id="706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706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6"/>
          <p:cNvSpPr>
            <a:spLocks noGrp="1" noChangeArrowheads="1"/>
          </p:cNvSpPr>
          <p:nvPr>
            <p:ph type="sldNum" sz="quarter"/>
          </p:nvPr>
        </p:nvSpPr>
        <p:spPr>
          <a:noFill/>
        </p:spPr>
        <p:txBody>
          <a:bodyPr/>
          <a:lstStyle/>
          <a:p>
            <a:fld id="{0AD16738-4846-5C4D-A4E4-D1281C69D784}" type="slidenum">
              <a:rPr lang="en-US"/>
              <a:pPr/>
              <a:t>33</a:t>
            </a:fld>
            <a:endParaRPr lang="en-US"/>
          </a:p>
        </p:txBody>
      </p:sp>
      <p:sp>
        <p:nvSpPr>
          <p:cNvPr id="706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706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6"/>
          <p:cNvSpPr>
            <a:spLocks noGrp="1" noChangeArrowheads="1"/>
          </p:cNvSpPr>
          <p:nvPr>
            <p:ph type="sldNum" sz="quarter"/>
          </p:nvPr>
        </p:nvSpPr>
        <p:spPr>
          <a:noFill/>
        </p:spPr>
        <p:txBody>
          <a:bodyPr/>
          <a:lstStyle/>
          <a:p>
            <a:fld id="{0AD16738-4846-5C4D-A4E4-D1281C69D784}" type="slidenum">
              <a:rPr lang="en-US"/>
              <a:pPr/>
              <a:t>34</a:t>
            </a:fld>
            <a:endParaRPr lang="en-US"/>
          </a:p>
        </p:txBody>
      </p:sp>
      <p:sp>
        <p:nvSpPr>
          <p:cNvPr id="706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706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6"/>
          <p:cNvSpPr>
            <a:spLocks noGrp="1" noChangeArrowheads="1"/>
          </p:cNvSpPr>
          <p:nvPr>
            <p:ph type="sldNum" sz="quarter"/>
          </p:nvPr>
        </p:nvSpPr>
        <p:spPr>
          <a:noFill/>
        </p:spPr>
        <p:txBody>
          <a:bodyPr/>
          <a:lstStyle/>
          <a:p>
            <a:fld id="{C9F3E130-669A-AD42-B4E5-23743A5B1D16}" type="slidenum">
              <a:rPr lang="en-US"/>
              <a:pPr/>
              <a:t>35</a:t>
            </a:fld>
            <a:endParaRPr lang="en-US"/>
          </a:p>
        </p:txBody>
      </p:sp>
      <p:sp>
        <p:nvSpPr>
          <p:cNvPr id="870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870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6"/>
          <p:cNvSpPr>
            <a:spLocks noGrp="1" noChangeArrowheads="1"/>
          </p:cNvSpPr>
          <p:nvPr>
            <p:ph type="sldNum" sz="quarter"/>
          </p:nvPr>
        </p:nvSpPr>
        <p:spPr>
          <a:noFill/>
        </p:spPr>
        <p:txBody>
          <a:bodyPr/>
          <a:lstStyle/>
          <a:p>
            <a:fld id="{9840119F-71F2-A142-A4EE-02FC785269B6}" type="slidenum">
              <a:rPr lang="en-US"/>
              <a:pPr/>
              <a:t>36</a:t>
            </a:fld>
            <a:endParaRPr lang="en-US"/>
          </a:p>
        </p:txBody>
      </p:sp>
      <p:sp>
        <p:nvSpPr>
          <p:cNvPr id="9523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9523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6"/>
          <p:cNvSpPr>
            <a:spLocks noGrp="1" noChangeArrowheads="1"/>
          </p:cNvSpPr>
          <p:nvPr>
            <p:ph type="sldNum" sz="quarter"/>
          </p:nvPr>
        </p:nvSpPr>
        <p:spPr>
          <a:noFill/>
        </p:spPr>
        <p:txBody>
          <a:bodyPr/>
          <a:lstStyle/>
          <a:p>
            <a:fld id="{DECA74FB-39CA-C04B-B182-27C93ED67153}" type="slidenum">
              <a:rPr lang="en-US"/>
              <a:pPr/>
              <a:t>37</a:t>
            </a:fld>
            <a:endParaRPr lang="en-US"/>
          </a:p>
        </p:txBody>
      </p:sp>
      <p:sp>
        <p:nvSpPr>
          <p:cNvPr id="9728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9728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6"/>
          <p:cNvSpPr>
            <a:spLocks noGrp="1" noChangeArrowheads="1"/>
          </p:cNvSpPr>
          <p:nvPr>
            <p:ph type="sldNum" sz="quarter"/>
          </p:nvPr>
        </p:nvSpPr>
        <p:spPr>
          <a:noFill/>
        </p:spPr>
        <p:txBody>
          <a:bodyPr/>
          <a:lstStyle/>
          <a:p>
            <a:fld id="{AD78F2F1-18E2-F445-B129-CA3E10D9205A}" type="slidenum">
              <a:rPr lang="en-US"/>
              <a:pPr/>
              <a:t>38</a:t>
            </a:fld>
            <a:endParaRPr lang="en-US"/>
          </a:p>
        </p:txBody>
      </p:sp>
      <p:sp>
        <p:nvSpPr>
          <p:cNvPr id="9933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9933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6"/>
          <p:cNvSpPr>
            <a:spLocks noGrp="1" noChangeArrowheads="1"/>
          </p:cNvSpPr>
          <p:nvPr>
            <p:ph type="sldNum" sz="quarter"/>
          </p:nvPr>
        </p:nvSpPr>
        <p:spPr>
          <a:noFill/>
        </p:spPr>
        <p:txBody>
          <a:bodyPr/>
          <a:lstStyle/>
          <a:p>
            <a:fld id="{B22F95FB-1436-8342-AF21-A5E3C8D3DE5E}" type="slidenum">
              <a:rPr lang="en-US"/>
              <a:pPr/>
              <a:t>39</a:t>
            </a:fld>
            <a:endParaRPr lang="en-US"/>
          </a:p>
        </p:txBody>
      </p:sp>
      <p:sp>
        <p:nvSpPr>
          <p:cNvPr id="1013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013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the knowledge about the wooden structures</a:t>
            </a:r>
            <a:r>
              <a:rPr lang="en-US" baseline="0" dirty="0" smtClean="0"/>
              <a:t> is encoded in OWL plus also SWRL rules, which then drives an external program to generate animation</a:t>
            </a:r>
            <a:endParaRPr lang="en-US" dirty="0"/>
          </a:p>
        </p:txBody>
      </p:sp>
      <p:sp>
        <p:nvSpPr>
          <p:cNvPr id="4" name="Slide Number Placeholder 3"/>
          <p:cNvSpPr>
            <a:spLocks noGrp="1"/>
          </p:cNvSpPr>
          <p:nvPr>
            <p:ph type="sldNum" sz="quarter" idx="10"/>
          </p:nvPr>
        </p:nvSpPr>
        <p:spPr/>
        <p:txBody>
          <a:bodyPr/>
          <a:lstStyle/>
          <a:p>
            <a:fld id="{05887C4D-13D0-E845-9A72-5C002C106939}" type="slidenum">
              <a:rPr lang="en-US" smtClean="0"/>
              <a:pPr/>
              <a:t>5</a:t>
            </a:fld>
            <a:endParaRPr lang="en-US" dirty="0"/>
          </a:p>
        </p:txBody>
      </p:sp>
    </p:spTree>
    <p:extLst>
      <p:ext uri="{BB962C8B-B14F-4D97-AF65-F5344CB8AC3E}">
        <p14:creationId xmlns:p14="http://schemas.microsoft.com/office/powerpoint/2010/main" val="8748738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6"/>
          <p:cNvSpPr>
            <a:spLocks noGrp="1" noChangeArrowheads="1"/>
          </p:cNvSpPr>
          <p:nvPr>
            <p:ph type="sldNum" sz="quarter"/>
          </p:nvPr>
        </p:nvSpPr>
        <p:spPr>
          <a:noFill/>
        </p:spPr>
        <p:txBody>
          <a:bodyPr/>
          <a:lstStyle/>
          <a:p>
            <a:fld id="{9E98A26A-A1B0-D548-9A41-7C6FF0F68651}" type="slidenum">
              <a:rPr lang="en-US"/>
              <a:pPr/>
              <a:t>40</a:t>
            </a:fld>
            <a:endParaRPr lang="en-US"/>
          </a:p>
        </p:txBody>
      </p:sp>
      <p:sp>
        <p:nvSpPr>
          <p:cNvPr id="10342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0342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6"/>
          <p:cNvSpPr>
            <a:spLocks noGrp="1" noChangeArrowheads="1"/>
          </p:cNvSpPr>
          <p:nvPr>
            <p:ph type="sldNum" sz="quarter"/>
          </p:nvPr>
        </p:nvSpPr>
        <p:spPr>
          <a:noFill/>
        </p:spPr>
        <p:txBody>
          <a:bodyPr/>
          <a:lstStyle/>
          <a:p>
            <a:fld id="{01E5F41F-6379-E24E-85B8-E898E7D32D05}" type="slidenum">
              <a:rPr lang="en-US"/>
              <a:pPr/>
              <a:t>41</a:t>
            </a:fld>
            <a:endParaRPr lang="en-US"/>
          </a:p>
        </p:txBody>
      </p:sp>
      <p:sp>
        <p:nvSpPr>
          <p:cNvPr id="1054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0547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6"/>
          <p:cNvSpPr>
            <a:spLocks noGrp="1" noChangeArrowheads="1"/>
          </p:cNvSpPr>
          <p:nvPr>
            <p:ph type="sldNum" sz="quarter"/>
          </p:nvPr>
        </p:nvSpPr>
        <p:spPr>
          <a:noFill/>
        </p:spPr>
        <p:txBody>
          <a:bodyPr/>
          <a:lstStyle/>
          <a:p>
            <a:fld id="{4B6AA102-42FB-344B-AD7C-BC4695A071F5}" type="slidenum">
              <a:rPr lang="en-US"/>
              <a:pPr/>
              <a:t>42</a:t>
            </a:fld>
            <a:endParaRPr lang="en-US"/>
          </a:p>
        </p:txBody>
      </p:sp>
      <p:sp>
        <p:nvSpPr>
          <p:cNvPr id="10957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0957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6"/>
          <p:cNvSpPr>
            <a:spLocks noGrp="1" noChangeArrowheads="1"/>
          </p:cNvSpPr>
          <p:nvPr>
            <p:ph type="sldNum" sz="quarter"/>
          </p:nvPr>
        </p:nvSpPr>
        <p:spPr>
          <a:noFill/>
        </p:spPr>
        <p:txBody>
          <a:bodyPr/>
          <a:lstStyle/>
          <a:p>
            <a:fld id="{35227291-9780-8F41-8767-032C50AF3E07}" type="slidenum">
              <a:rPr lang="en-US"/>
              <a:pPr/>
              <a:t>43</a:t>
            </a:fld>
            <a:endParaRPr lang="en-US"/>
          </a:p>
        </p:txBody>
      </p:sp>
      <p:sp>
        <p:nvSpPr>
          <p:cNvPr id="1116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116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6"/>
          <p:cNvSpPr>
            <a:spLocks noGrp="1" noChangeArrowheads="1"/>
          </p:cNvSpPr>
          <p:nvPr>
            <p:ph type="sldNum" sz="quarter"/>
          </p:nvPr>
        </p:nvSpPr>
        <p:spPr>
          <a:noFill/>
        </p:spPr>
        <p:txBody>
          <a:bodyPr/>
          <a:lstStyle/>
          <a:p>
            <a:fld id="{06C783A9-2FEE-5043-A18B-0289BF1FFC52}" type="slidenum">
              <a:rPr lang="en-US"/>
              <a:pPr/>
              <a:t>44</a:t>
            </a:fld>
            <a:endParaRPr lang="en-US"/>
          </a:p>
        </p:txBody>
      </p:sp>
      <p:sp>
        <p:nvSpPr>
          <p:cNvPr id="13414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3414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6"/>
          <p:cNvSpPr>
            <a:spLocks noGrp="1" noChangeArrowheads="1"/>
          </p:cNvSpPr>
          <p:nvPr>
            <p:ph type="sldNum" sz="quarter"/>
          </p:nvPr>
        </p:nvSpPr>
        <p:spPr>
          <a:noFill/>
        </p:spPr>
        <p:txBody>
          <a:bodyPr/>
          <a:lstStyle/>
          <a:p>
            <a:fld id="{1CECCDF7-51F6-D84A-850B-A6A0A8F237A3}" type="slidenum">
              <a:rPr lang="en-US"/>
              <a:pPr/>
              <a:t>45</a:t>
            </a:fld>
            <a:endParaRPr lang="en-US"/>
          </a:p>
        </p:txBody>
      </p:sp>
      <p:sp>
        <p:nvSpPr>
          <p:cNvPr id="1361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361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6"/>
          <p:cNvSpPr>
            <a:spLocks noGrp="1" noChangeArrowheads="1"/>
          </p:cNvSpPr>
          <p:nvPr>
            <p:ph type="sldNum" sz="quarter"/>
          </p:nvPr>
        </p:nvSpPr>
        <p:spPr>
          <a:noFill/>
        </p:spPr>
        <p:txBody>
          <a:bodyPr/>
          <a:lstStyle/>
          <a:p>
            <a:fld id="{899C0EB7-9036-8344-8E0D-98D6C2F8AE79}" type="slidenum">
              <a:rPr lang="en-US"/>
              <a:pPr/>
              <a:t>47</a:t>
            </a:fld>
            <a:endParaRPr lang="en-US"/>
          </a:p>
        </p:txBody>
      </p:sp>
      <p:sp>
        <p:nvSpPr>
          <p:cNvPr id="14233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4234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6"/>
          <p:cNvSpPr>
            <a:spLocks noGrp="1" noChangeArrowheads="1"/>
          </p:cNvSpPr>
          <p:nvPr>
            <p:ph type="sldNum" sz="quarter"/>
          </p:nvPr>
        </p:nvSpPr>
        <p:spPr>
          <a:noFill/>
        </p:spPr>
        <p:txBody>
          <a:bodyPr/>
          <a:lstStyle/>
          <a:p>
            <a:fld id="{83DF5C2A-29D6-1E46-912B-B19763A3DB4D}" type="slidenum">
              <a:rPr lang="en-US"/>
              <a:pPr/>
              <a:t>48</a:t>
            </a:fld>
            <a:endParaRPr lang="en-US"/>
          </a:p>
        </p:txBody>
      </p:sp>
      <p:sp>
        <p:nvSpPr>
          <p:cNvPr id="14438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4438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Rectangle 6"/>
          <p:cNvSpPr>
            <a:spLocks noGrp="1" noChangeArrowheads="1"/>
          </p:cNvSpPr>
          <p:nvPr>
            <p:ph type="sldNum" sz="quarter"/>
          </p:nvPr>
        </p:nvSpPr>
        <p:spPr>
          <a:noFill/>
        </p:spPr>
        <p:txBody>
          <a:bodyPr/>
          <a:lstStyle/>
          <a:p>
            <a:fld id="{84356A55-A1D9-B54F-A8B0-A1D995BC7AC0}" type="slidenum">
              <a:rPr lang="en-US"/>
              <a:pPr/>
              <a:t>49</a:t>
            </a:fld>
            <a:endParaRPr lang="en-US"/>
          </a:p>
        </p:txBody>
      </p:sp>
      <p:sp>
        <p:nvSpPr>
          <p:cNvPr id="14643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4643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6"/>
          <p:cNvSpPr>
            <a:spLocks noGrp="1" noChangeArrowheads="1"/>
          </p:cNvSpPr>
          <p:nvPr>
            <p:ph type="sldNum" sz="quarter"/>
          </p:nvPr>
        </p:nvSpPr>
        <p:spPr>
          <a:noFill/>
        </p:spPr>
        <p:txBody>
          <a:bodyPr/>
          <a:lstStyle/>
          <a:p>
            <a:fld id="{A5677313-446B-D545-AA1C-039B1D4C8B4B}" type="slidenum">
              <a:rPr lang="en-US"/>
              <a:pPr/>
              <a:t>50</a:t>
            </a:fld>
            <a:endParaRPr lang="en-US"/>
          </a:p>
        </p:txBody>
      </p:sp>
      <p:sp>
        <p:nvSpPr>
          <p:cNvPr id="14848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4848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6"/>
          <p:cNvSpPr>
            <a:spLocks noGrp="1" noChangeArrowheads="1"/>
          </p:cNvSpPr>
          <p:nvPr>
            <p:ph type="sldNum" sz="quarter"/>
          </p:nvPr>
        </p:nvSpPr>
        <p:spPr>
          <a:noFill/>
        </p:spPr>
        <p:txBody>
          <a:bodyPr/>
          <a:lstStyle/>
          <a:p>
            <a:fld id="{38654C26-8764-744E-B2FB-03766799F96B}" type="slidenum">
              <a:rPr lang="en-US"/>
              <a:pPr/>
              <a:t>6</a:t>
            </a:fld>
            <a:endParaRPr lang="en-US" dirty="0"/>
          </a:p>
        </p:txBody>
      </p:sp>
      <p:sp>
        <p:nvSpPr>
          <p:cNvPr id="148483"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48484" name="Text Box 2"/>
          <p:cNvSpPr>
            <a:spLocks noGrp="1" noChangeArrowheads="1"/>
          </p:cNvSpPr>
          <p:nvPr>
            <p:ph type="body" idx="1"/>
          </p:nvPr>
        </p:nvSpPr>
        <p:spPr>
          <a:noFill/>
          <a:ln/>
        </p:spPr>
        <p:txBody>
          <a:bodyPr tIns="12346"/>
          <a:lstStyle/>
          <a:p>
            <a:pPr>
              <a:lnSpc>
                <a:spcPct val="93000"/>
              </a:lnSpc>
              <a:spcBef>
                <a:spcPct val="0"/>
              </a:spcBef>
              <a:tabLst>
                <a:tab pos="723810" algn="l"/>
                <a:tab pos="1447621" algn="l"/>
                <a:tab pos="2171431" algn="l"/>
                <a:tab pos="2895243" algn="l"/>
                <a:tab pos="3619053" algn="l"/>
                <a:tab pos="4342863" algn="l"/>
                <a:tab pos="5066674" algn="l"/>
                <a:tab pos="5790484" algn="l"/>
              </a:tabLst>
            </a:pPr>
            <a:r>
              <a:rPr lang="en-US" dirty="0">
                <a:latin typeface="Arial" charset="0"/>
                <a:ea typeface="DejaVu Sans" charset="0"/>
                <a:cs typeface="DejaVu Sans" charset="0"/>
              </a:rPr>
              <a:t>Tool to find the best drug usage adapted to an individual patient. The navigator tool combines various databases, ontologies to provide a better tool.</a:t>
            </a:r>
          </a:p>
          <a:p>
            <a:pPr>
              <a:lnSpc>
                <a:spcPct val="93000"/>
              </a:lnSpc>
              <a:spcBef>
                <a:spcPct val="0"/>
              </a:spcBef>
              <a:tabLst>
                <a:tab pos="723810" algn="l"/>
                <a:tab pos="1447621" algn="l"/>
                <a:tab pos="2171431" algn="l"/>
                <a:tab pos="2895243" algn="l"/>
                <a:tab pos="3619053" algn="l"/>
                <a:tab pos="4342863" algn="l"/>
                <a:tab pos="5066674" algn="l"/>
                <a:tab pos="5790484" algn="l"/>
              </a:tabLst>
            </a:pPr>
            <a:r>
              <a:rPr lang="en-US" dirty="0">
                <a:latin typeface="Arial" charset="0"/>
                <a:ea typeface="DejaVu Sans" charset="0"/>
                <a:cs typeface="DejaVu Sans" charset="0"/>
              </a:rPr>
              <a:t>The flexibility of the interface is important: the structure of the underlying data </a:t>
            </a:r>
            <a:r>
              <a:rPr lang="en-US" dirty="0" smtClean="0">
                <a:latin typeface="Arial" charset="0"/>
                <a:ea typeface="DejaVu Sans" charset="0"/>
                <a:cs typeface="DejaVu Sans" charset="0"/>
              </a:rPr>
              <a:t>(e.g., </a:t>
            </a:r>
            <a:r>
              <a:rPr lang="en-US" dirty="0">
                <a:latin typeface="Arial" charset="0"/>
                <a:ea typeface="DejaVu Sans" charset="0"/>
                <a:cs typeface="DejaVu Sans" charset="0"/>
              </a:rPr>
              <a:t>databases, regulation) change often, but by localizing the change on the database-to-RDF mapping, the rest of the system is protected against change; one of the main reasons why this approach was chosen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6"/>
          <p:cNvSpPr>
            <a:spLocks noGrp="1" noChangeArrowheads="1"/>
          </p:cNvSpPr>
          <p:nvPr>
            <p:ph type="sldNum" sz="quarter"/>
          </p:nvPr>
        </p:nvSpPr>
        <p:spPr>
          <a:noFill/>
        </p:spPr>
        <p:txBody>
          <a:bodyPr/>
          <a:lstStyle/>
          <a:p>
            <a:fld id="{A8DB252C-AEA2-164D-B174-E2C5928A3AD1}" type="slidenum">
              <a:rPr lang="en-US"/>
              <a:pPr/>
              <a:t>51</a:t>
            </a:fld>
            <a:endParaRPr lang="en-US"/>
          </a:p>
        </p:txBody>
      </p:sp>
      <p:sp>
        <p:nvSpPr>
          <p:cNvPr id="1566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5667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Rectangle 6"/>
          <p:cNvSpPr>
            <a:spLocks noGrp="1" noChangeArrowheads="1"/>
          </p:cNvSpPr>
          <p:nvPr>
            <p:ph type="sldNum" sz="quarter"/>
          </p:nvPr>
        </p:nvSpPr>
        <p:spPr>
          <a:noFill/>
        </p:spPr>
        <p:txBody>
          <a:bodyPr/>
          <a:lstStyle/>
          <a:p>
            <a:fld id="{1194F19A-6B6E-E04E-B6AD-C30C8518CD32}" type="slidenum">
              <a:rPr lang="en-US"/>
              <a:pPr/>
              <a:t>52</a:t>
            </a:fld>
            <a:endParaRPr lang="en-US"/>
          </a:p>
        </p:txBody>
      </p:sp>
      <p:sp>
        <p:nvSpPr>
          <p:cNvPr id="1587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587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Rectangle 6"/>
          <p:cNvSpPr>
            <a:spLocks noGrp="1" noChangeArrowheads="1"/>
          </p:cNvSpPr>
          <p:nvPr>
            <p:ph type="sldNum" sz="quarter"/>
          </p:nvPr>
        </p:nvSpPr>
        <p:spPr>
          <a:noFill/>
        </p:spPr>
        <p:txBody>
          <a:bodyPr/>
          <a:lstStyle/>
          <a:p>
            <a:fld id="{1029750F-3A86-EF47-A172-273F2AF61988}" type="slidenum">
              <a:rPr lang="en-US"/>
              <a:pPr/>
              <a:t>53</a:t>
            </a:fld>
            <a:endParaRPr lang="en-US"/>
          </a:p>
        </p:txBody>
      </p:sp>
      <p:sp>
        <p:nvSpPr>
          <p:cNvPr id="16077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6077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Rectangle 6"/>
          <p:cNvSpPr>
            <a:spLocks noGrp="1" noChangeArrowheads="1"/>
          </p:cNvSpPr>
          <p:nvPr>
            <p:ph type="sldNum" sz="quarter"/>
          </p:nvPr>
        </p:nvSpPr>
        <p:spPr>
          <a:noFill/>
        </p:spPr>
        <p:txBody>
          <a:bodyPr/>
          <a:lstStyle/>
          <a:p>
            <a:fld id="{B8700173-C5F6-4F4A-8597-FD965FE07EC7}" type="slidenum">
              <a:rPr lang="en-US"/>
              <a:pPr/>
              <a:t>54</a:t>
            </a:fld>
            <a:endParaRPr lang="en-US"/>
          </a:p>
        </p:txBody>
      </p:sp>
      <p:sp>
        <p:nvSpPr>
          <p:cNvPr id="1689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689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10" name="Rectangle 6"/>
          <p:cNvSpPr>
            <a:spLocks noGrp="1" noChangeArrowheads="1"/>
          </p:cNvSpPr>
          <p:nvPr>
            <p:ph type="sldNum" sz="quarter"/>
          </p:nvPr>
        </p:nvSpPr>
        <p:spPr>
          <a:noFill/>
        </p:spPr>
        <p:txBody>
          <a:bodyPr/>
          <a:lstStyle/>
          <a:p>
            <a:fld id="{8DDD942A-E55A-D149-9C0B-C0AAA1FBFDCE}" type="slidenum">
              <a:rPr lang="en-US"/>
              <a:pPr/>
              <a:t>55</a:t>
            </a:fld>
            <a:endParaRPr lang="en-US"/>
          </a:p>
        </p:txBody>
      </p:sp>
      <p:sp>
        <p:nvSpPr>
          <p:cNvPr id="1710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7101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6"/>
          <p:cNvSpPr>
            <a:spLocks noGrp="1" noChangeArrowheads="1"/>
          </p:cNvSpPr>
          <p:nvPr>
            <p:ph type="sldNum" sz="quarter"/>
          </p:nvPr>
        </p:nvSpPr>
        <p:spPr>
          <a:noFill/>
        </p:spPr>
        <p:txBody>
          <a:bodyPr/>
          <a:lstStyle/>
          <a:p>
            <a:fld id="{EF80FFA9-80F6-F947-B8F1-421DF18FC6FC}" type="slidenum">
              <a:rPr lang="en-US"/>
              <a:pPr/>
              <a:t>56</a:t>
            </a:fld>
            <a:endParaRPr lang="en-US"/>
          </a:p>
        </p:txBody>
      </p:sp>
      <p:sp>
        <p:nvSpPr>
          <p:cNvPr id="1792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792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6"/>
          <p:cNvSpPr>
            <a:spLocks noGrp="1" noChangeArrowheads="1"/>
          </p:cNvSpPr>
          <p:nvPr>
            <p:ph type="sldNum" sz="quarter"/>
          </p:nvPr>
        </p:nvSpPr>
        <p:spPr>
          <a:noFill/>
        </p:spPr>
        <p:txBody>
          <a:bodyPr/>
          <a:lstStyle/>
          <a:p>
            <a:fld id="{E0C080D0-F257-CF4B-8194-97DB3BB3FA11}" type="slidenum">
              <a:rPr lang="en-US"/>
              <a:pPr/>
              <a:t>58</a:t>
            </a:fld>
            <a:endParaRPr lang="en-US"/>
          </a:p>
        </p:txBody>
      </p:sp>
      <p:sp>
        <p:nvSpPr>
          <p:cNvPr id="140291"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40292" name="Text Box 2"/>
          <p:cNvSpPr>
            <a:spLocks noGrp="1" noChangeArrowheads="1"/>
          </p:cNvSpPr>
          <p:nvPr>
            <p:ph type="body" idx="1"/>
          </p:nvPr>
        </p:nvSpPr>
        <p:spPr>
          <a:xfrm>
            <a:off x="755650" y="5078413"/>
            <a:ext cx="6048375" cy="4811712"/>
          </a:xfrm>
          <a:noFill/>
          <a:ln/>
        </p:spPr>
        <p:txBody>
          <a:bodyPr tIns="10584"/>
          <a:lstStyle/>
          <a:p>
            <a:pPr marL="0" marR="0" indent="0" algn="l" defTabSz="447492"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Lst>
              <a:defRPr/>
            </a:pPr>
            <a:r>
              <a:rPr lang="en-US" dirty="0" smtClean="0"/>
              <a:t>Expertise locater for nearly 70,000 NASA civil servants, using RDF integration techniques over 6 or 7 geographically distributed databases, data sources, and web services…</a:t>
            </a:r>
          </a:p>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dirty="0" smtClean="0">
              <a:latin typeface="Arial" charset="0"/>
              <a:ea typeface="DejaVu Sans" charset="0"/>
              <a:cs typeface="DejaVu Sans" charset="0"/>
            </a:endParaRPr>
          </a:p>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dirty="0" smtClean="0">
              <a:latin typeface="Arial" charset="0"/>
              <a:ea typeface="DejaVu Sans" charset="0"/>
              <a:cs typeface="DejaVu Sans" charset="0"/>
            </a:endParaRPr>
          </a:p>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dirty="0" smtClean="0">
                <a:latin typeface="Arial" charset="0"/>
                <a:ea typeface="DejaVu Sans" charset="0"/>
                <a:cs typeface="DejaVu Sans" charset="0"/>
              </a:rPr>
              <a:t>The </a:t>
            </a:r>
            <a:r>
              <a:rPr lang="en-US" dirty="0">
                <a:latin typeface="Arial" charset="0"/>
                <a:ea typeface="DejaVu Sans" charset="0"/>
                <a:cs typeface="DejaVu Sans" charset="0"/>
              </a:rPr>
              <a:t>use internal ontologies/vocabularies to describe the knowledge areas, and a combination of the RDF data and that ontology to search through the (integrated) databases for a specific knowledge expertise. The dump is from a faceted browser developed by the company to view result data.</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6"/>
          <p:cNvSpPr>
            <a:spLocks noGrp="1" noChangeArrowheads="1"/>
          </p:cNvSpPr>
          <p:nvPr>
            <p:ph type="sldNum" sz="quarter"/>
          </p:nvPr>
        </p:nvSpPr>
        <p:spPr>
          <a:noFill/>
        </p:spPr>
        <p:txBody>
          <a:bodyPr/>
          <a:lstStyle/>
          <a:p>
            <a:fld id="{794665B7-9BBA-4543-934F-0A1A2AD39EA8}" type="slidenum">
              <a:rPr lang="en-US"/>
              <a:pPr/>
              <a:t>61</a:t>
            </a:fld>
            <a:endParaRPr lang="en-US"/>
          </a:p>
        </p:txBody>
      </p:sp>
      <p:sp>
        <p:nvSpPr>
          <p:cNvPr id="8909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8909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2930" name="Rectangle 6"/>
          <p:cNvSpPr>
            <a:spLocks noGrp="1" noChangeArrowheads="1"/>
          </p:cNvSpPr>
          <p:nvPr>
            <p:ph type="sldNum" sz="quarter"/>
          </p:nvPr>
        </p:nvSpPr>
        <p:spPr>
          <a:noFill/>
        </p:spPr>
        <p:txBody>
          <a:bodyPr/>
          <a:lstStyle/>
          <a:p>
            <a:fld id="{6A3DD5B3-3B80-0B48-AF85-42B1198F690A}" type="slidenum">
              <a:rPr lang="en-US"/>
              <a:pPr/>
              <a:t>77</a:t>
            </a:fld>
            <a:endParaRPr lang="en-US"/>
          </a:p>
        </p:txBody>
      </p:sp>
      <p:sp>
        <p:nvSpPr>
          <p:cNvPr id="25293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52932" name="Text Box 2"/>
          <p:cNvSpPr txBox="1">
            <a:spLocks noGrp="1" noChangeArrowheads="1"/>
          </p:cNvSpPr>
          <p:nvPr>
            <p:ph type="body" idx="1"/>
          </p:nvPr>
        </p:nvSpPr>
        <p:spPr>
          <a:noFill/>
          <a:ln/>
        </p:spPr>
        <p:txBody>
          <a:bodyPr tIns="10584"/>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dirty="0">
                <a:latin typeface="Arial" charset="0"/>
                <a:ea typeface="DejaVu Sans" charset="0"/>
                <a:cs typeface="DejaVu Sans" charset="0"/>
              </a:rPr>
              <a:t>The important point here is that (1) the data becomes available to the World via a unified format (ie, RDF), regardless on how it is stored inside and (2) the various datasets are interlinked together, ie, they are not independent islands. </a:t>
            </a:r>
            <a:r>
              <a:rPr lang="en-US" dirty="0" err="1">
                <a:latin typeface="Arial" charset="0"/>
                <a:ea typeface="DejaVu Sans" charset="0"/>
                <a:cs typeface="DejaVu Sans" charset="0"/>
              </a:rPr>
              <a:t>Dbpedia</a:t>
            </a:r>
            <a:r>
              <a:rPr lang="en-US" dirty="0">
                <a:latin typeface="Arial" charset="0"/>
                <a:ea typeface="DejaVu Sans" charset="0"/>
                <a:cs typeface="DejaVu Sans" charset="0"/>
              </a:rPr>
              <a:t> is probably the most important 'hub' in the project.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4978" name="Rectangle 6"/>
          <p:cNvSpPr>
            <a:spLocks noGrp="1" noChangeArrowheads="1"/>
          </p:cNvSpPr>
          <p:nvPr>
            <p:ph type="sldNum" sz="quarter"/>
          </p:nvPr>
        </p:nvSpPr>
        <p:spPr>
          <a:noFill/>
        </p:spPr>
        <p:txBody>
          <a:bodyPr/>
          <a:lstStyle/>
          <a:p>
            <a:fld id="{BB2C2EEF-0E88-3043-AB59-769AE6AA70FD}" type="slidenum">
              <a:rPr lang="en-US"/>
              <a:pPr/>
              <a:t>79</a:t>
            </a:fld>
            <a:endParaRPr lang="en-US"/>
          </a:p>
        </p:txBody>
      </p:sp>
      <p:sp>
        <p:nvSpPr>
          <p:cNvPr id="2549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549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6"/>
          <p:cNvSpPr>
            <a:spLocks noGrp="1" noChangeArrowheads="1"/>
          </p:cNvSpPr>
          <p:nvPr>
            <p:ph type="sldNum" sz="quarter"/>
          </p:nvPr>
        </p:nvSpPr>
        <p:spPr>
          <a:noFill/>
        </p:spPr>
        <p:txBody>
          <a:bodyPr/>
          <a:lstStyle/>
          <a:p>
            <a:fld id="{6AD10A1F-93BB-A244-A716-A4040F130CD6}" type="slidenum">
              <a:rPr lang="en-US"/>
              <a:pPr/>
              <a:t>15</a:t>
            </a:fld>
            <a:endParaRPr lang="en-US"/>
          </a:p>
        </p:txBody>
      </p:sp>
      <p:sp>
        <p:nvSpPr>
          <p:cNvPr id="4198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198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7026" name="Rectangle 6"/>
          <p:cNvSpPr>
            <a:spLocks noGrp="1" noChangeArrowheads="1"/>
          </p:cNvSpPr>
          <p:nvPr>
            <p:ph type="sldNum" sz="quarter"/>
          </p:nvPr>
        </p:nvSpPr>
        <p:spPr>
          <a:noFill/>
        </p:spPr>
        <p:txBody>
          <a:bodyPr/>
          <a:lstStyle/>
          <a:p>
            <a:fld id="{A1C27148-B8C6-4149-A515-55C678959816}" type="slidenum">
              <a:rPr lang="en-US"/>
              <a:pPr/>
              <a:t>80</a:t>
            </a:fld>
            <a:endParaRPr lang="en-US"/>
          </a:p>
        </p:txBody>
      </p:sp>
      <p:sp>
        <p:nvSpPr>
          <p:cNvPr id="25702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57028" name="Text Box 2"/>
          <p:cNvSpPr txBox="1">
            <a:spLocks noGrp="1" noChangeArrowheads="1"/>
          </p:cNvSpPr>
          <p:nvPr>
            <p:ph type="body" idx="1"/>
          </p:nvPr>
        </p:nvSpPr>
        <p:spPr>
          <a:noFill/>
          <a:ln/>
        </p:spPr>
        <p:txBody>
          <a:bodyPr tIns="10584"/>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atin typeface="Arial" charset="0"/>
                <a:ea typeface="DejaVu Sans" charset="0"/>
                <a:cs typeface="DejaVu Sans" charset="0"/>
              </a:rPr>
              <a:t>The right hand portion of the wiki side is what is referred to as 'infobox'. The left side is the dbpedia content as made available.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9074" name="Rectangle 6"/>
          <p:cNvSpPr>
            <a:spLocks noGrp="1" noChangeArrowheads="1"/>
          </p:cNvSpPr>
          <p:nvPr>
            <p:ph type="sldNum" sz="quarter"/>
          </p:nvPr>
        </p:nvSpPr>
        <p:spPr>
          <a:noFill/>
        </p:spPr>
        <p:txBody>
          <a:bodyPr/>
          <a:lstStyle/>
          <a:p>
            <a:fld id="{072FCA3A-1BC7-404A-B333-8DD6078CC9D1}" type="slidenum">
              <a:rPr lang="en-US"/>
              <a:pPr/>
              <a:t>81</a:t>
            </a:fld>
            <a:endParaRPr lang="en-US"/>
          </a:p>
        </p:txBody>
      </p:sp>
      <p:sp>
        <p:nvSpPr>
          <p:cNvPr id="2590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59076" name="Text Box 2"/>
          <p:cNvSpPr txBox="1">
            <a:spLocks noGrp="1" noChangeArrowheads="1"/>
          </p:cNvSpPr>
          <p:nvPr>
            <p:ph type="body" idx="1"/>
          </p:nvPr>
        </p:nvSpPr>
        <p:spPr>
          <a:noFill/>
          <a:ln/>
        </p:spPr>
        <p:txBody>
          <a:bodyPr tIns="10584"/>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dirty="0">
                <a:latin typeface="Arial" charset="0"/>
                <a:ea typeface="DejaVu Sans" charset="0"/>
                <a:cs typeface="DejaVu Sans" charset="0"/>
              </a:rPr>
              <a:t>This is the important point: this is why this is </a:t>
            </a:r>
            <a:r>
              <a:rPr lang="en-US" i="1" dirty="0">
                <a:latin typeface="Arial" charset="0"/>
                <a:ea typeface="DejaVu Sans" charset="0"/>
                <a:cs typeface="DejaVu Sans" charset="0"/>
              </a:rPr>
              <a:t>Linking</a:t>
            </a:r>
            <a:r>
              <a:rPr lang="en-US" dirty="0">
                <a:latin typeface="Arial" charset="0"/>
                <a:ea typeface="DejaVu Sans" charset="0"/>
                <a:cs typeface="DejaVu Sans" charset="0"/>
              </a:rPr>
              <a:t> open data. What the community does (and this </a:t>
            </a:r>
            <a:r>
              <a:rPr lang="en-US" i="1" dirty="0">
                <a:latin typeface="Arial" charset="0"/>
                <a:ea typeface="DejaVu Sans" charset="0"/>
                <a:cs typeface="DejaVu Sans" charset="0"/>
              </a:rPr>
              <a:t>is</a:t>
            </a:r>
            <a:r>
              <a:rPr lang="en-US" dirty="0">
                <a:latin typeface="Arial" charset="0"/>
                <a:ea typeface="DejaVu Sans" charset="0"/>
                <a:cs typeface="DejaVu Sans" charset="0"/>
              </a:rPr>
              <a:t> a community project) is to make agreements on how the different datasets can be linked and then the linkage is done automatically by the 'bridges' that map the public datasets into RDF. Eg, </a:t>
            </a:r>
            <a:r>
              <a:rPr lang="en-US" dirty="0" err="1">
                <a:latin typeface="Arial" charset="0"/>
                <a:ea typeface="DejaVu Sans" charset="0"/>
                <a:cs typeface="DejaVu Sans" charset="0"/>
              </a:rPr>
              <a:t>geonames</a:t>
            </a:r>
            <a:r>
              <a:rPr lang="en-US" dirty="0">
                <a:latin typeface="Arial" charset="0"/>
                <a:ea typeface="DejaVu Sans" charset="0"/>
                <a:cs typeface="DejaVu Sans" charset="0"/>
              </a:rPr>
              <a:t> is a public dataset by </a:t>
            </a:r>
            <a:r>
              <a:rPr lang="en-US" dirty="0" err="1">
                <a:latin typeface="Arial" charset="0"/>
                <a:ea typeface="DejaVu Sans" charset="0"/>
                <a:cs typeface="DejaVu Sans" charset="0"/>
              </a:rPr>
              <a:t>geonames.org</a:t>
            </a:r>
            <a:r>
              <a:rPr lang="en-US" dirty="0">
                <a:latin typeface="Arial" charset="0"/>
                <a:ea typeface="DejaVu Sans" charset="0"/>
                <a:cs typeface="DejaVu Sans" charset="0"/>
              </a:rPr>
              <a:t> and </a:t>
            </a:r>
            <a:r>
              <a:rPr lang="en-US" dirty="0" err="1">
                <a:latin typeface="Arial" charset="0"/>
                <a:ea typeface="DejaVu Sans" charset="0"/>
                <a:cs typeface="DejaVu Sans" charset="0"/>
              </a:rPr>
              <a:t>dbpedia</a:t>
            </a:r>
            <a:r>
              <a:rPr lang="en-US" dirty="0">
                <a:latin typeface="Arial" charset="0"/>
                <a:ea typeface="DejaVu Sans" charset="0"/>
                <a:cs typeface="DejaVu Sans" charset="0"/>
              </a:rPr>
              <a:t> is, well... </a:t>
            </a:r>
            <a:r>
              <a:rPr lang="en-US" dirty="0" err="1">
                <a:latin typeface="Arial" charset="0"/>
                <a:ea typeface="DejaVu Sans" charset="0"/>
                <a:cs typeface="DejaVu Sans" charset="0"/>
              </a:rPr>
              <a:t>wikipedia</a:t>
            </a:r>
            <a:r>
              <a:rPr lang="en-US" dirty="0">
                <a:latin typeface="Arial" charset="0"/>
                <a:ea typeface="DejaVu Sans" charset="0"/>
                <a:cs typeface="DejaVu Sans" charset="0"/>
              </a:rPr>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9314" name="Rectangle 6"/>
          <p:cNvSpPr>
            <a:spLocks noGrp="1" noChangeArrowheads="1"/>
          </p:cNvSpPr>
          <p:nvPr>
            <p:ph type="sldNum" sz="quarter"/>
          </p:nvPr>
        </p:nvSpPr>
        <p:spPr>
          <a:noFill/>
        </p:spPr>
        <p:txBody>
          <a:bodyPr/>
          <a:lstStyle/>
          <a:p>
            <a:fld id="{46F516BE-26BB-6544-A2C3-6253500522CB}" type="slidenum">
              <a:rPr lang="en-US"/>
              <a:pPr/>
              <a:t>82</a:t>
            </a:fld>
            <a:endParaRPr lang="en-US"/>
          </a:p>
        </p:txBody>
      </p:sp>
      <p:sp>
        <p:nvSpPr>
          <p:cNvPr id="26931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6931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6"/>
          <p:cNvSpPr>
            <a:spLocks noGrp="1" noChangeArrowheads="1"/>
          </p:cNvSpPr>
          <p:nvPr>
            <p:ph type="sldNum" sz="quarter" idx="5"/>
          </p:nvPr>
        </p:nvSpPr>
        <p:spPr/>
        <p:txBody>
          <a:bodyPr/>
          <a:lstStyle/>
          <a:p>
            <a:pPr>
              <a:defRPr/>
            </a:pPr>
            <a:fld id="{0BDC632B-CE84-B14D-A16E-25F2860868C0}" type="slidenum">
              <a:rPr lang="en-US"/>
              <a:pPr>
                <a:defRPr/>
              </a:pPr>
              <a:t>84</a:t>
            </a:fld>
            <a:endParaRPr lang="en-US" dirty="0"/>
          </a:p>
        </p:txBody>
      </p:sp>
      <p:sp>
        <p:nvSpPr>
          <p:cNvPr id="12291" name="Text Box 1"/>
          <p:cNvSpPr>
            <a:spLocks noGrp="1" noRot="1" noChangeAspect="1" noChangeArrowheads="1"/>
          </p:cNvSpPr>
          <p:nvPr>
            <p:ph type="sldImg"/>
          </p:nvPr>
        </p:nvSpPr>
        <p:spPr bwMode="auto">
          <a:xfrm>
            <a:off x="1106488" y="812800"/>
            <a:ext cx="5345112" cy="4008438"/>
          </a:xfrm>
          <a:solidFill>
            <a:srgbClr val="FFFFFF"/>
          </a:solidFill>
          <a:ln>
            <a:solidFill>
              <a:srgbClr val="000000"/>
            </a:solidFill>
            <a:miter lim="800000"/>
            <a:headEnd/>
            <a:tailEnd/>
          </a:ln>
        </p:spPr>
      </p:sp>
      <p:sp>
        <p:nvSpPr>
          <p:cNvPr id="12292" name="Text Box 2"/>
          <p:cNvSpPr>
            <a:spLocks noGrp="1" noChangeArrowheads="1"/>
          </p:cNvSpPr>
          <p:nvPr>
            <p:ph type="body" idx="1"/>
          </p:nvPr>
        </p:nvSpPr>
        <p:spPr bwMode="auto">
          <a:noFill/>
        </p:spPr>
        <p:txBody>
          <a:bodyPr wrap="none" numCol="1" anchor="ctr" anchorCtr="0" compatLnSpc="1">
            <a:prstTxWarp prst="textNoShape">
              <a:avLst/>
            </a:prstTxWarp>
          </a:bodyPr>
          <a:lstStyle/>
          <a:p>
            <a:pPr>
              <a:spcBef>
                <a:spcPct val="0"/>
              </a:spcBef>
            </a:pP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6"/>
          <p:cNvSpPr>
            <a:spLocks noGrp="1" noChangeArrowheads="1"/>
          </p:cNvSpPr>
          <p:nvPr>
            <p:ph type="sldNum" sz="quarter" idx="5"/>
          </p:nvPr>
        </p:nvSpPr>
        <p:spPr/>
        <p:txBody>
          <a:bodyPr/>
          <a:lstStyle/>
          <a:p>
            <a:pPr>
              <a:defRPr/>
            </a:pPr>
            <a:fld id="{F299293A-1968-ED4B-B10E-EED51619E271}" type="slidenum">
              <a:rPr lang="en-US"/>
              <a:pPr>
                <a:defRPr/>
              </a:pPr>
              <a:t>85</a:t>
            </a:fld>
            <a:endParaRPr lang="en-US" dirty="0"/>
          </a:p>
        </p:txBody>
      </p:sp>
      <p:sp>
        <p:nvSpPr>
          <p:cNvPr id="14339" name="Text Box 1"/>
          <p:cNvSpPr>
            <a:spLocks noGrp="1" noRot="1" noChangeAspect="1" noChangeArrowheads="1"/>
          </p:cNvSpPr>
          <p:nvPr>
            <p:ph type="sldImg"/>
          </p:nvPr>
        </p:nvSpPr>
        <p:spPr bwMode="auto">
          <a:xfrm>
            <a:off x="1106488" y="812800"/>
            <a:ext cx="5345112" cy="4008438"/>
          </a:xfrm>
          <a:solidFill>
            <a:srgbClr val="FFFFFF"/>
          </a:solidFill>
          <a:ln>
            <a:solidFill>
              <a:srgbClr val="000000"/>
            </a:solidFill>
            <a:miter lim="800000"/>
            <a:headEnd/>
            <a:tailEnd/>
          </a:ln>
        </p:spPr>
      </p:sp>
      <p:sp>
        <p:nvSpPr>
          <p:cNvPr id="14340" name="Text Box 2"/>
          <p:cNvSpPr>
            <a:spLocks noGrp="1" noChangeArrowheads="1"/>
          </p:cNvSpPr>
          <p:nvPr>
            <p:ph type="body" idx="1"/>
          </p:nvPr>
        </p:nvSpPr>
        <p:spPr bwMode="auto">
          <a:noFill/>
        </p:spPr>
        <p:txBody>
          <a:bodyPr wrap="none" numCol="1" anchor="ctr" anchorCtr="0" compatLnSpc="1">
            <a:prstTxWarp prst="textNoShape">
              <a:avLst/>
            </a:prstTxWarp>
          </a:bodyPr>
          <a:lstStyle/>
          <a:p>
            <a:pPr>
              <a:spcBef>
                <a:spcPct val="0"/>
              </a:spcBef>
            </a:pP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7506" name="Rectangle 6"/>
          <p:cNvSpPr>
            <a:spLocks noGrp="1" noChangeArrowheads="1"/>
          </p:cNvSpPr>
          <p:nvPr>
            <p:ph type="sldNum" sz="quarter"/>
          </p:nvPr>
        </p:nvSpPr>
        <p:spPr>
          <a:noFill/>
        </p:spPr>
        <p:txBody>
          <a:bodyPr/>
          <a:lstStyle/>
          <a:p>
            <a:fld id="{F435E90A-75B1-0740-8C20-17383D8B359E}" type="slidenum">
              <a:rPr lang="en-US"/>
              <a:pPr/>
              <a:t>89</a:t>
            </a:fld>
            <a:endParaRPr lang="en-US"/>
          </a:p>
        </p:txBody>
      </p:sp>
      <p:sp>
        <p:nvSpPr>
          <p:cNvPr id="2775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775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1602" name="Rectangle 6"/>
          <p:cNvSpPr>
            <a:spLocks noGrp="1" noChangeArrowheads="1"/>
          </p:cNvSpPr>
          <p:nvPr>
            <p:ph type="sldNum" sz="quarter"/>
          </p:nvPr>
        </p:nvSpPr>
        <p:spPr>
          <a:noFill/>
        </p:spPr>
        <p:txBody>
          <a:bodyPr/>
          <a:lstStyle/>
          <a:p>
            <a:fld id="{C4B91DE0-6110-5944-A21D-13E5A15C7E9D}" type="slidenum">
              <a:rPr lang="en-US"/>
              <a:pPr/>
              <a:t>90</a:t>
            </a:fld>
            <a:endParaRPr lang="en-US"/>
          </a:p>
        </p:txBody>
      </p:sp>
      <p:sp>
        <p:nvSpPr>
          <p:cNvPr id="2816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16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3650" name="Rectangle 6"/>
          <p:cNvSpPr>
            <a:spLocks noGrp="1" noChangeArrowheads="1"/>
          </p:cNvSpPr>
          <p:nvPr>
            <p:ph type="sldNum" sz="quarter"/>
          </p:nvPr>
        </p:nvSpPr>
        <p:spPr>
          <a:noFill/>
        </p:spPr>
        <p:txBody>
          <a:bodyPr/>
          <a:lstStyle/>
          <a:p>
            <a:fld id="{4CA41B9B-9090-534C-9B48-2303F7DA6920}" type="slidenum">
              <a:rPr lang="en-US"/>
              <a:pPr/>
              <a:t>91</a:t>
            </a:fld>
            <a:endParaRPr lang="en-US"/>
          </a:p>
        </p:txBody>
      </p:sp>
      <p:sp>
        <p:nvSpPr>
          <p:cNvPr id="28365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365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noFill/>
        </p:spPr>
        <p:txBody>
          <a:bodyPr/>
          <a:lstStyle/>
          <a:p>
            <a:fld id="{EF0FCBD3-B27E-3E48-93CE-4F61CCFC2A74}" type="slidenum">
              <a:rPr lang="en-US"/>
              <a:pPr/>
              <a:t>92</a:t>
            </a:fld>
            <a:endParaRPr lang="en-US"/>
          </a:p>
        </p:txBody>
      </p:sp>
      <p:sp>
        <p:nvSpPr>
          <p:cNvPr id="2856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57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noFill/>
        </p:spPr>
        <p:txBody>
          <a:bodyPr/>
          <a:lstStyle/>
          <a:p>
            <a:fld id="{EF0FCBD3-B27E-3E48-93CE-4F61CCFC2A74}" type="slidenum">
              <a:rPr lang="en-US"/>
              <a:pPr/>
              <a:t>93</a:t>
            </a:fld>
            <a:endParaRPr lang="en-US"/>
          </a:p>
        </p:txBody>
      </p:sp>
      <p:sp>
        <p:nvSpPr>
          <p:cNvPr id="2856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57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6"/>
          <p:cNvSpPr>
            <a:spLocks noGrp="1" noChangeArrowheads="1"/>
          </p:cNvSpPr>
          <p:nvPr>
            <p:ph type="sldNum" sz="quarter"/>
          </p:nvPr>
        </p:nvSpPr>
        <p:spPr>
          <a:noFill/>
        </p:spPr>
        <p:txBody>
          <a:bodyPr/>
          <a:lstStyle/>
          <a:p>
            <a:fld id="{0666DD0D-FBB1-4E47-A9BF-311B1844CB9E}" type="slidenum">
              <a:rPr lang="en-US"/>
              <a:pPr/>
              <a:t>16</a:t>
            </a:fld>
            <a:endParaRPr lang="en-US"/>
          </a:p>
        </p:txBody>
      </p:sp>
      <p:sp>
        <p:nvSpPr>
          <p:cNvPr id="4403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403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noFill/>
        </p:spPr>
        <p:txBody>
          <a:bodyPr/>
          <a:lstStyle/>
          <a:p>
            <a:fld id="{EF0FCBD3-B27E-3E48-93CE-4F61CCFC2A74}" type="slidenum">
              <a:rPr lang="en-US"/>
              <a:pPr/>
              <a:t>94</a:t>
            </a:fld>
            <a:endParaRPr lang="en-US"/>
          </a:p>
        </p:txBody>
      </p:sp>
      <p:sp>
        <p:nvSpPr>
          <p:cNvPr id="2856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57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noFill/>
        </p:spPr>
        <p:txBody>
          <a:bodyPr/>
          <a:lstStyle/>
          <a:p>
            <a:fld id="{EF0FCBD3-B27E-3E48-93CE-4F61CCFC2A74}" type="slidenum">
              <a:rPr lang="en-US"/>
              <a:pPr/>
              <a:t>95</a:t>
            </a:fld>
            <a:endParaRPr lang="en-US"/>
          </a:p>
        </p:txBody>
      </p:sp>
      <p:sp>
        <p:nvSpPr>
          <p:cNvPr id="2856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57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noFill/>
        </p:spPr>
        <p:txBody>
          <a:bodyPr/>
          <a:lstStyle/>
          <a:p>
            <a:fld id="{EF0FCBD3-B27E-3E48-93CE-4F61CCFC2A74}" type="slidenum">
              <a:rPr lang="en-US"/>
              <a:pPr/>
              <a:t>96</a:t>
            </a:fld>
            <a:endParaRPr lang="en-US"/>
          </a:p>
        </p:txBody>
      </p:sp>
      <p:sp>
        <p:nvSpPr>
          <p:cNvPr id="2856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57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9794" name="Rectangle 6"/>
          <p:cNvSpPr>
            <a:spLocks noGrp="1" noChangeArrowheads="1"/>
          </p:cNvSpPr>
          <p:nvPr>
            <p:ph type="sldNum" sz="quarter"/>
          </p:nvPr>
        </p:nvSpPr>
        <p:spPr>
          <a:noFill/>
        </p:spPr>
        <p:txBody>
          <a:bodyPr/>
          <a:lstStyle/>
          <a:p>
            <a:fld id="{9805602F-A1EA-1445-99F7-2512237299DF}" type="slidenum">
              <a:rPr lang="en-US"/>
              <a:pPr/>
              <a:t>97</a:t>
            </a:fld>
            <a:endParaRPr lang="en-US"/>
          </a:p>
        </p:txBody>
      </p:sp>
      <p:sp>
        <p:nvSpPr>
          <p:cNvPr id="2897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97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noFill/>
        </p:spPr>
        <p:txBody>
          <a:bodyPr/>
          <a:lstStyle/>
          <a:p>
            <a:fld id="{EF0FCBD3-B27E-3E48-93CE-4F61CCFC2A74}" type="slidenum">
              <a:rPr lang="en-US"/>
              <a:pPr/>
              <a:t>98</a:t>
            </a:fld>
            <a:endParaRPr lang="en-US"/>
          </a:p>
        </p:txBody>
      </p:sp>
      <p:sp>
        <p:nvSpPr>
          <p:cNvPr id="2856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57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noFill/>
        </p:spPr>
        <p:txBody>
          <a:bodyPr/>
          <a:lstStyle/>
          <a:p>
            <a:fld id="{EF0FCBD3-B27E-3E48-93CE-4F61CCFC2A74}" type="slidenum">
              <a:rPr lang="en-US"/>
              <a:pPr/>
              <a:t>99</a:t>
            </a:fld>
            <a:endParaRPr lang="en-US"/>
          </a:p>
        </p:txBody>
      </p:sp>
      <p:sp>
        <p:nvSpPr>
          <p:cNvPr id="2856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57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5938" name="Rectangle 6"/>
          <p:cNvSpPr>
            <a:spLocks noGrp="1" noChangeArrowheads="1"/>
          </p:cNvSpPr>
          <p:nvPr>
            <p:ph type="sldNum" sz="quarter"/>
          </p:nvPr>
        </p:nvSpPr>
        <p:spPr>
          <a:noFill/>
        </p:spPr>
        <p:txBody>
          <a:bodyPr/>
          <a:lstStyle/>
          <a:p>
            <a:fld id="{9559A3AA-8C3F-8149-AE91-55628087C11E}" type="slidenum">
              <a:rPr lang="en-US"/>
              <a:pPr/>
              <a:t>100</a:t>
            </a:fld>
            <a:endParaRPr lang="en-US"/>
          </a:p>
        </p:txBody>
      </p:sp>
      <p:sp>
        <p:nvSpPr>
          <p:cNvPr id="29593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9594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6"/>
          <p:cNvSpPr>
            <a:spLocks noGrp="1" noChangeArrowheads="1"/>
          </p:cNvSpPr>
          <p:nvPr>
            <p:ph type="sldNum" sz="quarter"/>
          </p:nvPr>
        </p:nvSpPr>
        <p:spPr>
          <a:noFill/>
        </p:spPr>
        <p:txBody>
          <a:bodyPr/>
          <a:lstStyle/>
          <a:p>
            <a:fld id="{FC50C28F-A134-6048-8148-8A8BBBE6D172}" type="slidenum">
              <a:rPr lang="en-US"/>
              <a:pPr/>
              <a:t>103</a:t>
            </a:fld>
            <a:endParaRPr lang="en-US"/>
          </a:p>
        </p:txBody>
      </p:sp>
      <p:sp>
        <p:nvSpPr>
          <p:cNvPr id="29798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9798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6178" name="Rectangle 6"/>
          <p:cNvSpPr>
            <a:spLocks noGrp="1" noChangeArrowheads="1"/>
          </p:cNvSpPr>
          <p:nvPr>
            <p:ph type="sldNum" sz="quarter"/>
          </p:nvPr>
        </p:nvSpPr>
        <p:spPr>
          <a:noFill/>
        </p:spPr>
        <p:txBody>
          <a:bodyPr/>
          <a:lstStyle/>
          <a:p>
            <a:fld id="{3A2585D6-769F-1C4C-BD28-A5797E8D268B}" type="slidenum">
              <a:rPr lang="en-US"/>
              <a:pPr/>
              <a:t>104</a:t>
            </a:fld>
            <a:endParaRPr lang="en-US"/>
          </a:p>
        </p:txBody>
      </p:sp>
      <p:sp>
        <p:nvSpPr>
          <p:cNvPr id="3061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061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Typical example:</a:t>
            </a:r>
          </a:p>
          <a:p>
            <a:endParaRPr lang="en-US" dirty="0" smtClean="0"/>
          </a:p>
          <a:p>
            <a:r>
              <a:rPr lang="en-US" dirty="0" smtClean="0"/>
              <a:t>-  using </a:t>
            </a:r>
            <a:r>
              <a:rPr lang="en-US" baseline="0" dirty="0" smtClean="0"/>
              <a:t>public and private vocabularies</a:t>
            </a:r>
            <a:endParaRPr lang="en-US" dirty="0" smtClean="0"/>
          </a:p>
          <a:p>
            <a:pPr marL="171450" indent="-171450">
              <a:buFontTx/>
              <a:buChar char="-"/>
            </a:pPr>
            <a:r>
              <a:rPr lang="en-US" dirty="0" smtClean="0"/>
              <a:t>content collected from various internal pages,</a:t>
            </a:r>
            <a:r>
              <a:rPr lang="en-US" baseline="0" dirty="0" smtClean="0"/>
              <a:t> merged with product data</a:t>
            </a:r>
          </a:p>
          <a:p>
            <a:pPr marL="171450" indent="-171450">
              <a:buFontTx/>
              <a:buChar char="-"/>
            </a:pPr>
            <a:r>
              <a:rPr lang="en-US" baseline="0" dirty="0" smtClean="0"/>
              <a:t>some reasoning happens on the merged data</a:t>
            </a:r>
          </a:p>
          <a:p>
            <a:pPr marL="171450" indent="-171450">
              <a:buFontTx/>
              <a:buChar char="-"/>
            </a:pPr>
            <a:r>
              <a:rPr lang="en-US" baseline="0" dirty="0" err="1" smtClean="0"/>
              <a:t>sparql</a:t>
            </a:r>
            <a:r>
              <a:rPr lang="en-US" baseline="0" dirty="0" smtClean="0"/>
              <a:t> is used to search the data</a:t>
            </a:r>
          </a:p>
          <a:p>
            <a:pPr marL="171450" indent="-171450">
              <a:buFontTx/>
              <a:buChar char="-"/>
            </a:pPr>
            <a:r>
              <a:rPr lang="en-US" baseline="0" dirty="0" smtClean="0"/>
              <a:t>get some user interface to drive all this</a:t>
            </a:r>
            <a:endParaRPr lang="en-US" dirty="0"/>
          </a:p>
        </p:txBody>
      </p:sp>
      <p:sp>
        <p:nvSpPr>
          <p:cNvPr id="4" name="Slide Number Placeholder 3"/>
          <p:cNvSpPr>
            <a:spLocks noGrp="1"/>
          </p:cNvSpPr>
          <p:nvPr>
            <p:ph type="sldNum" idx="10"/>
          </p:nvPr>
        </p:nvSpPr>
        <p:spPr/>
        <p:txBody>
          <a:bodyPr/>
          <a:lstStyle/>
          <a:p>
            <a:pPr>
              <a:defRPr/>
            </a:pPr>
            <a:fld id="{784CF5E5-E7C4-7A45-9F43-1ECC99364F0D}" type="slidenum">
              <a:rPr lang="en-US" smtClean="0"/>
              <a:pPr>
                <a:defRPr/>
              </a:pPr>
              <a:t>105</a:t>
            </a:fld>
            <a:endParaRPr lang="en-US"/>
          </a:p>
        </p:txBody>
      </p:sp>
    </p:spTree>
    <p:extLst>
      <p:ext uri="{BB962C8B-B14F-4D97-AF65-F5344CB8AC3E}">
        <p14:creationId xmlns:p14="http://schemas.microsoft.com/office/powerpoint/2010/main" val="633456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6"/>
          <p:cNvSpPr>
            <a:spLocks noGrp="1" noChangeArrowheads="1"/>
          </p:cNvSpPr>
          <p:nvPr>
            <p:ph type="sldNum" sz="quarter"/>
          </p:nvPr>
        </p:nvSpPr>
        <p:spPr>
          <a:noFill/>
        </p:spPr>
        <p:txBody>
          <a:bodyPr/>
          <a:lstStyle/>
          <a:p>
            <a:fld id="{DB14F840-6BDE-5D44-B776-6748D3E3DA6F}" type="slidenum">
              <a:rPr lang="en-US"/>
              <a:pPr/>
              <a:t>17</a:t>
            </a:fld>
            <a:endParaRPr lang="en-US"/>
          </a:p>
        </p:txBody>
      </p:sp>
      <p:sp>
        <p:nvSpPr>
          <p:cNvPr id="4608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608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784CF5E5-E7C4-7A45-9F43-1ECC99364F0D}" type="slidenum">
              <a:rPr lang="en-US" smtClean="0"/>
              <a:pPr>
                <a:defRPr/>
              </a:pPr>
              <a:t>106</a:t>
            </a:fld>
            <a:endParaRPr lang="en-US"/>
          </a:p>
        </p:txBody>
      </p:sp>
    </p:spTree>
    <p:extLst>
      <p:ext uri="{BB962C8B-B14F-4D97-AF65-F5344CB8AC3E}">
        <p14:creationId xmlns:p14="http://schemas.microsoft.com/office/powerpoint/2010/main" val="42404051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0274" name="Rectangle 6"/>
          <p:cNvSpPr>
            <a:spLocks noGrp="1" noChangeArrowheads="1"/>
          </p:cNvSpPr>
          <p:nvPr>
            <p:ph type="sldNum" sz="quarter"/>
          </p:nvPr>
        </p:nvSpPr>
        <p:spPr>
          <a:noFill/>
        </p:spPr>
        <p:txBody>
          <a:bodyPr/>
          <a:lstStyle/>
          <a:p>
            <a:fld id="{8DE2EBE1-9678-DC43-8C02-4D720591BE5F}" type="slidenum">
              <a:rPr lang="en-US"/>
              <a:pPr/>
              <a:t>111</a:t>
            </a:fld>
            <a:endParaRPr lang="en-US"/>
          </a:p>
        </p:txBody>
      </p:sp>
      <p:sp>
        <p:nvSpPr>
          <p:cNvPr id="3102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1027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2322" name="Rectangle 6"/>
          <p:cNvSpPr>
            <a:spLocks noGrp="1" noChangeArrowheads="1"/>
          </p:cNvSpPr>
          <p:nvPr>
            <p:ph type="sldNum" sz="quarter"/>
          </p:nvPr>
        </p:nvSpPr>
        <p:spPr>
          <a:noFill/>
        </p:spPr>
        <p:txBody>
          <a:bodyPr/>
          <a:lstStyle/>
          <a:p>
            <a:fld id="{AC55FAE7-0CE6-B149-8433-68A04097656F}" type="slidenum">
              <a:rPr lang="en-US"/>
              <a:pPr/>
              <a:t>112</a:t>
            </a:fld>
            <a:endParaRPr lang="en-US"/>
          </a:p>
        </p:txBody>
      </p:sp>
      <p:sp>
        <p:nvSpPr>
          <p:cNvPr id="3123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123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6418" name="Rectangle 6"/>
          <p:cNvSpPr>
            <a:spLocks noGrp="1" noChangeArrowheads="1"/>
          </p:cNvSpPr>
          <p:nvPr>
            <p:ph type="sldNum" sz="quarter"/>
          </p:nvPr>
        </p:nvSpPr>
        <p:spPr>
          <a:noFill/>
        </p:spPr>
        <p:txBody>
          <a:bodyPr/>
          <a:lstStyle/>
          <a:p>
            <a:fld id="{73E1B9D7-4DE7-BB46-9561-3362A6994AD8}" type="slidenum">
              <a:rPr lang="en-US"/>
              <a:pPr/>
              <a:t>113</a:t>
            </a:fld>
            <a:endParaRPr lang="en-US"/>
          </a:p>
        </p:txBody>
      </p:sp>
      <p:sp>
        <p:nvSpPr>
          <p:cNvPr id="3164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164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8466" name="Rectangle 6"/>
          <p:cNvSpPr>
            <a:spLocks noGrp="1" noChangeArrowheads="1"/>
          </p:cNvSpPr>
          <p:nvPr>
            <p:ph type="sldNum" sz="quarter"/>
          </p:nvPr>
        </p:nvSpPr>
        <p:spPr>
          <a:noFill/>
        </p:spPr>
        <p:txBody>
          <a:bodyPr/>
          <a:lstStyle/>
          <a:p>
            <a:fld id="{88CB7878-BAF4-454A-A361-281E6A624073}" type="slidenum">
              <a:rPr lang="en-US"/>
              <a:pPr/>
              <a:t>114</a:t>
            </a:fld>
            <a:endParaRPr lang="en-US"/>
          </a:p>
        </p:txBody>
      </p:sp>
      <p:sp>
        <p:nvSpPr>
          <p:cNvPr id="31846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1846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0514" name="Rectangle 6"/>
          <p:cNvSpPr>
            <a:spLocks noGrp="1" noChangeArrowheads="1"/>
          </p:cNvSpPr>
          <p:nvPr>
            <p:ph type="sldNum" sz="quarter"/>
          </p:nvPr>
        </p:nvSpPr>
        <p:spPr>
          <a:noFill/>
        </p:spPr>
        <p:txBody>
          <a:bodyPr/>
          <a:lstStyle/>
          <a:p>
            <a:fld id="{7FA276AF-E3DC-1B45-8843-2EF2A14E778F}" type="slidenum">
              <a:rPr lang="en-US"/>
              <a:pPr/>
              <a:t>115</a:t>
            </a:fld>
            <a:endParaRPr lang="en-US"/>
          </a:p>
        </p:txBody>
      </p:sp>
      <p:sp>
        <p:nvSpPr>
          <p:cNvPr id="32051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2051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2562" name="Rectangle 6"/>
          <p:cNvSpPr>
            <a:spLocks noGrp="1" noChangeArrowheads="1"/>
          </p:cNvSpPr>
          <p:nvPr>
            <p:ph type="sldNum" sz="quarter"/>
          </p:nvPr>
        </p:nvSpPr>
        <p:spPr>
          <a:noFill/>
        </p:spPr>
        <p:txBody>
          <a:bodyPr/>
          <a:lstStyle/>
          <a:p>
            <a:fld id="{B11A5A06-8FF8-D84C-88D3-6B5FE98079EA}" type="slidenum">
              <a:rPr lang="en-US"/>
              <a:pPr/>
              <a:t>116</a:t>
            </a:fld>
            <a:endParaRPr lang="en-US"/>
          </a:p>
        </p:txBody>
      </p:sp>
      <p:sp>
        <p:nvSpPr>
          <p:cNvPr id="3225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225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4610" name="Rectangle 6"/>
          <p:cNvSpPr>
            <a:spLocks noGrp="1" noChangeArrowheads="1"/>
          </p:cNvSpPr>
          <p:nvPr>
            <p:ph type="sldNum" sz="quarter"/>
          </p:nvPr>
        </p:nvSpPr>
        <p:spPr>
          <a:noFill/>
        </p:spPr>
        <p:txBody>
          <a:bodyPr/>
          <a:lstStyle/>
          <a:p>
            <a:fld id="{969F8A47-4756-9747-A154-192D362105AA}" type="slidenum">
              <a:rPr lang="en-US"/>
              <a:pPr/>
              <a:t>117</a:t>
            </a:fld>
            <a:endParaRPr lang="en-US"/>
          </a:p>
        </p:txBody>
      </p:sp>
      <p:sp>
        <p:nvSpPr>
          <p:cNvPr id="3246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2461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6658" name="Rectangle 6"/>
          <p:cNvSpPr>
            <a:spLocks noGrp="1" noChangeArrowheads="1"/>
          </p:cNvSpPr>
          <p:nvPr>
            <p:ph type="sldNum" sz="quarter"/>
          </p:nvPr>
        </p:nvSpPr>
        <p:spPr>
          <a:noFill/>
        </p:spPr>
        <p:txBody>
          <a:bodyPr/>
          <a:lstStyle/>
          <a:p>
            <a:fld id="{C6E2DDAB-4724-564A-865A-66044BE0BC55}" type="slidenum">
              <a:rPr lang="en-US"/>
              <a:pPr/>
              <a:t>118</a:t>
            </a:fld>
            <a:endParaRPr lang="en-US"/>
          </a:p>
        </p:txBody>
      </p:sp>
      <p:sp>
        <p:nvSpPr>
          <p:cNvPr id="3266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266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8706" name="Rectangle 6"/>
          <p:cNvSpPr>
            <a:spLocks noGrp="1" noChangeArrowheads="1"/>
          </p:cNvSpPr>
          <p:nvPr>
            <p:ph type="sldNum" sz="quarter"/>
          </p:nvPr>
        </p:nvSpPr>
        <p:spPr>
          <a:noFill/>
        </p:spPr>
        <p:txBody>
          <a:bodyPr/>
          <a:lstStyle/>
          <a:p>
            <a:fld id="{BFB944D0-C337-4746-B2BB-196188EF8F35}" type="slidenum">
              <a:rPr lang="en-US"/>
              <a:pPr/>
              <a:t>119</a:t>
            </a:fld>
            <a:endParaRPr lang="en-US"/>
          </a:p>
        </p:txBody>
      </p:sp>
      <p:sp>
        <p:nvSpPr>
          <p:cNvPr id="3287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287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6"/>
          <p:cNvSpPr>
            <a:spLocks noGrp="1" noChangeArrowheads="1"/>
          </p:cNvSpPr>
          <p:nvPr>
            <p:ph type="sldNum" sz="quarter"/>
          </p:nvPr>
        </p:nvSpPr>
        <p:spPr>
          <a:noFill/>
        </p:spPr>
        <p:txBody>
          <a:bodyPr/>
          <a:lstStyle/>
          <a:p>
            <a:fld id="{DE2064D1-3D4A-9149-AED7-56443C283C53}" type="slidenum">
              <a:rPr lang="en-US"/>
              <a:pPr/>
              <a:t>18</a:t>
            </a:fld>
            <a:endParaRPr lang="en-US"/>
          </a:p>
        </p:txBody>
      </p:sp>
      <p:sp>
        <p:nvSpPr>
          <p:cNvPr id="4813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813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2802" name="Rectangle 6"/>
          <p:cNvSpPr>
            <a:spLocks noGrp="1" noChangeArrowheads="1"/>
          </p:cNvSpPr>
          <p:nvPr>
            <p:ph type="sldNum" sz="quarter"/>
          </p:nvPr>
        </p:nvSpPr>
        <p:spPr>
          <a:noFill/>
        </p:spPr>
        <p:txBody>
          <a:bodyPr/>
          <a:lstStyle/>
          <a:p>
            <a:fld id="{21A98D0E-FD02-5A4A-BA76-FE2791D09EA9}" type="slidenum">
              <a:rPr lang="en-US"/>
              <a:pPr/>
              <a:t>120</a:t>
            </a:fld>
            <a:endParaRPr lang="en-US"/>
          </a:p>
        </p:txBody>
      </p:sp>
      <p:sp>
        <p:nvSpPr>
          <p:cNvPr id="3328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328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2802" name="Rectangle 6"/>
          <p:cNvSpPr>
            <a:spLocks noGrp="1" noChangeArrowheads="1"/>
          </p:cNvSpPr>
          <p:nvPr>
            <p:ph type="sldNum" sz="quarter"/>
          </p:nvPr>
        </p:nvSpPr>
        <p:spPr>
          <a:noFill/>
        </p:spPr>
        <p:txBody>
          <a:bodyPr/>
          <a:lstStyle/>
          <a:p>
            <a:fld id="{21A98D0E-FD02-5A4A-BA76-FE2791D09EA9}" type="slidenum">
              <a:rPr lang="en-US"/>
              <a:pPr/>
              <a:t>121</a:t>
            </a:fld>
            <a:endParaRPr lang="en-US"/>
          </a:p>
        </p:txBody>
      </p:sp>
      <p:sp>
        <p:nvSpPr>
          <p:cNvPr id="3328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328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2802" name="Rectangle 6"/>
          <p:cNvSpPr>
            <a:spLocks noGrp="1" noChangeArrowheads="1"/>
          </p:cNvSpPr>
          <p:nvPr>
            <p:ph type="sldNum" sz="quarter"/>
          </p:nvPr>
        </p:nvSpPr>
        <p:spPr>
          <a:noFill/>
        </p:spPr>
        <p:txBody>
          <a:bodyPr/>
          <a:lstStyle/>
          <a:p>
            <a:fld id="{21A98D0E-FD02-5A4A-BA76-FE2791D09EA9}" type="slidenum">
              <a:rPr lang="en-US"/>
              <a:pPr/>
              <a:t>122</a:t>
            </a:fld>
            <a:endParaRPr lang="en-US"/>
          </a:p>
        </p:txBody>
      </p:sp>
      <p:sp>
        <p:nvSpPr>
          <p:cNvPr id="3328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328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7138" name="Rectangle 6"/>
          <p:cNvSpPr>
            <a:spLocks noGrp="1" noChangeArrowheads="1"/>
          </p:cNvSpPr>
          <p:nvPr>
            <p:ph type="sldNum" sz="quarter"/>
          </p:nvPr>
        </p:nvSpPr>
        <p:spPr>
          <a:noFill/>
        </p:spPr>
        <p:txBody>
          <a:bodyPr/>
          <a:lstStyle/>
          <a:p>
            <a:fld id="{64DE73E5-4D87-F848-BCB6-CF69CC6DABE5}" type="slidenum">
              <a:rPr lang="en-US"/>
              <a:pPr/>
              <a:t>123</a:t>
            </a:fld>
            <a:endParaRPr lang="en-US"/>
          </a:p>
        </p:txBody>
      </p:sp>
      <p:sp>
        <p:nvSpPr>
          <p:cNvPr id="34713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4714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3282" name="Rectangle 6"/>
          <p:cNvSpPr>
            <a:spLocks noGrp="1" noChangeArrowheads="1"/>
          </p:cNvSpPr>
          <p:nvPr>
            <p:ph type="sldNum" sz="quarter"/>
          </p:nvPr>
        </p:nvSpPr>
        <p:spPr>
          <a:noFill/>
        </p:spPr>
        <p:txBody>
          <a:bodyPr/>
          <a:lstStyle/>
          <a:p>
            <a:fld id="{9023F3F7-8D12-8B40-A23F-2172F4E30DC5}" type="slidenum">
              <a:rPr lang="en-US"/>
              <a:pPr/>
              <a:t>124</a:t>
            </a:fld>
            <a:endParaRPr lang="en-US"/>
          </a:p>
        </p:txBody>
      </p:sp>
      <p:sp>
        <p:nvSpPr>
          <p:cNvPr id="35328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5328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7378" name="Rectangle 6"/>
          <p:cNvSpPr>
            <a:spLocks noGrp="1" noChangeArrowheads="1"/>
          </p:cNvSpPr>
          <p:nvPr>
            <p:ph type="sldNum" sz="quarter"/>
          </p:nvPr>
        </p:nvSpPr>
        <p:spPr>
          <a:noFill/>
        </p:spPr>
        <p:txBody>
          <a:bodyPr/>
          <a:lstStyle/>
          <a:p>
            <a:fld id="{6F0CCFDF-BF2A-364C-A680-BCCDD61D1BA9}" type="slidenum">
              <a:rPr lang="en-US"/>
              <a:pPr/>
              <a:t>125</a:t>
            </a:fld>
            <a:endParaRPr lang="en-US"/>
          </a:p>
        </p:txBody>
      </p:sp>
      <p:sp>
        <p:nvSpPr>
          <p:cNvPr id="3573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573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9426" name="Rectangle 6"/>
          <p:cNvSpPr>
            <a:spLocks noGrp="1" noChangeArrowheads="1"/>
          </p:cNvSpPr>
          <p:nvPr>
            <p:ph type="sldNum" sz="quarter"/>
          </p:nvPr>
        </p:nvSpPr>
        <p:spPr>
          <a:noFill/>
        </p:spPr>
        <p:txBody>
          <a:bodyPr/>
          <a:lstStyle/>
          <a:p>
            <a:fld id="{E2A4CEA8-B2DF-8948-A139-43CA32430722}" type="slidenum">
              <a:rPr lang="en-US"/>
              <a:pPr/>
              <a:t>126</a:t>
            </a:fld>
            <a:endParaRPr lang="en-US"/>
          </a:p>
        </p:txBody>
      </p:sp>
      <p:sp>
        <p:nvSpPr>
          <p:cNvPr id="35942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5942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3522" name="Rectangle 6"/>
          <p:cNvSpPr>
            <a:spLocks noGrp="1" noChangeArrowheads="1"/>
          </p:cNvSpPr>
          <p:nvPr>
            <p:ph type="sldNum" sz="quarter"/>
          </p:nvPr>
        </p:nvSpPr>
        <p:spPr>
          <a:noFill/>
        </p:spPr>
        <p:txBody>
          <a:bodyPr/>
          <a:lstStyle/>
          <a:p>
            <a:fld id="{599EA7E7-39F9-D74F-B790-4C41A4067AEC}" type="slidenum">
              <a:rPr lang="en-US"/>
              <a:pPr/>
              <a:t>127</a:t>
            </a:fld>
            <a:endParaRPr lang="en-US"/>
          </a:p>
        </p:txBody>
      </p:sp>
      <p:sp>
        <p:nvSpPr>
          <p:cNvPr id="3635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635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5570" name="Rectangle 6"/>
          <p:cNvSpPr>
            <a:spLocks noGrp="1" noChangeArrowheads="1"/>
          </p:cNvSpPr>
          <p:nvPr>
            <p:ph type="sldNum" sz="quarter"/>
          </p:nvPr>
        </p:nvSpPr>
        <p:spPr>
          <a:noFill/>
        </p:spPr>
        <p:txBody>
          <a:bodyPr/>
          <a:lstStyle/>
          <a:p>
            <a:fld id="{880467EA-0D85-7747-8A0E-6C8853239337}" type="slidenum">
              <a:rPr lang="en-US"/>
              <a:pPr/>
              <a:t>128</a:t>
            </a:fld>
            <a:endParaRPr lang="en-US"/>
          </a:p>
        </p:txBody>
      </p:sp>
      <p:sp>
        <p:nvSpPr>
          <p:cNvPr id="36557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6557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0146" name="Rectangle 6"/>
          <p:cNvSpPr>
            <a:spLocks noGrp="1" noChangeArrowheads="1"/>
          </p:cNvSpPr>
          <p:nvPr>
            <p:ph type="sldNum" sz="quarter"/>
          </p:nvPr>
        </p:nvSpPr>
        <p:spPr>
          <a:noFill/>
        </p:spPr>
        <p:txBody>
          <a:bodyPr/>
          <a:lstStyle/>
          <a:p>
            <a:fld id="{B28F3D6C-70C9-E441-B744-AA1B0F814EF7}" type="slidenum">
              <a:rPr lang="en-US"/>
              <a:pPr/>
              <a:t>129</a:t>
            </a:fld>
            <a:endParaRPr lang="en-US"/>
          </a:p>
        </p:txBody>
      </p:sp>
      <p:sp>
        <p:nvSpPr>
          <p:cNvPr id="39014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9014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6"/>
          <p:cNvSpPr>
            <a:spLocks noGrp="1" noChangeArrowheads="1"/>
          </p:cNvSpPr>
          <p:nvPr>
            <p:ph type="sldNum" sz="quarter"/>
          </p:nvPr>
        </p:nvSpPr>
        <p:spPr>
          <a:noFill/>
        </p:spPr>
        <p:txBody>
          <a:bodyPr/>
          <a:lstStyle/>
          <a:p>
            <a:fld id="{ACC740D6-E49D-1A43-90EF-563B165AD05F}" type="slidenum">
              <a:rPr lang="en-US"/>
              <a:pPr/>
              <a:t>19</a:t>
            </a:fld>
            <a:endParaRPr lang="en-US"/>
          </a:p>
        </p:txBody>
      </p:sp>
      <p:sp>
        <p:nvSpPr>
          <p:cNvPr id="501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01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2194" name="Rectangle 6"/>
          <p:cNvSpPr>
            <a:spLocks noGrp="1" noChangeArrowheads="1"/>
          </p:cNvSpPr>
          <p:nvPr>
            <p:ph type="sldNum" sz="quarter"/>
          </p:nvPr>
        </p:nvSpPr>
        <p:spPr>
          <a:noFill/>
        </p:spPr>
        <p:txBody>
          <a:bodyPr/>
          <a:lstStyle/>
          <a:p>
            <a:fld id="{B3F5EF94-1D76-054E-BC90-0CDA24A6482B}" type="slidenum">
              <a:rPr lang="en-US"/>
              <a:pPr/>
              <a:t>130</a:t>
            </a:fld>
            <a:endParaRPr lang="en-US"/>
          </a:p>
        </p:txBody>
      </p:sp>
      <p:sp>
        <p:nvSpPr>
          <p:cNvPr id="3921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921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82" name="Rectangle 6"/>
          <p:cNvSpPr>
            <a:spLocks noGrp="1" noChangeArrowheads="1"/>
          </p:cNvSpPr>
          <p:nvPr>
            <p:ph type="sldNum" sz="quarter"/>
          </p:nvPr>
        </p:nvSpPr>
        <p:spPr>
          <a:noFill/>
        </p:spPr>
        <p:txBody>
          <a:bodyPr/>
          <a:lstStyle/>
          <a:p>
            <a:fld id="{1B441316-9083-B549-A81D-D6F653C62B50}" type="slidenum">
              <a:rPr lang="en-US"/>
              <a:pPr/>
              <a:t>132</a:t>
            </a:fld>
            <a:endParaRPr lang="en-US"/>
          </a:p>
        </p:txBody>
      </p:sp>
      <p:sp>
        <p:nvSpPr>
          <p:cNvPr id="225283" name="Text Box 1"/>
          <p:cNvSpPr>
            <a:spLocks noGrp="1" noRot="1" noChangeAspect="1" noChangeArrowheads="1"/>
          </p:cNvSpPr>
          <p:nvPr>
            <p:ph type="sldImg"/>
          </p:nvPr>
        </p:nvSpPr>
        <p:spPr>
          <a:xfrm>
            <a:off x="1106488" y="812800"/>
            <a:ext cx="5343525" cy="4008438"/>
          </a:xfrm>
          <a:solidFill>
            <a:srgbClr val="FFFFFF"/>
          </a:solidFill>
          <a:ln>
            <a:solidFill>
              <a:srgbClr val="000000"/>
            </a:solidFill>
            <a:miter lim="800000"/>
          </a:ln>
        </p:spPr>
      </p:sp>
      <p:sp>
        <p:nvSpPr>
          <p:cNvPr id="225284" name="Text Box 2"/>
          <p:cNvSpPr>
            <a:spLocks noGrp="1" noChangeArrowheads="1"/>
          </p:cNvSpPr>
          <p:nvPr>
            <p:ph type="body" idx="1"/>
          </p:nvPr>
        </p:nvSpPr>
        <p:spPr>
          <a:noFill/>
          <a:ln/>
        </p:spPr>
        <p:txBody>
          <a:bodyPr wrap="none" anchor="ctr"/>
          <a:lstStyle/>
          <a:p>
            <a:r>
              <a:rPr lang="en-US" dirty="0" err="1" smtClean="0"/>
              <a:t>iLaw</a:t>
            </a:r>
            <a:endParaRPr lang="en-US" dirty="0" smtClean="0"/>
          </a:p>
          <a:p>
            <a:endParaRPr lang="en-US" dirty="0" smtClean="0"/>
          </a:p>
          <a:p>
            <a:r>
              <a:rPr lang="en-US" dirty="0" smtClean="0"/>
              <a:t>Legal services are to government departments, enabling them:  </a:t>
            </a:r>
          </a:p>
          <a:p>
            <a:pPr lvl="1"/>
            <a:r>
              <a:rPr lang="en-US" dirty="0" smtClean="0"/>
              <a:t>compare to similar legislation home and abroad, </a:t>
            </a:r>
            <a:r>
              <a:rPr lang="en-US" dirty="0" err="1" smtClean="0"/>
              <a:t>eg</a:t>
            </a:r>
            <a:r>
              <a:rPr lang="en-US" dirty="0" smtClean="0"/>
              <a:t>:</a:t>
            </a:r>
          </a:p>
          <a:p>
            <a:pPr lvl="2"/>
            <a:r>
              <a:rPr lang="en-US" dirty="0" smtClean="0"/>
              <a:t>compare terms with those around</a:t>
            </a:r>
          </a:p>
          <a:p>
            <a:pPr lvl="2"/>
            <a:r>
              <a:rPr lang="en-US" dirty="0" smtClean="0"/>
              <a:t>trends, academic papers, civil complaints</a:t>
            </a:r>
          </a:p>
          <a:p>
            <a:r>
              <a:rPr lang="en-US" dirty="0" smtClean="0"/>
              <a:t>Based on:</a:t>
            </a:r>
          </a:p>
          <a:p>
            <a:pPr lvl="1"/>
            <a:r>
              <a:rPr lang="en-US" dirty="0" smtClean="0"/>
              <a:t>integration of legal cases from US, Japan, and the EU countries, plus legal articles and academic papers in an RDF store</a:t>
            </a:r>
          </a:p>
          <a:p>
            <a:pPr lvl="1"/>
            <a:r>
              <a:rPr lang="en-US" dirty="0" smtClean="0"/>
              <a:t>usage of own ontology, OWL and Rules reasoning</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4466" name="Rectangle 6"/>
          <p:cNvSpPr>
            <a:spLocks noGrp="1" noChangeArrowheads="1"/>
          </p:cNvSpPr>
          <p:nvPr>
            <p:ph type="sldNum" sz="quarter"/>
          </p:nvPr>
        </p:nvSpPr>
        <p:spPr>
          <a:noFill/>
        </p:spPr>
        <p:txBody>
          <a:bodyPr/>
          <a:lstStyle/>
          <a:p>
            <a:fld id="{F822D87D-0BCC-D945-9E66-AD776264F327}" type="slidenum">
              <a:rPr lang="en-US"/>
              <a:pPr/>
              <a:t>133</a:t>
            </a:fld>
            <a:endParaRPr lang="en-US"/>
          </a:p>
        </p:txBody>
      </p:sp>
      <p:sp>
        <p:nvSpPr>
          <p:cNvPr id="57446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7446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0610" name="Rectangle 6"/>
          <p:cNvSpPr>
            <a:spLocks noGrp="1" noChangeArrowheads="1"/>
          </p:cNvSpPr>
          <p:nvPr>
            <p:ph type="sldNum" sz="quarter"/>
          </p:nvPr>
        </p:nvSpPr>
        <p:spPr>
          <a:noFill/>
        </p:spPr>
        <p:txBody>
          <a:bodyPr/>
          <a:lstStyle/>
          <a:p>
            <a:fld id="{7332B31B-EA40-3649-AA41-45EAF88D5490}" type="slidenum">
              <a:rPr lang="en-US"/>
              <a:pPr/>
              <a:t>134</a:t>
            </a:fld>
            <a:endParaRPr lang="en-US"/>
          </a:p>
        </p:txBody>
      </p:sp>
      <p:sp>
        <p:nvSpPr>
          <p:cNvPr id="5806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8061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2658" name="Rectangle 6"/>
          <p:cNvSpPr>
            <a:spLocks noGrp="1" noChangeArrowheads="1"/>
          </p:cNvSpPr>
          <p:nvPr>
            <p:ph type="sldNum" sz="quarter"/>
          </p:nvPr>
        </p:nvSpPr>
        <p:spPr>
          <a:noFill/>
        </p:spPr>
        <p:txBody>
          <a:bodyPr/>
          <a:lstStyle/>
          <a:p>
            <a:fld id="{172995AF-B1B4-B24C-8325-37180453D9E2}" type="slidenum">
              <a:rPr lang="en-US"/>
              <a:pPr/>
              <a:t>135</a:t>
            </a:fld>
            <a:endParaRPr lang="en-US"/>
          </a:p>
        </p:txBody>
      </p:sp>
      <p:sp>
        <p:nvSpPr>
          <p:cNvPr id="5826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826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0850" name="Rectangle 6"/>
          <p:cNvSpPr>
            <a:spLocks noGrp="1" noChangeArrowheads="1"/>
          </p:cNvSpPr>
          <p:nvPr>
            <p:ph type="sldNum" sz="quarter"/>
          </p:nvPr>
        </p:nvSpPr>
        <p:spPr>
          <a:noFill/>
        </p:spPr>
        <p:txBody>
          <a:bodyPr/>
          <a:lstStyle/>
          <a:p>
            <a:fld id="{6F93285F-4AF9-574E-B2D7-482DE476E136}" type="slidenum">
              <a:rPr lang="en-US"/>
              <a:pPr/>
              <a:t>136</a:t>
            </a:fld>
            <a:endParaRPr lang="en-US"/>
          </a:p>
        </p:txBody>
      </p:sp>
      <p:sp>
        <p:nvSpPr>
          <p:cNvPr id="59085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9085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9042" name="Rectangle 6"/>
          <p:cNvSpPr>
            <a:spLocks noGrp="1" noChangeArrowheads="1"/>
          </p:cNvSpPr>
          <p:nvPr>
            <p:ph type="sldNum" sz="quarter"/>
          </p:nvPr>
        </p:nvSpPr>
        <p:spPr>
          <a:noFill/>
        </p:spPr>
        <p:txBody>
          <a:bodyPr/>
          <a:lstStyle/>
          <a:p>
            <a:fld id="{33D9EA38-533F-0046-A155-EFCAA9485247}" type="slidenum">
              <a:rPr lang="en-US"/>
              <a:pPr/>
              <a:t>137</a:t>
            </a:fld>
            <a:endParaRPr lang="en-US"/>
          </a:p>
        </p:txBody>
      </p:sp>
      <p:sp>
        <p:nvSpPr>
          <p:cNvPr id="5990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990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3138" name="Rectangle 6"/>
          <p:cNvSpPr>
            <a:spLocks noGrp="1" noChangeArrowheads="1"/>
          </p:cNvSpPr>
          <p:nvPr>
            <p:ph type="sldNum" sz="quarter"/>
          </p:nvPr>
        </p:nvSpPr>
        <p:spPr>
          <a:noFill/>
        </p:spPr>
        <p:txBody>
          <a:bodyPr/>
          <a:lstStyle/>
          <a:p>
            <a:fld id="{2B3E04EF-E9FF-574E-9F96-64CF9BCC8234}" type="slidenum">
              <a:rPr lang="en-US"/>
              <a:pPr/>
              <a:t>139</a:t>
            </a:fld>
            <a:endParaRPr lang="en-US"/>
          </a:p>
        </p:txBody>
      </p:sp>
      <p:sp>
        <p:nvSpPr>
          <p:cNvPr id="60313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60314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141358"/>
            <a:ext cx="1008844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0113" tIns="50059" rIns="100113" bIns="50059" anchor="ctr"/>
          <a:lstStyle/>
          <a:p>
            <a:pPr algn="ctr" eaLnBrk="1" latinLnBrk="0" hangingPunct="1"/>
            <a:endParaRPr kumimoji="0" lang="en-US"/>
          </a:p>
        </p:txBody>
      </p:sp>
      <p:sp>
        <p:nvSpPr>
          <p:cNvPr id="9" name="Title 8"/>
          <p:cNvSpPr>
            <a:spLocks noGrp="1"/>
          </p:cNvSpPr>
          <p:nvPr>
            <p:ph type="ctrTitle"/>
          </p:nvPr>
        </p:nvSpPr>
        <p:spPr>
          <a:xfrm>
            <a:off x="756047" y="1726098"/>
            <a:ext cx="8568531" cy="2016973"/>
          </a:xfrm>
        </p:spPr>
        <p:txBody>
          <a:bodyPr vert="horz" anchor="b">
            <a:normAutofit/>
            <a:scene3d>
              <a:camera prst="orthographicFront"/>
              <a:lightRig rig="soft" dir="t"/>
            </a:scene3d>
            <a:sp3d prstMaterial="softEdge">
              <a:bevelT w="25400" h="25400"/>
            </a:sp3d>
          </a:bodyPr>
          <a:lstStyle>
            <a:lvl1pPr algn="ctr">
              <a:defRPr sz="5300" b="0" i="0">
                <a:solidFill>
                  <a:schemeClr val="tx2"/>
                </a:solidFill>
                <a:effectLst>
                  <a:outerShdw blurRad="31750" dist="25400" dir="5400000" algn="tl" rotWithShape="0">
                    <a:srgbClr val="000000">
                      <a:alpha val="25000"/>
                    </a:srgbClr>
                  </a:outerShdw>
                </a:effectLst>
                <a:latin typeface="Helvetica Neue"/>
                <a:cs typeface="Helvetica Neue"/>
              </a:defRPr>
            </a:lvl1pPr>
          </a:lstStyle>
          <a:p>
            <a:r>
              <a:rPr kumimoji="0" lang="x-none" smtClean="0"/>
              <a:t>Click to edit Master title style</a:t>
            </a:r>
            <a:endParaRPr kumimoji="0" lang="en-US" dirty="0"/>
          </a:p>
        </p:txBody>
      </p:sp>
      <p:sp>
        <p:nvSpPr>
          <p:cNvPr id="17" name="Subtitle 16"/>
          <p:cNvSpPr>
            <a:spLocks noGrp="1"/>
          </p:cNvSpPr>
          <p:nvPr>
            <p:ph type="subTitle" idx="1"/>
          </p:nvPr>
        </p:nvSpPr>
        <p:spPr>
          <a:xfrm>
            <a:off x="756047" y="4145840"/>
            <a:ext cx="8568531" cy="1322451"/>
          </a:xfrm>
        </p:spPr>
        <p:txBody>
          <a:bodyPr lIns="50059" rIns="50059"/>
          <a:lstStyle>
            <a:lvl1pPr marL="0" marR="70092" indent="0" algn="ctr">
              <a:buNone/>
              <a:defRPr b="0" i="0">
                <a:solidFill>
                  <a:schemeClr val="tx2"/>
                </a:solidFill>
                <a:latin typeface="Helvetica Neue"/>
                <a:cs typeface="Helvetica Neue"/>
              </a:defRPr>
            </a:lvl1pPr>
            <a:lvl2pPr marL="500689" indent="0" algn="ctr">
              <a:buNone/>
            </a:lvl2pPr>
            <a:lvl3pPr marL="1001381" indent="0" algn="ctr">
              <a:buNone/>
            </a:lvl3pPr>
            <a:lvl4pPr marL="1502074" indent="0" algn="ctr">
              <a:buNone/>
            </a:lvl4pPr>
            <a:lvl5pPr marL="2002763" indent="0" algn="ctr">
              <a:buNone/>
            </a:lvl5pPr>
            <a:lvl6pPr marL="2503458" indent="0" algn="ctr">
              <a:buNone/>
            </a:lvl6pPr>
            <a:lvl7pPr marL="3004142" indent="0" algn="ctr">
              <a:buNone/>
            </a:lvl7pPr>
            <a:lvl8pPr marL="3504826" indent="0" algn="ctr">
              <a:buNone/>
            </a:lvl8pPr>
            <a:lvl9pPr marL="4005525" indent="0" algn="ctr">
              <a:buNone/>
            </a:lvl9pPr>
          </a:lstStyle>
          <a:p>
            <a:r>
              <a:rPr kumimoji="0" lang="x-none" smtClean="0"/>
              <a:t>Click to edit Master subtitle style</a:t>
            </a:r>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02150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x-none" smtClean="0"/>
              <a:t>Click to edit Master title style</a:t>
            </a:r>
            <a:endParaRPr lang="en-US"/>
          </a:p>
        </p:txBody>
      </p:sp>
      <p:sp>
        <p:nvSpPr>
          <p:cNvPr id="3" name="Chart Placeholder 2"/>
          <p:cNvSpPr>
            <a:spLocks noGrp="1"/>
          </p:cNvSpPr>
          <p:nvPr>
            <p:ph type="chart" sz="half" idx="1"/>
          </p:nvPr>
        </p:nvSpPr>
        <p:spPr>
          <a:xfrm>
            <a:off x="503238" y="1768543"/>
            <a:ext cx="4457700" cy="4987925"/>
          </a:xfrm>
        </p:spPr>
        <p:txBody>
          <a:bodyPr/>
          <a:lstStyle/>
          <a:p>
            <a:r>
              <a:rPr lang="x-none" smtClean="0"/>
              <a:t>Click icon to add chart</a:t>
            </a:r>
            <a:endParaRPr lang="en-US"/>
          </a:p>
        </p:txBody>
      </p:sp>
      <p:sp>
        <p:nvSpPr>
          <p:cNvPr id="4" name="Text Placeholder 3"/>
          <p:cNvSpPr>
            <a:spLocks noGrp="1"/>
          </p:cNvSpPr>
          <p:nvPr>
            <p:ph type="body" sz="half" idx="2"/>
          </p:nvPr>
        </p:nvSpPr>
        <p:spPr>
          <a:xfrm>
            <a:off x="5113338" y="1768543"/>
            <a:ext cx="4459288"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x-none" smtClean="0"/>
              <a:t>Click to edit Master title style</a:t>
            </a:r>
            <a:endParaRPr lang="en-US"/>
          </a:p>
        </p:txBody>
      </p:sp>
      <p:sp>
        <p:nvSpPr>
          <p:cNvPr id="3" name="Content Placeholder 2"/>
          <p:cNvSpPr>
            <a:spLocks noGrp="1"/>
          </p:cNvSpPr>
          <p:nvPr>
            <p:ph sz="half" idx="1"/>
          </p:nvPr>
        </p:nvSpPr>
        <p:spPr>
          <a:xfrm>
            <a:off x="503238" y="1768543"/>
            <a:ext cx="4457700"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5113338" y="1768543"/>
            <a:ext cx="4459288"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x-none" smtClean="0"/>
              <a:t>Click to edit Master title style</a:t>
            </a:r>
            <a:endParaRPr lang="en-US"/>
          </a:p>
        </p:txBody>
      </p:sp>
      <p:sp>
        <p:nvSpPr>
          <p:cNvPr id="3" name="Text Placeholder 2"/>
          <p:cNvSpPr>
            <a:spLocks noGrp="1"/>
          </p:cNvSpPr>
          <p:nvPr>
            <p:ph type="body" sz="half" idx="1"/>
          </p:nvPr>
        </p:nvSpPr>
        <p:spPr>
          <a:xfrm>
            <a:off x="503238" y="1768543"/>
            <a:ext cx="4457700"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lipArt Placeholder 3"/>
          <p:cNvSpPr>
            <a:spLocks noGrp="1"/>
          </p:cNvSpPr>
          <p:nvPr>
            <p:ph type="clipArt" sz="half" idx="2"/>
          </p:nvPr>
        </p:nvSpPr>
        <p:spPr>
          <a:xfrm>
            <a:off x="5113338" y="1768543"/>
            <a:ext cx="4459288" cy="4987925"/>
          </a:xfrm>
        </p:spPr>
        <p:txBody>
          <a:bodyPr/>
          <a:lstStyle/>
          <a:p>
            <a:r>
              <a:rPr lang="x-none" smtClean="0"/>
              <a:t>Click icon to add clip art</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x-none"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a:p>
        </p:txBody>
      </p:sp>
    </p:spTree>
    <p:extLst>
      <p:ext uri="{BB962C8B-B14F-4D97-AF65-F5344CB8AC3E}">
        <p14:creationId xmlns:p14="http://schemas.microsoft.com/office/powerpoint/2010/main" val="2496478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8313" y="3170285"/>
            <a:ext cx="9296400" cy="1501775"/>
          </a:xfrm>
        </p:spPr>
        <p:txBody>
          <a:bodyPr anchor="t"/>
          <a:lstStyle>
            <a:lvl1pPr algn="ctr">
              <a:defRPr sz="4000" b="1" cap="none">
                <a:solidFill>
                  <a:schemeClr val="tx1"/>
                </a:solidFill>
              </a:defRPr>
            </a:lvl1pPr>
          </a:lstStyle>
          <a:p>
            <a:r>
              <a:rPr lang="en-US" dirty="0" smtClean="0"/>
              <a:t>Click to edit Master title style</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070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287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918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281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81" y="1631097"/>
            <a:ext cx="9524999" cy="5181601"/>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buFont typeface="Arial"/>
              <a:buChar cha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cxnSp>
        <p:nvCxnSpPr>
          <p:cNvPr id="5" name="Straight Connector 4"/>
          <p:cNvCxnSpPr/>
          <p:nvPr/>
        </p:nvCxnSpPr>
        <p:spPr>
          <a:xfrm>
            <a:off x="163581"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141358"/>
            <a:ext cx="1008844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0221" tIns="50113" rIns="100221" bIns="50113" anchor="ctr"/>
          <a:lstStyle/>
          <a:p>
            <a:pPr algn="ctr" defTabSz="501104" fontAlgn="auto" hangingPunct="1">
              <a:lnSpc>
                <a:spcPct val="100000"/>
              </a:lnSpc>
              <a:spcBef>
                <a:spcPts val="0"/>
              </a:spcBef>
              <a:spcAft>
                <a:spcPts val="0"/>
              </a:spcAft>
              <a:buClrTx/>
              <a:buSzTx/>
              <a:buFontTx/>
              <a:buNone/>
            </a:pPr>
            <a:endParaRPr lang="en-US" sz="2000" dirty="0">
              <a:solidFill>
                <a:prstClr val="white"/>
              </a:solidFill>
              <a:latin typeface="Lucida Sans Unicode"/>
            </a:endParaRPr>
          </a:p>
        </p:txBody>
      </p:sp>
      <p:sp>
        <p:nvSpPr>
          <p:cNvPr id="9" name="Title 8"/>
          <p:cNvSpPr>
            <a:spLocks noGrp="1"/>
          </p:cNvSpPr>
          <p:nvPr>
            <p:ph type="ctrTitle"/>
          </p:nvPr>
        </p:nvSpPr>
        <p:spPr>
          <a:xfrm>
            <a:off x="756047" y="1726086"/>
            <a:ext cx="8568531" cy="2016973"/>
          </a:xfrm>
        </p:spPr>
        <p:txBody>
          <a:bodyPr vert="horz" anchor="b">
            <a:normAutofit/>
            <a:scene3d>
              <a:camera prst="orthographicFront"/>
              <a:lightRig rig="soft" dir="t"/>
            </a:scene3d>
            <a:sp3d prstMaterial="softEdge">
              <a:bevelT w="25400" h="25400"/>
            </a:sp3d>
          </a:bodyPr>
          <a:lstStyle>
            <a:lvl1pPr algn="ctr">
              <a:defRPr sz="5300" b="0" i="0">
                <a:solidFill>
                  <a:schemeClr val="tx2"/>
                </a:solidFill>
                <a:effectLst>
                  <a:outerShdw blurRad="31750" dist="25400" dir="5400000" algn="tl" rotWithShape="0">
                    <a:srgbClr val="000000">
                      <a:alpha val="25000"/>
                    </a:srgbClr>
                  </a:outerShdw>
                </a:effectLst>
                <a:latin typeface="Helvetica Neue"/>
                <a:cs typeface="Helvetica Neue"/>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56047" y="4145840"/>
            <a:ext cx="8568531" cy="1322451"/>
          </a:xfrm>
        </p:spPr>
        <p:txBody>
          <a:bodyPr lIns="50113" rIns="50113"/>
          <a:lstStyle>
            <a:lvl1pPr marL="0" marR="70165" indent="0" algn="ctr">
              <a:buNone/>
              <a:defRPr b="0" i="0">
                <a:solidFill>
                  <a:schemeClr val="tx2"/>
                </a:solidFill>
                <a:latin typeface="Helvetica Neue"/>
                <a:cs typeface="Helvetica Neue"/>
              </a:defRPr>
            </a:lvl1pPr>
            <a:lvl2pPr marL="501208" indent="0" algn="ctr">
              <a:buNone/>
            </a:lvl2pPr>
            <a:lvl3pPr marL="1002421" indent="0" algn="ctr">
              <a:buNone/>
            </a:lvl3pPr>
            <a:lvl4pPr marL="1503634" indent="0" algn="ctr">
              <a:buNone/>
            </a:lvl4pPr>
            <a:lvl5pPr marL="2004840" indent="0" algn="ctr">
              <a:buNone/>
            </a:lvl5pPr>
            <a:lvl6pPr marL="2506053" indent="0" algn="ctr">
              <a:buNone/>
            </a:lvl6pPr>
            <a:lvl7pPr marL="3007262" indent="0" algn="ctr">
              <a:buNone/>
            </a:lvl7pPr>
            <a:lvl8pPr marL="3508461" indent="0" algn="ctr">
              <a:buNone/>
            </a:lvl8pPr>
            <a:lvl9pPr marL="4009678" indent="0" algn="ctr">
              <a:buNone/>
            </a:lvl9pPr>
          </a:lstStyle>
          <a:p>
            <a:r>
              <a:rPr kumimoji="0" lang="en-US" smtClean="0"/>
              <a:t>Click to edit Master subtitle style</a:t>
            </a:r>
            <a:endParaRPr kumimoji="0" lang="en-US" dirty="0"/>
          </a:p>
        </p:txBody>
      </p:sp>
    </p:spTree>
    <p:extLst>
      <p:ext uri="{BB962C8B-B14F-4D97-AF65-F5344CB8AC3E}">
        <p14:creationId xmlns:p14="http://schemas.microsoft.com/office/powerpoint/2010/main" val="162234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70" y="1631097"/>
            <a:ext cx="9524999" cy="5181601"/>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buFont typeface="Arial"/>
              <a:buChar cha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5" name="Straight Connector 4"/>
          <p:cNvCxnSpPr/>
          <p:nvPr/>
        </p:nvCxnSpPr>
        <p:spPr>
          <a:xfrm>
            <a:off x="163570"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74912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170" y="1493837"/>
            <a:ext cx="4419599" cy="5334000"/>
          </a:xfrm>
        </p:spPr>
        <p:txBody>
          <a:bodyPr/>
          <a:lstStyle>
            <a:lvl1pPr>
              <a:buClr>
                <a:schemeClr val="bg1">
                  <a:lumMod val="50000"/>
                </a:schemeClr>
              </a:buClr>
              <a:defRPr b="0" i="0">
                <a:solidFill>
                  <a:srgbClr val="7F7F7F"/>
                </a:solidFill>
                <a:latin typeface="Helvetica Neue"/>
                <a:cs typeface="Helvetica Neue"/>
              </a:defRPr>
            </a:lvl1pPr>
            <a:lvl2pPr>
              <a:buClr>
                <a:schemeClr val="bg1">
                  <a:lumMod val="50000"/>
                </a:schemeClr>
              </a:buClr>
              <a:buFont typeface="Wingdings" charset="2"/>
              <a:buChar char="§"/>
              <a:defRPr b="0" i="0">
                <a:solidFill>
                  <a:srgbClr val="7F7F7F"/>
                </a:solidFill>
                <a:latin typeface="Helvetica Neue"/>
                <a:cs typeface="Helvetica Neue"/>
              </a:defRPr>
            </a:lvl2pPr>
            <a:lvl3pPr>
              <a:buClr>
                <a:schemeClr val="bg1">
                  <a:lumMod val="50000"/>
                </a:schemeClr>
              </a:buClr>
              <a:defRPr b="0" i="0">
                <a:solidFill>
                  <a:srgbClr val="7F7F7F"/>
                </a:solidFill>
                <a:latin typeface="Helvetica Neue"/>
                <a:cs typeface="Helvetica Neue"/>
              </a:defRPr>
            </a:lvl3pPr>
            <a:lvl4pPr>
              <a:buClr>
                <a:schemeClr val="bg1">
                  <a:lumMod val="50000"/>
                </a:schemeClr>
              </a:buClr>
              <a:defRPr b="0" i="0">
                <a:solidFill>
                  <a:srgbClr val="7F7F7F"/>
                </a:solidFill>
                <a:latin typeface="Helvetica Neue"/>
                <a:cs typeface="Helvetica Neue"/>
              </a:defRPr>
            </a:lvl4pPr>
            <a:lvl5pPr>
              <a:buClr>
                <a:schemeClr val="bg1">
                  <a:lumMod val="50000"/>
                </a:schemeClr>
              </a:buClr>
              <a:defRPr b="0" i="0">
                <a:solidFill>
                  <a:srgbClr val="7F7F7F"/>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5" name="Content Placeholder 2"/>
          <p:cNvSpPr>
            <a:spLocks noGrp="1"/>
          </p:cNvSpPr>
          <p:nvPr>
            <p:ph idx="13"/>
          </p:nvPr>
        </p:nvSpPr>
        <p:spPr>
          <a:xfrm>
            <a:off x="392113" y="1493837"/>
            <a:ext cx="4648200" cy="5334000"/>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8" name="Straight Connector 7"/>
          <p:cNvCxnSpPr/>
          <p:nvPr/>
        </p:nvCxnSpPr>
        <p:spPr>
          <a:xfrm>
            <a:off x="163570"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3133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4" name="Straight Connector 3"/>
          <p:cNvCxnSpPr/>
          <p:nvPr/>
        </p:nvCxnSpPr>
        <p:spPr>
          <a:xfrm>
            <a:off x="163570"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4158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4090" y="2872207"/>
            <a:ext cx="9076063" cy="2186915"/>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10"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90" y="1458740"/>
            <a:ext cx="9076063" cy="1236536"/>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indent="0">
              <a:spcBef>
                <a:spcPts val="0"/>
              </a:spcBef>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13" name="Content Placeholder 12"/>
          <p:cNvSpPr>
            <a:spLocks noGrp="1"/>
          </p:cNvSpPr>
          <p:nvPr>
            <p:ph sz="quarter" idx="4"/>
          </p:nvPr>
        </p:nvSpPr>
        <p:spPr>
          <a:xfrm>
            <a:off x="504031" y="5222029"/>
            <a:ext cx="9072563" cy="1581683"/>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7" name="Straight Connector 6"/>
          <p:cNvCxnSpPr/>
          <p:nvPr/>
        </p:nvCxnSpPr>
        <p:spPr>
          <a:xfrm>
            <a:off x="163570"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3458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90" y="1492006"/>
            <a:ext cx="9076063" cy="1972312"/>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10"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90" y="3648259"/>
            <a:ext cx="9076063" cy="1236536"/>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indent="0">
              <a:spcBef>
                <a:spcPts val="0"/>
              </a:spcBef>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Text Placeholder 3"/>
          <p:cNvSpPr>
            <a:spLocks noGrp="1"/>
          </p:cNvSpPr>
          <p:nvPr>
            <p:ph type="body" sz="half" idx="10"/>
          </p:nvPr>
        </p:nvSpPr>
        <p:spPr>
          <a:xfrm>
            <a:off x="500590" y="5068746"/>
            <a:ext cx="9076063" cy="2013180"/>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10"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8" name="Straight Connector 7"/>
          <p:cNvCxnSpPr/>
          <p:nvPr/>
        </p:nvCxnSpPr>
        <p:spPr>
          <a:xfrm>
            <a:off x="163570"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62906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90" y="1941656"/>
            <a:ext cx="9076063" cy="4302297"/>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10"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6" name="Straight Connector 5"/>
          <p:cNvCxnSpPr/>
          <p:nvPr/>
        </p:nvCxnSpPr>
        <p:spPr>
          <a:xfrm>
            <a:off x="163570"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96692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504031" y="3191863"/>
            <a:ext cx="9072563" cy="1259946"/>
          </a:xfrm>
        </p:spPr>
        <p:txBody>
          <a:bodyPr rtlCol="0"/>
          <a:lstStyle>
            <a:lvl1pPr>
              <a:defRPr>
                <a:solidFill>
                  <a:srgbClr val="000000"/>
                </a:solidFill>
              </a:defRPr>
            </a:lvl1pPr>
          </a:lstStyle>
          <a:p>
            <a:r>
              <a:rPr kumimoji="0" lang="en-US" smtClean="0"/>
              <a:t>Click to edit Master title style</a:t>
            </a:r>
            <a:endParaRPr kumimoji="0" lang="en-US" dirty="0"/>
          </a:p>
        </p:txBody>
      </p:sp>
    </p:spTree>
    <p:extLst>
      <p:ext uri="{BB962C8B-B14F-4D97-AF65-F5344CB8AC3E}">
        <p14:creationId xmlns:p14="http://schemas.microsoft.com/office/powerpoint/2010/main" val="569761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0928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988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181" y="1493837"/>
            <a:ext cx="4419599" cy="5334000"/>
          </a:xfrm>
        </p:spPr>
        <p:txBody>
          <a:bodyPr/>
          <a:lstStyle>
            <a:lvl1pPr>
              <a:buClr>
                <a:schemeClr val="bg1">
                  <a:lumMod val="50000"/>
                </a:schemeClr>
              </a:buClr>
              <a:defRPr b="0" i="0">
                <a:solidFill>
                  <a:srgbClr val="7F7F7F"/>
                </a:solidFill>
                <a:latin typeface="Helvetica Neue"/>
                <a:cs typeface="Helvetica Neue"/>
              </a:defRPr>
            </a:lvl1pPr>
            <a:lvl2pPr>
              <a:buClr>
                <a:schemeClr val="bg1">
                  <a:lumMod val="50000"/>
                </a:schemeClr>
              </a:buClr>
              <a:buFont typeface="Wingdings" charset="2"/>
              <a:buChar char="§"/>
              <a:defRPr b="0" i="0">
                <a:solidFill>
                  <a:srgbClr val="7F7F7F"/>
                </a:solidFill>
                <a:latin typeface="Helvetica Neue"/>
                <a:cs typeface="Helvetica Neue"/>
              </a:defRPr>
            </a:lvl2pPr>
            <a:lvl3pPr>
              <a:buClr>
                <a:schemeClr val="bg1">
                  <a:lumMod val="50000"/>
                </a:schemeClr>
              </a:buClr>
              <a:defRPr b="0" i="0">
                <a:solidFill>
                  <a:srgbClr val="7F7F7F"/>
                </a:solidFill>
                <a:latin typeface="Helvetica Neue"/>
                <a:cs typeface="Helvetica Neue"/>
              </a:defRPr>
            </a:lvl3pPr>
            <a:lvl4pPr>
              <a:buClr>
                <a:schemeClr val="bg1">
                  <a:lumMod val="50000"/>
                </a:schemeClr>
              </a:buClr>
              <a:defRPr b="0" i="0">
                <a:solidFill>
                  <a:srgbClr val="7F7F7F"/>
                </a:solidFill>
                <a:latin typeface="Helvetica Neue"/>
                <a:cs typeface="Helvetica Neue"/>
              </a:defRPr>
            </a:lvl4pPr>
            <a:lvl5pPr>
              <a:buClr>
                <a:schemeClr val="bg1">
                  <a:lumMod val="50000"/>
                </a:schemeClr>
              </a:buClr>
              <a:defRPr b="0" i="0">
                <a:solidFill>
                  <a:srgbClr val="7F7F7F"/>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sp>
        <p:nvSpPr>
          <p:cNvPr id="5" name="Content Placeholder 2"/>
          <p:cNvSpPr>
            <a:spLocks noGrp="1"/>
          </p:cNvSpPr>
          <p:nvPr>
            <p:ph idx="13"/>
          </p:nvPr>
        </p:nvSpPr>
        <p:spPr>
          <a:xfrm>
            <a:off x="392113" y="1493837"/>
            <a:ext cx="4648200" cy="5334000"/>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cxnSp>
        <p:nvCxnSpPr>
          <p:cNvPr id="8" name="Straight Connector 7"/>
          <p:cNvCxnSpPr/>
          <p:nvPr/>
        </p:nvCxnSpPr>
        <p:spPr>
          <a:xfrm>
            <a:off x="163581"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503238" y="1768532"/>
            <a:ext cx="4457700" cy="4987925"/>
          </a:xfrm>
        </p:spPr>
        <p:txBody>
          <a:bodyPr/>
          <a:lstStyle/>
          <a:p>
            <a:r>
              <a:rPr lang="en-US" dirty="0" smtClean="0"/>
              <a:t>Click icon to add chart</a:t>
            </a:r>
            <a:endParaRPr lang="en-US" dirty="0"/>
          </a:p>
        </p:txBody>
      </p:sp>
      <p:sp>
        <p:nvSpPr>
          <p:cNvPr id="4" name="Text Placeholder 3"/>
          <p:cNvSpPr>
            <a:spLocks noGrp="1"/>
          </p:cNvSpPr>
          <p:nvPr>
            <p:ph type="body" sz="half" idx="2"/>
          </p:nvPr>
        </p:nvSpPr>
        <p:spPr>
          <a:xfrm>
            <a:off x="5113338" y="1768532"/>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9037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532"/>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13338" y="1768532"/>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40102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768532"/>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13338" y="1768532"/>
            <a:ext cx="4459288" cy="4987925"/>
          </a:xfrm>
        </p:spPr>
        <p:txBody>
          <a:bodyPr/>
          <a:lstStyle/>
          <a:p>
            <a:r>
              <a:rPr lang="en-US" dirty="0" smtClean="0"/>
              <a:t>Click icon to add clip art</a:t>
            </a:r>
            <a:endParaRPr lang="en-US" dirty="0"/>
          </a:p>
        </p:txBody>
      </p:sp>
    </p:spTree>
    <p:extLst>
      <p:ext uri="{BB962C8B-B14F-4D97-AF65-F5344CB8AC3E}">
        <p14:creationId xmlns:p14="http://schemas.microsoft.com/office/powerpoint/2010/main" val="39184682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1366991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2026277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141358"/>
            <a:ext cx="1008844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0242" tIns="50124" rIns="100242" bIns="50124" anchor="ctr"/>
          <a:lstStyle/>
          <a:p>
            <a:pPr algn="ctr" defTabSz="501208" fontAlgn="auto" hangingPunct="1">
              <a:lnSpc>
                <a:spcPct val="100000"/>
              </a:lnSpc>
              <a:spcBef>
                <a:spcPts val="0"/>
              </a:spcBef>
              <a:spcAft>
                <a:spcPts val="0"/>
              </a:spcAft>
              <a:buClrTx/>
              <a:buSzTx/>
              <a:buFontTx/>
              <a:buNone/>
            </a:pPr>
            <a:endParaRPr lang="en-US" sz="2000" dirty="0">
              <a:solidFill>
                <a:prstClr val="white"/>
              </a:solidFill>
              <a:latin typeface="Lucida Sans Unicode"/>
            </a:endParaRPr>
          </a:p>
        </p:txBody>
      </p:sp>
      <p:sp>
        <p:nvSpPr>
          <p:cNvPr id="9" name="Title 8"/>
          <p:cNvSpPr>
            <a:spLocks noGrp="1"/>
          </p:cNvSpPr>
          <p:nvPr>
            <p:ph type="ctrTitle"/>
          </p:nvPr>
        </p:nvSpPr>
        <p:spPr>
          <a:xfrm>
            <a:off x="756047" y="1726084"/>
            <a:ext cx="8568531" cy="2016973"/>
          </a:xfrm>
        </p:spPr>
        <p:txBody>
          <a:bodyPr vert="horz" anchor="b">
            <a:normAutofit/>
            <a:scene3d>
              <a:camera prst="orthographicFront"/>
              <a:lightRig rig="soft" dir="t"/>
            </a:scene3d>
            <a:sp3d prstMaterial="softEdge">
              <a:bevelT w="25400" h="25400"/>
            </a:sp3d>
          </a:bodyPr>
          <a:lstStyle>
            <a:lvl1pPr algn="ctr">
              <a:defRPr sz="5300" b="0" i="0">
                <a:solidFill>
                  <a:schemeClr val="tx2"/>
                </a:solidFill>
                <a:effectLst>
                  <a:outerShdw blurRad="31750" dist="25400" dir="5400000" algn="tl" rotWithShape="0">
                    <a:srgbClr val="000000">
                      <a:alpha val="25000"/>
                    </a:srgbClr>
                  </a:outerShdw>
                </a:effectLst>
                <a:latin typeface="Helvetica Neue"/>
                <a:cs typeface="Helvetica Neue"/>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56047" y="4145840"/>
            <a:ext cx="8568531" cy="1322451"/>
          </a:xfrm>
        </p:spPr>
        <p:txBody>
          <a:bodyPr lIns="50124" rIns="50124"/>
          <a:lstStyle>
            <a:lvl1pPr marL="0" marR="70180" indent="0" algn="ctr">
              <a:buNone/>
              <a:defRPr b="0" i="0">
                <a:solidFill>
                  <a:schemeClr val="tx2"/>
                </a:solidFill>
                <a:latin typeface="Helvetica Neue"/>
                <a:cs typeface="Helvetica Neue"/>
              </a:defRPr>
            </a:lvl1pPr>
            <a:lvl2pPr marL="501312" indent="0" algn="ctr">
              <a:buNone/>
            </a:lvl2pPr>
            <a:lvl3pPr marL="1002629" indent="0" algn="ctr">
              <a:buNone/>
            </a:lvl3pPr>
            <a:lvl4pPr marL="1503946" indent="0" algn="ctr">
              <a:buNone/>
            </a:lvl4pPr>
            <a:lvl5pPr marL="2005256" indent="0" algn="ctr">
              <a:buNone/>
            </a:lvl5pPr>
            <a:lvl6pPr marL="2506572" indent="0" algn="ctr">
              <a:buNone/>
            </a:lvl6pPr>
            <a:lvl7pPr marL="3007886" indent="0" algn="ctr">
              <a:buNone/>
            </a:lvl7pPr>
            <a:lvl8pPr marL="3509189" indent="0" algn="ctr">
              <a:buNone/>
            </a:lvl8pPr>
            <a:lvl9pPr marL="4010509" indent="0" algn="ctr">
              <a:buNone/>
            </a:lvl9pPr>
          </a:lstStyle>
          <a:p>
            <a:r>
              <a:rPr kumimoji="0" lang="en-US" smtClean="0"/>
              <a:t>Click to edit Master subtitle style</a:t>
            </a:r>
            <a:endParaRPr kumimoji="0" lang="en-US" dirty="0"/>
          </a:p>
        </p:txBody>
      </p:sp>
    </p:spTree>
    <p:extLst>
      <p:ext uri="{BB962C8B-B14F-4D97-AF65-F5344CB8AC3E}">
        <p14:creationId xmlns:p14="http://schemas.microsoft.com/office/powerpoint/2010/main" val="29947191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68" y="1631097"/>
            <a:ext cx="9524999" cy="5181601"/>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buFont typeface="Arial"/>
              <a:buChar cha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5" name="Straight Connector 4"/>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25948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168" y="1493837"/>
            <a:ext cx="4419599" cy="5334000"/>
          </a:xfrm>
        </p:spPr>
        <p:txBody>
          <a:bodyPr/>
          <a:lstStyle>
            <a:lvl1pPr>
              <a:buClr>
                <a:schemeClr val="bg1">
                  <a:lumMod val="50000"/>
                </a:schemeClr>
              </a:buClr>
              <a:defRPr b="0" i="0">
                <a:solidFill>
                  <a:srgbClr val="7F7F7F"/>
                </a:solidFill>
                <a:latin typeface="Helvetica Neue"/>
                <a:cs typeface="Helvetica Neue"/>
              </a:defRPr>
            </a:lvl1pPr>
            <a:lvl2pPr>
              <a:buClr>
                <a:schemeClr val="bg1">
                  <a:lumMod val="50000"/>
                </a:schemeClr>
              </a:buClr>
              <a:buFont typeface="Wingdings" charset="2"/>
              <a:buChar char="§"/>
              <a:defRPr b="0" i="0">
                <a:solidFill>
                  <a:srgbClr val="7F7F7F"/>
                </a:solidFill>
                <a:latin typeface="Helvetica Neue"/>
                <a:cs typeface="Helvetica Neue"/>
              </a:defRPr>
            </a:lvl2pPr>
            <a:lvl3pPr>
              <a:buClr>
                <a:schemeClr val="bg1">
                  <a:lumMod val="50000"/>
                </a:schemeClr>
              </a:buClr>
              <a:defRPr b="0" i="0">
                <a:solidFill>
                  <a:srgbClr val="7F7F7F"/>
                </a:solidFill>
                <a:latin typeface="Helvetica Neue"/>
                <a:cs typeface="Helvetica Neue"/>
              </a:defRPr>
            </a:lvl3pPr>
            <a:lvl4pPr>
              <a:buClr>
                <a:schemeClr val="bg1">
                  <a:lumMod val="50000"/>
                </a:schemeClr>
              </a:buClr>
              <a:defRPr b="0" i="0">
                <a:solidFill>
                  <a:srgbClr val="7F7F7F"/>
                </a:solidFill>
                <a:latin typeface="Helvetica Neue"/>
                <a:cs typeface="Helvetica Neue"/>
              </a:defRPr>
            </a:lvl4pPr>
            <a:lvl5pPr>
              <a:buClr>
                <a:schemeClr val="bg1">
                  <a:lumMod val="50000"/>
                </a:schemeClr>
              </a:buClr>
              <a:defRPr b="0" i="0">
                <a:solidFill>
                  <a:srgbClr val="7F7F7F"/>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5" name="Content Placeholder 2"/>
          <p:cNvSpPr>
            <a:spLocks noGrp="1"/>
          </p:cNvSpPr>
          <p:nvPr>
            <p:ph idx="13"/>
          </p:nvPr>
        </p:nvSpPr>
        <p:spPr>
          <a:xfrm>
            <a:off x="392113" y="1493837"/>
            <a:ext cx="4648200" cy="5334000"/>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8" name="Straight Connector 7"/>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7568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4" name="Straight Connector 3"/>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7820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4088" y="2872207"/>
            <a:ext cx="9076063" cy="2186915"/>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32"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88" y="1458740"/>
            <a:ext cx="9076063" cy="1236536"/>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indent="0">
              <a:spcBef>
                <a:spcPts val="0"/>
              </a:spcBef>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13" name="Content Placeholder 12"/>
          <p:cNvSpPr>
            <a:spLocks noGrp="1"/>
          </p:cNvSpPr>
          <p:nvPr>
            <p:ph sz="quarter" idx="4"/>
          </p:nvPr>
        </p:nvSpPr>
        <p:spPr>
          <a:xfrm>
            <a:off x="504031" y="5222029"/>
            <a:ext cx="9072563" cy="1581683"/>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7" name="Straight Connector 6"/>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5810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cxnSp>
        <p:nvCxnSpPr>
          <p:cNvPr id="4" name="Straight Connector 3"/>
          <p:cNvCxnSpPr/>
          <p:nvPr/>
        </p:nvCxnSpPr>
        <p:spPr>
          <a:xfrm>
            <a:off x="163581"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88" y="1492006"/>
            <a:ext cx="9076063" cy="1972312"/>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32"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88" y="3648259"/>
            <a:ext cx="9076063" cy="1236536"/>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indent="0">
              <a:spcBef>
                <a:spcPts val="0"/>
              </a:spcBef>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Text Placeholder 3"/>
          <p:cNvSpPr>
            <a:spLocks noGrp="1"/>
          </p:cNvSpPr>
          <p:nvPr>
            <p:ph type="body" sz="half" idx="10"/>
          </p:nvPr>
        </p:nvSpPr>
        <p:spPr>
          <a:xfrm>
            <a:off x="500588" y="5068746"/>
            <a:ext cx="9076063" cy="2013180"/>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32"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8" name="Straight Connector 7"/>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99329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88" y="1941656"/>
            <a:ext cx="9076063" cy="4302297"/>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32"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6" name="Straight Connector 5"/>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26939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504031" y="3191863"/>
            <a:ext cx="9072563" cy="1259946"/>
          </a:xfrm>
        </p:spPr>
        <p:txBody>
          <a:bodyPr rtlCol="0"/>
          <a:lstStyle>
            <a:lvl1pPr>
              <a:defRPr>
                <a:solidFill>
                  <a:srgbClr val="000000"/>
                </a:solidFill>
              </a:defRPr>
            </a:lvl1pPr>
          </a:lstStyle>
          <a:p>
            <a:r>
              <a:rPr kumimoji="0" lang="en-US" smtClean="0"/>
              <a:t>Click to edit Master title style</a:t>
            </a:r>
            <a:endParaRPr kumimoji="0" lang="en-US" dirty="0"/>
          </a:p>
        </p:txBody>
      </p:sp>
    </p:spTree>
    <p:extLst>
      <p:ext uri="{BB962C8B-B14F-4D97-AF65-F5344CB8AC3E}">
        <p14:creationId xmlns:p14="http://schemas.microsoft.com/office/powerpoint/2010/main" val="27788622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9863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126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503238" y="1768530"/>
            <a:ext cx="4457700" cy="4987925"/>
          </a:xfrm>
        </p:spPr>
        <p:txBody>
          <a:bodyPr/>
          <a:lstStyle/>
          <a:p>
            <a:r>
              <a:rPr lang="en-US" dirty="0" smtClean="0"/>
              <a:t>Click icon to add chart</a:t>
            </a:r>
            <a:endParaRPr lang="en-US" dirty="0"/>
          </a:p>
        </p:txBody>
      </p:sp>
      <p:sp>
        <p:nvSpPr>
          <p:cNvPr id="4" name="Text Placeholder 3"/>
          <p:cNvSpPr>
            <a:spLocks noGrp="1"/>
          </p:cNvSpPr>
          <p:nvPr>
            <p:ph type="body" sz="half" idx="2"/>
          </p:nvPr>
        </p:nvSpPr>
        <p:spPr>
          <a:xfrm>
            <a:off x="5113338" y="1768530"/>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69299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530"/>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13338" y="1768530"/>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94301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768530"/>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13338" y="1768530"/>
            <a:ext cx="4459288" cy="4987925"/>
          </a:xfrm>
        </p:spPr>
        <p:txBody>
          <a:bodyPr/>
          <a:lstStyle/>
          <a:p>
            <a:r>
              <a:rPr lang="en-US" dirty="0" smtClean="0"/>
              <a:t>Click icon to add clip art</a:t>
            </a:r>
            <a:endParaRPr lang="en-US" dirty="0"/>
          </a:p>
        </p:txBody>
      </p:sp>
    </p:spTree>
    <p:extLst>
      <p:ext uri="{BB962C8B-B14F-4D97-AF65-F5344CB8AC3E}">
        <p14:creationId xmlns:p14="http://schemas.microsoft.com/office/powerpoint/2010/main" val="17796027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1214882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3857469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sp>
        <p:nvSpPr>
          <p:cNvPr id="4" name="Text Placeholder 3"/>
          <p:cNvSpPr>
            <a:spLocks noGrp="1"/>
          </p:cNvSpPr>
          <p:nvPr>
            <p:ph type="body" sz="half" idx="3"/>
          </p:nvPr>
        </p:nvSpPr>
        <p:spPr>
          <a:xfrm>
            <a:off x="504101" y="2872207"/>
            <a:ext cx="9076063" cy="2186915"/>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103"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sp>
        <p:nvSpPr>
          <p:cNvPr id="11" name="Content Placeholder 10"/>
          <p:cNvSpPr>
            <a:spLocks noGrp="1"/>
          </p:cNvSpPr>
          <p:nvPr>
            <p:ph sz="quarter" idx="2"/>
          </p:nvPr>
        </p:nvSpPr>
        <p:spPr>
          <a:xfrm>
            <a:off x="504101" y="1458740"/>
            <a:ext cx="9076063" cy="1236536"/>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indent="0">
              <a:spcBef>
                <a:spcPts val="0"/>
              </a:spcBef>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13" name="Content Placeholder 12"/>
          <p:cNvSpPr>
            <a:spLocks noGrp="1"/>
          </p:cNvSpPr>
          <p:nvPr>
            <p:ph sz="quarter" idx="4"/>
          </p:nvPr>
        </p:nvSpPr>
        <p:spPr>
          <a:xfrm>
            <a:off x="504031" y="5222029"/>
            <a:ext cx="9072563" cy="1581683"/>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cxnSp>
        <p:nvCxnSpPr>
          <p:cNvPr id="7" name="Straight Connector 6"/>
          <p:cNvCxnSpPr/>
          <p:nvPr/>
        </p:nvCxnSpPr>
        <p:spPr>
          <a:xfrm>
            <a:off x="163581"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141358"/>
            <a:ext cx="1008844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0275" tIns="50140" rIns="100275" bIns="50140" anchor="ctr"/>
          <a:lstStyle/>
          <a:p>
            <a:pPr algn="ctr" defTabSz="501364" fontAlgn="auto" hangingPunct="1">
              <a:lnSpc>
                <a:spcPct val="100000"/>
              </a:lnSpc>
              <a:spcBef>
                <a:spcPts val="0"/>
              </a:spcBef>
              <a:spcAft>
                <a:spcPts val="0"/>
              </a:spcAft>
              <a:buClrTx/>
              <a:buSzTx/>
              <a:buFontTx/>
              <a:buNone/>
            </a:pPr>
            <a:endParaRPr lang="en-US" sz="2000" dirty="0">
              <a:solidFill>
                <a:prstClr val="white"/>
              </a:solidFill>
              <a:latin typeface="Lucida Sans Unicode"/>
            </a:endParaRPr>
          </a:p>
        </p:txBody>
      </p:sp>
      <p:sp>
        <p:nvSpPr>
          <p:cNvPr id="9" name="Title 8"/>
          <p:cNvSpPr>
            <a:spLocks noGrp="1"/>
          </p:cNvSpPr>
          <p:nvPr>
            <p:ph type="ctrTitle"/>
          </p:nvPr>
        </p:nvSpPr>
        <p:spPr>
          <a:xfrm>
            <a:off x="756047" y="1726081"/>
            <a:ext cx="8568531" cy="2016973"/>
          </a:xfrm>
        </p:spPr>
        <p:txBody>
          <a:bodyPr vert="horz" anchor="b">
            <a:normAutofit/>
            <a:scene3d>
              <a:camera prst="orthographicFront"/>
              <a:lightRig rig="soft" dir="t"/>
            </a:scene3d>
            <a:sp3d prstMaterial="softEdge">
              <a:bevelT w="25400" h="25400"/>
            </a:sp3d>
          </a:bodyPr>
          <a:lstStyle>
            <a:lvl1pPr algn="ctr">
              <a:defRPr sz="5300" b="0" i="0">
                <a:solidFill>
                  <a:schemeClr val="tx2"/>
                </a:solidFill>
                <a:effectLst>
                  <a:outerShdw blurRad="31750" dist="25400" dir="5400000" algn="tl" rotWithShape="0">
                    <a:srgbClr val="000000">
                      <a:alpha val="25000"/>
                    </a:srgbClr>
                  </a:outerShdw>
                </a:effectLst>
                <a:latin typeface="Helvetica Neue"/>
                <a:cs typeface="Helvetica Neue"/>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56047" y="4145840"/>
            <a:ext cx="8568531" cy="1322451"/>
          </a:xfrm>
        </p:spPr>
        <p:txBody>
          <a:bodyPr lIns="50140" rIns="50140"/>
          <a:lstStyle>
            <a:lvl1pPr marL="0" marR="70202" indent="0" algn="ctr">
              <a:buNone/>
              <a:defRPr b="0" i="0">
                <a:solidFill>
                  <a:schemeClr val="tx2"/>
                </a:solidFill>
                <a:latin typeface="Helvetica Neue"/>
                <a:cs typeface="Helvetica Neue"/>
              </a:defRPr>
            </a:lvl1pPr>
            <a:lvl2pPr marL="501467" indent="0" algn="ctr">
              <a:buNone/>
            </a:lvl2pPr>
            <a:lvl3pPr marL="1002940" indent="0" algn="ctr">
              <a:buNone/>
            </a:lvl3pPr>
            <a:lvl4pPr marL="1504414" indent="0" algn="ctr">
              <a:buNone/>
            </a:lvl4pPr>
            <a:lvl5pPr marL="2005880" indent="0" algn="ctr">
              <a:buNone/>
            </a:lvl5pPr>
            <a:lvl6pPr marL="2507352" indent="0" algn="ctr">
              <a:buNone/>
            </a:lvl6pPr>
            <a:lvl7pPr marL="3008822" indent="0" algn="ctr">
              <a:buNone/>
            </a:lvl7pPr>
            <a:lvl8pPr marL="3510280" indent="0" algn="ctr">
              <a:buNone/>
            </a:lvl8pPr>
            <a:lvl9pPr marL="4011756" indent="0" algn="ctr">
              <a:buNone/>
            </a:lvl9pPr>
          </a:lstStyle>
          <a:p>
            <a:r>
              <a:rPr kumimoji="0" lang="en-US" smtClean="0"/>
              <a:t>Click to edit Master subtitle style</a:t>
            </a:r>
            <a:endParaRPr kumimoji="0" lang="en-US" dirty="0"/>
          </a:p>
        </p:txBody>
      </p:sp>
    </p:spTree>
    <p:extLst>
      <p:ext uri="{BB962C8B-B14F-4D97-AF65-F5344CB8AC3E}">
        <p14:creationId xmlns:p14="http://schemas.microsoft.com/office/powerpoint/2010/main" val="8375729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65" y="1631097"/>
            <a:ext cx="9524999" cy="5181601"/>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buFont typeface="Arial"/>
              <a:buChar cha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5" name="Straight Connector 4"/>
          <p:cNvCxnSpPr/>
          <p:nvPr/>
        </p:nvCxnSpPr>
        <p:spPr>
          <a:xfrm>
            <a:off x="16356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28059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165" y="1493837"/>
            <a:ext cx="4419599" cy="5334000"/>
          </a:xfrm>
        </p:spPr>
        <p:txBody>
          <a:bodyPr/>
          <a:lstStyle>
            <a:lvl1pPr>
              <a:buClr>
                <a:schemeClr val="bg1">
                  <a:lumMod val="50000"/>
                </a:schemeClr>
              </a:buClr>
              <a:defRPr b="0" i="0">
                <a:solidFill>
                  <a:srgbClr val="7F7F7F"/>
                </a:solidFill>
                <a:latin typeface="Helvetica Neue"/>
                <a:cs typeface="Helvetica Neue"/>
              </a:defRPr>
            </a:lvl1pPr>
            <a:lvl2pPr>
              <a:buClr>
                <a:schemeClr val="bg1">
                  <a:lumMod val="50000"/>
                </a:schemeClr>
              </a:buClr>
              <a:buFont typeface="Wingdings" charset="2"/>
              <a:buChar char="§"/>
              <a:defRPr b="0" i="0">
                <a:solidFill>
                  <a:srgbClr val="7F7F7F"/>
                </a:solidFill>
                <a:latin typeface="Helvetica Neue"/>
                <a:cs typeface="Helvetica Neue"/>
              </a:defRPr>
            </a:lvl2pPr>
            <a:lvl3pPr>
              <a:buClr>
                <a:schemeClr val="bg1">
                  <a:lumMod val="50000"/>
                </a:schemeClr>
              </a:buClr>
              <a:defRPr b="0" i="0">
                <a:solidFill>
                  <a:srgbClr val="7F7F7F"/>
                </a:solidFill>
                <a:latin typeface="Helvetica Neue"/>
                <a:cs typeface="Helvetica Neue"/>
              </a:defRPr>
            </a:lvl3pPr>
            <a:lvl4pPr>
              <a:buClr>
                <a:schemeClr val="bg1">
                  <a:lumMod val="50000"/>
                </a:schemeClr>
              </a:buClr>
              <a:defRPr b="0" i="0">
                <a:solidFill>
                  <a:srgbClr val="7F7F7F"/>
                </a:solidFill>
                <a:latin typeface="Helvetica Neue"/>
                <a:cs typeface="Helvetica Neue"/>
              </a:defRPr>
            </a:lvl4pPr>
            <a:lvl5pPr>
              <a:buClr>
                <a:schemeClr val="bg1">
                  <a:lumMod val="50000"/>
                </a:schemeClr>
              </a:buClr>
              <a:defRPr b="0" i="0">
                <a:solidFill>
                  <a:srgbClr val="7F7F7F"/>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5" name="Content Placeholder 2"/>
          <p:cNvSpPr>
            <a:spLocks noGrp="1"/>
          </p:cNvSpPr>
          <p:nvPr>
            <p:ph idx="13"/>
          </p:nvPr>
        </p:nvSpPr>
        <p:spPr>
          <a:xfrm>
            <a:off x="392113" y="1493837"/>
            <a:ext cx="4648200" cy="5334000"/>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8" name="Straight Connector 7"/>
          <p:cNvCxnSpPr/>
          <p:nvPr/>
        </p:nvCxnSpPr>
        <p:spPr>
          <a:xfrm>
            <a:off x="16356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49029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4" name="Straight Connector 3"/>
          <p:cNvCxnSpPr/>
          <p:nvPr/>
        </p:nvCxnSpPr>
        <p:spPr>
          <a:xfrm>
            <a:off x="16356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14953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4085" y="2872207"/>
            <a:ext cx="9076063" cy="2186915"/>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64"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85" y="1458740"/>
            <a:ext cx="9076063" cy="1236536"/>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indent="0">
              <a:spcBef>
                <a:spcPts val="0"/>
              </a:spcBef>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13" name="Content Placeholder 12"/>
          <p:cNvSpPr>
            <a:spLocks noGrp="1"/>
          </p:cNvSpPr>
          <p:nvPr>
            <p:ph sz="quarter" idx="4"/>
          </p:nvPr>
        </p:nvSpPr>
        <p:spPr>
          <a:xfrm>
            <a:off x="504031" y="5222029"/>
            <a:ext cx="9072563" cy="1581683"/>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7" name="Straight Connector 6"/>
          <p:cNvCxnSpPr/>
          <p:nvPr/>
        </p:nvCxnSpPr>
        <p:spPr>
          <a:xfrm>
            <a:off x="16356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9523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84" y="1492006"/>
            <a:ext cx="9076063" cy="1972312"/>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64"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85" y="3648259"/>
            <a:ext cx="9076063" cy="1236536"/>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indent="0">
              <a:spcBef>
                <a:spcPts val="0"/>
              </a:spcBef>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Text Placeholder 3"/>
          <p:cNvSpPr>
            <a:spLocks noGrp="1"/>
          </p:cNvSpPr>
          <p:nvPr>
            <p:ph type="body" sz="half" idx="10"/>
          </p:nvPr>
        </p:nvSpPr>
        <p:spPr>
          <a:xfrm>
            <a:off x="500584" y="5068746"/>
            <a:ext cx="9076063" cy="2013180"/>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64"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8" name="Straight Connector 7"/>
          <p:cNvCxnSpPr/>
          <p:nvPr/>
        </p:nvCxnSpPr>
        <p:spPr>
          <a:xfrm>
            <a:off x="16356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58307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84" y="1941656"/>
            <a:ext cx="9076063" cy="4302297"/>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64"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6" name="Straight Connector 5"/>
          <p:cNvCxnSpPr/>
          <p:nvPr/>
        </p:nvCxnSpPr>
        <p:spPr>
          <a:xfrm>
            <a:off x="16356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77503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504031" y="3191863"/>
            <a:ext cx="9072563" cy="1259946"/>
          </a:xfrm>
        </p:spPr>
        <p:txBody>
          <a:bodyPr rtlCol="0"/>
          <a:lstStyle>
            <a:lvl1pPr>
              <a:defRPr>
                <a:solidFill>
                  <a:srgbClr val="000000"/>
                </a:solidFill>
              </a:defRPr>
            </a:lvl1pPr>
          </a:lstStyle>
          <a:p>
            <a:r>
              <a:rPr kumimoji="0" lang="en-US" smtClean="0"/>
              <a:t>Click to edit Master title style</a:t>
            </a:r>
            <a:endParaRPr kumimoji="0" lang="en-US" dirty="0"/>
          </a:p>
        </p:txBody>
      </p:sp>
    </p:spTree>
    <p:extLst>
      <p:ext uri="{BB962C8B-B14F-4D97-AF65-F5344CB8AC3E}">
        <p14:creationId xmlns:p14="http://schemas.microsoft.com/office/powerpoint/2010/main" val="33041405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0685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8737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x-none" smtClean="0"/>
              <a:t>Click to edit Master title style</a:t>
            </a:r>
            <a:endParaRPr kumimoji="0" lang="en-US" dirty="0"/>
          </a:p>
        </p:txBody>
      </p:sp>
      <p:sp>
        <p:nvSpPr>
          <p:cNvPr id="4" name="Text Placeholder 3"/>
          <p:cNvSpPr>
            <a:spLocks noGrp="1"/>
          </p:cNvSpPr>
          <p:nvPr>
            <p:ph type="body" sz="half" idx="3"/>
          </p:nvPr>
        </p:nvSpPr>
        <p:spPr>
          <a:xfrm>
            <a:off x="500601" y="1492006"/>
            <a:ext cx="9076063" cy="1972312"/>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103"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sp>
        <p:nvSpPr>
          <p:cNvPr id="11" name="Content Placeholder 10"/>
          <p:cNvSpPr>
            <a:spLocks noGrp="1"/>
          </p:cNvSpPr>
          <p:nvPr>
            <p:ph sz="quarter" idx="2"/>
          </p:nvPr>
        </p:nvSpPr>
        <p:spPr>
          <a:xfrm>
            <a:off x="504101" y="3648259"/>
            <a:ext cx="9076063" cy="1236536"/>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indent="0">
              <a:spcBef>
                <a:spcPts val="0"/>
              </a:spcBef>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6" name="Text Placeholder 3"/>
          <p:cNvSpPr>
            <a:spLocks noGrp="1"/>
          </p:cNvSpPr>
          <p:nvPr>
            <p:ph type="body" sz="half" idx="10"/>
          </p:nvPr>
        </p:nvSpPr>
        <p:spPr>
          <a:xfrm>
            <a:off x="500601" y="5068746"/>
            <a:ext cx="9076063" cy="2013180"/>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103"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cxnSp>
        <p:nvCxnSpPr>
          <p:cNvPr id="8" name="Straight Connector 7"/>
          <p:cNvCxnSpPr/>
          <p:nvPr/>
        </p:nvCxnSpPr>
        <p:spPr>
          <a:xfrm>
            <a:off x="163581"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503238" y="1768527"/>
            <a:ext cx="4457700" cy="4987925"/>
          </a:xfrm>
        </p:spPr>
        <p:txBody>
          <a:bodyPr/>
          <a:lstStyle/>
          <a:p>
            <a:r>
              <a:rPr lang="en-US" dirty="0" smtClean="0"/>
              <a:t>Click icon to add chart</a:t>
            </a:r>
            <a:endParaRPr lang="en-US" dirty="0"/>
          </a:p>
        </p:txBody>
      </p:sp>
      <p:sp>
        <p:nvSpPr>
          <p:cNvPr id="4" name="Text Placeholder 3"/>
          <p:cNvSpPr>
            <a:spLocks noGrp="1"/>
          </p:cNvSpPr>
          <p:nvPr>
            <p:ph type="body" sz="half" idx="2"/>
          </p:nvPr>
        </p:nvSpPr>
        <p:spPr>
          <a:xfrm>
            <a:off x="5113338" y="1768527"/>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91581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527"/>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13338" y="1768527"/>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38044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768527"/>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13338" y="1768527"/>
            <a:ext cx="4459288" cy="4987925"/>
          </a:xfrm>
        </p:spPr>
        <p:txBody>
          <a:bodyPr/>
          <a:lstStyle/>
          <a:p>
            <a:r>
              <a:rPr lang="en-US" dirty="0" smtClean="0"/>
              <a:t>Click icon to add clip art</a:t>
            </a:r>
            <a:endParaRPr lang="en-US" dirty="0"/>
          </a:p>
        </p:txBody>
      </p:sp>
    </p:spTree>
    <p:extLst>
      <p:ext uri="{BB962C8B-B14F-4D97-AF65-F5344CB8AC3E}">
        <p14:creationId xmlns:p14="http://schemas.microsoft.com/office/powerpoint/2010/main" val="6835446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224595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30716599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141358"/>
            <a:ext cx="1008844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0490" tIns="50247" rIns="100490" bIns="50247" anchor="ctr"/>
          <a:lstStyle/>
          <a:p>
            <a:pPr algn="ctr" defTabSz="502404" fontAlgn="auto" hangingPunct="1">
              <a:lnSpc>
                <a:spcPct val="100000"/>
              </a:lnSpc>
              <a:spcBef>
                <a:spcPts val="0"/>
              </a:spcBef>
              <a:spcAft>
                <a:spcPts val="0"/>
              </a:spcAft>
              <a:buClrTx/>
              <a:buSzTx/>
              <a:buFontTx/>
              <a:buNone/>
            </a:pPr>
            <a:endParaRPr lang="en-US" sz="2000" dirty="0">
              <a:solidFill>
                <a:prstClr val="white"/>
              </a:solidFill>
              <a:latin typeface="Lucida Sans Unicode"/>
            </a:endParaRPr>
          </a:p>
        </p:txBody>
      </p:sp>
      <p:sp>
        <p:nvSpPr>
          <p:cNvPr id="9" name="Title 8"/>
          <p:cNvSpPr>
            <a:spLocks noGrp="1"/>
          </p:cNvSpPr>
          <p:nvPr>
            <p:ph type="ctrTitle"/>
          </p:nvPr>
        </p:nvSpPr>
        <p:spPr>
          <a:xfrm>
            <a:off x="756047" y="1726059"/>
            <a:ext cx="8568531" cy="2016973"/>
          </a:xfrm>
        </p:spPr>
        <p:txBody>
          <a:bodyPr vert="horz" anchor="b">
            <a:normAutofit/>
            <a:scene3d>
              <a:camera prst="orthographicFront"/>
              <a:lightRig rig="soft" dir="t"/>
            </a:scene3d>
            <a:sp3d prstMaterial="softEdge">
              <a:bevelT w="25400" h="25400"/>
            </a:sp3d>
          </a:bodyPr>
          <a:lstStyle>
            <a:lvl1pPr algn="ctr">
              <a:defRPr sz="5300" b="0" i="0">
                <a:solidFill>
                  <a:schemeClr val="tx2"/>
                </a:solidFill>
                <a:effectLst>
                  <a:outerShdw blurRad="31750" dist="25400" dir="5400000" algn="tl" rotWithShape="0">
                    <a:srgbClr val="000000">
                      <a:alpha val="25000"/>
                    </a:srgbClr>
                  </a:outerShdw>
                </a:effectLst>
                <a:latin typeface="Helvetica Neue"/>
                <a:cs typeface="Helvetica Neue"/>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56047" y="4145840"/>
            <a:ext cx="8568531" cy="1322451"/>
          </a:xfrm>
        </p:spPr>
        <p:txBody>
          <a:bodyPr lIns="50247" rIns="50247"/>
          <a:lstStyle>
            <a:lvl1pPr marL="0" marR="70350" indent="0" algn="ctr">
              <a:buNone/>
              <a:defRPr b="0" i="0">
                <a:solidFill>
                  <a:schemeClr val="tx2"/>
                </a:solidFill>
                <a:latin typeface="Helvetica Neue"/>
                <a:cs typeface="Helvetica Neue"/>
              </a:defRPr>
            </a:lvl1pPr>
            <a:lvl2pPr marL="502508" indent="0" algn="ctr">
              <a:buNone/>
            </a:lvl2pPr>
            <a:lvl3pPr marL="1005021" indent="0" algn="ctr">
              <a:buNone/>
            </a:lvl3pPr>
            <a:lvl4pPr marL="1507535" indent="0" algn="ctr">
              <a:buNone/>
            </a:lvl4pPr>
            <a:lvl5pPr marL="2010043" indent="0" algn="ctr">
              <a:buNone/>
            </a:lvl5pPr>
            <a:lvl6pPr marL="2512556" indent="0" algn="ctr">
              <a:buNone/>
            </a:lvl6pPr>
            <a:lvl7pPr marL="3015064" indent="0" algn="ctr">
              <a:buNone/>
            </a:lvl7pPr>
            <a:lvl8pPr marL="3517567" indent="0" algn="ctr">
              <a:buNone/>
            </a:lvl8pPr>
            <a:lvl9pPr marL="4020084" indent="0" algn="ctr">
              <a:buNone/>
            </a:lvl9pPr>
          </a:lstStyle>
          <a:p>
            <a:r>
              <a:rPr kumimoji="0" lang="en-US" smtClean="0"/>
              <a:t>Click to edit Master subtitle style</a:t>
            </a:r>
            <a:endParaRPr kumimoji="0" lang="en-US" dirty="0"/>
          </a:p>
        </p:txBody>
      </p:sp>
    </p:spTree>
    <p:extLst>
      <p:ext uri="{BB962C8B-B14F-4D97-AF65-F5344CB8AC3E}">
        <p14:creationId xmlns:p14="http://schemas.microsoft.com/office/powerpoint/2010/main" val="42930894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43" y="1631097"/>
            <a:ext cx="9524999" cy="5181601"/>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buFont typeface="Arial"/>
              <a:buChar cha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5" name="Straight Connector 4"/>
          <p:cNvCxnSpPr/>
          <p:nvPr/>
        </p:nvCxnSpPr>
        <p:spPr>
          <a:xfrm>
            <a:off x="163543"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65675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143" y="1493837"/>
            <a:ext cx="4419599" cy="5334000"/>
          </a:xfrm>
        </p:spPr>
        <p:txBody>
          <a:bodyPr/>
          <a:lstStyle>
            <a:lvl1pPr>
              <a:buClr>
                <a:schemeClr val="bg1">
                  <a:lumMod val="50000"/>
                </a:schemeClr>
              </a:buClr>
              <a:defRPr b="0" i="0">
                <a:solidFill>
                  <a:srgbClr val="7F7F7F"/>
                </a:solidFill>
                <a:latin typeface="Helvetica Neue"/>
                <a:cs typeface="Helvetica Neue"/>
              </a:defRPr>
            </a:lvl1pPr>
            <a:lvl2pPr>
              <a:buClr>
                <a:schemeClr val="bg1">
                  <a:lumMod val="50000"/>
                </a:schemeClr>
              </a:buClr>
              <a:buFont typeface="Wingdings" charset="2"/>
              <a:buChar char="§"/>
              <a:defRPr b="0" i="0">
                <a:solidFill>
                  <a:srgbClr val="7F7F7F"/>
                </a:solidFill>
                <a:latin typeface="Helvetica Neue"/>
                <a:cs typeface="Helvetica Neue"/>
              </a:defRPr>
            </a:lvl2pPr>
            <a:lvl3pPr>
              <a:buClr>
                <a:schemeClr val="bg1">
                  <a:lumMod val="50000"/>
                </a:schemeClr>
              </a:buClr>
              <a:defRPr b="0" i="0">
                <a:solidFill>
                  <a:srgbClr val="7F7F7F"/>
                </a:solidFill>
                <a:latin typeface="Helvetica Neue"/>
                <a:cs typeface="Helvetica Neue"/>
              </a:defRPr>
            </a:lvl3pPr>
            <a:lvl4pPr>
              <a:buClr>
                <a:schemeClr val="bg1">
                  <a:lumMod val="50000"/>
                </a:schemeClr>
              </a:buClr>
              <a:defRPr b="0" i="0">
                <a:solidFill>
                  <a:srgbClr val="7F7F7F"/>
                </a:solidFill>
                <a:latin typeface="Helvetica Neue"/>
                <a:cs typeface="Helvetica Neue"/>
              </a:defRPr>
            </a:lvl4pPr>
            <a:lvl5pPr>
              <a:buClr>
                <a:schemeClr val="bg1">
                  <a:lumMod val="50000"/>
                </a:schemeClr>
              </a:buClr>
              <a:defRPr b="0" i="0">
                <a:solidFill>
                  <a:srgbClr val="7F7F7F"/>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5" name="Content Placeholder 2"/>
          <p:cNvSpPr>
            <a:spLocks noGrp="1"/>
          </p:cNvSpPr>
          <p:nvPr>
            <p:ph idx="13"/>
          </p:nvPr>
        </p:nvSpPr>
        <p:spPr>
          <a:xfrm>
            <a:off x="392113" y="1493837"/>
            <a:ext cx="4648200" cy="5334000"/>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8" name="Straight Connector 7"/>
          <p:cNvCxnSpPr/>
          <p:nvPr/>
        </p:nvCxnSpPr>
        <p:spPr>
          <a:xfrm>
            <a:off x="163543"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97760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4" name="Straight Connector 3"/>
          <p:cNvCxnSpPr/>
          <p:nvPr/>
        </p:nvCxnSpPr>
        <p:spPr>
          <a:xfrm>
            <a:off x="163543"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87699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4063" y="2872207"/>
            <a:ext cx="9076063" cy="2186915"/>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479"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63" y="1458740"/>
            <a:ext cx="9076063" cy="1236536"/>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indent="0">
              <a:spcBef>
                <a:spcPts val="0"/>
              </a:spcBef>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13" name="Content Placeholder 12"/>
          <p:cNvSpPr>
            <a:spLocks noGrp="1"/>
          </p:cNvSpPr>
          <p:nvPr>
            <p:ph sz="quarter" idx="4"/>
          </p:nvPr>
        </p:nvSpPr>
        <p:spPr>
          <a:xfrm>
            <a:off x="504031" y="5222029"/>
            <a:ext cx="9072563" cy="1581683"/>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7" name="Straight Connector 6"/>
          <p:cNvCxnSpPr/>
          <p:nvPr/>
        </p:nvCxnSpPr>
        <p:spPr>
          <a:xfrm>
            <a:off x="163543"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4894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x-none" smtClean="0"/>
              <a:t>Click to edit Master title style</a:t>
            </a:r>
            <a:endParaRPr kumimoji="0" lang="en-US" dirty="0"/>
          </a:p>
        </p:txBody>
      </p:sp>
      <p:sp>
        <p:nvSpPr>
          <p:cNvPr id="4" name="Text Placeholder 3"/>
          <p:cNvSpPr>
            <a:spLocks noGrp="1"/>
          </p:cNvSpPr>
          <p:nvPr>
            <p:ph type="body" sz="half" idx="3"/>
          </p:nvPr>
        </p:nvSpPr>
        <p:spPr>
          <a:xfrm>
            <a:off x="500601" y="1941656"/>
            <a:ext cx="9076063" cy="4302297"/>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103"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cxnSp>
        <p:nvCxnSpPr>
          <p:cNvPr id="6" name="Straight Connector 5"/>
          <p:cNvCxnSpPr/>
          <p:nvPr/>
        </p:nvCxnSpPr>
        <p:spPr>
          <a:xfrm>
            <a:off x="163581"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62" y="1492006"/>
            <a:ext cx="9076063" cy="1972312"/>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479"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63" y="3648259"/>
            <a:ext cx="9076063" cy="1236536"/>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indent="0">
              <a:spcBef>
                <a:spcPts val="0"/>
              </a:spcBef>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Text Placeholder 3"/>
          <p:cNvSpPr>
            <a:spLocks noGrp="1"/>
          </p:cNvSpPr>
          <p:nvPr>
            <p:ph type="body" sz="half" idx="10"/>
          </p:nvPr>
        </p:nvSpPr>
        <p:spPr>
          <a:xfrm>
            <a:off x="500562" y="5068746"/>
            <a:ext cx="9076063" cy="2013180"/>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479"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8" name="Straight Connector 7"/>
          <p:cNvCxnSpPr/>
          <p:nvPr/>
        </p:nvCxnSpPr>
        <p:spPr>
          <a:xfrm>
            <a:off x="163543"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15042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62" y="1941656"/>
            <a:ext cx="9076063" cy="4302297"/>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479"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6" name="Straight Connector 5"/>
          <p:cNvCxnSpPr/>
          <p:nvPr/>
        </p:nvCxnSpPr>
        <p:spPr>
          <a:xfrm>
            <a:off x="163543"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69931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504031" y="3191863"/>
            <a:ext cx="9072563" cy="1259946"/>
          </a:xfrm>
        </p:spPr>
        <p:txBody>
          <a:bodyPr rtlCol="0"/>
          <a:lstStyle>
            <a:lvl1pPr>
              <a:defRPr>
                <a:solidFill>
                  <a:srgbClr val="000000"/>
                </a:solidFill>
              </a:defRPr>
            </a:lvl1pPr>
          </a:lstStyle>
          <a:p>
            <a:r>
              <a:rPr kumimoji="0" lang="en-US" smtClean="0"/>
              <a:t>Click to edit Master title style</a:t>
            </a:r>
            <a:endParaRPr kumimoji="0" lang="en-US" dirty="0"/>
          </a:p>
        </p:txBody>
      </p:sp>
    </p:spTree>
    <p:extLst>
      <p:ext uri="{BB962C8B-B14F-4D97-AF65-F5344CB8AC3E}">
        <p14:creationId xmlns:p14="http://schemas.microsoft.com/office/powerpoint/2010/main" val="11803810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407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573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503238" y="1768505"/>
            <a:ext cx="4457700" cy="4987925"/>
          </a:xfrm>
        </p:spPr>
        <p:txBody>
          <a:bodyPr/>
          <a:lstStyle/>
          <a:p>
            <a:r>
              <a:rPr lang="en-US" dirty="0" smtClean="0"/>
              <a:t>Click icon to add chart</a:t>
            </a:r>
            <a:endParaRPr lang="en-US" dirty="0"/>
          </a:p>
        </p:txBody>
      </p:sp>
      <p:sp>
        <p:nvSpPr>
          <p:cNvPr id="4" name="Text Placeholder 3"/>
          <p:cNvSpPr>
            <a:spLocks noGrp="1"/>
          </p:cNvSpPr>
          <p:nvPr>
            <p:ph type="body" sz="half" idx="2"/>
          </p:nvPr>
        </p:nvSpPr>
        <p:spPr>
          <a:xfrm>
            <a:off x="5113338" y="1768505"/>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10307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505"/>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13338" y="1768505"/>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45095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768505"/>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13338" y="1768505"/>
            <a:ext cx="4459288" cy="4987925"/>
          </a:xfrm>
        </p:spPr>
        <p:txBody>
          <a:bodyPr/>
          <a:lstStyle/>
          <a:p>
            <a:r>
              <a:rPr lang="en-US" dirty="0" smtClean="0"/>
              <a:t>Click icon to add clip art</a:t>
            </a:r>
            <a:endParaRPr lang="en-US" dirty="0"/>
          </a:p>
        </p:txBody>
      </p:sp>
    </p:spTree>
    <p:extLst>
      <p:ext uri="{BB962C8B-B14F-4D97-AF65-F5344CB8AC3E}">
        <p14:creationId xmlns:p14="http://schemas.microsoft.com/office/powerpoint/2010/main" val="14419229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6310972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3960875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504031" y="3191863"/>
            <a:ext cx="9072563" cy="1259946"/>
          </a:xfrm>
        </p:spPr>
        <p:txBody>
          <a:bodyPr rtlCol="0"/>
          <a:lstStyle>
            <a:lvl1pPr>
              <a:defRPr>
                <a:solidFill>
                  <a:srgbClr val="000000"/>
                </a:solidFill>
              </a:defRPr>
            </a:lvl1pPr>
          </a:lstStyle>
          <a:p>
            <a:r>
              <a:rPr kumimoji="0" lang="x-none" smtClean="0"/>
              <a:t>Click to edit Master title style</a:t>
            </a:r>
            <a:endParaRPr kumimoji="0"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141358"/>
            <a:ext cx="1008844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0555" tIns="50280" rIns="100555" bIns="50280" anchor="ctr"/>
          <a:lstStyle/>
          <a:p>
            <a:pPr algn="ctr" defTabSz="502717" fontAlgn="auto" hangingPunct="1">
              <a:lnSpc>
                <a:spcPct val="100000"/>
              </a:lnSpc>
              <a:spcBef>
                <a:spcPts val="0"/>
              </a:spcBef>
              <a:spcAft>
                <a:spcPts val="0"/>
              </a:spcAft>
              <a:buClrTx/>
              <a:buSzTx/>
              <a:buFontTx/>
              <a:buNone/>
            </a:pPr>
            <a:endParaRPr lang="en-US" sz="2000" dirty="0">
              <a:solidFill>
                <a:prstClr val="white"/>
              </a:solidFill>
              <a:latin typeface="Lucida Sans Unicode"/>
            </a:endParaRPr>
          </a:p>
        </p:txBody>
      </p:sp>
      <p:sp>
        <p:nvSpPr>
          <p:cNvPr id="9" name="Title 8"/>
          <p:cNvSpPr>
            <a:spLocks noGrp="1"/>
          </p:cNvSpPr>
          <p:nvPr>
            <p:ph type="ctrTitle"/>
          </p:nvPr>
        </p:nvSpPr>
        <p:spPr>
          <a:xfrm>
            <a:off x="756047" y="1726052"/>
            <a:ext cx="8568531" cy="2016973"/>
          </a:xfrm>
        </p:spPr>
        <p:txBody>
          <a:bodyPr vert="horz" anchor="b">
            <a:normAutofit/>
            <a:scene3d>
              <a:camera prst="orthographicFront"/>
              <a:lightRig rig="soft" dir="t"/>
            </a:scene3d>
            <a:sp3d prstMaterial="softEdge">
              <a:bevelT w="25400" h="25400"/>
            </a:sp3d>
          </a:bodyPr>
          <a:lstStyle>
            <a:lvl1pPr algn="ctr">
              <a:defRPr sz="5300" b="0" i="0">
                <a:solidFill>
                  <a:schemeClr val="tx2"/>
                </a:solidFill>
                <a:effectLst>
                  <a:outerShdw blurRad="31750" dist="25400" dir="5400000" algn="tl" rotWithShape="0">
                    <a:srgbClr val="000000">
                      <a:alpha val="25000"/>
                    </a:srgbClr>
                  </a:outerShdw>
                </a:effectLst>
                <a:latin typeface="Helvetica Neue"/>
                <a:cs typeface="Helvetica Neue"/>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56047" y="4145840"/>
            <a:ext cx="8568531" cy="1322451"/>
          </a:xfrm>
        </p:spPr>
        <p:txBody>
          <a:bodyPr lIns="50280" rIns="50280"/>
          <a:lstStyle>
            <a:lvl1pPr marL="0" marR="70394" indent="0" algn="ctr">
              <a:buNone/>
              <a:defRPr b="0" i="0">
                <a:solidFill>
                  <a:schemeClr val="tx2"/>
                </a:solidFill>
                <a:latin typeface="Helvetica Neue"/>
                <a:cs typeface="Helvetica Neue"/>
              </a:defRPr>
            </a:lvl1pPr>
            <a:lvl2pPr marL="502821" indent="0" algn="ctr">
              <a:buNone/>
            </a:lvl2pPr>
            <a:lvl3pPr marL="1005647" indent="0" algn="ctr">
              <a:buNone/>
            </a:lvl3pPr>
            <a:lvl4pPr marL="1508471" indent="0" algn="ctr">
              <a:buNone/>
            </a:lvl4pPr>
            <a:lvl5pPr marL="2011293" indent="0" algn="ctr">
              <a:buNone/>
            </a:lvl5pPr>
            <a:lvl6pPr marL="2514119" indent="0" algn="ctr">
              <a:buNone/>
            </a:lvl6pPr>
            <a:lvl7pPr marL="3016940" indent="0" algn="ctr">
              <a:buNone/>
            </a:lvl7pPr>
            <a:lvl8pPr marL="3519756" indent="0" algn="ctr">
              <a:buNone/>
            </a:lvl8pPr>
            <a:lvl9pPr marL="4022586" indent="0" algn="ctr">
              <a:buNone/>
            </a:lvl9pPr>
          </a:lstStyle>
          <a:p>
            <a:r>
              <a:rPr kumimoji="0" lang="en-US" smtClean="0"/>
              <a:t>Click to edit Master subtitle style</a:t>
            </a:r>
            <a:endParaRPr kumimoji="0" lang="en-US" dirty="0"/>
          </a:p>
        </p:txBody>
      </p:sp>
    </p:spTree>
    <p:extLst>
      <p:ext uri="{BB962C8B-B14F-4D97-AF65-F5344CB8AC3E}">
        <p14:creationId xmlns:p14="http://schemas.microsoft.com/office/powerpoint/2010/main" val="31511252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36" y="1631097"/>
            <a:ext cx="9524999" cy="5181601"/>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buFont typeface="Arial"/>
              <a:buChar cha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5" name="Straight Connector 4"/>
          <p:cNvCxnSpPr/>
          <p:nvPr/>
        </p:nvCxnSpPr>
        <p:spPr>
          <a:xfrm>
            <a:off x="163536"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25669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136" y="1493837"/>
            <a:ext cx="4419599" cy="5334000"/>
          </a:xfrm>
        </p:spPr>
        <p:txBody>
          <a:bodyPr/>
          <a:lstStyle>
            <a:lvl1pPr>
              <a:buClr>
                <a:schemeClr val="bg1">
                  <a:lumMod val="50000"/>
                </a:schemeClr>
              </a:buClr>
              <a:defRPr b="0" i="0">
                <a:solidFill>
                  <a:srgbClr val="7F7F7F"/>
                </a:solidFill>
                <a:latin typeface="Helvetica Neue"/>
                <a:cs typeface="Helvetica Neue"/>
              </a:defRPr>
            </a:lvl1pPr>
            <a:lvl2pPr>
              <a:buClr>
                <a:schemeClr val="bg1">
                  <a:lumMod val="50000"/>
                </a:schemeClr>
              </a:buClr>
              <a:buFont typeface="Wingdings" charset="2"/>
              <a:buChar char="§"/>
              <a:defRPr b="0" i="0">
                <a:solidFill>
                  <a:srgbClr val="7F7F7F"/>
                </a:solidFill>
                <a:latin typeface="Helvetica Neue"/>
                <a:cs typeface="Helvetica Neue"/>
              </a:defRPr>
            </a:lvl2pPr>
            <a:lvl3pPr>
              <a:buClr>
                <a:schemeClr val="bg1">
                  <a:lumMod val="50000"/>
                </a:schemeClr>
              </a:buClr>
              <a:defRPr b="0" i="0">
                <a:solidFill>
                  <a:srgbClr val="7F7F7F"/>
                </a:solidFill>
                <a:latin typeface="Helvetica Neue"/>
                <a:cs typeface="Helvetica Neue"/>
              </a:defRPr>
            </a:lvl3pPr>
            <a:lvl4pPr>
              <a:buClr>
                <a:schemeClr val="bg1">
                  <a:lumMod val="50000"/>
                </a:schemeClr>
              </a:buClr>
              <a:defRPr b="0" i="0">
                <a:solidFill>
                  <a:srgbClr val="7F7F7F"/>
                </a:solidFill>
                <a:latin typeface="Helvetica Neue"/>
                <a:cs typeface="Helvetica Neue"/>
              </a:defRPr>
            </a:lvl4pPr>
            <a:lvl5pPr>
              <a:buClr>
                <a:schemeClr val="bg1">
                  <a:lumMod val="50000"/>
                </a:schemeClr>
              </a:buClr>
              <a:defRPr b="0" i="0">
                <a:solidFill>
                  <a:srgbClr val="7F7F7F"/>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5" name="Content Placeholder 2"/>
          <p:cNvSpPr>
            <a:spLocks noGrp="1"/>
          </p:cNvSpPr>
          <p:nvPr>
            <p:ph idx="13"/>
          </p:nvPr>
        </p:nvSpPr>
        <p:spPr>
          <a:xfrm>
            <a:off x="392113" y="1493837"/>
            <a:ext cx="4648200" cy="5334000"/>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8" name="Straight Connector 7"/>
          <p:cNvCxnSpPr/>
          <p:nvPr/>
        </p:nvCxnSpPr>
        <p:spPr>
          <a:xfrm>
            <a:off x="163536"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95495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4" name="Straight Connector 3"/>
          <p:cNvCxnSpPr/>
          <p:nvPr/>
        </p:nvCxnSpPr>
        <p:spPr>
          <a:xfrm>
            <a:off x="163536"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42734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4056" y="2872207"/>
            <a:ext cx="9076063" cy="2186915"/>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544"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56" y="1458740"/>
            <a:ext cx="9076063" cy="1236536"/>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indent="0">
              <a:spcBef>
                <a:spcPts val="0"/>
              </a:spcBef>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13" name="Content Placeholder 12"/>
          <p:cNvSpPr>
            <a:spLocks noGrp="1"/>
          </p:cNvSpPr>
          <p:nvPr>
            <p:ph sz="quarter" idx="4"/>
          </p:nvPr>
        </p:nvSpPr>
        <p:spPr>
          <a:xfrm>
            <a:off x="504031" y="5222029"/>
            <a:ext cx="9072563" cy="1581683"/>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7" name="Straight Connector 6"/>
          <p:cNvCxnSpPr/>
          <p:nvPr/>
        </p:nvCxnSpPr>
        <p:spPr>
          <a:xfrm>
            <a:off x="163536"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59161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56" y="1492006"/>
            <a:ext cx="9076063" cy="1972312"/>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544"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56" y="3648259"/>
            <a:ext cx="9076063" cy="1236536"/>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indent="0">
              <a:spcBef>
                <a:spcPts val="0"/>
              </a:spcBef>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Text Placeholder 3"/>
          <p:cNvSpPr>
            <a:spLocks noGrp="1"/>
          </p:cNvSpPr>
          <p:nvPr>
            <p:ph type="body" sz="half" idx="10"/>
          </p:nvPr>
        </p:nvSpPr>
        <p:spPr>
          <a:xfrm>
            <a:off x="500556" y="5068746"/>
            <a:ext cx="9076063" cy="2013180"/>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544"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8" name="Straight Connector 7"/>
          <p:cNvCxnSpPr/>
          <p:nvPr/>
        </p:nvCxnSpPr>
        <p:spPr>
          <a:xfrm>
            <a:off x="163536"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71429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56" y="1941656"/>
            <a:ext cx="9076063" cy="4302297"/>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544"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6" name="Straight Connector 5"/>
          <p:cNvCxnSpPr/>
          <p:nvPr/>
        </p:nvCxnSpPr>
        <p:spPr>
          <a:xfrm>
            <a:off x="163536"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85568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504031" y="3191863"/>
            <a:ext cx="9072563" cy="1259946"/>
          </a:xfrm>
        </p:spPr>
        <p:txBody>
          <a:bodyPr rtlCol="0"/>
          <a:lstStyle>
            <a:lvl1pPr>
              <a:defRPr>
                <a:solidFill>
                  <a:srgbClr val="000000"/>
                </a:solidFill>
              </a:defRPr>
            </a:lvl1pPr>
          </a:lstStyle>
          <a:p>
            <a:r>
              <a:rPr kumimoji="0" lang="en-US" smtClean="0"/>
              <a:t>Click to edit Master title style</a:t>
            </a:r>
            <a:endParaRPr kumimoji="0" lang="en-US" dirty="0"/>
          </a:p>
        </p:txBody>
      </p:sp>
    </p:spTree>
    <p:extLst>
      <p:ext uri="{BB962C8B-B14F-4D97-AF65-F5344CB8AC3E}">
        <p14:creationId xmlns:p14="http://schemas.microsoft.com/office/powerpoint/2010/main" val="20966603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4825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3261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503238" y="1768498"/>
            <a:ext cx="4457700" cy="4987925"/>
          </a:xfrm>
        </p:spPr>
        <p:txBody>
          <a:bodyPr/>
          <a:lstStyle/>
          <a:p>
            <a:r>
              <a:rPr lang="en-US" dirty="0" smtClean="0"/>
              <a:t>Click icon to add chart</a:t>
            </a:r>
            <a:endParaRPr lang="en-US" dirty="0"/>
          </a:p>
        </p:txBody>
      </p:sp>
      <p:sp>
        <p:nvSpPr>
          <p:cNvPr id="4" name="Text Placeholder 3"/>
          <p:cNvSpPr>
            <a:spLocks noGrp="1"/>
          </p:cNvSpPr>
          <p:nvPr>
            <p:ph type="body" sz="half" idx="2"/>
          </p:nvPr>
        </p:nvSpPr>
        <p:spPr>
          <a:xfrm>
            <a:off x="5113338" y="1768498"/>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03890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498"/>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13338" y="1768498"/>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35489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768498"/>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13338" y="1768498"/>
            <a:ext cx="4459288" cy="4987925"/>
          </a:xfrm>
        </p:spPr>
        <p:txBody>
          <a:bodyPr/>
          <a:lstStyle/>
          <a:p>
            <a:r>
              <a:rPr lang="en-US" dirty="0" smtClean="0"/>
              <a:t>Click icon to add clip art</a:t>
            </a:r>
            <a:endParaRPr lang="en-US" dirty="0"/>
          </a:p>
        </p:txBody>
      </p:sp>
    </p:spTree>
    <p:extLst>
      <p:ext uri="{BB962C8B-B14F-4D97-AF65-F5344CB8AC3E}">
        <p14:creationId xmlns:p14="http://schemas.microsoft.com/office/powerpoint/2010/main" val="15323312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2265380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672532829"/>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21" Type="http://schemas.openxmlformats.org/officeDocument/2006/relationships/image" Target="../media/image2.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0.xml"/><Relationship Id="rId12" Type="http://schemas.openxmlformats.org/officeDocument/2006/relationships/slideLayout" Target="../slideLayouts/slideLayout31.xml"/><Relationship Id="rId13" Type="http://schemas.openxmlformats.org/officeDocument/2006/relationships/slideLayout" Target="../slideLayouts/slideLayout32.xml"/><Relationship Id="rId14" Type="http://schemas.openxmlformats.org/officeDocument/2006/relationships/slideLayout" Target="../slideLayouts/slideLayout33.xml"/><Relationship Id="rId15" Type="http://schemas.openxmlformats.org/officeDocument/2006/relationships/slideLayout" Target="../slideLayouts/slideLayout34.xml"/><Relationship Id="rId16" Type="http://schemas.openxmlformats.org/officeDocument/2006/relationships/theme" Target="../theme/theme2.xml"/><Relationship Id="rId17" Type="http://schemas.openxmlformats.org/officeDocument/2006/relationships/image" Target="../media/image2.png"/><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Relationship Id="rId15" Type="http://schemas.openxmlformats.org/officeDocument/2006/relationships/slideLayout" Target="../slideLayouts/slideLayout49.xml"/><Relationship Id="rId16" Type="http://schemas.openxmlformats.org/officeDocument/2006/relationships/theme" Target="../theme/theme3.xml"/><Relationship Id="rId17" Type="http://schemas.openxmlformats.org/officeDocument/2006/relationships/image" Target="../media/image2.png"/><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60.xml"/><Relationship Id="rId12" Type="http://schemas.openxmlformats.org/officeDocument/2006/relationships/slideLayout" Target="../slideLayouts/slideLayout61.xml"/><Relationship Id="rId13" Type="http://schemas.openxmlformats.org/officeDocument/2006/relationships/slideLayout" Target="../slideLayouts/slideLayout62.xml"/><Relationship Id="rId14" Type="http://schemas.openxmlformats.org/officeDocument/2006/relationships/slideLayout" Target="../slideLayouts/slideLayout63.xml"/><Relationship Id="rId15" Type="http://schemas.openxmlformats.org/officeDocument/2006/relationships/slideLayout" Target="../slideLayouts/slideLayout64.xml"/><Relationship Id="rId16" Type="http://schemas.openxmlformats.org/officeDocument/2006/relationships/theme" Target="../theme/theme4.xml"/><Relationship Id="rId17" Type="http://schemas.openxmlformats.org/officeDocument/2006/relationships/image" Target="../media/image2.png"/><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75.xml"/><Relationship Id="rId12" Type="http://schemas.openxmlformats.org/officeDocument/2006/relationships/slideLayout" Target="../slideLayouts/slideLayout76.xml"/><Relationship Id="rId13" Type="http://schemas.openxmlformats.org/officeDocument/2006/relationships/slideLayout" Target="../slideLayouts/slideLayout77.xml"/><Relationship Id="rId14" Type="http://schemas.openxmlformats.org/officeDocument/2006/relationships/slideLayout" Target="../slideLayouts/slideLayout78.xml"/><Relationship Id="rId15" Type="http://schemas.openxmlformats.org/officeDocument/2006/relationships/slideLayout" Target="../slideLayouts/slideLayout79.xml"/><Relationship Id="rId16" Type="http://schemas.openxmlformats.org/officeDocument/2006/relationships/theme" Target="../theme/theme5.xml"/><Relationship Id="rId17" Type="http://schemas.openxmlformats.org/officeDocument/2006/relationships/image" Target="../media/image2.png"/><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 Id="rId9" Type="http://schemas.openxmlformats.org/officeDocument/2006/relationships/slideLayout" Target="../slideLayouts/slideLayout73.xml"/><Relationship Id="rId10"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slideLayout" Target="../slideLayouts/slideLayout91.xml"/><Relationship Id="rId13" Type="http://schemas.openxmlformats.org/officeDocument/2006/relationships/slideLayout" Target="../slideLayouts/slideLayout92.xml"/><Relationship Id="rId14" Type="http://schemas.openxmlformats.org/officeDocument/2006/relationships/slideLayout" Target="../slideLayouts/slideLayout93.xml"/><Relationship Id="rId15" Type="http://schemas.openxmlformats.org/officeDocument/2006/relationships/slideLayout" Target="../slideLayouts/slideLayout94.xml"/><Relationship Id="rId16" Type="http://schemas.openxmlformats.org/officeDocument/2006/relationships/theme" Target="../theme/theme6.xml"/><Relationship Id="rId17" Type="http://schemas.openxmlformats.org/officeDocument/2006/relationships/image" Target="../media/image2.png"/><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92113" y="46037"/>
            <a:ext cx="9372600" cy="1259946"/>
          </a:xfrm>
          <a:prstGeom prst="rect">
            <a:avLst/>
          </a:prstGeom>
        </p:spPr>
        <p:txBody>
          <a:bodyPr vert="horz" lIns="100113" tIns="50059" rIns="100113" bIns="50059" anchor="ctr">
            <a:normAutofit/>
            <a:scene3d>
              <a:camera prst="orthographicFront"/>
              <a:lightRig rig="soft" dir="t"/>
            </a:scene3d>
            <a:sp3d prstMaterial="softEdge">
              <a:bevelT w="25400" h="25400"/>
            </a:sp3d>
          </a:bodyPr>
          <a:lstStyle/>
          <a:p>
            <a:r>
              <a:rPr kumimoji="0" lang="x-none" smtClean="0"/>
              <a:t>Click to edit Master title style</a:t>
            </a:r>
            <a:endParaRPr kumimoji="0" lang="en-US" dirty="0"/>
          </a:p>
        </p:txBody>
      </p:sp>
      <p:sp>
        <p:nvSpPr>
          <p:cNvPr id="30" name="Text Placeholder 29"/>
          <p:cNvSpPr>
            <a:spLocks noGrp="1"/>
          </p:cNvSpPr>
          <p:nvPr>
            <p:ph type="body" idx="1"/>
          </p:nvPr>
        </p:nvSpPr>
        <p:spPr>
          <a:xfrm>
            <a:off x="163581" y="1535015"/>
            <a:ext cx="9753599" cy="5492771"/>
          </a:xfrm>
          <a:prstGeom prst="rect">
            <a:avLst/>
          </a:prstGeom>
        </p:spPr>
        <p:txBody>
          <a:bodyPr vert="horz" lIns="100113" tIns="50059" rIns="100113" bIns="50059">
            <a:normAutofit/>
          </a:bodyPr>
          <a:lstStyle/>
          <a:p>
            <a:pPr lvl="0" eaLnBrk="1" latinLnBrk="0" hangingPunct="1"/>
            <a:r>
              <a:rPr kumimoji="0" lang="x-none" dirty="0" smtClean="0"/>
              <a:t>Click to edit Master text styles</a:t>
            </a:r>
          </a:p>
          <a:p>
            <a:pPr lvl="1" eaLnBrk="1" latinLnBrk="0" hangingPunct="1"/>
            <a:r>
              <a:rPr kumimoji="0" lang="x-none" dirty="0" smtClean="0"/>
              <a:t>Second level</a:t>
            </a:r>
          </a:p>
          <a:p>
            <a:pPr lvl="2" eaLnBrk="1" latinLnBrk="0" hangingPunct="1"/>
            <a:r>
              <a:rPr kumimoji="0" lang="x-none" dirty="0" smtClean="0"/>
              <a:t>Third level</a:t>
            </a:r>
          </a:p>
          <a:p>
            <a:pPr lvl="3" eaLnBrk="1" latinLnBrk="0" hangingPunct="1"/>
            <a:r>
              <a:rPr kumimoji="0" lang="x-none" dirty="0" smtClean="0"/>
              <a:t>Fourth level</a:t>
            </a:r>
          </a:p>
          <a:p>
            <a:pPr lvl="4" eaLnBrk="1" latinLnBrk="0" hangingPunct="1"/>
            <a:r>
              <a:rPr kumimoji="0" lang="x-none" dirty="0" smtClean="0"/>
              <a:t>Fifth level</a:t>
            </a:r>
            <a:endParaRPr kumimoji="0" lang="en-US" dirty="0"/>
          </a:p>
        </p:txBody>
      </p:sp>
      <p:sp>
        <p:nvSpPr>
          <p:cNvPr id="10" name="TextBox 9"/>
          <p:cNvSpPr txBox="1"/>
          <p:nvPr/>
        </p:nvSpPr>
        <p:spPr>
          <a:xfrm>
            <a:off x="-65067" y="7366969"/>
            <a:ext cx="402266" cy="215626"/>
          </a:xfrm>
          <a:prstGeom prst="rect">
            <a:avLst/>
          </a:prstGeom>
          <a:noFill/>
        </p:spPr>
        <p:txBody>
          <a:bodyPr wrap="none" lIns="90836" tIns="45419" rIns="90836" bIns="45419" rtlCol="0">
            <a:spAutoFit/>
          </a:bodyPr>
          <a:lstStyle/>
          <a:p>
            <a:pPr algn="l"/>
            <a:r>
              <a:rPr lang="en-US" sz="900" dirty="0" smtClean="0"/>
              <a:t>(</a:t>
            </a:r>
            <a:fld id="{1F7FDA8B-F13B-1D43-9711-3B08EFAB2B53}" type="slidenum">
              <a:rPr lang="en-US" sz="900" smtClean="0"/>
              <a:pPr algn="l"/>
              <a:t>‹#›</a:t>
            </a:fld>
            <a:r>
              <a:rPr lang="en-US" sz="900" dirty="0" smtClean="0"/>
              <a:t>)</a:t>
            </a:r>
            <a:endParaRPr lang="en-US" sz="900" dirty="0"/>
          </a:p>
        </p:txBody>
      </p:sp>
      <p:pic>
        <p:nvPicPr>
          <p:cNvPr id="2" name="Picture 1" descr="sw-horz-w3c-v-2.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186819" y="7366255"/>
            <a:ext cx="869150" cy="173090"/>
          </a:xfrm>
          <a:prstGeom prst="rect">
            <a:avLst/>
          </a:prstGeom>
        </p:spPr>
      </p:pic>
      <p:sp>
        <p:nvSpPr>
          <p:cNvPr id="7" name="Slide Number Placeholder 1"/>
          <p:cNvSpPr txBox="1">
            <a:spLocks/>
          </p:cNvSpPr>
          <p:nvPr userDrawn="1"/>
        </p:nvSpPr>
        <p:spPr>
          <a:xfrm>
            <a:off x="8090974" y="7360223"/>
            <a:ext cx="1992636" cy="294208"/>
          </a:xfrm>
          <a:prstGeom prst="rect">
            <a:avLst/>
          </a:prstGeom>
        </p:spPr>
        <p:txBody>
          <a:bodyPr vert="horz" lIns="91018" tIns="45510" rIns="91018" bIns="45510" rtlCol="0" anchor="ctr"/>
          <a:lstStyle>
            <a:defPPr>
              <a:defRPr lang="en-GB"/>
            </a:defPPr>
            <a:lvl1pPr algn="r" defTabSz="449263" rtl="0" fontAlgn="base" hangingPunct="0">
              <a:lnSpc>
                <a:spcPct val="87000"/>
              </a:lnSpc>
              <a:spcBef>
                <a:spcPct val="0"/>
              </a:spcBef>
              <a:spcAft>
                <a:spcPct val="0"/>
              </a:spcAft>
              <a:buClr>
                <a:srgbClr val="000000"/>
              </a:buClr>
              <a:buSzPct val="100000"/>
              <a:buFont typeface="Times New Roman" charset="0"/>
              <a:defRPr sz="800" kern="1200">
                <a:solidFill>
                  <a:schemeClr val="tx1">
                    <a:tint val="75000"/>
                  </a:schemeClr>
                </a:solidFill>
                <a:latin typeface="Arial" charset="0"/>
                <a:ea typeface="+mn-ea"/>
                <a:cs typeface="+mn-cs"/>
              </a:defRPr>
            </a:lvl1pPr>
            <a:lvl2pPr marL="742950" indent="-28575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2pPr>
            <a:lvl3pPr marL="1143000" indent="-22860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3pPr>
            <a:lvl4pPr marL="1600200" indent="-22860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4pPr>
            <a:lvl5pPr marL="2057400" indent="-22860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5pPr>
            <a:lvl6pPr marL="2286000" algn="l" defTabSz="457200" rtl="0" eaLnBrk="1" latinLnBrk="0" hangingPunct="1">
              <a:defRPr sz="2800" kern="1200">
                <a:solidFill>
                  <a:schemeClr val="bg1"/>
                </a:solidFill>
                <a:latin typeface="Arial" charset="0"/>
                <a:ea typeface="+mn-ea"/>
                <a:cs typeface="+mn-cs"/>
              </a:defRPr>
            </a:lvl6pPr>
            <a:lvl7pPr marL="2743200" algn="l" defTabSz="457200" rtl="0" eaLnBrk="1" latinLnBrk="0" hangingPunct="1">
              <a:defRPr sz="2800" kern="1200">
                <a:solidFill>
                  <a:schemeClr val="bg1"/>
                </a:solidFill>
                <a:latin typeface="Arial" charset="0"/>
                <a:ea typeface="+mn-ea"/>
                <a:cs typeface="+mn-cs"/>
              </a:defRPr>
            </a:lvl7pPr>
            <a:lvl8pPr marL="3200400" algn="l" defTabSz="457200" rtl="0" eaLnBrk="1" latinLnBrk="0" hangingPunct="1">
              <a:defRPr sz="2800" kern="1200">
                <a:solidFill>
                  <a:schemeClr val="bg1"/>
                </a:solidFill>
                <a:latin typeface="Arial" charset="0"/>
                <a:ea typeface="+mn-ea"/>
                <a:cs typeface="+mn-cs"/>
              </a:defRPr>
            </a:lvl8pPr>
            <a:lvl9pPr marL="3657600" algn="l" defTabSz="457200" rtl="0" eaLnBrk="1" latinLnBrk="0" hangingPunct="1">
              <a:defRPr sz="2800" kern="1200">
                <a:solidFill>
                  <a:schemeClr val="bg1"/>
                </a:solidFill>
                <a:latin typeface="Arial" charset="0"/>
                <a:ea typeface="+mn-ea"/>
                <a:cs typeface="+mn-cs"/>
              </a:defRPr>
            </a:lvl9pPr>
          </a:lstStyle>
          <a:p>
            <a:fld id="{8245EEEC-2C55-4D4E-AC84-5AF91C9586EC}" type="slidenum">
              <a:rPr lang="en-US" sz="600" smtClean="0"/>
              <a:pPr/>
              <a:t>‹#›</a:t>
            </a:fld>
            <a:endParaRPr lang="en-US" sz="600" dirty="0"/>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651" r:id="rId15"/>
    <p:sldLayoutId id="2147483726" r:id="rId16"/>
    <p:sldLayoutId id="2147483742" r:id="rId17"/>
    <p:sldLayoutId id="2147483758" r:id="rId18"/>
    <p:sldLayoutId id="2147483774" r:id="rId19"/>
  </p:sldLayoutIdLst>
  <p:hf hdr="0" ftr="0" dt="0"/>
  <p:txStyles>
    <p:title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p:titleStyle>
    <p:bodyStyle>
      <a:lvl1pPr marL="400547" indent="-280384" algn="l" rtl="0" eaLnBrk="1" latinLnBrk="0" hangingPunct="1">
        <a:spcBef>
          <a:spcPts val="661"/>
        </a:spcBef>
        <a:spcAft>
          <a:spcPts val="0"/>
        </a:spcAft>
        <a:buClr>
          <a:schemeClr val="bg1">
            <a:lumMod val="50000"/>
          </a:schemeClr>
        </a:buClr>
        <a:buSzPct val="68000"/>
        <a:buFont typeface="Wingdings 3"/>
        <a:buChar char=""/>
        <a:defRPr kumimoji="0" sz="3000" b="0" i="0" kern="1200">
          <a:solidFill>
            <a:schemeClr val="bg1">
              <a:lumMod val="50000"/>
            </a:schemeClr>
          </a:solidFill>
          <a:latin typeface="Helvetica Neue"/>
          <a:ea typeface="+mn-ea"/>
          <a:cs typeface="Helvetica Neue"/>
        </a:defRPr>
      </a:lvl1pPr>
      <a:lvl2pPr marL="680941" indent="-250341" algn="l" rtl="0" eaLnBrk="1" latinLnBrk="0" hangingPunct="1">
        <a:spcBef>
          <a:spcPts val="441"/>
        </a:spcBef>
        <a:buClr>
          <a:schemeClr val="bg1">
            <a:lumMod val="50000"/>
          </a:schemeClr>
        </a:buClr>
        <a:buFont typeface="Wingdings" charset="2"/>
        <a:buChar char="§"/>
        <a:defRPr kumimoji="0" sz="2500" b="0" i="0" kern="1200">
          <a:solidFill>
            <a:schemeClr val="bg1">
              <a:lumMod val="50000"/>
            </a:schemeClr>
          </a:solidFill>
          <a:latin typeface="Helvetica Neue"/>
          <a:ea typeface="+mn-ea"/>
          <a:cs typeface="Helvetica Neue"/>
        </a:defRPr>
      </a:lvl2pPr>
      <a:lvl3pPr marL="941325" indent="-250341" algn="l" rtl="0" eaLnBrk="1" latinLnBrk="0" hangingPunct="1">
        <a:spcBef>
          <a:spcPts val="386"/>
        </a:spcBef>
        <a:buClr>
          <a:schemeClr val="bg1">
            <a:lumMod val="50000"/>
          </a:schemeClr>
        </a:buClr>
        <a:buSzPct val="100000"/>
        <a:buFont typeface="Wingdings 2"/>
        <a:buChar char=""/>
        <a:defRPr kumimoji="0" sz="2300" b="0" i="0" kern="1200">
          <a:solidFill>
            <a:schemeClr val="bg1">
              <a:lumMod val="50000"/>
            </a:schemeClr>
          </a:solidFill>
          <a:latin typeface="Helvetica Neue"/>
          <a:ea typeface="+mn-ea"/>
          <a:cs typeface="Helvetica Neue"/>
        </a:defRPr>
      </a:lvl3pPr>
      <a:lvl4pPr marL="1251738" indent="-250341" algn="l" rtl="0" eaLnBrk="1" latinLnBrk="0" hangingPunct="1">
        <a:spcBef>
          <a:spcPts val="386"/>
        </a:spcBef>
        <a:buClr>
          <a:schemeClr val="bg1">
            <a:lumMod val="50000"/>
          </a:schemeClr>
        </a:buClr>
        <a:buFont typeface="Wingdings 2"/>
        <a:buChar char=""/>
        <a:defRPr kumimoji="0" sz="2100" b="0" i="0" kern="1200">
          <a:solidFill>
            <a:schemeClr val="bg1">
              <a:lumMod val="50000"/>
            </a:schemeClr>
          </a:solidFill>
          <a:latin typeface="Helvetica Neue"/>
          <a:ea typeface="+mn-ea"/>
          <a:cs typeface="Helvetica Neue"/>
        </a:defRPr>
      </a:lvl4pPr>
      <a:lvl5pPr marL="1502074" indent="-250341" algn="l" rtl="0" eaLnBrk="1" latinLnBrk="0" hangingPunct="1">
        <a:spcBef>
          <a:spcPts val="386"/>
        </a:spcBef>
        <a:buClr>
          <a:schemeClr val="bg1">
            <a:lumMod val="50000"/>
          </a:schemeClr>
        </a:buClr>
        <a:buFont typeface="Wingdings 2"/>
        <a:buChar char=""/>
        <a:defRPr kumimoji="0" sz="2000" b="0" i="0" kern="1200">
          <a:solidFill>
            <a:schemeClr val="bg1">
              <a:lumMod val="50000"/>
            </a:schemeClr>
          </a:solidFill>
          <a:latin typeface="Helvetica Neue"/>
          <a:ea typeface="+mn-ea"/>
          <a:cs typeface="Helvetica Neue"/>
        </a:defRPr>
      </a:lvl5pPr>
      <a:lvl6pPr marL="1752394" indent="-250341" algn="l" rtl="0" eaLnBrk="1" latinLnBrk="0" hangingPunct="1">
        <a:spcBef>
          <a:spcPts val="386"/>
        </a:spcBef>
        <a:buClr>
          <a:schemeClr val="accent3"/>
        </a:buClr>
        <a:buFont typeface="Wingdings 2"/>
        <a:buChar char=""/>
        <a:defRPr kumimoji="0" sz="2000" kern="1200">
          <a:solidFill>
            <a:schemeClr val="tx1"/>
          </a:solidFill>
          <a:latin typeface="+mn-lt"/>
          <a:ea typeface="+mn-ea"/>
          <a:cs typeface="+mn-cs"/>
        </a:defRPr>
      </a:lvl6pPr>
      <a:lvl7pPr marL="2002763" indent="-250341"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7pPr>
      <a:lvl8pPr marL="2253107" indent="-250341"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8pPr>
      <a:lvl9pPr marL="2503458" indent="-250341" algn="l" rtl="0" eaLnBrk="1" latinLnBrk="0" hangingPunct="1">
        <a:spcBef>
          <a:spcPts val="386"/>
        </a:spcBef>
        <a:buClr>
          <a:schemeClr val="accent3"/>
        </a:buClr>
        <a:buFont typeface="Wingdings 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0689" algn="l" rtl="0" eaLnBrk="1" latinLnBrk="0" hangingPunct="1">
        <a:defRPr kumimoji="0" kern="1200">
          <a:solidFill>
            <a:schemeClr val="tx1"/>
          </a:solidFill>
          <a:latin typeface="+mn-lt"/>
          <a:ea typeface="+mn-ea"/>
          <a:cs typeface="+mn-cs"/>
        </a:defRPr>
      </a:lvl2pPr>
      <a:lvl3pPr marL="1001381" algn="l" rtl="0" eaLnBrk="1" latinLnBrk="0" hangingPunct="1">
        <a:defRPr kumimoji="0" kern="1200">
          <a:solidFill>
            <a:schemeClr val="tx1"/>
          </a:solidFill>
          <a:latin typeface="+mn-lt"/>
          <a:ea typeface="+mn-ea"/>
          <a:cs typeface="+mn-cs"/>
        </a:defRPr>
      </a:lvl3pPr>
      <a:lvl4pPr marL="1502074" algn="l" rtl="0" eaLnBrk="1" latinLnBrk="0" hangingPunct="1">
        <a:defRPr kumimoji="0" kern="1200">
          <a:solidFill>
            <a:schemeClr val="tx1"/>
          </a:solidFill>
          <a:latin typeface="+mn-lt"/>
          <a:ea typeface="+mn-ea"/>
          <a:cs typeface="+mn-cs"/>
        </a:defRPr>
      </a:lvl4pPr>
      <a:lvl5pPr marL="2002763" algn="l" rtl="0" eaLnBrk="1" latinLnBrk="0" hangingPunct="1">
        <a:defRPr kumimoji="0" kern="1200">
          <a:solidFill>
            <a:schemeClr val="tx1"/>
          </a:solidFill>
          <a:latin typeface="+mn-lt"/>
          <a:ea typeface="+mn-ea"/>
          <a:cs typeface="+mn-cs"/>
        </a:defRPr>
      </a:lvl5pPr>
      <a:lvl6pPr marL="2503458" algn="l" rtl="0" eaLnBrk="1" latinLnBrk="0" hangingPunct="1">
        <a:defRPr kumimoji="0" kern="1200">
          <a:solidFill>
            <a:schemeClr val="tx1"/>
          </a:solidFill>
          <a:latin typeface="+mn-lt"/>
          <a:ea typeface="+mn-ea"/>
          <a:cs typeface="+mn-cs"/>
        </a:defRPr>
      </a:lvl6pPr>
      <a:lvl7pPr marL="3004142" algn="l" rtl="0" eaLnBrk="1" latinLnBrk="0" hangingPunct="1">
        <a:defRPr kumimoji="0" kern="1200">
          <a:solidFill>
            <a:schemeClr val="tx1"/>
          </a:solidFill>
          <a:latin typeface="+mn-lt"/>
          <a:ea typeface="+mn-ea"/>
          <a:cs typeface="+mn-cs"/>
        </a:defRPr>
      </a:lvl7pPr>
      <a:lvl8pPr marL="3504826" algn="l" rtl="0" eaLnBrk="1" latinLnBrk="0" hangingPunct="1">
        <a:defRPr kumimoji="0" kern="1200">
          <a:solidFill>
            <a:schemeClr val="tx1"/>
          </a:solidFill>
          <a:latin typeface="+mn-lt"/>
          <a:ea typeface="+mn-ea"/>
          <a:cs typeface="+mn-cs"/>
        </a:defRPr>
      </a:lvl8pPr>
      <a:lvl9pPr marL="4005525"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92113" y="46037"/>
            <a:ext cx="9372600" cy="1259946"/>
          </a:xfrm>
          <a:prstGeom prst="rect">
            <a:avLst/>
          </a:prstGeom>
        </p:spPr>
        <p:txBody>
          <a:bodyPr vert="horz" lIns="100221" tIns="50113" rIns="100221" bIns="50113" anchor="ctr">
            <a:normAutofit/>
            <a:scene3d>
              <a:camera prst="orthographicFront"/>
              <a:lightRig rig="soft" dir="t"/>
            </a:scene3d>
            <a:sp3d prstMaterial="softEdge">
              <a:bevelT w="25400" h="25400"/>
            </a:sp3d>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163570" y="1535015"/>
            <a:ext cx="9753599" cy="5492771"/>
          </a:xfrm>
          <a:prstGeom prst="rect">
            <a:avLst/>
          </a:prstGeom>
        </p:spPr>
        <p:txBody>
          <a:bodyPr vert="horz" lIns="100221" tIns="50113" rIns="100221" bIns="50113">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TextBox 9"/>
          <p:cNvSpPr txBox="1"/>
          <p:nvPr/>
        </p:nvSpPr>
        <p:spPr>
          <a:xfrm>
            <a:off x="-65032" y="7366969"/>
            <a:ext cx="409203" cy="230814"/>
          </a:xfrm>
          <a:prstGeom prst="rect">
            <a:avLst/>
          </a:prstGeom>
          <a:noFill/>
        </p:spPr>
        <p:txBody>
          <a:bodyPr wrap="none" lIns="90931" tIns="45467" rIns="90931" bIns="45467" rtlCol="0">
            <a:spAutoFit/>
          </a:bodyPr>
          <a:lstStyle/>
          <a:p>
            <a:pPr defTabSz="501104" fontAlgn="auto" hangingPunct="1">
              <a:lnSpc>
                <a:spcPct val="100000"/>
              </a:lnSpc>
              <a:spcBef>
                <a:spcPts val="0"/>
              </a:spcBef>
              <a:spcAft>
                <a:spcPts val="0"/>
              </a:spcAft>
              <a:buClrTx/>
              <a:buSzTx/>
              <a:buFontTx/>
              <a:buNone/>
            </a:pPr>
            <a:r>
              <a:rPr lang="en-US" sz="900" dirty="0" smtClean="0">
                <a:solidFill>
                  <a:prstClr val="black"/>
                </a:solidFill>
                <a:latin typeface="Lucida Sans Unicode"/>
              </a:rPr>
              <a:t>(</a:t>
            </a:r>
            <a:fld id="{1F7FDA8B-F13B-1D43-9711-3B08EFAB2B53}" type="slidenum">
              <a:rPr lang="en-US" sz="900" smtClean="0">
                <a:solidFill>
                  <a:prstClr val="black"/>
                </a:solidFill>
                <a:latin typeface="Lucida Sans Unicode"/>
              </a:rPr>
              <a:pPr defTabSz="501104" fontAlgn="auto" hangingPunct="1">
                <a:lnSpc>
                  <a:spcPct val="100000"/>
                </a:lnSpc>
                <a:spcBef>
                  <a:spcPts val="0"/>
                </a:spcBef>
                <a:spcAft>
                  <a:spcPts val="0"/>
                </a:spcAft>
                <a:buClrTx/>
                <a:buSzTx/>
                <a:buFontTx/>
                <a:buNone/>
              </a:pPr>
              <a:t>‹#›</a:t>
            </a:fld>
            <a:r>
              <a:rPr lang="en-US" sz="900" dirty="0" smtClean="0">
                <a:solidFill>
                  <a:prstClr val="black"/>
                </a:solidFill>
                <a:latin typeface="Lucida Sans Unicode"/>
              </a:rPr>
              <a:t>)</a:t>
            </a:r>
            <a:endParaRPr lang="en-US" sz="900" dirty="0">
              <a:solidFill>
                <a:prstClr val="black"/>
              </a:solidFill>
              <a:latin typeface="Lucida Sans Unicode"/>
            </a:endParaRPr>
          </a:p>
        </p:txBody>
      </p:sp>
      <p:pic>
        <p:nvPicPr>
          <p:cNvPr id="2" name="Picture 1" descr="sw-horz-w3c-v-2.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186819" y="7366255"/>
            <a:ext cx="869150" cy="173090"/>
          </a:xfrm>
          <a:prstGeom prst="rect">
            <a:avLst/>
          </a:prstGeom>
        </p:spPr>
      </p:pic>
    </p:spTree>
    <p:extLst>
      <p:ext uri="{BB962C8B-B14F-4D97-AF65-F5344CB8AC3E}">
        <p14:creationId xmlns:p14="http://schemas.microsoft.com/office/powerpoint/2010/main" val="962104315"/>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Lst>
  <p:txStyles>
    <p:title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p:titleStyle>
    <p:bodyStyle>
      <a:lvl1pPr marL="400965" indent="-280675" algn="l" rtl="0" eaLnBrk="1" latinLnBrk="0" hangingPunct="1">
        <a:spcBef>
          <a:spcPts val="661"/>
        </a:spcBef>
        <a:spcAft>
          <a:spcPts val="0"/>
        </a:spcAft>
        <a:buClr>
          <a:schemeClr val="bg1">
            <a:lumMod val="50000"/>
          </a:schemeClr>
        </a:buClr>
        <a:buSzPct val="68000"/>
        <a:buFont typeface="Wingdings 3"/>
        <a:buChar char=""/>
        <a:defRPr kumimoji="0" sz="3000" b="0" i="0" kern="1200">
          <a:solidFill>
            <a:schemeClr val="bg1">
              <a:lumMod val="50000"/>
            </a:schemeClr>
          </a:solidFill>
          <a:latin typeface="Helvetica Neue"/>
          <a:ea typeface="+mn-ea"/>
          <a:cs typeface="Helvetica Neue"/>
        </a:defRPr>
      </a:lvl1pPr>
      <a:lvl2pPr marL="681648" indent="-250602" algn="l" rtl="0" eaLnBrk="1" latinLnBrk="0" hangingPunct="1">
        <a:spcBef>
          <a:spcPts val="441"/>
        </a:spcBef>
        <a:buClr>
          <a:schemeClr val="bg1">
            <a:lumMod val="50000"/>
          </a:schemeClr>
        </a:buClr>
        <a:buFont typeface="Wingdings" charset="2"/>
        <a:buChar char="§"/>
        <a:defRPr kumimoji="0" sz="2500" b="0" i="0" kern="1200">
          <a:solidFill>
            <a:schemeClr val="bg1">
              <a:lumMod val="50000"/>
            </a:schemeClr>
          </a:solidFill>
          <a:latin typeface="Helvetica Neue"/>
          <a:ea typeface="+mn-ea"/>
          <a:cs typeface="Helvetica Neue"/>
        </a:defRPr>
      </a:lvl2pPr>
      <a:lvl3pPr marL="942295" indent="-250602" algn="l" rtl="0" eaLnBrk="1" latinLnBrk="0" hangingPunct="1">
        <a:spcBef>
          <a:spcPts val="386"/>
        </a:spcBef>
        <a:buClr>
          <a:schemeClr val="bg1">
            <a:lumMod val="50000"/>
          </a:schemeClr>
        </a:buClr>
        <a:buSzPct val="100000"/>
        <a:buFont typeface="Wingdings 2"/>
        <a:buChar char=""/>
        <a:defRPr kumimoji="0" sz="2300" b="0" i="0" kern="1200">
          <a:solidFill>
            <a:schemeClr val="bg1">
              <a:lumMod val="50000"/>
            </a:schemeClr>
          </a:solidFill>
          <a:latin typeface="Helvetica Neue"/>
          <a:ea typeface="+mn-ea"/>
          <a:cs typeface="Helvetica Neue"/>
        </a:defRPr>
      </a:lvl3pPr>
      <a:lvl4pPr marL="1253030" indent="-250602" algn="l" rtl="0" eaLnBrk="1" latinLnBrk="0" hangingPunct="1">
        <a:spcBef>
          <a:spcPts val="386"/>
        </a:spcBef>
        <a:buClr>
          <a:schemeClr val="bg1">
            <a:lumMod val="50000"/>
          </a:schemeClr>
        </a:buClr>
        <a:buFont typeface="Wingdings 2"/>
        <a:buChar char=""/>
        <a:defRPr kumimoji="0" sz="2100" b="0" i="0" kern="1200">
          <a:solidFill>
            <a:schemeClr val="bg1">
              <a:lumMod val="50000"/>
            </a:schemeClr>
          </a:solidFill>
          <a:latin typeface="Helvetica Neue"/>
          <a:ea typeface="+mn-ea"/>
          <a:cs typeface="Helvetica Neue"/>
        </a:defRPr>
      </a:lvl4pPr>
      <a:lvl5pPr marL="1503634" indent="-250602" algn="l" rtl="0" eaLnBrk="1" latinLnBrk="0" hangingPunct="1">
        <a:spcBef>
          <a:spcPts val="386"/>
        </a:spcBef>
        <a:buClr>
          <a:schemeClr val="bg1">
            <a:lumMod val="50000"/>
          </a:schemeClr>
        </a:buClr>
        <a:buFont typeface="Wingdings 2"/>
        <a:buChar char=""/>
        <a:defRPr kumimoji="0" sz="2000" b="0" i="0" kern="1200">
          <a:solidFill>
            <a:schemeClr val="bg1">
              <a:lumMod val="50000"/>
            </a:schemeClr>
          </a:solidFill>
          <a:latin typeface="Helvetica Neue"/>
          <a:ea typeface="+mn-ea"/>
          <a:cs typeface="Helvetica Neue"/>
        </a:defRPr>
      </a:lvl5pPr>
      <a:lvl6pPr marL="1754212" indent="-250602" algn="l" rtl="0" eaLnBrk="1" latinLnBrk="0" hangingPunct="1">
        <a:spcBef>
          <a:spcPts val="386"/>
        </a:spcBef>
        <a:buClr>
          <a:schemeClr val="accent3"/>
        </a:buClr>
        <a:buFont typeface="Wingdings 2"/>
        <a:buChar char=""/>
        <a:defRPr kumimoji="0" sz="2000" kern="1200">
          <a:solidFill>
            <a:schemeClr val="tx1"/>
          </a:solidFill>
          <a:latin typeface="+mn-lt"/>
          <a:ea typeface="+mn-ea"/>
          <a:cs typeface="+mn-cs"/>
        </a:defRPr>
      </a:lvl6pPr>
      <a:lvl7pPr marL="2004840" indent="-250602"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7pPr>
      <a:lvl8pPr marL="2255444" indent="-250602"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8pPr>
      <a:lvl9pPr marL="2506053" indent="-250602" algn="l" rtl="0" eaLnBrk="1" latinLnBrk="0" hangingPunct="1">
        <a:spcBef>
          <a:spcPts val="386"/>
        </a:spcBef>
        <a:buClr>
          <a:schemeClr val="accent3"/>
        </a:buClr>
        <a:buFont typeface="Wingdings 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1208" algn="l" rtl="0" eaLnBrk="1" latinLnBrk="0" hangingPunct="1">
        <a:defRPr kumimoji="0" kern="1200">
          <a:solidFill>
            <a:schemeClr val="tx1"/>
          </a:solidFill>
          <a:latin typeface="+mn-lt"/>
          <a:ea typeface="+mn-ea"/>
          <a:cs typeface="+mn-cs"/>
        </a:defRPr>
      </a:lvl2pPr>
      <a:lvl3pPr marL="1002421" algn="l" rtl="0" eaLnBrk="1" latinLnBrk="0" hangingPunct="1">
        <a:defRPr kumimoji="0" kern="1200">
          <a:solidFill>
            <a:schemeClr val="tx1"/>
          </a:solidFill>
          <a:latin typeface="+mn-lt"/>
          <a:ea typeface="+mn-ea"/>
          <a:cs typeface="+mn-cs"/>
        </a:defRPr>
      </a:lvl3pPr>
      <a:lvl4pPr marL="1503634" algn="l" rtl="0" eaLnBrk="1" latinLnBrk="0" hangingPunct="1">
        <a:defRPr kumimoji="0" kern="1200">
          <a:solidFill>
            <a:schemeClr val="tx1"/>
          </a:solidFill>
          <a:latin typeface="+mn-lt"/>
          <a:ea typeface="+mn-ea"/>
          <a:cs typeface="+mn-cs"/>
        </a:defRPr>
      </a:lvl4pPr>
      <a:lvl5pPr marL="2004840" algn="l" rtl="0" eaLnBrk="1" latinLnBrk="0" hangingPunct="1">
        <a:defRPr kumimoji="0" kern="1200">
          <a:solidFill>
            <a:schemeClr val="tx1"/>
          </a:solidFill>
          <a:latin typeface="+mn-lt"/>
          <a:ea typeface="+mn-ea"/>
          <a:cs typeface="+mn-cs"/>
        </a:defRPr>
      </a:lvl5pPr>
      <a:lvl6pPr marL="2506053" algn="l" rtl="0" eaLnBrk="1" latinLnBrk="0" hangingPunct="1">
        <a:defRPr kumimoji="0" kern="1200">
          <a:solidFill>
            <a:schemeClr val="tx1"/>
          </a:solidFill>
          <a:latin typeface="+mn-lt"/>
          <a:ea typeface="+mn-ea"/>
          <a:cs typeface="+mn-cs"/>
        </a:defRPr>
      </a:lvl6pPr>
      <a:lvl7pPr marL="3007262" algn="l" rtl="0" eaLnBrk="1" latinLnBrk="0" hangingPunct="1">
        <a:defRPr kumimoji="0" kern="1200">
          <a:solidFill>
            <a:schemeClr val="tx1"/>
          </a:solidFill>
          <a:latin typeface="+mn-lt"/>
          <a:ea typeface="+mn-ea"/>
          <a:cs typeface="+mn-cs"/>
        </a:defRPr>
      </a:lvl7pPr>
      <a:lvl8pPr marL="3508461" algn="l" rtl="0" eaLnBrk="1" latinLnBrk="0" hangingPunct="1">
        <a:defRPr kumimoji="0" kern="1200">
          <a:solidFill>
            <a:schemeClr val="tx1"/>
          </a:solidFill>
          <a:latin typeface="+mn-lt"/>
          <a:ea typeface="+mn-ea"/>
          <a:cs typeface="+mn-cs"/>
        </a:defRPr>
      </a:lvl8pPr>
      <a:lvl9pPr marL="4009678"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92113" y="46037"/>
            <a:ext cx="9372600" cy="1259946"/>
          </a:xfrm>
          <a:prstGeom prst="rect">
            <a:avLst/>
          </a:prstGeom>
        </p:spPr>
        <p:txBody>
          <a:bodyPr vert="horz" lIns="100242" tIns="50124" rIns="100242" bIns="50124" anchor="ctr">
            <a:normAutofit/>
            <a:scene3d>
              <a:camera prst="orthographicFront"/>
              <a:lightRig rig="soft" dir="t"/>
            </a:scene3d>
            <a:sp3d prstMaterial="softEdge">
              <a:bevelT w="25400" h="25400"/>
            </a:sp3d>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163568" y="1535015"/>
            <a:ext cx="9753599" cy="5492771"/>
          </a:xfrm>
          <a:prstGeom prst="rect">
            <a:avLst/>
          </a:prstGeom>
        </p:spPr>
        <p:txBody>
          <a:bodyPr vert="horz" lIns="100242" tIns="50124" rIns="100242" bIns="50124">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TextBox 9"/>
          <p:cNvSpPr txBox="1"/>
          <p:nvPr/>
        </p:nvSpPr>
        <p:spPr>
          <a:xfrm>
            <a:off x="-65034" y="7366969"/>
            <a:ext cx="409203" cy="230814"/>
          </a:xfrm>
          <a:prstGeom prst="rect">
            <a:avLst/>
          </a:prstGeom>
          <a:noFill/>
        </p:spPr>
        <p:txBody>
          <a:bodyPr wrap="none" lIns="90949" tIns="45476" rIns="90949" bIns="45476" rtlCol="0">
            <a:spAutoFit/>
          </a:bodyPr>
          <a:lstStyle/>
          <a:p>
            <a:pPr defTabSz="501208" fontAlgn="auto" hangingPunct="1">
              <a:lnSpc>
                <a:spcPct val="100000"/>
              </a:lnSpc>
              <a:spcBef>
                <a:spcPts val="0"/>
              </a:spcBef>
              <a:spcAft>
                <a:spcPts val="0"/>
              </a:spcAft>
              <a:buClrTx/>
              <a:buSzTx/>
              <a:buFontTx/>
              <a:buNone/>
            </a:pPr>
            <a:r>
              <a:rPr lang="en-US" sz="900" dirty="0" smtClean="0">
                <a:solidFill>
                  <a:prstClr val="black"/>
                </a:solidFill>
                <a:latin typeface="Lucida Sans Unicode"/>
              </a:rPr>
              <a:t>(</a:t>
            </a:r>
            <a:fld id="{1F7FDA8B-F13B-1D43-9711-3B08EFAB2B53}" type="slidenum">
              <a:rPr lang="en-US" sz="900" smtClean="0">
                <a:solidFill>
                  <a:prstClr val="black"/>
                </a:solidFill>
                <a:latin typeface="Lucida Sans Unicode"/>
              </a:rPr>
              <a:pPr defTabSz="501208" fontAlgn="auto" hangingPunct="1">
                <a:lnSpc>
                  <a:spcPct val="100000"/>
                </a:lnSpc>
                <a:spcBef>
                  <a:spcPts val="0"/>
                </a:spcBef>
                <a:spcAft>
                  <a:spcPts val="0"/>
                </a:spcAft>
                <a:buClrTx/>
                <a:buSzTx/>
                <a:buFontTx/>
                <a:buNone/>
              </a:pPr>
              <a:t>‹#›</a:t>
            </a:fld>
            <a:r>
              <a:rPr lang="en-US" sz="900" dirty="0" smtClean="0">
                <a:solidFill>
                  <a:prstClr val="black"/>
                </a:solidFill>
                <a:latin typeface="Lucida Sans Unicode"/>
              </a:rPr>
              <a:t>)</a:t>
            </a:r>
            <a:endParaRPr lang="en-US" sz="900" dirty="0">
              <a:solidFill>
                <a:prstClr val="black"/>
              </a:solidFill>
              <a:latin typeface="Lucida Sans Unicode"/>
            </a:endParaRPr>
          </a:p>
        </p:txBody>
      </p:sp>
      <p:pic>
        <p:nvPicPr>
          <p:cNvPr id="2" name="Picture 1" descr="sw-horz-w3c-v-2.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186819" y="7366255"/>
            <a:ext cx="869150" cy="173090"/>
          </a:xfrm>
          <a:prstGeom prst="rect">
            <a:avLst/>
          </a:prstGeom>
        </p:spPr>
      </p:pic>
    </p:spTree>
    <p:extLst>
      <p:ext uri="{BB962C8B-B14F-4D97-AF65-F5344CB8AC3E}">
        <p14:creationId xmlns:p14="http://schemas.microsoft.com/office/powerpoint/2010/main" val="3239706056"/>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Lst>
  <p:txStyles>
    <p:title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p:titleStyle>
    <p:bodyStyle>
      <a:lvl1pPr marL="401047" indent="-280733" algn="l" rtl="0" eaLnBrk="1" latinLnBrk="0" hangingPunct="1">
        <a:spcBef>
          <a:spcPts val="661"/>
        </a:spcBef>
        <a:spcAft>
          <a:spcPts val="0"/>
        </a:spcAft>
        <a:buClr>
          <a:schemeClr val="bg1">
            <a:lumMod val="50000"/>
          </a:schemeClr>
        </a:buClr>
        <a:buSzPct val="68000"/>
        <a:buFont typeface="Wingdings 3"/>
        <a:buChar char=""/>
        <a:defRPr kumimoji="0" sz="3000" b="0" i="0" kern="1200">
          <a:solidFill>
            <a:schemeClr val="bg1">
              <a:lumMod val="50000"/>
            </a:schemeClr>
          </a:solidFill>
          <a:latin typeface="Helvetica Neue"/>
          <a:ea typeface="+mn-ea"/>
          <a:cs typeface="Helvetica Neue"/>
        </a:defRPr>
      </a:lvl1pPr>
      <a:lvl2pPr marL="681789" indent="-250654" algn="l" rtl="0" eaLnBrk="1" latinLnBrk="0" hangingPunct="1">
        <a:spcBef>
          <a:spcPts val="441"/>
        </a:spcBef>
        <a:buClr>
          <a:schemeClr val="bg1">
            <a:lumMod val="50000"/>
          </a:schemeClr>
        </a:buClr>
        <a:buFont typeface="Wingdings" charset="2"/>
        <a:buChar char="§"/>
        <a:defRPr kumimoji="0" sz="2500" b="0" i="0" kern="1200">
          <a:solidFill>
            <a:schemeClr val="bg1">
              <a:lumMod val="50000"/>
            </a:schemeClr>
          </a:solidFill>
          <a:latin typeface="Helvetica Neue"/>
          <a:ea typeface="+mn-ea"/>
          <a:cs typeface="Helvetica Neue"/>
        </a:defRPr>
      </a:lvl2pPr>
      <a:lvl3pPr marL="942489" indent="-250654" algn="l" rtl="0" eaLnBrk="1" latinLnBrk="0" hangingPunct="1">
        <a:spcBef>
          <a:spcPts val="386"/>
        </a:spcBef>
        <a:buClr>
          <a:schemeClr val="bg1">
            <a:lumMod val="50000"/>
          </a:schemeClr>
        </a:buClr>
        <a:buSzPct val="100000"/>
        <a:buFont typeface="Wingdings 2"/>
        <a:buChar char=""/>
        <a:defRPr kumimoji="0" sz="2300" b="0" i="0" kern="1200">
          <a:solidFill>
            <a:schemeClr val="bg1">
              <a:lumMod val="50000"/>
            </a:schemeClr>
          </a:solidFill>
          <a:latin typeface="Helvetica Neue"/>
          <a:ea typeface="+mn-ea"/>
          <a:cs typeface="Helvetica Neue"/>
        </a:defRPr>
      </a:lvl3pPr>
      <a:lvl4pPr marL="1253289" indent="-250654" algn="l" rtl="0" eaLnBrk="1" latinLnBrk="0" hangingPunct="1">
        <a:spcBef>
          <a:spcPts val="386"/>
        </a:spcBef>
        <a:buClr>
          <a:schemeClr val="bg1">
            <a:lumMod val="50000"/>
          </a:schemeClr>
        </a:buClr>
        <a:buFont typeface="Wingdings 2"/>
        <a:buChar char=""/>
        <a:defRPr kumimoji="0" sz="2100" b="0" i="0" kern="1200">
          <a:solidFill>
            <a:schemeClr val="bg1">
              <a:lumMod val="50000"/>
            </a:schemeClr>
          </a:solidFill>
          <a:latin typeface="Helvetica Neue"/>
          <a:ea typeface="+mn-ea"/>
          <a:cs typeface="Helvetica Neue"/>
        </a:defRPr>
      </a:lvl4pPr>
      <a:lvl5pPr marL="1503946" indent="-250654" algn="l" rtl="0" eaLnBrk="1" latinLnBrk="0" hangingPunct="1">
        <a:spcBef>
          <a:spcPts val="386"/>
        </a:spcBef>
        <a:buClr>
          <a:schemeClr val="bg1">
            <a:lumMod val="50000"/>
          </a:schemeClr>
        </a:buClr>
        <a:buFont typeface="Wingdings 2"/>
        <a:buChar char=""/>
        <a:defRPr kumimoji="0" sz="2000" b="0" i="0" kern="1200">
          <a:solidFill>
            <a:schemeClr val="bg1">
              <a:lumMod val="50000"/>
            </a:schemeClr>
          </a:solidFill>
          <a:latin typeface="Helvetica Neue"/>
          <a:ea typeface="+mn-ea"/>
          <a:cs typeface="Helvetica Neue"/>
        </a:defRPr>
      </a:lvl5pPr>
      <a:lvl6pPr marL="1754576" indent="-250654" algn="l" rtl="0" eaLnBrk="1" latinLnBrk="0" hangingPunct="1">
        <a:spcBef>
          <a:spcPts val="386"/>
        </a:spcBef>
        <a:buClr>
          <a:schemeClr val="accent3"/>
        </a:buClr>
        <a:buFont typeface="Wingdings 2"/>
        <a:buChar char=""/>
        <a:defRPr kumimoji="0" sz="2000" kern="1200">
          <a:solidFill>
            <a:schemeClr val="tx1"/>
          </a:solidFill>
          <a:latin typeface="+mn-lt"/>
          <a:ea typeface="+mn-ea"/>
          <a:cs typeface="+mn-cs"/>
        </a:defRPr>
      </a:lvl6pPr>
      <a:lvl7pPr marL="2005256" indent="-250654"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7pPr>
      <a:lvl8pPr marL="2255911" indent="-250654"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8pPr>
      <a:lvl9pPr marL="2506572" indent="-250654" algn="l" rtl="0" eaLnBrk="1" latinLnBrk="0" hangingPunct="1">
        <a:spcBef>
          <a:spcPts val="386"/>
        </a:spcBef>
        <a:buClr>
          <a:schemeClr val="accent3"/>
        </a:buClr>
        <a:buFont typeface="Wingdings 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1312" algn="l" rtl="0" eaLnBrk="1" latinLnBrk="0" hangingPunct="1">
        <a:defRPr kumimoji="0" kern="1200">
          <a:solidFill>
            <a:schemeClr val="tx1"/>
          </a:solidFill>
          <a:latin typeface="+mn-lt"/>
          <a:ea typeface="+mn-ea"/>
          <a:cs typeface="+mn-cs"/>
        </a:defRPr>
      </a:lvl2pPr>
      <a:lvl3pPr marL="1002629" algn="l" rtl="0" eaLnBrk="1" latinLnBrk="0" hangingPunct="1">
        <a:defRPr kumimoji="0" kern="1200">
          <a:solidFill>
            <a:schemeClr val="tx1"/>
          </a:solidFill>
          <a:latin typeface="+mn-lt"/>
          <a:ea typeface="+mn-ea"/>
          <a:cs typeface="+mn-cs"/>
        </a:defRPr>
      </a:lvl3pPr>
      <a:lvl4pPr marL="1503946" algn="l" rtl="0" eaLnBrk="1" latinLnBrk="0" hangingPunct="1">
        <a:defRPr kumimoji="0" kern="1200">
          <a:solidFill>
            <a:schemeClr val="tx1"/>
          </a:solidFill>
          <a:latin typeface="+mn-lt"/>
          <a:ea typeface="+mn-ea"/>
          <a:cs typeface="+mn-cs"/>
        </a:defRPr>
      </a:lvl4pPr>
      <a:lvl5pPr marL="2005256" algn="l" rtl="0" eaLnBrk="1" latinLnBrk="0" hangingPunct="1">
        <a:defRPr kumimoji="0" kern="1200">
          <a:solidFill>
            <a:schemeClr val="tx1"/>
          </a:solidFill>
          <a:latin typeface="+mn-lt"/>
          <a:ea typeface="+mn-ea"/>
          <a:cs typeface="+mn-cs"/>
        </a:defRPr>
      </a:lvl5pPr>
      <a:lvl6pPr marL="2506572" algn="l" rtl="0" eaLnBrk="1" latinLnBrk="0" hangingPunct="1">
        <a:defRPr kumimoji="0" kern="1200">
          <a:solidFill>
            <a:schemeClr val="tx1"/>
          </a:solidFill>
          <a:latin typeface="+mn-lt"/>
          <a:ea typeface="+mn-ea"/>
          <a:cs typeface="+mn-cs"/>
        </a:defRPr>
      </a:lvl6pPr>
      <a:lvl7pPr marL="3007886" algn="l" rtl="0" eaLnBrk="1" latinLnBrk="0" hangingPunct="1">
        <a:defRPr kumimoji="0" kern="1200">
          <a:solidFill>
            <a:schemeClr val="tx1"/>
          </a:solidFill>
          <a:latin typeface="+mn-lt"/>
          <a:ea typeface="+mn-ea"/>
          <a:cs typeface="+mn-cs"/>
        </a:defRPr>
      </a:lvl7pPr>
      <a:lvl8pPr marL="3509189" algn="l" rtl="0" eaLnBrk="1" latinLnBrk="0" hangingPunct="1">
        <a:defRPr kumimoji="0" kern="1200">
          <a:solidFill>
            <a:schemeClr val="tx1"/>
          </a:solidFill>
          <a:latin typeface="+mn-lt"/>
          <a:ea typeface="+mn-ea"/>
          <a:cs typeface="+mn-cs"/>
        </a:defRPr>
      </a:lvl8pPr>
      <a:lvl9pPr marL="4010509"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92113" y="46037"/>
            <a:ext cx="9372600" cy="1259946"/>
          </a:xfrm>
          <a:prstGeom prst="rect">
            <a:avLst/>
          </a:prstGeom>
        </p:spPr>
        <p:txBody>
          <a:bodyPr vert="horz" lIns="100275" tIns="50140" rIns="100275" bIns="50140" anchor="ctr">
            <a:normAutofit/>
            <a:scene3d>
              <a:camera prst="orthographicFront"/>
              <a:lightRig rig="soft" dir="t"/>
            </a:scene3d>
            <a:sp3d prstMaterial="softEdge">
              <a:bevelT w="25400" h="25400"/>
            </a:sp3d>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163565" y="1535015"/>
            <a:ext cx="9753599" cy="5492771"/>
          </a:xfrm>
          <a:prstGeom prst="rect">
            <a:avLst/>
          </a:prstGeom>
        </p:spPr>
        <p:txBody>
          <a:bodyPr vert="horz" lIns="100275" tIns="50140" rIns="100275" bIns="5014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TextBox 9"/>
          <p:cNvSpPr txBox="1"/>
          <p:nvPr/>
        </p:nvSpPr>
        <p:spPr>
          <a:xfrm>
            <a:off x="-65037" y="7366969"/>
            <a:ext cx="409203" cy="230814"/>
          </a:xfrm>
          <a:prstGeom prst="rect">
            <a:avLst/>
          </a:prstGeom>
          <a:noFill/>
        </p:spPr>
        <p:txBody>
          <a:bodyPr wrap="none" lIns="90978" tIns="45491" rIns="90978" bIns="45491" rtlCol="0">
            <a:spAutoFit/>
          </a:bodyPr>
          <a:lstStyle/>
          <a:p>
            <a:pPr defTabSz="501364" fontAlgn="auto" hangingPunct="1">
              <a:lnSpc>
                <a:spcPct val="100000"/>
              </a:lnSpc>
              <a:spcBef>
                <a:spcPts val="0"/>
              </a:spcBef>
              <a:spcAft>
                <a:spcPts val="0"/>
              </a:spcAft>
              <a:buClrTx/>
              <a:buSzTx/>
              <a:buFontTx/>
              <a:buNone/>
            </a:pPr>
            <a:r>
              <a:rPr lang="en-US" sz="900" dirty="0" smtClean="0">
                <a:solidFill>
                  <a:prstClr val="black"/>
                </a:solidFill>
                <a:latin typeface="Lucida Sans Unicode"/>
              </a:rPr>
              <a:t>(</a:t>
            </a:r>
            <a:fld id="{1F7FDA8B-F13B-1D43-9711-3B08EFAB2B53}" type="slidenum">
              <a:rPr lang="en-US" sz="900" smtClean="0">
                <a:solidFill>
                  <a:prstClr val="black"/>
                </a:solidFill>
                <a:latin typeface="Lucida Sans Unicode"/>
              </a:rPr>
              <a:pPr defTabSz="501364" fontAlgn="auto" hangingPunct="1">
                <a:lnSpc>
                  <a:spcPct val="100000"/>
                </a:lnSpc>
                <a:spcBef>
                  <a:spcPts val="0"/>
                </a:spcBef>
                <a:spcAft>
                  <a:spcPts val="0"/>
                </a:spcAft>
                <a:buClrTx/>
                <a:buSzTx/>
                <a:buFontTx/>
                <a:buNone/>
              </a:pPr>
              <a:t>‹#›</a:t>
            </a:fld>
            <a:r>
              <a:rPr lang="en-US" sz="900" dirty="0" smtClean="0">
                <a:solidFill>
                  <a:prstClr val="black"/>
                </a:solidFill>
                <a:latin typeface="Lucida Sans Unicode"/>
              </a:rPr>
              <a:t>)</a:t>
            </a:r>
            <a:endParaRPr lang="en-US" sz="900" dirty="0">
              <a:solidFill>
                <a:prstClr val="black"/>
              </a:solidFill>
              <a:latin typeface="Lucida Sans Unicode"/>
            </a:endParaRPr>
          </a:p>
        </p:txBody>
      </p:sp>
      <p:pic>
        <p:nvPicPr>
          <p:cNvPr id="2" name="Picture 1" descr="sw-horz-w3c-v-2.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186819" y="7366255"/>
            <a:ext cx="869150" cy="173090"/>
          </a:xfrm>
          <a:prstGeom prst="rect">
            <a:avLst/>
          </a:prstGeom>
        </p:spPr>
      </p:pic>
    </p:spTree>
    <p:extLst>
      <p:ext uri="{BB962C8B-B14F-4D97-AF65-F5344CB8AC3E}">
        <p14:creationId xmlns:p14="http://schemas.microsoft.com/office/powerpoint/2010/main" val="945355016"/>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Lst>
  <p:txStyles>
    <p:title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p:titleStyle>
    <p:bodyStyle>
      <a:lvl1pPr marL="401172" indent="-280821" algn="l" rtl="0" eaLnBrk="1" latinLnBrk="0" hangingPunct="1">
        <a:spcBef>
          <a:spcPts val="661"/>
        </a:spcBef>
        <a:spcAft>
          <a:spcPts val="0"/>
        </a:spcAft>
        <a:buClr>
          <a:schemeClr val="bg1">
            <a:lumMod val="50000"/>
          </a:schemeClr>
        </a:buClr>
        <a:buSzPct val="68000"/>
        <a:buFont typeface="Wingdings 3"/>
        <a:buChar char=""/>
        <a:defRPr kumimoji="0" sz="3000" b="0" i="0" kern="1200">
          <a:solidFill>
            <a:schemeClr val="bg1">
              <a:lumMod val="50000"/>
            </a:schemeClr>
          </a:solidFill>
          <a:latin typeface="Helvetica Neue"/>
          <a:ea typeface="+mn-ea"/>
          <a:cs typeface="Helvetica Neue"/>
        </a:defRPr>
      </a:lvl1pPr>
      <a:lvl2pPr marL="682001" indent="-250732" algn="l" rtl="0" eaLnBrk="1" latinLnBrk="0" hangingPunct="1">
        <a:spcBef>
          <a:spcPts val="441"/>
        </a:spcBef>
        <a:buClr>
          <a:schemeClr val="bg1">
            <a:lumMod val="50000"/>
          </a:schemeClr>
        </a:buClr>
        <a:buFont typeface="Wingdings" charset="2"/>
        <a:buChar char="§"/>
        <a:defRPr kumimoji="0" sz="2500" b="0" i="0" kern="1200">
          <a:solidFill>
            <a:schemeClr val="bg1">
              <a:lumMod val="50000"/>
            </a:schemeClr>
          </a:solidFill>
          <a:latin typeface="Helvetica Neue"/>
          <a:ea typeface="+mn-ea"/>
          <a:cs typeface="Helvetica Neue"/>
        </a:defRPr>
      </a:lvl2pPr>
      <a:lvl3pPr marL="942780" indent="-250732" algn="l" rtl="0" eaLnBrk="1" latinLnBrk="0" hangingPunct="1">
        <a:spcBef>
          <a:spcPts val="386"/>
        </a:spcBef>
        <a:buClr>
          <a:schemeClr val="bg1">
            <a:lumMod val="50000"/>
          </a:schemeClr>
        </a:buClr>
        <a:buSzPct val="100000"/>
        <a:buFont typeface="Wingdings 2"/>
        <a:buChar char=""/>
        <a:defRPr kumimoji="0" sz="2300" b="0" i="0" kern="1200">
          <a:solidFill>
            <a:schemeClr val="bg1">
              <a:lumMod val="50000"/>
            </a:schemeClr>
          </a:solidFill>
          <a:latin typeface="Helvetica Neue"/>
          <a:ea typeface="+mn-ea"/>
          <a:cs typeface="Helvetica Neue"/>
        </a:defRPr>
      </a:lvl3pPr>
      <a:lvl4pPr marL="1253679" indent="-250732" algn="l" rtl="0" eaLnBrk="1" latinLnBrk="0" hangingPunct="1">
        <a:spcBef>
          <a:spcPts val="386"/>
        </a:spcBef>
        <a:buClr>
          <a:schemeClr val="bg1">
            <a:lumMod val="50000"/>
          </a:schemeClr>
        </a:buClr>
        <a:buFont typeface="Wingdings 2"/>
        <a:buChar char=""/>
        <a:defRPr kumimoji="0" sz="2100" b="0" i="0" kern="1200">
          <a:solidFill>
            <a:schemeClr val="bg1">
              <a:lumMod val="50000"/>
            </a:schemeClr>
          </a:solidFill>
          <a:latin typeface="Helvetica Neue"/>
          <a:ea typeface="+mn-ea"/>
          <a:cs typeface="Helvetica Neue"/>
        </a:defRPr>
      </a:lvl4pPr>
      <a:lvl5pPr marL="1504414" indent="-250732" algn="l" rtl="0" eaLnBrk="1" latinLnBrk="0" hangingPunct="1">
        <a:spcBef>
          <a:spcPts val="386"/>
        </a:spcBef>
        <a:buClr>
          <a:schemeClr val="bg1">
            <a:lumMod val="50000"/>
          </a:schemeClr>
        </a:buClr>
        <a:buFont typeface="Wingdings 2"/>
        <a:buChar char=""/>
        <a:defRPr kumimoji="0" sz="2000" b="0" i="0" kern="1200">
          <a:solidFill>
            <a:schemeClr val="bg1">
              <a:lumMod val="50000"/>
            </a:schemeClr>
          </a:solidFill>
          <a:latin typeface="Helvetica Neue"/>
          <a:ea typeface="+mn-ea"/>
          <a:cs typeface="Helvetica Neue"/>
        </a:defRPr>
      </a:lvl5pPr>
      <a:lvl6pPr marL="1755122" indent="-250732" algn="l" rtl="0" eaLnBrk="1" latinLnBrk="0" hangingPunct="1">
        <a:spcBef>
          <a:spcPts val="386"/>
        </a:spcBef>
        <a:buClr>
          <a:schemeClr val="accent3"/>
        </a:buClr>
        <a:buFont typeface="Wingdings 2"/>
        <a:buChar char=""/>
        <a:defRPr kumimoji="0" sz="2000" kern="1200">
          <a:solidFill>
            <a:schemeClr val="tx1"/>
          </a:solidFill>
          <a:latin typeface="+mn-lt"/>
          <a:ea typeface="+mn-ea"/>
          <a:cs typeface="+mn-cs"/>
        </a:defRPr>
      </a:lvl6pPr>
      <a:lvl7pPr marL="2005880" indent="-250732"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7pPr>
      <a:lvl8pPr marL="2256613" indent="-250732"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8pPr>
      <a:lvl9pPr marL="2507352" indent="-250732" algn="l" rtl="0" eaLnBrk="1" latinLnBrk="0" hangingPunct="1">
        <a:spcBef>
          <a:spcPts val="386"/>
        </a:spcBef>
        <a:buClr>
          <a:schemeClr val="accent3"/>
        </a:buClr>
        <a:buFont typeface="Wingdings 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1467" algn="l" rtl="0" eaLnBrk="1" latinLnBrk="0" hangingPunct="1">
        <a:defRPr kumimoji="0" kern="1200">
          <a:solidFill>
            <a:schemeClr val="tx1"/>
          </a:solidFill>
          <a:latin typeface="+mn-lt"/>
          <a:ea typeface="+mn-ea"/>
          <a:cs typeface="+mn-cs"/>
        </a:defRPr>
      </a:lvl2pPr>
      <a:lvl3pPr marL="1002940" algn="l" rtl="0" eaLnBrk="1" latinLnBrk="0" hangingPunct="1">
        <a:defRPr kumimoji="0" kern="1200">
          <a:solidFill>
            <a:schemeClr val="tx1"/>
          </a:solidFill>
          <a:latin typeface="+mn-lt"/>
          <a:ea typeface="+mn-ea"/>
          <a:cs typeface="+mn-cs"/>
        </a:defRPr>
      </a:lvl3pPr>
      <a:lvl4pPr marL="1504414" algn="l" rtl="0" eaLnBrk="1" latinLnBrk="0" hangingPunct="1">
        <a:defRPr kumimoji="0" kern="1200">
          <a:solidFill>
            <a:schemeClr val="tx1"/>
          </a:solidFill>
          <a:latin typeface="+mn-lt"/>
          <a:ea typeface="+mn-ea"/>
          <a:cs typeface="+mn-cs"/>
        </a:defRPr>
      </a:lvl4pPr>
      <a:lvl5pPr marL="2005880" algn="l" rtl="0" eaLnBrk="1" latinLnBrk="0" hangingPunct="1">
        <a:defRPr kumimoji="0" kern="1200">
          <a:solidFill>
            <a:schemeClr val="tx1"/>
          </a:solidFill>
          <a:latin typeface="+mn-lt"/>
          <a:ea typeface="+mn-ea"/>
          <a:cs typeface="+mn-cs"/>
        </a:defRPr>
      </a:lvl5pPr>
      <a:lvl6pPr marL="2507352" algn="l" rtl="0" eaLnBrk="1" latinLnBrk="0" hangingPunct="1">
        <a:defRPr kumimoji="0" kern="1200">
          <a:solidFill>
            <a:schemeClr val="tx1"/>
          </a:solidFill>
          <a:latin typeface="+mn-lt"/>
          <a:ea typeface="+mn-ea"/>
          <a:cs typeface="+mn-cs"/>
        </a:defRPr>
      </a:lvl6pPr>
      <a:lvl7pPr marL="3008822" algn="l" rtl="0" eaLnBrk="1" latinLnBrk="0" hangingPunct="1">
        <a:defRPr kumimoji="0" kern="1200">
          <a:solidFill>
            <a:schemeClr val="tx1"/>
          </a:solidFill>
          <a:latin typeface="+mn-lt"/>
          <a:ea typeface="+mn-ea"/>
          <a:cs typeface="+mn-cs"/>
        </a:defRPr>
      </a:lvl7pPr>
      <a:lvl8pPr marL="3510280" algn="l" rtl="0" eaLnBrk="1" latinLnBrk="0" hangingPunct="1">
        <a:defRPr kumimoji="0" kern="1200">
          <a:solidFill>
            <a:schemeClr val="tx1"/>
          </a:solidFill>
          <a:latin typeface="+mn-lt"/>
          <a:ea typeface="+mn-ea"/>
          <a:cs typeface="+mn-cs"/>
        </a:defRPr>
      </a:lvl8pPr>
      <a:lvl9pPr marL="4011756"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92113" y="46037"/>
            <a:ext cx="9372600" cy="1259946"/>
          </a:xfrm>
          <a:prstGeom prst="rect">
            <a:avLst/>
          </a:prstGeom>
        </p:spPr>
        <p:txBody>
          <a:bodyPr vert="horz" lIns="100490" tIns="50247" rIns="100490" bIns="50247" anchor="ctr">
            <a:normAutofit/>
            <a:scene3d>
              <a:camera prst="orthographicFront"/>
              <a:lightRig rig="soft" dir="t"/>
            </a:scene3d>
            <a:sp3d prstMaterial="softEdge">
              <a:bevelT w="25400" h="25400"/>
            </a:sp3d>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163543" y="1535015"/>
            <a:ext cx="9753599" cy="5492771"/>
          </a:xfrm>
          <a:prstGeom prst="rect">
            <a:avLst/>
          </a:prstGeom>
        </p:spPr>
        <p:txBody>
          <a:bodyPr vert="horz" lIns="100490" tIns="50247" rIns="100490" bIns="50247">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TextBox 9"/>
          <p:cNvSpPr txBox="1"/>
          <p:nvPr/>
        </p:nvSpPr>
        <p:spPr>
          <a:xfrm>
            <a:off x="-65059" y="7366969"/>
            <a:ext cx="409203" cy="230814"/>
          </a:xfrm>
          <a:prstGeom prst="rect">
            <a:avLst/>
          </a:prstGeom>
          <a:noFill/>
        </p:spPr>
        <p:txBody>
          <a:bodyPr wrap="none" lIns="91171" tIns="45587" rIns="91171" bIns="45587" rtlCol="0">
            <a:spAutoFit/>
          </a:bodyPr>
          <a:lstStyle/>
          <a:p>
            <a:pPr defTabSz="502404" fontAlgn="auto" hangingPunct="1">
              <a:lnSpc>
                <a:spcPct val="100000"/>
              </a:lnSpc>
              <a:spcBef>
                <a:spcPts val="0"/>
              </a:spcBef>
              <a:spcAft>
                <a:spcPts val="0"/>
              </a:spcAft>
              <a:buClrTx/>
              <a:buSzTx/>
              <a:buFontTx/>
              <a:buNone/>
            </a:pPr>
            <a:r>
              <a:rPr lang="en-US" sz="900" dirty="0" smtClean="0">
                <a:solidFill>
                  <a:prstClr val="black"/>
                </a:solidFill>
                <a:latin typeface="Lucida Sans Unicode"/>
              </a:rPr>
              <a:t>(</a:t>
            </a:r>
            <a:fld id="{1F7FDA8B-F13B-1D43-9711-3B08EFAB2B53}" type="slidenum">
              <a:rPr lang="en-US" sz="900" smtClean="0">
                <a:solidFill>
                  <a:prstClr val="black"/>
                </a:solidFill>
                <a:latin typeface="Lucida Sans Unicode"/>
              </a:rPr>
              <a:pPr defTabSz="502404" fontAlgn="auto" hangingPunct="1">
                <a:lnSpc>
                  <a:spcPct val="100000"/>
                </a:lnSpc>
                <a:spcBef>
                  <a:spcPts val="0"/>
                </a:spcBef>
                <a:spcAft>
                  <a:spcPts val="0"/>
                </a:spcAft>
                <a:buClrTx/>
                <a:buSzTx/>
                <a:buFontTx/>
                <a:buNone/>
              </a:pPr>
              <a:t>‹#›</a:t>
            </a:fld>
            <a:r>
              <a:rPr lang="en-US" sz="900" dirty="0" smtClean="0">
                <a:solidFill>
                  <a:prstClr val="black"/>
                </a:solidFill>
                <a:latin typeface="Lucida Sans Unicode"/>
              </a:rPr>
              <a:t>)</a:t>
            </a:r>
            <a:endParaRPr lang="en-US" sz="900" dirty="0">
              <a:solidFill>
                <a:prstClr val="black"/>
              </a:solidFill>
              <a:latin typeface="Lucida Sans Unicode"/>
            </a:endParaRPr>
          </a:p>
        </p:txBody>
      </p:sp>
      <p:pic>
        <p:nvPicPr>
          <p:cNvPr id="2" name="Picture 1" descr="sw-horz-w3c-v-2.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186819" y="7366255"/>
            <a:ext cx="869150" cy="173090"/>
          </a:xfrm>
          <a:prstGeom prst="rect">
            <a:avLst/>
          </a:prstGeom>
        </p:spPr>
      </p:pic>
    </p:spTree>
    <p:extLst>
      <p:ext uri="{BB962C8B-B14F-4D97-AF65-F5344CB8AC3E}">
        <p14:creationId xmlns:p14="http://schemas.microsoft.com/office/powerpoint/2010/main" val="909075241"/>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 id="2147483886" r:id="rId15"/>
  </p:sldLayoutIdLst>
  <p:txStyles>
    <p:title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p:titleStyle>
    <p:bodyStyle>
      <a:lvl1pPr marL="402006" indent="-281403" algn="l" rtl="0" eaLnBrk="1" latinLnBrk="0" hangingPunct="1">
        <a:spcBef>
          <a:spcPts val="661"/>
        </a:spcBef>
        <a:spcAft>
          <a:spcPts val="0"/>
        </a:spcAft>
        <a:buClr>
          <a:schemeClr val="bg1">
            <a:lumMod val="50000"/>
          </a:schemeClr>
        </a:buClr>
        <a:buSzPct val="68000"/>
        <a:buFont typeface="Wingdings 3"/>
        <a:buChar char=""/>
        <a:defRPr kumimoji="0" sz="3000" b="0" i="0" kern="1200">
          <a:solidFill>
            <a:schemeClr val="bg1">
              <a:lumMod val="50000"/>
            </a:schemeClr>
          </a:solidFill>
          <a:latin typeface="Helvetica Neue"/>
          <a:ea typeface="+mn-ea"/>
          <a:cs typeface="Helvetica Neue"/>
        </a:defRPr>
      </a:lvl1pPr>
      <a:lvl2pPr marL="683415" indent="-251255" algn="l" rtl="0" eaLnBrk="1" latinLnBrk="0" hangingPunct="1">
        <a:spcBef>
          <a:spcPts val="441"/>
        </a:spcBef>
        <a:buClr>
          <a:schemeClr val="bg1">
            <a:lumMod val="50000"/>
          </a:schemeClr>
        </a:buClr>
        <a:buFont typeface="Wingdings" charset="2"/>
        <a:buChar char="§"/>
        <a:defRPr kumimoji="0" sz="2500" b="0" i="0" kern="1200">
          <a:solidFill>
            <a:schemeClr val="bg1">
              <a:lumMod val="50000"/>
            </a:schemeClr>
          </a:solidFill>
          <a:latin typeface="Helvetica Neue"/>
          <a:ea typeface="+mn-ea"/>
          <a:cs typeface="Helvetica Neue"/>
        </a:defRPr>
      </a:lvl2pPr>
      <a:lvl3pPr marL="944720" indent="-251255" algn="l" rtl="0" eaLnBrk="1" latinLnBrk="0" hangingPunct="1">
        <a:spcBef>
          <a:spcPts val="386"/>
        </a:spcBef>
        <a:buClr>
          <a:schemeClr val="bg1">
            <a:lumMod val="50000"/>
          </a:schemeClr>
        </a:buClr>
        <a:buSzPct val="100000"/>
        <a:buFont typeface="Wingdings 2"/>
        <a:buChar char=""/>
        <a:defRPr kumimoji="0" sz="2300" b="0" i="0" kern="1200">
          <a:solidFill>
            <a:schemeClr val="bg1">
              <a:lumMod val="50000"/>
            </a:schemeClr>
          </a:solidFill>
          <a:latin typeface="Helvetica Neue"/>
          <a:ea typeface="+mn-ea"/>
          <a:cs typeface="Helvetica Neue"/>
        </a:defRPr>
      </a:lvl3pPr>
      <a:lvl4pPr marL="1256280" indent="-251255" algn="l" rtl="0" eaLnBrk="1" latinLnBrk="0" hangingPunct="1">
        <a:spcBef>
          <a:spcPts val="386"/>
        </a:spcBef>
        <a:buClr>
          <a:schemeClr val="bg1">
            <a:lumMod val="50000"/>
          </a:schemeClr>
        </a:buClr>
        <a:buFont typeface="Wingdings 2"/>
        <a:buChar char=""/>
        <a:defRPr kumimoji="0" sz="2100" b="0" i="0" kern="1200">
          <a:solidFill>
            <a:schemeClr val="bg1">
              <a:lumMod val="50000"/>
            </a:schemeClr>
          </a:solidFill>
          <a:latin typeface="Helvetica Neue"/>
          <a:ea typeface="+mn-ea"/>
          <a:cs typeface="Helvetica Neue"/>
        </a:defRPr>
      </a:lvl4pPr>
      <a:lvl5pPr marL="1507535" indent="-251255" algn="l" rtl="0" eaLnBrk="1" latinLnBrk="0" hangingPunct="1">
        <a:spcBef>
          <a:spcPts val="386"/>
        </a:spcBef>
        <a:buClr>
          <a:schemeClr val="bg1">
            <a:lumMod val="50000"/>
          </a:schemeClr>
        </a:buClr>
        <a:buFont typeface="Wingdings 2"/>
        <a:buChar char=""/>
        <a:defRPr kumimoji="0" sz="2000" b="0" i="0" kern="1200">
          <a:solidFill>
            <a:schemeClr val="bg1">
              <a:lumMod val="50000"/>
            </a:schemeClr>
          </a:solidFill>
          <a:latin typeface="Helvetica Neue"/>
          <a:ea typeface="+mn-ea"/>
          <a:cs typeface="Helvetica Neue"/>
        </a:defRPr>
      </a:lvl5pPr>
      <a:lvl6pPr marL="1758779" indent="-251255" algn="l" rtl="0" eaLnBrk="1" latinLnBrk="0" hangingPunct="1">
        <a:spcBef>
          <a:spcPts val="386"/>
        </a:spcBef>
        <a:buClr>
          <a:schemeClr val="accent3"/>
        </a:buClr>
        <a:buFont typeface="Wingdings 2"/>
        <a:buChar char=""/>
        <a:defRPr kumimoji="0" sz="2000" kern="1200">
          <a:solidFill>
            <a:schemeClr val="tx1"/>
          </a:solidFill>
          <a:latin typeface="+mn-lt"/>
          <a:ea typeface="+mn-ea"/>
          <a:cs typeface="+mn-cs"/>
        </a:defRPr>
      </a:lvl6pPr>
      <a:lvl7pPr marL="2010043" indent="-251255"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7pPr>
      <a:lvl8pPr marL="2261299" indent="-251255"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8pPr>
      <a:lvl9pPr marL="2512556" indent="-251255" algn="l" rtl="0" eaLnBrk="1" latinLnBrk="0" hangingPunct="1">
        <a:spcBef>
          <a:spcPts val="386"/>
        </a:spcBef>
        <a:buClr>
          <a:schemeClr val="accent3"/>
        </a:buClr>
        <a:buFont typeface="Wingdings 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2508" algn="l" rtl="0" eaLnBrk="1" latinLnBrk="0" hangingPunct="1">
        <a:defRPr kumimoji="0" kern="1200">
          <a:solidFill>
            <a:schemeClr val="tx1"/>
          </a:solidFill>
          <a:latin typeface="+mn-lt"/>
          <a:ea typeface="+mn-ea"/>
          <a:cs typeface="+mn-cs"/>
        </a:defRPr>
      </a:lvl2pPr>
      <a:lvl3pPr marL="1005021" algn="l" rtl="0" eaLnBrk="1" latinLnBrk="0" hangingPunct="1">
        <a:defRPr kumimoji="0" kern="1200">
          <a:solidFill>
            <a:schemeClr val="tx1"/>
          </a:solidFill>
          <a:latin typeface="+mn-lt"/>
          <a:ea typeface="+mn-ea"/>
          <a:cs typeface="+mn-cs"/>
        </a:defRPr>
      </a:lvl3pPr>
      <a:lvl4pPr marL="1507535" algn="l" rtl="0" eaLnBrk="1" latinLnBrk="0" hangingPunct="1">
        <a:defRPr kumimoji="0" kern="1200">
          <a:solidFill>
            <a:schemeClr val="tx1"/>
          </a:solidFill>
          <a:latin typeface="+mn-lt"/>
          <a:ea typeface="+mn-ea"/>
          <a:cs typeface="+mn-cs"/>
        </a:defRPr>
      </a:lvl4pPr>
      <a:lvl5pPr marL="2010043" algn="l" rtl="0" eaLnBrk="1" latinLnBrk="0" hangingPunct="1">
        <a:defRPr kumimoji="0" kern="1200">
          <a:solidFill>
            <a:schemeClr val="tx1"/>
          </a:solidFill>
          <a:latin typeface="+mn-lt"/>
          <a:ea typeface="+mn-ea"/>
          <a:cs typeface="+mn-cs"/>
        </a:defRPr>
      </a:lvl5pPr>
      <a:lvl6pPr marL="2512556" algn="l" rtl="0" eaLnBrk="1" latinLnBrk="0" hangingPunct="1">
        <a:defRPr kumimoji="0" kern="1200">
          <a:solidFill>
            <a:schemeClr val="tx1"/>
          </a:solidFill>
          <a:latin typeface="+mn-lt"/>
          <a:ea typeface="+mn-ea"/>
          <a:cs typeface="+mn-cs"/>
        </a:defRPr>
      </a:lvl6pPr>
      <a:lvl7pPr marL="3015064" algn="l" rtl="0" eaLnBrk="1" latinLnBrk="0" hangingPunct="1">
        <a:defRPr kumimoji="0" kern="1200">
          <a:solidFill>
            <a:schemeClr val="tx1"/>
          </a:solidFill>
          <a:latin typeface="+mn-lt"/>
          <a:ea typeface="+mn-ea"/>
          <a:cs typeface="+mn-cs"/>
        </a:defRPr>
      </a:lvl7pPr>
      <a:lvl8pPr marL="3517567" algn="l" rtl="0" eaLnBrk="1" latinLnBrk="0" hangingPunct="1">
        <a:defRPr kumimoji="0" kern="1200">
          <a:solidFill>
            <a:schemeClr val="tx1"/>
          </a:solidFill>
          <a:latin typeface="+mn-lt"/>
          <a:ea typeface="+mn-ea"/>
          <a:cs typeface="+mn-cs"/>
        </a:defRPr>
      </a:lvl8pPr>
      <a:lvl9pPr marL="4020084"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92113" y="46037"/>
            <a:ext cx="9372600" cy="1259946"/>
          </a:xfrm>
          <a:prstGeom prst="rect">
            <a:avLst/>
          </a:prstGeom>
        </p:spPr>
        <p:txBody>
          <a:bodyPr vert="horz" lIns="100555" tIns="50280" rIns="100555" bIns="50280" anchor="ctr">
            <a:normAutofit/>
            <a:scene3d>
              <a:camera prst="orthographicFront"/>
              <a:lightRig rig="soft" dir="t"/>
            </a:scene3d>
            <a:sp3d prstMaterial="softEdge">
              <a:bevelT w="25400" h="25400"/>
            </a:sp3d>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163536" y="1535015"/>
            <a:ext cx="9753599" cy="5492771"/>
          </a:xfrm>
          <a:prstGeom prst="rect">
            <a:avLst/>
          </a:prstGeom>
        </p:spPr>
        <p:txBody>
          <a:bodyPr vert="horz" lIns="100555" tIns="50280" rIns="100555" bIns="5028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TextBox 9"/>
          <p:cNvSpPr txBox="1"/>
          <p:nvPr/>
        </p:nvSpPr>
        <p:spPr>
          <a:xfrm>
            <a:off x="-65066" y="7366969"/>
            <a:ext cx="409203" cy="230814"/>
          </a:xfrm>
          <a:prstGeom prst="rect">
            <a:avLst/>
          </a:prstGeom>
          <a:noFill/>
        </p:spPr>
        <p:txBody>
          <a:bodyPr wrap="none" lIns="91229" tIns="45615" rIns="91229" bIns="45615" rtlCol="0">
            <a:spAutoFit/>
          </a:bodyPr>
          <a:lstStyle/>
          <a:p>
            <a:pPr defTabSz="502717" fontAlgn="auto" hangingPunct="1">
              <a:lnSpc>
                <a:spcPct val="100000"/>
              </a:lnSpc>
              <a:spcBef>
                <a:spcPts val="0"/>
              </a:spcBef>
              <a:spcAft>
                <a:spcPts val="0"/>
              </a:spcAft>
              <a:buClrTx/>
              <a:buSzTx/>
              <a:buFontTx/>
              <a:buNone/>
            </a:pPr>
            <a:r>
              <a:rPr lang="en-US" sz="900" dirty="0" smtClean="0">
                <a:solidFill>
                  <a:prstClr val="black"/>
                </a:solidFill>
                <a:latin typeface="Lucida Sans Unicode"/>
              </a:rPr>
              <a:t>(</a:t>
            </a:r>
            <a:fld id="{1F7FDA8B-F13B-1D43-9711-3B08EFAB2B53}" type="slidenum">
              <a:rPr lang="en-US" sz="900" smtClean="0">
                <a:solidFill>
                  <a:prstClr val="black"/>
                </a:solidFill>
                <a:latin typeface="Lucida Sans Unicode"/>
              </a:rPr>
              <a:pPr defTabSz="502717" fontAlgn="auto" hangingPunct="1">
                <a:lnSpc>
                  <a:spcPct val="100000"/>
                </a:lnSpc>
                <a:spcBef>
                  <a:spcPts val="0"/>
                </a:spcBef>
                <a:spcAft>
                  <a:spcPts val="0"/>
                </a:spcAft>
                <a:buClrTx/>
                <a:buSzTx/>
                <a:buFontTx/>
                <a:buNone/>
              </a:pPr>
              <a:t>‹#›</a:t>
            </a:fld>
            <a:r>
              <a:rPr lang="en-US" sz="900" dirty="0" smtClean="0">
                <a:solidFill>
                  <a:prstClr val="black"/>
                </a:solidFill>
                <a:latin typeface="Lucida Sans Unicode"/>
              </a:rPr>
              <a:t>)</a:t>
            </a:r>
            <a:endParaRPr lang="en-US" sz="900" dirty="0">
              <a:solidFill>
                <a:prstClr val="black"/>
              </a:solidFill>
              <a:latin typeface="Lucida Sans Unicode"/>
            </a:endParaRPr>
          </a:p>
        </p:txBody>
      </p:sp>
      <p:pic>
        <p:nvPicPr>
          <p:cNvPr id="2" name="Picture 1" descr="sw-horz-w3c-v-2.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186819" y="7366255"/>
            <a:ext cx="869150" cy="173090"/>
          </a:xfrm>
          <a:prstGeom prst="rect">
            <a:avLst/>
          </a:prstGeom>
        </p:spPr>
      </p:pic>
    </p:spTree>
    <p:extLst>
      <p:ext uri="{BB962C8B-B14F-4D97-AF65-F5344CB8AC3E}">
        <p14:creationId xmlns:p14="http://schemas.microsoft.com/office/powerpoint/2010/main" val="1699737420"/>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Lst>
  <p:txStyles>
    <p:title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p:titleStyle>
    <p:bodyStyle>
      <a:lvl1pPr marL="402257" indent="-281579" algn="l" rtl="0" eaLnBrk="1" latinLnBrk="0" hangingPunct="1">
        <a:spcBef>
          <a:spcPts val="661"/>
        </a:spcBef>
        <a:spcAft>
          <a:spcPts val="0"/>
        </a:spcAft>
        <a:buClr>
          <a:schemeClr val="bg1">
            <a:lumMod val="50000"/>
          </a:schemeClr>
        </a:buClr>
        <a:buSzPct val="68000"/>
        <a:buFont typeface="Wingdings 3"/>
        <a:buChar char=""/>
        <a:defRPr kumimoji="0" sz="3000" b="0" i="0" kern="1200">
          <a:solidFill>
            <a:schemeClr val="bg1">
              <a:lumMod val="50000"/>
            </a:schemeClr>
          </a:solidFill>
          <a:latin typeface="Helvetica Neue"/>
          <a:ea typeface="+mn-ea"/>
          <a:cs typeface="Helvetica Neue"/>
        </a:defRPr>
      </a:lvl1pPr>
      <a:lvl2pPr marL="683840" indent="-251411" algn="l" rtl="0" eaLnBrk="1" latinLnBrk="0" hangingPunct="1">
        <a:spcBef>
          <a:spcPts val="441"/>
        </a:spcBef>
        <a:buClr>
          <a:schemeClr val="bg1">
            <a:lumMod val="50000"/>
          </a:schemeClr>
        </a:buClr>
        <a:buFont typeface="Wingdings" charset="2"/>
        <a:buChar char="§"/>
        <a:defRPr kumimoji="0" sz="2500" b="0" i="0" kern="1200">
          <a:solidFill>
            <a:schemeClr val="bg1">
              <a:lumMod val="50000"/>
            </a:schemeClr>
          </a:solidFill>
          <a:latin typeface="Helvetica Neue"/>
          <a:ea typeface="+mn-ea"/>
          <a:cs typeface="Helvetica Neue"/>
        </a:defRPr>
      </a:lvl2pPr>
      <a:lvl3pPr marL="945308" indent="-251411" algn="l" rtl="0" eaLnBrk="1" latinLnBrk="0" hangingPunct="1">
        <a:spcBef>
          <a:spcPts val="386"/>
        </a:spcBef>
        <a:buClr>
          <a:schemeClr val="bg1">
            <a:lumMod val="50000"/>
          </a:schemeClr>
        </a:buClr>
        <a:buSzPct val="100000"/>
        <a:buFont typeface="Wingdings 2"/>
        <a:buChar char=""/>
        <a:defRPr kumimoji="0" sz="2300" b="0" i="0" kern="1200">
          <a:solidFill>
            <a:schemeClr val="bg1">
              <a:lumMod val="50000"/>
            </a:schemeClr>
          </a:solidFill>
          <a:latin typeface="Helvetica Neue"/>
          <a:ea typeface="+mn-ea"/>
          <a:cs typeface="Helvetica Neue"/>
        </a:defRPr>
      </a:lvl3pPr>
      <a:lvl4pPr marL="1257062" indent="-251411" algn="l" rtl="0" eaLnBrk="1" latinLnBrk="0" hangingPunct="1">
        <a:spcBef>
          <a:spcPts val="386"/>
        </a:spcBef>
        <a:buClr>
          <a:schemeClr val="bg1">
            <a:lumMod val="50000"/>
          </a:schemeClr>
        </a:buClr>
        <a:buFont typeface="Wingdings 2"/>
        <a:buChar char=""/>
        <a:defRPr kumimoji="0" sz="2100" b="0" i="0" kern="1200">
          <a:solidFill>
            <a:schemeClr val="bg1">
              <a:lumMod val="50000"/>
            </a:schemeClr>
          </a:solidFill>
          <a:latin typeface="Helvetica Neue"/>
          <a:ea typeface="+mn-ea"/>
          <a:cs typeface="Helvetica Neue"/>
        </a:defRPr>
      </a:lvl4pPr>
      <a:lvl5pPr marL="1508471" indent="-251411" algn="l" rtl="0" eaLnBrk="1" latinLnBrk="0" hangingPunct="1">
        <a:spcBef>
          <a:spcPts val="386"/>
        </a:spcBef>
        <a:buClr>
          <a:schemeClr val="bg1">
            <a:lumMod val="50000"/>
          </a:schemeClr>
        </a:buClr>
        <a:buFont typeface="Wingdings 2"/>
        <a:buChar char=""/>
        <a:defRPr kumimoji="0" sz="2000" b="0" i="0" kern="1200">
          <a:solidFill>
            <a:schemeClr val="bg1">
              <a:lumMod val="50000"/>
            </a:schemeClr>
          </a:solidFill>
          <a:latin typeface="Helvetica Neue"/>
          <a:ea typeface="+mn-ea"/>
          <a:cs typeface="Helvetica Neue"/>
        </a:defRPr>
      </a:lvl5pPr>
      <a:lvl6pPr marL="1759877" indent="-251411" algn="l" rtl="0" eaLnBrk="1" latinLnBrk="0" hangingPunct="1">
        <a:spcBef>
          <a:spcPts val="386"/>
        </a:spcBef>
        <a:buClr>
          <a:schemeClr val="accent3"/>
        </a:buClr>
        <a:buFont typeface="Wingdings 2"/>
        <a:buChar char=""/>
        <a:defRPr kumimoji="0" sz="2000" kern="1200">
          <a:solidFill>
            <a:schemeClr val="tx1"/>
          </a:solidFill>
          <a:latin typeface="+mn-lt"/>
          <a:ea typeface="+mn-ea"/>
          <a:cs typeface="+mn-cs"/>
        </a:defRPr>
      </a:lvl6pPr>
      <a:lvl7pPr marL="2011293" indent="-251411"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7pPr>
      <a:lvl8pPr marL="2262706" indent="-251411"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8pPr>
      <a:lvl9pPr marL="2514119" indent="-251411" algn="l" rtl="0" eaLnBrk="1" latinLnBrk="0" hangingPunct="1">
        <a:spcBef>
          <a:spcPts val="386"/>
        </a:spcBef>
        <a:buClr>
          <a:schemeClr val="accent3"/>
        </a:buClr>
        <a:buFont typeface="Wingdings 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2821" algn="l" rtl="0" eaLnBrk="1" latinLnBrk="0" hangingPunct="1">
        <a:defRPr kumimoji="0" kern="1200">
          <a:solidFill>
            <a:schemeClr val="tx1"/>
          </a:solidFill>
          <a:latin typeface="+mn-lt"/>
          <a:ea typeface="+mn-ea"/>
          <a:cs typeface="+mn-cs"/>
        </a:defRPr>
      </a:lvl2pPr>
      <a:lvl3pPr marL="1005647" algn="l" rtl="0" eaLnBrk="1" latinLnBrk="0" hangingPunct="1">
        <a:defRPr kumimoji="0" kern="1200">
          <a:solidFill>
            <a:schemeClr val="tx1"/>
          </a:solidFill>
          <a:latin typeface="+mn-lt"/>
          <a:ea typeface="+mn-ea"/>
          <a:cs typeface="+mn-cs"/>
        </a:defRPr>
      </a:lvl3pPr>
      <a:lvl4pPr marL="1508471" algn="l" rtl="0" eaLnBrk="1" latinLnBrk="0" hangingPunct="1">
        <a:defRPr kumimoji="0" kern="1200">
          <a:solidFill>
            <a:schemeClr val="tx1"/>
          </a:solidFill>
          <a:latin typeface="+mn-lt"/>
          <a:ea typeface="+mn-ea"/>
          <a:cs typeface="+mn-cs"/>
        </a:defRPr>
      </a:lvl4pPr>
      <a:lvl5pPr marL="2011293" algn="l" rtl="0" eaLnBrk="1" latinLnBrk="0" hangingPunct="1">
        <a:defRPr kumimoji="0" kern="1200">
          <a:solidFill>
            <a:schemeClr val="tx1"/>
          </a:solidFill>
          <a:latin typeface="+mn-lt"/>
          <a:ea typeface="+mn-ea"/>
          <a:cs typeface="+mn-cs"/>
        </a:defRPr>
      </a:lvl5pPr>
      <a:lvl6pPr marL="2514119" algn="l" rtl="0" eaLnBrk="1" latinLnBrk="0" hangingPunct="1">
        <a:defRPr kumimoji="0" kern="1200">
          <a:solidFill>
            <a:schemeClr val="tx1"/>
          </a:solidFill>
          <a:latin typeface="+mn-lt"/>
          <a:ea typeface="+mn-ea"/>
          <a:cs typeface="+mn-cs"/>
        </a:defRPr>
      </a:lvl6pPr>
      <a:lvl7pPr marL="3016940" algn="l" rtl="0" eaLnBrk="1" latinLnBrk="0" hangingPunct="1">
        <a:defRPr kumimoji="0" kern="1200">
          <a:solidFill>
            <a:schemeClr val="tx1"/>
          </a:solidFill>
          <a:latin typeface="+mn-lt"/>
          <a:ea typeface="+mn-ea"/>
          <a:cs typeface="+mn-cs"/>
        </a:defRPr>
      </a:lvl7pPr>
      <a:lvl8pPr marL="3519756" algn="l" rtl="0" eaLnBrk="1" latinLnBrk="0" hangingPunct="1">
        <a:defRPr kumimoji="0" kern="1200">
          <a:solidFill>
            <a:schemeClr val="tx1"/>
          </a:solidFill>
          <a:latin typeface="+mn-lt"/>
          <a:ea typeface="+mn-ea"/>
          <a:cs typeface="+mn-cs"/>
        </a:defRPr>
      </a:lvl8pPr>
      <a:lvl9pPr marL="4022586"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 Id="rId3" Type="http://schemas.openxmlformats.org/officeDocument/2006/relationships/image" Target="../media/image2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 Id="rId3" Type="http://schemas.openxmlformats.org/officeDocument/2006/relationships/image" Target="../media/image2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104.xml.rels><?xml version="1.0" encoding="UTF-8" standalone="yes"?>
<Relationships xmlns="http://schemas.openxmlformats.org/package/2006/relationships"><Relationship Id="rId3" Type="http://schemas.openxmlformats.org/officeDocument/2006/relationships/image" Target="../media/image33.wmf"/><Relationship Id="rId4" Type="http://schemas.openxmlformats.org/officeDocument/2006/relationships/image" Target="../media/image34.wmf"/><Relationship Id="rId1" Type="http://schemas.openxmlformats.org/officeDocument/2006/relationships/slideLayout" Target="../slideLayouts/slideLayout4.xml"/><Relationship Id="rId2" Type="http://schemas.openxmlformats.org/officeDocument/2006/relationships/notesSlide" Target="../notesSlides/notesSlide6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9.xml"/><Relationship Id="rId3" Type="http://schemas.openxmlformats.org/officeDocument/2006/relationships/image" Target="../media/image35.jpg"/></Relationships>
</file>

<file path=ppt/slides/_rels/slide106.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hyperlink" Target="http://www.w3.org/2001/sw/sweo/public/UseCases/Pfizer/" TargetMode="External"/><Relationship Id="rId1" Type="http://schemas.openxmlformats.org/officeDocument/2006/relationships/slideLayout" Target="../slideLayouts/slideLayout10.xml"/><Relationship Id="rId2" Type="http://schemas.openxmlformats.org/officeDocument/2006/relationships/notesSlide" Target="../notesSlides/notesSlide7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png"/><Relationship Id="rId3" Type="http://schemas.openxmlformats.org/officeDocument/2006/relationships/hyperlink" Target="http://www.w3.org/2001/sw/sweo/public/UseCases/Pfizer/"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hyperlink" Target="http://www.w3.org/2001/sw/sweo/public/UseCases/Pfizer/" TargetMode="External"/><Relationship Id="rId1" Type="http://schemas.openxmlformats.org/officeDocument/2006/relationships/slideLayout" Target="../slideLayouts/slideLayout10.xml"/><Relationship Id="rId2" Type="http://schemas.openxmlformats.org/officeDocument/2006/relationships/notesSlide" Target="../notesSlides/notesSlide7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5" Type="http://schemas.openxmlformats.org/officeDocument/2006/relationships/hyperlink" Target="http://www.w3.org/2001/sw/sweo/public/UseCases/iLaw" TargetMode="External"/><Relationship Id="rId6" Type="http://schemas.openxmlformats.org/officeDocument/2006/relationships/hyperlink" Target="http://www.w3.org/2001/sw/sweo/public/UseCases/Aquaring/" TargetMode="External"/><Relationship Id="rId1" Type="http://schemas.openxmlformats.org/officeDocument/2006/relationships/slideLayout" Target="../slideLayouts/slideLayout10.xml"/><Relationship Id="rId2" Type="http://schemas.openxmlformats.org/officeDocument/2006/relationships/notesSlide" Target="../notesSlides/notesSlide91.xml"/></Relationships>
</file>

<file path=ppt/slides/_rels/slide133.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hyperlink" Target="http://www.w3.org/2001/sw/sweo/public/UseCases/Pfizer/" TargetMode="External"/><Relationship Id="rId1" Type="http://schemas.openxmlformats.org/officeDocument/2006/relationships/slideLayout" Target="../slideLayouts/slideLayout10.xml"/><Relationship Id="rId2" Type="http://schemas.openxmlformats.org/officeDocument/2006/relationships/notesSlide" Target="../notesSlides/notesSlide9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hyperlink" Target="http://www.w3.org/2001/sw/wiki/Books"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planetrdf.com/" TargetMode="External"/><Relationship Id="rId4" Type="http://schemas.openxmlformats.org/officeDocument/2006/relationships/hyperlink" Target="http://www.w3.org/2001/sw/interest/" TargetMode="External"/><Relationship Id="rId5" Type="http://schemas.openxmlformats.org/officeDocument/2006/relationships/hyperlink" Target="http://lists.w3.org/Archives/Public/public-lod/" TargetMode="External"/><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hyperlink" Target="http://www.w3.org/2001/sw/wiki/Tools" TargetMode="Externa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6.xml"/><Relationship Id="rId3" Type="http://schemas.openxmlformats.org/officeDocument/2006/relationships/image" Target="../media/image41.jp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7.xml"/><Relationship Id="rId3"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png"/><Relationship Id="rId3" Type="http://schemas.openxmlformats.org/officeDocument/2006/relationships/hyperlink" Target="http://www.w3.org/2001/sw/sweo/public/UseCases/Pfizer/"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dbpedia.or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1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 Id="rId3" Type="http://schemas.openxmlformats.org/officeDocument/2006/relationships/image" Target="../media/image1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jpg"/><Relationship Id="rId3" Type="http://schemas.openxmlformats.org/officeDocument/2006/relationships/hyperlink" Target="http://www.w3.org/2001/sw/sweo/public/UseCases/Pfizer/"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hyperlink" Target="http://www.w3.org/2001/sw/sweo/public/UseCases/PharmaSurveyor/" TargetMode="External"/><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hyperlink" Target="http://www.w3.org/2001/sw/sweo/public/UseCases/Nasa/" TargetMode="External"/><Relationship Id="rId1" Type="http://schemas.openxmlformats.org/officeDocument/2006/relationships/slideLayout" Target="../slideLayouts/slideLayout10.xml"/><Relationship Id="rId2" Type="http://schemas.openxmlformats.org/officeDocument/2006/relationships/notesSlide" Target="../notesSlides/notesSlide4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17.jpg"/><Relationship Id="rId3" Type="http://schemas.openxmlformats.org/officeDocument/2006/relationships/hyperlink" Target="http://www.w3.org/2001/sw/sweo/public/UseCases/Pfizer/"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w3.org/2001/sw/sweo/public/UseCases/PharmaSurveyor/" TargetMode="External"/><Relationship Id="rId4" Type="http://schemas.openxmlformats.org/officeDocument/2006/relationships/image" Target="../media/image5.png"/><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1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png"/><Relationship Id="rId3" Type="http://schemas.openxmlformats.org/officeDocument/2006/relationships/image" Target="../media/image2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png"/><Relationship Id="rId3" Type="http://schemas.openxmlformats.org/officeDocument/2006/relationships/image" Target="../media/image2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png"/><Relationship Id="rId3" Type="http://schemas.openxmlformats.org/officeDocument/2006/relationships/image" Target="../media/image2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2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s>
</file>

<file path=ppt/slides/_rels/slide8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hyperlink" Target="http://www.w3.org/2001/sw/sweo/public/UseCases/Pfizer/" TargetMode="External"/><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bpedia.org/resource/Amsterdam"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www.bbc.co.uk/music/artists/618b6900-0618-4f1e-b835-bccb17f84294" TargetMode="External"/><Relationship Id="rId4" Type="http://schemas.openxmlformats.org/officeDocument/2006/relationships/image" Target="../media/image29.png"/><Relationship Id="rId1" Type="http://schemas.openxmlformats.org/officeDocument/2006/relationships/slideLayout" Target="../slideLayouts/slideLayout10.xml"/><Relationship Id="rId2" Type="http://schemas.openxmlformats.org/officeDocument/2006/relationships/notesSlide" Target="../notesSlides/notesSlide53.xml"/></Relationships>
</file>

<file path=ppt/slides/_rels/slide85.xml.rels><?xml version="1.0" encoding="UTF-8" standalone="yes"?>
<Relationships xmlns="http://schemas.openxmlformats.org/package/2006/relationships"><Relationship Id="rId3" Type="http://schemas.openxmlformats.org/officeDocument/2006/relationships/hyperlink" Target="http://www.bbc.co.uk/music/artists/618b6900-0618-4f1e-b835-bccb17f84294" TargetMode="External"/><Relationship Id="rId4" Type="http://schemas.openxmlformats.org/officeDocument/2006/relationships/image" Target="../media/image30.png"/><Relationship Id="rId1" Type="http://schemas.openxmlformats.org/officeDocument/2006/relationships/slideLayout" Target="../slideLayouts/slideLayout10.xml"/><Relationship Id="rId2" Type="http://schemas.openxmlformats.org/officeDocument/2006/relationships/notesSlide" Target="../notesSlides/notesSlide5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2.jpg"/><Relationship Id="rId3" Type="http://schemas.openxmlformats.org/officeDocument/2006/relationships/hyperlink" Target="http://www.w3.org/2001/sw/sweo/public/UseCases/Pfizer/"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a:t>A short introduction to Semantic Web technologies</a:t>
            </a:r>
            <a:endParaRPr lang="en-US" dirty="0"/>
          </a:p>
        </p:txBody>
      </p:sp>
      <p:sp>
        <p:nvSpPr>
          <p:cNvPr id="4" name="Subtitle 3"/>
          <p:cNvSpPr>
            <a:spLocks noGrp="1"/>
          </p:cNvSpPr>
          <p:nvPr>
            <p:ph type="subTitle" idx="1"/>
          </p:nvPr>
        </p:nvSpPr>
        <p:spPr>
          <a:xfrm>
            <a:off x="756047" y="4145840"/>
            <a:ext cx="8568531" cy="2442309"/>
          </a:xfrm>
        </p:spPr>
        <p:txBody>
          <a:bodyPr>
            <a:normAutofit/>
          </a:bodyPr>
          <a:lstStyle/>
          <a:p>
            <a:r>
              <a:rPr lang="en-US" dirty="0" smtClean="0"/>
              <a:t>Ivan Herman, W3C</a:t>
            </a:r>
          </a:p>
          <a:p>
            <a:r>
              <a:rPr lang="en-US" dirty="0" smtClean="0"/>
              <a:t>June 6</a:t>
            </a:r>
            <a:r>
              <a:rPr lang="en-US" baseline="30000" dirty="0" smtClean="0"/>
              <a:t>th</a:t>
            </a:r>
            <a:r>
              <a:rPr lang="en-US" dirty="0" smtClean="0"/>
              <a:t>, 2012</a:t>
            </a:r>
          </a:p>
          <a:p>
            <a:r>
              <a:rPr lang="en-US" dirty="0" smtClean="0"/>
              <a:t>Presentation by Oracle</a:t>
            </a:r>
          </a:p>
          <a:p>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There are more an more data on the Web</a:t>
            </a:r>
          </a:p>
          <a:p>
            <a:pPr lvl="1"/>
            <a:r>
              <a:rPr lang="en-US" dirty="0" smtClean="0"/>
              <a:t>government data, health related data, general knowledge, company information, flight information, restaurants,…</a:t>
            </a:r>
          </a:p>
          <a:p>
            <a:r>
              <a:rPr lang="en-US" dirty="0" smtClean="0"/>
              <a:t>More and more applications rely on the availability of that data</a:t>
            </a:r>
          </a:p>
          <a:p>
            <a:pPr marL="120165" indent="0">
              <a:buNone/>
            </a:pPr>
            <a:endParaRPr lang="en-US" dirty="0"/>
          </a:p>
        </p:txBody>
      </p:sp>
      <p:sp>
        <p:nvSpPr>
          <p:cNvPr id="2" name="Title 1"/>
          <p:cNvSpPr>
            <a:spLocks noGrp="1"/>
          </p:cNvSpPr>
          <p:nvPr>
            <p:ph type="title"/>
          </p:nvPr>
        </p:nvSpPr>
        <p:spPr/>
        <p:txBody>
          <a:bodyPr/>
          <a:lstStyle/>
          <a:p>
            <a:r>
              <a:rPr lang="en-US" dirty="0" smtClean="0"/>
              <a:t>A major trend: Data on the Web</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5" name="Rectangle 2"/>
          <p:cNvSpPr>
            <a:spLocks noGrp="1" noChangeArrowheads="1"/>
          </p:cNvSpPr>
          <p:nvPr>
            <p:ph idx="1"/>
          </p:nvPr>
        </p:nvSpPr>
        <p:spPr/>
        <p:txBody>
          <a:bodyPr>
            <a:normAutofit/>
          </a:bodyPr>
          <a:lstStyle/>
          <a:p>
            <a:r>
              <a:rPr lang="en-US" dirty="0" smtClean="0"/>
              <a:t>Limit the number of returned results; remove duplicates, sort them, …</a:t>
            </a:r>
          </a:p>
          <a:p>
            <a:r>
              <a:rPr lang="en-US" i="1" dirty="0" smtClean="0"/>
              <a:t>Construct</a:t>
            </a:r>
            <a:r>
              <a:rPr lang="en-US" dirty="0" smtClean="0"/>
              <a:t> a graph combining a separate pattern and the query results</a:t>
            </a:r>
          </a:p>
          <a:p>
            <a:r>
              <a:rPr lang="en-US" dirty="0" smtClean="0"/>
              <a:t>Use datatypes and/or language tags when matching a pattern</a:t>
            </a:r>
          </a:p>
          <a:p>
            <a:r>
              <a:rPr lang="en-US" dirty="0" smtClean="0"/>
              <a:t>Aggregation of the results (min, max, average, etc.)</a:t>
            </a:r>
          </a:p>
          <a:p>
            <a:r>
              <a:rPr lang="en-US" dirty="0" smtClean="0"/>
              <a:t>Path expressions (a bit like regular expressions)</a:t>
            </a:r>
            <a:endParaRPr lang="en-US" dirty="0"/>
          </a:p>
        </p:txBody>
      </p:sp>
      <p:sp>
        <p:nvSpPr>
          <p:cNvPr id="294914" name="Rectangle 1"/>
          <p:cNvSpPr>
            <a:spLocks noGrp="1" noChangeArrowheads="1"/>
          </p:cNvSpPr>
          <p:nvPr>
            <p:ph type="title"/>
          </p:nvPr>
        </p:nvSpPr>
        <p:spPr/>
        <p:txBody>
          <a:bodyPr/>
          <a:lstStyle/>
          <a:p>
            <a:r>
              <a:rPr lang="en-US" dirty="0" smtClean="0"/>
              <a:t>Other SPARQL features</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223889" y="1547590"/>
            <a:ext cx="7632848" cy="5904656"/>
            <a:chOff x="604248" y="339043"/>
            <a:chExt cx="9284797" cy="7298905"/>
          </a:xfrm>
        </p:grpSpPr>
        <p:grpSp>
          <p:nvGrpSpPr>
            <p:cNvPr id="25" name="Group 24"/>
            <p:cNvGrpSpPr/>
            <p:nvPr/>
          </p:nvGrpSpPr>
          <p:grpSpPr>
            <a:xfrm>
              <a:off x="7635723" y="554809"/>
              <a:ext cx="1600199" cy="961254"/>
              <a:chOff x="1687512" y="4922837"/>
              <a:chExt cx="1600199" cy="961253"/>
            </a:xfrm>
          </p:grpSpPr>
          <p:pic>
            <p:nvPicPr>
              <p:cNvPr id="5" name="Picture 4"/>
              <p:cNvPicPr>
                <a:picLocks noChangeAspect="1"/>
              </p:cNvPicPr>
              <p:nvPr/>
            </p:nvPicPr>
            <p:blipFill>
              <a:blip r:embed="rId2"/>
              <a:stretch>
                <a:fillRect/>
              </a:stretch>
            </p:blipFill>
            <p:spPr>
              <a:xfrm>
                <a:off x="1687512" y="5227637"/>
                <a:ext cx="1143000" cy="656453"/>
              </a:xfrm>
              <a:prstGeom prst="rect">
                <a:avLst/>
              </a:prstGeom>
            </p:spPr>
          </p:pic>
          <p:pic>
            <p:nvPicPr>
              <p:cNvPr id="6" name="Picture 5"/>
              <p:cNvPicPr>
                <a:picLocks noChangeAspect="1"/>
              </p:cNvPicPr>
              <p:nvPr/>
            </p:nvPicPr>
            <p:blipFill>
              <a:blip r:embed="rId3"/>
              <a:stretch>
                <a:fillRect/>
              </a:stretch>
            </p:blipFill>
            <p:spPr>
              <a:xfrm>
                <a:off x="2220912" y="4922837"/>
                <a:ext cx="1066799" cy="615736"/>
              </a:xfrm>
              <a:prstGeom prst="rect">
                <a:avLst/>
              </a:prstGeom>
            </p:spPr>
          </p:pic>
        </p:grpSp>
        <p:grpSp>
          <p:nvGrpSpPr>
            <p:cNvPr id="28" name="Group 27"/>
            <p:cNvGrpSpPr/>
            <p:nvPr/>
          </p:nvGrpSpPr>
          <p:grpSpPr>
            <a:xfrm>
              <a:off x="4086306" y="2363414"/>
              <a:ext cx="1835003" cy="1635012"/>
              <a:chOff x="3896179" y="4130211"/>
              <a:chExt cx="1664507" cy="1483253"/>
            </a:xfrm>
          </p:grpSpPr>
          <p:sp>
            <p:nvSpPr>
              <p:cNvPr id="26" name="Rectangle 25"/>
              <p:cNvSpPr/>
              <p:nvPr/>
            </p:nvSpPr>
            <p:spPr>
              <a:xfrm>
                <a:off x="3896179" y="4130211"/>
                <a:ext cx="1664507" cy="14832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9" name="Group 33"/>
              <p:cNvGrpSpPr/>
              <p:nvPr/>
            </p:nvGrpSpPr>
            <p:grpSpPr>
              <a:xfrm>
                <a:off x="4071792" y="4302689"/>
                <a:ext cx="1313280" cy="1138296"/>
                <a:chOff x="4659312" y="2789237"/>
                <a:chExt cx="1143000" cy="990600"/>
              </a:xfrm>
            </p:grpSpPr>
            <p:sp>
              <p:nvSpPr>
                <p:cNvPr id="10" name="Oval 9"/>
                <p:cNvSpPr/>
                <p:nvPr/>
              </p:nvSpPr>
              <p:spPr bwMode="auto">
                <a:xfrm>
                  <a:off x="4887912" y="27892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11" name="Oval 10"/>
                <p:cNvSpPr/>
                <p:nvPr/>
              </p:nvSpPr>
              <p:spPr bwMode="auto">
                <a:xfrm>
                  <a:off x="5116512" y="3170237"/>
                  <a:ext cx="152400" cy="152400"/>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12" name="Oval 11"/>
                <p:cNvSpPr/>
                <p:nvPr/>
              </p:nvSpPr>
              <p:spPr bwMode="auto">
                <a:xfrm>
                  <a:off x="5573712" y="2789237"/>
                  <a:ext cx="152400" cy="1524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13" name="Oval 12"/>
                <p:cNvSpPr/>
                <p:nvPr/>
              </p:nvSpPr>
              <p:spPr bwMode="auto">
                <a:xfrm>
                  <a:off x="5649912" y="32464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14" name="Oval 13"/>
                <p:cNvSpPr/>
                <p:nvPr/>
              </p:nvSpPr>
              <p:spPr bwMode="auto">
                <a:xfrm>
                  <a:off x="4659312" y="33988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15" name="Oval 14"/>
                <p:cNvSpPr/>
                <p:nvPr/>
              </p:nvSpPr>
              <p:spPr bwMode="auto">
                <a:xfrm>
                  <a:off x="5345112" y="36274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cxnSp>
              <p:nvCxnSpPr>
                <p:cNvPr id="16" name="Straight Arrow Connector 15"/>
                <p:cNvCxnSpPr>
                  <a:stCxn id="10" idx="6"/>
                  <a:endCxn id="12" idx="2"/>
                </p:cNvCxnSpPr>
                <p:nvPr/>
              </p:nvCxnSpPr>
              <p:spPr bwMode="auto">
                <a:xfrm>
                  <a:off x="5040312" y="2865437"/>
                  <a:ext cx="533400" cy="158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17" name="Straight Arrow Connector 16"/>
                <p:cNvCxnSpPr>
                  <a:stCxn id="10" idx="5"/>
                  <a:endCxn id="13" idx="1"/>
                </p:cNvCxnSpPr>
                <p:nvPr/>
              </p:nvCxnSpPr>
              <p:spPr bwMode="auto">
                <a:xfrm rot="16200000" flipH="1">
                  <a:off x="5170394" y="2766919"/>
                  <a:ext cx="349436" cy="65423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18" name="Straight Arrow Connector 17"/>
                <p:cNvCxnSpPr>
                  <a:stCxn id="14" idx="7"/>
                  <a:endCxn id="11" idx="2"/>
                </p:cNvCxnSpPr>
                <p:nvPr/>
              </p:nvCxnSpPr>
              <p:spPr bwMode="auto">
                <a:xfrm rot="5400000" flipH="1" flipV="1">
                  <a:off x="4865594" y="3170237"/>
                  <a:ext cx="174718" cy="3271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19" name="Straight Arrow Connector 18"/>
                <p:cNvCxnSpPr>
                  <a:stCxn id="11" idx="5"/>
                  <a:endCxn id="15" idx="0"/>
                </p:cNvCxnSpPr>
                <p:nvPr/>
              </p:nvCxnSpPr>
              <p:spPr bwMode="auto">
                <a:xfrm rot="16200000" flipH="1">
                  <a:off x="5170394" y="3376519"/>
                  <a:ext cx="327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0" name="Straight Arrow Connector 19"/>
                <p:cNvCxnSpPr>
                  <a:stCxn id="15" idx="7"/>
                  <a:endCxn id="12" idx="4"/>
                </p:cNvCxnSpPr>
                <p:nvPr/>
              </p:nvCxnSpPr>
              <p:spPr bwMode="auto">
                <a:xfrm rot="5400000" flipH="1" flipV="1">
                  <a:off x="5208494" y="3208337"/>
                  <a:ext cx="708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grpSp>
        <p:sp>
          <p:nvSpPr>
            <p:cNvPr id="27" name="Oval 26"/>
            <p:cNvSpPr/>
            <p:nvPr/>
          </p:nvSpPr>
          <p:spPr>
            <a:xfrm>
              <a:off x="3854634" y="894689"/>
              <a:ext cx="2298320" cy="762000"/>
            </a:xfrm>
            <a:prstGeom prst="ellipse">
              <a:avLst/>
            </a:prstGeom>
          </p:spPr>
          <p:style>
            <a:lnRef idx="1">
              <a:schemeClr val="accent3"/>
            </a:lnRef>
            <a:fillRef idx="2">
              <a:schemeClr val="accent3"/>
            </a:fillRef>
            <a:effectRef idx="1">
              <a:schemeClr val="accent3"/>
            </a:effectRef>
            <a:fontRef idx="minor">
              <a:schemeClr val="dk1"/>
            </a:fontRef>
          </p:style>
          <p:txBody>
            <a:bodyPr lIns="100673" tIns="50339" rIns="100673" bIns="50339" rtlCol="0" anchor="ctr">
              <a:normAutofit fontScale="70000" lnSpcReduction="20000"/>
            </a:bodyPr>
            <a:lstStyle/>
            <a:p>
              <a:pPr algn="ctr"/>
              <a:r>
                <a:rPr lang="en-US" sz="2200" dirty="0"/>
                <a:t>Direct Mapping</a:t>
              </a:r>
            </a:p>
          </p:txBody>
        </p:sp>
        <p:cxnSp>
          <p:nvCxnSpPr>
            <p:cNvPr id="37" name="Straight Arrow Connector 36"/>
            <p:cNvCxnSpPr>
              <a:stCxn id="27" idx="4"/>
              <a:endCxn id="26" idx="0"/>
            </p:cNvCxnSpPr>
            <p:nvPr/>
          </p:nvCxnSpPr>
          <p:spPr>
            <a:xfrm>
              <a:off x="5003807" y="1656684"/>
              <a:ext cx="1" cy="706725"/>
            </a:xfrm>
            <a:prstGeom prst="straightConnector1">
              <a:avLst/>
            </a:prstGeom>
            <a:ln w="25400" cmpd="sng">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6956844" y="339043"/>
              <a:ext cx="1357758" cy="499520"/>
            </a:xfrm>
            <a:prstGeom prst="rect">
              <a:avLst/>
            </a:prstGeom>
            <a:noFill/>
          </p:spPr>
          <p:txBody>
            <a:bodyPr wrap="square" lIns="91268" tIns="45634" rIns="91268" bIns="45634" rtlCol="0">
              <a:spAutoFit/>
            </a:bodyPr>
            <a:lstStyle/>
            <a:p>
              <a:r>
                <a:rPr lang="en-US" sz="2200" dirty="0">
                  <a:latin typeface="Helvetica Neue"/>
                  <a:cs typeface="Helvetica Neue"/>
                </a:rPr>
                <a:t>Tables</a:t>
              </a:r>
            </a:p>
          </p:txBody>
        </p:sp>
        <p:sp>
          <p:nvSpPr>
            <p:cNvPr id="30" name="Card 29"/>
            <p:cNvSpPr/>
            <p:nvPr/>
          </p:nvSpPr>
          <p:spPr>
            <a:xfrm>
              <a:off x="604248" y="692549"/>
              <a:ext cx="1356026" cy="823527"/>
            </a:xfrm>
            <a:prstGeom prst="flowChartPunchedCard">
              <a:avLst/>
            </a:prstGeom>
            <a:ln/>
          </p:spPr>
          <p:style>
            <a:lnRef idx="2">
              <a:schemeClr val="accent6"/>
            </a:lnRef>
            <a:fillRef idx="1">
              <a:schemeClr val="lt1"/>
            </a:fillRef>
            <a:effectRef idx="0">
              <a:schemeClr val="accent6"/>
            </a:effectRef>
            <a:fontRef idx="minor">
              <a:schemeClr val="dk1"/>
            </a:fontRef>
          </p:style>
          <p:txBody>
            <a:bodyPr lIns="91268" tIns="45634" rIns="91268" bIns="45634" anchor="ctr">
              <a:normAutofit fontScale="85000" lnSpcReduction="20000"/>
            </a:bodyPr>
            <a:lstStyle/>
            <a:p>
              <a:pPr algn="ctr"/>
              <a:r>
                <a:rPr lang="en-US" dirty="0"/>
                <a:t>RDB </a:t>
              </a:r>
              <a:r>
                <a:rPr lang="en-US" sz="2000" dirty="0"/>
                <a:t>Schema</a:t>
              </a:r>
            </a:p>
          </p:txBody>
        </p:sp>
        <p:grpSp>
          <p:nvGrpSpPr>
            <p:cNvPr id="2" name="Group 1"/>
            <p:cNvGrpSpPr/>
            <p:nvPr/>
          </p:nvGrpSpPr>
          <p:grpSpPr>
            <a:xfrm>
              <a:off x="2475943" y="3998421"/>
              <a:ext cx="5055050" cy="1719754"/>
              <a:chOff x="2245895" y="3627295"/>
              <a:chExt cx="4585368" cy="1560130"/>
            </a:xfrm>
          </p:grpSpPr>
          <p:sp>
            <p:nvSpPr>
              <p:cNvPr id="51" name="Oval 50"/>
              <p:cNvSpPr/>
              <p:nvPr/>
            </p:nvSpPr>
            <p:spPr>
              <a:xfrm>
                <a:off x="2245895" y="3987363"/>
                <a:ext cx="4585368" cy="691273"/>
              </a:xfrm>
              <a:prstGeom prst="ellipse">
                <a:avLst/>
              </a:prstGeom>
              <a:gradFill>
                <a:gsLst>
                  <a:gs pos="0">
                    <a:schemeClr val="bg2">
                      <a:lumMod val="50000"/>
                    </a:schemeClr>
                  </a:gs>
                  <a:gs pos="65000">
                    <a:schemeClr val="bg2">
                      <a:lumMod val="75000"/>
                    </a:schemeClr>
                  </a:gs>
                  <a:gs pos="100000">
                    <a:schemeClr val="accent1">
                      <a:lumMod val="20000"/>
                      <a:lumOff val="80000"/>
                    </a:schemeClr>
                  </a:gs>
                </a:gsLst>
              </a:gradFill>
              <a:ln>
                <a:solidFill>
                  <a:schemeClr val="accent1">
                    <a:lumMod val="50000"/>
                  </a:schemeClr>
                </a:solidFill>
              </a:ln>
            </p:spPr>
            <p:style>
              <a:lnRef idx="1">
                <a:schemeClr val="accent3"/>
              </a:lnRef>
              <a:fillRef idx="2">
                <a:schemeClr val="accent3"/>
              </a:fillRef>
              <a:effectRef idx="1">
                <a:schemeClr val="accent3"/>
              </a:effectRef>
              <a:fontRef idx="minor">
                <a:schemeClr val="dk1"/>
              </a:fontRef>
            </p:style>
            <p:txBody>
              <a:bodyPr lIns="91420" tIns="45711" rIns="91420" bIns="45711" rtlCol="0" anchor="ctr">
                <a:normAutofit/>
              </a:bodyPr>
              <a:lstStyle/>
              <a:p>
                <a:pPr algn="ctr"/>
                <a:r>
                  <a:rPr lang="en-US" sz="2200" dirty="0"/>
                  <a:t>Graph Processing</a:t>
                </a:r>
              </a:p>
            </p:txBody>
          </p:sp>
          <p:cxnSp>
            <p:nvCxnSpPr>
              <p:cNvPr id="81" name="Straight Arrow Connector 80"/>
              <p:cNvCxnSpPr>
                <a:stCxn id="51" idx="4"/>
                <a:endCxn id="79" idx="0"/>
              </p:cNvCxnSpPr>
              <p:nvPr/>
            </p:nvCxnSpPr>
            <p:spPr>
              <a:xfrm>
                <a:off x="4538579" y="4678636"/>
                <a:ext cx="296" cy="508789"/>
              </a:xfrm>
              <a:prstGeom prst="straightConnector1">
                <a:avLst/>
              </a:prstGeom>
              <a:ln w="25400" cmpd="sng">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a:stCxn id="26" idx="2"/>
                <a:endCxn id="51" idx="0"/>
              </p:cNvCxnSpPr>
              <p:nvPr/>
            </p:nvCxnSpPr>
            <p:spPr>
              <a:xfrm flipH="1">
                <a:off x="4538581" y="3627295"/>
                <a:ext cx="297" cy="360068"/>
              </a:xfrm>
              <a:prstGeom prst="straightConnector1">
                <a:avLst/>
              </a:prstGeom>
              <a:ln w="25400" cmpd="sng">
                <a:tailEnd type="arrow"/>
              </a:ln>
            </p:spPr>
            <p:style>
              <a:lnRef idx="2">
                <a:schemeClr val="accent1"/>
              </a:lnRef>
              <a:fillRef idx="0">
                <a:schemeClr val="accent1"/>
              </a:fillRef>
              <a:effectRef idx="1">
                <a:schemeClr val="accent1"/>
              </a:effectRef>
              <a:fontRef idx="minor">
                <a:schemeClr val="tx1"/>
              </a:fontRef>
            </p:style>
          </p:cxnSp>
        </p:grpSp>
        <p:cxnSp>
          <p:nvCxnSpPr>
            <p:cNvPr id="110" name="Straight Arrow Connector 109"/>
            <p:cNvCxnSpPr>
              <a:stCxn id="5" idx="1"/>
              <a:endCxn id="27" idx="6"/>
            </p:cNvCxnSpPr>
            <p:nvPr/>
          </p:nvCxnSpPr>
          <p:spPr>
            <a:xfrm flipH="1">
              <a:off x="6152966" y="1187837"/>
              <a:ext cx="1482757" cy="87848"/>
            </a:xfrm>
            <a:prstGeom prst="straightConnector1">
              <a:avLst/>
            </a:prstGeom>
            <a:ln w="25400" cmpd="sng">
              <a:tailEnd type="arrow"/>
            </a:ln>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a:stCxn id="30" idx="3"/>
              <a:endCxn id="27" idx="2"/>
            </p:cNvCxnSpPr>
            <p:nvPr/>
          </p:nvCxnSpPr>
          <p:spPr>
            <a:xfrm>
              <a:off x="1960274" y="1104313"/>
              <a:ext cx="1894360" cy="171385"/>
            </a:xfrm>
            <a:prstGeom prst="straightConnector1">
              <a:avLst/>
            </a:prstGeom>
            <a:ln w="25400" cmpd="sng">
              <a:tailEnd type="arrow"/>
            </a:ln>
          </p:spPr>
          <p:style>
            <a:lnRef idx="2">
              <a:schemeClr val="accent1"/>
            </a:lnRef>
            <a:fillRef idx="0">
              <a:schemeClr val="accent1"/>
            </a:fillRef>
            <a:effectRef idx="1">
              <a:schemeClr val="accent1"/>
            </a:effectRef>
            <a:fontRef idx="minor">
              <a:schemeClr val="tx1"/>
            </a:fontRef>
          </p:style>
        </p:cxnSp>
        <p:sp>
          <p:nvSpPr>
            <p:cNvPr id="116" name="TextBox 115"/>
            <p:cNvSpPr txBox="1"/>
            <p:nvPr/>
          </p:nvSpPr>
          <p:spPr>
            <a:xfrm>
              <a:off x="6055858" y="3051613"/>
              <a:ext cx="3317361" cy="574309"/>
            </a:xfrm>
            <a:prstGeom prst="rect">
              <a:avLst/>
            </a:prstGeom>
            <a:noFill/>
          </p:spPr>
          <p:txBody>
            <a:bodyPr wrap="square" lIns="91268" tIns="45634" rIns="91268" bIns="45634" rtlCol="0">
              <a:spAutoFit/>
            </a:bodyPr>
            <a:lstStyle/>
            <a:p>
              <a:r>
                <a:rPr lang="en-US" sz="2600" dirty="0">
                  <a:latin typeface="Helvetica Neue"/>
                  <a:cs typeface="Helvetica Neue"/>
                </a:rPr>
                <a:t>“Direct Graph”</a:t>
              </a:r>
            </a:p>
          </p:txBody>
        </p:sp>
        <p:grpSp>
          <p:nvGrpSpPr>
            <p:cNvPr id="3" name="Group 2"/>
            <p:cNvGrpSpPr/>
            <p:nvPr/>
          </p:nvGrpSpPr>
          <p:grpSpPr>
            <a:xfrm>
              <a:off x="3854637" y="5718179"/>
              <a:ext cx="6034408" cy="1919769"/>
              <a:chOff x="3496487" y="5187427"/>
              <a:chExt cx="5473731" cy="1741580"/>
            </a:xfrm>
          </p:grpSpPr>
          <p:grpSp>
            <p:nvGrpSpPr>
              <p:cNvPr id="80" name="Group 79"/>
              <p:cNvGrpSpPr/>
              <p:nvPr/>
            </p:nvGrpSpPr>
            <p:grpSpPr>
              <a:xfrm>
                <a:off x="3496487" y="5187427"/>
                <a:ext cx="2084776" cy="1741580"/>
                <a:chOff x="5044470" y="4500081"/>
                <a:chExt cx="2084776" cy="1741580"/>
              </a:xfrm>
            </p:grpSpPr>
            <p:sp>
              <p:nvSpPr>
                <p:cNvPr id="79" name="Rectangle 78"/>
                <p:cNvSpPr/>
                <p:nvPr/>
              </p:nvSpPr>
              <p:spPr>
                <a:xfrm>
                  <a:off x="5044470" y="4500081"/>
                  <a:ext cx="2084776" cy="174158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5" name="Group 74"/>
                <p:cNvGrpSpPr/>
                <p:nvPr/>
              </p:nvGrpSpPr>
              <p:grpSpPr>
                <a:xfrm>
                  <a:off x="5044470" y="4670847"/>
                  <a:ext cx="1935316" cy="1570814"/>
                  <a:chOff x="4338947" y="4758409"/>
                  <a:chExt cx="1851243" cy="1570814"/>
                </a:xfrm>
              </p:grpSpPr>
              <p:sp>
                <p:nvSpPr>
                  <p:cNvPr id="36" name="Rectangle 35"/>
                  <p:cNvSpPr/>
                  <p:nvPr/>
                </p:nvSpPr>
                <p:spPr>
                  <a:xfrm>
                    <a:off x="4338947" y="4845970"/>
                    <a:ext cx="1664507" cy="14832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p:cNvSpPr/>
                  <p:nvPr/>
                </p:nvSpPr>
                <p:spPr bwMode="auto">
                  <a:xfrm>
                    <a:off x="5101780" y="4758409"/>
                    <a:ext cx="175104" cy="175122"/>
                  </a:xfrm>
                  <a:prstGeom prst="ellipse">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41" name="Oval 40"/>
                  <p:cNvSpPr/>
                  <p:nvPr/>
                </p:nvSpPr>
                <p:spPr bwMode="auto">
                  <a:xfrm>
                    <a:off x="4883039" y="5543815"/>
                    <a:ext cx="175104" cy="175122"/>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42" name="Oval 41"/>
                  <p:cNvSpPr/>
                  <p:nvPr/>
                </p:nvSpPr>
                <p:spPr bwMode="auto">
                  <a:xfrm>
                    <a:off x="5565184" y="5018448"/>
                    <a:ext cx="175104" cy="175122"/>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43" name="Oval 42"/>
                  <p:cNvSpPr/>
                  <p:nvPr/>
                </p:nvSpPr>
                <p:spPr bwMode="auto">
                  <a:xfrm>
                    <a:off x="6015086" y="5456254"/>
                    <a:ext cx="175104" cy="175122"/>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44" name="Oval 43"/>
                  <p:cNvSpPr/>
                  <p:nvPr/>
                </p:nvSpPr>
                <p:spPr bwMode="auto">
                  <a:xfrm>
                    <a:off x="4514560" y="5718938"/>
                    <a:ext cx="175104" cy="175122"/>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45" name="Oval 44"/>
                  <p:cNvSpPr/>
                  <p:nvPr/>
                </p:nvSpPr>
                <p:spPr bwMode="auto">
                  <a:xfrm>
                    <a:off x="5302528" y="5981622"/>
                    <a:ext cx="175104" cy="175122"/>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cxnSp>
                <p:nvCxnSpPr>
                  <p:cNvPr id="46" name="Straight Arrow Connector 45"/>
                  <p:cNvCxnSpPr>
                    <a:stCxn id="40" idx="6"/>
                    <a:endCxn id="42" idx="2"/>
                  </p:cNvCxnSpPr>
                  <p:nvPr/>
                </p:nvCxnSpPr>
                <p:spPr bwMode="auto">
                  <a:xfrm>
                    <a:off x="5276884" y="4845970"/>
                    <a:ext cx="288300" cy="260039"/>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47" name="Straight Arrow Connector 46"/>
                  <p:cNvCxnSpPr>
                    <a:stCxn id="40" idx="3"/>
                    <a:endCxn id="44" idx="0"/>
                  </p:cNvCxnSpPr>
                  <p:nvPr/>
                </p:nvCxnSpPr>
                <p:spPr bwMode="auto">
                  <a:xfrm flipH="1">
                    <a:off x="4602112" y="4907885"/>
                    <a:ext cx="525311" cy="811053"/>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48" name="Straight Arrow Connector 47"/>
                  <p:cNvCxnSpPr>
                    <a:stCxn id="44" idx="5"/>
                    <a:endCxn id="45" idx="2"/>
                  </p:cNvCxnSpPr>
                  <p:nvPr/>
                </p:nvCxnSpPr>
                <p:spPr bwMode="auto">
                  <a:xfrm>
                    <a:off x="4664021" y="5868414"/>
                    <a:ext cx="638507" cy="200769"/>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49" name="Straight Arrow Connector 48"/>
                  <p:cNvCxnSpPr>
                    <a:stCxn id="41" idx="5"/>
                    <a:endCxn id="45" idx="1"/>
                  </p:cNvCxnSpPr>
                  <p:nvPr/>
                </p:nvCxnSpPr>
                <p:spPr bwMode="auto">
                  <a:xfrm>
                    <a:off x="5032500" y="5693291"/>
                    <a:ext cx="295671" cy="313977"/>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50" name="Straight Arrow Connector 49"/>
                  <p:cNvCxnSpPr>
                    <a:stCxn id="45" idx="7"/>
                    <a:endCxn id="42" idx="4"/>
                  </p:cNvCxnSpPr>
                  <p:nvPr/>
                </p:nvCxnSpPr>
                <p:spPr bwMode="auto">
                  <a:xfrm rot="5400000" flipH="1" flipV="1">
                    <a:off x="5145514" y="5500045"/>
                    <a:ext cx="813697" cy="200747"/>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sp>
                <p:nvSpPr>
                  <p:cNvPr id="52" name="Oval 51"/>
                  <p:cNvSpPr/>
                  <p:nvPr/>
                </p:nvSpPr>
                <p:spPr bwMode="auto">
                  <a:xfrm>
                    <a:off x="5390080" y="5203334"/>
                    <a:ext cx="175104" cy="175122"/>
                  </a:xfrm>
                  <a:prstGeom prst="ellipse">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cxnSp>
                <p:nvCxnSpPr>
                  <p:cNvPr id="55" name="Straight Arrow Connector 54"/>
                  <p:cNvCxnSpPr>
                    <a:stCxn id="41" idx="7"/>
                    <a:endCxn id="52" idx="3"/>
                  </p:cNvCxnSpPr>
                  <p:nvPr/>
                </p:nvCxnSpPr>
                <p:spPr bwMode="auto">
                  <a:xfrm flipV="1">
                    <a:off x="5032500" y="5352810"/>
                    <a:ext cx="383223" cy="216651"/>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58" name="Straight Arrow Connector 57"/>
                  <p:cNvCxnSpPr>
                    <a:stCxn id="43" idx="1"/>
                    <a:endCxn id="42" idx="5"/>
                  </p:cNvCxnSpPr>
                  <p:nvPr/>
                </p:nvCxnSpPr>
                <p:spPr bwMode="auto">
                  <a:xfrm flipH="1" flipV="1">
                    <a:off x="5714645" y="5167924"/>
                    <a:ext cx="326084" cy="31397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grpSp>
          <p:sp>
            <p:nvSpPr>
              <p:cNvPr id="117" name="TextBox 116"/>
              <p:cNvSpPr txBox="1"/>
              <p:nvPr/>
            </p:nvSpPr>
            <p:spPr>
              <a:xfrm>
                <a:off x="5493189" y="5295902"/>
                <a:ext cx="3477029" cy="907719"/>
              </a:xfrm>
              <a:prstGeom prst="rect">
                <a:avLst/>
              </a:prstGeom>
              <a:noFill/>
            </p:spPr>
            <p:txBody>
              <a:bodyPr wrap="square" lIns="82876" tIns="41438" rIns="82876" bIns="41438" rtlCol="0">
                <a:spAutoFit/>
              </a:bodyPr>
              <a:lstStyle/>
              <a:p>
                <a:r>
                  <a:rPr lang="en-US" sz="2600" dirty="0">
                    <a:latin typeface="Helvetica Neue"/>
                    <a:cs typeface="Helvetica Neue"/>
                  </a:rPr>
                  <a:t>Final, Application Graph</a:t>
                </a:r>
              </a:p>
            </p:txBody>
          </p:sp>
        </p:grpSp>
      </p:grpSp>
      <p:sp>
        <p:nvSpPr>
          <p:cNvPr id="8" name="Title 7"/>
          <p:cNvSpPr>
            <a:spLocks noGrp="1"/>
          </p:cNvSpPr>
          <p:nvPr>
            <p:ph type="title"/>
          </p:nvPr>
        </p:nvSpPr>
        <p:spPr/>
        <p:txBody>
          <a:bodyPr/>
          <a:lstStyle/>
          <a:p>
            <a:r>
              <a:rPr lang="en-US" dirty="0" smtClean="0"/>
              <a:t>Remember this?</a:t>
            </a:r>
            <a:endParaRPr lang="en-US" dirty="0"/>
          </a:p>
        </p:txBody>
      </p:sp>
    </p:spTree>
    <p:extLst>
      <p:ext uri="{BB962C8B-B14F-4D97-AF65-F5344CB8AC3E}">
        <p14:creationId xmlns:p14="http://schemas.microsoft.com/office/powerpoint/2010/main" val="3912129237"/>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223889" y="1547590"/>
            <a:ext cx="7632848" cy="5904656"/>
            <a:chOff x="604248" y="339043"/>
            <a:chExt cx="9284797" cy="7298905"/>
          </a:xfrm>
        </p:grpSpPr>
        <p:grpSp>
          <p:nvGrpSpPr>
            <p:cNvPr id="25" name="Group 24"/>
            <p:cNvGrpSpPr/>
            <p:nvPr/>
          </p:nvGrpSpPr>
          <p:grpSpPr>
            <a:xfrm>
              <a:off x="7635723" y="554809"/>
              <a:ext cx="1600199" cy="961254"/>
              <a:chOff x="1687512" y="4922837"/>
              <a:chExt cx="1600199" cy="961253"/>
            </a:xfrm>
          </p:grpSpPr>
          <p:pic>
            <p:nvPicPr>
              <p:cNvPr id="5" name="Picture 4"/>
              <p:cNvPicPr>
                <a:picLocks noChangeAspect="1"/>
              </p:cNvPicPr>
              <p:nvPr/>
            </p:nvPicPr>
            <p:blipFill>
              <a:blip r:embed="rId2"/>
              <a:stretch>
                <a:fillRect/>
              </a:stretch>
            </p:blipFill>
            <p:spPr>
              <a:xfrm>
                <a:off x="1687512" y="5227637"/>
                <a:ext cx="1143000" cy="656453"/>
              </a:xfrm>
              <a:prstGeom prst="rect">
                <a:avLst/>
              </a:prstGeom>
            </p:spPr>
          </p:pic>
          <p:pic>
            <p:nvPicPr>
              <p:cNvPr id="6" name="Picture 5"/>
              <p:cNvPicPr>
                <a:picLocks noChangeAspect="1"/>
              </p:cNvPicPr>
              <p:nvPr/>
            </p:nvPicPr>
            <p:blipFill>
              <a:blip r:embed="rId3"/>
              <a:stretch>
                <a:fillRect/>
              </a:stretch>
            </p:blipFill>
            <p:spPr>
              <a:xfrm>
                <a:off x="2220912" y="4922837"/>
                <a:ext cx="1066799" cy="615736"/>
              </a:xfrm>
              <a:prstGeom prst="rect">
                <a:avLst/>
              </a:prstGeom>
            </p:spPr>
          </p:pic>
        </p:grpSp>
        <p:grpSp>
          <p:nvGrpSpPr>
            <p:cNvPr id="28" name="Group 27"/>
            <p:cNvGrpSpPr/>
            <p:nvPr/>
          </p:nvGrpSpPr>
          <p:grpSpPr>
            <a:xfrm>
              <a:off x="4086306" y="2363414"/>
              <a:ext cx="1835003" cy="1635012"/>
              <a:chOff x="3896179" y="4130211"/>
              <a:chExt cx="1664507" cy="1483253"/>
            </a:xfrm>
          </p:grpSpPr>
          <p:sp>
            <p:nvSpPr>
              <p:cNvPr id="26" name="Rectangle 25"/>
              <p:cNvSpPr/>
              <p:nvPr/>
            </p:nvSpPr>
            <p:spPr>
              <a:xfrm>
                <a:off x="3896179" y="4130211"/>
                <a:ext cx="1664507" cy="14832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9" name="Group 33"/>
              <p:cNvGrpSpPr/>
              <p:nvPr/>
            </p:nvGrpSpPr>
            <p:grpSpPr>
              <a:xfrm>
                <a:off x="4071792" y="4302689"/>
                <a:ext cx="1313280" cy="1138296"/>
                <a:chOff x="4659312" y="2789237"/>
                <a:chExt cx="1143000" cy="990600"/>
              </a:xfrm>
            </p:grpSpPr>
            <p:sp>
              <p:nvSpPr>
                <p:cNvPr id="10" name="Oval 9"/>
                <p:cNvSpPr/>
                <p:nvPr/>
              </p:nvSpPr>
              <p:spPr bwMode="auto">
                <a:xfrm>
                  <a:off x="4887912" y="27892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11" name="Oval 10"/>
                <p:cNvSpPr/>
                <p:nvPr/>
              </p:nvSpPr>
              <p:spPr bwMode="auto">
                <a:xfrm>
                  <a:off x="5116512" y="3170237"/>
                  <a:ext cx="152400" cy="152400"/>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12" name="Oval 11"/>
                <p:cNvSpPr/>
                <p:nvPr/>
              </p:nvSpPr>
              <p:spPr bwMode="auto">
                <a:xfrm>
                  <a:off x="5573712" y="2789237"/>
                  <a:ext cx="152400" cy="1524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13" name="Oval 12"/>
                <p:cNvSpPr/>
                <p:nvPr/>
              </p:nvSpPr>
              <p:spPr bwMode="auto">
                <a:xfrm>
                  <a:off x="5649912" y="32464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14" name="Oval 13"/>
                <p:cNvSpPr/>
                <p:nvPr/>
              </p:nvSpPr>
              <p:spPr bwMode="auto">
                <a:xfrm>
                  <a:off x="4659312" y="33988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15" name="Oval 14"/>
                <p:cNvSpPr/>
                <p:nvPr/>
              </p:nvSpPr>
              <p:spPr bwMode="auto">
                <a:xfrm>
                  <a:off x="5345112" y="36274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cxnSp>
              <p:nvCxnSpPr>
                <p:cNvPr id="16" name="Straight Arrow Connector 15"/>
                <p:cNvCxnSpPr>
                  <a:stCxn id="10" idx="6"/>
                  <a:endCxn id="12" idx="2"/>
                </p:cNvCxnSpPr>
                <p:nvPr/>
              </p:nvCxnSpPr>
              <p:spPr bwMode="auto">
                <a:xfrm>
                  <a:off x="5040312" y="2865437"/>
                  <a:ext cx="533400" cy="158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17" name="Straight Arrow Connector 16"/>
                <p:cNvCxnSpPr>
                  <a:stCxn id="10" idx="5"/>
                  <a:endCxn id="13" idx="1"/>
                </p:cNvCxnSpPr>
                <p:nvPr/>
              </p:nvCxnSpPr>
              <p:spPr bwMode="auto">
                <a:xfrm rot="16200000" flipH="1">
                  <a:off x="5170394" y="2766919"/>
                  <a:ext cx="349436" cy="65423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18" name="Straight Arrow Connector 17"/>
                <p:cNvCxnSpPr>
                  <a:stCxn id="14" idx="7"/>
                  <a:endCxn id="11" idx="2"/>
                </p:cNvCxnSpPr>
                <p:nvPr/>
              </p:nvCxnSpPr>
              <p:spPr bwMode="auto">
                <a:xfrm rot="5400000" flipH="1" flipV="1">
                  <a:off x="4865594" y="3170237"/>
                  <a:ext cx="174718" cy="3271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19" name="Straight Arrow Connector 18"/>
                <p:cNvCxnSpPr>
                  <a:stCxn id="11" idx="5"/>
                  <a:endCxn id="15" idx="0"/>
                </p:cNvCxnSpPr>
                <p:nvPr/>
              </p:nvCxnSpPr>
              <p:spPr bwMode="auto">
                <a:xfrm rot="16200000" flipH="1">
                  <a:off x="5170394" y="3376519"/>
                  <a:ext cx="327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0" name="Straight Arrow Connector 19"/>
                <p:cNvCxnSpPr>
                  <a:stCxn id="15" idx="7"/>
                  <a:endCxn id="12" idx="4"/>
                </p:cNvCxnSpPr>
                <p:nvPr/>
              </p:nvCxnSpPr>
              <p:spPr bwMode="auto">
                <a:xfrm rot="5400000" flipH="1" flipV="1">
                  <a:off x="5208494" y="3208337"/>
                  <a:ext cx="708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grpSp>
        <p:sp>
          <p:nvSpPr>
            <p:cNvPr id="27" name="Oval 26"/>
            <p:cNvSpPr/>
            <p:nvPr/>
          </p:nvSpPr>
          <p:spPr>
            <a:xfrm>
              <a:off x="3854634" y="894689"/>
              <a:ext cx="2298320" cy="762000"/>
            </a:xfrm>
            <a:prstGeom prst="ellipse">
              <a:avLst/>
            </a:prstGeom>
          </p:spPr>
          <p:style>
            <a:lnRef idx="1">
              <a:schemeClr val="accent3"/>
            </a:lnRef>
            <a:fillRef idx="2">
              <a:schemeClr val="accent3"/>
            </a:fillRef>
            <a:effectRef idx="1">
              <a:schemeClr val="accent3"/>
            </a:effectRef>
            <a:fontRef idx="minor">
              <a:schemeClr val="dk1"/>
            </a:fontRef>
          </p:style>
          <p:txBody>
            <a:bodyPr lIns="100673" tIns="50339" rIns="100673" bIns="50339" rtlCol="0" anchor="ctr">
              <a:normAutofit fontScale="70000" lnSpcReduction="20000"/>
            </a:bodyPr>
            <a:lstStyle/>
            <a:p>
              <a:pPr algn="ctr"/>
              <a:r>
                <a:rPr lang="en-US" sz="2200" dirty="0"/>
                <a:t>Direct Mapping</a:t>
              </a:r>
            </a:p>
          </p:txBody>
        </p:sp>
        <p:cxnSp>
          <p:nvCxnSpPr>
            <p:cNvPr id="37" name="Straight Arrow Connector 36"/>
            <p:cNvCxnSpPr>
              <a:stCxn id="27" idx="4"/>
              <a:endCxn id="26" idx="0"/>
            </p:cNvCxnSpPr>
            <p:nvPr/>
          </p:nvCxnSpPr>
          <p:spPr>
            <a:xfrm>
              <a:off x="5003807" y="1656684"/>
              <a:ext cx="1" cy="706725"/>
            </a:xfrm>
            <a:prstGeom prst="straightConnector1">
              <a:avLst/>
            </a:prstGeom>
            <a:ln w="25400" cmpd="sng">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6956844" y="339043"/>
              <a:ext cx="1357758" cy="499520"/>
            </a:xfrm>
            <a:prstGeom prst="rect">
              <a:avLst/>
            </a:prstGeom>
            <a:noFill/>
          </p:spPr>
          <p:txBody>
            <a:bodyPr wrap="square" lIns="91268" tIns="45634" rIns="91268" bIns="45634" rtlCol="0">
              <a:spAutoFit/>
            </a:bodyPr>
            <a:lstStyle/>
            <a:p>
              <a:r>
                <a:rPr lang="en-US" sz="2200" dirty="0">
                  <a:latin typeface="Helvetica Neue"/>
                  <a:cs typeface="Helvetica Neue"/>
                </a:rPr>
                <a:t>Tables</a:t>
              </a:r>
            </a:p>
          </p:txBody>
        </p:sp>
        <p:sp>
          <p:nvSpPr>
            <p:cNvPr id="30" name="Card 29"/>
            <p:cNvSpPr/>
            <p:nvPr/>
          </p:nvSpPr>
          <p:spPr>
            <a:xfrm>
              <a:off x="604248" y="692549"/>
              <a:ext cx="1356026" cy="823527"/>
            </a:xfrm>
            <a:prstGeom prst="flowChartPunchedCard">
              <a:avLst/>
            </a:prstGeom>
            <a:ln/>
          </p:spPr>
          <p:style>
            <a:lnRef idx="2">
              <a:schemeClr val="accent6"/>
            </a:lnRef>
            <a:fillRef idx="1">
              <a:schemeClr val="lt1"/>
            </a:fillRef>
            <a:effectRef idx="0">
              <a:schemeClr val="accent6"/>
            </a:effectRef>
            <a:fontRef idx="minor">
              <a:schemeClr val="dk1"/>
            </a:fontRef>
          </p:style>
          <p:txBody>
            <a:bodyPr lIns="91268" tIns="45634" rIns="91268" bIns="45634" anchor="ctr">
              <a:normAutofit fontScale="85000" lnSpcReduction="20000"/>
            </a:bodyPr>
            <a:lstStyle/>
            <a:p>
              <a:pPr algn="ctr"/>
              <a:r>
                <a:rPr lang="en-US" dirty="0"/>
                <a:t>RDB </a:t>
              </a:r>
              <a:r>
                <a:rPr lang="en-US" sz="2000" dirty="0"/>
                <a:t>Schema</a:t>
              </a:r>
            </a:p>
          </p:txBody>
        </p:sp>
        <p:grpSp>
          <p:nvGrpSpPr>
            <p:cNvPr id="2" name="Group 1"/>
            <p:cNvGrpSpPr/>
            <p:nvPr/>
          </p:nvGrpSpPr>
          <p:grpSpPr>
            <a:xfrm>
              <a:off x="2475943" y="3998421"/>
              <a:ext cx="5055050" cy="1719754"/>
              <a:chOff x="2245895" y="3627295"/>
              <a:chExt cx="4585368" cy="1560130"/>
            </a:xfrm>
          </p:grpSpPr>
          <p:sp>
            <p:nvSpPr>
              <p:cNvPr id="51" name="Oval 50"/>
              <p:cNvSpPr/>
              <p:nvPr/>
            </p:nvSpPr>
            <p:spPr>
              <a:xfrm>
                <a:off x="2245895" y="3987363"/>
                <a:ext cx="4585368" cy="691273"/>
              </a:xfrm>
              <a:prstGeom prst="ellipse">
                <a:avLst/>
              </a:prstGeom>
              <a:gradFill>
                <a:gsLst>
                  <a:gs pos="0">
                    <a:schemeClr val="bg2">
                      <a:lumMod val="50000"/>
                    </a:schemeClr>
                  </a:gs>
                  <a:gs pos="65000">
                    <a:schemeClr val="bg2">
                      <a:lumMod val="75000"/>
                    </a:schemeClr>
                  </a:gs>
                  <a:gs pos="100000">
                    <a:schemeClr val="accent1">
                      <a:lumMod val="20000"/>
                      <a:lumOff val="80000"/>
                    </a:schemeClr>
                  </a:gs>
                </a:gsLst>
              </a:gradFill>
              <a:ln>
                <a:solidFill>
                  <a:schemeClr val="accent1">
                    <a:lumMod val="50000"/>
                  </a:schemeClr>
                </a:solidFill>
              </a:ln>
            </p:spPr>
            <p:style>
              <a:lnRef idx="1">
                <a:schemeClr val="accent3"/>
              </a:lnRef>
              <a:fillRef idx="2">
                <a:schemeClr val="accent3"/>
              </a:fillRef>
              <a:effectRef idx="1">
                <a:schemeClr val="accent3"/>
              </a:effectRef>
              <a:fontRef idx="minor">
                <a:schemeClr val="dk1"/>
              </a:fontRef>
            </p:style>
            <p:txBody>
              <a:bodyPr lIns="91420" tIns="45711" rIns="91420" bIns="45711" rtlCol="0" anchor="ctr">
                <a:normAutofit fontScale="92500"/>
              </a:bodyPr>
              <a:lstStyle/>
              <a:p>
                <a:pPr algn="ctr"/>
                <a:r>
                  <a:rPr lang="en-US" sz="2200" dirty="0" smtClean="0"/>
                  <a:t>SPARQL CONSTRUCT</a:t>
                </a:r>
                <a:endParaRPr lang="en-US" sz="2200" dirty="0"/>
              </a:p>
            </p:txBody>
          </p:sp>
          <p:cxnSp>
            <p:nvCxnSpPr>
              <p:cNvPr id="81" name="Straight Arrow Connector 80"/>
              <p:cNvCxnSpPr>
                <a:stCxn id="51" idx="4"/>
                <a:endCxn id="79" idx="0"/>
              </p:cNvCxnSpPr>
              <p:nvPr/>
            </p:nvCxnSpPr>
            <p:spPr>
              <a:xfrm>
                <a:off x="4538579" y="4678636"/>
                <a:ext cx="296" cy="508789"/>
              </a:xfrm>
              <a:prstGeom prst="straightConnector1">
                <a:avLst/>
              </a:prstGeom>
              <a:ln w="25400" cmpd="sng">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a:stCxn id="26" idx="2"/>
                <a:endCxn id="51" idx="0"/>
              </p:cNvCxnSpPr>
              <p:nvPr/>
            </p:nvCxnSpPr>
            <p:spPr>
              <a:xfrm flipH="1">
                <a:off x="4538581" y="3627295"/>
                <a:ext cx="297" cy="360068"/>
              </a:xfrm>
              <a:prstGeom prst="straightConnector1">
                <a:avLst/>
              </a:prstGeom>
              <a:ln w="25400" cmpd="sng">
                <a:tailEnd type="arrow"/>
              </a:ln>
            </p:spPr>
            <p:style>
              <a:lnRef idx="2">
                <a:schemeClr val="accent1"/>
              </a:lnRef>
              <a:fillRef idx="0">
                <a:schemeClr val="accent1"/>
              </a:fillRef>
              <a:effectRef idx="1">
                <a:schemeClr val="accent1"/>
              </a:effectRef>
              <a:fontRef idx="minor">
                <a:schemeClr val="tx1"/>
              </a:fontRef>
            </p:style>
          </p:cxnSp>
        </p:grpSp>
        <p:cxnSp>
          <p:nvCxnSpPr>
            <p:cNvPr id="110" name="Straight Arrow Connector 109"/>
            <p:cNvCxnSpPr>
              <a:stCxn id="5" idx="1"/>
              <a:endCxn id="27" idx="6"/>
            </p:cNvCxnSpPr>
            <p:nvPr/>
          </p:nvCxnSpPr>
          <p:spPr>
            <a:xfrm flipH="1">
              <a:off x="6152966" y="1187837"/>
              <a:ext cx="1482757" cy="87848"/>
            </a:xfrm>
            <a:prstGeom prst="straightConnector1">
              <a:avLst/>
            </a:prstGeom>
            <a:ln w="25400" cmpd="sng">
              <a:tailEnd type="arrow"/>
            </a:ln>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a:stCxn id="30" idx="3"/>
              <a:endCxn id="27" idx="2"/>
            </p:cNvCxnSpPr>
            <p:nvPr/>
          </p:nvCxnSpPr>
          <p:spPr>
            <a:xfrm>
              <a:off x="1960274" y="1104313"/>
              <a:ext cx="1894360" cy="171385"/>
            </a:xfrm>
            <a:prstGeom prst="straightConnector1">
              <a:avLst/>
            </a:prstGeom>
            <a:ln w="25400" cmpd="sng">
              <a:tailEnd type="arrow"/>
            </a:ln>
          </p:spPr>
          <p:style>
            <a:lnRef idx="2">
              <a:schemeClr val="accent1"/>
            </a:lnRef>
            <a:fillRef idx="0">
              <a:schemeClr val="accent1"/>
            </a:fillRef>
            <a:effectRef idx="1">
              <a:schemeClr val="accent1"/>
            </a:effectRef>
            <a:fontRef idx="minor">
              <a:schemeClr val="tx1"/>
            </a:fontRef>
          </p:style>
        </p:cxnSp>
        <p:sp>
          <p:nvSpPr>
            <p:cNvPr id="116" name="TextBox 115"/>
            <p:cNvSpPr txBox="1"/>
            <p:nvPr/>
          </p:nvSpPr>
          <p:spPr>
            <a:xfrm>
              <a:off x="6055858" y="3051613"/>
              <a:ext cx="3317361" cy="574309"/>
            </a:xfrm>
            <a:prstGeom prst="rect">
              <a:avLst/>
            </a:prstGeom>
            <a:noFill/>
          </p:spPr>
          <p:txBody>
            <a:bodyPr wrap="square" lIns="91268" tIns="45634" rIns="91268" bIns="45634" rtlCol="0">
              <a:spAutoFit/>
            </a:bodyPr>
            <a:lstStyle/>
            <a:p>
              <a:r>
                <a:rPr lang="en-US" sz="2600" dirty="0">
                  <a:latin typeface="Helvetica Neue"/>
                  <a:cs typeface="Helvetica Neue"/>
                </a:rPr>
                <a:t>“Direct Graph”</a:t>
              </a:r>
            </a:p>
          </p:txBody>
        </p:sp>
        <p:grpSp>
          <p:nvGrpSpPr>
            <p:cNvPr id="3" name="Group 2"/>
            <p:cNvGrpSpPr/>
            <p:nvPr/>
          </p:nvGrpSpPr>
          <p:grpSpPr>
            <a:xfrm>
              <a:off x="3854637" y="5718179"/>
              <a:ext cx="6034408" cy="1919769"/>
              <a:chOff x="3496487" y="5187427"/>
              <a:chExt cx="5473731" cy="1741580"/>
            </a:xfrm>
          </p:grpSpPr>
          <p:grpSp>
            <p:nvGrpSpPr>
              <p:cNvPr id="80" name="Group 79"/>
              <p:cNvGrpSpPr/>
              <p:nvPr/>
            </p:nvGrpSpPr>
            <p:grpSpPr>
              <a:xfrm>
                <a:off x="3496487" y="5187427"/>
                <a:ext cx="2084776" cy="1741580"/>
                <a:chOff x="5044470" y="4500081"/>
                <a:chExt cx="2084776" cy="1741580"/>
              </a:xfrm>
            </p:grpSpPr>
            <p:sp>
              <p:nvSpPr>
                <p:cNvPr id="79" name="Rectangle 78"/>
                <p:cNvSpPr/>
                <p:nvPr/>
              </p:nvSpPr>
              <p:spPr>
                <a:xfrm>
                  <a:off x="5044470" y="4500081"/>
                  <a:ext cx="2084776" cy="174158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5" name="Group 74"/>
                <p:cNvGrpSpPr/>
                <p:nvPr/>
              </p:nvGrpSpPr>
              <p:grpSpPr>
                <a:xfrm>
                  <a:off x="5044470" y="4670847"/>
                  <a:ext cx="1935316" cy="1570814"/>
                  <a:chOff x="4338947" y="4758409"/>
                  <a:chExt cx="1851243" cy="1570814"/>
                </a:xfrm>
              </p:grpSpPr>
              <p:sp>
                <p:nvSpPr>
                  <p:cNvPr id="36" name="Rectangle 35"/>
                  <p:cNvSpPr/>
                  <p:nvPr/>
                </p:nvSpPr>
                <p:spPr>
                  <a:xfrm>
                    <a:off x="4338947" y="4845970"/>
                    <a:ext cx="1664507" cy="14832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p:cNvSpPr/>
                  <p:nvPr/>
                </p:nvSpPr>
                <p:spPr bwMode="auto">
                  <a:xfrm>
                    <a:off x="5101780" y="4758409"/>
                    <a:ext cx="175104" cy="175122"/>
                  </a:xfrm>
                  <a:prstGeom prst="ellipse">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41" name="Oval 40"/>
                  <p:cNvSpPr/>
                  <p:nvPr/>
                </p:nvSpPr>
                <p:spPr bwMode="auto">
                  <a:xfrm>
                    <a:off x="4883039" y="5543815"/>
                    <a:ext cx="175104" cy="175122"/>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42" name="Oval 41"/>
                  <p:cNvSpPr/>
                  <p:nvPr/>
                </p:nvSpPr>
                <p:spPr bwMode="auto">
                  <a:xfrm>
                    <a:off x="5565184" y="5018448"/>
                    <a:ext cx="175104" cy="175122"/>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43" name="Oval 42"/>
                  <p:cNvSpPr/>
                  <p:nvPr/>
                </p:nvSpPr>
                <p:spPr bwMode="auto">
                  <a:xfrm>
                    <a:off x="6015086" y="5456254"/>
                    <a:ext cx="175104" cy="175122"/>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44" name="Oval 43"/>
                  <p:cNvSpPr/>
                  <p:nvPr/>
                </p:nvSpPr>
                <p:spPr bwMode="auto">
                  <a:xfrm>
                    <a:off x="4514560" y="5718938"/>
                    <a:ext cx="175104" cy="175122"/>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45" name="Oval 44"/>
                  <p:cNvSpPr/>
                  <p:nvPr/>
                </p:nvSpPr>
                <p:spPr bwMode="auto">
                  <a:xfrm>
                    <a:off x="5302528" y="5981622"/>
                    <a:ext cx="175104" cy="175122"/>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cxnSp>
                <p:nvCxnSpPr>
                  <p:cNvPr id="46" name="Straight Arrow Connector 45"/>
                  <p:cNvCxnSpPr>
                    <a:stCxn id="40" idx="6"/>
                    <a:endCxn id="42" idx="2"/>
                  </p:cNvCxnSpPr>
                  <p:nvPr/>
                </p:nvCxnSpPr>
                <p:spPr bwMode="auto">
                  <a:xfrm>
                    <a:off x="5276884" y="4845970"/>
                    <a:ext cx="288300" cy="260039"/>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47" name="Straight Arrow Connector 46"/>
                  <p:cNvCxnSpPr>
                    <a:stCxn id="40" idx="3"/>
                    <a:endCxn id="44" idx="0"/>
                  </p:cNvCxnSpPr>
                  <p:nvPr/>
                </p:nvCxnSpPr>
                <p:spPr bwMode="auto">
                  <a:xfrm flipH="1">
                    <a:off x="4602112" y="4907885"/>
                    <a:ext cx="525311" cy="811053"/>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48" name="Straight Arrow Connector 47"/>
                  <p:cNvCxnSpPr>
                    <a:stCxn id="44" idx="5"/>
                    <a:endCxn id="45" idx="2"/>
                  </p:cNvCxnSpPr>
                  <p:nvPr/>
                </p:nvCxnSpPr>
                <p:spPr bwMode="auto">
                  <a:xfrm>
                    <a:off x="4664021" y="5868414"/>
                    <a:ext cx="638507" cy="200769"/>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49" name="Straight Arrow Connector 48"/>
                  <p:cNvCxnSpPr>
                    <a:stCxn id="41" idx="5"/>
                    <a:endCxn id="45" idx="1"/>
                  </p:cNvCxnSpPr>
                  <p:nvPr/>
                </p:nvCxnSpPr>
                <p:spPr bwMode="auto">
                  <a:xfrm>
                    <a:off x="5032500" y="5693291"/>
                    <a:ext cx="295671" cy="313977"/>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50" name="Straight Arrow Connector 49"/>
                  <p:cNvCxnSpPr>
                    <a:stCxn id="45" idx="7"/>
                    <a:endCxn id="42" idx="4"/>
                  </p:cNvCxnSpPr>
                  <p:nvPr/>
                </p:nvCxnSpPr>
                <p:spPr bwMode="auto">
                  <a:xfrm rot="5400000" flipH="1" flipV="1">
                    <a:off x="5145514" y="5500045"/>
                    <a:ext cx="813697" cy="200747"/>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sp>
                <p:nvSpPr>
                  <p:cNvPr id="52" name="Oval 51"/>
                  <p:cNvSpPr/>
                  <p:nvPr/>
                </p:nvSpPr>
                <p:spPr bwMode="auto">
                  <a:xfrm>
                    <a:off x="5390080" y="5203334"/>
                    <a:ext cx="175104" cy="175122"/>
                  </a:xfrm>
                  <a:prstGeom prst="ellipse">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cxnSp>
                <p:nvCxnSpPr>
                  <p:cNvPr id="55" name="Straight Arrow Connector 54"/>
                  <p:cNvCxnSpPr>
                    <a:stCxn id="41" idx="7"/>
                    <a:endCxn id="52" idx="3"/>
                  </p:cNvCxnSpPr>
                  <p:nvPr/>
                </p:nvCxnSpPr>
                <p:spPr bwMode="auto">
                  <a:xfrm flipV="1">
                    <a:off x="5032500" y="5352810"/>
                    <a:ext cx="383223" cy="216651"/>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58" name="Straight Arrow Connector 57"/>
                  <p:cNvCxnSpPr>
                    <a:stCxn id="43" idx="1"/>
                    <a:endCxn id="42" idx="5"/>
                  </p:cNvCxnSpPr>
                  <p:nvPr/>
                </p:nvCxnSpPr>
                <p:spPr bwMode="auto">
                  <a:xfrm flipH="1" flipV="1">
                    <a:off x="5714645" y="5167924"/>
                    <a:ext cx="326084" cy="31397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grpSp>
          <p:sp>
            <p:nvSpPr>
              <p:cNvPr id="117" name="TextBox 116"/>
              <p:cNvSpPr txBox="1"/>
              <p:nvPr/>
            </p:nvSpPr>
            <p:spPr>
              <a:xfrm>
                <a:off x="5493189" y="5295902"/>
                <a:ext cx="3477029" cy="907719"/>
              </a:xfrm>
              <a:prstGeom prst="rect">
                <a:avLst/>
              </a:prstGeom>
              <a:noFill/>
            </p:spPr>
            <p:txBody>
              <a:bodyPr wrap="square" lIns="82876" tIns="41438" rIns="82876" bIns="41438" rtlCol="0">
                <a:spAutoFit/>
              </a:bodyPr>
              <a:lstStyle/>
              <a:p>
                <a:r>
                  <a:rPr lang="en-US" sz="2600" dirty="0">
                    <a:latin typeface="Helvetica Neue"/>
                    <a:cs typeface="Helvetica Neue"/>
                  </a:rPr>
                  <a:t>Final, Application Graph</a:t>
                </a:r>
              </a:p>
            </p:txBody>
          </p:sp>
        </p:grpSp>
      </p:grpSp>
      <p:sp>
        <p:nvSpPr>
          <p:cNvPr id="8" name="Title 7"/>
          <p:cNvSpPr>
            <a:spLocks noGrp="1"/>
          </p:cNvSpPr>
          <p:nvPr>
            <p:ph type="title"/>
          </p:nvPr>
        </p:nvSpPr>
        <p:spPr/>
        <p:txBody>
          <a:bodyPr/>
          <a:lstStyle/>
          <a:p>
            <a:r>
              <a:rPr lang="en-US" dirty="0" smtClean="0"/>
              <a:t>Remember this?</a:t>
            </a:r>
            <a:endParaRPr lang="en-US" dirty="0"/>
          </a:p>
        </p:txBody>
      </p:sp>
    </p:spTree>
    <p:extLst>
      <p:ext uri="{BB962C8B-B14F-4D97-AF65-F5344CB8AC3E}">
        <p14:creationId xmlns:p14="http://schemas.microsoft.com/office/powerpoint/2010/main" val="1576553605"/>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3" name="Rectangle 2"/>
          <p:cNvSpPr>
            <a:spLocks noGrp="1" noChangeArrowheads="1"/>
          </p:cNvSpPr>
          <p:nvPr>
            <p:ph idx="1"/>
          </p:nvPr>
        </p:nvSpPr>
        <p:spPr/>
        <p:txBody>
          <a:bodyPr/>
          <a:lstStyle/>
          <a:p>
            <a:r>
              <a:rPr lang="en-US" dirty="0" smtClean="0"/>
              <a:t>SPARQL is usually used over the network</a:t>
            </a:r>
          </a:p>
          <a:p>
            <a:pPr lvl="1"/>
            <a:r>
              <a:rPr lang="en-US" dirty="0" smtClean="0"/>
              <a:t>HTTP request is sent to a SPARQL endpoint</a:t>
            </a:r>
          </a:p>
          <a:p>
            <a:pPr lvl="1"/>
            <a:r>
              <a:rPr lang="en-US" dirty="0" smtClean="0"/>
              <a:t>result is the result of the SELECT, the CONSTRUCT,…</a:t>
            </a:r>
          </a:p>
          <a:p>
            <a:r>
              <a:rPr lang="en-US" dirty="0"/>
              <a:t>S</a:t>
            </a:r>
            <a:r>
              <a:rPr lang="en-US" dirty="0" smtClean="0"/>
              <a:t>eparate documents define the protocol and the result format</a:t>
            </a:r>
          </a:p>
          <a:p>
            <a:pPr lvl="2"/>
            <a:r>
              <a:rPr lang="en-US" dirty="0" smtClean="0"/>
              <a:t>SPARQL Protocol for RDF with HTTP and SOAP bindings</a:t>
            </a:r>
          </a:p>
          <a:p>
            <a:pPr lvl="2"/>
            <a:r>
              <a:rPr lang="en-US" dirty="0" smtClean="0"/>
              <a:t>SPARQL results in XML or JSON formats</a:t>
            </a:r>
          </a:p>
          <a:p>
            <a:r>
              <a:rPr lang="en-US" dirty="0" smtClean="0"/>
              <a:t>Big datasets usually offer “SPARQL endpoints” using this protocol</a:t>
            </a:r>
          </a:p>
        </p:txBody>
      </p:sp>
      <p:sp>
        <p:nvSpPr>
          <p:cNvPr id="296962" name="Rectangle 1"/>
          <p:cNvSpPr>
            <a:spLocks noGrp="1" noChangeArrowheads="1"/>
          </p:cNvSpPr>
          <p:nvPr>
            <p:ph type="title"/>
          </p:nvPr>
        </p:nvSpPr>
        <p:spPr/>
        <p:txBody>
          <a:bodyPr/>
          <a:lstStyle/>
          <a:p>
            <a:r>
              <a:rPr lang="en-US" dirty="0" smtClean="0"/>
              <a:t>SPARQL usage in practice</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1"/>
          <p:cNvSpPr>
            <a:spLocks noGrp="1" noChangeArrowheads="1"/>
          </p:cNvSpPr>
          <p:nvPr>
            <p:ph type="title"/>
          </p:nvPr>
        </p:nvSpPr>
        <p:spPr/>
        <p:txBody>
          <a:bodyPr tIns="35119"/>
          <a:lstStyle/>
          <a:p>
            <a:pPr>
              <a:tabLst>
                <a:tab pos="720603" algn="l"/>
                <a:tab pos="1441204" algn="l"/>
                <a:tab pos="2161812" algn="l"/>
                <a:tab pos="2882419" algn="l"/>
                <a:tab pos="3603024" algn="l"/>
                <a:tab pos="4323633" algn="l"/>
                <a:tab pos="5044238" algn="l"/>
                <a:tab pos="5764844" algn="l"/>
                <a:tab pos="6485447" algn="l"/>
                <a:tab pos="7206054" algn="l"/>
                <a:tab pos="7926656" algn="l"/>
                <a:tab pos="8647262" algn="l"/>
                <a:tab pos="9367869" algn="l"/>
              </a:tabLst>
            </a:pPr>
            <a:r>
              <a:rPr lang="en-US" dirty="0" smtClean="0"/>
              <a:t>SPARQL as </a:t>
            </a:r>
            <a:r>
              <a:rPr lang="en-US" dirty="0"/>
              <a:t>a unifying point</a:t>
            </a:r>
          </a:p>
        </p:txBody>
      </p:sp>
      <p:grpSp>
        <p:nvGrpSpPr>
          <p:cNvPr id="2" name="Group 33"/>
          <p:cNvGrpSpPr/>
          <p:nvPr/>
        </p:nvGrpSpPr>
        <p:grpSpPr>
          <a:xfrm>
            <a:off x="315913" y="4430076"/>
            <a:ext cx="1447800" cy="1254761"/>
            <a:chOff x="4659312" y="2789237"/>
            <a:chExt cx="1143000" cy="990600"/>
          </a:xfrm>
        </p:grpSpPr>
        <p:sp>
          <p:nvSpPr>
            <p:cNvPr id="26" name="Oval 25"/>
            <p:cNvSpPr/>
            <p:nvPr/>
          </p:nvSpPr>
          <p:spPr bwMode="auto">
            <a:xfrm>
              <a:off x="4887912" y="27892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27" name="Oval 26"/>
            <p:cNvSpPr/>
            <p:nvPr/>
          </p:nvSpPr>
          <p:spPr bwMode="auto">
            <a:xfrm>
              <a:off x="5116512" y="3170237"/>
              <a:ext cx="152400" cy="152400"/>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28" name="Oval 27"/>
            <p:cNvSpPr/>
            <p:nvPr/>
          </p:nvSpPr>
          <p:spPr bwMode="auto">
            <a:xfrm>
              <a:off x="5573712" y="2789237"/>
              <a:ext cx="152400" cy="1524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29" name="Oval 28"/>
            <p:cNvSpPr/>
            <p:nvPr/>
          </p:nvSpPr>
          <p:spPr bwMode="auto">
            <a:xfrm>
              <a:off x="5649912" y="32464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30" name="Oval 29"/>
            <p:cNvSpPr/>
            <p:nvPr/>
          </p:nvSpPr>
          <p:spPr bwMode="auto">
            <a:xfrm>
              <a:off x="4659312" y="33988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31" name="Oval 30"/>
            <p:cNvSpPr/>
            <p:nvPr/>
          </p:nvSpPr>
          <p:spPr bwMode="auto">
            <a:xfrm>
              <a:off x="5345112" y="36274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cxnSp>
          <p:nvCxnSpPr>
            <p:cNvPr id="32" name="Straight Arrow Connector 31"/>
            <p:cNvCxnSpPr>
              <a:stCxn id="26" idx="6"/>
              <a:endCxn id="28" idx="2"/>
            </p:cNvCxnSpPr>
            <p:nvPr/>
          </p:nvCxnSpPr>
          <p:spPr bwMode="auto">
            <a:xfrm>
              <a:off x="5040312" y="2865437"/>
              <a:ext cx="533400" cy="158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3" name="Straight Arrow Connector 32"/>
            <p:cNvCxnSpPr>
              <a:stCxn id="26" idx="5"/>
              <a:endCxn id="29" idx="1"/>
            </p:cNvCxnSpPr>
            <p:nvPr/>
          </p:nvCxnSpPr>
          <p:spPr bwMode="auto">
            <a:xfrm rot="16200000" flipH="1">
              <a:off x="5170394" y="2766919"/>
              <a:ext cx="349436" cy="65423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4" name="Straight Arrow Connector 33"/>
            <p:cNvCxnSpPr>
              <a:stCxn id="30" idx="7"/>
              <a:endCxn id="27" idx="2"/>
            </p:cNvCxnSpPr>
            <p:nvPr/>
          </p:nvCxnSpPr>
          <p:spPr bwMode="auto">
            <a:xfrm rot="5400000" flipH="1" flipV="1">
              <a:off x="4865594" y="3170237"/>
              <a:ext cx="174718" cy="3271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5" name="Straight Arrow Connector 34"/>
            <p:cNvCxnSpPr>
              <a:stCxn id="27" idx="5"/>
              <a:endCxn id="31" idx="0"/>
            </p:cNvCxnSpPr>
            <p:nvPr/>
          </p:nvCxnSpPr>
          <p:spPr bwMode="auto">
            <a:xfrm rot="16200000" flipH="1">
              <a:off x="5170394" y="3376519"/>
              <a:ext cx="327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6" name="Straight Arrow Connector 35"/>
            <p:cNvCxnSpPr>
              <a:stCxn id="31" idx="7"/>
              <a:endCxn id="28" idx="4"/>
            </p:cNvCxnSpPr>
            <p:nvPr/>
          </p:nvCxnSpPr>
          <p:spPr bwMode="auto">
            <a:xfrm rot="5400000" flipH="1" flipV="1">
              <a:off x="5208494" y="3208337"/>
              <a:ext cx="708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grpSp>
        <p:nvGrpSpPr>
          <p:cNvPr id="3" name="Group 91"/>
          <p:cNvGrpSpPr/>
          <p:nvPr/>
        </p:nvGrpSpPr>
        <p:grpSpPr>
          <a:xfrm>
            <a:off x="3668713" y="2636841"/>
            <a:ext cx="2438400" cy="685800"/>
            <a:chOff x="3668712" y="2636837"/>
            <a:chExt cx="2438400" cy="685800"/>
          </a:xfrm>
        </p:grpSpPr>
        <p:sp>
          <p:nvSpPr>
            <p:cNvPr id="91" name="Oval 90"/>
            <p:cNvSpPr/>
            <p:nvPr/>
          </p:nvSpPr>
          <p:spPr bwMode="auto">
            <a:xfrm>
              <a:off x="3668712" y="2636837"/>
              <a:ext cx="2438400" cy="6858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7" name="Rectangle 36"/>
            <p:cNvSpPr/>
            <p:nvPr/>
          </p:nvSpPr>
          <p:spPr bwMode="auto">
            <a:xfrm>
              <a:off x="3783012" y="2789237"/>
              <a:ext cx="2209800" cy="3810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sz="1700" b="1" dirty="0">
                  <a:solidFill>
                    <a:srgbClr val="800000"/>
                  </a:solidFill>
                </a:rPr>
                <a:t>SPARQL Processor</a:t>
              </a:r>
            </a:p>
          </p:txBody>
        </p:sp>
      </p:grpSp>
      <p:grpSp>
        <p:nvGrpSpPr>
          <p:cNvPr id="4" name="Group 40"/>
          <p:cNvGrpSpPr/>
          <p:nvPr/>
        </p:nvGrpSpPr>
        <p:grpSpPr>
          <a:xfrm>
            <a:off x="2335260" y="5989737"/>
            <a:ext cx="761999" cy="1275037"/>
            <a:chOff x="2335212" y="5989637"/>
            <a:chExt cx="761999" cy="1275037"/>
          </a:xfrm>
        </p:grpSpPr>
        <p:pic>
          <p:nvPicPr>
            <p:cNvPr id="8" name="Picture 7"/>
            <p:cNvPicPr>
              <a:picLocks noChangeAspect="1"/>
            </p:cNvPicPr>
            <p:nvPr/>
          </p:nvPicPr>
          <p:blipFill>
            <a:blip r:embed="rId3"/>
            <a:stretch>
              <a:fillRect/>
            </a:stretch>
          </p:blipFill>
          <p:spPr>
            <a:xfrm>
              <a:off x="2335212" y="5989637"/>
              <a:ext cx="761999" cy="986761"/>
            </a:xfrm>
            <a:prstGeom prst="rect">
              <a:avLst/>
            </a:prstGeom>
          </p:spPr>
        </p:pic>
        <p:sp>
          <p:nvSpPr>
            <p:cNvPr id="40" name="TextBox 39"/>
            <p:cNvSpPr txBox="1"/>
            <p:nvPr/>
          </p:nvSpPr>
          <p:spPr>
            <a:xfrm>
              <a:off x="2379143" y="6980237"/>
              <a:ext cx="679969" cy="284437"/>
            </a:xfrm>
            <a:prstGeom prst="rect">
              <a:avLst/>
            </a:prstGeom>
            <a:noFill/>
          </p:spPr>
          <p:txBody>
            <a:bodyPr wrap="none" rtlCol="0">
              <a:spAutoFit/>
            </a:bodyPr>
            <a:lstStyle/>
            <a:p>
              <a:r>
                <a:rPr lang="en-US" sz="1400" b="1" dirty="0">
                  <a:solidFill>
                    <a:srgbClr val="00664D"/>
                  </a:solidFill>
                </a:rPr>
                <a:t>HTML</a:t>
              </a:r>
            </a:p>
          </p:txBody>
        </p:sp>
      </p:grpSp>
      <p:grpSp>
        <p:nvGrpSpPr>
          <p:cNvPr id="6" name="Group 42"/>
          <p:cNvGrpSpPr/>
          <p:nvPr/>
        </p:nvGrpSpPr>
        <p:grpSpPr>
          <a:xfrm>
            <a:off x="4155012" y="5989737"/>
            <a:ext cx="1723549" cy="1275037"/>
            <a:chOff x="4506912" y="5989637"/>
            <a:chExt cx="1723549" cy="1275037"/>
          </a:xfrm>
        </p:grpSpPr>
        <p:pic>
          <p:nvPicPr>
            <p:cNvPr id="7" name="Picture 6"/>
            <p:cNvPicPr>
              <a:picLocks noChangeAspect="1"/>
            </p:cNvPicPr>
            <p:nvPr/>
          </p:nvPicPr>
          <p:blipFill>
            <a:blip r:embed="rId3"/>
            <a:stretch>
              <a:fillRect/>
            </a:stretch>
          </p:blipFill>
          <p:spPr>
            <a:xfrm>
              <a:off x="4900896" y="5989637"/>
              <a:ext cx="761999" cy="986761"/>
            </a:xfrm>
            <a:prstGeom prst="rect">
              <a:avLst/>
            </a:prstGeom>
          </p:spPr>
        </p:pic>
        <p:sp>
          <p:nvSpPr>
            <p:cNvPr id="42" name="TextBox 41"/>
            <p:cNvSpPr txBox="1"/>
            <p:nvPr/>
          </p:nvSpPr>
          <p:spPr>
            <a:xfrm>
              <a:off x="4506912" y="6980237"/>
              <a:ext cx="1723549" cy="284437"/>
            </a:xfrm>
            <a:prstGeom prst="rect">
              <a:avLst/>
            </a:prstGeom>
            <a:noFill/>
          </p:spPr>
          <p:txBody>
            <a:bodyPr wrap="none" rtlCol="0">
              <a:spAutoFit/>
            </a:bodyPr>
            <a:lstStyle/>
            <a:p>
              <a:r>
                <a:rPr lang="en-US" sz="1400" b="1" dirty="0">
                  <a:solidFill>
                    <a:srgbClr val="00664D"/>
                  </a:solidFill>
                </a:rPr>
                <a:t>Unstructured Text</a:t>
              </a:r>
            </a:p>
          </p:txBody>
        </p:sp>
      </p:grpSp>
      <p:grpSp>
        <p:nvGrpSpPr>
          <p:cNvPr id="9" name="Group 44"/>
          <p:cNvGrpSpPr/>
          <p:nvPr/>
        </p:nvGrpSpPr>
        <p:grpSpPr>
          <a:xfrm>
            <a:off x="6631145" y="5989737"/>
            <a:ext cx="1228571" cy="1275037"/>
            <a:chOff x="6631141" y="5989637"/>
            <a:chExt cx="1228571" cy="1275037"/>
          </a:xfrm>
        </p:grpSpPr>
        <p:pic>
          <p:nvPicPr>
            <p:cNvPr id="5" name="Picture 4"/>
            <p:cNvPicPr>
              <a:picLocks noChangeAspect="1"/>
            </p:cNvPicPr>
            <p:nvPr/>
          </p:nvPicPr>
          <p:blipFill>
            <a:blip r:embed="rId3"/>
            <a:stretch>
              <a:fillRect/>
            </a:stretch>
          </p:blipFill>
          <p:spPr>
            <a:xfrm>
              <a:off x="6869112" y="5989637"/>
              <a:ext cx="761999" cy="986761"/>
            </a:xfrm>
            <a:prstGeom prst="rect">
              <a:avLst/>
            </a:prstGeom>
          </p:spPr>
        </p:pic>
        <p:sp>
          <p:nvSpPr>
            <p:cNvPr id="44" name="TextBox 43"/>
            <p:cNvSpPr txBox="1"/>
            <p:nvPr/>
          </p:nvSpPr>
          <p:spPr>
            <a:xfrm>
              <a:off x="6631141" y="6980237"/>
              <a:ext cx="1228571" cy="284437"/>
            </a:xfrm>
            <a:prstGeom prst="rect">
              <a:avLst/>
            </a:prstGeom>
            <a:noFill/>
          </p:spPr>
          <p:txBody>
            <a:bodyPr wrap="none" rtlCol="0">
              <a:spAutoFit/>
            </a:bodyPr>
            <a:lstStyle/>
            <a:p>
              <a:r>
                <a:rPr lang="en-US" sz="1400" b="1" dirty="0">
                  <a:solidFill>
                    <a:srgbClr val="00664D"/>
                  </a:solidFill>
                </a:rPr>
                <a:t>XML/XHTML</a:t>
              </a:r>
            </a:p>
          </p:txBody>
        </p:sp>
      </p:grpSp>
      <p:grpSp>
        <p:nvGrpSpPr>
          <p:cNvPr id="10" name="Group 48"/>
          <p:cNvGrpSpPr/>
          <p:nvPr/>
        </p:nvGrpSpPr>
        <p:grpSpPr>
          <a:xfrm>
            <a:off x="8344276" y="4515740"/>
            <a:ext cx="1385978" cy="1659351"/>
            <a:chOff x="8344355" y="4515734"/>
            <a:chExt cx="1385980" cy="1659372"/>
          </a:xfrm>
        </p:grpSpPr>
        <p:pic>
          <p:nvPicPr>
            <p:cNvPr id="21" name="Picture 20"/>
            <p:cNvPicPr>
              <a:picLocks noChangeAspect="1"/>
            </p:cNvPicPr>
            <p:nvPr/>
          </p:nvPicPr>
          <p:blipFill>
            <a:blip r:embed="rId4"/>
            <a:stretch>
              <a:fillRect/>
            </a:stretch>
          </p:blipFill>
          <p:spPr>
            <a:xfrm>
              <a:off x="8655997" y="4541837"/>
              <a:ext cx="1066800" cy="1066800"/>
            </a:xfrm>
            <a:prstGeom prst="rect">
              <a:avLst/>
            </a:prstGeom>
            <a:effectLst>
              <a:outerShdw blurRad="50800" dist="38100" dir="5400000">
                <a:srgbClr val="000000">
                  <a:alpha val="43000"/>
                </a:srgbClr>
              </a:outerShdw>
            </a:effectLst>
          </p:spPr>
        </p:pic>
        <p:sp>
          <p:nvSpPr>
            <p:cNvPr id="47" name="TextBox 46"/>
            <p:cNvSpPr txBox="1"/>
            <p:nvPr/>
          </p:nvSpPr>
          <p:spPr>
            <a:xfrm>
              <a:off x="8648462" y="5684837"/>
              <a:ext cx="1081873" cy="490269"/>
            </a:xfrm>
            <a:prstGeom prst="rect">
              <a:avLst/>
            </a:prstGeom>
            <a:noFill/>
          </p:spPr>
          <p:txBody>
            <a:bodyPr wrap="none" rtlCol="0">
              <a:spAutoFit/>
            </a:bodyPr>
            <a:lstStyle/>
            <a:p>
              <a:pPr algn="ctr"/>
              <a:r>
                <a:rPr lang="en-US" sz="1400" b="1" dirty="0">
                  <a:solidFill>
                    <a:srgbClr val="00664D"/>
                  </a:solidFill>
                </a:rPr>
                <a:t>Relational</a:t>
              </a:r>
            </a:p>
            <a:p>
              <a:pPr algn="ctr"/>
              <a:r>
                <a:rPr lang="en-US" sz="1400" b="1" dirty="0">
                  <a:solidFill>
                    <a:srgbClr val="00664D"/>
                  </a:solidFill>
                </a:rPr>
                <a:t>Database</a:t>
              </a:r>
            </a:p>
          </p:txBody>
        </p:sp>
        <p:sp>
          <p:nvSpPr>
            <p:cNvPr id="48" name="TextBox 47"/>
            <p:cNvSpPr txBox="1"/>
            <p:nvPr/>
          </p:nvSpPr>
          <p:spPr>
            <a:xfrm rot="16200000">
              <a:off x="7930052" y="4930037"/>
              <a:ext cx="1113044" cy="284437"/>
            </a:xfrm>
            <a:prstGeom prst="rect">
              <a:avLst/>
            </a:prstGeom>
            <a:noFill/>
          </p:spPr>
          <p:txBody>
            <a:bodyPr wrap="none" rtlCol="0">
              <a:spAutoFit/>
            </a:bodyPr>
            <a:lstStyle/>
            <a:p>
              <a:r>
                <a:rPr lang="en-US" sz="1400" b="1" dirty="0">
                  <a:solidFill>
                    <a:srgbClr val="000000"/>
                  </a:solidFill>
                </a:rPr>
                <a:t>SQL</a:t>
              </a:r>
              <a:r>
                <a:rPr lang="en-US" sz="1400" b="1" dirty="0">
                  <a:solidFill>
                    <a:srgbClr val="000000"/>
                  </a:solidFill>
                  <a:sym typeface="Wingdings"/>
                </a:rPr>
                <a:t>RDF</a:t>
              </a:r>
              <a:endParaRPr lang="en-US" sz="1400" b="1" dirty="0">
                <a:solidFill>
                  <a:srgbClr val="000000"/>
                </a:solidFill>
              </a:endParaRPr>
            </a:p>
          </p:txBody>
        </p:sp>
      </p:grpSp>
      <p:grpSp>
        <p:nvGrpSpPr>
          <p:cNvPr id="11" name="Group 54"/>
          <p:cNvGrpSpPr/>
          <p:nvPr/>
        </p:nvGrpSpPr>
        <p:grpSpPr>
          <a:xfrm>
            <a:off x="8420551" y="1344844"/>
            <a:ext cx="1420355" cy="1749197"/>
            <a:chOff x="8268157" y="1646235"/>
            <a:chExt cx="1420355" cy="1749197"/>
          </a:xfrm>
        </p:grpSpPr>
        <p:pic>
          <p:nvPicPr>
            <p:cNvPr id="23" name="Picture 22"/>
            <p:cNvPicPr>
              <a:picLocks noChangeAspect="1"/>
            </p:cNvPicPr>
            <p:nvPr/>
          </p:nvPicPr>
          <p:blipFill>
            <a:blip r:embed="rId4"/>
            <a:stretch>
              <a:fillRect/>
            </a:stretch>
          </p:blipFill>
          <p:spPr>
            <a:xfrm>
              <a:off x="8621712" y="1874837"/>
              <a:ext cx="1066800" cy="1066800"/>
            </a:xfrm>
            <a:prstGeom prst="rect">
              <a:avLst/>
            </a:prstGeom>
            <a:effectLst>
              <a:outerShdw blurRad="50800" dist="38100" dir="5400000">
                <a:srgbClr val="000000">
                  <a:alpha val="43000"/>
                </a:srgbClr>
              </a:outerShdw>
            </a:effectLst>
          </p:spPr>
        </p:pic>
        <p:sp>
          <p:nvSpPr>
            <p:cNvPr id="50" name="TextBox 49"/>
            <p:cNvSpPr txBox="1"/>
            <p:nvPr/>
          </p:nvSpPr>
          <p:spPr>
            <a:xfrm>
              <a:off x="8657748" y="3017837"/>
              <a:ext cx="983024" cy="284437"/>
            </a:xfrm>
            <a:prstGeom prst="rect">
              <a:avLst/>
            </a:prstGeom>
            <a:noFill/>
          </p:spPr>
          <p:txBody>
            <a:bodyPr wrap="none" rtlCol="0">
              <a:spAutoFit/>
            </a:bodyPr>
            <a:lstStyle/>
            <a:p>
              <a:r>
                <a:rPr lang="en-US" sz="1400" b="1" dirty="0">
                  <a:solidFill>
                    <a:srgbClr val="00664D"/>
                  </a:solidFill>
                </a:rPr>
                <a:t>Database</a:t>
              </a:r>
            </a:p>
          </p:txBody>
        </p:sp>
        <p:sp>
          <p:nvSpPr>
            <p:cNvPr id="51" name="TextBox 50"/>
            <p:cNvSpPr txBox="1"/>
            <p:nvPr/>
          </p:nvSpPr>
          <p:spPr>
            <a:xfrm rot="16200000">
              <a:off x="7535777" y="2378615"/>
              <a:ext cx="1749197" cy="284437"/>
            </a:xfrm>
            <a:prstGeom prst="rect">
              <a:avLst/>
            </a:prstGeom>
            <a:noFill/>
          </p:spPr>
          <p:txBody>
            <a:bodyPr wrap="none" rtlCol="0">
              <a:spAutoFit/>
            </a:bodyPr>
            <a:lstStyle/>
            <a:p>
              <a:r>
                <a:rPr lang="en-US" sz="1400" b="1" dirty="0">
                  <a:solidFill>
                    <a:srgbClr val="000000"/>
                  </a:solidFill>
                </a:rPr>
                <a:t>SPARQL Endpoint</a:t>
              </a:r>
            </a:p>
          </p:txBody>
        </p:sp>
      </p:grpSp>
      <p:grpSp>
        <p:nvGrpSpPr>
          <p:cNvPr id="12" name="Group 55"/>
          <p:cNvGrpSpPr/>
          <p:nvPr/>
        </p:nvGrpSpPr>
        <p:grpSpPr>
          <a:xfrm>
            <a:off x="91385" y="1341438"/>
            <a:ext cx="1443732" cy="1749197"/>
            <a:chOff x="147220" y="1636849"/>
            <a:chExt cx="1443732" cy="1749197"/>
          </a:xfrm>
        </p:grpSpPr>
        <p:grpSp>
          <p:nvGrpSpPr>
            <p:cNvPr id="13" name="Group 52"/>
            <p:cNvGrpSpPr/>
            <p:nvPr/>
          </p:nvGrpSpPr>
          <p:grpSpPr>
            <a:xfrm>
              <a:off x="147220" y="1874837"/>
              <a:ext cx="1159292" cy="1427437"/>
              <a:chOff x="147220" y="1874837"/>
              <a:chExt cx="1159292" cy="1427437"/>
            </a:xfrm>
          </p:grpSpPr>
          <p:pic>
            <p:nvPicPr>
              <p:cNvPr id="24" name="Picture 23"/>
              <p:cNvPicPr>
                <a:picLocks noChangeAspect="1"/>
              </p:cNvPicPr>
              <p:nvPr/>
            </p:nvPicPr>
            <p:blipFill>
              <a:blip r:embed="rId4"/>
              <a:stretch>
                <a:fillRect/>
              </a:stretch>
            </p:blipFill>
            <p:spPr>
              <a:xfrm>
                <a:off x="239712" y="1874837"/>
                <a:ext cx="1066800" cy="1066800"/>
              </a:xfrm>
              <a:prstGeom prst="rect">
                <a:avLst/>
              </a:prstGeom>
              <a:effectLst>
                <a:outerShdw blurRad="50800" dist="38100" dir="5400000">
                  <a:srgbClr val="000000">
                    <a:alpha val="43000"/>
                  </a:srgbClr>
                </a:outerShdw>
              </a:effectLst>
            </p:spPr>
          </p:pic>
          <p:sp>
            <p:nvSpPr>
              <p:cNvPr id="52" name="TextBox 51"/>
              <p:cNvSpPr txBox="1"/>
              <p:nvPr/>
            </p:nvSpPr>
            <p:spPr>
              <a:xfrm>
                <a:off x="147220" y="3017837"/>
                <a:ext cx="1159292" cy="284437"/>
              </a:xfrm>
              <a:prstGeom prst="rect">
                <a:avLst/>
              </a:prstGeom>
              <a:noFill/>
            </p:spPr>
            <p:txBody>
              <a:bodyPr wrap="none" rtlCol="0">
                <a:spAutoFit/>
              </a:bodyPr>
              <a:lstStyle/>
              <a:p>
                <a:r>
                  <a:rPr lang="en-US" sz="1400" b="1" dirty="0">
                    <a:solidFill>
                      <a:schemeClr val="accent1">
                        <a:lumMod val="50000"/>
                      </a:schemeClr>
                    </a:solidFill>
                  </a:rPr>
                  <a:t>Triple store</a:t>
                </a:r>
              </a:p>
            </p:txBody>
          </p:sp>
        </p:grpSp>
        <p:sp>
          <p:nvSpPr>
            <p:cNvPr id="54" name="TextBox 53"/>
            <p:cNvSpPr txBox="1"/>
            <p:nvPr/>
          </p:nvSpPr>
          <p:spPr>
            <a:xfrm rot="16200000">
              <a:off x="574135" y="2369229"/>
              <a:ext cx="1749197" cy="284437"/>
            </a:xfrm>
            <a:prstGeom prst="rect">
              <a:avLst/>
            </a:prstGeom>
            <a:noFill/>
          </p:spPr>
          <p:txBody>
            <a:bodyPr wrap="none" rtlCol="0">
              <a:spAutoFit/>
            </a:bodyPr>
            <a:lstStyle/>
            <a:p>
              <a:r>
                <a:rPr lang="en-US" sz="1400" b="1" dirty="0">
                  <a:solidFill>
                    <a:srgbClr val="000000"/>
                  </a:solidFill>
                </a:rPr>
                <a:t>SPARQL Endpoint</a:t>
              </a:r>
            </a:p>
          </p:txBody>
        </p:sp>
      </p:grpSp>
      <p:sp>
        <p:nvSpPr>
          <p:cNvPr id="57" name="TextBox 56"/>
          <p:cNvSpPr txBox="1"/>
          <p:nvPr/>
        </p:nvSpPr>
        <p:spPr>
          <a:xfrm>
            <a:off x="315912" y="5761042"/>
            <a:ext cx="1154675" cy="288959"/>
          </a:xfrm>
          <a:prstGeom prst="rect">
            <a:avLst/>
          </a:prstGeom>
          <a:noFill/>
        </p:spPr>
        <p:txBody>
          <a:bodyPr wrap="none" lIns="91018" tIns="45510" rIns="91018" bIns="45510" rtlCol="0">
            <a:spAutoFit/>
          </a:bodyPr>
          <a:lstStyle/>
          <a:p>
            <a:r>
              <a:rPr lang="en-US" sz="1400" b="1" dirty="0">
                <a:solidFill>
                  <a:srgbClr val="00664D"/>
                </a:solidFill>
              </a:rPr>
              <a:t>RDF Graph</a:t>
            </a:r>
          </a:p>
        </p:txBody>
      </p:sp>
      <p:cxnSp>
        <p:nvCxnSpPr>
          <p:cNvPr id="59" name="Straight Arrow Connector 58"/>
          <p:cNvCxnSpPr>
            <a:stCxn id="8" idx="0"/>
          </p:cNvCxnSpPr>
          <p:nvPr/>
        </p:nvCxnSpPr>
        <p:spPr bwMode="auto">
          <a:xfrm rot="5400000" flipH="1" flipV="1">
            <a:off x="2239963" y="3798887"/>
            <a:ext cx="2667000" cy="1714500"/>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62" name="Straight Arrow Connector 61"/>
          <p:cNvCxnSpPr>
            <a:stCxn id="7" idx="0"/>
            <a:endCxn id="91" idx="4"/>
          </p:cNvCxnSpPr>
          <p:nvPr/>
        </p:nvCxnSpPr>
        <p:spPr bwMode="auto">
          <a:xfrm rot="16200000" flipV="1">
            <a:off x="3575430" y="4635168"/>
            <a:ext cx="2667000" cy="42035"/>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65" name="Straight Arrow Connector 64"/>
          <p:cNvCxnSpPr>
            <a:stCxn id="5" idx="0"/>
          </p:cNvCxnSpPr>
          <p:nvPr/>
        </p:nvCxnSpPr>
        <p:spPr bwMode="auto">
          <a:xfrm rot="16200000" flipV="1">
            <a:off x="4964113" y="3703637"/>
            <a:ext cx="2667000" cy="1905000"/>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73" name="Straight Arrow Connector 72"/>
          <p:cNvCxnSpPr>
            <a:endCxn id="91" idx="3"/>
          </p:cNvCxnSpPr>
          <p:nvPr/>
        </p:nvCxnSpPr>
        <p:spPr bwMode="auto">
          <a:xfrm flipV="1">
            <a:off x="1839912" y="3222204"/>
            <a:ext cx="2185895" cy="1700634"/>
          </a:xfrm>
          <a:prstGeom prst="straightConnector1">
            <a:avLst/>
          </a:prstGeom>
          <a:solidFill>
            <a:srgbClr val="00B8FF"/>
          </a:solidFill>
          <a:ln w="25400" cap="flat" cmpd="sng" algn="ctr">
            <a:solidFill>
              <a:schemeClr val="tx1"/>
            </a:solidFill>
            <a:prstDash val="solid"/>
            <a:round/>
            <a:headEnd type="triangle" w="lg" len="med"/>
            <a:tailEnd type="triangle" w="lg" len="med"/>
          </a:ln>
          <a:effectLst/>
        </p:spPr>
      </p:cxnSp>
      <p:cxnSp>
        <p:nvCxnSpPr>
          <p:cNvPr id="76" name="Straight Arrow Connector 75"/>
          <p:cNvCxnSpPr>
            <a:stCxn id="48" idx="0"/>
            <a:endCxn id="91" idx="5"/>
          </p:cNvCxnSpPr>
          <p:nvPr/>
        </p:nvCxnSpPr>
        <p:spPr bwMode="auto">
          <a:xfrm flipH="1" flipV="1">
            <a:off x="5750018" y="3222208"/>
            <a:ext cx="2594259" cy="1850047"/>
          </a:xfrm>
          <a:prstGeom prst="straightConnector1">
            <a:avLst/>
          </a:prstGeom>
          <a:solidFill>
            <a:srgbClr val="00B8FF"/>
          </a:solidFill>
          <a:ln w="25400" cap="flat" cmpd="sng" algn="ctr">
            <a:solidFill>
              <a:schemeClr val="tx1"/>
            </a:solidFill>
            <a:prstDash val="solid"/>
            <a:round/>
            <a:headEnd type="triangle" w="lg" len="med"/>
            <a:tailEnd type="triangle" w="lg" len="med"/>
          </a:ln>
          <a:effectLst/>
        </p:spPr>
      </p:cxnSp>
      <p:cxnSp>
        <p:nvCxnSpPr>
          <p:cNvPr id="79" name="Straight Arrow Connector 78"/>
          <p:cNvCxnSpPr>
            <a:stCxn id="54" idx="2"/>
            <a:endCxn id="91" idx="2"/>
          </p:cNvCxnSpPr>
          <p:nvPr/>
        </p:nvCxnSpPr>
        <p:spPr bwMode="auto">
          <a:xfrm>
            <a:off x="1535117" y="2216036"/>
            <a:ext cx="2133596" cy="763705"/>
          </a:xfrm>
          <a:prstGeom prst="straightConnector1">
            <a:avLst/>
          </a:prstGeom>
          <a:solidFill>
            <a:srgbClr val="00B8FF"/>
          </a:solidFill>
          <a:ln w="25400" cap="flat" cmpd="sng" algn="ctr">
            <a:solidFill>
              <a:schemeClr val="tx1"/>
            </a:solidFill>
            <a:prstDash val="solid"/>
            <a:round/>
            <a:headEnd type="triangle" w="lg" len="med"/>
            <a:tailEnd type="triangle" w="lg" len="med"/>
          </a:ln>
          <a:effectLst/>
        </p:spPr>
      </p:cxnSp>
      <p:cxnSp>
        <p:nvCxnSpPr>
          <p:cNvPr id="82" name="Straight Arrow Connector 81"/>
          <p:cNvCxnSpPr>
            <a:stCxn id="51" idx="0"/>
            <a:endCxn id="91" idx="6"/>
          </p:cNvCxnSpPr>
          <p:nvPr/>
        </p:nvCxnSpPr>
        <p:spPr bwMode="auto">
          <a:xfrm flipH="1">
            <a:off x="6107113" y="2219442"/>
            <a:ext cx="2313438" cy="760299"/>
          </a:xfrm>
          <a:prstGeom prst="straightConnector1">
            <a:avLst/>
          </a:prstGeom>
          <a:solidFill>
            <a:srgbClr val="00B8FF"/>
          </a:solidFill>
          <a:ln w="25400" cap="flat" cmpd="sng" algn="ctr">
            <a:solidFill>
              <a:schemeClr val="tx1"/>
            </a:solidFill>
            <a:prstDash val="solid"/>
            <a:round/>
            <a:headEnd type="triangle" w="lg" len="med"/>
            <a:tailEnd type="triangle" w="lg" len="med"/>
          </a:ln>
          <a:effectLst/>
        </p:spPr>
      </p:cxnSp>
      <p:cxnSp>
        <p:nvCxnSpPr>
          <p:cNvPr id="110" name="Straight Arrow Connector 109"/>
          <p:cNvCxnSpPr>
            <a:stCxn id="91" idx="0"/>
            <a:endCxn id="119" idx="4"/>
          </p:cNvCxnSpPr>
          <p:nvPr/>
        </p:nvCxnSpPr>
        <p:spPr bwMode="auto">
          <a:xfrm rot="5400000" flipH="1" flipV="1">
            <a:off x="4545018" y="2293937"/>
            <a:ext cx="685800" cy="1588"/>
          </a:xfrm>
          <a:prstGeom prst="straightConnector1">
            <a:avLst/>
          </a:prstGeom>
          <a:solidFill>
            <a:srgbClr val="00B8FF"/>
          </a:solidFill>
          <a:ln w="25400" cap="flat" cmpd="sng" algn="ctr">
            <a:solidFill>
              <a:schemeClr val="tx1"/>
            </a:solidFill>
            <a:prstDash val="solid"/>
            <a:round/>
            <a:headEnd type="triangle" w="lg" len="med"/>
            <a:tailEnd type="triangle" w="lg" len="med"/>
          </a:ln>
          <a:effectLst/>
        </p:spPr>
      </p:cxnSp>
      <p:cxnSp>
        <p:nvCxnSpPr>
          <p:cNvPr id="113" name="Straight Arrow Connector 112"/>
          <p:cNvCxnSpPr>
            <a:endCxn id="119" idx="2"/>
          </p:cNvCxnSpPr>
          <p:nvPr/>
        </p:nvCxnSpPr>
        <p:spPr bwMode="auto">
          <a:xfrm flipV="1">
            <a:off x="1535113" y="1646236"/>
            <a:ext cx="2590800" cy="457201"/>
          </a:xfrm>
          <a:prstGeom prst="straightConnector1">
            <a:avLst/>
          </a:prstGeom>
          <a:solidFill>
            <a:srgbClr val="00B8FF"/>
          </a:solidFill>
          <a:ln w="25400" cap="flat" cmpd="sng" algn="ctr">
            <a:solidFill>
              <a:schemeClr val="tx1"/>
            </a:solidFill>
            <a:prstDash val="solid"/>
            <a:round/>
            <a:headEnd type="triangle" w="lg" len="med"/>
            <a:tailEnd type="triangle" w="lg" len="med"/>
          </a:ln>
          <a:effectLst/>
        </p:spPr>
      </p:cxnSp>
      <p:cxnSp>
        <p:nvCxnSpPr>
          <p:cNvPr id="116" name="Straight Arrow Connector 115"/>
          <p:cNvCxnSpPr>
            <a:endCxn id="119" idx="6"/>
          </p:cNvCxnSpPr>
          <p:nvPr/>
        </p:nvCxnSpPr>
        <p:spPr bwMode="auto">
          <a:xfrm rot="10800000">
            <a:off x="5649913" y="1646236"/>
            <a:ext cx="2743200" cy="457201"/>
          </a:xfrm>
          <a:prstGeom prst="straightConnector1">
            <a:avLst/>
          </a:prstGeom>
          <a:solidFill>
            <a:srgbClr val="00B8FF"/>
          </a:solidFill>
          <a:ln w="25400" cap="flat" cmpd="sng" algn="ctr">
            <a:solidFill>
              <a:schemeClr val="tx1"/>
            </a:solidFill>
            <a:prstDash val="solid"/>
            <a:round/>
            <a:headEnd type="triangle" w="lg" len="med"/>
            <a:tailEnd type="triangle" w="lg" len="med"/>
          </a:ln>
          <a:effectLst/>
        </p:spPr>
      </p:cxnSp>
      <p:grpSp>
        <p:nvGrpSpPr>
          <p:cNvPr id="14" name="Group 129"/>
          <p:cNvGrpSpPr/>
          <p:nvPr/>
        </p:nvGrpSpPr>
        <p:grpSpPr>
          <a:xfrm>
            <a:off x="4125913" y="1341437"/>
            <a:ext cx="1524000" cy="609600"/>
            <a:chOff x="4125912" y="1341437"/>
            <a:chExt cx="1524000" cy="609600"/>
          </a:xfrm>
        </p:grpSpPr>
        <p:sp>
          <p:nvSpPr>
            <p:cNvPr id="38" name="Rectangle 37"/>
            <p:cNvSpPr/>
            <p:nvPr/>
          </p:nvSpPr>
          <p:spPr bwMode="auto">
            <a:xfrm>
              <a:off x="4196017" y="1455837"/>
              <a:ext cx="1371600" cy="3810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sz="1700" b="1" dirty="0">
                  <a:solidFill>
                    <a:srgbClr val="800000"/>
                  </a:solidFill>
                </a:rPr>
                <a:t>Application</a:t>
              </a:r>
            </a:p>
          </p:txBody>
        </p:sp>
        <p:sp>
          <p:nvSpPr>
            <p:cNvPr id="119" name="Oval 118"/>
            <p:cNvSpPr/>
            <p:nvPr/>
          </p:nvSpPr>
          <p:spPr bwMode="auto">
            <a:xfrm>
              <a:off x="4125912" y="1341437"/>
              <a:ext cx="1524000" cy="6096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sp>
        <p:nvSpPr>
          <p:cNvPr id="149" name="TextBox 148"/>
          <p:cNvSpPr txBox="1"/>
          <p:nvPr/>
        </p:nvSpPr>
        <p:spPr>
          <a:xfrm rot="18136226">
            <a:off x="2946539" y="4675747"/>
            <a:ext cx="665277" cy="288989"/>
          </a:xfrm>
          <a:prstGeom prst="rect">
            <a:avLst/>
          </a:prstGeom>
          <a:noFill/>
        </p:spPr>
        <p:txBody>
          <a:bodyPr wrap="none" lIns="91018" tIns="45510" rIns="91018" bIns="45510" rtlCol="0">
            <a:spAutoFit/>
          </a:bodyPr>
          <a:lstStyle/>
          <a:p>
            <a:r>
              <a:rPr lang="en-US" sz="1400" b="1" noProof="1">
                <a:solidFill>
                  <a:srgbClr val="000000"/>
                </a:solidFill>
              </a:rPr>
              <a:t>RDFa</a:t>
            </a:r>
          </a:p>
        </p:txBody>
      </p:sp>
      <p:sp>
        <p:nvSpPr>
          <p:cNvPr id="150" name="TextBox 149"/>
          <p:cNvSpPr txBox="1"/>
          <p:nvPr/>
        </p:nvSpPr>
        <p:spPr>
          <a:xfrm rot="3212084">
            <a:off x="5927677" y="4745557"/>
            <a:ext cx="1419978" cy="288989"/>
          </a:xfrm>
          <a:prstGeom prst="rect">
            <a:avLst/>
          </a:prstGeom>
          <a:noFill/>
        </p:spPr>
        <p:txBody>
          <a:bodyPr wrap="none" lIns="91018" tIns="45510" rIns="91018" bIns="45510" rtlCol="0">
            <a:spAutoFit/>
          </a:bodyPr>
          <a:lstStyle/>
          <a:p>
            <a:r>
              <a:rPr lang="en-US" sz="1400" b="1" noProof="1">
                <a:solidFill>
                  <a:srgbClr val="000000"/>
                </a:solidFill>
              </a:rPr>
              <a:t>GRDDL, RDFa</a:t>
            </a:r>
          </a:p>
        </p:txBody>
      </p:sp>
      <p:sp>
        <p:nvSpPr>
          <p:cNvPr id="151" name="TextBox 150"/>
          <p:cNvSpPr txBox="1"/>
          <p:nvPr/>
        </p:nvSpPr>
        <p:spPr>
          <a:xfrm rot="16200000">
            <a:off x="3921619" y="4660511"/>
            <a:ext cx="1607426" cy="288989"/>
          </a:xfrm>
          <a:prstGeom prst="rect">
            <a:avLst/>
          </a:prstGeom>
          <a:noFill/>
        </p:spPr>
        <p:txBody>
          <a:bodyPr wrap="none" lIns="91018" tIns="45510" rIns="91018" bIns="45510" rtlCol="0">
            <a:spAutoFit/>
          </a:bodyPr>
          <a:lstStyle/>
          <a:p>
            <a:r>
              <a:rPr lang="en-US" sz="1400" b="1" noProof="1">
                <a:solidFill>
                  <a:srgbClr val="000000"/>
                </a:solidFill>
              </a:rPr>
              <a:t>NLP Techniques</a:t>
            </a:r>
          </a:p>
        </p:txBody>
      </p:sp>
      <p:sp>
        <p:nvSpPr>
          <p:cNvPr id="152" name="TextBox 151"/>
          <p:cNvSpPr txBox="1"/>
          <p:nvPr/>
        </p:nvSpPr>
        <p:spPr>
          <a:xfrm rot="1192782">
            <a:off x="1890974" y="2324907"/>
            <a:ext cx="1852905" cy="288959"/>
          </a:xfrm>
          <a:prstGeom prst="rect">
            <a:avLst/>
          </a:prstGeom>
          <a:noFill/>
        </p:spPr>
        <p:txBody>
          <a:bodyPr wrap="none" lIns="91018" tIns="45510" rIns="91018" bIns="45510" rtlCol="0">
            <a:spAutoFit/>
          </a:bodyPr>
          <a:lstStyle/>
          <a:p>
            <a:r>
              <a:rPr lang="en-US" sz="1400" b="1" dirty="0">
                <a:solidFill>
                  <a:srgbClr val="000000"/>
                </a:solidFill>
              </a:rPr>
              <a:t>SPARQL Construct</a:t>
            </a:r>
          </a:p>
        </p:txBody>
      </p:sp>
      <p:sp>
        <p:nvSpPr>
          <p:cNvPr id="154" name="TextBox 153"/>
          <p:cNvSpPr txBox="1"/>
          <p:nvPr/>
        </p:nvSpPr>
        <p:spPr>
          <a:xfrm rot="20494382">
            <a:off x="6238513" y="2304368"/>
            <a:ext cx="1852905" cy="288959"/>
          </a:xfrm>
          <a:prstGeom prst="rect">
            <a:avLst/>
          </a:prstGeom>
          <a:noFill/>
        </p:spPr>
        <p:txBody>
          <a:bodyPr wrap="none" lIns="91018" tIns="45510" rIns="91018" bIns="45510" rtlCol="0">
            <a:spAutoFit/>
          </a:bodyPr>
          <a:lstStyle/>
          <a:p>
            <a:r>
              <a:rPr lang="en-US" sz="1400" b="1" dirty="0">
                <a:solidFill>
                  <a:srgbClr val="000000"/>
                </a:solidFill>
              </a:rPr>
              <a:t>SPARQL Construct</a:t>
            </a:r>
          </a:p>
        </p:txBody>
      </p:sp>
      <p:sp>
        <p:nvSpPr>
          <p:cNvPr id="60" name="TextBox 59"/>
          <p:cNvSpPr txBox="1"/>
          <p:nvPr/>
        </p:nvSpPr>
        <p:spPr>
          <a:xfrm rot="1206292">
            <a:off x="1900567" y="2658905"/>
            <a:ext cx="1607505" cy="288959"/>
          </a:xfrm>
          <a:prstGeom prst="rect">
            <a:avLst/>
          </a:prstGeom>
          <a:noFill/>
        </p:spPr>
        <p:txBody>
          <a:bodyPr wrap="none" lIns="91018" tIns="45510" rIns="91018" bIns="45510" rtlCol="0">
            <a:spAutoFit/>
          </a:bodyPr>
          <a:lstStyle/>
          <a:p>
            <a:r>
              <a:rPr lang="en-US" sz="1400" b="1" dirty="0">
                <a:solidFill>
                  <a:srgbClr val="000000"/>
                </a:solidFill>
              </a:rPr>
              <a:t>SPARQL Update</a:t>
            </a:r>
          </a:p>
        </p:txBody>
      </p:sp>
      <p:sp>
        <p:nvSpPr>
          <p:cNvPr id="61" name="TextBox 60"/>
          <p:cNvSpPr txBox="1"/>
          <p:nvPr/>
        </p:nvSpPr>
        <p:spPr>
          <a:xfrm rot="20451556">
            <a:off x="6478491" y="2657554"/>
            <a:ext cx="1607505" cy="288959"/>
          </a:xfrm>
          <a:prstGeom prst="rect">
            <a:avLst/>
          </a:prstGeom>
          <a:noFill/>
        </p:spPr>
        <p:txBody>
          <a:bodyPr wrap="none" lIns="91018" tIns="45510" rIns="91018" bIns="45510" rtlCol="0">
            <a:spAutoFit/>
          </a:bodyPr>
          <a:lstStyle/>
          <a:p>
            <a:r>
              <a:rPr lang="en-US" sz="1400" b="1" dirty="0">
                <a:solidFill>
                  <a:srgbClr val="000000"/>
                </a:solidFill>
              </a:rPr>
              <a:t>SPARQL Update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 y="101606"/>
            <a:ext cx="9936856" cy="7343775"/>
          </a:xfrm>
          <a:prstGeom prst="rect">
            <a:avLst/>
          </a:prstGeom>
        </p:spPr>
      </p:pic>
    </p:spTree>
    <p:extLst>
      <p:ext uri="{BB962C8B-B14F-4D97-AF65-F5344CB8AC3E}">
        <p14:creationId xmlns:p14="http://schemas.microsoft.com/office/powerpoint/2010/main" val="4157825435"/>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75822" y="3131790"/>
            <a:ext cx="4824288" cy="1258887"/>
          </a:xfrm>
          <a:solidFill>
            <a:schemeClr val="tx1">
              <a:alpha val="21000"/>
            </a:schemeClr>
          </a:solidFill>
        </p:spPr>
        <p:txBody>
          <a:bodyPr>
            <a:normAutofit/>
          </a:bodyPr>
          <a:lstStyle/>
          <a:p>
            <a:r>
              <a:rPr lang="en-US" sz="6600" dirty="0">
                <a:solidFill>
                  <a:schemeClr val="bg1"/>
                </a:solidFill>
              </a:rPr>
              <a:t>Vocabularies</a:t>
            </a:r>
          </a:p>
        </p:txBody>
      </p:sp>
      <p:sp>
        <p:nvSpPr>
          <p:cNvPr id="4" name="Text Box 7"/>
          <p:cNvSpPr txBox="1">
            <a:spLocks noChangeArrowheads="1"/>
          </p:cNvSpPr>
          <p:nvPr/>
        </p:nvSpPr>
        <p:spPr bwMode="auto">
          <a:xfrm>
            <a:off x="-38537" y="7268117"/>
            <a:ext cx="9032311" cy="320236"/>
          </a:xfrm>
          <a:prstGeom prst="rect">
            <a:avLst/>
          </a:prstGeom>
          <a:noFill/>
          <a:ln w="9525">
            <a:noFill/>
            <a:round/>
            <a:headEnd/>
            <a:tailEnd/>
          </a:ln>
        </p:spPr>
        <p:txBody>
          <a:bodyPr wrap="none" lIns="98811" tIns="74596" rIns="98811" bIns="49408">
            <a:prstTxWarp prst="textNoShape">
              <a:avLst/>
            </a:prstTxWarp>
          </a:bodyPr>
          <a:lstStyle/>
          <a:p>
            <a:pPr defTabSz="501052" fontAlgn="auto" hangingPunct="1">
              <a:lnSpc>
                <a:spcPct val="100000"/>
              </a:lnSpc>
              <a:spcBef>
                <a:spcPts val="0"/>
              </a:spcBef>
              <a:spcAft>
                <a:spcPts val="0"/>
              </a:spcAft>
              <a:buClrTx/>
              <a:buSzTx/>
              <a:tabLst>
                <a:tab pos="0" algn="l"/>
                <a:tab pos="787931" algn="l"/>
                <a:tab pos="1577597" algn="l"/>
                <a:tab pos="2367265" algn="l"/>
                <a:tab pos="3156934" algn="l"/>
                <a:tab pos="3946614" algn="l"/>
                <a:tab pos="4736279" algn="l"/>
                <a:tab pos="5525950" algn="l"/>
                <a:tab pos="6315614" algn="l"/>
                <a:tab pos="7105288" algn="l"/>
                <a:tab pos="7894967" algn="l"/>
                <a:tab pos="8684629" algn="l"/>
                <a:tab pos="9474299" algn="l"/>
                <a:tab pos="10263974" algn="l"/>
                <a:tab pos="11053641" algn="l"/>
                <a:tab pos="11843314" algn="l"/>
              </a:tabLst>
            </a:pPr>
            <a:r>
              <a:rPr lang="en-US" sz="1100" i="1" dirty="0">
                <a:solidFill>
                  <a:srgbClr val="FFFFFF"/>
                </a:solidFill>
                <a:latin typeface="Lucida Sans Unicode"/>
                <a:ea typeface="msmincho" charset="0"/>
                <a:cs typeface="msmincho" charset="0"/>
              </a:rPr>
              <a:t>Photo credit “</a:t>
            </a:r>
            <a:r>
              <a:rPr lang="en-US" sz="1100" i="1" dirty="0"/>
              <a:t>Indy Reading Coalition</a:t>
            </a:r>
            <a:r>
              <a:rPr lang="en-US" sz="1100" i="1" dirty="0">
                <a:solidFill>
                  <a:srgbClr val="FFFFFF"/>
                </a:solidFill>
                <a:latin typeface="Lucida Sans Unicode"/>
                <a:ea typeface="msmincho" charset="0"/>
                <a:cs typeface="msmincho" charset="0"/>
              </a:rPr>
              <a:t>”, </a:t>
            </a:r>
            <a:r>
              <a:rPr lang="en-US" sz="1100" i="1" dirty="0" err="1">
                <a:solidFill>
                  <a:srgbClr val="FFFFFF"/>
                </a:solidFill>
                <a:latin typeface="Lucida Sans Unicode"/>
                <a:ea typeface="msmincho" charset="0"/>
                <a:cs typeface="msmincho" charset="0"/>
              </a:rPr>
              <a:t>Wordpress.com</a:t>
            </a:r>
            <a:endParaRPr lang="en-US" sz="1100" i="1" dirty="0">
              <a:solidFill>
                <a:srgbClr val="FFFFFF"/>
              </a:solidFill>
              <a:latin typeface="Lucida Sans Unicode"/>
              <a:ea typeface="msmincho" charset="0"/>
              <a:cs typeface="msmincho" charset="0"/>
              <a:hlinkClick r:id="rId4"/>
            </a:endParaRPr>
          </a:p>
        </p:txBody>
      </p:sp>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Data integration needs agreements on</a:t>
            </a:r>
          </a:p>
          <a:p>
            <a:pPr lvl="1"/>
            <a:r>
              <a:rPr lang="en-US" dirty="0" smtClean="0"/>
              <a:t>terms </a:t>
            </a:r>
          </a:p>
          <a:p>
            <a:pPr lvl="2"/>
            <a:r>
              <a:rPr lang="en-US" dirty="0" smtClean="0"/>
              <a:t>“translator”, “author”</a:t>
            </a:r>
          </a:p>
          <a:p>
            <a:pPr lvl="1"/>
            <a:r>
              <a:rPr lang="en-US" dirty="0" smtClean="0"/>
              <a:t>categories used </a:t>
            </a:r>
          </a:p>
          <a:p>
            <a:pPr lvl="2"/>
            <a:r>
              <a:rPr lang="en-US" dirty="0" smtClean="0"/>
              <a:t>“Person”, “literature”</a:t>
            </a:r>
          </a:p>
          <a:p>
            <a:pPr lvl="1"/>
            <a:r>
              <a:rPr lang="en-US" dirty="0" smtClean="0"/>
              <a:t>relationships among those </a:t>
            </a:r>
          </a:p>
          <a:p>
            <a:pPr lvl="2"/>
            <a:r>
              <a:rPr lang="en-US" dirty="0" smtClean="0"/>
              <a:t>“an author is also a Person…”, “historical fiction is a narrower term than fiction”</a:t>
            </a:r>
          </a:p>
          <a:p>
            <a:pPr lvl="2"/>
            <a:r>
              <a:rPr lang="en-US" dirty="0" smtClean="0"/>
              <a:t>i.e., new relationships can be deduced</a:t>
            </a:r>
          </a:p>
        </p:txBody>
      </p:sp>
      <p:sp>
        <p:nvSpPr>
          <p:cNvPr id="3" name="Title 2"/>
          <p:cNvSpPr>
            <a:spLocks noGrp="1"/>
          </p:cNvSpPr>
          <p:nvPr>
            <p:ph type="title"/>
          </p:nvPr>
        </p:nvSpPr>
        <p:spPr/>
        <p:txBody>
          <a:bodyPr/>
          <a:lstStyle/>
          <a:p>
            <a:r>
              <a:rPr lang="en-US" dirty="0" smtClean="0"/>
              <a:t>Vocabularies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There is a need for “languages” to define such vocabularies</a:t>
            </a:r>
          </a:p>
          <a:p>
            <a:pPr lvl="1"/>
            <a:r>
              <a:rPr lang="en-US" dirty="0" smtClean="0"/>
              <a:t>to define those vocabularies</a:t>
            </a:r>
          </a:p>
          <a:p>
            <a:pPr lvl="1"/>
            <a:r>
              <a:rPr lang="en-US" dirty="0" smtClean="0"/>
              <a:t>to assign clear “semantics” on how new relationships can be deduced</a:t>
            </a:r>
          </a:p>
        </p:txBody>
      </p:sp>
      <p:sp>
        <p:nvSpPr>
          <p:cNvPr id="3" name="Title 2"/>
          <p:cNvSpPr>
            <a:spLocks noGrp="1"/>
          </p:cNvSpPr>
          <p:nvPr>
            <p:ph type="title"/>
          </p:nvPr>
        </p:nvSpPr>
        <p:spPr/>
        <p:txBody>
          <a:bodyPr/>
          <a:lstStyle/>
          <a:p>
            <a:r>
              <a:rPr lang="en-US" dirty="0" smtClean="0"/>
              <a:t>Vocabularies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Indeed RDFS </a:t>
            </a:r>
            <a:r>
              <a:rPr lang="en-US" i="1" dirty="0" smtClean="0"/>
              <a:t>is </a:t>
            </a:r>
            <a:r>
              <a:rPr lang="en-US" dirty="0" smtClean="0"/>
              <a:t>such framework:</a:t>
            </a:r>
          </a:p>
          <a:p>
            <a:pPr lvl="1"/>
            <a:r>
              <a:rPr lang="en-US" dirty="0" smtClean="0"/>
              <a:t>there is typing, subtyping</a:t>
            </a:r>
          </a:p>
          <a:p>
            <a:pPr lvl="1"/>
            <a:r>
              <a:rPr lang="en-US" dirty="0" smtClean="0"/>
              <a:t>properties can be put in a hierarchy</a:t>
            </a:r>
          </a:p>
          <a:p>
            <a:pPr lvl="1"/>
            <a:r>
              <a:rPr lang="en-US" dirty="0" smtClean="0"/>
              <a:t>datatypes can be defined</a:t>
            </a:r>
          </a:p>
          <a:p>
            <a:r>
              <a:rPr lang="en-US" dirty="0" smtClean="0"/>
              <a:t>RDFS is enough for many vocabularies</a:t>
            </a:r>
          </a:p>
          <a:p>
            <a:pPr lvl="1"/>
            <a:r>
              <a:rPr lang="en-US" dirty="0" smtClean="0"/>
              <a:t>we have seen some of those…</a:t>
            </a:r>
          </a:p>
          <a:p>
            <a:r>
              <a:rPr lang="en-US" dirty="0" smtClean="0"/>
              <a:t>But not for all!</a:t>
            </a:r>
          </a:p>
          <a:p>
            <a:pPr lvl="1"/>
            <a:endParaRPr lang="en-US" dirty="0"/>
          </a:p>
        </p:txBody>
      </p:sp>
      <p:sp>
        <p:nvSpPr>
          <p:cNvPr id="2" name="Title 1"/>
          <p:cNvSpPr>
            <a:spLocks noGrp="1"/>
          </p:cNvSpPr>
          <p:nvPr>
            <p:ph type="title"/>
          </p:nvPr>
        </p:nvSpPr>
        <p:spPr/>
        <p:txBody>
          <a:bodyPr/>
          <a:lstStyle/>
          <a:p>
            <a:r>
              <a:rPr lang="en-US" dirty="0" smtClean="0"/>
              <a:t>But what about RDFS?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25071" y="2853929"/>
            <a:ext cx="9855605" cy="1085653"/>
          </a:xfrm>
          <a:prstGeom prst="rect">
            <a:avLst/>
          </a:prstGeom>
          <a:noFill/>
        </p:spPr>
        <p:txBody>
          <a:bodyPr wrap="square" lIns="100286" tIns="50146" rIns="100286" bIns="50146" rtlCol="0">
            <a:spAutoFit/>
          </a:bodyPr>
          <a:lstStyle/>
          <a:p>
            <a:pPr algn="ctr" defTabSz="500533" fontAlgn="auto" hangingPunct="1">
              <a:lnSpc>
                <a:spcPct val="100000"/>
              </a:lnSpc>
              <a:spcBef>
                <a:spcPts val="0"/>
              </a:spcBef>
              <a:spcAft>
                <a:spcPts val="0"/>
              </a:spcAft>
              <a:buClrTx/>
              <a:buSzTx/>
            </a:pPr>
            <a:r>
              <a:rPr lang="en-US" sz="6400" b="1" dirty="0">
                <a:ln w="18000">
                  <a:solidFill>
                    <a:srgbClr val="DA1F28">
                      <a:satMod val="140000"/>
                    </a:srgbClr>
                  </a:solidFill>
                  <a:prstDash val="solid"/>
                  <a:miter lim="800000"/>
                </a:ln>
                <a:solidFill>
                  <a:prstClr val="white"/>
                </a:solidFill>
                <a:effectLst>
                  <a:outerShdw blurRad="25500" dist="23000" dir="7020000" algn="tl">
                    <a:srgbClr val="000000">
                      <a:alpha val="50000"/>
                    </a:srgbClr>
                  </a:outerShdw>
                </a:effectLst>
                <a:latin typeface="Helvetica Neue Light"/>
                <a:cs typeface="Helvetica Neue Light"/>
              </a:rPr>
              <a:t>But: we do not want that!</a:t>
            </a:r>
          </a:p>
        </p:txBody>
      </p:sp>
      <p:sp>
        <p:nvSpPr>
          <p:cNvPr id="7" name="Text Box 7"/>
          <p:cNvSpPr txBox="1">
            <a:spLocks noChangeArrowheads="1"/>
          </p:cNvSpPr>
          <p:nvPr/>
        </p:nvSpPr>
        <p:spPr bwMode="auto">
          <a:xfrm>
            <a:off x="-38537" y="7268117"/>
            <a:ext cx="9032311" cy="320236"/>
          </a:xfrm>
          <a:prstGeom prst="rect">
            <a:avLst/>
          </a:prstGeom>
          <a:noFill/>
          <a:ln w="9525">
            <a:noFill/>
            <a:round/>
            <a:headEnd/>
            <a:tailEnd/>
          </a:ln>
        </p:spPr>
        <p:txBody>
          <a:bodyPr wrap="none" lIns="98703" tIns="74519" rIns="98703" bIns="49354">
            <a:prstTxWarp prst="textNoShape">
              <a:avLst/>
            </a:prstTxWarp>
          </a:bodyPr>
          <a:lstStyle/>
          <a:p>
            <a:pPr defTabSz="500533" fontAlgn="auto" hangingPunct="1">
              <a:lnSpc>
                <a:spcPct val="100000"/>
              </a:lnSpc>
              <a:spcBef>
                <a:spcPts val="0"/>
              </a:spcBef>
              <a:spcAft>
                <a:spcPts val="0"/>
              </a:spcAft>
              <a:buClrTx/>
              <a:buSzTx/>
              <a:tabLst>
                <a:tab pos="0" algn="l"/>
                <a:tab pos="787115" algn="l"/>
                <a:tab pos="1575963" algn="l"/>
                <a:tab pos="2364810" algn="l"/>
                <a:tab pos="3153663" algn="l"/>
                <a:tab pos="3942525" algn="l"/>
                <a:tab pos="4731373" algn="l"/>
                <a:tab pos="5520225" algn="l"/>
                <a:tab pos="6309068" algn="l"/>
                <a:tab pos="7097926" algn="l"/>
                <a:tab pos="7886788" algn="l"/>
                <a:tab pos="8675631" algn="l"/>
                <a:tab pos="9464484" algn="l"/>
                <a:tab pos="10253338" algn="l"/>
                <a:tab pos="11042188" algn="l"/>
                <a:tab pos="11831040" algn="l"/>
              </a:tabLst>
            </a:pPr>
            <a:r>
              <a:rPr lang="en-US" sz="1100" i="1" dirty="0">
                <a:solidFill>
                  <a:srgbClr val="FFFFFF"/>
                </a:solidFill>
                <a:latin typeface="Lucida Sans Unicode"/>
                <a:ea typeface="msmincho" charset="0"/>
                <a:cs typeface="msmincho" charset="0"/>
              </a:rPr>
              <a:t>Photo credit “nepatterson”, Flickr</a:t>
            </a:r>
            <a:endParaRPr lang="en-US" sz="1100" i="1" dirty="0">
              <a:solidFill>
                <a:srgbClr val="FFFFFF"/>
              </a:solidFill>
              <a:latin typeface="Lucida Sans Unicode"/>
              <a:ea typeface="msmincho" charset="0"/>
              <a:cs typeface="msmincho" charset="0"/>
              <a:hlinkClick r:id="rId3"/>
            </a:endParaRPr>
          </a:p>
        </p:txBody>
      </p:sp>
    </p:spTree>
    <p:extLst>
      <p:ext uri="{BB962C8B-B14F-4D97-AF65-F5344CB8AC3E}">
        <p14:creationId xmlns:p14="http://schemas.microsoft.com/office/powerpoint/2010/main" val="1565306560"/>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To re-use thesauri, glossaries, etc: </a:t>
            </a:r>
            <a:r>
              <a:rPr lang="en-US" dirty="0" smtClean="0">
                <a:solidFill>
                  <a:srgbClr val="800000"/>
                </a:solidFill>
              </a:rPr>
              <a:t>SKOS</a:t>
            </a:r>
          </a:p>
          <a:p>
            <a:r>
              <a:rPr lang="en-US" dirty="0" smtClean="0"/>
              <a:t>To define more complex vocabularies with a strong logical underpinning: </a:t>
            </a:r>
            <a:r>
              <a:rPr lang="en-US" dirty="0" smtClean="0">
                <a:solidFill>
                  <a:srgbClr val="800000"/>
                </a:solidFill>
              </a:rPr>
              <a:t>OWL</a:t>
            </a:r>
          </a:p>
          <a:p>
            <a:r>
              <a:rPr lang="en-US" dirty="0" smtClean="0"/>
              <a:t>Generic framework to define rules on terms and data: </a:t>
            </a:r>
            <a:r>
              <a:rPr lang="en-US" dirty="0" smtClean="0">
                <a:solidFill>
                  <a:srgbClr val="800000"/>
                </a:solidFill>
              </a:rPr>
              <a:t>RIF</a:t>
            </a:r>
            <a:endParaRPr lang="en-US" dirty="0">
              <a:solidFill>
                <a:srgbClr val="800000"/>
              </a:solidFill>
            </a:endParaRPr>
          </a:p>
        </p:txBody>
      </p:sp>
      <p:sp>
        <p:nvSpPr>
          <p:cNvPr id="2" name="Title 1"/>
          <p:cNvSpPr>
            <a:spLocks noGrp="1"/>
          </p:cNvSpPr>
          <p:nvPr>
            <p:ph type="title"/>
          </p:nvPr>
        </p:nvSpPr>
        <p:spPr/>
        <p:txBody>
          <a:bodyPr/>
          <a:lstStyle/>
          <a:p>
            <a:r>
              <a:rPr lang="en-US" dirty="0" smtClean="0"/>
              <a:t>Three technologies have emerged</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09250" name="Rectangle 1"/>
          <p:cNvSpPr>
            <a:spLocks noGrp="1" noChangeArrowheads="1"/>
          </p:cNvSpPr>
          <p:nvPr>
            <p:ph type="title" idx="4294967295"/>
          </p:nvPr>
        </p:nvSpPr>
        <p:spPr>
          <a:xfrm>
            <a:off x="143768" y="2915741"/>
            <a:ext cx="9074150" cy="1800200"/>
          </a:xfrm>
        </p:spPr>
        <p:txBody>
          <a:bodyPr tIns="42142">
            <a:noAutofit/>
          </a:bodyPr>
          <a:lstStyle/>
          <a:p>
            <a:pPr>
              <a:tabLst>
                <a:tab pos="720603" algn="l"/>
                <a:tab pos="1441204" algn="l"/>
                <a:tab pos="2161812" algn="l"/>
                <a:tab pos="2882419" algn="l"/>
                <a:tab pos="3603024" algn="l"/>
                <a:tab pos="4323633" algn="l"/>
                <a:tab pos="5044238" algn="l"/>
                <a:tab pos="5764844" algn="l"/>
                <a:tab pos="6485447" algn="l"/>
                <a:tab pos="7206054" algn="l"/>
                <a:tab pos="7926656" algn="l"/>
                <a:tab pos="8647262" algn="l"/>
                <a:tab pos="9367869" algn="l"/>
              </a:tabLst>
            </a:pPr>
            <a:r>
              <a:rPr lang="en-US" sz="6000" dirty="0">
                <a:solidFill>
                  <a:srgbClr val="FFFFFF"/>
                </a:solidFill>
              </a:rPr>
              <a:t>Ontologies</a:t>
            </a:r>
            <a:br>
              <a:rPr lang="en-US" sz="6000" dirty="0">
                <a:solidFill>
                  <a:srgbClr val="FFFFFF"/>
                </a:solidFill>
              </a:rPr>
            </a:br>
            <a:r>
              <a:rPr lang="en-US" sz="6000" dirty="0">
                <a:solidFill>
                  <a:srgbClr val="FFFFFF"/>
                </a:solidFill>
              </a:rPr>
              <a:t>(OWL)</a:t>
            </a:r>
          </a:p>
        </p:txBody>
      </p:sp>
      <p:sp>
        <p:nvSpPr>
          <p:cNvPr id="3" name="Text Box 7"/>
          <p:cNvSpPr txBox="1">
            <a:spLocks noChangeArrowheads="1"/>
          </p:cNvSpPr>
          <p:nvPr/>
        </p:nvSpPr>
        <p:spPr bwMode="auto">
          <a:xfrm>
            <a:off x="-38537" y="7268117"/>
            <a:ext cx="9032311" cy="320236"/>
          </a:xfrm>
          <a:prstGeom prst="rect">
            <a:avLst/>
          </a:prstGeom>
          <a:noFill/>
          <a:ln w="9525">
            <a:noFill/>
            <a:round/>
            <a:headEnd/>
            <a:tailEnd/>
          </a:ln>
        </p:spPr>
        <p:txBody>
          <a:bodyPr wrap="none" lIns="98811" tIns="74596" rIns="98811" bIns="49408">
            <a:prstTxWarp prst="textNoShape">
              <a:avLst/>
            </a:prstTxWarp>
          </a:bodyPr>
          <a:lstStyle/>
          <a:p>
            <a:pPr defTabSz="501052" fontAlgn="auto" hangingPunct="1">
              <a:lnSpc>
                <a:spcPct val="100000"/>
              </a:lnSpc>
              <a:spcBef>
                <a:spcPts val="0"/>
              </a:spcBef>
              <a:spcAft>
                <a:spcPts val="0"/>
              </a:spcAft>
              <a:buClrTx/>
              <a:buSzTx/>
              <a:tabLst>
                <a:tab pos="0" algn="l"/>
                <a:tab pos="787931" algn="l"/>
                <a:tab pos="1577597" algn="l"/>
                <a:tab pos="2367265" algn="l"/>
                <a:tab pos="3156934" algn="l"/>
                <a:tab pos="3946614" algn="l"/>
                <a:tab pos="4736279" algn="l"/>
                <a:tab pos="5525950" algn="l"/>
                <a:tab pos="6315614" algn="l"/>
                <a:tab pos="7105288" algn="l"/>
                <a:tab pos="7894967" algn="l"/>
                <a:tab pos="8684629" algn="l"/>
                <a:tab pos="9474299" algn="l"/>
                <a:tab pos="10263974" algn="l"/>
                <a:tab pos="11053641" algn="l"/>
                <a:tab pos="11843314" algn="l"/>
              </a:tabLst>
            </a:pPr>
            <a:r>
              <a:rPr lang="en-US" sz="1100" i="1" dirty="0">
                <a:solidFill>
                  <a:srgbClr val="FFFFFF"/>
                </a:solidFill>
                <a:latin typeface="Lucida Sans Unicode"/>
                <a:ea typeface="msmincho" charset="0"/>
                <a:cs typeface="msmincho" charset="0"/>
              </a:rPr>
              <a:t>Photo credit “</a:t>
            </a:r>
            <a:r>
              <a:rPr lang="en-US" sz="1100" i="1" dirty="0" err="1"/>
              <a:t>Rickydavid</a:t>
            </a:r>
            <a:r>
              <a:rPr lang="en-US" sz="1100" i="1" dirty="0">
                <a:solidFill>
                  <a:srgbClr val="FFFFFF"/>
                </a:solidFill>
                <a:latin typeface="Lucida Sans Unicode"/>
                <a:ea typeface="msmincho" charset="0"/>
                <a:cs typeface="msmincho" charset="0"/>
              </a:rPr>
              <a:t>”, Flickr</a:t>
            </a:r>
            <a:endParaRPr lang="en-US" sz="1100" i="1" dirty="0">
              <a:solidFill>
                <a:srgbClr val="FFFFFF"/>
              </a:solidFill>
              <a:latin typeface="Lucida Sans Unicode"/>
              <a:ea typeface="msmincho" charset="0"/>
              <a:cs typeface="msmincho" charset="0"/>
              <a:hlinkClick r:id="rId4"/>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9" name="Rectangle 2"/>
          <p:cNvSpPr>
            <a:spLocks noGrp="1" noChangeArrowheads="1"/>
          </p:cNvSpPr>
          <p:nvPr>
            <p:ph idx="1"/>
          </p:nvPr>
        </p:nvSpPr>
        <p:spPr/>
        <p:txBody>
          <a:bodyPr>
            <a:normAutofit/>
          </a:bodyPr>
          <a:lstStyle/>
          <a:p>
            <a:r>
              <a:rPr lang="en-US" dirty="0" smtClean="0"/>
              <a:t>Complex applications may want more possibilities:</a:t>
            </a:r>
          </a:p>
          <a:p>
            <a:pPr lvl="1"/>
            <a:r>
              <a:rPr lang="en-US" dirty="0" smtClean="0"/>
              <a:t>characterization of properties </a:t>
            </a:r>
          </a:p>
          <a:p>
            <a:pPr lvl="1"/>
            <a:r>
              <a:rPr lang="en-US" dirty="0" smtClean="0"/>
              <a:t>identification of objects with different URI-</a:t>
            </a:r>
            <a:r>
              <a:rPr lang="en-US" dirty="0" err="1" smtClean="0"/>
              <a:t>s</a:t>
            </a:r>
            <a:endParaRPr lang="en-US" dirty="0" smtClean="0"/>
          </a:p>
          <a:p>
            <a:pPr lvl="1"/>
            <a:r>
              <a:rPr lang="en-US" dirty="0" smtClean="0"/>
              <a:t>disjointness or equivalence of classes</a:t>
            </a:r>
          </a:p>
          <a:p>
            <a:pPr lvl="1"/>
            <a:r>
              <a:rPr lang="en-US" dirty="0" smtClean="0"/>
              <a:t>construct classes, not only name them</a:t>
            </a:r>
          </a:p>
          <a:p>
            <a:pPr lvl="1"/>
            <a:r>
              <a:rPr lang="en-US" dirty="0" smtClean="0"/>
              <a:t>more complex classification schemes</a:t>
            </a:r>
          </a:p>
          <a:p>
            <a:pPr lvl="1"/>
            <a:r>
              <a:rPr lang="en-US" dirty="0" smtClean="0"/>
              <a:t>can a program reason about some terms? E.g.:</a:t>
            </a:r>
          </a:p>
          <a:p>
            <a:pPr lvl="2"/>
            <a:r>
              <a:rPr lang="en-US" dirty="0" smtClean="0"/>
              <a:t>“if «Person» resources «A» and «B» have the same «foaf:email» property, then «A» and «B» are identical”</a:t>
            </a:r>
          </a:p>
          <a:p>
            <a:pPr lvl="1"/>
            <a:r>
              <a:rPr lang="en-US" dirty="0" smtClean="0"/>
              <a:t>etc.</a:t>
            </a:r>
            <a:endParaRPr lang="en-US" dirty="0"/>
          </a:p>
        </p:txBody>
      </p:sp>
      <p:sp>
        <p:nvSpPr>
          <p:cNvPr id="311298" name="Rectangle 1"/>
          <p:cNvSpPr>
            <a:spLocks noGrp="1" noChangeArrowheads="1"/>
          </p:cNvSpPr>
          <p:nvPr>
            <p:ph type="title"/>
          </p:nvPr>
        </p:nvSpPr>
        <p:spPr>
          <a:xfrm>
            <a:off x="392119" y="46037"/>
            <a:ext cx="9544743" cy="1259946"/>
          </a:xfrm>
        </p:spPr>
        <p:txBody>
          <a:bodyPr>
            <a:normAutofit fontScale="90000"/>
          </a:bodyPr>
          <a:lstStyle/>
          <a:p>
            <a:r>
              <a:rPr lang="en-US" dirty="0" smtClean="0"/>
              <a:t>Application may want more than RDFS…</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5" name="Rectangle 2"/>
          <p:cNvSpPr>
            <a:spLocks noGrp="1" noChangeArrowheads="1"/>
          </p:cNvSpPr>
          <p:nvPr>
            <p:ph idx="1"/>
          </p:nvPr>
        </p:nvSpPr>
        <p:spPr/>
        <p:txBody>
          <a:bodyPr/>
          <a:lstStyle/>
          <a:p>
            <a:r>
              <a:rPr lang="en-US" dirty="0" smtClean="0"/>
              <a:t>OWL is an extra layer, a bit like RDF Schemas</a:t>
            </a:r>
          </a:p>
          <a:p>
            <a:pPr lvl="1"/>
            <a:r>
              <a:rPr lang="en-US" dirty="0" smtClean="0"/>
              <a:t>own namespace, own terms</a:t>
            </a:r>
          </a:p>
          <a:p>
            <a:pPr lvl="1"/>
            <a:r>
              <a:rPr lang="en-US" dirty="0" smtClean="0"/>
              <a:t>it relies on RDF Schemas</a:t>
            </a:r>
          </a:p>
          <a:p>
            <a:r>
              <a:rPr lang="en-US" dirty="0" smtClean="0"/>
              <a:t>It is a separate recommendation</a:t>
            </a:r>
          </a:p>
        </p:txBody>
      </p:sp>
      <p:sp>
        <p:nvSpPr>
          <p:cNvPr id="315394" name="Rectangle 1"/>
          <p:cNvSpPr>
            <a:spLocks noGrp="1" noChangeArrowheads="1"/>
          </p:cNvSpPr>
          <p:nvPr>
            <p:ph type="title"/>
          </p:nvPr>
        </p:nvSpPr>
        <p:spPr/>
        <p:txBody>
          <a:bodyPr/>
          <a:lstStyle/>
          <a:p>
            <a:r>
              <a:rPr lang="en-US" smtClean="0"/>
              <a:t>Web Ontology Language = OWL</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3" name="Rectangle 2"/>
          <p:cNvSpPr>
            <a:spLocks noGrp="1" noChangeArrowheads="1"/>
          </p:cNvSpPr>
          <p:nvPr>
            <p:ph idx="1"/>
          </p:nvPr>
        </p:nvSpPr>
        <p:spPr/>
        <p:txBody>
          <a:bodyPr/>
          <a:lstStyle/>
          <a:p>
            <a:r>
              <a:rPr lang="en-US" smtClean="0"/>
              <a:t>OWL is a large set of additional terms</a:t>
            </a:r>
          </a:p>
          <a:p>
            <a:r>
              <a:rPr lang="en-US" smtClean="0"/>
              <a:t>We will not cover the whole thing here…</a:t>
            </a:r>
            <a:endParaRPr lang="en-US"/>
          </a:p>
        </p:txBody>
      </p:sp>
      <p:sp>
        <p:nvSpPr>
          <p:cNvPr id="317442" name="Rectangle 1"/>
          <p:cNvSpPr>
            <a:spLocks noGrp="1" noChangeArrowheads="1"/>
          </p:cNvSpPr>
          <p:nvPr>
            <p:ph type="title"/>
          </p:nvPr>
        </p:nvSpPr>
        <p:spPr/>
        <p:txBody>
          <a:bodyPr/>
          <a:lstStyle/>
          <a:p>
            <a:r>
              <a:rPr lang="en-US" smtClean="0"/>
              <a:t>OWL is complex…</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1" name="Rectangle 2"/>
          <p:cNvSpPr>
            <a:spLocks noGrp="1" noChangeArrowheads="1"/>
          </p:cNvSpPr>
          <p:nvPr>
            <p:ph idx="1"/>
          </p:nvPr>
        </p:nvSpPr>
        <p:spPr/>
        <p:txBody>
          <a:bodyPr/>
          <a:lstStyle/>
          <a:p>
            <a:r>
              <a:rPr lang="en-US" smtClean="0"/>
              <a:t>For classes:</a:t>
            </a:r>
          </a:p>
          <a:p>
            <a:pPr lvl="1"/>
            <a:r>
              <a:rPr lang="en-US" smtClean="0"/>
              <a:t>owl:equivalentClass: two classes have the same individuals</a:t>
            </a:r>
          </a:p>
          <a:p>
            <a:pPr lvl="1"/>
            <a:r>
              <a:rPr lang="en-US" smtClean="0"/>
              <a:t>owl:disjointWith: no individuals in common</a:t>
            </a:r>
          </a:p>
          <a:p>
            <a:r>
              <a:rPr lang="en-US" smtClean="0"/>
              <a:t>For properties:</a:t>
            </a:r>
          </a:p>
          <a:p>
            <a:pPr lvl="1"/>
            <a:r>
              <a:rPr lang="en-US" smtClean="0"/>
              <a:t>owl:equivalentProperty</a:t>
            </a:r>
          </a:p>
          <a:p>
            <a:pPr lvl="2"/>
            <a:r>
              <a:rPr lang="en-US" smtClean="0"/>
              <a:t>remember the a:author vs. f:auteur?</a:t>
            </a:r>
          </a:p>
          <a:p>
            <a:pPr lvl="1"/>
            <a:r>
              <a:rPr lang="en-US" smtClean="0"/>
              <a:t>owl:propertyDisjointWith</a:t>
            </a:r>
            <a:endParaRPr lang="en-US"/>
          </a:p>
        </p:txBody>
      </p:sp>
      <p:sp>
        <p:nvSpPr>
          <p:cNvPr id="319490" name="Rectangle 1"/>
          <p:cNvSpPr>
            <a:spLocks noGrp="1" noChangeArrowheads="1"/>
          </p:cNvSpPr>
          <p:nvPr>
            <p:ph type="title"/>
          </p:nvPr>
        </p:nvSpPr>
        <p:spPr/>
        <p:txBody>
          <a:bodyPr/>
          <a:lstStyle/>
          <a:p>
            <a:r>
              <a:rPr lang="en-US" smtClean="0"/>
              <a:t>Term equivalences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9" name="Rectangle 2"/>
          <p:cNvSpPr>
            <a:spLocks noGrp="1" noChangeArrowheads="1"/>
          </p:cNvSpPr>
          <p:nvPr>
            <p:ph idx="1"/>
          </p:nvPr>
        </p:nvSpPr>
        <p:spPr/>
        <p:txBody>
          <a:bodyPr/>
          <a:lstStyle/>
          <a:p>
            <a:r>
              <a:rPr lang="en-US" smtClean="0"/>
              <a:t>For individuals:</a:t>
            </a:r>
          </a:p>
          <a:p>
            <a:pPr lvl="1"/>
            <a:r>
              <a:rPr lang="en-US" smtClean="0"/>
              <a:t>owl:sameAs: two URIs refer to the same concept (“individual”)</a:t>
            </a:r>
          </a:p>
          <a:p>
            <a:pPr lvl="1"/>
            <a:r>
              <a:rPr lang="en-US" smtClean="0"/>
              <a:t>owl:differentFrom: negation of owl:sameAs</a:t>
            </a:r>
            <a:endParaRPr lang="en-US"/>
          </a:p>
        </p:txBody>
      </p:sp>
      <p:sp>
        <p:nvSpPr>
          <p:cNvPr id="321538" name="Rectangle 1"/>
          <p:cNvSpPr>
            <a:spLocks noGrp="1" noChangeArrowheads="1"/>
          </p:cNvSpPr>
          <p:nvPr>
            <p:ph type="title"/>
          </p:nvPr>
        </p:nvSpPr>
        <p:spPr/>
        <p:txBody>
          <a:bodyPr/>
          <a:lstStyle/>
          <a:p>
            <a:r>
              <a:rPr lang="en-US" smtClean="0"/>
              <a:t>Term equivalences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1"/>
          <p:cNvSpPr>
            <a:spLocks noGrp="1" noChangeArrowheads="1"/>
          </p:cNvSpPr>
          <p:nvPr>
            <p:ph type="title"/>
          </p:nvPr>
        </p:nvSpPr>
        <p:spPr/>
        <p:txBody>
          <a:bodyPr tIns="35119">
            <a:normAutofit/>
          </a:bodyPr>
          <a:lstStyle/>
          <a:p>
            <a:pPr>
              <a:tabLst>
                <a:tab pos="720603" algn="l"/>
                <a:tab pos="1441204" algn="l"/>
                <a:tab pos="2161812" algn="l"/>
                <a:tab pos="2882419" algn="l"/>
                <a:tab pos="3603024" algn="l"/>
                <a:tab pos="4323633" algn="l"/>
                <a:tab pos="5044238" algn="l"/>
                <a:tab pos="5764844" algn="l"/>
                <a:tab pos="6485447" algn="l"/>
                <a:tab pos="7206054" algn="l"/>
                <a:tab pos="7926656" algn="l"/>
                <a:tab pos="8647262" algn="l"/>
                <a:tab pos="9367869" algn="l"/>
              </a:tabLst>
            </a:pPr>
            <a:r>
              <a:rPr lang="en-US"/>
              <a:t>Other example: connecting to French</a:t>
            </a:r>
          </a:p>
        </p:txBody>
      </p:sp>
      <p:grpSp>
        <p:nvGrpSpPr>
          <p:cNvPr id="2" name="Group 15"/>
          <p:cNvGrpSpPr/>
          <p:nvPr/>
        </p:nvGrpSpPr>
        <p:grpSpPr>
          <a:xfrm>
            <a:off x="658812" y="4618090"/>
            <a:ext cx="8676772" cy="533645"/>
            <a:chOff x="773112" y="6134957"/>
            <a:chExt cx="8676772" cy="533644"/>
          </a:xfrm>
        </p:grpSpPr>
        <p:sp>
          <p:nvSpPr>
            <p:cNvPr id="5" name="TextBox 4"/>
            <p:cNvSpPr txBox="1"/>
            <p:nvPr/>
          </p:nvSpPr>
          <p:spPr>
            <a:xfrm>
              <a:off x="3973512" y="6134957"/>
              <a:ext cx="2286000" cy="328665"/>
            </a:xfrm>
            <a:prstGeom prst="rect">
              <a:avLst/>
            </a:prstGeom>
            <a:noFill/>
          </p:spPr>
          <p:txBody>
            <a:bodyPr wrap="square" rtlCol="0">
              <a:spAutoFit/>
            </a:bodyPr>
            <a:lstStyle/>
            <a:p>
              <a:pPr algn="ctr"/>
              <a:r>
                <a:rPr lang="en-US" sz="1700" b="1" noProof="1">
                  <a:solidFill>
                    <a:schemeClr val="accent2">
                      <a:lumMod val="75000"/>
                    </a:schemeClr>
                  </a:solidFill>
                </a:rPr>
                <a:t>owl:equivalentClass</a:t>
              </a:r>
            </a:p>
          </p:txBody>
        </p:sp>
        <p:sp>
          <p:nvSpPr>
            <p:cNvPr id="6" name="Oval 5"/>
            <p:cNvSpPr/>
            <p:nvPr/>
          </p:nvSpPr>
          <p:spPr bwMode="auto">
            <a:xfrm>
              <a:off x="773112" y="6206437"/>
              <a:ext cx="2656972"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a:Novel</a:t>
              </a:r>
            </a:p>
          </p:txBody>
        </p:sp>
        <p:sp>
          <p:nvSpPr>
            <p:cNvPr id="9" name="Oval 8"/>
            <p:cNvSpPr/>
            <p:nvPr/>
          </p:nvSpPr>
          <p:spPr bwMode="auto">
            <a:xfrm>
              <a:off x="6792912" y="6206436"/>
              <a:ext cx="2656972" cy="462163"/>
            </a:xfrm>
            <a:prstGeom prst="ellipse">
              <a:avLst/>
            </a:prstGeom>
            <a:solidFill>
              <a:srgbClr val="BFC1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f:Roman</a:t>
              </a:r>
            </a:p>
          </p:txBody>
        </p:sp>
        <p:cxnSp>
          <p:nvCxnSpPr>
            <p:cNvPr id="10" name="Straight Arrow Connector 9"/>
            <p:cNvCxnSpPr>
              <a:stCxn id="9" idx="2"/>
              <a:endCxn id="6" idx="6"/>
            </p:cNvCxnSpPr>
            <p:nvPr/>
          </p:nvCxnSpPr>
          <p:spPr bwMode="auto">
            <a:xfrm flipH="1">
              <a:off x="3430084" y="6437519"/>
              <a:ext cx="3362828" cy="0"/>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grpSp>
      <p:grpSp>
        <p:nvGrpSpPr>
          <p:cNvPr id="3" name="Group 16"/>
          <p:cNvGrpSpPr/>
          <p:nvPr/>
        </p:nvGrpSpPr>
        <p:grpSpPr>
          <a:xfrm>
            <a:off x="658812" y="2332090"/>
            <a:ext cx="8676772" cy="533645"/>
            <a:chOff x="773112" y="6134957"/>
            <a:chExt cx="8676772" cy="533644"/>
          </a:xfrm>
        </p:grpSpPr>
        <p:sp>
          <p:nvSpPr>
            <p:cNvPr id="18" name="TextBox 17"/>
            <p:cNvSpPr txBox="1"/>
            <p:nvPr/>
          </p:nvSpPr>
          <p:spPr>
            <a:xfrm>
              <a:off x="3821112" y="6134957"/>
              <a:ext cx="2743200" cy="328665"/>
            </a:xfrm>
            <a:prstGeom prst="rect">
              <a:avLst/>
            </a:prstGeom>
            <a:noFill/>
          </p:spPr>
          <p:txBody>
            <a:bodyPr wrap="square" rtlCol="0">
              <a:spAutoFit/>
            </a:bodyPr>
            <a:lstStyle/>
            <a:p>
              <a:pPr algn="ctr"/>
              <a:r>
                <a:rPr lang="en-US" sz="1700" b="1" noProof="1">
                  <a:solidFill>
                    <a:schemeClr val="accent2">
                      <a:lumMod val="75000"/>
                    </a:schemeClr>
                  </a:solidFill>
                </a:rPr>
                <a:t>owl:equivalentProperty</a:t>
              </a:r>
            </a:p>
          </p:txBody>
        </p:sp>
        <p:sp>
          <p:nvSpPr>
            <p:cNvPr id="19" name="Oval 18"/>
            <p:cNvSpPr/>
            <p:nvPr/>
          </p:nvSpPr>
          <p:spPr bwMode="auto">
            <a:xfrm>
              <a:off x="773112" y="6206437"/>
              <a:ext cx="2656972"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a:author</a:t>
              </a:r>
            </a:p>
          </p:txBody>
        </p:sp>
        <p:sp>
          <p:nvSpPr>
            <p:cNvPr id="20" name="Oval 19"/>
            <p:cNvSpPr/>
            <p:nvPr/>
          </p:nvSpPr>
          <p:spPr bwMode="auto">
            <a:xfrm>
              <a:off x="6792912" y="6206436"/>
              <a:ext cx="2656972" cy="462163"/>
            </a:xfrm>
            <a:prstGeom prst="ellipse">
              <a:avLst/>
            </a:prstGeom>
            <a:solidFill>
              <a:srgbClr val="BFC1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f:auteur</a:t>
              </a:r>
            </a:p>
          </p:txBody>
        </p:sp>
        <p:cxnSp>
          <p:nvCxnSpPr>
            <p:cNvPr id="21" name="Straight Arrow Connector 20"/>
            <p:cNvCxnSpPr>
              <a:stCxn id="20" idx="2"/>
              <a:endCxn id="19" idx="6"/>
            </p:cNvCxnSpPr>
            <p:nvPr/>
          </p:nvCxnSpPr>
          <p:spPr bwMode="auto">
            <a:xfrm flipH="1">
              <a:off x="3430084" y="6437519"/>
              <a:ext cx="3362828" cy="0"/>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5" name="Rectangle 2"/>
          <p:cNvSpPr>
            <a:spLocks noGrp="1" noChangeArrowheads="1"/>
          </p:cNvSpPr>
          <p:nvPr>
            <p:ph idx="1"/>
          </p:nvPr>
        </p:nvSpPr>
        <p:spPr>
          <a:xfrm>
            <a:off x="504031" y="1341438"/>
            <a:ext cx="9072563" cy="1216695"/>
          </a:xfrm>
        </p:spPr>
        <p:txBody>
          <a:bodyPr/>
          <a:lstStyle/>
          <a:p>
            <a:r>
              <a:rPr lang="en-US" dirty="0" smtClean="0"/>
              <a:t>Linking our example of Amsterdam from one data set (</a:t>
            </a:r>
            <a:r>
              <a:rPr lang="en-US" dirty="0" err="1" smtClean="0"/>
              <a:t>DBpedia</a:t>
            </a:r>
            <a:r>
              <a:rPr lang="en-US" dirty="0" smtClean="0"/>
              <a:t>) to the other (</a:t>
            </a:r>
            <a:r>
              <a:rPr lang="en-US" dirty="0" err="1" smtClean="0"/>
              <a:t>Geonames</a:t>
            </a:r>
            <a:r>
              <a:rPr lang="en-US" dirty="0" smtClean="0"/>
              <a:t>):</a:t>
            </a:r>
            <a:endParaRPr lang="en-US" dirty="0"/>
          </a:p>
        </p:txBody>
      </p:sp>
      <p:sp>
        <p:nvSpPr>
          <p:cNvPr id="325634" name="Rectangle 1"/>
          <p:cNvSpPr>
            <a:spLocks noGrp="1" noChangeArrowheads="1"/>
          </p:cNvSpPr>
          <p:nvPr>
            <p:ph type="title"/>
          </p:nvPr>
        </p:nvSpPr>
        <p:spPr/>
        <p:txBody>
          <a:bodyPr/>
          <a:lstStyle/>
          <a:p>
            <a:r>
              <a:rPr lang="en-US" smtClean="0"/>
              <a:t>Typical usage of owl:sameAs</a:t>
            </a:r>
            <a:endParaRPr lang="en-US"/>
          </a:p>
        </p:txBody>
      </p:sp>
      <p:sp>
        <p:nvSpPr>
          <p:cNvPr id="158723" name="Rectangle 3"/>
          <p:cNvSpPr>
            <a:spLocks noChangeArrowheads="1"/>
          </p:cNvSpPr>
          <p:nvPr/>
        </p:nvSpPr>
        <p:spPr bwMode="auto">
          <a:xfrm>
            <a:off x="1457327" y="2952798"/>
            <a:ext cx="7129463" cy="647117"/>
          </a:xfrm>
          <a:prstGeom prst="rect">
            <a:avLst/>
          </a:prstGeom>
          <a:solidFill>
            <a:schemeClr val="accent1">
              <a:lumMod val="20000"/>
              <a:lumOff val="80000"/>
            </a:schemeClr>
          </a:solidFill>
          <a:ln w="12600">
            <a:noFill/>
            <a:miter lim="800000"/>
            <a:headEnd/>
            <a:tailEnd/>
          </a:ln>
          <a:effectLst>
            <a:outerShdw blurRad="63500" dist="101823" dir="2700000" algn="ctr" rotWithShape="0">
              <a:srgbClr val="C0C0C0"/>
            </a:outerShdw>
          </a:effectLst>
        </p:spPr>
        <p:txBody>
          <a:bodyPr lIns="89584" tIns="46589" rIns="89584" bIns="46589">
            <a:prstTxWarp prst="textNoShape">
              <a:avLst/>
            </a:prstTxWarp>
            <a:spAutoFit/>
          </a:bodyPr>
          <a:lstStyle/>
          <a:p>
            <a:pPr>
              <a:lnSpc>
                <a:spcPct val="94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900" b="1" dirty="0">
                <a:solidFill>
                  <a:srgbClr val="000000"/>
                </a:solidFill>
                <a:latin typeface="Courier New" charset="0"/>
                <a:ea typeface="msmincho" charset="0"/>
                <a:cs typeface="msmincho" charset="0"/>
              </a:rPr>
              <a:t>&lt;http://</a:t>
            </a:r>
            <a:r>
              <a:rPr lang="en-US" sz="1900" b="1" dirty="0" err="1">
                <a:solidFill>
                  <a:srgbClr val="000000"/>
                </a:solidFill>
                <a:latin typeface="Courier New" charset="0"/>
                <a:ea typeface="msmincho" charset="0"/>
                <a:cs typeface="msmincho" charset="0"/>
              </a:rPr>
              <a:t>dbpedia.org</a:t>
            </a:r>
            <a:r>
              <a:rPr lang="en-US" sz="1900" b="1" dirty="0">
                <a:solidFill>
                  <a:srgbClr val="000000"/>
                </a:solidFill>
                <a:latin typeface="Courier New" charset="0"/>
                <a:ea typeface="msmincho" charset="0"/>
                <a:cs typeface="msmincho" charset="0"/>
              </a:rPr>
              <a:t>/resource/Amsterdam&gt;</a:t>
            </a:r>
            <a:br>
              <a:rPr lang="en-US" sz="1900" b="1" dirty="0">
                <a:solidFill>
                  <a:srgbClr val="000000"/>
                </a:solidFill>
                <a:latin typeface="Courier New" charset="0"/>
                <a:ea typeface="msmincho" charset="0"/>
                <a:cs typeface="msmincho" charset="0"/>
              </a:rPr>
            </a:br>
            <a:r>
              <a:rPr lang="en-US" sz="1900" b="1" dirty="0">
                <a:solidFill>
                  <a:srgbClr val="000000"/>
                </a:solidFill>
                <a:latin typeface="Courier New" charset="0"/>
                <a:ea typeface="msmincho" charset="0"/>
                <a:cs typeface="msmincho" charset="0"/>
              </a:rPr>
              <a:t>  </a:t>
            </a:r>
            <a:r>
              <a:rPr lang="en-US" sz="1900" b="1" dirty="0" err="1">
                <a:solidFill>
                  <a:srgbClr val="B84700"/>
                </a:solidFill>
                <a:latin typeface="Courier New" charset="0"/>
                <a:ea typeface="msmincho" charset="0"/>
                <a:cs typeface="msmincho" charset="0"/>
              </a:rPr>
              <a:t>owl:sameAs</a:t>
            </a:r>
            <a:r>
              <a:rPr lang="en-US" sz="1900" b="1" dirty="0">
                <a:solidFill>
                  <a:srgbClr val="000000"/>
                </a:solidFill>
                <a:latin typeface="Courier New" charset="0"/>
                <a:ea typeface="msmincho" charset="0"/>
                <a:cs typeface="msmincho" charset="0"/>
              </a:rPr>
              <a:t> &lt;http://sws.geonames.org/2759793&gt;;</a:t>
            </a:r>
          </a:p>
        </p:txBody>
      </p:sp>
      <p:sp>
        <p:nvSpPr>
          <p:cNvPr id="6" name="Rectangle 2"/>
          <p:cNvSpPr txBox="1">
            <a:spLocks noChangeArrowheads="1"/>
          </p:cNvSpPr>
          <p:nvPr/>
        </p:nvSpPr>
        <p:spPr>
          <a:xfrm>
            <a:off x="504031" y="4468144"/>
            <a:ext cx="9072563" cy="1216695"/>
          </a:xfrm>
          <a:prstGeom prst="rect">
            <a:avLst/>
          </a:prstGeom>
        </p:spPr>
        <p:txBody>
          <a:bodyPr vert="horz" lIns="100318" tIns="50161" rIns="100318" bIns="50161">
            <a:normAutofit/>
          </a:bodyPr>
          <a:lstStyle/>
          <a:p>
            <a:pPr marL="300989" indent="-300989" defTabSz="910234" fontAlgn="auto" hangingPunct="1">
              <a:lnSpc>
                <a:spcPct val="100000"/>
              </a:lnSpc>
              <a:spcBef>
                <a:spcPts val="661"/>
              </a:spcBef>
              <a:spcAft>
                <a:spcPts val="0"/>
              </a:spcAft>
              <a:buClr>
                <a:schemeClr val="bg1">
                  <a:lumMod val="50000"/>
                </a:schemeClr>
              </a:buClr>
              <a:buSzPct val="76000"/>
              <a:buFont typeface="Wingdings 3"/>
              <a:buChar char=""/>
              <a:defRPr/>
            </a:pPr>
            <a:r>
              <a:rPr lang="en-US" sz="2900" dirty="0">
                <a:solidFill>
                  <a:srgbClr val="7F7F7F"/>
                </a:solidFill>
                <a:latin typeface="Helvetica Neue"/>
                <a:cs typeface="Helvetica Neue"/>
              </a:rPr>
              <a:t>This is the main mechanism of “Linking” in the Linked Open Data project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Rectangle 2"/>
          <p:cNvSpPr>
            <a:spLocks noGrp="1" noChangeArrowheads="1"/>
          </p:cNvSpPr>
          <p:nvPr>
            <p:ph idx="1"/>
          </p:nvPr>
        </p:nvSpPr>
        <p:spPr/>
        <p:txBody>
          <a:bodyPr/>
          <a:lstStyle/>
          <a:p>
            <a:r>
              <a:rPr lang="en-US" dirty="0" smtClean="0"/>
              <a:t>In OWL, one can characterize the behavior of properties (symmetric, transitive, functional, inverse functional, reflexive, irreflexive, …)</a:t>
            </a:r>
          </a:p>
        </p:txBody>
      </p:sp>
      <p:sp>
        <p:nvSpPr>
          <p:cNvPr id="327682" name="Rectangle 1"/>
          <p:cNvSpPr>
            <a:spLocks noGrp="1" noChangeArrowheads="1"/>
          </p:cNvSpPr>
          <p:nvPr>
            <p:ph type="title"/>
          </p:nvPr>
        </p:nvSpPr>
        <p:spPr/>
        <p:txBody>
          <a:bodyPr/>
          <a:lstStyle/>
          <a:p>
            <a:r>
              <a:rPr lang="en-US" smtClean="0"/>
              <a:t>Property characterization</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 “Web” where</a:t>
            </a:r>
          </a:p>
          <a:p>
            <a:pPr lvl="1"/>
            <a:r>
              <a:rPr lang="en-US" dirty="0" smtClean="0"/>
              <a:t>documents are available for download on the Internet</a:t>
            </a:r>
          </a:p>
          <a:p>
            <a:pPr lvl="1"/>
            <a:r>
              <a:rPr lang="en-US" dirty="0" smtClean="0"/>
              <a:t>but there would be no hyperlinks among them</a:t>
            </a:r>
          </a:p>
        </p:txBody>
      </p:sp>
      <p:sp>
        <p:nvSpPr>
          <p:cNvPr id="2" name="Title 1"/>
          <p:cNvSpPr>
            <a:spLocks noGrp="1"/>
          </p:cNvSpPr>
          <p:nvPr>
            <p:ph type="title"/>
          </p:nvPr>
        </p:nvSpPr>
        <p:spPr/>
        <p:txBody>
          <a:bodyPr/>
          <a:lstStyle/>
          <a:p>
            <a:r>
              <a:rPr lang="en-US" dirty="0" smtClean="0"/>
              <a:t>Imagine…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9" name="Rectangle 2"/>
          <p:cNvSpPr>
            <a:spLocks noGrp="1" noChangeArrowheads="1"/>
          </p:cNvSpPr>
          <p:nvPr>
            <p:ph idx="1"/>
          </p:nvPr>
        </p:nvSpPr>
        <p:spPr>
          <a:xfrm>
            <a:off x="239762" y="1493837"/>
            <a:ext cx="9524999" cy="5181601"/>
          </a:xfrm>
        </p:spPr>
        <p:txBody>
          <a:bodyPr/>
          <a:lstStyle/>
          <a:p>
            <a:r>
              <a:rPr lang="en-US" dirty="0" smtClean="0"/>
              <a:t>If the following holds in our triples:</a:t>
            </a:r>
            <a:endParaRPr lang="en-US" dirty="0"/>
          </a:p>
        </p:txBody>
      </p:sp>
      <p:sp>
        <p:nvSpPr>
          <p:cNvPr id="331778" name="Rectangle 1"/>
          <p:cNvSpPr>
            <a:spLocks noGrp="1" noChangeArrowheads="1"/>
          </p:cNvSpPr>
          <p:nvPr>
            <p:ph type="title"/>
          </p:nvPr>
        </p:nvSpPr>
        <p:spPr/>
        <p:txBody>
          <a:bodyPr/>
          <a:lstStyle/>
          <a:p>
            <a:r>
              <a:rPr lang="en-US" smtClean="0"/>
              <a:t>What this means is…</a:t>
            </a:r>
            <a:endParaRPr lang="en-US"/>
          </a:p>
        </p:txBody>
      </p:sp>
      <p:sp>
        <p:nvSpPr>
          <p:cNvPr id="161795" name="Text Box 3"/>
          <p:cNvSpPr txBox="1">
            <a:spLocks noChangeArrowheads="1"/>
          </p:cNvSpPr>
          <p:nvPr/>
        </p:nvSpPr>
        <p:spPr bwMode="auto">
          <a:xfrm>
            <a:off x="288925" y="2082848"/>
            <a:ext cx="9475788" cy="858837"/>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584" tIns="71886" rIns="89584" bIns="44794">
            <a:prstTxWarp prst="textNoShape">
              <a:avLst/>
            </a:prstTxWarp>
          </a:bodyPr>
          <a:lstStyle/>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noProof="1">
                <a:solidFill>
                  <a:srgbClr val="000000"/>
                </a:solidFill>
                <a:latin typeface="Courier New" charset="0"/>
                <a:ea typeface="msmincho" charset="0"/>
                <a:cs typeface="msmincho" charset="0"/>
              </a:rPr>
              <a:t>:email rdf:type owl:InverseFunctionalProperty.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9" name="Rectangle 2"/>
          <p:cNvSpPr>
            <a:spLocks noGrp="1" noChangeArrowheads="1"/>
          </p:cNvSpPr>
          <p:nvPr>
            <p:ph idx="1"/>
          </p:nvPr>
        </p:nvSpPr>
        <p:spPr>
          <a:xfrm>
            <a:off x="239762" y="1493837"/>
            <a:ext cx="9524999" cy="5181601"/>
          </a:xfrm>
        </p:spPr>
        <p:txBody>
          <a:bodyPr/>
          <a:lstStyle/>
          <a:p>
            <a:r>
              <a:rPr lang="en-US" dirty="0" smtClean="0"/>
              <a:t>If the following holds in our triples:</a:t>
            </a:r>
            <a:endParaRPr lang="en-US" dirty="0"/>
          </a:p>
        </p:txBody>
      </p:sp>
      <p:sp>
        <p:nvSpPr>
          <p:cNvPr id="331778" name="Rectangle 1"/>
          <p:cNvSpPr>
            <a:spLocks noGrp="1" noChangeArrowheads="1"/>
          </p:cNvSpPr>
          <p:nvPr>
            <p:ph type="title"/>
          </p:nvPr>
        </p:nvSpPr>
        <p:spPr/>
        <p:txBody>
          <a:bodyPr/>
          <a:lstStyle/>
          <a:p>
            <a:r>
              <a:rPr lang="en-US" smtClean="0"/>
              <a:t>What this means is…</a:t>
            </a:r>
            <a:endParaRPr lang="en-US"/>
          </a:p>
        </p:txBody>
      </p:sp>
      <p:sp>
        <p:nvSpPr>
          <p:cNvPr id="161795" name="Text Box 3"/>
          <p:cNvSpPr txBox="1">
            <a:spLocks noChangeArrowheads="1"/>
          </p:cNvSpPr>
          <p:nvPr/>
        </p:nvSpPr>
        <p:spPr bwMode="auto">
          <a:xfrm>
            <a:off x="288925" y="2082848"/>
            <a:ext cx="9551988" cy="858837"/>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584" tIns="71886" rIns="89584" bIns="44794">
            <a:prstTxWarp prst="textNoShape">
              <a:avLst/>
            </a:prstTxWarp>
          </a:bodyPr>
          <a:lstStyle/>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noProof="1">
                <a:solidFill>
                  <a:srgbClr val="000000"/>
                </a:solidFill>
                <a:latin typeface="Courier New" charset="0"/>
                <a:ea typeface="msmincho" charset="0"/>
                <a:cs typeface="msmincho" charset="0"/>
              </a:rPr>
              <a:t>:email rdf:type owl:InverseFunctionalProperty. </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noProof="1">
                <a:solidFill>
                  <a:srgbClr val="000000"/>
                </a:solidFill>
                <a:latin typeface="Courier New" charset="0"/>
                <a:ea typeface="msmincho" charset="0"/>
                <a:cs typeface="msmincho" charset="0"/>
              </a:rPr>
              <a:t>&lt;A&gt; :email </a:t>
            </a:r>
            <a:r>
              <a:rPr lang="en-US" sz="1900" b="1" noProof="1">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mailto:a@b.c</a:t>
            </a:r>
            <a:r>
              <a:rPr lang="en-US" sz="1900" b="1" noProof="1">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noProof="1">
                <a:solidFill>
                  <a:srgbClr val="000000"/>
                </a:solidFill>
                <a:latin typeface="Courier New" charset="0"/>
                <a:ea typeface="msmincho" charset="0"/>
                <a:cs typeface="msmincho" charset="0"/>
              </a:rPr>
              <a:t>&lt;B&gt; :email </a:t>
            </a:r>
            <a:r>
              <a:rPr lang="en-US" sz="1900" b="1" noProof="1">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mailto:a@b.c</a:t>
            </a:r>
            <a:r>
              <a:rPr lang="en-US" sz="1900" b="1" noProof="1">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9" name="Rectangle 2"/>
          <p:cNvSpPr>
            <a:spLocks noGrp="1" noChangeArrowheads="1"/>
          </p:cNvSpPr>
          <p:nvPr>
            <p:ph idx="1"/>
          </p:nvPr>
        </p:nvSpPr>
        <p:spPr>
          <a:xfrm>
            <a:off x="239762" y="1493837"/>
            <a:ext cx="9524999" cy="5181601"/>
          </a:xfrm>
        </p:spPr>
        <p:txBody>
          <a:bodyPr/>
          <a:lstStyle/>
          <a:p>
            <a:r>
              <a:rPr lang="en-US" dirty="0" smtClean="0"/>
              <a:t>If the following holds in our triples:</a:t>
            </a:r>
            <a:endParaRPr lang="en-US" dirty="0"/>
          </a:p>
        </p:txBody>
      </p:sp>
      <p:sp>
        <p:nvSpPr>
          <p:cNvPr id="331778" name="Rectangle 1"/>
          <p:cNvSpPr>
            <a:spLocks noGrp="1" noChangeArrowheads="1"/>
          </p:cNvSpPr>
          <p:nvPr>
            <p:ph type="title"/>
          </p:nvPr>
        </p:nvSpPr>
        <p:spPr/>
        <p:txBody>
          <a:bodyPr/>
          <a:lstStyle/>
          <a:p>
            <a:r>
              <a:rPr lang="en-US" smtClean="0"/>
              <a:t>What this means is…</a:t>
            </a:r>
            <a:endParaRPr lang="en-US"/>
          </a:p>
        </p:txBody>
      </p:sp>
      <p:sp>
        <p:nvSpPr>
          <p:cNvPr id="161795" name="Text Box 3"/>
          <p:cNvSpPr txBox="1">
            <a:spLocks noChangeArrowheads="1"/>
          </p:cNvSpPr>
          <p:nvPr/>
        </p:nvSpPr>
        <p:spPr bwMode="auto">
          <a:xfrm>
            <a:off x="288925" y="2082848"/>
            <a:ext cx="9551988" cy="858837"/>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584" tIns="71886" rIns="89584" bIns="44794">
            <a:prstTxWarp prst="textNoShape">
              <a:avLst/>
            </a:prstTxWarp>
          </a:bodyPr>
          <a:lstStyle/>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noProof="1">
                <a:solidFill>
                  <a:srgbClr val="000000"/>
                </a:solidFill>
                <a:latin typeface="Courier New" charset="0"/>
                <a:ea typeface="msmincho" charset="0"/>
                <a:cs typeface="msmincho" charset="0"/>
              </a:rPr>
              <a:t>:email rdf:type owl:InverseFunctionalProperty. </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noProof="1">
                <a:solidFill>
                  <a:srgbClr val="000000"/>
                </a:solidFill>
                <a:latin typeface="Courier New" charset="0"/>
                <a:ea typeface="msmincho" charset="0"/>
                <a:cs typeface="msmincho" charset="0"/>
              </a:rPr>
              <a:t>&lt;A&gt; :email </a:t>
            </a:r>
            <a:r>
              <a:rPr lang="en-US" sz="1900" b="1" noProof="1">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mailto:a@b.c</a:t>
            </a:r>
            <a:r>
              <a:rPr lang="en-US" sz="1900" b="1" noProof="1">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noProof="1">
                <a:solidFill>
                  <a:srgbClr val="000000"/>
                </a:solidFill>
                <a:latin typeface="Courier New" charset="0"/>
                <a:ea typeface="msmincho" charset="0"/>
                <a:cs typeface="msmincho" charset="0"/>
              </a:rPr>
              <a:t>&lt;B&gt; :email </a:t>
            </a:r>
            <a:r>
              <a:rPr lang="en-US" sz="1900" b="1" noProof="1">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mailto:a@b.c</a:t>
            </a:r>
            <a:r>
              <a:rPr lang="en-US" sz="1900" b="1" noProof="1">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a:t>
            </a:r>
          </a:p>
        </p:txBody>
      </p:sp>
      <p:sp>
        <p:nvSpPr>
          <p:cNvPr id="161797" name="Text Box 5"/>
          <p:cNvSpPr txBox="1">
            <a:spLocks noChangeArrowheads="1"/>
          </p:cNvSpPr>
          <p:nvPr/>
        </p:nvSpPr>
        <p:spPr bwMode="auto">
          <a:xfrm>
            <a:off x="288925" y="4414837"/>
            <a:ext cx="9551988" cy="4318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584" tIns="71886" rIns="89584" bIns="44794">
            <a:prstTxWarp prst="textNoShape">
              <a:avLst/>
            </a:prstTxWarp>
          </a:bodyPr>
          <a:lstStyle/>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a:solidFill>
                  <a:srgbClr val="000000"/>
                </a:solidFill>
                <a:latin typeface="Courier New" charset="0"/>
                <a:ea typeface="msmincho" charset="0"/>
                <a:cs typeface="msmincho" charset="0"/>
              </a:rPr>
              <a:t>&lt;A&gt; owl:sameAs &lt;B&gt;.</a:t>
            </a:r>
          </a:p>
        </p:txBody>
      </p:sp>
      <p:sp>
        <p:nvSpPr>
          <p:cNvPr id="331783" name="Text Box 6"/>
          <p:cNvSpPr txBox="1">
            <a:spLocks noChangeArrowheads="1"/>
          </p:cNvSpPr>
          <p:nvPr/>
        </p:nvSpPr>
        <p:spPr bwMode="auto">
          <a:xfrm>
            <a:off x="539752" y="3194050"/>
            <a:ext cx="9180513" cy="966787"/>
          </a:xfrm>
          <a:prstGeom prst="rect">
            <a:avLst/>
          </a:prstGeom>
          <a:noFill/>
          <a:ln w="9525">
            <a:noFill/>
            <a:round/>
            <a:headEnd/>
            <a:tailEnd/>
          </a:ln>
        </p:spPr>
        <p:txBody>
          <a:bodyPr lIns="89584" tIns="96949" rIns="89584" bIns="44794">
            <a:prstTxWarp prst="textNoShape">
              <a:avLst/>
            </a:prstTxWarp>
          </a:bodyPr>
          <a:lstStyle/>
          <a:p>
            <a:pPr>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pPr>
            <a:r>
              <a:rPr lang="en-US" sz="3000" dirty="0">
                <a:solidFill>
                  <a:srgbClr val="7F7F7F"/>
                </a:solidFill>
                <a:latin typeface="Helvetica Neue"/>
                <a:ea typeface="msmincho" charset="0"/>
                <a:cs typeface="Helvetica Neue"/>
              </a:rPr>
              <a:t>then, processed through OWL, the following holds, too:</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5" name="Rectangle 2"/>
          <p:cNvSpPr>
            <a:spLocks noGrp="1" noChangeArrowheads="1"/>
          </p:cNvSpPr>
          <p:nvPr>
            <p:ph idx="1"/>
          </p:nvPr>
        </p:nvSpPr>
        <p:spPr/>
        <p:txBody>
          <a:bodyPr/>
          <a:lstStyle/>
          <a:p>
            <a:r>
              <a:rPr lang="en-US" smtClean="0"/>
              <a:t>In RDFS, you can subclass existing classes… that’s all</a:t>
            </a:r>
          </a:p>
          <a:p>
            <a:r>
              <a:rPr lang="en-US" smtClean="0"/>
              <a:t>In OWL, you can construct classes from existing ones:</a:t>
            </a:r>
          </a:p>
          <a:p>
            <a:pPr lvl="1"/>
            <a:r>
              <a:rPr lang="en-US" smtClean="0"/>
              <a:t>enumerate its content</a:t>
            </a:r>
          </a:p>
          <a:p>
            <a:pPr lvl="1"/>
            <a:r>
              <a:rPr lang="en-US" smtClean="0"/>
              <a:t>through intersection, union, complement</a:t>
            </a:r>
          </a:p>
          <a:p>
            <a:pPr lvl="1"/>
            <a:r>
              <a:rPr lang="en-US" smtClean="0"/>
              <a:t>etc</a:t>
            </a:r>
            <a:endParaRPr lang="en-US"/>
          </a:p>
        </p:txBody>
      </p:sp>
      <p:sp>
        <p:nvSpPr>
          <p:cNvPr id="346114" name="Rectangle 1"/>
          <p:cNvSpPr>
            <a:spLocks noGrp="1" noChangeArrowheads="1"/>
          </p:cNvSpPr>
          <p:nvPr>
            <p:ph type="title"/>
          </p:nvPr>
        </p:nvSpPr>
        <p:spPr/>
        <p:txBody>
          <a:bodyPr/>
          <a:lstStyle/>
          <a:p>
            <a:r>
              <a:rPr lang="en-US" smtClean="0"/>
              <a:t>Classes in OWL</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1"/>
          <p:cNvSpPr>
            <a:spLocks noGrp="1" noChangeArrowheads="1"/>
          </p:cNvSpPr>
          <p:nvPr>
            <p:ph type="title"/>
          </p:nvPr>
        </p:nvSpPr>
        <p:spPr/>
        <p:txBody>
          <a:bodyPr/>
          <a:lstStyle/>
          <a:p>
            <a:r>
              <a:rPr lang="en-US" dirty="0" smtClean="0"/>
              <a:t>Enumerate class content</a:t>
            </a:r>
            <a:endParaRPr lang="en-US" dirty="0"/>
          </a:p>
        </p:txBody>
      </p:sp>
      <p:sp>
        <p:nvSpPr>
          <p:cNvPr id="352259" name="Rectangle 2"/>
          <p:cNvSpPr>
            <a:spLocks noGrp="1" noChangeArrowheads="1"/>
          </p:cNvSpPr>
          <p:nvPr>
            <p:ph sz="quarter" idx="1"/>
          </p:nvPr>
        </p:nvSpPr>
        <p:spPr>
          <a:xfrm>
            <a:off x="392111" y="3559174"/>
            <a:ext cx="9358313" cy="2430463"/>
          </a:xfrm>
        </p:spPr>
        <p:txBody>
          <a:bodyPr/>
          <a:lstStyle/>
          <a:p>
            <a:r>
              <a:rPr lang="en-US" dirty="0" smtClean="0"/>
              <a:t>I.e., the class consists of </a:t>
            </a:r>
            <a:r>
              <a:rPr lang="en-US" i="1" u="sng" dirty="0" smtClean="0"/>
              <a:t>exactly</a:t>
            </a:r>
            <a:r>
              <a:rPr lang="en-US" dirty="0" smtClean="0"/>
              <a:t> of those individuals and nothing else</a:t>
            </a:r>
            <a:endParaRPr lang="en-US" dirty="0"/>
          </a:p>
        </p:txBody>
      </p:sp>
      <p:sp>
        <p:nvSpPr>
          <p:cNvPr id="5" name="Text Box 4"/>
          <p:cNvSpPr txBox="1">
            <a:spLocks noChangeArrowheads="1"/>
          </p:cNvSpPr>
          <p:nvPr/>
        </p:nvSpPr>
        <p:spPr bwMode="auto">
          <a:xfrm>
            <a:off x="359792" y="1547588"/>
            <a:ext cx="9369423" cy="1152128"/>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944" tIns="72171" rIns="89944" bIns="44973">
            <a:prstTxWarp prst="textNoShape">
              <a:avLst/>
            </a:prstTxWarp>
          </a:bodyPr>
          <a:lstStyle/>
          <a:p>
            <a:pPr>
              <a:lnSpc>
                <a:spcPct val="88000"/>
              </a:lnSpc>
              <a:tabLst>
                <a:tab pos="0" algn="l"/>
                <a:tab pos="717101" algn="l"/>
                <a:tab pos="1435795" algn="l"/>
                <a:tab pos="2154485" algn="l"/>
                <a:tab pos="2873175" algn="l"/>
                <a:tab pos="3591865" algn="l"/>
                <a:tab pos="4310556" algn="l"/>
                <a:tab pos="5029246" algn="l"/>
                <a:tab pos="5747936" algn="l"/>
                <a:tab pos="6466628" algn="l"/>
                <a:tab pos="7185318" algn="l"/>
                <a:tab pos="7904007" algn="l"/>
                <a:tab pos="8622699" algn="l"/>
                <a:tab pos="9341386" algn="l"/>
                <a:tab pos="10060077" algn="l"/>
                <a:tab pos="10778767" algn="l"/>
              </a:tabLst>
              <a:defRPr/>
            </a:pPr>
            <a:r>
              <a:rPr lang="en-US" sz="1800" b="1" noProof="1">
                <a:solidFill>
                  <a:srgbClr val="000000"/>
                </a:solidFill>
                <a:latin typeface="Courier New" charset="0"/>
                <a:ea typeface="msmincho" charset="0"/>
                <a:cs typeface="msmincho" charset="0"/>
              </a:rPr>
              <a:t>:Currency</a:t>
            </a:r>
          </a:p>
          <a:p>
            <a:pPr>
              <a:lnSpc>
                <a:spcPct val="88000"/>
              </a:lnSpc>
              <a:tabLst>
                <a:tab pos="0" algn="l"/>
                <a:tab pos="717101" algn="l"/>
                <a:tab pos="1435795" algn="l"/>
                <a:tab pos="2154485" algn="l"/>
                <a:tab pos="2873175" algn="l"/>
                <a:tab pos="3591865" algn="l"/>
                <a:tab pos="4310556" algn="l"/>
                <a:tab pos="5029246" algn="l"/>
                <a:tab pos="5747936" algn="l"/>
                <a:tab pos="6466628" algn="l"/>
                <a:tab pos="7185318" algn="l"/>
                <a:tab pos="7904007" algn="l"/>
                <a:tab pos="8622699" algn="l"/>
                <a:tab pos="9341386" algn="l"/>
                <a:tab pos="10060077" algn="l"/>
                <a:tab pos="10778767" algn="l"/>
              </a:tabLst>
              <a:defRPr/>
            </a:pPr>
            <a:r>
              <a:rPr lang="en-US" sz="1800" b="1" noProof="1">
                <a:solidFill>
                  <a:srgbClr val="000000"/>
                </a:solidFill>
                <a:latin typeface="Courier New" charset="0"/>
                <a:ea typeface="msmincho" charset="0"/>
                <a:cs typeface="msmincho" charset="0"/>
              </a:rPr>
              <a:t>    rdf:type owl:Class;</a:t>
            </a:r>
          </a:p>
          <a:p>
            <a:pPr>
              <a:lnSpc>
                <a:spcPct val="88000"/>
              </a:lnSpc>
              <a:tabLst>
                <a:tab pos="0" algn="l"/>
                <a:tab pos="717101" algn="l"/>
                <a:tab pos="1435795" algn="l"/>
                <a:tab pos="2154485" algn="l"/>
                <a:tab pos="2873175" algn="l"/>
                <a:tab pos="3591865" algn="l"/>
                <a:tab pos="4310556" algn="l"/>
                <a:tab pos="5029246" algn="l"/>
                <a:tab pos="5747936" algn="l"/>
                <a:tab pos="6466628" algn="l"/>
                <a:tab pos="7185318" algn="l"/>
                <a:tab pos="7904007" algn="l"/>
                <a:tab pos="8622699" algn="l"/>
                <a:tab pos="9341386" algn="l"/>
                <a:tab pos="10060077" algn="l"/>
                <a:tab pos="10778767" algn="l"/>
              </a:tabLst>
              <a:defRPr/>
            </a:pPr>
            <a:r>
              <a:rPr lang="en-US" sz="1800" b="1" noProof="1">
                <a:solidFill>
                  <a:srgbClr val="000000"/>
                </a:solidFill>
                <a:latin typeface="Courier New" charset="0"/>
                <a:ea typeface="msmincho" charset="0"/>
                <a:cs typeface="msmincho" charset="0"/>
              </a:rPr>
              <a:t>    owl:oneOf (:€ :£ :$).</a:t>
            </a:r>
          </a:p>
        </p:txBody>
      </p:sp>
    </p:spTree>
    <p:extLst>
      <p:ext uri="{BB962C8B-B14F-4D97-AF65-F5344CB8AC3E}">
        <p14:creationId xmlns:p14="http://schemas.microsoft.com/office/powerpoint/2010/main" val="29155485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5" name="Rectangle 2"/>
          <p:cNvSpPr>
            <a:spLocks noGrp="1" noChangeArrowheads="1"/>
          </p:cNvSpPr>
          <p:nvPr>
            <p:ph idx="1"/>
          </p:nvPr>
        </p:nvSpPr>
        <p:spPr>
          <a:xfrm>
            <a:off x="215777" y="3923857"/>
            <a:ext cx="9864848" cy="2168765"/>
          </a:xfrm>
        </p:spPr>
        <p:txBody>
          <a:bodyPr/>
          <a:lstStyle/>
          <a:p>
            <a:r>
              <a:rPr lang="en-US" dirty="0" smtClean="0"/>
              <a:t>Other possibilities: </a:t>
            </a:r>
            <a:r>
              <a:rPr lang="en-US" noProof="1" smtClean="0"/>
              <a:t>complementOf, intersectionOf</a:t>
            </a:r>
            <a:r>
              <a:rPr lang="en-US" dirty="0" smtClean="0"/>
              <a:t>, …</a:t>
            </a:r>
            <a:endParaRPr lang="en-US" dirty="0"/>
          </a:p>
        </p:txBody>
      </p:sp>
      <p:sp>
        <p:nvSpPr>
          <p:cNvPr id="356354" name="Rectangle 1"/>
          <p:cNvSpPr>
            <a:spLocks noGrp="1" noChangeArrowheads="1"/>
          </p:cNvSpPr>
          <p:nvPr>
            <p:ph type="title"/>
          </p:nvPr>
        </p:nvSpPr>
        <p:spPr/>
        <p:txBody>
          <a:bodyPr/>
          <a:lstStyle/>
          <a:p>
            <a:r>
              <a:rPr lang="en-US" dirty="0" smtClean="0"/>
              <a:t>Union of classes</a:t>
            </a:r>
            <a:endParaRPr lang="en-US" dirty="0"/>
          </a:p>
        </p:txBody>
      </p:sp>
      <p:sp>
        <p:nvSpPr>
          <p:cNvPr id="174084" name="Text Box 4"/>
          <p:cNvSpPr txBox="1">
            <a:spLocks noChangeArrowheads="1"/>
          </p:cNvSpPr>
          <p:nvPr/>
        </p:nvSpPr>
        <p:spPr bwMode="auto">
          <a:xfrm>
            <a:off x="287787" y="2051650"/>
            <a:ext cx="9440863" cy="131286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944" tIns="72171" rIns="89944" bIns="44973">
            <a:prstTxWarp prst="textNoShape">
              <a:avLst/>
            </a:prstTxWarp>
          </a:bodyPr>
          <a:lstStyle/>
          <a:p>
            <a:pPr>
              <a:lnSpc>
                <a:spcPct val="88000"/>
              </a:lnSpc>
              <a:tabLst>
                <a:tab pos="0" algn="l"/>
                <a:tab pos="717101" algn="l"/>
                <a:tab pos="1435795" algn="l"/>
                <a:tab pos="2154485" algn="l"/>
                <a:tab pos="2873175" algn="l"/>
                <a:tab pos="3591865" algn="l"/>
                <a:tab pos="4310556" algn="l"/>
                <a:tab pos="5029246" algn="l"/>
                <a:tab pos="5747936" algn="l"/>
                <a:tab pos="6466628" algn="l"/>
                <a:tab pos="7185318" algn="l"/>
                <a:tab pos="7904007" algn="l"/>
                <a:tab pos="8622699" algn="l"/>
                <a:tab pos="9341386" algn="l"/>
                <a:tab pos="10060077" algn="l"/>
                <a:tab pos="10778767" algn="l"/>
              </a:tabLst>
              <a:defRPr/>
            </a:pPr>
            <a:r>
              <a:rPr lang="en-US" sz="1800" b="1" noProof="1">
                <a:solidFill>
                  <a:srgbClr val="000000"/>
                </a:solidFill>
                <a:latin typeface="Courier New" charset="0"/>
                <a:ea typeface="msmincho" charset="0"/>
                <a:cs typeface="msmincho" charset="0"/>
              </a:rPr>
              <a:t>:Novel           rdf:type owl:Class.</a:t>
            </a:r>
          </a:p>
          <a:p>
            <a:pPr>
              <a:lnSpc>
                <a:spcPct val="88000"/>
              </a:lnSpc>
              <a:tabLst>
                <a:tab pos="0" algn="l"/>
                <a:tab pos="717101" algn="l"/>
                <a:tab pos="1435795" algn="l"/>
                <a:tab pos="2154485" algn="l"/>
                <a:tab pos="2873175" algn="l"/>
                <a:tab pos="3591865" algn="l"/>
                <a:tab pos="4310556" algn="l"/>
                <a:tab pos="5029246" algn="l"/>
                <a:tab pos="5747936" algn="l"/>
                <a:tab pos="6466628" algn="l"/>
                <a:tab pos="7185318" algn="l"/>
                <a:tab pos="7904007" algn="l"/>
                <a:tab pos="8622699" algn="l"/>
                <a:tab pos="9341386" algn="l"/>
                <a:tab pos="10060077" algn="l"/>
                <a:tab pos="10778767" algn="l"/>
              </a:tabLst>
              <a:defRPr/>
            </a:pPr>
            <a:r>
              <a:rPr lang="en-US" sz="1800" b="1" noProof="1">
                <a:solidFill>
                  <a:srgbClr val="000000"/>
                </a:solidFill>
                <a:latin typeface="Courier New" charset="0"/>
                <a:ea typeface="msmincho" charset="0"/>
                <a:cs typeface="msmincho" charset="0"/>
              </a:rPr>
              <a:t>:Short_Story     rdf:type owl:Class.</a:t>
            </a:r>
          </a:p>
          <a:p>
            <a:pPr>
              <a:lnSpc>
                <a:spcPct val="88000"/>
              </a:lnSpc>
              <a:tabLst>
                <a:tab pos="0" algn="l"/>
                <a:tab pos="717101" algn="l"/>
                <a:tab pos="1435795" algn="l"/>
                <a:tab pos="2154485" algn="l"/>
                <a:tab pos="2873175" algn="l"/>
                <a:tab pos="3591865" algn="l"/>
                <a:tab pos="4310556" algn="l"/>
                <a:tab pos="5029246" algn="l"/>
                <a:tab pos="5747936" algn="l"/>
                <a:tab pos="6466628" algn="l"/>
                <a:tab pos="7185318" algn="l"/>
                <a:tab pos="7904007" algn="l"/>
                <a:tab pos="8622699" algn="l"/>
                <a:tab pos="9341386" algn="l"/>
                <a:tab pos="10060077" algn="l"/>
                <a:tab pos="10778767" algn="l"/>
              </a:tabLst>
              <a:defRPr/>
            </a:pPr>
            <a:r>
              <a:rPr lang="en-US" sz="1800" b="1" noProof="1">
                <a:solidFill>
                  <a:srgbClr val="000000"/>
                </a:solidFill>
                <a:latin typeface="Courier New" charset="0"/>
                <a:ea typeface="msmincho" charset="0"/>
                <a:cs typeface="msmincho" charset="0"/>
              </a:rPr>
              <a:t>:Poetry          rdf:type owl:Class.</a:t>
            </a:r>
          </a:p>
          <a:p>
            <a:pPr>
              <a:lnSpc>
                <a:spcPct val="88000"/>
              </a:lnSpc>
              <a:tabLst>
                <a:tab pos="0" algn="l"/>
                <a:tab pos="717101" algn="l"/>
                <a:tab pos="1435795" algn="l"/>
                <a:tab pos="2154485" algn="l"/>
                <a:tab pos="2873175" algn="l"/>
                <a:tab pos="3591865" algn="l"/>
                <a:tab pos="4310556" algn="l"/>
                <a:tab pos="5029246" algn="l"/>
                <a:tab pos="5747936" algn="l"/>
                <a:tab pos="6466628" algn="l"/>
                <a:tab pos="7185318" algn="l"/>
                <a:tab pos="7904007" algn="l"/>
                <a:tab pos="8622699" algn="l"/>
                <a:tab pos="9341386" algn="l"/>
                <a:tab pos="10060077" algn="l"/>
                <a:tab pos="10778767" algn="l"/>
              </a:tabLst>
              <a:defRPr/>
            </a:pPr>
            <a:r>
              <a:rPr lang="en-US" sz="1800" b="1" noProof="1">
                <a:solidFill>
                  <a:srgbClr val="000000"/>
                </a:solidFill>
                <a:latin typeface="Courier New" charset="0"/>
                <a:ea typeface="msmincho" charset="0"/>
                <a:cs typeface="msmincho" charset="0"/>
              </a:rPr>
              <a:t>:Literature rdf:type owl:Class;</a:t>
            </a:r>
          </a:p>
          <a:p>
            <a:pPr>
              <a:lnSpc>
                <a:spcPct val="88000"/>
              </a:lnSpc>
              <a:tabLst>
                <a:tab pos="0" algn="l"/>
                <a:tab pos="717101" algn="l"/>
                <a:tab pos="1435795" algn="l"/>
                <a:tab pos="2154485" algn="l"/>
                <a:tab pos="2873175" algn="l"/>
                <a:tab pos="3591865" algn="l"/>
                <a:tab pos="4310556" algn="l"/>
                <a:tab pos="5029246" algn="l"/>
                <a:tab pos="5747936" algn="l"/>
                <a:tab pos="6466628" algn="l"/>
                <a:tab pos="7185318" algn="l"/>
                <a:tab pos="7904007" algn="l"/>
                <a:tab pos="8622699" algn="l"/>
                <a:tab pos="9341386" algn="l"/>
                <a:tab pos="10060077" algn="l"/>
                <a:tab pos="10778767" algn="l"/>
              </a:tabLst>
              <a:defRPr/>
            </a:pPr>
            <a:r>
              <a:rPr lang="en-US" sz="1800" b="1" noProof="1">
                <a:solidFill>
                  <a:srgbClr val="000000"/>
                </a:solidFill>
                <a:latin typeface="Courier New" charset="0"/>
                <a:ea typeface="msmincho" charset="0"/>
                <a:cs typeface="msmincho" charset="0"/>
              </a:rPr>
              <a:t>   owl:unionOf (:Novel :Short_Story :Poetry).</a:t>
            </a:r>
          </a:p>
        </p:txBody>
      </p:sp>
    </p:spTree>
    <p:extLst>
      <p:ext uri="{BB962C8B-B14F-4D97-AF65-F5344CB8AC3E}">
        <p14:creationId xmlns:p14="http://schemas.microsoft.com/office/powerpoint/2010/main" val="4466102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1"/>
          <p:cNvSpPr>
            <a:spLocks noGrp="1" noChangeArrowheads="1"/>
          </p:cNvSpPr>
          <p:nvPr>
            <p:ph type="title"/>
          </p:nvPr>
        </p:nvSpPr>
        <p:spPr/>
        <p:txBody>
          <a:bodyPr/>
          <a:lstStyle/>
          <a:p>
            <a:r>
              <a:rPr lang="en-US" smtClean="0"/>
              <a:t>For example…</a:t>
            </a:r>
            <a:endParaRPr lang="en-US"/>
          </a:p>
        </p:txBody>
      </p:sp>
      <p:sp>
        <p:nvSpPr>
          <p:cNvPr id="358403" name="Text Box 2"/>
          <p:cNvSpPr txBox="1">
            <a:spLocks noChangeArrowheads="1"/>
          </p:cNvSpPr>
          <p:nvPr/>
        </p:nvSpPr>
        <p:spPr bwMode="auto">
          <a:xfrm>
            <a:off x="539752" y="1366837"/>
            <a:ext cx="4500563" cy="544513"/>
          </a:xfrm>
          <a:prstGeom prst="rect">
            <a:avLst/>
          </a:prstGeom>
          <a:noFill/>
          <a:ln w="9525">
            <a:noFill/>
            <a:round/>
            <a:headEnd/>
            <a:tailEnd/>
          </a:ln>
        </p:spPr>
        <p:txBody>
          <a:bodyPr lIns="89584" tIns="96949" rIns="89584" bIns="44794">
            <a:prstTxWarp prst="textNoShape">
              <a:avLst/>
            </a:prstTxWarp>
          </a:bodyPr>
          <a:lstStyle/>
          <a:p>
            <a:pPr>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pPr>
            <a:r>
              <a:rPr lang="en-US" dirty="0">
                <a:solidFill>
                  <a:srgbClr val="7F7F7F"/>
                </a:solidFill>
                <a:latin typeface="Helvetica Neue"/>
                <a:ea typeface="msmincho" charset="0"/>
                <a:cs typeface="Helvetica Neue"/>
              </a:rPr>
              <a:t>If:</a:t>
            </a:r>
          </a:p>
        </p:txBody>
      </p:sp>
      <p:sp>
        <p:nvSpPr>
          <p:cNvPr id="175107" name="Text Box 3"/>
          <p:cNvSpPr txBox="1">
            <a:spLocks noChangeArrowheads="1"/>
          </p:cNvSpPr>
          <p:nvPr/>
        </p:nvSpPr>
        <p:spPr bwMode="auto">
          <a:xfrm>
            <a:off x="288925" y="1908223"/>
            <a:ext cx="9475788" cy="179387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584" tIns="71886" rIns="89584" bIns="44794">
            <a:prstTxWarp prst="textNoShape">
              <a:avLst/>
            </a:prstTxWarp>
          </a:bodyPr>
          <a:lstStyle/>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a:solidFill>
                  <a:srgbClr val="000000"/>
                </a:solidFill>
                <a:latin typeface="Courier New" charset="0"/>
                <a:ea typeface="msmincho" charset="0"/>
                <a:cs typeface="msmincho" charset="0"/>
              </a:rPr>
              <a:t>:Novel           rdf:type owl:Class.</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a:solidFill>
                  <a:srgbClr val="000000"/>
                </a:solidFill>
                <a:latin typeface="Courier New" charset="0"/>
                <a:ea typeface="msmincho" charset="0"/>
                <a:cs typeface="msmincho" charset="0"/>
              </a:rPr>
              <a:t>:Short_Story     rdf:type owl:Class.</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a:solidFill>
                  <a:srgbClr val="000000"/>
                </a:solidFill>
                <a:latin typeface="Courier New" charset="0"/>
                <a:ea typeface="msmincho" charset="0"/>
                <a:cs typeface="msmincho" charset="0"/>
              </a:rPr>
              <a:t>:Poetry          rdf:type owl:Class.</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a:solidFill>
                  <a:srgbClr val="000000"/>
                </a:solidFill>
                <a:latin typeface="Courier New" charset="0"/>
                <a:ea typeface="msmincho" charset="0"/>
                <a:cs typeface="msmincho" charset="0"/>
              </a:rPr>
              <a:t>:Literature rdf:type owl:Class;</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a:solidFill>
                  <a:srgbClr val="000000"/>
                </a:solidFill>
                <a:latin typeface="Courier New" charset="0"/>
                <a:ea typeface="msmincho" charset="0"/>
                <a:cs typeface="msmincho" charset="0"/>
              </a:rPr>
              <a:t>   owl:unionOf (:Novel :Short_Story :Poetry).</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endParaRPr lang="en-US" sz="1800" b="1">
              <a:solidFill>
                <a:srgbClr val="000000"/>
              </a:solidFill>
              <a:latin typeface="Courier New" charset="0"/>
              <a:ea typeface="msmincho" charset="0"/>
              <a:cs typeface="msmincho" charset="0"/>
            </a:endParaRP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a:solidFill>
                  <a:srgbClr val="000000"/>
                </a:solidFill>
                <a:latin typeface="Courier New" charset="0"/>
                <a:ea typeface="msmincho" charset="0"/>
                <a:cs typeface="msmincho" charset="0"/>
              </a:rPr>
              <a:t>&lt;myWork&gt; rdf:type :Novel .</a:t>
            </a:r>
          </a:p>
        </p:txBody>
      </p:sp>
      <p:sp>
        <p:nvSpPr>
          <p:cNvPr id="175108" name="Text Box 4"/>
          <p:cNvSpPr txBox="1">
            <a:spLocks noChangeArrowheads="1"/>
          </p:cNvSpPr>
          <p:nvPr/>
        </p:nvSpPr>
        <p:spPr bwMode="auto">
          <a:xfrm>
            <a:off x="325439" y="5580069"/>
            <a:ext cx="9439274" cy="4318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584" tIns="71886" rIns="89584" bIns="44794">
            <a:prstTxWarp prst="textNoShape">
              <a:avLst/>
            </a:prstTxWarp>
          </a:bodyPr>
          <a:lstStyle/>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a:solidFill>
                  <a:srgbClr val="000000"/>
                </a:solidFill>
                <a:latin typeface="Courier New" charset="0"/>
                <a:ea typeface="msmincho" charset="0"/>
                <a:cs typeface="msmincho" charset="0"/>
              </a:rPr>
              <a:t>&lt;myWork&gt; rdf:type :Literature .</a:t>
            </a:r>
          </a:p>
        </p:txBody>
      </p:sp>
      <p:sp>
        <p:nvSpPr>
          <p:cNvPr id="358406" name="Text Box 5"/>
          <p:cNvSpPr txBox="1">
            <a:spLocks noChangeArrowheads="1"/>
          </p:cNvSpPr>
          <p:nvPr/>
        </p:nvSpPr>
        <p:spPr bwMode="auto">
          <a:xfrm>
            <a:off x="539752" y="4606931"/>
            <a:ext cx="9180513" cy="544512"/>
          </a:xfrm>
          <a:prstGeom prst="rect">
            <a:avLst/>
          </a:prstGeom>
          <a:noFill/>
          <a:ln w="9525">
            <a:noFill/>
            <a:round/>
            <a:headEnd/>
            <a:tailEnd/>
          </a:ln>
        </p:spPr>
        <p:txBody>
          <a:bodyPr lIns="89584" tIns="96949" rIns="89584" bIns="44794">
            <a:prstTxWarp prst="textNoShape">
              <a:avLst/>
            </a:prstTxWarp>
          </a:bodyPr>
          <a:lstStyle/>
          <a:p>
            <a:pPr>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pPr>
            <a:r>
              <a:rPr lang="en-US" dirty="0">
                <a:solidFill>
                  <a:srgbClr val="7F7F7F"/>
                </a:solidFill>
                <a:latin typeface="Helvetica Neue"/>
                <a:ea typeface="msmincho" charset="0"/>
                <a:cs typeface="Helvetica Neue"/>
              </a:rPr>
              <a:t>then the following holds, too:</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9" name="Rectangle 2"/>
          <p:cNvSpPr>
            <a:spLocks noGrp="1" noChangeArrowheads="1"/>
          </p:cNvSpPr>
          <p:nvPr>
            <p:ph idx="1"/>
          </p:nvPr>
        </p:nvSpPr>
        <p:spPr/>
        <p:txBody>
          <a:bodyPr/>
          <a:lstStyle/>
          <a:p>
            <a:r>
              <a:rPr lang="en-US" smtClean="0"/>
              <a:t>The OWL features listed so far are already fairly powerful</a:t>
            </a:r>
          </a:p>
          <a:p>
            <a:r>
              <a:rPr lang="en-US" smtClean="0"/>
              <a:t>E.g., various databases can be linked via owl:sameAs, functional or inverse functional properties, etc.</a:t>
            </a:r>
          </a:p>
          <a:p>
            <a:r>
              <a:rPr lang="en-US" smtClean="0"/>
              <a:t>Many inferred relationship can be found using a traditional rule engine</a:t>
            </a:r>
            <a:endParaRPr lang="en-US"/>
          </a:p>
        </p:txBody>
      </p:sp>
      <p:sp>
        <p:nvSpPr>
          <p:cNvPr id="362498" name="Rectangle 1"/>
          <p:cNvSpPr>
            <a:spLocks noGrp="1" noChangeArrowheads="1"/>
          </p:cNvSpPr>
          <p:nvPr>
            <p:ph type="title"/>
          </p:nvPr>
        </p:nvSpPr>
        <p:spPr/>
        <p:txBody>
          <a:bodyPr/>
          <a:lstStyle/>
          <a:p>
            <a:r>
              <a:rPr lang="en-US" smtClean="0"/>
              <a:t>What we have so far…</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7" name="Rectangle 2"/>
          <p:cNvSpPr>
            <a:spLocks noGrp="1" noChangeArrowheads="1"/>
          </p:cNvSpPr>
          <p:nvPr>
            <p:ph idx="1"/>
          </p:nvPr>
        </p:nvSpPr>
        <p:spPr/>
        <p:txBody>
          <a:bodyPr/>
          <a:lstStyle/>
          <a:p>
            <a:r>
              <a:rPr lang="en-US" dirty="0" smtClean="0"/>
              <a:t>Very large vocabularies might require even more complex features</a:t>
            </a:r>
          </a:p>
          <a:p>
            <a:pPr lvl="1"/>
            <a:r>
              <a:rPr lang="en-US" dirty="0" smtClean="0"/>
              <a:t>typical usage example: definition of all concepts in a health care environment</a:t>
            </a:r>
          </a:p>
          <a:p>
            <a:pPr lvl="1"/>
            <a:r>
              <a:rPr lang="en-US" dirty="0" smtClean="0"/>
              <a:t>some major issues</a:t>
            </a:r>
          </a:p>
          <a:p>
            <a:pPr lvl="2"/>
            <a:r>
              <a:rPr lang="en-US" dirty="0" smtClean="0"/>
              <a:t>the way classes (i.e., “concepts”) are defined</a:t>
            </a:r>
          </a:p>
          <a:p>
            <a:pPr lvl="2"/>
            <a:r>
              <a:rPr lang="en-US" dirty="0" smtClean="0"/>
              <a:t>handling of datatypes</a:t>
            </a:r>
          </a:p>
          <a:p>
            <a:r>
              <a:rPr lang="en-US" dirty="0" smtClean="0"/>
              <a:t>OWL includes those extra features but… the inference engines become (much) more complex </a:t>
            </a:r>
            <a:r>
              <a:rPr lang="en-US" dirty="0" smtClean="0">
                <a:sym typeface="Wingdings"/>
              </a:rPr>
              <a:t></a:t>
            </a:r>
            <a:endParaRPr lang="en-US" dirty="0"/>
          </a:p>
        </p:txBody>
      </p:sp>
      <p:sp>
        <p:nvSpPr>
          <p:cNvPr id="364546" name="Rectangle 1"/>
          <p:cNvSpPr>
            <a:spLocks noGrp="1" noChangeArrowheads="1"/>
          </p:cNvSpPr>
          <p:nvPr>
            <p:ph type="title"/>
          </p:nvPr>
        </p:nvSpPr>
        <p:spPr/>
        <p:txBody>
          <a:bodyPr/>
          <a:lstStyle/>
          <a:p>
            <a:r>
              <a:rPr lang="en-US" smtClean="0"/>
              <a:t>However… that may not be enough</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3" name="Rectangle 2"/>
          <p:cNvSpPr>
            <a:spLocks noGrp="1" noChangeArrowheads="1"/>
          </p:cNvSpPr>
          <p:nvPr>
            <p:ph idx="1"/>
          </p:nvPr>
        </p:nvSpPr>
        <p:spPr/>
        <p:txBody>
          <a:bodyPr>
            <a:normAutofit/>
          </a:bodyPr>
          <a:lstStyle/>
          <a:p>
            <a:r>
              <a:rPr lang="en-US" dirty="0" smtClean="0"/>
              <a:t>The combination of class constructions with various restrictions is extremely powerful</a:t>
            </a:r>
          </a:p>
          <a:p>
            <a:r>
              <a:rPr lang="en-US" dirty="0" smtClean="0"/>
              <a:t>What we have so far follows the same logic as before</a:t>
            </a:r>
          </a:p>
          <a:p>
            <a:pPr lvl="1"/>
            <a:r>
              <a:rPr lang="en-US" dirty="0" smtClean="0"/>
              <a:t>extend the basic RDF and RDFS possibilities with new features</a:t>
            </a:r>
          </a:p>
          <a:p>
            <a:pPr lvl="1"/>
            <a:r>
              <a:rPr lang="en-US" dirty="0" smtClean="0"/>
              <a:t>define their semantics, ie, what they “mean” in terms of relationships</a:t>
            </a:r>
          </a:p>
          <a:p>
            <a:pPr lvl="1"/>
            <a:r>
              <a:rPr lang="en-US" dirty="0" smtClean="0"/>
              <a:t>expect to infer new relationships based on those</a:t>
            </a:r>
          </a:p>
          <a:p>
            <a:r>
              <a:rPr lang="en-US" dirty="0" smtClean="0"/>
              <a:t>However… a full inference procedure is hard </a:t>
            </a:r>
            <a:r>
              <a:rPr lang="en-US" dirty="0" smtClean="0">
                <a:sym typeface="Wingdings"/>
              </a:rPr>
              <a:t></a:t>
            </a:r>
            <a:r>
              <a:rPr lang="en-US" dirty="0" smtClean="0"/>
              <a:t> </a:t>
            </a:r>
          </a:p>
          <a:p>
            <a:pPr lvl="1"/>
            <a:r>
              <a:rPr lang="en-US" dirty="0" smtClean="0"/>
              <a:t>not implementable with simple rule engines, for example</a:t>
            </a:r>
            <a:endParaRPr lang="en-US" dirty="0"/>
          </a:p>
        </p:txBody>
      </p:sp>
      <p:sp>
        <p:nvSpPr>
          <p:cNvPr id="389122" name="Rectangle 1"/>
          <p:cNvSpPr>
            <a:spLocks noGrp="1" noChangeArrowheads="1"/>
          </p:cNvSpPr>
          <p:nvPr>
            <p:ph type="title"/>
          </p:nvPr>
        </p:nvSpPr>
        <p:spPr/>
        <p:txBody>
          <a:bodyPr/>
          <a:lstStyle/>
          <a:p>
            <a:r>
              <a:rPr lang="en-US" smtClean="0"/>
              <a:t>But: OWL is hard!</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60" y="1444673"/>
            <a:ext cx="9556749" cy="5573713"/>
          </a:xfrm>
        </p:spPr>
        <p:txBody>
          <a:bodyPr/>
          <a:lstStyle/>
          <a:p>
            <a:r>
              <a:rPr lang="en-US" dirty="0" smtClean="0"/>
              <a:t>We need a proper infrastructure for a real </a:t>
            </a:r>
            <a:r>
              <a:rPr lang="en-US" i="1" u="sng" dirty="0" smtClean="0"/>
              <a:t>Web of Data</a:t>
            </a:r>
          </a:p>
          <a:p>
            <a:pPr lvl="1"/>
            <a:r>
              <a:rPr lang="en-US" dirty="0" smtClean="0"/>
              <a:t>data is available on the Web</a:t>
            </a:r>
          </a:p>
          <a:p>
            <a:pPr lvl="2"/>
            <a:r>
              <a:rPr lang="en-US" dirty="0" smtClean="0"/>
              <a:t>accessible via standard Web technologies</a:t>
            </a:r>
          </a:p>
          <a:p>
            <a:pPr lvl="1"/>
            <a:r>
              <a:rPr lang="en-US" dirty="0" smtClean="0"/>
              <a:t>data are interlinked over the Web</a:t>
            </a:r>
          </a:p>
          <a:p>
            <a:pPr lvl="1"/>
            <a:r>
              <a:rPr lang="en-US" dirty="0" err="1" smtClean="0"/>
              <a:t>ie</a:t>
            </a:r>
            <a:r>
              <a:rPr lang="en-US" dirty="0" smtClean="0"/>
              <a:t>, data can be </a:t>
            </a:r>
            <a:r>
              <a:rPr lang="en-US" i="1" u="sng" dirty="0" smtClean="0"/>
              <a:t>integrated </a:t>
            </a:r>
            <a:r>
              <a:rPr lang="en-US" dirty="0" smtClean="0"/>
              <a:t>over the Web</a:t>
            </a:r>
          </a:p>
          <a:p>
            <a:r>
              <a:rPr lang="en-US" dirty="0" smtClean="0"/>
              <a:t>This is where Semantic Web technologies come in</a:t>
            </a:r>
            <a:endParaRPr lang="en-US" dirty="0"/>
          </a:p>
        </p:txBody>
      </p:sp>
      <p:sp>
        <p:nvSpPr>
          <p:cNvPr id="2" name="Title 1"/>
          <p:cNvSpPr>
            <a:spLocks noGrp="1"/>
          </p:cNvSpPr>
          <p:nvPr>
            <p:ph type="title"/>
          </p:nvPr>
        </p:nvSpPr>
        <p:spPr/>
        <p:txBody>
          <a:bodyPr/>
          <a:lstStyle/>
          <a:p>
            <a:r>
              <a:rPr lang="en-US" dirty="0" smtClean="0"/>
              <a:t>Data on the Web is not enough…</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1" name="Rectangle 2"/>
          <p:cNvSpPr>
            <a:spLocks noGrp="1" noChangeArrowheads="1"/>
          </p:cNvSpPr>
          <p:nvPr>
            <p:ph idx="1"/>
          </p:nvPr>
        </p:nvSpPr>
        <p:spPr/>
        <p:txBody>
          <a:bodyPr/>
          <a:lstStyle/>
          <a:p>
            <a:r>
              <a:rPr lang="en-US" dirty="0" smtClean="0"/>
              <a:t>OWL species comes to the fore:</a:t>
            </a:r>
          </a:p>
          <a:p>
            <a:pPr lvl="1"/>
            <a:r>
              <a:rPr lang="en-US" dirty="0" smtClean="0"/>
              <a:t>restricting which terms can be used and under what circumstances (restrictions)</a:t>
            </a:r>
          </a:p>
          <a:p>
            <a:pPr lvl="1"/>
            <a:r>
              <a:rPr lang="en-US" dirty="0" smtClean="0"/>
              <a:t>if one abides to those restrictions, then simpler inference engines can be used</a:t>
            </a:r>
          </a:p>
          <a:p>
            <a:r>
              <a:rPr lang="en-US" dirty="0" smtClean="0"/>
              <a:t>They reflect compromises: expressiveness vs. implementability</a:t>
            </a:r>
            <a:endParaRPr lang="en-US" dirty="0"/>
          </a:p>
        </p:txBody>
      </p:sp>
      <p:sp>
        <p:nvSpPr>
          <p:cNvPr id="391170" name="Rectangle 1"/>
          <p:cNvSpPr>
            <a:spLocks noGrp="1" noChangeArrowheads="1"/>
          </p:cNvSpPr>
          <p:nvPr>
            <p:ph type="title"/>
          </p:nvPr>
        </p:nvSpPr>
        <p:spPr/>
        <p:txBody>
          <a:bodyPr/>
          <a:lstStyle/>
          <a:p>
            <a:r>
              <a:rPr lang="en-US" smtClean="0"/>
              <a:t>OWL “species” or profiles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OWL Species</a:t>
            </a:r>
            <a:endParaRPr lang="en-US" dirty="0"/>
          </a:p>
        </p:txBody>
      </p:sp>
      <p:grpSp>
        <p:nvGrpSpPr>
          <p:cNvPr id="3" name="Group 17"/>
          <p:cNvGrpSpPr/>
          <p:nvPr/>
        </p:nvGrpSpPr>
        <p:grpSpPr>
          <a:xfrm>
            <a:off x="1154113" y="1685148"/>
            <a:ext cx="7924800" cy="5142689"/>
            <a:chOff x="1154112" y="1685148"/>
            <a:chExt cx="7924800" cy="5142689"/>
          </a:xfrm>
        </p:grpSpPr>
        <p:sp>
          <p:nvSpPr>
            <p:cNvPr id="4" name="Oval 3"/>
            <p:cNvSpPr/>
            <p:nvPr/>
          </p:nvSpPr>
          <p:spPr bwMode="auto">
            <a:xfrm>
              <a:off x="1154112" y="1685148"/>
              <a:ext cx="7924800" cy="5142689"/>
            </a:xfrm>
            <a:prstGeom prst="ellipse">
              <a:avLst/>
            </a:prstGeom>
            <a:solidFill>
              <a:srgbClr val="EFAA29"/>
            </a:solidFill>
            <a:ln w="9525" cap="flat" cmpd="sng" algn="ctr">
              <a:noFill/>
              <a:prstDash val="solid"/>
              <a:round/>
              <a:headEnd type="none" w="med" len="med"/>
              <a:tailEnd type="none" w="med" len="med"/>
            </a:ln>
            <a:effectLst>
              <a:outerShdw blurRad="635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 name="Oval 4"/>
            <p:cNvSpPr/>
            <p:nvPr/>
          </p:nvSpPr>
          <p:spPr bwMode="auto">
            <a:xfrm>
              <a:off x="2182812" y="2352708"/>
              <a:ext cx="5867400" cy="3807568"/>
            </a:xfrm>
            <a:prstGeom prst="ellipse">
              <a:avLst/>
            </a:prstGeom>
            <a:solidFill>
              <a:srgbClr val="19E858"/>
            </a:solidFill>
            <a:ln w="9525" cap="flat" cmpd="sng" algn="ctr">
              <a:noFill/>
              <a:prstDash val="solid"/>
              <a:round/>
              <a:headEnd type="none" w="med" len="med"/>
              <a:tailEnd type="none" w="med" len="med"/>
            </a:ln>
            <a:effectLst>
              <a:outerShdw blurRad="635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9" name="TextBox 8"/>
            <p:cNvSpPr txBox="1"/>
            <p:nvPr/>
          </p:nvSpPr>
          <p:spPr>
            <a:xfrm>
              <a:off x="4176792" y="1798637"/>
              <a:ext cx="1995086" cy="540423"/>
            </a:xfrm>
            <a:prstGeom prst="rect">
              <a:avLst/>
            </a:prstGeom>
            <a:noFill/>
          </p:spPr>
          <p:txBody>
            <a:bodyPr wrap="none" rtlCol="0">
              <a:spAutoFit/>
            </a:bodyPr>
            <a:lstStyle/>
            <a:p>
              <a:r>
                <a:rPr lang="en-US" sz="3200" b="1" dirty="0">
                  <a:solidFill>
                    <a:srgbClr val="16165D"/>
                  </a:solidFill>
                </a:rPr>
                <a:t>OWL Full</a:t>
              </a:r>
            </a:p>
          </p:txBody>
        </p:sp>
        <p:sp>
          <p:nvSpPr>
            <p:cNvPr id="10" name="TextBox 9"/>
            <p:cNvSpPr txBox="1"/>
            <p:nvPr/>
          </p:nvSpPr>
          <p:spPr>
            <a:xfrm>
              <a:off x="4248326" y="2562609"/>
              <a:ext cx="1805506" cy="540423"/>
            </a:xfrm>
            <a:prstGeom prst="rect">
              <a:avLst/>
            </a:prstGeom>
            <a:noFill/>
          </p:spPr>
          <p:txBody>
            <a:bodyPr wrap="none" rtlCol="0">
              <a:spAutoFit/>
            </a:bodyPr>
            <a:lstStyle/>
            <a:p>
              <a:r>
                <a:rPr lang="en-US" sz="3200" b="1" dirty="0">
                  <a:solidFill>
                    <a:srgbClr val="16165D"/>
                  </a:solidFill>
                </a:rPr>
                <a:t>OWL DL</a:t>
              </a:r>
            </a:p>
          </p:txBody>
        </p:sp>
        <p:grpSp>
          <p:nvGrpSpPr>
            <p:cNvPr id="14" name="Group 13"/>
            <p:cNvGrpSpPr/>
            <p:nvPr/>
          </p:nvGrpSpPr>
          <p:grpSpPr>
            <a:xfrm>
              <a:off x="2678112" y="3094037"/>
              <a:ext cx="1878767" cy="1219200"/>
              <a:chOff x="2830512" y="3627437"/>
              <a:chExt cx="1878767" cy="1219200"/>
            </a:xfrm>
          </p:grpSpPr>
          <p:sp>
            <p:nvSpPr>
              <p:cNvPr id="6" name="Oval 5"/>
              <p:cNvSpPr/>
              <p:nvPr/>
            </p:nvSpPr>
            <p:spPr bwMode="auto">
              <a:xfrm>
                <a:off x="2830512" y="3627437"/>
                <a:ext cx="1878767" cy="1219200"/>
              </a:xfrm>
              <a:prstGeom prst="ellipse">
                <a:avLst/>
              </a:prstGeom>
              <a:solidFill>
                <a:srgbClr val="CCFFCC"/>
              </a:solidFill>
              <a:ln w="9525" cap="flat" cmpd="sng" algn="ctr">
                <a:noFill/>
                <a:prstDash val="solid"/>
                <a:round/>
                <a:headEnd type="none" w="med" len="med"/>
                <a:tailEnd type="none" w="med" len="med"/>
              </a:ln>
              <a:effectLst>
                <a:outerShdw blurRad="635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1" name="TextBox 10"/>
              <p:cNvSpPr txBox="1"/>
              <p:nvPr/>
            </p:nvSpPr>
            <p:spPr>
              <a:xfrm>
                <a:off x="2914533" y="3971323"/>
                <a:ext cx="1786993" cy="540423"/>
              </a:xfrm>
              <a:prstGeom prst="rect">
                <a:avLst/>
              </a:prstGeom>
              <a:noFill/>
            </p:spPr>
            <p:txBody>
              <a:bodyPr wrap="none" rtlCol="0">
                <a:spAutoFit/>
              </a:bodyPr>
              <a:lstStyle/>
              <a:p>
                <a:r>
                  <a:rPr lang="en-US" sz="3200" b="1" dirty="0">
                    <a:solidFill>
                      <a:srgbClr val="16165D"/>
                    </a:solidFill>
                  </a:rPr>
                  <a:t>OWL EL</a:t>
                </a:r>
              </a:p>
            </p:txBody>
          </p:sp>
        </p:grpSp>
        <p:grpSp>
          <p:nvGrpSpPr>
            <p:cNvPr id="15" name="Group 14"/>
            <p:cNvGrpSpPr/>
            <p:nvPr/>
          </p:nvGrpSpPr>
          <p:grpSpPr>
            <a:xfrm>
              <a:off x="6488112" y="3017837"/>
              <a:ext cx="1878767" cy="1219200"/>
              <a:chOff x="5447545" y="3170237"/>
              <a:chExt cx="1878767" cy="1219200"/>
            </a:xfrm>
          </p:grpSpPr>
          <p:sp>
            <p:nvSpPr>
              <p:cNvPr id="7" name="Oval 6"/>
              <p:cNvSpPr/>
              <p:nvPr/>
            </p:nvSpPr>
            <p:spPr bwMode="auto">
              <a:xfrm>
                <a:off x="5447545" y="3170237"/>
                <a:ext cx="1878767" cy="1219200"/>
              </a:xfrm>
              <a:prstGeom prst="ellipse">
                <a:avLst/>
              </a:prstGeom>
              <a:solidFill>
                <a:srgbClr val="CCFFCC"/>
              </a:solidFill>
              <a:ln w="9525" cap="flat" cmpd="sng" algn="ctr">
                <a:noFill/>
                <a:prstDash val="solid"/>
                <a:round/>
                <a:headEnd type="none" w="med" len="med"/>
                <a:tailEnd type="none" w="med" len="med"/>
              </a:ln>
              <a:effectLst>
                <a:outerShdw blurRad="635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2" name="TextBox 11"/>
              <p:cNvSpPr txBox="1"/>
              <p:nvPr/>
            </p:nvSpPr>
            <p:spPr>
              <a:xfrm>
                <a:off x="5518742" y="3514123"/>
                <a:ext cx="1805506" cy="540423"/>
              </a:xfrm>
              <a:prstGeom prst="rect">
                <a:avLst/>
              </a:prstGeom>
              <a:noFill/>
            </p:spPr>
            <p:txBody>
              <a:bodyPr wrap="none" rtlCol="0">
                <a:spAutoFit/>
              </a:bodyPr>
              <a:lstStyle/>
              <a:p>
                <a:r>
                  <a:rPr lang="en-US" sz="3200" b="1" dirty="0">
                    <a:solidFill>
                      <a:srgbClr val="16165D"/>
                    </a:solidFill>
                  </a:rPr>
                  <a:t>OWL RL</a:t>
                </a:r>
              </a:p>
            </p:txBody>
          </p:sp>
        </p:grpSp>
        <p:grpSp>
          <p:nvGrpSpPr>
            <p:cNvPr id="16" name="Group 15"/>
            <p:cNvGrpSpPr/>
            <p:nvPr/>
          </p:nvGrpSpPr>
          <p:grpSpPr>
            <a:xfrm>
              <a:off x="4278312" y="4694237"/>
              <a:ext cx="1893590" cy="1219200"/>
              <a:chOff x="5192712" y="4618037"/>
              <a:chExt cx="1893590" cy="1219200"/>
            </a:xfrm>
          </p:grpSpPr>
          <p:sp>
            <p:nvSpPr>
              <p:cNvPr id="8" name="Oval 7"/>
              <p:cNvSpPr/>
              <p:nvPr/>
            </p:nvSpPr>
            <p:spPr bwMode="auto">
              <a:xfrm>
                <a:off x="5192712" y="4618037"/>
                <a:ext cx="1878767" cy="1219200"/>
              </a:xfrm>
              <a:prstGeom prst="ellipse">
                <a:avLst/>
              </a:prstGeom>
              <a:solidFill>
                <a:srgbClr val="CCFFCC"/>
              </a:solidFill>
              <a:ln w="9525" cap="flat" cmpd="sng" algn="ctr">
                <a:noFill/>
                <a:prstDash val="solid"/>
                <a:round/>
                <a:headEnd type="none" w="med" len="med"/>
                <a:tailEnd type="none" w="med" len="med"/>
              </a:ln>
              <a:effectLst>
                <a:outerShdw blurRad="635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3" name="TextBox 12"/>
              <p:cNvSpPr txBox="1"/>
              <p:nvPr/>
            </p:nvSpPr>
            <p:spPr>
              <a:xfrm>
                <a:off x="5256896" y="4961923"/>
                <a:ext cx="1829406" cy="540423"/>
              </a:xfrm>
              <a:prstGeom prst="rect">
                <a:avLst/>
              </a:prstGeom>
              <a:noFill/>
            </p:spPr>
            <p:txBody>
              <a:bodyPr wrap="none" rtlCol="0">
                <a:spAutoFit/>
              </a:bodyPr>
              <a:lstStyle/>
              <a:p>
                <a:r>
                  <a:rPr lang="en-US" sz="3200" b="1" dirty="0">
                    <a:solidFill>
                      <a:srgbClr val="16165D"/>
                    </a:solidFill>
                  </a:rPr>
                  <a:t>OWL QL</a:t>
                </a:r>
              </a:p>
            </p:txBody>
          </p:sp>
        </p:grpSp>
      </p:grpSp>
    </p:spTree>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ure2.jpg"/>
          <p:cNvPicPr>
            <a:picLocks noChangeAspect="1"/>
          </p:cNvPicPr>
          <p:nvPr/>
        </p:nvPicPr>
        <p:blipFill>
          <a:blip r:embed="rId3"/>
          <a:stretch>
            <a:fillRect/>
          </a:stretch>
        </p:blipFill>
        <p:spPr>
          <a:xfrm>
            <a:off x="2" y="0"/>
            <a:ext cx="10158887" cy="7559675"/>
          </a:xfrm>
          <a:prstGeom prst="rect">
            <a:avLst/>
          </a:prstGeom>
        </p:spPr>
      </p:pic>
      <p:pic>
        <p:nvPicPr>
          <p:cNvPr id="5" name="Picture 4" descr="logo.png"/>
          <p:cNvPicPr>
            <a:picLocks noChangeAspect="1"/>
          </p:cNvPicPr>
          <p:nvPr/>
        </p:nvPicPr>
        <p:blipFill>
          <a:blip r:embed="rId4"/>
          <a:stretch>
            <a:fillRect/>
          </a:stretch>
        </p:blipFill>
        <p:spPr>
          <a:xfrm>
            <a:off x="1382713" y="1722438"/>
            <a:ext cx="762000" cy="271796"/>
          </a:xfrm>
          <a:prstGeom prst="rect">
            <a:avLst/>
          </a:prstGeom>
        </p:spPr>
      </p:pic>
      <p:sp>
        <p:nvSpPr>
          <p:cNvPr id="7" name="Text Box 2"/>
          <p:cNvSpPr txBox="1">
            <a:spLocks noChangeArrowheads="1"/>
          </p:cNvSpPr>
          <p:nvPr/>
        </p:nvSpPr>
        <p:spPr bwMode="auto">
          <a:xfrm>
            <a:off x="212944" y="7358252"/>
            <a:ext cx="5594350" cy="198437"/>
          </a:xfrm>
          <a:prstGeom prst="rect">
            <a:avLst/>
          </a:prstGeom>
          <a:noFill/>
          <a:ln w="9525">
            <a:noFill/>
            <a:round/>
            <a:headEnd/>
            <a:tailEnd/>
          </a:ln>
        </p:spPr>
        <p:txBody>
          <a:bodyPr wrap="none" lIns="0" tIns="12339" rIns="0" bIns="0">
            <a:prstTxWarp prst="textNoShape">
              <a:avLst/>
            </a:prstTxWarp>
          </a:bodyPr>
          <a:lstStyle/>
          <a:p>
            <a:pPr>
              <a:tabLst>
                <a:tab pos="723451" algn="l"/>
                <a:tab pos="1446896" algn="l"/>
                <a:tab pos="2170350" algn="l"/>
                <a:tab pos="2893799" algn="l"/>
                <a:tab pos="3617248" algn="l"/>
                <a:tab pos="4340700" algn="l"/>
                <a:tab pos="5064149" algn="l"/>
              </a:tabLst>
            </a:pPr>
            <a:r>
              <a:rPr lang="en-US" sz="1000" i="1" dirty="0">
                <a:solidFill>
                  <a:srgbClr val="000000"/>
                </a:solidFill>
                <a:latin typeface="Helvetica Neue"/>
                <a:ea typeface="msmincho" charset="0"/>
                <a:cs typeface="Helvetica Neue"/>
              </a:rPr>
              <a:t>Courtesy of </a:t>
            </a:r>
            <a:r>
              <a:rPr lang="en-US" sz="1000" i="1" dirty="0" err="1">
                <a:solidFill>
                  <a:srgbClr val="000000"/>
                </a:solidFill>
                <a:latin typeface="Helvetica Neue"/>
                <a:ea typeface="msmincho" charset="0"/>
                <a:cs typeface="Helvetica Neue"/>
              </a:rPr>
              <a:t>Hanming</a:t>
            </a:r>
            <a:r>
              <a:rPr lang="en-US" sz="1000" i="1" dirty="0">
                <a:solidFill>
                  <a:srgbClr val="000000"/>
                </a:solidFill>
                <a:latin typeface="Helvetica Neue"/>
                <a:ea typeface="msmincho" charset="0"/>
                <a:cs typeface="Helvetica Neue"/>
              </a:rPr>
              <a:t> Jung, et al, KISTI and MOJ Korea, </a:t>
            </a:r>
            <a:r>
              <a:rPr lang="en-US" sz="1000" i="1" dirty="0">
                <a:solidFill>
                  <a:srgbClr val="000000"/>
                </a:solidFill>
                <a:latin typeface="Helvetica Neue"/>
                <a:ea typeface="msmincho" charset="0"/>
                <a:cs typeface="Helvetica Neue"/>
                <a:hlinkClick r:id="rId5"/>
              </a:rPr>
              <a:t>(SWEO Case Study)</a:t>
            </a:r>
            <a:endParaRPr lang="en-US" sz="1000" i="1" dirty="0">
              <a:solidFill>
                <a:srgbClr val="000000"/>
              </a:solidFill>
              <a:latin typeface="Helvetica Neue"/>
              <a:ea typeface="msmincho" charset="0"/>
              <a:cs typeface="Helvetica Neue"/>
              <a:hlinkClick r:id="rId6"/>
            </a:endParaRPr>
          </a:p>
        </p:txBody>
      </p:sp>
    </p:spTree>
    <p:extLst>
      <p:ext uri="{BB962C8B-B14F-4D97-AF65-F5344CB8AC3E}">
        <p14:creationId xmlns:p14="http://schemas.microsoft.com/office/powerpoint/2010/main" val="426625656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73442" name="Rectangle 1"/>
          <p:cNvSpPr>
            <a:spLocks noGrp="1" noChangeArrowheads="1"/>
          </p:cNvSpPr>
          <p:nvPr>
            <p:ph type="title" idx="4294967295"/>
          </p:nvPr>
        </p:nvSpPr>
        <p:spPr>
          <a:xfrm>
            <a:off x="431800" y="611188"/>
            <a:ext cx="9648825" cy="1260475"/>
          </a:xfrm>
        </p:spPr>
        <p:txBody>
          <a:bodyPr tIns="42142">
            <a:noAutofit/>
          </a:bodyPr>
          <a:lstStyle/>
          <a:p>
            <a:pPr>
              <a:tabLst>
                <a:tab pos="720603" algn="l"/>
                <a:tab pos="1441204" algn="l"/>
                <a:tab pos="2161812" algn="l"/>
                <a:tab pos="2882419" algn="l"/>
                <a:tab pos="3603024" algn="l"/>
                <a:tab pos="4323633" algn="l"/>
                <a:tab pos="5044238" algn="l"/>
                <a:tab pos="5764844" algn="l"/>
                <a:tab pos="6485447" algn="l"/>
                <a:tab pos="7206054" algn="l"/>
                <a:tab pos="7926656" algn="l"/>
                <a:tab pos="8647262" algn="l"/>
                <a:tab pos="9367869" algn="l"/>
              </a:tabLst>
            </a:pPr>
            <a:r>
              <a:rPr lang="en-US" sz="5400" dirty="0">
                <a:solidFill>
                  <a:schemeClr val="bg1"/>
                </a:solidFill>
              </a:rPr>
              <a:t>Available documents, </a:t>
            </a:r>
            <a:r>
              <a:rPr lang="en-US" sz="5400" dirty="0">
                <a:solidFill>
                  <a:srgbClr val="FFFFFF"/>
                </a:solidFill>
              </a:rPr>
              <a:t>resources</a:t>
            </a:r>
          </a:p>
        </p:txBody>
      </p:sp>
      <p:sp>
        <p:nvSpPr>
          <p:cNvPr id="3" name="Text Box 7"/>
          <p:cNvSpPr txBox="1">
            <a:spLocks noChangeArrowheads="1"/>
          </p:cNvSpPr>
          <p:nvPr/>
        </p:nvSpPr>
        <p:spPr bwMode="auto">
          <a:xfrm>
            <a:off x="-38537" y="7268117"/>
            <a:ext cx="9032311" cy="320236"/>
          </a:xfrm>
          <a:prstGeom prst="rect">
            <a:avLst/>
          </a:prstGeom>
          <a:noFill/>
          <a:ln w="9525">
            <a:noFill/>
            <a:round/>
            <a:headEnd/>
            <a:tailEnd/>
          </a:ln>
        </p:spPr>
        <p:txBody>
          <a:bodyPr wrap="none" lIns="98811" tIns="74596" rIns="98811" bIns="49408">
            <a:prstTxWarp prst="textNoShape">
              <a:avLst/>
            </a:prstTxWarp>
          </a:bodyPr>
          <a:lstStyle/>
          <a:p>
            <a:pPr defTabSz="501052" fontAlgn="auto" hangingPunct="1">
              <a:lnSpc>
                <a:spcPct val="100000"/>
              </a:lnSpc>
              <a:spcBef>
                <a:spcPts val="0"/>
              </a:spcBef>
              <a:spcAft>
                <a:spcPts val="0"/>
              </a:spcAft>
              <a:buClrTx/>
              <a:buSzTx/>
              <a:tabLst>
                <a:tab pos="0" algn="l"/>
                <a:tab pos="787931" algn="l"/>
                <a:tab pos="1577597" algn="l"/>
                <a:tab pos="2367265" algn="l"/>
                <a:tab pos="3156934" algn="l"/>
                <a:tab pos="3946614" algn="l"/>
                <a:tab pos="4736279" algn="l"/>
                <a:tab pos="5525950" algn="l"/>
                <a:tab pos="6315614" algn="l"/>
                <a:tab pos="7105288" algn="l"/>
                <a:tab pos="7894967" algn="l"/>
                <a:tab pos="8684629" algn="l"/>
                <a:tab pos="9474299" algn="l"/>
                <a:tab pos="10263974" algn="l"/>
                <a:tab pos="11053641" algn="l"/>
                <a:tab pos="11843314" algn="l"/>
              </a:tabLst>
            </a:pPr>
            <a:r>
              <a:rPr lang="en-US" sz="1100" i="1" dirty="0">
                <a:solidFill>
                  <a:srgbClr val="FFFFFF"/>
                </a:solidFill>
                <a:latin typeface="Lucida Sans Unicode"/>
                <a:ea typeface="msmincho" charset="0"/>
                <a:cs typeface="msmincho" charset="0"/>
              </a:rPr>
              <a:t>Photo credit “</a:t>
            </a:r>
            <a:r>
              <a:rPr lang="en-US" sz="1100" i="1" dirty="0" err="1"/>
              <a:t>Abizern</a:t>
            </a:r>
            <a:r>
              <a:rPr lang="en-US" sz="1100" i="1" dirty="0">
                <a:solidFill>
                  <a:srgbClr val="FFFFFF"/>
                </a:solidFill>
                <a:latin typeface="Lucida Sans Unicode"/>
                <a:ea typeface="msmincho" charset="0"/>
                <a:cs typeface="msmincho" charset="0"/>
              </a:rPr>
              <a:t>”, Flickr</a:t>
            </a:r>
            <a:endParaRPr lang="en-US" sz="1100" i="1" dirty="0">
              <a:solidFill>
                <a:srgbClr val="FFFFFF"/>
              </a:solidFill>
              <a:latin typeface="Lucida Sans Unicode"/>
              <a:ea typeface="msmincho" charset="0"/>
              <a:cs typeface="msmincho" charset="0"/>
              <a:hlinkClick r:id="rId4"/>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7" name="Rectangle 2"/>
          <p:cNvSpPr>
            <a:spLocks noGrp="1" noChangeArrowheads="1"/>
          </p:cNvSpPr>
          <p:nvPr>
            <p:ph idx="1"/>
          </p:nvPr>
        </p:nvSpPr>
        <p:spPr>
          <a:xfrm>
            <a:off x="504031" y="1574079"/>
            <a:ext cx="9072563" cy="4798095"/>
          </a:xfrm>
        </p:spPr>
        <p:txBody>
          <a:bodyPr>
            <a:normAutofit fontScale="92500" lnSpcReduction="10000"/>
          </a:bodyPr>
          <a:lstStyle/>
          <a:p>
            <a:r>
              <a:rPr lang="en-US" dirty="0" smtClean="0"/>
              <a:t>T. Heath and C. </a:t>
            </a:r>
            <a:r>
              <a:rPr lang="en-US" dirty="0" err="1" smtClean="0"/>
              <a:t>Bizer</a:t>
            </a:r>
            <a:r>
              <a:rPr lang="en-US" dirty="0" smtClean="0"/>
              <a:t>: </a:t>
            </a:r>
            <a:r>
              <a:rPr lang="en-US" i="1" dirty="0" smtClean="0"/>
              <a:t>Linked Data: Evolving the Web into a Global Data Space</a:t>
            </a:r>
            <a:r>
              <a:rPr lang="en-US" dirty="0" smtClean="0"/>
              <a:t>, 2011</a:t>
            </a:r>
          </a:p>
          <a:p>
            <a:r>
              <a:rPr lang="en-US" dirty="0" smtClean="0"/>
              <a:t>M. Watson: </a:t>
            </a:r>
            <a:r>
              <a:rPr lang="en-US" i="1" dirty="0" smtClean="0"/>
              <a:t>Practical Semantic Web and Linked data Applications</a:t>
            </a:r>
            <a:r>
              <a:rPr lang="en-US" dirty="0" smtClean="0"/>
              <a:t>, 2010</a:t>
            </a:r>
          </a:p>
          <a:p>
            <a:r>
              <a:rPr lang="en-US" dirty="0" smtClean="0"/>
              <a:t>P</a:t>
            </a:r>
            <a:r>
              <a:rPr lang="en-US" dirty="0"/>
              <a:t>. </a:t>
            </a:r>
            <a:r>
              <a:rPr lang="en-US" dirty="0" err="1"/>
              <a:t>Hitzler</a:t>
            </a:r>
            <a:r>
              <a:rPr lang="en-US" dirty="0"/>
              <a:t>, R. Sebastian, </a:t>
            </a:r>
            <a:r>
              <a:rPr lang="en-US" dirty="0" smtClean="0"/>
              <a:t>and M</a:t>
            </a:r>
            <a:r>
              <a:rPr lang="en-US" dirty="0"/>
              <a:t>. </a:t>
            </a:r>
            <a:r>
              <a:rPr lang="en-US" dirty="0" err="1"/>
              <a:t>Krötzsch</a:t>
            </a:r>
            <a:r>
              <a:rPr lang="en-US" dirty="0"/>
              <a:t>: </a:t>
            </a:r>
            <a:r>
              <a:rPr lang="en-US" i="1" dirty="0"/>
              <a:t>Foundation of Semantic Web Technologies</a:t>
            </a:r>
            <a:r>
              <a:rPr lang="en-US" dirty="0"/>
              <a:t>, </a:t>
            </a:r>
            <a:r>
              <a:rPr lang="en-US" dirty="0" smtClean="0"/>
              <a:t>2009</a:t>
            </a:r>
          </a:p>
          <a:p>
            <a:r>
              <a:rPr lang="en-US" dirty="0" smtClean="0"/>
              <a:t>G. </a:t>
            </a:r>
            <a:r>
              <a:rPr lang="en-US" dirty="0" err="1" smtClean="0"/>
              <a:t>Antoniu</a:t>
            </a:r>
            <a:r>
              <a:rPr lang="en-US" dirty="0" smtClean="0"/>
              <a:t> and F. van </a:t>
            </a:r>
            <a:r>
              <a:rPr lang="en-US" dirty="0" err="1" smtClean="0"/>
              <a:t>Harmelen</a:t>
            </a:r>
            <a:r>
              <a:rPr lang="en-US" dirty="0" smtClean="0"/>
              <a:t>: </a:t>
            </a:r>
            <a:r>
              <a:rPr lang="en-US" i="1" dirty="0" smtClean="0"/>
              <a:t>Semantic Web Primer, 2nd edition,</a:t>
            </a:r>
            <a:r>
              <a:rPr lang="en-US" dirty="0" smtClean="0"/>
              <a:t> 2008</a:t>
            </a:r>
          </a:p>
          <a:p>
            <a:r>
              <a:rPr lang="en-US" dirty="0" smtClean="0"/>
              <a:t>D. </a:t>
            </a:r>
            <a:r>
              <a:rPr lang="en-US" dirty="0" err="1" smtClean="0"/>
              <a:t>Allemang</a:t>
            </a:r>
            <a:r>
              <a:rPr lang="en-US" dirty="0" smtClean="0"/>
              <a:t> and J. </a:t>
            </a:r>
            <a:r>
              <a:rPr lang="en-US" dirty="0" err="1" smtClean="0"/>
              <a:t>Hendler</a:t>
            </a:r>
            <a:r>
              <a:rPr lang="en-US" dirty="0" smtClean="0"/>
              <a:t>: </a:t>
            </a:r>
            <a:r>
              <a:rPr lang="en-US" i="1" dirty="0" smtClean="0"/>
              <a:t>Semantic Web for the Working </a:t>
            </a:r>
            <a:r>
              <a:rPr lang="en-US" i="1" dirty="0" err="1" smtClean="0"/>
              <a:t>Ontologist</a:t>
            </a:r>
            <a:r>
              <a:rPr lang="en-US" dirty="0" smtClean="0"/>
              <a:t>, 2008</a:t>
            </a:r>
          </a:p>
          <a:p>
            <a:r>
              <a:rPr lang="en-US" dirty="0" smtClean="0"/>
              <a:t>…</a:t>
            </a:r>
            <a:endParaRPr lang="en-US" dirty="0"/>
          </a:p>
        </p:txBody>
      </p:sp>
      <p:sp>
        <p:nvSpPr>
          <p:cNvPr id="579586" name="Rectangle 1"/>
          <p:cNvSpPr>
            <a:spLocks noGrp="1" noChangeArrowheads="1"/>
          </p:cNvSpPr>
          <p:nvPr>
            <p:ph type="title"/>
          </p:nvPr>
        </p:nvSpPr>
        <p:spPr/>
        <p:txBody>
          <a:bodyPr/>
          <a:lstStyle/>
          <a:p>
            <a:r>
              <a:rPr lang="en-US" dirty="0" smtClean="0"/>
              <a:t>Some books</a:t>
            </a:r>
            <a:endParaRPr lang="en-US" dirty="0"/>
          </a:p>
        </p:txBody>
      </p:sp>
      <p:sp>
        <p:nvSpPr>
          <p:cNvPr id="579588" name="Text Box 3"/>
          <p:cNvSpPr txBox="1">
            <a:spLocks noChangeArrowheads="1"/>
          </p:cNvSpPr>
          <p:nvPr/>
        </p:nvSpPr>
        <p:spPr bwMode="auto">
          <a:xfrm>
            <a:off x="468318" y="6294437"/>
            <a:ext cx="8880475" cy="855663"/>
          </a:xfrm>
          <a:prstGeom prst="rect">
            <a:avLst/>
          </a:prstGeom>
          <a:noFill/>
          <a:ln w="9525">
            <a:noFill/>
            <a:round/>
            <a:headEnd/>
            <a:tailEnd/>
          </a:ln>
        </p:spPr>
        <p:txBody>
          <a:bodyPr wrap="none" lIns="89584" tIns="90444" rIns="89584" bIns="44794">
            <a:prstTxWarp prst="textNoShape">
              <a:avLst/>
            </a:prstTxWarp>
          </a:bodyPr>
          <a:lstStyle/>
          <a:p>
            <a:pPr>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pPr>
            <a:r>
              <a:rPr lang="en-US" dirty="0">
                <a:solidFill>
                  <a:srgbClr val="7F7F7F"/>
                </a:solidFill>
                <a:latin typeface="Helvetica Neue"/>
                <a:ea typeface="msmincho" charset="0"/>
                <a:cs typeface="Helvetica Neue"/>
              </a:rPr>
              <a:t>See the separate </a:t>
            </a:r>
            <a:r>
              <a:rPr lang="en-US" dirty="0">
                <a:solidFill>
                  <a:srgbClr val="7F7F7F"/>
                </a:solidFill>
                <a:latin typeface="Helvetica Neue"/>
                <a:ea typeface="msmincho" charset="0"/>
                <a:cs typeface="Helvetica Neue"/>
                <a:hlinkClick r:id="rId3"/>
              </a:rPr>
              <a:t>Wiki page collecting book </a:t>
            </a:r>
            <a:r>
              <a:rPr lang="en-US" dirty="0" smtClean="0">
                <a:solidFill>
                  <a:srgbClr val="7F7F7F"/>
                </a:solidFill>
                <a:latin typeface="Helvetica Neue"/>
                <a:ea typeface="msmincho" charset="0"/>
                <a:cs typeface="Helvetica Neue"/>
                <a:hlinkClick r:id="rId3"/>
              </a:rPr>
              <a:t>references</a:t>
            </a:r>
            <a:endParaRPr lang="en-US" dirty="0">
              <a:solidFill>
                <a:srgbClr val="7F7F7F"/>
              </a:solidFill>
              <a:latin typeface="Helvetica Neue"/>
              <a:ea typeface="msmincho" charset="0"/>
              <a:cs typeface="Helvetica Neue"/>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5" name="Rectangle 2"/>
          <p:cNvSpPr>
            <a:spLocks noGrp="1" noChangeArrowheads="1"/>
          </p:cNvSpPr>
          <p:nvPr>
            <p:ph idx="1"/>
          </p:nvPr>
        </p:nvSpPr>
        <p:spPr/>
        <p:txBody>
          <a:bodyPr/>
          <a:lstStyle/>
          <a:p>
            <a:r>
              <a:rPr lang="en-US" dirty="0" smtClean="0"/>
              <a:t>Planet RDF aggregates a number of SW blogs:</a:t>
            </a:r>
          </a:p>
          <a:p>
            <a:pPr lvl="1"/>
            <a:r>
              <a:rPr lang="en-US" dirty="0" smtClean="0">
                <a:hlinkClick r:id="rId3"/>
              </a:rPr>
              <a:t>http://planetrdf.com/</a:t>
            </a:r>
            <a:endParaRPr lang="en-US" dirty="0" smtClean="0"/>
          </a:p>
          <a:p>
            <a:r>
              <a:rPr lang="en-US" dirty="0" smtClean="0"/>
              <a:t>Semantic Web Interest Group</a:t>
            </a:r>
          </a:p>
          <a:p>
            <a:pPr lvl="1"/>
            <a:r>
              <a:rPr lang="en-US" dirty="0" smtClean="0"/>
              <a:t>a forum developers with a publicly archived mailing list, and a constant IRC presence on </a:t>
            </a:r>
            <a:r>
              <a:rPr lang="en-US" dirty="0" err="1" smtClean="0"/>
              <a:t>freenode.net#swig</a:t>
            </a:r>
            <a:endParaRPr lang="en-US" dirty="0" smtClean="0"/>
          </a:p>
          <a:p>
            <a:pPr lvl="1"/>
            <a:r>
              <a:rPr lang="en-US" dirty="0" smtClean="0"/>
              <a:t>anybody can sign up on the list</a:t>
            </a:r>
          </a:p>
          <a:p>
            <a:pPr lvl="2"/>
            <a:r>
              <a:rPr lang="en-US" dirty="0" smtClean="0">
                <a:hlinkClick r:id="rId4"/>
              </a:rPr>
              <a:t>http://www.w3.org/2001/sw/interest/</a:t>
            </a:r>
            <a:endParaRPr lang="en-US" dirty="0" smtClean="0"/>
          </a:p>
          <a:p>
            <a:r>
              <a:rPr lang="en-US" dirty="0" smtClean="0"/>
              <a:t>Linked Data mailing list</a:t>
            </a:r>
          </a:p>
          <a:p>
            <a:pPr lvl="1"/>
            <a:r>
              <a:rPr lang="en-US" dirty="0" smtClean="0"/>
              <a:t>a forum concentrating on linked data with a public archive</a:t>
            </a:r>
          </a:p>
          <a:p>
            <a:pPr lvl="1"/>
            <a:r>
              <a:rPr lang="en-US" dirty="0" smtClean="0"/>
              <a:t>anybody can sign up on the list</a:t>
            </a:r>
          </a:p>
          <a:p>
            <a:pPr lvl="2"/>
            <a:r>
              <a:rPr lang="en-US" dirty="0">
                <a:hlinkClick r:id="rId5"/>
              </a:rPr>
              <a:t>http://lists.w3.org/Archives/Public/public-lod/</a:t>
            </a:r>
            <a:endParaRPr lang="en-US" dirty="0"/>
          </a:p>
        </p:txBody>
      </p:sp>
      <p:sp>
        <p:nvSpPr>
          <p:cNvPr id="581634" name="Rectangle 1"/>
          <p:cNvSpPr>
            <a:spLocks noGrp="1" noChangeArrowheads="1"/>
          </p:cNvSpPr>
          <p:nvPr>
            <p:ph type="title"/>
          </p:nvPr>
        </p:nvSpPr>
        <p:spPr/>
        <p:txBody>
          <a:bodyPr/>
          <a:lstStyle/>
          <a:p>
            <a:r>
              <a:rPr lang="en-US" smtClean="0"/>
              <a:t>Further information</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8" name="Rectangle 2"/>
          <p:cNvSpPr>
            <a:spLocks noGrp="1" noChangeArrowheads="1"/>
          </p:cNvSpPr>
          <p:nvPr>
            <p:ph idx="1"/>
          </p:nvPr>
        </p:nvSpPr>
        <p:spPr>
          <a:xfrm>
            <a:off x="5040312" y="1493837"/>
            <a:ext cx="4896545" cy="5334000"/>
          </a:xfrm>
        </p:spPr>
        <p:txBody>
          <a:bodyPr>
            <a:normAutofit/>
          </a:bodyPr>
          <a:lstStyle/>
          <a:p>
            <a:pPr marL="429841" indent="-322382">
              <a:buSzPct val="45000"/>
              <a:buFont typeface="Wingdings" charset="2"/>
              <a:buChar char=""/>
              <a:tabLst>
                <a:tab pos="720603" algn="l"/>
                <a:tab pos="1441204" algn="l"/>
                <a:tab pos="2161812" algn="l"/>
                <a:tab pos="2882419" algn="l"/>
                <a:tab pos="3603024" algn="l"/>
                <a:tab pos="4323633" algn="l"/>
                <a:tab pos="5044238" algn="l"/>
              </a:tabLst>
            </a:pPr>
            <a:r>
              <a:rPr lang="en-US" dirty="0">
                <a:solidFill>
                  <a:srgbClr val="7F7F7F"/>
                </a:solidFill>
              </a:rPr>
              <a:t>Categories:</a:t>
            </a:r>
          </a:p>
          <a:p>
            <a:pPr marL="859668" lvl="1" indent="-286028">
              <a:buSzPct val="45000"/>
              <a:buFont typeface="Wingdings" charset="2"/>
              <a:buChar char=""/>
              <a:tabLst>
                <a:tab pos="720603" algn="l"/>
                <a:tab pos="1441204" algn="l"/>
                <a:tab pos="2161812" algn="l"/>
                <a:tab pos="2882419" algn="l"/>
                <a:tab pos="3603024" algn="l"/>
                <a:tab pos="4323633" algn="l"/>
                <a:tab pos="5044238" algn="l"/>
              </a:tabLst>
            </a:pPr>
            <a:r>
              <a:rPr lang="en-US" sz="2400" dirty="0"/>
              <a:t>Triple Stores</a:t>
            </a:r>
          </a:p>
          <a:p>
            <a:pPr marL="859668" lvl="1" indent="-286028">
              <a:buSzPct val="45000"/>
              <a:buFont typeface="Wingdings" charset="2"/>
              <a:buChar char=""/>
              <a:tabLst>
                <a:tab pos="720603" algn="l"/>
                <a:tab pos="1441204" algn="l"/>
                <a:tab pos="2161812" algn="l"/>
                <a:tab pos="2882419" algn="l"/>
                <a:tab pos="3603024" algn="l"/>
                <a:tab pos="4323633" algn="l"/>
                <a:tab pos="5044238" algn="l"/>
              </a:tabLst>
            </a:pPr>
            <a:r>
              <a:rPr lang="en-US" sz="2400" dirty="0"/>
              <a:t>Inference engines</a:t>
            </a:r>
          </a:p>
          <a:p>
            <a:pPr marL="859668" lvl="1" indent="-286028">
              <a:buSzPct val="45000"/>
              <a:buFont typeface="Wingdings" charset="2"/>
              <a:buChar char=""/>
              <a:tabLst>
                <a:tab pos="720603" algn="l"/>
                <a:tab pos="1441204" algn="l"/>
                <a:tab pos="2161812" algn="l"/>
                <a:tab pos="2882419" algn="l"/>
                <a:tab pos="3603024" algn="l"/>
                <a:tab pos="4323633" algn="l"/>
                <a:tab pos="5044238" algn="l"/>
              </a:tabLst>
            </a:pPr>
            <a:r>
              <a:rPr lang="en-US" sz="2400" dirty="0"/>
              <a:t>Converters</a:t>
            </a:r>
          </a:p>
          <a:p>
            <a:pPr marL="859668" lvl="1" indent="-286028">
              <a:buSzPct val="45000"/>
              <a:buFont typeface="Wingdings" charset="2"/>
              <a:buChar char=""/>
              <a:tabLst>
                <a:tab pos="720603" algn="l"/>
                <a:tab pos="1441204" algn="l"/>
                <a:tab pos="2161812" algn="l"/>
                <a:tab pos="2882419" algn="l"/>
                <a:tab pos="3603024" algn="l"/>
                <a:tab pos="4323633" algn="l"/>
                <a:tab pos="5044238" algn="l"/>
              </a:tabLst>
            </a:pPr>
            <a:r>
              <a:rPr lang="en-US" sz="2400" dirty="0"/>
              <a:t>Search engines</a:t>
            </a:r>
          </a:p>
          <a:p>
            <a:pPr marL="859668" lvl="1" indent="-286028">
              <a:buSzPct val="45000"/>
              <a:buFont typeface="Wingdings" charset="2"/>
              <a:buChar char=""/>
              <a:tabLst>
                <a:tab pos="720603" algn="l"/>
                <a:tab pos="1441204" algn="l"/>
                <a:tab pos="2161812" algn="l"/>
                <a:tab pos="2882419" algn="l"/>
                <a:tab pos="3603024" algn="l"/>
                <a:tab pos="4323633" algn="l"/>
                <a:tab pos="5044238" algn="l"/>
              </a:tabLst>
            </a:pPr>
            <a:r>
              <a:rPr lang="en-US" sz="2400" dirty="0"/>
              <a:t>Middleware</a:t>
            </a:r>
          </a:p>
          <a:p>
            <a:pPr marL="859668" lvl="1" indent="-286028">
              <a:buSzPct val="45000"/>
              <a:buFont typeface="Wingdings" charset="2"/>
              <a:buChar char=""/>
              <a:tabLst>
                <a:tab pos="720603" algn="l"/>
                <a:tab pos="1441204" algn="l"/>
                <a:tab pos="2161812" algn="l"/>
                <a:tab pos="2882419" algn="l"/>
                <a:tab pos="3603024" algn="l"/>
                <a:tab pos="4323633" algn="l"/>
                <a:tab pos="5044238" algn="l"/>
              </a:tabLst>
            </a:pPr>
            <a:r>
              <a:rPr lang="en-US" sz="2400" dirty="0"/>
              <a:t>CMS</a:t>
            </a:r>
          </a:p>
          <a:p>
            <a:pPr marL="859668" lvl="1" indent="-286028">
              <a:buSzPct val="45000"/>
              <a:buFont typeface="Wingdings" charset="2"/>
              <a:buChar char=""/>
              <a:tabLst>
                <a:tab pos="720603" algn="l"/>
                <a:tab pos="1441204" algn="l"/>
                <a:tab pos="2161812" algn="l"/>
                <a:tab pos="2882419" algn="l"/>
                <a:tab pos="3603024" algn="l"/>
                <a:tab pos="4323633" algn="l"/>
                <a:tab pos="5044238" algn="l"/>
              </a:tabLst>
            </a:pPr>
            <a:r>
              <a:rPr lang="en-US" sz="2400" dirty="0"/>
              <a:t>Semantic Web browsers</a:t>
            </a:r>
          </a:p>
          <a:p>
            <a:pPr marL="859668" lvl="1" indent="-286028">
              <a:buSzPct val="45000"/>
              <a:buFont typeface="Wingdings" charset="2"/>
              <a:buChar char=""/>
              <a:tabLst>
                <a:tab pos="720603" algn="l"/>
                <a:tab pos="1441204" algn="l"/>
                <a:tab pos="2161812" algn="l"/>
                <a:tab pos="2882419" algn="l"/>
                <a:tab pos="3603024" algn="l"/>
                <a:tab pos="4323633" algn="l"/>
                <a:tab pos="5044238" algn="l"/>
              </a:tabLst>
            </a:pPr>
            <a:r>
              <a:rPr lang="en-US" sz="2400" dirty="0"/>
              <a:t>Development environments</a:t>
            </a:r>
          </a:p>
          <a:p>
            <a:pPr marL="859668" lvl="1" indent="-286028">
              <a:buSzPct val="45000"/>
              <a:buFont typeface="Wingdings" charset="2"/>
              <a:buChar char=""/>
              <a:tabLst>
                <a:tab pos="720603" algn="l"/>
                <a:tab pos="1441204" algn="l"/>
                <a:tab pos="2161812" algn="l"/>
                <a:tab pos="2882419" algn="l"/>
                <a:tab pos="3603024" algn="l"/>
                <a:tab pos="4323633" algn="l"/>
                <a:tab pos="5044238" algn="l"/>
              </a:tabLst>
            </a:pPr>
            <a:r>
              <a:rPr lang="en-US" sz="2400" dirty="0"/>
              <a:t>Semantic Wikis</a:t>
            </a:r>
          </a:p>
          <a:p>
            <a:pPr marL="859668" lvl="1" indent="-286028">
              <a:buSzPct val="45000"/>
              <a:buFont typeface="Wingdings" charset="2"/>
              <a:buChar char=""/>
              <a:tabLst>
                <a:tab pos="720603" algn="l"/>
                <a:tab pos="1441204" algn="l"/>
                <a:tab pos="2161812" algn="l"/>
                <a:tab pos="2882419" algn="l"/>
                <a:tab pos="3603024" algn="l"/>
                <a:tab pos="4323633" algn="l"/>
                <a:tab pos="5044238" algn="l"/>
              </a:tabLst>
            </a:pPr>
            <a:r>
              <a:rPr lang="en-US" sz="2400" dirty="0"/>
              <a:t>…</a:t>
            </a:r>
          </a:p>
        </p:txBody>
      </p:sp>
      <p:sp>
        <p:nvSpPr>
          <p:cNvPr id="589827" name="Rectangle 1"/>
          <p:cNvSpPr>
            <a:spLocks noGrp="1" noChangeArrowheads="1"/>
          </p:cNvSpPr>
          <p:nvPr>
            <p:ph type="title"/>
          </p:nvPr>
        </p:nvSpPr>
        <p:spPr/>
        <p:txBody>
          <a:bodyPr tIns="35119">
            <a:normAutofit/>
          </a:bodyPr>
          <a:lstStyle/>
          <a:p>
            <a:pPr>
              <a:tabLst>
                <a:tab pos="720603" algn="l"/>
                <a:tab pos="1441204" algn="l"/>
                <a:tab pos="2161812" algn="l"/>
                <a:tab pos="2882419" algn="l"/>
                <a:tab pos="3603024" algn="l"/>
                <a:tab pos="4323633" algn="l"/>
                <a:tab pos="5044238" algn="l"/>
                <a:tab pos="5764844" algn="l"/>
                <a:tab pos="6485447" algn="l"/>
                <a:tab pos="7206054" algn="l"/>
                <a:tab pos="7926656" algn="l"/>
                <a:tab pos="8647262" algn="l"/>
                <a:tab pos="9367869" algn="l"/>
              </a:tabLst>
            </a:pPr>
            <a:r>
              <a:rPr lang="en-US"/>
              <a:t>Lots of Tools (</a:t>
            </a:r>
            <a:r>
              <a:rPr lang="en-US" i="1" u="sng"/>
              <a:t>not</a:t>
            </a:r>
            <a:r>
              <a:rPr lang="en-US"/>
              <a:t> an exhaustive list!)</a:t>
            </a:r>
          </a:p>
        </p:txBody>
      </p:sp>
      <p:sp>
        <p:nvSpPr>
          <p:cNvPr id="589829" name="Rectangle 3"/>
          <p:cNvSpPr>
            <a:spLocks noGrp="1" noChangeArrowheads="1"/>
          </p:cNvSpPr>
          <p:nvPr>
            <p:ph idx="13"/>
          </p:nvPr>
        </p:nvSpPr>
        <p:spPr>
          <a:xfrm>
            <a:off x="287784" y="1493837"/>
            <a:ext cx="4648200" cy="5334000"/>
          </a:xfrm>
        </p:spPr>
        <p:txBody>
          <a:bodyPr>
            <a:normAutofit lnSpcReduction="10000"/>
          </a:bodyPr>
          <a:lstStyle/>
          <a:p>
            <a:pPr marL="429841" indent="-322382">
              <a:buSzPct val="45000"/>
              <a:buFont typeface="Wingdings" charset="2"/>
              <a:buChar char=""/>
              <a:tabLst>
                <a:tab pos="720603" algn="l"/>
                <a:tab pos="1441204" algn="l"/>
                <a:tab pos="2161812" algn="l"/>
                <a:tab pos="2882419" algn="l"/>
                <a:tab pos="3603024" algn="l"/>
                <a:tab pos="4323633" algn="l"/>
              </a:tabLst>
            </a:pPr>
            <a:r>
              <a:rPr lang="en-US" sz="3200" dirty="0"/>
              <a:t>Some names:</a:t>
            </a:r>
          </a:p>
          <a:p>
            <a:pPr marL="859668" lvl="1" indent="-286028">
              <a:buSzPct val="45000"/>
              <a:buFont typeface="Wingdings" charset="2"/>
              <a:buChar char=""/>
              <a:tabLst>
                <a:tab pos="720603" algn="l"/>
                <a:tab pos="1441204" algn="l"/>
                <a:tab pos="2161812" algn="l"/>
                <a:tab pos="2882419" algn="l"/>
                <a:tab pos="3603024" algn="l"/>
                <a:tab pos="4323633" algn="l"/>
              </a:tabLst>
            </a:pPr>
            <a:r>
              <a:rPr lang="en-US" sz="2000" dirty="0"/>
              <a:t>Jena, </a:t>
            </a:r>
            <a:r>
              <a:rPr lang="en-US" sz="2000" dirty="0" err="1"/>
              <a:t>AllegroGraph</a:t>
            </a:r>
            <a:r>
              <a:rPr lang="en-US" sz="2000" dirty="0"/>
              <a:t>, </a:t>
            </a:r>
            <a:r>
              <a:rPr lang="en-US" sz="2000" dirty="0" err="1"/>
              <a:t>Mulgara</a:t>
            </a:r>
            <a:r>
              <a:rPr lang="en-US" sz="2000" dirty="0"/>
              <a:t>, Sesame, </a:t>
            </a:r>
            <a:r>
              <a:rPr lang="en-US" sz="2000" dirty="0" err="1"/>
              <a:t>flickurl</a:t>
            </a:r>
            <a:r>
              <a:rPr lang="en-US" sz="2000" dirty="0"/>
              <a:t>, 4Store, </a:t>
            </a:r>
            <a:r>
              <a:rPr lang="en-US" sz="2000" dirty="0" err="1"/>
              <a:t>Stardog</a:t>
            </a:r>
            <a:r>
              <a:rPr lang="en-US" sz="2000" dirty="0"/>
              <a:t>, …</a:t>
            </a:r>
          </a:p>
          <a:p>
            <a:pPr marL="859668" lvl="1" indent="-286028">
              <a:buSzPct val="45000"/>
              <a:buFont typeface="Wingdings" charset="2"/>
              <a:buChar char=""/>
              <a:tabLst>
                <a:tab pos="720603" algn="l"/>
                <a:tab pos="1441204" algn="l"/>
                <a:tab pos="2161812" algn="l"/>
                <a:tab pos="2882419" algn="l"/>
                <a:tab pos="3603024" algn="l"/>
                <a:tab pos="4323633" algn="l"/>
              </a:tabLst>
            </a:pPr>
            <a:r>
              <a:rPr lang="en-US" sz="2000" dirty="0" err="1"/>
              <a:t>TopBraid</a:t>
            </a:r>
            <a:r>
              <a:rPr lang="en-US" sz="2000" dirty="0"/>
              <a:t> Suite, Virtuoso environment, Falcon, </a:t>
            </a:r>
            <a:r>
              <a:rPr lang="en-US" sz="2000" dirty="0" err="1"/>
              <a:t>Drupal</a:t>
            </a:r>
            <a:r>
              <a:rPr lang="en-US" sz="2000" dirty="0"/>
              <a:t> 7, Redland, Pellet, …</a:t>
            </a:r>
          </a:p>
          <a:p>
            <a:pPr marL="859668" lvl="1" indent="-286028">
              <a:buSzPct val="45000"/>
              <a:buFont typeface="Wingdings" charset="2"/>
              <a:buChar char=""/>
              <a:tabLst>
                <a:tab pos="720603" algn="l"/>
                <a:tab pos="1441204" algn="l"/>
                <a:tab pos="2161812" algn="l"/>
                <a:tab pos="2882419" algn="l"/>
                <a:tab pos="3603024" algn="l"/>
                <a:tab pos="4323633" algn="l"/>
              </a:tabLst>
            </a:pPr>
            <a:r>
              <a:rPr lang="en-US" sz="2000" dirty="0"/>
              <a:t>Disco, Oracle 11g, </a:t>
            </a:r>
            <a:r>
              <a:rPr lang="en-US" sz="2000" dirty="0" err="1"/>
              <a:t>RacerPro</a:t>
            </a:r>
            <a:r>
              <a:rPr lang="en-US" sz="2000" dirty="0"/>
              <a:t>, IODT, </a:t>
            </a:r>
            <a:r>
              <a:rPr lang="en-US" sz="2000" dirty="0" err="1"/>
              <a:t>Ontobroker</a:t>
            </a:r>
            <a:r>
              <a:rPr lang="en-US" sz="2000" dirty="0"/>
              <a:t>, OWLIM, </a:t>
            </a:r>
            <a:r>
              <a:rPr lang="en-US" sz="2000" dirty="0" err="1"/>
              <a:t>Talis</a:t>
            </a:r>
            <a:r>
              <a:rPr lang="en-US" sz="2000" dirty="0"/>
              <a:t> Platform, …</a:t>
            </a:r>
          </a:p>
          <a:p>
            <a:pPr marL="859668" lvl="1" indent="-286028">
              <a:buSzPct val="45000"/>
              <a:buFont typeface="Wingdings" charset="2"/>
              <a:buChar char=""/>
              <a:tabLst>
                <a:tab pos="720603" algn="l"/>
                <a:tab pos="1441204" algn="l"/>
                <a:tab pos="2161812" algn="l"/>
                <a:tab pos="2882419" algn="l"/>
                <a:tab pos="3603024" algn="l"/>
                <a:tab pos="4323633" algn="l"/>
              </a:tabLst>
            </a:pPr>
            <a:r>
              <a:rPr lang="en-US" sz="2000" dirty="0"/>
              <a:t>RDF Gateway, </a:t>
            </a:r>
            <a:r>
              <a:rPr lang="en-US" sz="2000" dirty="0" err="1"/>
              <a:t>RDFLib</a:t>
            </a:r>
            <a:r>
              <a:rPr lang="en-US" sz="2000" dirty="0"/>
              <a:t>, Open </a:t>
            </a:r>
            <a:r>
              <a:rPr lang="en-US" sz="2000" dirty="0" err="1"/>
              <a:t>Anzo</a:t>
            </a:r>
            <a:r>
              <a:rPr lang="en-US" sz="2000" dirty="0"/>
              <a:t>, </a:t>
            </a:r>
            <a:r>
              <a:rPr lang="en-US" sz="2000" dirty="0" err="1"/>
              <a:t>DartGrid</a:t>
            </a:r>
            <a:r>
              <a:rPr lang="en-US" sz="2000" dirty="0"/>
              <a:t>, </a:t>
            </a:r>
            <a:r>
              <a:rPr lang="en-US" sz="2000" dirty="0" err="1"/>
              <a:t>Zitgist</a:t>
            </a:r>
            <a:r>
              <a:rPr lang="en-US" sz="2000" dirty="0"/>
              <a:t>, </a:t>
            </a:r>
            <a:r>
              <a:rPr lang="en-US" sz="2000" dirty="0" err="1"/>
              <a:t>Ontotext</a:t>
            </a:r>
            <a:r>
              <a:rPr lang="en-US" sz="2000" dirty="0"/>
              <a:t>, Protégé, …</a:t>
            </a:r>
          </a:p>
          <a:p>
            <a:pPr marL="859668" lvl="1" indent="-286028">
              <a:buSzPct val="45000"/>
              <a:buFont typeface="Wingdings" charset="2"/>
              <a:buChar char=""/>
              <a:tabLst>
                <a:tab pos="720603" algn="l"/>
                <a:tab pos="1441204" algn="l"/>
                <a:tab pos="2161812" algn="l"/>
                <a:tab pos="2882419" algn="l"/>
                <a:tab pos="3603024" algn="l"/>
                <a:tab pos="4323633" algn="l"/>
              </a:tabLst>
            </a:pPr>
            <a:r>
              <a:rPr lang="en-US" sz="2000" dirty="0" err="1"/>
              <a:t>Thetus</a:t>
            </a:r>
            <a:r>
              <a:rPr lang="en-US" sz="2000" dirty="0"/>
              <a:t> publisher, </a:t>
            </a:r>
            <a:r>
              <a:rPr lang="en-US" sz="2000" dirty="0" err="1"/>
              <a:t>SemanticWorks</a:t>
            </a:r>
            <a:r>
              <a:rPr lang="en-US" sz="2000" dirty="0"/>
              <a:t>, SWI-Prolog, </a:t>
            </a:r>
            <a:r>
              <a:rPr lang="en-US" sz="2000" dirty="0" err="1"/>
              <a:t>RDFStore</a:t>
            </a:r>
            <a:r>
              <a:rPr lang="en-US" sz="2000" dirty="0"/>
              <a:t>…</a:t>
            </a:r>
          </a:p>
          <a:p>
            <a:pPr marL="859668" lvl="1" indent="-286028">
              <a:buSzPct val="45000"/>
              <a:buFont typeface="Wingdings" charset="2"/>
              <a:buChar char=""/>
              <a:tabLst>
                <a:tab pos="720603" algn="l"/>
                <a:tab pos="1441204" algn="l"/>
                <a:tab pos="2161812" algn="l"/>
                <a:tab pos="2882419" algn="l"/>
                <a:tab pos="3603024" algn="l"/>
                <a:tab pos="4323633" algn="l"/>
              </a:tabLst>
            </a:pPr>
            <a:r>
              <a:rPr lang="en-US" sz="2000" dirty="0"/>
              <a:t>…</a:t>
            </a:r>
          </a:p>
        </p:txBody>
      </p:sp>
      <p:sp>
        <p:nvSpPr>
          <p:cNvPr id="2" name="TextBox 1"/>
          <p:cNvSpPr txBox="1"/>
          <p:nvPr/>
        </p:nvSpPr>
        <p:spPr>
          <a:xfrm>
            <a:off x="791840" y="6732214"/>
            <a:ext cx="8424936" cy="476541"/>
          </a:xfrm>
          <a:prstGeom prst="rect">
            <a:avLst/>
          </a:prstGeom>
          <a:noFill/>
        </p:spPr>
        <p:txBody>
          <a:bodyPr wrap="square" lIns="91018" tIns="45510" rIns="91018" bIns="45510" rtlCol="0">
            <a:spAutoFit/>
          </a:bodyPr>
          <a:lstStyle/>
          <a:p>
            <a:r>
              <a:rPr lang="en-US" dirty="0" smtClean="0">
                <a:solidFill>
                  <a:schemeClr val="bg1">
                    <a:lumMod val="50000"/>
                  </a:schemeClr>
                </a:solidFill>
                <a:latin typeface="Helvetica Neue"/>
                <a:cs typeface="Helvetica Neue"/>
              </a:rPr>
              <a:t>More on </a:t>
            </a:r>
            <a:r>
              <a:rPr lang="en-US" dirty="0" smtClean="0">
                <a:solidFill>
                  <a:schemeClr val="bg1">
                    <a:lumMod val="50000"/>
                  </a:schemeClr>
                </a:solidFill>
                <a:latin typeface="Helvetica Neue"/>
                <a:cs typeface="Helvetica Neue"/>
                <a:hlinkClick r:id="rId3"/>
              </a:rPr>
              <a:t>http://www.w3.org/2001/sw/wiki/Tools</a:t>
            </a:r>
            <a:endParaRPr lang="en-US" dirty="0">
              <a:solidFill>
                <a:schemeClr val="bg1">
                  <a:lumMod val="50000"/>
                </a:schemeClr>
              </a:solidFill>
              <a:latin typeface="Helvetica Neue"/>
              <a:cs typeface="Helvetica Neue"/>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98018" name="Rectangle 1"/>
          <p:cNvSpPr>
            <a:spLocks noGrp="1" noChangeArrowheads="1"/>
          </p:cNvSpPr>
          <p:nvPr>
            <p:ph type="title" idx="4294967295"/>
          </p:nvPr>
        </p:nvSpPr>
        <p:spPr>
          <a:xfrm>
            <a:off x="1511920" y="611498"/>
            <a:ext cx="4320232" cy="1258887"/>
          </a:xfrm>
        </p:spPr>
        <p:txBody>
          <a:bodyPr/>
          <a:lstStyle/>
          <a:p>
            <a:r>
              <a:rPr lang="en-US" sz="6000" dirty="0">
                <a:solidFill>
                  <a:schemeClr val="bg1"/>
                </a:solidFill>
              </a:rPr>
              <a:t>Conclusions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i="1" dirty="0" smtClean="0"/>
              <a:t>Data</a:t>
            </a:r>
            <a:r>
              <a:rPr lang="en-US" dirty="0" smtClean="0"/>
              <a:t> on the Web is a major challenge</a:t>
            </a:r>
          </a:p>
          <a:p>
            <a:pPr lvl="1"/>
            <a:r>
              <a:rPr lang="en-US" dirty="0"/>
              <a:t>t</a:t>
            </a:r>
            <a:r>
              <a:rPr lang="en-US" dirty="0" smtClean="0"/>
              <a:t>echnologies are needed to use them, to interact with them, to integrate them</a:t>
            </a:r>
          </a:p>
          <a:p>
            <a:r>
              <a:rPr lang="en-US" dirty="0" smtClean="0"/>
              <a:t>Semantic Web technologies, Linked Data principles and practices, etc., should play a major role in publishing and using Data on the Web</a:t>
            </a:r>
            <a:endParaRPr lang="en-US" dirty="0"/>
          </a:p>
        </p:txBody>
      </p:sp>
      <p:sp>
        <p:nvSpPr>
          <p:cNvPr id="3" name="Title 2"/>
          <p:cNvSpPr>
            <a:spLocks noGrp="1"/>
          </p:cNvSpPr>
          <p:nvPr>
            <p:ph type="title"/>
          </p:nvPr>
        </p:nvSpPr>
        <p:spPr/>
        <p:txBody>
          <a:bodyPr/>
          <a:lstStyle/>
          <a:p>
            <a:r>
              <a:rPr lang="en-US" dirty="0" smtClean="0"/>
              <a:t>To remember…</a:t>
            </a:r>
            <a:endParaRPr lang="en-US" dirty="0"/>
          </a:p>
        </p:txBody>
      </p:sp>
    </p:spTree>
    <p:extLst>
      <p:ext uri="{BB962C8B-B14F-4D97-AF65-F5344CB8AC3E}">
        <p14:creationId xmlns:p14="http://schemas.microsoft.com/office/powerpoint/2010/main" val="4220807672"/>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6" name="Text Box 2"/>
          <p:cNvSpPr txBox="1">
            <a:spLocks noChangeArrowheads="1"/>
          </p:cNvSpPr>
          <p:nvPr/>
        </p:nvSpPr>
        <p:spPr bwMode="auto">
          <a:xfrm>
            <a:off x="252412" y="4967337"/>
            <a:ext cx="9180513" cy="1062037"/>
          </a:xfrm>
          <a:prstGeom prst="rect">
            <a:avLst/>
          </a:prstGeom>
          <a:noFill/>
          <a:ln w="9525">
            <a:noFill/>
            <a:round/>
            <a:headEnd/>
            <a:tailEnd/>
          </a:ln>
        </p:spPr>
        <p:txBody>
          <a:bodyPr lIns="89584" tIns="83928" rIns="89584" bIns="44794">
            <a:prstTxWarp prst="textNoShape">
              <a:avLst/>
            </a:prstTxWarp>
          </a:bodyPr>
          <a:lstStyle/>
          <a:p>
            <a:pPr>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pPr>
            <a:r>
              <a:rPr lang="en-US" sz="2400" dirty="0">
                <a:solidFill>
                  <a:srgbClr val="7F7F7F"/>
                </a:solidFill>
                <a:latin typeface="Helvetica Neue"/>
                <a:ea typeface="msmincho" charset="0"/>
                <a:cs typeface="Helvetica Neue"/>
              </a:rPr>
              <a:t>These slides are also available on the Web:</a:t>
            </a:r>
          </a:p>
          <a:p>
            <a:pPr>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pPr>
            <a:endParaRPr lang="en-US" sz="2400" dirty="0">
              <a:solidFill>
                <a:srgbClr val="7F7F7F"/>
              </a:solidFill>
              <a:latin typeface="Helvetica Neue"/>
              <a:ea typeface="msmincho" charset="0"/>
              <a:cs typeface="Helvetica Neue"/>
            </a:endParaRPr>
          </a:p>
          <a:p>
            <a:pPr>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pPr>
            <a:r>
              <a:rPr lang="en-US" sz="2400" dirty="0">
                <a:solidFill>
                  <a:srgbClr val="7F7F7F"/>
                </a:solidFill>
                <a:latin typeface="Helvetica Neue"/>
                <a:ea typeface="msmincho" charset="0"/>
                <a:cs typeface="Helvetica Neue"/>
              </a:rPr>
              <a:t>    http://www.w3.org/2012/Talks/0608-Oracle-IH/</a:t>
            </a:r>
          </a:p>
        </p:txBody>
      </p:sp>
      <p:pic>
        <p:nvPicPr>
          <p:cNvPr id="602117" name="Picture 3"/>
          <p:cNvPicPr>
            <a:picLocks noChangeAspect="1" noChangeArrowheads="1"/>
          </p:cNvPicPr>
          <p:nvPr/>
        </p:nvPicPr>
        <p:blipFill>
          <a:blip r:embed="rId3"/>
          <a:srcRect/>
          <a:stretch>
            <a:fillRect/>
          </a:stretch>
        </p:blipFill>
        <p:spPr bwMode="auto">
          <a:xfrm>
            <a:off x="8767763" y="4995865"/>
            <a:ext cx="952500" cy="333375"/>
          </a:xfrm>
          <a:prstGeom prst="rect">
            <a:avLst/>
          </a:prstGeom>
          <a:noFill/>
          <a:ln w="9525">
            <a:noFill/>
            <a:round/>
            <a:headEnd/>
            <a:tailEnd/>
          </a:ln>
        </p:spPr>
      </p:pic>
      <p:sp>
        <p:nvSpPr>
          <p:cNvPr id="5" name="Title 4"/>
          <p:cNvSpPr>
            <a:spLocks noGrp="1"/>
          </p:cNvSpPr>
          <p:nvPr>
            <p:ph type="title"/>
          </p:nvPr>
        </p:nvSpPr>
        <p:spPr/>
        <p:txBody>
          <a:bodyPr/>
          <a:lstStyle/>
          <a:p>
            <a:r>
              <a:rPr lang="en-US" dirty="0" smtClean="0"/>
              <a:t>Thank you for your attention</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25069" y="2853927"/>
            <a:ext cx="9855605" cy="1085653"/>
          </a:xfrm>
          <a:prstGeom prst="rect">
            <a:avLst/>
          </a:prstGeom>
          <a:noFill/>
        </p:spPr>
        <p:txBody>
          <a:bodyPr wrap="square" lIns="100307" tIns="50156" rIns="100307" bIns="50156" rtlCol="0">
            <a:spAutoFit/>
          </a:bodyPr>
          <a:lstStyle/>
          <a:p>
            <a:pPr algn="ctr" defTabSz="500637" fontAlgn="auto" hangingPunct="1">
              <a:lnSpc>
                <a:spcPct val="100000"/>
              </a:lnSpc>
              <a:spcBef>
                <a:spcPts val="0"/>
              </a:spcBef>
              <a:spcAft>
                <a:spcPts val="0"/>
              </a:spcAft>
              <a:buClrTx/>
              <a:buSzTx/>
            </a:pPr>
            <a:r>
              <a:rPr lang="en-US" sz="6400" b="1" dirty="0">
                <a:ln w="18000">
                  <a:solidFill>
                    <a:srgbClr val="DA1F28">
                      <a:satMod val="140000"/>
                    </a:srgbClr>
                  </a:solidFill>
                  <a:prstDash val="solid"/>
                  <a:miter lim="800000"/>
                </a:ln>
                <a:solidFill>
                  <a:prstClr val="white"/>
                </a:solidFill>
                <a:effectLst>
                  <a:outerShdw blurRad="25500" dist="23000" dir="7020000" algn="tl">
                    <a:srgbClr val="000000">
                      <a:alpha val="50000"/>
                    </a:srgbClr>
                  </a:outerShdw>
                </a:effectLst>
                <a:latin typeface="Helvetica Neue Light"/>
                <a:cs typeface="Helvetica Neue Light"/>
              </a:rPr>
              <a:t>This is what we want!</a:t>
            </a:r>
          </a:p>
        </p:txBody>
      </p:sp>
      <p:sp>
        <p:nvSpPr>
          <p:cNvPr id="5" name="Text Box 7"/>
          <p:cNvSpPr txBox="1">
            <a:spLocks noChangeArrowheads="1"/>
          </p:cNvSpPr>
          <p:nvPr/>
        </p:nvSpPr>
        <p:spPr bwMode="auto">
          <a:xfrm>
            <a:off x="2" y="7239439"/>
            <a:ext cx="9032311" cy="320236"/>
          </a:xfrm>
          <a:prstGeom prst="rect">
            <a:avLst/>
          </a:prstGeom>
          <a:noFill/>
          <a:ln w="9525">
            <a:noFill/>
            <a:round/>
            <a:headEnd/>
            <a:tailEnd/>
          </a:ln>
        </p:spPr>
        <p:txBody>
          <a:bodyPr wrap="none" lIns="98746" tIns="74550" rIns="98746" bIns="49376">
            <a:prstTxWarp prst="textNoShape">
              <a:avLst/>
            </a:prstTxWarp>
          </a:bodyPr>
          <a:lstStyle/>
          <a:p>
            <a:pPr defTabSz="500637" fontAlgn="auto" hangingPunct="1">
              <a:lnSpc>
                <a:spcPct val="100000"/>
              </a:lnSpc>
              <a:spcBef>
                <a:spcPts val="0"/>
              </a:spcBef>
              <a:spcAft>
                <a:spcPts val="0"/>
              </a:spcAft>
              <a:buClrTx/>
              <a:buSzTx/>
              <a:tabLst>
                <a:tab pos="0" algn="l"/>
                <a:tab pos="787441" algn="l"/>
                <a:tab pos="1576616" algn="l"/>
                <a:tab pos="2365792" algn="l"/>
                <a:tab pos="3154971" algn="l"/>
                <a:tab pos="3944161" algn="l"/>
                <a:tab pos="4733335" algn="l"/>
                <a:tab pos="5522513" algn="l"/>
                <a:tab pos="6311686" algn="l"/>
                <a:tab pos="7100870" algn="l"/>
                <a:tab pos="7890059" algn="l"/>
                <a:tab pos="8679229" algn="l"/>
                <a:tab pos="9468409" algn="l"/>
                <a:tab pos="10257592" algn="l"/>
                <a:tab pos="11046768" algn="l"/>
                <a:tab pos="11835947" algn="l"/>
              </a:tabLst>
            </a:pPr>
            <a:r>
              <a:rPr lang="en-US" sz="1100" i="1" dirty="0">
                <a:solidFill>
                  <a:srgbClr val="000000"/>
                </a:solidFill>
                <a:latin typeface="Lucida Sans Unicode"/>
                <a:ea typeface="msmincho" charset="0"/>
                <a:cs typeface="msmincho" charset="0"/>
              </a:rPr>
              <a:t>Photo credit “kxlly”, Flickr</a:t>
            </a:r>
            <a:endParaRPr lang="en-US" sz="1100" i="1" dirty="0">
              <a:solidFill>
                <a:srgbClr val="000000"/>
              </a:solidFill>
              <a:latin typeface="Lucida Sans Unicode"/>
              <a:ea typeface="msmincho" charset="0"/>
              <a:cs typeface="msmincho" charset="0"/>
              <a:hlinkClick r:id="rId3"/>
            </a:endParaRPr>
          </a:p>
        </p:txBody>
      </p:sp>
    </p:spTree>
    <p:extLst>
      <p:ext uri="{BB962C8B-B14F-4D97-AF65-F5344CB8AC3E}">
        <p14:creationId xmlns:p14="http://schemas.microsoft.com/office/powerpoint/2010/main" val="27262252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idx="1"/>
          </p:nvPr>
        </p:nvSpPr>
        <p:spPr/>
        <p:txBody>
          <a:bodyPr/>
          <a:lstStyle/>
          <a:p>
            <a:r>
              <a:rPr lang="en-US" dirty="0" smtClean="0"/>
              <a:t>We will use a simplistic example to introduce the main Semantic Web concepts for the data integration case</a:t>
            </a:r>
          </a:p>
        </p:txBody>
      </p:sp>
      <p:sp>
        <p:nvSpPr>
          <p:cNvPr id="40962" name="Rectangle 1"/>
          <p:cNvSpPr>
            <a:spLocks noGrp="1" noChangeArrowheads="1"/>
          </p:cNvSpPr>
          <p:nvPr>
            <p:ph type="title"/>
          </p:nvPr>
        </p:nvSpPr>
        <p:spPr/>
        <p:txBody>
          <a:bodyPr/>
          <a:lstStyle/>
          <a:p>
            <a:r>
              <a:rPr lang="en-US" smtClean="0"/>
              <a:t>In what follows…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idx="1"/>
          </p:nvPr>
        </p:nvSpPr>
        <p:spPr/>
        <p:txBody>
          <a:bodyPr/>
          <a:lstStyle/>
          <a:p>
            <a:r>
              <a:rPr lang="en-US" dirty="0" smtClean="0"/>
              <a:t>Map the various data onto an abstract data representation</a:t>
            </a:r>
          </a:p>
          <a:p>
            <a:pPr lvl="1"/>
            <a:r>
              <a:rPr lang="en-US" dirty="0" smtClean="0"/>
              <a:t>make the data independent of its internal representation…</a:t>
            </a:r>
          </a:p>
          <a:p>
            <a:r>
              <a:rPr lang="en-US" dirty="0" smtClean="0"/>
              <a:t>Merge the resulting representations</a:t>
            </a:r>
          </a:p>
          <a:p>
            <a:r>
              <a:rPr lang="en-US" dirty="0" smtClean="0"/>
              <a:t>Start making queries on the whole!</a:t>
            </a:r>
          </a:p>
          <a:p>
            <a:pPr lvl="1"/>
            <a:r>
              <a:rPr lang="en-US" dirty="0" smtClean="0"/>
              <a:t>queries not possible on the individual data sets</a:t>
            </a:r>
            <a:endParaRPr lang="en-US" dirty="0"/>
          </a:p>
        </p:txBody>
      </p:sp>
      <p:sp>
        <p:nvSpPr>
          <p:cNvPr id="43010" name="Rectangle 1"/>
          <p:cNvSpPr>
            <a:spLocks noGrp="1" noChangeArrowheads="1"/>
          </p:cNvSpPr>
          <p:nvPr>
            <p:ph type="title"/>
          </p:nvPr>
        </p:nvSpPr>
        <p:spPr/>
        <p:txBody>
          <a:bodyPr>
            <a:normAutofit fontScale="90000"/>
          </a:bodyPr>
          <a:lstStyle/>
          <a:p>
            <a:r>
              <a:rPr lang="en-US" smtClean="0"/>
              <a:t>The rough structure of data integration</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060" name="Picture 2"/>
          <p:cNvPicPr>
            <a:picLocks noChangeAspect="1" noChangeArrowheads="1"/>
          </p:cNvPicPr>
          <p:nvPr/>
        </p:nvPicPr>
        <p:blipFill>
          <a:blip r:embed="rId3"/>
          <a:srcRect/>
          <a:stretch>
            <a:fillRect/>
          </a:stretch>
        </p:blipFill>
        <p:spPr bwMode="auto">
          <a:xfrm>
            <a:off x="2539601" y="0"/>
            <a:ext cx="4921805" cy="7559675"/>
          </a:xfrm>
          <a:prstGeom prst="rect">
            <a:avLst/>
          </a:prstGeom>
          <a:noFill/>
          <a:ln w="9525">
            <a:noFill/>
            <a:round/>
            <a:headEnd/>
            <a:tailEnd/>
          </a:ln>
          <a:effectLst/>
        </p:spPr>
      </p:pic>
    </p:spTree>
    <p:extLst>
      <p:ext uri="{BB962C8B-B14F-4D97-AF65-F5344CB8AC3E}">
        <p14:creationId xmlns:p14="http://schemas.microsoft.com/office/powerpoint/2010/main" val="268120443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1"/>
          <p:cNvSpPr>
            <a:spLocks noGrp="1" noChangeArrowheads="1"/>
          </p:cNvSpPr>
          <p:nvPr>
            <p:ph type="title"/>
          </p:nvPr>
        </p:nvSpPr>
        <p:spPr/>
        <p:txBody>
          <a:bodyPr tIns="35119">
            <a:normAutofit fontScale="90000"/>
          </a:bodyPr>
          <a:lstStyle/>
          <a:p>
            <a:pPr>
              <a:tabLst>
                <a:tab pos="720603" algn="l"/>
                <a:tab pos="1441204" algn="l"/>
                <a:tab pos="2161812" algn="l"/>
                <a:tab pos="2882419" algn="l"/>
                <a:tab pos="3603024" algn="l"/>
                <a:tab pos="4323633" algn="l"/>
                <a:tab pos="5044238" algn="l"/>
                <a:tab pos="5764844" algn="l"/>
                <a:tab pos="6485447" algn="l"/>
                <a:tab pos="7206054" algn="l"/>
                <a:tab pos="7926656" algn="l"/>
                <a:tab pos="8647262" algn="l"/>
                <a:tab pos="9367869" algn="l"/>
              </a:tabLst>
            </a:pPr>
            <a:r>
              <a:rPr lang="en-US" dirty="0"/>
              <a:t>A</a:t>
            </a:r>
            <a:r>
              <a:rPr lang="en-US" i="1" dirty="0"/>
              <a:t> </a:t>
            </a:r>
            <a:r>
              <a:rPr lang="en-US" dirty="0"/>
              <a:t>simplified bookstore data </a:t>
            </a:r>
            <a:br>
              <a:rPr lang="en-US" dirty="0"/>
            </a:br>
            <a:r>
              <a:rPr lang="en-US" dirty="0"/>
              <a:t>(dataset “A”)</a:t>
            </a:r>
          </a:p>
        </p:txBody>
      </p:sp>
      <p:graphicFrame>
        <p:nvGraphicFramePr>
          <p:cNvPr id="6" name="Table 5"/>
          <p:cNvGraphicFramePr>
            <a:graphicFrameLocks noGrp="1"/>
          </p:cNvGraphicFramePr>
          <p:nvPr/>
        </p:nvGraphicFramePr>
        <p:xfrm>
          <a:off x="239762" y="1493839"/>
          <a:ext cx="9448799" cy="741680"/>
        </p:xfrm>
        <a:graphic>
          <a:graphicData uri="http://schemas.openxmlformats.org/drawingml/2006/table">
            <a:tbl>
              <a:tblPr firstRow="1" bandRow="1">
                <a:tableStyleId>{3C2FFA5D-87B4-456A-9821-1D502468CF0F}</a:tableStyleId>
              </a:tblPr>
              <a:tblGrid>
                <a:gridCol w="2911472"/>
                <a:gridCol w="1019228"/>
                <a:gridCol w="2116531"/>
                <a:gridCol w="1511808"/>
                <a:gridCol w="1889760"/>
              </a:tblGrid>
              <a:tr h="370840">
                <a:tc>
                  <a:txBody>
                    <a:bodyPr/>
                    <a:lstStyle/>
                    <a:p>
                      <a:pPr algn="ctr"/>
                      <a:r>
                        <a:rPr lang="en-US" sz="1800" dirty="0" smtClean="0"/>
                        <a:t>ISBN</a:t>
                      </a:r>
                      <a:endParaRPr lang="en-US" sz="1800" b="1" dirty="0"/>
                    </a:p>
                  </a:txBody>
                  <a:tcPr/>
                </a:tc>
                <a:tc>
                  <a:txBody>
                    <a:bodyPr/>
                    <a:lstStyle/>
                    <a:p>
                      <a:r>
                        <a:rPr lang="en-US" sz="1800" dirty="0" smtClean="0"/>
                        <a:t>Author</a:t>
                      </a:r>
                      <a:endParaRPr lang="en-US" sz="1800" b="1" dirty="0"/>
                    </a:p>
                  </a:txBody>
                  <a:tcPr/>
                </a:tc>
                <a:tc>
                  <a:txBody>
                    <a:bodyPr/>
                    <a:lstStyle/>
                    <a:p>
                      <a:r>
                        <a:rPr lang="en-US" sz="1800" dirty="0" smtClean="0"/>
                        <a:t>Title</a:t>
                      </a:r>
                      <a:endParaRPr lang="en-US" sz="1800" b="1" dirty="0"/>
                    </a:p>
                  </a:txBody>
                  <a:tcPr/>
                </a:tc>
                <a:tc>
                  <a:txBody>
                    <a:bodyPr/>
                    <a:lstStyle/>
                    <a:p>
                      <a:r>
                        <a:rPr lang="en-US" sz="1800" dirty="0" smtClean="0"/>
                        <a:t>Publisher</a:t>
                      </a:r>
                      <a:endParaRPr lang="en-US" sz="1800" b="1" dirty="0"/>
                    </a:p>
                  </a:txBody>
                  <a:tcPr/>
                </a:tc>
                <a:tc>
                  <a:txBody>
                    <a:bodyPr/>
                    <a:lstStyle/>
                    <a:p>
                      <a:pPr algn="ctr"/>
                      <a:r>
                        <a:rPr lang="en-US" sz="1800" dirty="0" smtClean="0"/>
                        <a:t>Year</a:t>
                      </a:r>
                      <a:endParaRPr lang="en-US" sz="1800" b="1" dirty="0"/>
                    </a:p>
                  </a:txBody>
                  <a:tcPr/>
                </a:tc>
              </a:tr>
              <a:tr h="370840">
                <a:tc>
                  <a:txBody>
                    <a:bodyPr/>
                    <a:lstStyle/>
                    <a:p>
                      <a:r>
                        <a:rPr lang="en-US" sz="1800" dirty="0" smtClean="0"/>
                        <a:t>0006511409X</a:t>
                      </a:r>
                      <a:endParaRPr lang="en-US" sz="1800" dirty="0"/>
                    </a:p>
                  </a:txBody>
                  <a:tcPr/>
                </a:tc>
                <a:tc>
                  <a:txBody>
                    <a:bodyPr/>
                    <a:lstStyle/>
                    <a:p>
                      <a:r>
                        <a:rPr lang="en-US" sz="1800" noProof="1" smtClean="0"/>
                        <a:t>id_xyz</a:t>
                      </a:r>
                      <a:endParaRPr lang="en-US" sz="1800" noProof="1"/>
                    </a:p>
                  </a:txBody>
                  <a:tcPr/>
                </a:tc>
                <a:tc>
                  <a:txBody>
                    <a:bodyPr/>
                    <a:lstStyle/>
                    <a:p>
                      <a:r>
                        <a:rPr lang="en-US" sz="1800" dirty="0" smtClean="0"/>
                        <a:t>The Glass Palace</a:t>
                      </a:r>
                      <a:endParaRPr lang="en-US" sz="1800" dirty="0"/>
                    </a:p>
                  </a:txBody>
                  <a:tcPr/>
                </a:tc>
                <a:tc>
                  <a:txBody>
                    <a:bodyPr/>
                    <a:lstStyle/>
                    <a:p>
                      <a:r>
                        <a:rPr lang="en-US" sz="1800" noProof="1" smtClean="0"/>
                        <a:t>id_qpr</a:t>
                      </a:r>
                      <a:endParaRPr lang="en-US" sz="1800" noProof="1"/>
                    </a:p>
                  </a:txBody>
                  <a:tcPr/>
                </a:tc>
                <a:tc>
                  <a:txBody>
                    <a:bodyPr/>
                    <a:lstStyle/>
                    <a:p>
                      <a:r>
                        <a:rPr lang="en-US" sz="1800" dirty="0" smtClean="0"/>
                        <a:t>2000</a:t>
                      </a:r>
                      <a:endParaRPr lang="en-US" sz="1800" dirty="0"/>
                    </a:p>
                  </a:txBody>
                  <a:tcPr/>
                </a:tc>
              </a:tr>
            </a:tbl>
          </a:graphicData>
        </a:graphic>
      </p:graphicFrame>
      <p:graphicFrame>
        <p:nvGraphicFramePr>
          <p:cNvPr id="7" name="Table 6"/>
          <p:cNvGraphicFramePr>
            <a:graphicFrameLocks noGrp="1"/>
          </p:cNvGraphicFramePr>
          <p:nvPr/>
        </p:nvGraphicFramePr>
        <p:xfrm>
          <a:off x="239761" y="3055937"/>
          <a:ext cx="8382001" cy="741680"/>
        </p:xfrm>
        <a:graphic>
          <a:graphicData uri="http://schemas.openxmlformats.org/drawingml/2006/table">
            <a:tbl>
              <a:tblPr firstRow="1" bandRow="1">
                <a:tableStyleId>{3C2FFA5D-87B4-456A-9821-1D502468CF0F}</a:tableStyleId>
              </a:tblPr>
              <a:tblGrid>
                <a:gridCol w="2369378"/>
                <a:gridCol w="2369378"/>
                <a:gridCol w="3643245"/>
              </a:tblGrid>
              <a:tr h="370840">
                <a:tc>
                  <a:txBody>
                    <a:bodyPr/>
                    <a:lstStyle/>
                    <a:p>
                      <a:pPr algn="ctr"/>
                      <a:r>
                        <a:rPr lang="en-US" sz="1800" dirty="0" smtClean="0"/>
                        <a:t>ID</a:t>
                      </a:r>
                      <a:endParaRPr lang="en-US" sz="1800" b="1" dirty="0"/>
                    </a:p>
                  </a:txBody>
                  <a:tcPr/>
                </a:tc>
                <a:tc>
                  <a:txBody>
                    <a:bodyPr/>
                    <a:lstStyle/>
                    <a:p>
                      <a:pPr algn="ctr"/>
                      <a:r>
                        <a:rPr lang="en-US" sz="1800" dirty="0" smtClean="0"/>
                        <a:t>Name</a:t>
                      </a:r>
                      <a:endParaRPr lang="en-US" sz="1800" b="1" dirty="0"/>
                    </a:p>
                  </a:txBody>
                  <a:tcPr/>
                </a:tc>
                <a:tc>
                  <a:txBody>
                    <a:bodyPr/>
                    <a:lstStyle/>
                    <a:p>
                      <a:pPr algn="ctr"/>
                      <a:r>
                        <a:rPr lang="en-US" sz="1800" dirty="0" smtClean="0"/>
                        <a:t>Homepage</a:t>
                      </a:r>
                      <a:endParaRPr lang="en-US" sz="1800" b="1" dirty="0"/>
                    </a:p>
                  </a:txBody>
                  <a:tcPr/>
                </a:tc>
              </a:tr>
              <a:tr h="370840">
                <a:tc>
                  <a:txBody>
                    <a:bodyPr/>
                    <a:lstStyle/>
                    <a:p>
                      <a:r>
                        <a:rPr lang="en-US" sz="1800" noProof="1" smtClean="0"/>
                        <a:t>id_xyz</a:t>
                      </a:r>
                      <a:endParaRPr lang="en-US" sz="1800" noProof="1"/>
                    </a:p>
                  </a:txBody>
                  <a:tcPr/>
                </a:tc>
                <a:tc>
                  <a:txBody>
                    <a:bodyPr/>
                    <a:lstStyle/>
                    <a:p>
                      <a:r>
                        <a:rPr lang="en-US" sz="1800" noProof="1" smtClean="0"/>
                        <a:t>Ghosh, Amitav</a:t>
                      </a:r>
                      <a:endParaRPr lang="en-US" sz="1800" noProof="1"/>
                    </a:p>
                  </a:txBody>
                  <a:tcPr/>
                </a:tc>
                <a:tc>
                  <a:txBody>
                    <a:bodyPr/>
                    <a:lstStyle/>
                    <a:p>
                      <a:r>
                        <a:rPr lang="en-US" sz="1800" noProof="1" smtClean="0"/>
                        <a:t>http://www.amitavghosh.com</a:t>
                      </a:r>
                      <a:endParaRPr lang="en-US" sz="1800" noProof="1"/>
                    </a:p>
                  </a:txBody>
                  <a:tcPr/>
                </a:tc>
              </a:tr>
            </a:tbl>
          </a:graphicData>
        </a:graphic>
      </p:graphicFrame>
      <p:graphicFrame>
        <p:nvGraphicFramePr>
          <p:cNvPr id="8" name="Table 7"/>
          <p:cNvGraphicFramePr>
            <a:graphicFrameLocks noGrp="1"/>
          </p:cNvGraphicFramePr>
          <p:nvPr/>
        </p:nvGraphicFramePr>
        <p:xfrm>
          <a:off x="239712" y="4618037"/>
          <a:ext cx="6644217" cy="741680"/>
        </p:xfrm>
        <a:graphic>
          <a:graphicData uri="http://schemas.openxmlformats.org/drawingml/2006/table">
            <a:tbl>
              <a:tblPr firstRow="1" bandRow="1">
                <a:tableStyleId>{3C2FFA5D-87B4-456A-9821-1D502468CF0F}</a:tableStyleId>
              </a:tblPr>
              <a:tblGrid>
                <a:gridCol w="2214739"/>
                <a:gridCol w="2214739"/>
                <a:gridCol w="2214739"/>
              </a:tblGrid>
              <a:tr h="370840">
                <a:tc>
                  <a:txBody>
                    <a:bodyPr/>
                    <a:lstStyle/>
                    <a:p>
                      <a:pPr algn="ctr"/>
                      <a:r>
                        <a:rPr lang="en-US" sz="1800" dirty="0" smtClean="0"/>
                        <a:t>ID</a:t>
                      </a:r>
                      <a:endParaRPr lang="en-US" sz="1800" b="1" dirty="0"/>
                    </a:p>
                  </a:txBody>
                  <a:tcPr/>
                </a:tc>
                <a:tc>
                  <a:txBody>
                    <a:bodyPr/>
                    <a:lstStyle/>
                    <a:p>
                      <a:pPr algn="ctr"/>
                      <a:r>
                        <a:rPr lang="en-US" sz="1800" dirty="0" smtClean="0"/>
                        <a:t>Publisher’s name</a:t>
                      </a:r>
                      <a:endParaRPr lang="en-US" sz="1800" b="1" dirty="0"/>
                    </a:p>
                  </a:txBody>
                  <a:tcPr/>
                </a:tc>
                <a:tc>
                  <a:txBody>
                    <a:bodyPr/>
                    <a:lstStyle/>
                    <a:p>
                      <a:pPr algn="ctr"/>
                      <a:r>
                        <a:rPr lang="en-US" sz="1800" dirty="0" smtClean="0"/>
                        <a:t>City</a:t>
                      </a:r>
                      <a:endParaRPr lang="en-US" sz="1800" b="1" dirty="0"/>
                    </a:p>
                  </a:txBody>
                  <a:tcPr/>
                </a:tc>
              </a:tr>
              <a:tr h="370840">
                <a:tc>
                  <a:txBody>
                    <a:bodyPr/>
                    <a:lstStyle/>
                    <a:p>
                      <a:r>
                        <a:rPr lang="en-US" sz="1800" noProof="1" smtClean="0"/>
                        <a:t>id_qpr</a:t>
                      </a:r>
                      <a:endParaRPr lang="en-US" sz="1800" noProof="1"/>
                    </a:p>
                  </a:txBody>
                  <a:tcPr/>
                </a:tc>
                <a:tc>
                  <a:txBody>
                    <a:bodyPr/>
                    <a:lstStyle/>
                    <a:p>
                      <a:r>
                        <a:rPr lang="en-US" sz="1800" dirty="0" smtClean="0"/>
                        <a:t>Harper Collins</a:t>
                      </a:r>
                      <a:endParaRPr lang="en-US" sz="1800" dirty="0"/>
                    </a:p>
                  </a:txBody>
                  <a:tcPr/>
                </a:tc>
                <a:tc>
                  <a:txBody>
                    <a:bodyPr/>
                    <a:lstStyle/>
                    <a:p>
                      <a:r>
                        <a:rPr lang="en-US" sz="1800" dirty="0" smtClean="0"/>
                        <a:t>London</a:t>
                      </a:r>
                      <a:endParaRPr lang="en-US" sz="1800" dirty="0"/>
                    </a:p>
                  </a:txBody>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1"/>
          <p:cNvSpPr>
            <a:spLocks noGrp="1" noChangeArrowheads="1"/>
          </p:cNvSpPr>
          <p:nvPr>
            <p:ph type="title"/>
          </p:nvPr>
        </p:nvSpPr>
        <p:spPr/>
        <p:txBody>
          <a:bodyPr tIns="35119">
            <a:normAutofit fontScale="90000"/>
          </a:bodyPr>
          <a:lstStyle/>
          <a:p>
            <a:pPr>
              <a:tabLst>
                <a:tab pos="720603" algn="l"/>
                <a:tab pos="1441204" algn="l"/>
                <a:tab pos="2161812" algn="l"/>
                <a:tab pos="2882419" algn="l"/>
                <a:tab pos="3603024" algn="l"/>
                <a:tab pos="4323633" algn="l"/>
                <a:tab pos="5044238" algn="l"/>
                <a:tab pos="5764844" algn="l"/>
                <a:tab pos="6485447" algn="l"/>
                <a:tab pos="7206054" algn="l"/>
                <a:tab pos="7926656" algn="l"/>
                <a:tab pos="8647262" algn="l"/>
                <a:tab pos="9367869" algn="l"/>
              </a:tabLst>
            </a:pPr>
            <a:r>
              <a:rPr lang="en-US"/>
              <a:t>1</a:t>
            </a:r>
            <a:r>
              <a:rPr lang="en-US" sz="3200" baseline="33000"/>
              <a:t>st</a:t>
            </a:r>
            <a:r>
              <a:rPr lang="en-US" sz="3200"/>
              <a:t>:</a:t>
            </a:r>
            <a:r>
              <a:rPr lang="en-US"/>
              <a:t> export your data as a set of </a:t>
            </a:r>
            <a:r>
              <a:rPr lang="en-US" i="1" u="sng"/>
              <a:t>relations</a:t>
            </a:r>
          </a:p>
        </p:txBody>
      </p:sp>
      <p:grpSp>
        <p:nvGrpSpPr>
          <p:cNvPr id="2" name="Group 58"/>
          <p:cNvGrpSpPr/>
          <p:nvPr/>
        </p:nvGrpSpPr>
        <p:grpSpPr>
          <a:xfrm>
            <a:off x="239712" y="1304177"/>
            <a:ext cx="9643691" cy="5282356"/>
            <a:chOff x="239712" y="1304170"/>
            <a:chExt cx="9643691" cy="5282351"/>
          </a:xfrm>
        </p:grpSpPr>
        <p:sp>
          <p:nvSpPr>
            <p:cNvPr id="5" name="Oval 4"/>
            <p:cNvSpPr/>
            <p:nvPr/>
          </p:nvSpPr>
          <p:spPr bwMode="auto">
            <a:xfrm>
              <a:off x="5192712" y="1556921"/>
              <a:ext cx="4648200" cy="483435"/>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noProof="1">
                  <a:solidFill>
                    <a:schemeClr val="tx1">
                      <a:lumMod val="95000"/>
                      <a:lumOff val="5000"/>
                    </a:schemeClr>
                  </a:solidFill>
                </a:rPr>
                <a:t>http://…isbn/000651409X</a:t>
              </a:r>
            </a:p>
          </p:txBody>
        </p:sp>
        <p:sp>
          <p:nvSpPr>
            <p:cNvPr id="7" name="Oval 6"/>
            <p:cNvSpPr/>
            <p:nvPr/>
          </p:nvSpPr>
          <p:spPr bwMode="auto">
            <a:xfrm>
              <a:off x="4506912" y="3627437"/>
              <a:ext cx="685800" cy="457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8" name="Oval 7"/>
            <p:cNvSpPr/>
            <p:nvPr/>
          </p:nvSpPr>
          <p:spPr bwMode="auto">
            <a:xfrm>
              <a:off x="7173912" y="4160837"/>
              <a:ext cx="685800" cy="457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2144712" y="6176050"/>
              <a:ext cx="2438400" cy="34379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noProof="1">
                  <a:solidFill>
                    <a:srgbClr val="0D0D0D"/>
                  </a:solidFill>
                </a:rPr>
                <a:t>Ghosh, Amitav</a:t>
              </a:r>
            </a:p>
          </p:txBody>
        </p:sp>
        <p:sp>
          <p:nvSpPr>
            <p:cNvPr id="15" name="Oval 14"/>
            <p:cNvSpPr/>
            <p:nvPr/>
          </p:nvSpPr>
          <p:spPr bwMode="auto">
            <a:xfrm>
              <a:off x="5127275" y="6109368"/>
              <a:ext cx="4756128" cy="477153"/>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none" lIns="91440" tIns="45720" rIns="91440" bIns="45720" numCol="1" rtlCol="0" anchor="ctr" anchorCtr="0" compatLnSpc="1">
              <a:prstTxWarp prst="textNoShape">
                <a:avLst/>
              </a:prstTxWarp>
              <a:spAutoFit/>
            </a:bodyPr>
            <a:lstStyle/>
            <a:p>
              <a:pPr algn="ctr"/>
              <a:r>
                <a:rPr lang="en-US" sz="1800" b="1" noProof="1">
                  <a:solidFill>
                    <a:srgbClr val="0D0D0D"/>
                  </a:solidFill>
                </a:rPr>
                <a:t>http://www.amitavghosh.com</a:t>
              </a:r>
            </a:p>
          </p:txBody>
        </p:sp>
        <p:sp>
          <p:nvSpPr>
            <p:cNvPr id="16" name="Rectangle 15"/>
            <p:cNvSpPr/>
            <p:nvPr/>
          </p:nvSpPr>
          <p:spPr bwMode="auto">
            <a:xfrm>
              <a:off x="239712" y="1457081"/>
              <a:ext cx="2438400" cy="34379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dirty="0">
                  <a:solidFill>
                    <a:srgbClr val="0D0D0D"/>
                  </a:solidFill>
                </a:rPr>
                <a:t>The Glass Palace</a:t>
              </a:r>
            </a:p>
          </p:txBody>
        </p:sp>
        <p:sp>
          <p:nvSpPr>
            <p:cNvPr id="17" name="Rectangle 16"/>
            <p:cNvSpPr/>
            <p:nvPr/>
          </p:nvSpPr>
          <p:spPr bwMode="auto">
            <a:xfrm>
              <a:off x="239712" y="1999605"/>
              <a:ext cx="2438400" cy="34379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dirty="0">
                  <a:solidFill>
                    <a:srgbClr val="0D0D0D"/>
                  </a:solidFill>
                </a:rPr>
                <a:t>2000</a:t>
              </a:r>
            </a:p>
          </p:txBody>
        </p:sp>
        <p:sp>
          <p:nvSpPr>
            <p:cNvPr id="18" name="Rectangle 17"/>
            <p:cNvSpPr/>
            <p:nvPr/>
          </p:nvSpPr>
          <p:spPr bwMode="auto">
            <a:xfrm>
              <a:off x="239712" y="3387481"/>
              <a:ext cx="2438400" cy="34379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dirty="0">
                  <a:solidFill>
                    <a:srgbClr val="0D0D0D"/>
                  </a:solidFill>
                </a:rPr>
                <a:t>London</a:t>
              </a:r>
            </a:p>
          </p:txBody>
        </p:sp>
        <p:sp>
          <p:nvSpPr>
            <p:cNvPr id="19" name="Rectangle 18"/>
            <p:cNvSpPr/>
            <p:nvPr/>
          </p:nvSpPr>
          <p:spPr bwMode="auto">
            <a:xfrm>
              <a:off x="239712" y="3971681"/>
              <a:ext cx="2438400" cy="34379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dirty="0">
                  <a:solidFill>
                    <a:srgbClr val="0D0D0D"/>
                  </a:solidFill>
                </a:rPr>
                <a:t>Harper Collins</a:t>
              </a:r>
            </a:p>
          </p:txBody>
        </p:sp>
        <p:cxnSp>
          <p:nvCxnSpPr>
            <p:cNvPr id="21" name="Curved Connector 20"/>
            <p:cNvCxnSpPr>
              <a:stCxn id="5" idx="4"/>
              <a:endCxn id="7" idx="6"/>
            </p:cNvCxnSpPr>
            <p:nvPr/>
          </p:nvCxnSpPr>
          <p:spPr bwMode="auto">
            <a:xfrm rot="5400000">
              <a:off x="5446921" y="1786146"/>
              <a:ext cx="1815682" cy="23241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22" name="Curved Connector 21"/>
            <p:cNvCxnSpPr>
              <a:stCxn id="5" idx="4"/>
              <a:endCxn id="8" idx="0"/>
            </p:cNvCxnSpPr>
            <p:nvPr/>
          </p:nvCxnSpPr>
          <p:spPr bwMode="auto">
            <a:xfrm rot="5400000">
              <a:off x="6456571" y="3100595"/>
              <a:ext cx="2120482" cy="14001"/>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27" name="Curved Connector 26"/>
            <p:cNvCxnSpPr>
              <a:stCxn id="8" idx="4"/>
              <a:endCxn id="10" idx="0"/>
            </p:cNvCxnSpPr>
            <p:nvPr/>
          </p:nvCxnSpPr>
          <p:spPr bwMode="auto">
            <a:xfrm rot="5400000">
              <a:off x="4661356" y="3320594"/>
              <a:ext cx="1558012" cy="415290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30" name="Curved Connector 29"/>
            <p:cNvCxnSpPr>
              <a:stCxn id="8" idx="4"/>
              <a:endCxn id="15" idx="0"/>
            </p:cNvCxnSpPr>
            <p:nvPr/>
          </p:nvCxnSpPr>
          <p:spPr bwMode="auto">
            <a:xfrm rot="5400000">
              <a:off x="6765411" y="5357966"/>
              <a:ext cx="1491332" cy="11473"/>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37" name="Straight Arrow Connector 36"/>
            <p:cNvCxnSpPr>
              <a:stCxn id="7" idx="2"/>
              <a:endCxn id="18" idx="3"/>
            </p:cNvCxnSpPr>
            <p:nvPr/>
          </p:nvCxnSpPr>
          <p:spPr bwMode="auto">
            <a:xfrm flipH="1" flipV="1">
              <a:off x="2678112" y="3559376"/>
              <a:ext cx="1828800" cy="29666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8" name="Straight Arrow Connector 37"/>
            <p:cNvCxnSpPr>
              <a:stCxn id="7" idx="2"/>
              <a:endCxn id="19" idx="3"/>
            </p:cNvCxnSpPr>
            <p:nvPr/>
          </p:nvCxnSpPr>
          <p:spPr bwMode="auto">
            <a:xfrm flipH="1">
              <a:off x="2678112" y="3856038"/>
              <a:ext cx="1828800" cy="28753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1" name="Straight Arrow Connector 40"/>
            <p:cNvCxnSpPr>
              <a:stCxn id="5" idx="2"/>
              <a:endCxn id="16" idx="3"/>
            </p:cNvCxnSpPr>
            <p:nvPr/>
          </p:nvCxnSpPr>
          <p:spPr bwMode="auto">
            <a:xfrm flipH="1" flipV="1">
              <a:off x="2678112" y="1628976"/>
              <a:ext cx="2514600" cy="16966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4" name="Straight Arrow Connector 43"/>
            <p:cNvCxnSpPr>
              <a:stCxn id="5" idx="2"/>
              <a:endCxn id="17" idx="3"/>
            </p:cNvCxnSpPr>
            <p:nvPr/>
          </p:nvCxnSpPr>
          <p:spPr bwMode="auto">
            <a:xfrm flipH="1">
              <a:off x="2678112" y="1798639"/>
              <a:ext cx="2514600" cy="37286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0" name="TextBox 49"/>
            <p:cNvSpPr txBox="1"/>
            <p:nvPr/>
          </p:nvSpPr>
          <p:spPr>
            <a:xfrm rot="238339">
              <a:off x="3573030" y="1304170"/>
              <a:ext cx="806859" cy="343790"/>
            </a:xfrm>
            <a:prstGeom prst="rect">
              <a:avLst/>
            </a:prstGeom>
            <a:noFill/>
          </p:spPr>
          <p:txBody>
            <a:bodyPr wrap="none" rtlCol="0">
              <a:spAutoFit/>
            </a:bodyPr>
            <a:lstStyle/>
            <a:p>
              <a:r>
                <a:rPr lang="en-US" sz="1800" b="1" noProof="1">
                  <a:solidFill>
                    <a:srgbClr val="0D0D0D"/>
                  </a:solidFill>
                </a:rPr>
                <a:t>a:title</a:t>
              </a:r>
            </a:p>
          </p:txBody>
        </p:sp>
        <p:sp>
          <p:nvSpPr>
            <p:cNvPr id="51" name="TextBox 50"/>
            <p:cNvSpPr txBox="1"/>
            <p:nvPr/>
          </p:nvSpPr>
          <p:spPr>
            <a:xfrm rot="21215795">
              <a:off x="3603176" y="1989970"/>
              <a:ext cx="870147" cy="343790"/>
            </a:xfrm>
            <a:prstGeom prst="rect">
              <a:avLst/>
            </a:prstGeom>
            <a:noFill/>
          </p:spPr>
          <p:txBody>
            <a:bodyPr wrap="none" rtlCol="0">
              <a:spAutoFit/>
            </a:bodyPr>
            <a:lstStyle/>
            <a:p>
              <a:r>
                <a:rPr lang="en-US" sz="1800" b="1" noProof="1">
                  <a:solidFill>
                    <a:srgbClr val="0D0D0D"/>
                  </a:solidFill>
                </a:rPr>
                <a:t>a:year</a:t>
              </a:r>
            </a:p>
          </p:txBody>
        </p:sp>
        <p:sp>
          <p:nvSpPr>
            <p:cNvPr id="52" name="TextBox 51"/>
            <p:cNvSpPr txBox="1"/>
            <p:nvPr/>
          </p:nvSpPr>
          <p:spPr>
            <a:xfrm rot="610119">
              <a:off x="3181067" y="3285571"/>
              <a:ext cx="811498" cy="343790"/>
            </a:xfrm>
            <a:prstGeom prst="rect">
              <a:avLst/>
            </a:prstGeom>
            <a:noFill/>
          </p:spPr>
          <p:txBody>
            <a:bodyPr wrap="none" rtlCol="0">
              <a:spAutoFit/>
            </a:bodyPr>
            <a:lstStyle/>
            <a:p>
              <a:r>
                <a:rPr lang="en-US" sz="1800" b="1" noProof="1">
                  <a:solidFill>
                    <a:srgbClr val="0D0D0D"/>
                  </a:solidFill>
                </a:rPr>
                <a:t>a:city</a:t>
              </a:r>
            </a:p>
          </p:txBody>
        </p:sp>
        <p:sp>
          <p:nvSpPr>
            <p:cNvPr id="53" name="TextBox 52"/>
            <p:cNvSpPr txBox="1"/>
            <p:nvPr/>
          </p:nvSpPr>
          <p:spPr>
            <a:xfrm rot="21074880">
              <a:off x="3053706" y="3967174"/>
              <a:ext cx="1259593" cy="343790"/>
            </a:xfrm>
            <a:prstGeom prst="rect">
              <a:avLst/>
            </a:prstGeom>
            <a:noFill/>
          </p:spPr>
          <p:txBody>
            <a:bodyPr wrap="none" rtlCol="0">
              <a:spAutoFit/>
            </a:bodyPr>
            <a:lstStyle/>
            <a:p>
              <a:r>
                <a:rPr lang="en-US" sz="1800" b="1" noProof="1">
                  <a:solidFill>
                    <a:srgbClr val="0D0D0D"/>
                  </a:solidFill>
                </a:rPr>
                <a:t>a:p_name</a:t>
              </a:r>
            </a:p>
          </p:txBody>
        </p:sp>
        <p:sp>
          <p:nvSpPr>
            <p:cNvPr id="54" name="TextBox 53"/>
            <p:cNvSpPr txBox="1"/>
            <p:nvPr/>
          </p:nvSpPr>
          <p:spPr>
            <a:xfrm>
              <a:off x="5116512" y="4999037"/>
              <a:ext cx="995618" cy="343790"/>
            </a:xfrm>
            <a:prstGeom prst="rect">
              <a:avLst/>
            </a:prstGeom>
            <a:noFill/>
          </p:spPr>
          <p:txBody>
            <a:bodyPr wrap="none" rtlCol="0">
              <a:spAutoFit/>
            </a:bodyPr>
            <a:lstStyle/>
            <a:p>
              <a:r>
                <a:rPr lang="en-US" sz="1800" b="1" noProof="1">
                  <a:solidFill>
                    <a:srgbClr val="0D0D0D"/>
                  </a:solidFill>
                </a:rPr>
                <a:t>a:name</a:t>
              </a:r>
            </a:p>
          </p:txBody>
        </p:sp>
        <p:sp>
          <p:nvSpPr>
            <p:cNvPr id="55" name="TextBox 54"/>
            <p:cNvSpPr txBox="1"/>
            <p:nvPr/>
          </p:nvSpPr>
          <p:spPr>
            <a:xfrm>
              <a:off x="7687004" y="5151436"/>
              <a:ext cx="1535939" cy="343790"/>
            </a:xfrm>
            <a:prstGeom prst="rect">
              <a:avLst/>
            </a:prstGeom>
            <a:noFill/>
          </p:spPr>
          <p:txBody>
            <a:bodyPr wrap="none" rtlCol="0">
              <a:spAutoFit/>
            </a:bodyPr>
            <a:lstStyle/>
            <a:p>
              <a:r>
                <a:rPr lang="en-US" sz="1800" b="1" noProof="1">
                  <a:solidFill>
                    <a:srgbClr val="0D0D0D"/>
                  </a:solidFill>
                </a:rPr>
                <a:t>a:homepage</a:t>
              </a:r>
            </a:p>
          </p:txBody>
        </p:sp>
        <p:sp>
          <p:nvSpPr>
            <p:cNvPr id="56" name="TextBox 55"/>
            <p:cNvSpPr txBox="1"/>
            <p:nvPr/>
          </p:nvSpPr>
          <p:spPr>
            <a:xfrm>
              <a:off x="7666222" y="3475037"/>
              <a:ext cx="1108387" cy="343790"/>
            </a:xfrm>
            <a:prstGeom prst="rect">
              <a:avLst/>
            </a:prstGeom>
            <a:noFill/>
          </p:spPr>
          <p:txBody>
            <a:bodyPr wrap="none" rtlCol="0">
              <a:spAutoFit/>
            </a:bodyPr>
            <a:lstStyle/>
            <a:p>
              <a:r>
                <a:rPr lang="en-US" sz="1800" b="1" noProof="1">
                  <a:solidFill>
                    <a:srgbClr val="0D0D0D"/>
                  </a:solidFill>
                </a:rPr>
                <a:t>a:author</a:t>
              </a:r>
            </a:p>
          </p:txBody>
        </p:sp>
        <p:sp>
          <p:nvSpPr>
            <p:cNvPr id="57" name="TextBox 56"/>
            <p:cNvSpPr txBox="1"/>
            <p:nvPr/>
          </p:nvSpPr>
          <p:spPr>
            <a:xfrm rot="20242754">
              <a:off x="5534026" y="3102839"/>
              <a:ext cx="1422729" cy="343790"/>
            </a:xfrm>
            <a:prstGeom prst="rect">
              <a:avLst/>
            </a:prstGeom>
            <a:noFill/>
          </p:spPr>
          <p:txBody>
            <a:bodyPr wrap="none" rtlCol="0">
              <a:spAutoFit/>
            </a:bodyPr>
            <a:lstStyle/>
            <a:p>
              <a:r>
                <a:rPr lang="en-US" sz="1800" b="1" noProof="1">
                  <a:solidFill>
                    <a:srgbClr val="0D0D0D"/>
                  </a:solidFill>
                </a:rPr>
                <a:t>a:publisher</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What are we talking about when referring to the Semantic Web?</a:t>
            </a:r>
            <a:endParaRPr lang="en-US" dirty="0"/>
          </a:p>
        </p:txBody>
      </p:sp>
    </p:spTree>
    <p:extLst>
      <p:ext uri="{BB962C8B-B14F-4D97-AF65-F5344CB8AC3E}">
        <p14:creationId xmlns:p14="http://schemas.microsoft.com/office/powerpoint/2010/main" val="1557290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2"/>
          <p:cNvSpPr>
            <a:spLocks noGrp="1" noChangeArrowheads="1"/>
          </p:cNvSpPr>
          <p:nvPr>
            <p:ph idx="1"/>
          </p:nvPr>
        </p:nvSpPr>
        <p:spPr/>
        <p:txBody>
          <a:bodyPr/>
          <a:lstStyle/>
          <a:p>
            <a:r>
              <a:rPr lang="en-US" dirty="0" smtClean="0"/>
              <a:t>Relations form a graph</a:t>
            </a:r>
          </a:p>
          <a:p>
            <a:pPr lvl="1"/>
            <a:r>
              <a:rPr lang="en-US" dirty="0" smtClean="0"/>
              <a:t>the nodes refer to the “real” data or contain some literal</a:t>
            </a:r>
          </a:p>
          <a:p>
            <a:pPr lvl="1"/>
            <a:r>
              <a:rPr lang="en-US" dirty="0" smtClean="0"/>
              <a:t>how the graph is represented in machine is immaterial for now</a:t>
            </a:r>
          </a:p>
        </p:txBody>
      </p:sp>
      <p:sp>
        <p:nvSpPr>
          <p:cNvPr id="51203" name="Rectangle 1"/>
          <p:cNvSpPr>
            <a:spLocks noGrp="1" noChangeArrowheads="1"/>
          </p:cNvSpPr>
          <p:nvPr>
            <p:ph type="title"/>
          </p:nvPr>
        </p:nvSpPr>
        <p:spPr/>
        <p:txBody>
          <a:bodyPr>
            <a:normAutofit fontScale="90000"/>
          </a:bodyPr>
          <a:lstStyle/>
          <a:p>
            <a:r>
              <a:rPr lang="en-US" smtClean="0"/>
              <a:t>Some notes on the exporting the data</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252" name="Picture 2"/>
          <p:cNvPicPr>
            <a:picLocks noChangeAspect="1" noChangeArrowheads="1"/>
          </p:cNvPicPr>
          <p:nvPr/>
        </p:nvPicPr>
        <p:blipFill>
          <a:blip r:embed="rId3"/>
          <a:srcRect/>
          <a:stretch>
            <a:fillRect/>
          </a:stretch>
        </p:blipFill>
        <p:spPr bwMode="auto">
          <a:xfrm>
            <a:off x="2736056" y="12"/>
            <a:ext cx="4536504" cy="7555939"/>
          </a:xfrm>
          <a:prstGeom prst="rect">
            <a:avLst/>
          </a:prstGeom>
          <a:noFill/>
          <a:ln w="9525">
            <a:noFill/>
            <a:round/>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1"/>
          <p:cNvSpPr>
            <a:spLocks noGrp="1" noChangeArrowheads="1"/>
          </p:cNvSpPr>
          <p:nvPr>
            <p:ph type="title"/>
          </p:nvPr>
        </p:nvSpPr>
        <p:spPr/>
        <p:txBody>
          <a:bodyPr>
            <a:normAutofit fontScale="90000"/>
          </a:bodyPr>
          <a:lstStyle/>
          <a:p>
            <a:r>
              <a:rPr lang="en-US" smtClean="0"/>
              <a:t>Another bookstore data </a:t>
            </a:r>
            <a:br>
              <a:rPr lang="en-US" smtClean="0"/>
            </a:br>
            <a:r>
              <a:rPr lang="en-US" smtClean="0"/>
              <a:t>(dataset “F”)</a:t>
            </a:r>
            <a:endParaRPr lang="en-US"/>
          </a:p>
        </p:txBody>
      </p:sp>
      <p:graphicFrame>
        <p:nvGraphicFramePr>
          <p:cNvPr id="5" name="Table 4"/>
          <p:cNvGraphicFramePr>
            <a:graphicFrameLocks noGrp="1"/>
          </p:cNvGraphicFramePr>
          <p:nvPr/>
        </p:nvGraphicFramePr>
        <p:xfrm>
          <a:off x="239713" y="1854517"/>
          <a:ext cx="9677400" cy="5085080"/>
        </p:xfrm>
        <a:graphic>
          <a:graphicData uri="http://schemas.openxmlformats.org/drawingml/2006/table">
            <a:tbl>
              <a:tblPr firstRow="1" bandRow="1">
                <a:tableStyleId>{9D7B26C5-4107-4FEC-AEDC-1716B250A1EF}</a:tableStyleId>
              </a:tblPr>
              <a:tblGrid>
                <a:gridCol w="381000"/>
                <a:gridCol w="2514600"/>
                <a:gridCol w="2438400"/>
                <a:gridCol w="1600200"/>
                <a:gridCol w="2743200"/>
              </a:tblGrid>
              <a:tr h="370840">
                <a:tc>
                  <a:txBody>
                    <a:bodyPr/>
                    <a:lstStyle/>
                    <a:p>
                      <a:endParaRPr lang="en-US" sz="1800" dirty="0"/>
                    </a:p>
                  </a:txBody>
                  <a:tcPr/>
                </a:tc>
                <a:tc>
                  <a:txBody>
                    <a:bodyPr/>
                    <a:lstStyle/>
                    <a:p>
                      <a:r>
                        <a:rPr lang="en-US" sz="1000" dirty="0" smtClean="0"/>
                        <a:t>A</a:t>
                      </a:r>
                      <a:endParaRPr lang="en-US" sz="1000" dirty="0"/>
                    </a:p>
                  </a:txBody>
                  <a:tcPr/>
                </a:tc>
                <a:tc>
                  <a:txBody>
                    <a:bodyPr/>
                    <a:lstStyle/>
                    <a:p>
                      <a:r>
                        <a:rPr lang="en-US" sz="1000" dirty="0" smtClean="0"/>
                        <a:t>B</a:t>
                      </a:r>
                      <a:endParaRPr lang="en-US" sz="1000" dirty="0"/>
                    </a:p>
                  </a:txBody>
                  <a:tcPr/>
                </a:tc>
                <a:tc>
                  <a:txBody>
                    <a:bodyPr/>
                    <a:lstStyle/>
                    <a:p>
                      <a:r>
                        <a:rPr lang="en-US" sz="1000" dirty="0" smtClean="0"/>
                        <a:t>C</a:t>
                      </a:r>
                      <a:endParaRPr lang="en-US" sz="1000" dirty="0"/>
                    </a:p>
                  </a:txBody>
                  <a:tcPr/>
                </a:tc>
                <a:tc>
                  <a:txBody>
                    <a:bodyPr/>
                    <a:lstStyle/>
                    <a:p>
                      <a:r>
                        <a:rPr lang="en-US" sz="1000" dirty="0" smtClean="0"/>
                        <a:t>D</a:t>
                      </a:r>
                      <a:endParaRPr lang="en-US" sz="1000" dirty="0"/>
                    </a:p>
                  </a:txBody>
                  <a:tcPr/>
                </a:tc>
              </a:tr>
              <a:tr h="370840">
                <a:tc>
                  <a:txBody>
                    <a:bodyPr/>
                    <a:lstStyle/>
                    <a:p>
                      <a:r>
                        <a:rPr lang="en-US" sz="1000" dirty="0" smtClean="0"/>
                        <a:t>1</a:t>
                      </a:r>
                      <a:endParaRPr lang="en-US" sz="1000" dirty="0"/>
                    </a:p>
                  </a:txBody>
                  <a:tcPr/>
                </a:tc>
                <a:tc>
                  <a:txBody>
                    <a:bodyPr/>
                    <a:lstStyle/>
                    <a:p>
                      <a:pPr algn="ctr"/>
                      <a:r>
                        <a:rPr lang="en-US" sz="1800" b="1" dirty="0" smtClean="0"/>
                        <a:t>ID</a:t>
                      </a:r>
                      <a:endParaRPr lang="en-US" sz="1800" b="1" dirty="0"/>
                    </a:p>
                  </a:txBody>
                  <a:tcPr/>
                </a:tc>
                <a:tc>
                  <a:txBody>
                    <a:bodyPr/>
                    <a:lstStyle/>
                    <a:p>
                      <a:pPr algn="ctr"/>
                      <a:r>
                        <a:rPr lang="fr-FR" sz="1800" b="1" noProof="0" dirty="0" smtClean="0"/>
                        <a:t>Titre</a:t>
                      </a:r>
                      <a:endParaRPr lang="fr-FR" sz="1800" b="1" noProof="0" dirty="0"/>
                    </a:p>
                  </a:txBody>
                  <a:tcPr/>
                </a:tc>
                <a:tc>
                  <a:txBody>
                    <a:bodyPr/>
                    <a:lstStyle/>
                    <a:p>
                      <a:pPr algn="ctr"/>
                      <a:r>
                        <a:rPr lang="fr-FR" sz="1800" b="1" noProof="0" dirty="0" smtClean="0"/>
                        <a:t>Traducteur</a:t>
                      </a:r>
                      <a:endParaRPr lang="fr-FR" sz="1800" b="1" noProof="0" dirty="0"/>
                    </a:p>
                  </a:txBody>
                  <a:tcPr/>
                </a:tc>
                <a:tc>
                  <a:txBody>
                    <a:bodyPr/>
                    <a:lstStyle/>
                    <a:p>
                      <a:pPr algn="ctr"/>
                      <a:r>
                        <a:rPr lang="fr-FR" sz="1800" b="1" noProof="0" dirty="0" smtClean="0"/>
                        <a:t>Original</a:t>
                      </a:r>
                      <a:endParaRPr lang="fr-FR" sz="1800" b="1" noProof="0" dirty="0"/>
                    </a:p>
                  </a:txBody>
                  <a:tcPr/>
                </a:tc>
              </a:tr>
              <a:tr h="370840">
                <a:tc>
                  <a:txBody>
                    <a:bodyPr/>
                    <a:lstStyle/>
                    <a:p>
                      <a:r>
                        <a:rPr lang="en-US" sz="1000" dirty="0" smtClean="0"/>
                        <a:t>2</a:t>
                      </a:r>
                      <a:endParaRPr lang="en-US" sz="1000" dirty="0"/>
                    </a:p>
                  </a:txBody>
                  <a:tcPr/>
                </a:tc>
                <a:tc>
                  <a:txBody>
                    <a:bodyPr/>
                    <a:lstStyle/>
                    <a:p>
                      <a:r>
                        <a:rPr lang="en-US" sz="1800" dirty="0" smtClean="0"/>
                        <a:t>ISBN 2020286682</a:t>
                      </a:r>
                      <a:endParaRPr lang="en-US" sz="1800" dirty="0"/>
                    </a:p>
                  </a:txBody>
                  <a:tcPr/>
                </a:tc>
                <a:tc>
                  <a:txBody>
                    <a:bodyPr/>
                    <a:lstStyle/>
                    <a:p>
                      <a:r>
                        <a:rPr lang="fr-FR" sz="1800" noProof="0" dirty="0" smtClean="0"/>
                        <a:t>Le Palais des Miroirs</a:t>
                      </a:r>
                      <a:endParaRPr lang="fr-FR" sz="1800" noProof="0" dirty="0"/>
                    </a:p>
                  </a:txBody>
                  <a:tcPr/>
                </a:tc>
                <a:tc>
                  <a:txBody>
                    <a:bodyPr/>
                    <a:lstStyle/>
                    <a:p>
                      <a:r>
                        <a:rPr lang="en-US" sz="1800" dirty="0" smtClean="0"/>
                        <a:t>$A12$</a:t>
                      </a:r>
                      <a:endParaRPr lang="en-US" sz="1800" dirty="0"/>
                    </a:p>
                  </a:txBody>
                  <a:tcPr/>
                </a:tc>
                <a:tc>
                  <a:txBody>
                    <a:bodyPr/>
                    <a:lstStyle/>
                    <a:p>
                      <a:r>
                        <a:rPr lang="en-US" sz="1800" dirty="0" smtClean="0"/>
                        <a:t>ISBN 0-00-6511409-X</a:t>
                      </a:r>
                      <a:endParaRPr lang="en-US" sz="1800" dirty="0"/>
                    </a:p>
                  </a:txBody>
                  <a:tcPr/>
                </a:tc>
              </a:tr>
              <a:tr h="365760">
                <a:tc>
                  <a:txBody>
                    <a:bodyPr/>
                    <a:lstStyle/>
                    <a:p>
                      <a:r>
                        <a:rPr lang="en-US" sz="1000" dirty="0" smtClean="0"/>
                        <a:t>3</a:t>
                      </a:r>
                      <a:endParaRPr lang="en-US" sz="1000" dirty="0"/>
                    </a:p>
                  </a:txBody>
                  <a:tcPr/>
                </a:tc>
                <a:tc>
                  <a:txBody>
                    <a:bodyPr/>
                    <a:lstStyle/>
                    <a:p>
                      <a:endParaRPr lang="en-US" sz="1800"/>
                    </a:p>
                  </a:txBody>
                  <a:tcPr/>
                </a:tc>
                <a:tc>
                  <a:txBody>
                    <a:bodyPr/>
                    <a:lstStyle/>
                    <a:p>
                      <a:endParaRPr lang="en-US" sz="1800"/>
                    </a:p>
                  </a:txBody>
                  <a:tcPr/>
                </a:tc>
                <a:tc>
                  <a:txBody>
                    <a:bodyPr/>
                    <a:lstStyle/>
                    <a:p>
                      <a:endParaRPr lang="en-US" sz="1800"/>
                    </a:p>
                  </a:txBody>
                  <a:tcPr/>
                </a:tc>
                <a:tc>
                  <a:txBody>
                    <a:bodyPr/>
                    <a:lstStyle/>
                    <a:p>
                      <a:endParaRPr lang="en-US" sz="1800"/>
                    </a:p>
                  </a:txBody>
                  <a:tcPr/>
                </a:tc>
              </a:tr>
              <a:tr h="370840">
                <a:tc>
                  <a:txBody>
                    <a:bodyPr/>
                    <a:lstStyle/>
                    <a:p>
                      <a:r>
                        <a:rPr lang="en-US" sz="1000" dirty="0" smtClean="0"/>
                        <a:t>4</a:t>
                      </a:r>
                      <a:endParaRPr lang="en-US" sz="1000" dirty="0"/>
                    </a:p>
                  </a:txBody>
                  <a:tcPr/>
                </a:tc>
                <a:tc>
                  <a:txBody>
                    <a:bodyPr/>
                    <a:lstStyle/>
                    <a:p>
                      <a:endParaRPr lang="en-US" sz="1800"/>
                    </a:p>
                  </a:txBody>
                  <a:tcPr/>
                </a:tc>
                <a:tc>
                  <a:txBody>
                    <a:bodyPr/>
                    <a:lstStyle/>
                    <a:p>
                      <a:endParaRPr lang="en-US" sz="1800"/>
                    </a:p>
                  </a:txBody>
                  <a:tcPr/>
                </a:tc>
                <a:tc>
                  <a:txBody>
                    <a:bodyPr/>
                    <a:lstStyle/>
                    <a:p>
                      <a:endParaRPr lang="en-US" sz="1800"/>
                    </a:p>
                  </a:txBody>
                  <a:tcPr/>
                </a:tc>
                <a:tc>
                  <a:txBody>
                    <a:bodyPr/>
                    <a:lstStyle/>
                    <a:p>
                      <a:endParaRPr lang="en-US" sz="1800" dirty="0"/>
                    </a:p>
                  </a:txBody>
                  <a:tcPr/>
                </a:tc>
              </a:tr>
              <a:tr h="370840">
                <a:tc>
                  <a:txBody>
                    <a:bodyPr/>
                    <a:lstStyle/>
                    <a:p>
                      <a:r>
                        <a:rPr lang="en-US" sz="1000" dirty="0" smtClean="0"/>
                        <a:t>5</a:t>
                      </a:r>
                      <a:endParaRPr lang="en-US" sz="1000" dirty="0"/>
                    </a:p>
                  </a:txBody>
                  <a:tcPr/>
                </a:tc>
                <a:tc>
                  <a:txBody>
                    <a:bodyPr/>
                    <a:lstStyle/>
                    <a:p>
                      <a:endParaRPr lang="en-US" sz="1800"/>
                    </a:p>
                  </a:txBody>
                  <a:tcPr/>
                </a:tc>
                <a:tc>
                  <a:txBody>
                    <a:bodyPr/>
                    <a:lstStyle/>
                    <a:p>
                      <a:endParaRPr lang="en-US" sz="1800"/>
                    </a:p>
                  </a:txBody>
                  <a:tcPr/>
                </a:tc>
                <a:tc>
                  <a:txBody>
                    <a:bodyPr/>
                    <a:lstStyle/>
                    <a:p>
                      <a:endParaRPr lang="en-US" sz="1800"/>
                    </a:p>
                  </a:txBody>
                  <a:tcPr/>
                </a:tc>
                <a:tc>
                  <a:txBody>
                    <a:bodyPr/>
                    <a:lstStyle/>
                    <a:p>
                      <a:endParaRPr lang="en-US" sz="1800"/>
                    </a:p>
                  </a:txBody>
                  <a:tcPr/>
                </a:tc>
              </a:tr>
              <a:tr h="370840">
                <a:tc>
                  <a:txBody>
                    <a:bodyPr/>
                    <a:lstStyle/>
                    <a:p>
                      <a:r>
                        <a:rPr lang="en-US" sz="1000" dirty="0" smtClean="0"/>
                        <a:t>6</a:t>
                      </a:r>
                      <a:endParaRPr lang="en-US" sz="1000" dirty="0"/>
                    </a:p>
                  </a:txBody>
                  <a:tcPr/>
                </a:tc>
                <a:tc>
                  <a:txBody>
                    <a:bodyPr/>
                    <a:lstStyle/>
                    <a:p>
                      <a:pPr algn="ctr"/>
                      <a:r>
                        <a:rPr lang="en-US" sz="1800" b="1" i="0" dirty="0" smtClean="0"/>
                        <a:t>ID</a:t>
                      </a:r>
                      <a:endParaRPr lang="en-US" sz="1800" b="1" i="0" dirty="0"/>
                    </a:p>
                  </a:txBody>
                  <a:tcPr/>
                </a:tc>
                <a:tc>
                  <a:txBody>
                    <a:bodyPr/>
                    <a:lstStyle/>
                    <a:p>
                      <a:pPr algn="ctr"/>
                      <a:r>
                        <a:rPr lang="fr-FR" sz="1800" b="1" i="0" noProof="0" dirty="0" smtClean="0"/>
                        <a:t>Auteur</a:t>
                      </a:r>
                      <a:endParaRPr lang="fr-FR" sz="1800" b="1" i="0" noProof="0" dirty="0"/>
                    </a:p>
                  </a:txBody>
                  <a:tcPr/>
                </a:tc>
                <a:tc>
                  <a:txBody>
                    <a:bodyPr/>
                    <a:lstStyle/>
                    <a:p>
                      <a:endParaRPr lang="en-US" sz="1800"/>
                    </a:p>
                  </a:txBody>
                  <a:tcPr/>
                </a:tc>
                <a:tc>
                  <a:txBody>
                    <a:bodyPr/>
                    <a:lstStyle/>
                    <a:p>
                      <a:endParaRPr lang="en-US" sz="1800"/>
                    </a:p>
                  </a:txBody>
                  <a:tcPr/>
                </a:tc>
              </a:tr>
              <a:tr h="640080">
                <a:tc>
                  <a:txBody>
                    <a:bodyPr/>
                    <a:lstStyle/>
                    <a:p>
                      <a:r>
                        <a:rPr lang="en-US" sz="1000" dirty="0" smtClean="0"/>
                        <a:t>7</a:t>
                      </a:r>
                      <a:endParaRPr lang="en-US" sz="1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ISBN 0-00-6511409-X</a:t>
                      </a:r>
                    </a:p>
                  </a:txBody>
                  <a:tcPr/>
                </a:tc>
                <a:tc>
                  <a:txBody>
                    <a:bodyPr/>
                    <a:lstStyle/>
                    <a:p>
                      <a:r>
                        <a:rPr lang="en-US" sz="1800" dirty="0" smtClean="0"/>
                        <a:t>$A11$</a:t>
                      </a:r>
                      <a:endParaRPr lang="en-US" sz="1800" dirty="0"/>
                    </a:p>
                  </a:txBody>
                  <a:tcPr/>
                </a:tc>
                <a:tc>
                  <a:txBody>
                    <a:bodyPr/>
                    <a:lstStyle/>
                    <a:p>
                      <a:endParaRPr lang="en-US" sz="1800"/>
                    </a:p>
                  </a:txBody>
                  <a:tcPr/>
                </a:tc>
                <a:tc>
                  <a:txBody>
                    <a:bodyPr/>
                    <a:lstStyle/>
                    <a:p>
                      <a:endParaRPr lang="en-US" sz="1800"/>
                    </a:p>
                  </a:txBody>
                  <a:tcPr/>
                </a:tc>
              </a:tr>
              <a:tr h="370840">
                <a:tc>
                  <a:txBody>
                    <a:bodyPr/>
                    <a:lstStyle/>
                    <a:p>
                      <a:r>
                        <a:rPr lang="en-US" sz="1000" dirty="0" smtClean="0"/>
                        <a:t>8</a:t>
                      </a:r>
                      <a:endParaRPr lang="en-US" sz="1000" dirty="0"/>
                    </a:p>
                  </a:txBody>
                  <a:tcPr/>
                </a:tc>
                <a:tc>
                  <a:txBody>
                    <a:bodyPr/>
                    <a:lstStyle/>
                    <a:p>
                      <a:endParaRPr lang="en-US" sz="1800"/>
                    </a:p>
                  </a:txBody>
                  <a:tcPr/>
                </a:tc>
                <a:tc>
                  <a:txBody>
                    <a:bodyPr/>
                    <a:lstStyle/>
                    <a:p>
                      <a:endParaRPr lang="en-US" sz="1800" dirty="0"/>
                    </a:p>
                  </a:txBody>
                  <a:tcPr/>
                </a:tc>
                <a:tc>
                  <a:txBody>
                    <a:bodyPr/>
                    <a:lstStyle/>
                    <a:p>
                      <a:endParaRPr lang="en-US" sz="1800"/>
                    </a:p>
                  </a:txBody>
                  <a:tcPr/>
                </a:tc>
                <a:tc>
                  <a:txBody>
                    <a:bodyPr/>
                    <a:lstStyle/>
                    <a:p>
                      <a:endParaRPr lang="en-US" sz="1800"/>
                    </a:p>
                  </a:txBody>
                  <a:tcPr/>
                </a:tc>
              </a:tr>
              <a:tr h="370840">
                <a:tc>
                  <a:txBody>
                    <a:bodyPr/>
                    <a:lstStyle/>
                    <a:p>
                      <a:r>
                        <a:rPr lang="en-US" sz="1000" dirty="0" smtClean="0"/>
                        <a:t>9</a:t>
                      </a:r>
                      <a:endParaRPr lang="en-US" sz="1000" dirty="0"/>
                    </a:p>
                  </a:txBody>
                  <a:tcPr/>
                </a:tc>
                <a:tc>
                  <a:txBody>
                    <a:bodyPr/>
                    <a:lstStyle/>
                    <a:p>
                      <a:endParaRPr lang="en-US" sz="1800"/>
                    </a:p>
                  </a:txBody>
                  <a:tcPr/>
                </a:tc>
                <a:tc>
                  <a:txBody>
                    <a:bodyPr/>
                    <a:lstStyle/>
                    <a:p>
                      <a:endParaRPr lang="en-US" sz="1800"/>
                    </a:p>
                  </a:txBody>
                  <a:tcPr/>
                </a:tc>
                <a:tc>
                  <a:txBody>
                    <a:bodyPr/>
                    <a:lstStyle/>
                    <a:p>
                      <a:endParaRPr lang="en-US" sz="1800"/>
                    </a:p>
                  </a:txBody>
                  <a:tcPr/>
                </a:tc>
                <a:tc>
                  <a:txBody>
                    <a:bodyPr/>
                    <a:lstStyle/>
                    <a:p>
                      <a:endParaRPr lang="en-US" sz="1800"/>
                    </a:p>
                  </a:txBody>
                  <a:tcPr/>
                </a:tc>
              </a:tr>
              <a:tr h="370840">
                <a:tc>
                  <a:txBody>
                    <a:bodyPr/>
                    <a:lstStyle/>
                    <a:p>
                      <a:r>
                        <a:rPr lang="en-US" sz="1000" dirty="0" smtClean="0"/>
                        <a:t>10</a:t>
                      </a:r>
                      <a:endParaRPr lang="en-US" sz="1000" dirty="0"/>
                    </a:p>
                  </a:txBody>
                  <a:tcPr/>
                </a:tc>
                <a:tc>
                  <a:txBody>
                    <a:bodyPr/>
                    <a:lstStyle/>
                    <a:p>
                      <a:pPr algn="ctr"/>
                      <a:r>
                        <a:rPr lang="en-US" sz="1800" b="1" i="0" dirty="0" smtClean="0"/>
                        <a:t>Nom</a:t>
                      </a:r>
                      <a:endParaRPr lang="en-US" sz="1800" b="1" i="0" dirty="0"/>
                    </a:p>
                  </a:txBody>
                  <a:tcPr/>
                </a:tc>
                <a:tc>
                  <a:txBody>
                    <a:bodyPr/>
                    <a:lstStyle/>
                    <a:p>
                      <a:endParaRPr lang="en-US" sz="1800"/>
                    </a:p>
                  </a:txBody>
                  <a:tcPr/>
                </a:tc>
                <a:tc>
                  <a:txBody>
                    <a:bodyPr/>
                    <a:lstStyle/>
                    <a:p>
                      <a:endParaRPr lang="en-US" sz="1800"/>
                    </a:p>
                  </a:txBody>
                  <a:tcPr/>
                </a:tc>
                <a:tc>
                  <a:txBody>
                    <a:bodyPr/>
                    <a:lstStyle/>
                    <a:p>
                      <a:endParaRPr lang="en-US" sz="1800"/>
                    </a:p>
                  </a:txBody>
                  <a:tcPr/>
                </a:tc>
              </a:tr>
              <a:tr h="370840">
                <a:tc>
                  <a:txBody>
                    <a:bodyPr/>
                    <a:lstStyle/>
                    <a:p>
                      <a:r>
                        <a:rPr lang="en-US" sz="1000" dirty="0" smtClean="0"/>
                        <a:t>11</a:t>
                      </a:r>
                      <a:endParaRPr lang="en-US" sz="1000" dirty="0"/>
                    </a:p>
                  </a:txBody>
                  <a:tcPr/>
                </a:tc>
                <a:tc>
                  <a:txBody>
                    <a:bodyPr/>
                    <a:lstStyle/>
                    <a:p>
                      <a:r>
                        <a:rPr lang="en-US" sz="1800" noProof="1" smtClean="0"/>
                        <a:t>Ghosh, Amitav</a:t>
                      </a:r>
                      <a:endParaRPr lang="en-US" sz="1800" noProof="1"/>
                    </a:p>
                  </a:txBody>
                  <a:tcPr/>
                </a:tc>
                <a:tc>
                  <a:txBody>
                    <a:bodyPr/>
                    <a:lstStyle/>
                    <a:p>
                      <a:endParaRPr lang="en-US" sz="1800"/>
                    </a:p>
                  </a:txBody>
                  <a:tcPr/>
                </a:tc>
                <a:tc>
                  <a:txBody>
                    <a:bodyPr/>
                    <a:lstStyle/>
                    <a:p>
                      <a:endParaRPr lang="en-US" sz="1800"/>
                    </a:p>
                  </a:txBody>
                  <a:tcPr/>
                </a:tc>
                <a:tc>
                  <a:txBody>
                    <a:bodyPr/>
                    <a:lstStyle/>
                    <a:p>
                      <a:endParaRPr lang="en-US" sz="1800"/>
                    </a:p>
                  </a:txBody>
                  <a:tcPr/>
                </a:tc>
              </a:tr>
              <a:tr h="370840">
                <a:tc>
                  <a:txBody>
                    <a:bodyPr/>
                    <a:lstStyle/>
                    <a:p>
                      <a:r>
                        <a:rPr lang="en-US" sz="1000" dirty="0" smtClean="0"/>
                        <a:t>12</a:t>
                      </a:r>
                      <a:endParaRPr lang="en-US" sz="1000" dirty="0"/>
                    </a:p>
                  </a:txBody>
                  <a:tcPr/>
                </a:tc>
                <a:tc>
                  <a:txBody>
                    <a:bodyPr/>
                    <a:lstStyle/>
                    <a:p>
                      <a:r>
                        <a:rPr lang="en-US" sz="1800" noProof="1" smtClean="0"/>
                        <a:t>Besse, Christianne</a:t>
                      </a:r>
                      <a:endParaRPr lang="en-US" sz="1800" noProof="1"/>
                    </a:p>
                  </a:txBody>
                  <a:tcPr/>
                </a:tc>
                <a:tc>
                  <a:txBody>
                    <a:bodyPr/>
                    <a:lstStyle/>
                    <a:p>
                      <a:endParaRPr lang="en-US" sz="1800"/>
                    </a:p>
                  </a:txBody>
                  <a:tcPr/>
                </a:tc>
                <a:tc>
                  <a:txBody>
                    <a:bodyPr/>
                    <a:lstStyle/>
                    <a:p>
                      <a:endParaRPr lang="en-US" sz="1800"/>
                    </a:p>
                  </a:txBody>
                  <a:tcPr/>
                </a:tc>
                <a:tc>
                  <a:txBody>
                    <a:bodyPr/>
                    <a:lstStyle/>
                    <a:p>
                      <a:endParaRPr lang="en-US" sz="1800" dirty="0"/>
                    </a:p>
                  </a:txBody>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1"/>
          <p:cNvSpPr>
            <a:spLocks noGrp="1" noChangeArrowheads="1"/>
          </p:cNvSpPr>
          <p:nvPr>
            <p:ph type="title"/>
          </p:nvPr>
        </p:nvSpPr>
        <p:spPr/>
        <p:txBody>
          <a:bodyPr tIns="35119"/>
          <a:lstStyle/>
          <a:p>
            <a:pPr>
              <a:tabLst>
                <a:tab pos="720603" algn="l"/>
                <a:tab pos="1441204" algn="l"/>
                <a:tab pos="2161812" algn="l"/>
                <a:tab pos="2882419" algn="l"/>
                <a:tab pos="3603024" algn="l"/>
                <a:tab pos="4323633" algn="l"/>
                <a:tab pos="5044238" algn="l"/>
                <a:tab pos="5764844" algn="l"/>
                <a:tab pos="6485447" algn="l"/>
                <a:tab pos="7206054" algn="l"/>
                <a:tab pos="7926656" algn="l"/>
                <a:tab pos="8647262" algn="l"/>
                <a:tab pos="9367869" algn="l"/>
              </a:tabLst>
            </a:pPr>
            <a:r>
              <a:rPr lang="en-US" dirty="0" smtClean="0"/>
              <a:t>2</a:t>
            </a:r>
            <a:r>
              <a:rPr lang="en-US" baseline="33000" dirty="0" smtClean="0"/>
              <a:t>nd</a:t>
            </a:r>
            <a:r>
              <a:rPr lang="en-US" dirty="0" smtClean="0"/>
              <a:t>: export your second set of data</a:t>
            </a:r>
            <a:endParaRPr lang="en-US" i="1" u="sng" dirty="0"/>
          </a:p>
        </p:txBody>
      </p:sp>
      <p:grpSp>
        <p:nvGrpSpPr>
          <p:cNvPr id="2" name="Group 69"/>
          <p:cNvGrpSpPr/>
          <p:nvPr/>
        </p:nvGrpSpPr>
        <p:grpSpPr>
          <a:xfrm>
            <a:off x="544513" y="1490698"/>
            <a:ext cx="8839200" cy="4688098"/>
            <a:chOff x="544512" y="1490697"/>
            <a:chExt cx="8839200" cy="4688097"/>
          </a:xfrm>
        </p:grpSpPr>
        <p:sp>
          <p:nvSpPr>
            <p:cNvPr id="5" name="Oval 4"/>
            <p:cNvSpPr/>
            <p:nvPr/>
          </p:nvSpPr>
          <p:spPr bwMode="auto">
            <a:xfrm>
              <a:off x="696912" y="1490697"/>
              <a:ext cx="4267200" cy="483435"/>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noProof="1">
                  <a:solidFill>
                    <a:schemeClr val="tx1">
                      <a:lumMod val="95000"/>
                      <a:lumOff val="5000"/>
                    </a:schemeClr>
                  </a:solidFill>
                </a:rPr>
                <a:t>http://…isbn/000651409X</a:t>
              </a:r>
            </a:p>
          </p:txBody>
        </p:sp>
        <p:sp>
          <p:nvSpPr>
            <p:cNvPr id="7" name="Oval 6"/>
            <p:cNvSpPr/>
            <p:nvPr/>
          </p:nvSpPr>
          <p:spPr bwMode="auto">
            <a:xfrm>
              <a:off x="1415001" y="3856037"/>
              <a:ext cx="685800" cy="457200"/>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8" name="Oval 7"/>
            <p:cNvSpPr/>
            <p:nvPr/>
          </p:nvSpPr>
          <p:spPr bwMode="auto">
            <a:xfrm>
              <a:off x="6945312" y="4465637"/>
              <a:ext cx="685800" cy="457200"/>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544512" y="5225404"/>
              <a:ext cx="2438400" cy="34379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noProof="1">
                  <a:solidFill>
                    <a:srgbClr val="0D0D0D"/>
                  </a:solidFill>
                </a:rPr>
                <a:t>Ghosh, Amitav</a:t>
              </a:r>
            </a:p>
          </p:txBody>
        </p:sp>
        <p:sp>
          <p:nvSpPr>
            <p:cNvPr id="18" name="Rectangle 17"/>
            <p:cNvSpPr/>
            <p:nvPr/>
          </p:nvSpPr>
          <p:spPr bwMode="auto">
            <a:xfrm>
              <a:off x="6792912" y="5835004"/>
              <a:ext cx="2438400" cy="34379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noProof="1">
                  <a:solidFill>
                    <a:srgbClr val="0D0D0D"/>
                  </a:solidFill>
                </a:rPr>
                <a:t>Besse, Christianne</a:t>
              </a:r>
            </a:p>
          </p:txBody>
        </p:sp>
        <p:sp>
          <p:nvSpPr>
            <p:cNvPr id="19" name="Rectangle 18"/>
            <p:cNvSpPr/>
            <p:nvPr/>
          </p:nvSpPr>
          <p:spPr bwMode="auto">
            <a:xfrm>
              <a:off x="6792912" y="1644005"/>
              <a:ext cx="2590800" cy="34379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fr-FR" sz="1800" b="1" dirty="0">
                  <a:solidFill>
                    <a:srgbClr val="0D0D0D"/>
                  </a:solidFill>
                </a:rPr>
                <a:t>Le palais des miroirs</a:t>
              </a:r>
            </a:p>
          </p:txBody>
        </p:sp>
        <p:cxnSp>
          <p:nvCxnSpPr>
            <p:cNvPr id="41" name="Straight Arrow Connector 40"/>
            <p:cNvCxnSpPr>
              <a:stCxn id="5" idx="4"/>
              <a:endCxn id="7" idx="0"/>
            </p:cNvCxnSpPr>
            <p:nvPr/>
          </p:nvCxnSpPr>
          <p:spPr bwMode="auto">
            <a:xfrm flipH="1">
              <a:off x="1757901" y="1974131"/>
              <a:ext cx="1072611" cy="188190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0" name="TextBox 49"/>
            <p:cNvSpPr txBox="1"/>
            <p:nvPr/>
          </p:nvSpPr>
          <p:spPr>
            <a:xfrm rot="2200734">
              <a:off x="4826424" y="2331680"/>
              <a:ext cx="1171123" cy="343790"/>
            </a:xfrm>
            <a:prstGeom prst="rect">
              <a:avLst/>
            </a:prstGeom>
            <a:noFill/>
          </p:spPr>
          <p:txBody>
            <a:bodyPr wrap="none" rtlCol="0">
              <a:spAutoFit/>
            </a:bodyPr>
            <a:lstStyle/>
            <a:p>
              <a:r>
                <a:rPr lang="en-US" sz="1800" b="1" noProof="1">
                  <a:solidFill>
                    <a:srgbClr val="0D0D0D"/>
                  </a:solidFill>
                </a:rPr>
                <a:t>f:original</a:t>
              </a:r>
            </a:p>
          </p:txBody>
        </p:sp>
        <p:sp>
          <p:nvSpPr>
            <p:cNvPr id="52" name="TextBox 51"/>
            <p:cNvSpPr txBox="1"/>
            <p:nvPr/>
          </p:nvSpPr>
          <p:spPr>
            <a:xfrm>
              <a:off x="1763712" y="4583513"/>
              <a:ext cx="831710" cy="343790"/>
            </a:xfrm>
            <a:prstGeom prst="rect">
              <a:avLst/>
            </a:prstGeom>
            <a:noFill/>
          </p:spPr>
          <p:txBody>
            <a:bodyPr wrap="none" rtlCol="0">
              <a:spAutoFit/>
            </a:bodyPr>
            <a:lstStyle/>
            <a:p>
              <a:r>
                <a:rPr lang="en-US" sz="1800" b="1" noProof="1">
                  <a:solidFill>
                    <a:srgbClr val="0D0D0D"/>
                  </a:solidFill>
                </a:rPr>
                <a:t>f:nom</a:t>
              </a:r>
            </a:p>
          </p:txBody>
        </p:sp>
        <p:sp>
          <p:nvSpPr>
            <p:cNvPr id="54" name="TextBox 53"/>
            <p:cNvSpPr txBox="1"/>
            <p:nvPr/>
          </p:nvSpPr>
          <p:spPr>
            <a:xfrm>
              <a:off x="6640512" y="3856037"/>
              <a:ext cx="1475965" cy="343790"/>
            </a:xfrm>
            <a:prstGeom prst="rect">
              <a:avLst/>
            </a:prstGeom>
            <a:noFill/>
          </p:spPr>
          <p:txBody>
            <a:bodyPr wrap="none" rtlCol="0">
              <a:spAutoFit/>
            </a:bodyPr>
            <a:lstStyle/>
            <a:p>
              <a:r>
                <a:rPr lang="en-US" sz="1800" b="1" noProof="1">
                  <a:solidFill>
                    <a:srgbClr val="0D0D0D"/>
                  </a:solidFill>
                </a:rPr>
                <a:t>f:traducteur</a:t>
              </a:r>
            </a:p>
          </p:txBody>
        </p:sp>
        <p:sp>
          <p:nvSpPr>
            <p:cNvPr id="56" name="TextBox 55"/>
            <p:cNvSpPr txBox="1"/>
            <p:nvPr/>
          </p:nvSpPr>
          <p:spPr>
            <a:xfrm>
              <a:off x="1306512" y="2754714"/>
              <a:ext cx="1045542" cy="343790"/>
            </a:xfrm>
            <a:prstGeom prst="rect">
              <a:avLst/>
            </a:prstGeom>
            <a:noFill/>
          </p:spPr>
          <p:txBody>
            <a:bodyPr wrap="none" rtlCol="0">
              <a:spAutoFit/>
            </a:bodyPr>
            <a:lstStyle/>
            <a:p>
              <a:r>
                <a:rPr lang="en-US" sz="1800" b="1" noProof="1">
                  <a:solidFill>
                    <a:srgbClr val="0D0D0D"/>
                  </a:solidFill>
                </a:rPr>
                <a:t>f:auteur</a:t>
              </a:r>
            </a:p>
          </p:txBody>
        </p:sp>
        <p:sp>
          <p:nvSpPr>
            <p:cNvPr id="57" name="TextBox 56"/>
            <p:cNvSpPr txBox="1"/>
            <p:nvPr/>
          </p:nvSpPr>
          <p:spPr>
            <a:xfrm rot="19602114">
              <a:off x="7015463" y="2417276"/>
              <a:ext cx="781566" cy="343790"/>
            </a:xfrm>
            <a:prstGeom prst="rect">
              <a:avLst/>
            </a:prstGeom>
            <a:noFill/>
          </p:spPr>
          <p:txBody>
            <a:bodyPr wrap="none" rtlCol="0">
              <a:spAutoFit/>
            </a:bodyPr>
            <a:lstStyle/>
            <a:p>
              <a:r>
                <a:rPr lang="en-US" sz="1800" b="1" noProof="1">
                  <a:solidFill>
                    <a:srgbClr val="0D0D0D"/>
                  </a:solidFill>
                </a:rPr>
                <a:t>f:titre</a:t>
              </a:r>
            </a:p>
          </p:txBody>
        </p:sp>
        <p:sp>
          <p:nvSpPr>
            <p:cNvPr id="28" name="Oval 27"/>
            <p:cNvSpPr/>
            <p:nvPr/>
          </p:nvSpPr>
          <p:spPr bwMode="auto">
            <a:xfrm>
              <a:off x="4125912" y="3243297"/>
              <a:ext cx="4038600" cy="48343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noProof="1">
                  <a:solidFill>
                    <a:schemeClr val="tx1">
                      <a:lumMod val="95000"/>
                      <a:lumOff val="5000"/>
                    </a:schemeClr>
                  </a:solidFill>
                </a:rPr>
                <a:t>http://…isbn/2020386682</a:t>
              </a:r>
            </a:p>
          </p:txBody>
        </p:sp>
        <p:cxnSp>
          <p:nvCxnSpPr>
            <p:cNvPr id="34" name="Straight Arrow Connector 33"/>
            <p:cNvCxnSpPr>
              <a:stCxn id="7" idx="4"/>
              <a:endCxn id="10" idx="0"/>
            </p:cNvCxnSpPr>
            <p:nvPr/>
          </p:nvCxnSpPr>
          <p:spPr bwMode="auto">
            <a:xfrm>
              <a:off x="1757901" y="4313238"/>
              <a:ext cx="5811" cy="91216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9" name="Straight Arrow Connector 38"/>
            <p:cNvCxnSpPr>
              <a:stCxn id="28" idx="4"/>
              <a:endCxn id="8" idx="1"/>
            </p:cNvCxnSpPr>
            <p:nvPr/>
          </p:nvCxnSpPr>
          <p:spPr bwMode="auto">
            <a:xfrm>
              <a:off x="6145212" y="3726731"/>
              <a:ext cx="900534" cy="80586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3" name="Straight Arrow Connector 42"/>
            <p:cNvCxnSpPr>
              <a:stCxn id="8" idx="5"/>
              <a:endCxn id="18" idx="0"/>
            </p:cNvCxnSpPr>
            <p:nvPr/>
          </p:nvCxnSpPr>
          <p:spPr bwMode="auto">
            <a:xfrm>
              <a:off x="7530678" y="4855882"/>
              <a:ext cx="481434" cy="9791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7" name="Straight Arrow Connector 46"/>
            <p:cNvCxnSpPr>
              <a:stCxn id="28" idx="0"/>
              <a:endCxn id="19" idx="2"/>
            </p:cNvCxnSpPr>
            <p:nvPr/>
          </p:nvCxnSpPr>
          <p:spPr bwMode="auto">
            <a:xfrm flipV="1">
              <a:off x="6145212" y="1987795"/>
              <a:ext cx="1943100" cy="12555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8" name="Straight Arrow Connector 57"/>
            <p:cNvCxnSpPr>
              <a:stCxn id="28" idx="0"/>
              <a:endCxn id="5" idx="5"/>
            </p:cNvCxnSpPr>
            <p:nvPr/>
          </p:nvCxnSpPr>
          <p:spPr bwMode="auto">
            <a:xfrm flipH="1" flipV="1">
              <a:off x="4339195" y="1903335"/>
              <a:ext cx="1806017" cy="133996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4" name="TextBox 63"/>
            <p:cNvSpPr txBox="1"/>
            <p:nvPr/>
          </p:nvSpPr>
          <p:spPr>
            <a:xfrm>
              <a:off x="7783512" y="4987433"/>
              <a:ext cx="831710" cy="343790"/>
            </a:xfrm>
            <a:prstGeom prst="rect">
              <a:avLst/>
            </a:prstGeom>
            <a:noFill/>
          </p:spPr>
          <p:txBody>
            <a:bodyPr wrap="none" rtlCol="0">
              <a:spAutoFit/>
            </a:bodyPr>
            <a:lstStyle/>
            <a:p>
              <a:r>
                <a:rPr lang="en-US" sz="1800" b="1" noProof="1">
                  <a:solidFill>
                    <a:srgbClr val="0D0D0D"/>
                  </a:solidFill>
                </a:rPr>
                <a:t>f:nom</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1"/>
          <p:cNvSpPr>
            <a:spLocks noGrp="1" noChangeArrowheads="1"/>
          </p:cNvSpPr>
          <p:nvPr>
            <p:ph type="title"/>
          </p:nvPr>
        </p:nvSpPr>
        <p:spPr/>
        <p:txBody>
          <a:bodyPr tIns="35119"/>
          <a:lstStyle/>
          <a:p>
            <a:pPr>
              <a:tabLst>
                <a:tab pos="720603" algn="l"/>
                <a:tab pos="1441204" algn="l"/>
                <a:tab pos="2161812" algn="l"/>
                <a:tab pos="2882419" algn="l"/>
                <a:tab pos="3603024" algn="l"/>
                <a:tab pos="4323633" algn="l"/>
                <a:tab pos="5044238" algn="l"/>
                <a:tab pos="5764844" algn="l"/>
                <a:tab pos="6485447" algn="l"/>
                <a:tab pos="7206054" algn="l"/>
                <a:tab pos="7926656" algn="l"/>
                <a:tab pos="8647262" algn="l"/>
                <a:tab pos="9367869" algn="l"/>
              </a:tabLst>
            </a:pPr>
            <a:r>
              <a:rPr lang="en-US"/>
              <a:t>3</a:t>
            </a:r>
            <a:r>
              <a:rPr lang="en-US" baseline="33000"/>
              <a:t>rd</a:t>
            </a:r>
            <a:r>
              <a:rPr lang="en-US"/>
              <a:t>: start merging your data</a:t>
            </a:r>
          </a:p>
        </p:txBody>
      </p:sp>
      <p:sp>
        <p:nvSpPr>
          <p:cNvPr id="5" name="Oval 4"/>
          <p:cNvSpPr/>
          <p:nvPr/>
        </p:nvSpPr>
        <p:spPr bwMode="auto">
          <a:xfrm>
            <a:off x="4735512" y="3779837"/>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6" name="Oval 5"/>
          <p:cNvSpPr/>
          <p:nvPr/>
        </p:nvSpPr>
        <p:spPr bwMode="auto">
          <a:xfrm>
            <a:off x="5192713" y="56848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t" anchorCtr="0" compatLnSpc="1">
            <a:prstTxWarp prst="textNoShape">
              <a:avLst/>
            </a:prstTxWarp>
          </a:bodyPr>
          <a:lstStyle/>
          <a:p>
            <a:endParaRPr lang="en-US"/>
          </a:p>
        </p:txBody>
      </p:sp>
      <p:sp>
        <p:nvSpPr>
          <p:cNvPr id="7" name="Oval 6"/>
          <p:cNvSpPr/>
          <p:nvPr/>
        </p:nvSpPr>
        <p:spPr bwMode="auto">
          <a:xfrm>
            <a:off x="8413165" y="61181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t" anchorCtr="0" compatLnSpc="1">
            <a:prstTxWarp prst="textNoShape">
              <a:avLst/>
            </a:prstTxWarp>
          </a:bodyPr>
          <a:lstStyle/>
          <a:p>
            <a:endParaRPr lang="en-US"/>
          </a:p>
        </p:txBody>
      </p:sp>
      <p:sp>
        <p:nvSpPr>
          <p:cNvPr id="8" name="Rectangle 7"/>
          <p:cNvSpPr/>
          <p:nvPr/>
        </p:nvSpPr>
        <p:spPr bwMode="auto">
          <a:xfrm>
            <a:off x="4605502" y="65230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9" name="Rectangle 8"/>
          <p:cNvSpPr/>
          <p:nvPr/>
        </p:nvSpPr>
        <p:spPr bwMode="auto">
          <a:xfrm>
            <a:off x="8164515" y="690308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rgbClr val="0D0D0D"/>
                </a:solidFill>
              </a:rPr>
              <a:t>Besse, Christianne</a:t>
            </a:r>
          </a:p>
        </p:txBody>
      </p:sp>
      <p:sp>
        <p:nvSpPr>
          <p:cNvPr id="10" name="Rectangle 9"/>
          <p:cNvSpPr/>
          <p:nvPr/>
        </p:nvSpPr>
        <p:spPr bwMode="auto">
          <a:xfrm>
            <a:off x="8262771" y="4456555"/>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fr-FR" sz="1000" b="1" dirty="0">
                <a:solidFill>
                  <a:srgbClr val="0D0D0D"/>
                </a:solidFill>
              </a:rPr>
              <a:t>Le palais des miroirs</a:t>
            </a:r>
          </a:p>
        </p:txBody>
      </p:sp>
      <p:cxnSp>
        <p:nvCxnSpPr>
          <p:cNvPr id="11" name="Straight Arrow Connector 10"/>
          <p:cNvCxnSpPr>
            <a:stCxn id="5" idx="4"/>
            <a:endCxn id="6" idx="0"/>
          </p:cNvCxnSpPr>
          <p:nvPr/>
        </p:nvCxnSpPr>
        <p:spPr bwMode="auto">
          <a:xfrm rot="5400000">
            <a:off x="4950096" y="4570885"/>
            <a:ext cx="1582209" cy="64569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TextBox 11"/>
          <p:cNvSpPr txBox="1"/>
          <p:nvPr/>
        </p:nvSpPr>
        <p:spPr>
          <a:xfrm rot="3478347">
            <a:off x="7170509" y="4524734"/>
            <a:ext cx="823218" cy="229550"/>
          </a:xfrm>
          <a:prstGeom prst="rect">
            <a:avLst/>
          </a:prstGeom>
          <a:noFill/>
        </p:spPr>
        <p:txBody>
          <a:bodyPr wrap="square" lIns="91018" tIns="45510" rIns="91018" bIns="45510" rtlCol="0">
            <a:spAutoFit/>
          </a:bodyPr>
          <a:lstStyle/>
          <a:p>
            <a:r>
              <a:rPr lang="en-US" sz="1000" b="1" noProof="1">
                <a:solidFill>
                  <a:srgbClr val="0D0D0D"/>
                </a:solidFill>
              </a:rPr>
              <a:t>f:original</a:t>
            </a:r>
          </a:p>
        </p:txBody>
      </p:sp>
      <p:sp>
        <p:nvSpPr>
          <p:cNvPr id="13" name="TextBox 12"/>
          <p:cNvSpPr txBox="1"/>
          <p:nvPr/>
        </p:nvSpPr>
        <p:spPr>
          <a:xfrm>
            <a:off x="4887912" y="6186949"/>
            <a:ext cx="617604" cy="229550"/>
          </a:xfrm>
          <a:prstGeom prst="rect">
            <a:avLst/>
          </a:prstGeom>
          <a:noFill/>
        </p:spPr>
        <p:txBody>
          <a:bodyPr wrap="square" lIns="91018" tIns="45510" rIns="91018" bIns="45510" rtlCol="0">
            <a:spAutoFit/>
          </a:bodyPr>
          <a:lstStyle/>
          <a:p>
            <a:r>
              <a:rPr lang="en-US" sz="1000" b="1" noProof="1">
                <a:solidFill>
                  <a:srgbClr val="0D0D0D"/>
                </a:solidFill>
              </a:rPr>
              <a:t>f:nom</a:t>
            </a:r>
          </a:p>
        </p:txBody>
      </p:sp>
      <p:sp>
        <p:nvSpPr>
          <p:cNvPr id="14" name="TextBox 13"/>
          <p:cNvSpPr txBox="1"/>
          <p:nvPr/>
        </p:nvSpPr>
        <p:spPr>
          <a:xfrm>
            <a:off x="8212645" y="5762278"/>
            <a:ext cx="889632" cy="229550"/>
          </a:xfrm>
          <a:prstGeom prst="rect">
            <a:avLst/>
          </a:prstGeom>
          <a:noFill/>
        </p:spPr>
        <p:txBody>
          <a:bodyPr wrap="square" lIns="91018" tIns="45510" rIns="91018" bIns="45510" rtlCol="0">
            <a:spAutoFit/>
          </a:bodyPr>
          <a:lstStyle/>
          <a:p>
            <a:r>
              <a:rPr lang="en-US" sz="1000" b="1" noProof="1">
                <a:solidFill>
                  <a:srgbClr val="0D0D0D"/>
                </a:solidFill>
              </a:rPr>
              <a:t>f:traducteur</a:t>
            </a:r>
          </a:p>
        </p:txBody>
      </p:sp>
      <p:sp>
        <p:nvSpPr>
          <p:cNvPr id="15" name="TextBox 14"/>
          <p:cNvSpPr txBox="1"/>
          <p:nvPr/>
        </p:nvSpPr>
        <p:spPr>
          <a:xfrm>
            <a:off x="5726113" y="4999036"/>
            <a:ext cx="762000" cy="229550"/>
          </a:xfrm>
          <a:prstGeom prst="rect">
            <a:avLst/>
          </a:prstGeom>
          <a:noFill/>
        </p:spPr>
        <p:txBody>
          <a:bodyPr wrap="square" lIns="91018" tIns="45510" rIns="91018" bIns="45510" rtlCol="0">
            <a:spAutoFit/>
          </a:bodyPr>
          <a:lstStyle/>
          <a:p>
            <a:r>
              <a:rPr lang="en-US" sz="1000" b="1" noProof="1">
                <a:solidFill>
                  <a:srgbClr val="0D0D0D"/>
                </a:solidFill>
              </a:rPr>
              <a:t>f:auteur</a:t>
            </a:r>
          </a:p>
        </p:txBody>
      </p:sp>
      <p:sp>
        <p:nvSpPr>
          <p:cNvPr id="16" name="TextBox 15"/>
          <p:cNvSpPr txBox="1"/>
          <p:nvPr/>
        </p:nvSpPr>
        <p:spPr>
          <a:xfrm rot="19602114">
            <a:off x="8400688" y="4907592"/>
            <a:ext cx="675917" cy="229550"/>
          </a:xfrm>
          <a:prstGeom prst="rect">
            <a:avLst/>
          </a:prstGeom>
          <a:noFill/>
        </p:spPr>
        <p:txBody>
          <a:bodyPr wrap="square" lIns="91018" tIns="45510" rIns="91018" bIns="45510" rtlCol="0">
            <a:spAutoFit/>
          </a:bodyPr>
          <a:lstStyle/>
          <a:p>
            <a:r>
              <a:rPr lang="en-US" sz="1000" b="1" noProof="1">
                <a:solidFill>
                  <a:srgbClr val="0D0D0D"/>
                </a:solidFill>
              </a:rPr>
              <a:t>f:titre</a:t>
            </a:r>
          </a:p>
        </p:txBody>
      </p:sp>
      <p:sp>
        <p:nvSpPr>
          <p:cNvPr id="17" name="Oval 16"/>
          <p:cNvSpPr/>
          <p:nvPr/>
        </p:nvSpPr>
        <p:spPr bwMode="auto">
          <a:xfrm>
            <a:off x="6558296" y="5384293"/>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18" name="Straight Arrow Connector 17"/>
          <p:cNvCxnSpPr>
            <a:stCxn id="6" idx="4"/>
            <a:endCxn id="8" idx="0"/>
          </p:cNvCxnSpPr>
          <p:nvPr/>
        </p:nvCxnSpPr>
        <p:spPr bwMode="auto">
          <a:xfrm rot="5400000">
            <a:off x="5127300" y="6232033"/>
            <a:ext cx="571306" cy="107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9" name="Straight Arrow Connector 18"/>
          <p:cNvCxnSpPr>
            <a:stCxn id="17" idx="4"/>
            <a:endCxn id="7" idx="1"/>
          </p:cNvCxnSpPr>
          <p:nvPr/>
        </p:nvCxnSpPr>
        <p:spPr bwMode="auto">
          <a:xfrm rot="16200000" flipH="1">
            <a:off x="7957944" y="5635925"/>
            <a:ext cx="450139" cy="59245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7" idx="5"/>
            <a:endCxn id="9" idx="0"/>
          </p:cNvCxnSpPr>
          <p:nvPr/>
        </p:nvCxnSpPr>
        <p:spPr bwMode="auto">
          <a:xfrm rot="16200000" flipH="1">
            <a:off x="8603875" y="6540345"/>
            <a:ext cx="557142" cy="1683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1" name="Straight Arrow Connector 20"/>
          <p:cNvCxnSpPr>
            <a:stCxn id="17" idx="0"/>
            <a:endCxn id="10" idx="2"/>
          </p:cNvCxnSpPr>
          <p:nvPr/>
        </p:nvCxnSpPr>
        <p:spPr bwMode="auto">
          <a:xfrm rot="5400000" flipH="1" flipV="1">
            <a:off x="8126784" y="4446154"/>
            <a:ext cx="698187" cy="117809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2" name="Straight Arrow Connector 21"/>
          <p:cNvCxnSpPr>
            <a:stCxn id="17" idx="0"/>
            <a:endCxn id="5" idx="5"/>
          </p:cNvCxnSpPr>
          <p:nvPr/>
        </p:nvCxnSpPr>
        <p:spPr bwMode="auto">
          <a:xfrm rot="16200000" flipV="1">
            <a:off x="6780613" y="4278171"/>
            <a:ext cx="1328938" cy="88340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3" name="TextBox 22"/>
          <p:cNvSpPr txBox="1"/>
          <p:nvPr/>
        </p:nvSpPr>
        <p:spPr>
          <a:xfrm>
            <a:off x="8964658" y="6422740"/>
            <a:ext cx="647701" cy="229550"/>
          </a:xfrm>
          <a:prstGeom prst="rect">
            <a:avLst/>
          </a:prstGeom>
          <a:noFill/>
        </p:spPr>
        <p:txBody>
          <a:bodyPr wrap="square" lIns="91018" tIns="45510" rIns="91018" bIns="45510" rtlCol="0">
            <a:spAutoFit/>
          </a:bodyPr>
          <a:lstStyle/>
          <a:p>
            <a:r>
              <a:rPr lang="en-US" sz="1000" b="1" noProof="1">
                <a:solidFill>
                  <a:srgbClr val="0D0D0D"/>
                </a:solidFill>
              </a:rPr>
              <a:t>f:nom</a:t>
            </a:r>
          </a:p>
        </p:txBody>
      </p:sp>
      <p:sp>
        <p:nvSpPr>
          <p:cNvPr id="25" name="Oval 24"/>
          <p:cNvSpPr/>
          <p:nvPr/>
        </p:nvSpPr>
        <p:spPr bwMode="auto">
          <a:xfrm>
            <a:off x="3945912" y="1552046"/>
            <a:ext cx="27666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26" name="Oval 25"/>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t" anchorCtr="0" compatLnSpc="1">
            <a:prstTxWarp prst="textNoShape">
              <a:avLst/>
            </a:prstTxWarp>
          </a:bodyPr>
          <a:lstStyle/>
          <a:p>
            <a:endParaRPr lang="en-US"/>
          </a:p>
        </p:txBody>
      </p:sp>
      <p:sp>
        <p:nvSpPr>
          <p:cNvPr id="27" name="Oval 26"/>
          <p:cNvSpPr/>
          <p:nvPr/>
        </p:nvSpPr>
        <p:spPr bwMode="auto">
          <a:xfrm>
            <a:off x="3973515" y="33226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t" anchorCtr="0" compatLnSpc="1">
            <a:prstTxWarp prst="textNoShape">
              <a:avLst/>
            </a:prstTxWarp>
          </a:bodyPr>
          <a:lstStyle/>
          <a:p>
            <a:endParaRPr lang="en-US"/>
          </a:p>
        </p:txBody>
      </p:sp>
      <p:sp>
        <p:nvSpPr>
          <p:cNvPr id="28" name="Rectangle 27"/>
          <p:cNvSpPr/>
          <p:nvPr/>
        </p:nvSpPr>
        <p:spPr bwMode="auto">
          <a:xfrm>
            <a:off x="239761" y="4694237"/>
            <a:ext cx="1670399" cy="22955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29" name="Oval 28"/>
          <p:cNvSpPr/>
          <p:nvPr/>
        </p:nvSpPr>
        <p:spPr bwMode="auto">
          <a:xfrm>
            <a:off x="2068515" y="4846639"/>
            <a:ext cx="30798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30" name="Rectangle 29"/>
          <p:cNvSpPr/>
          <p:nvPr/>
        </p:nvSpPr>
        <p:spPr bwMode="auto">
          <a:xfrm>
            <a:off x="239761" y="1465493"/>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200" b="1" dirty="0">
                <a:solidFill>
                  <a:srgbClr val="0D0D0D"/>
                </a:solidFill>
              </a:rPr>
              <a:t>The Glass Palace</a:t>
            </a:r>
          </a:p>
        </p:txBody>
      </p:sp>
      <p:sp>
        <p:nvSpPr>
          <p:cNvPr id="31" name="Rectangle 30"/>
          <p:cNvSpPr/>
          <p:nvPr/>
        </p:nvSpPr>
        <p:spPr bwMode="auto">
          <a:xfrm>
            <a:off x="239761" y="1846492"/>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200" b="1" dirty="0">
                <a:solidFill>
                  <a:srgbClr val="0D0D0D"/>
                </a:solidFill>
              </a:rPr>
              <a:t>2000</a:t>
            </a:r>
          </a:p>
        </p:txBody>
      </p:sp>
      <p:sp>
        <p:nvSpPr>
          <p:cNvPr id="32" name="Rectangle 31"/>
          <p:cNvSpPr/>
          <p:nvPr/>
        </p:nvSpPr>
        <p:spPr bwMode="auto">
          <a:xfrm>
            <a:off x="239761" y="2715664"/>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200" b="1" dirty="0">
                <a:solidFill>
                  <a:srgbClr val="0D0D0D"/>
                </a:solidFill>
              </a:rPr>
              <a:t>London</a:t>
            </a:r>
          </a:p>
        </p:txBody>
      </p:sp>
      <p:sp>
        <p:nvSpPr>
          <p:cNvPr id="33" name="Rectangle 32"/>
          <p:cNvSpPr/>
          <p:nvPr/>
        </p:nvSpPr>
        <p:spPr bwMode="auto">
          <a:xfrm>
            <a:off x="239761" y="3115864"/>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200" b="1" dirty="0">
                <a:solidFill>
                  <a:srgbClr val="0D0D0D"/>
                </a:solidFill>
              </a:rPr>
              <a:t>Harper Collins</a:t>
            </a:r>
          </a:p>
        </p:txBody>
      </p:sp>
      <p:cxnSp>
        <p:nvCxnSpPr>
          <p:cNvPr id="34" name="Curved Connector 20"/>
          <p:cNvCxnSpPr>
            <a:stCxn id="25" idx="4"/>
            <a:endCxn id="26" idx="6"/>
          </p:cNvCxnSpPr>
          <p:nvPr/>
        </p:nvCxnSpPr>
        <p:spPr bwMode="auto">
          <a:xfrm rot="5400000">
            <a:off x="3894713" y="1612836"/>
            <a:ext cx="1172501" cy="16965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5" name="Curved Connector 34"/>
          <p:cNvCxnSpPr>
            <a:stCxn id="25" idx="4"/>
            <a:endCxn id="27" idx="6"/>
          </p:cNvCxnSpPr>
          <p:nvPr/>
        </p:nvCxnSpPr>
        <p:spPr bwMode="auto">
          <a:xfrm rot="5400000">
            <a:off x="4084062" y="2234087"/>
            <a:ext cx="1604400" cy="8859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6" name="Curved Connector 35"/>
          <p:cNvCxnSpPr>
            <a:stCxn id="27" idx="2"/>
            <a:endCxn id="28" idx="0"/>
          </p:cNvCxnSpPr>
          <p:nvPr/>
        </p:nvCxnSpPr>
        <p:spPr bwMode="auto">
          <a:xfrm rot="10800000" flipV="1">
            <a:off x="1074912" y="3479237"/>
            <a:ext cx="2898600" cy="12150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8" name="Straight Arrow Connector 37"/>
          <p:cNvCxnSpPr>
            <a:stCxn id="26" idx="2"/>
            <a:endCxn id="32" idx="3"/>
          </p:cNvCxnSpPr>
          <p:nvPr/>
        </p:nvCxnSpPr>
        <p:spPr bwMode="auto">
          <a:xfrm rot="10800000">
            <a:off x="1910112" y="2844114"/>
            <a:ext cx="1252800"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9" name="Straight Arrow Connector 38"/>
          <p:cNvCxnSpPr>
            <a:stCxn id="26" idx="2"/>
            <a:endCxn id="33" idx="3"/>
          </p:cNvCxnSpPr>
          <p:nvPr/>
        </p:nvCxnSpPr>
        <p:spPr bwMode="auto">
          <a:xfrm rot="10800000" flipV="1">
            <a:off x="1910112" y="3047337"/>
            <a:ext cx="1252800"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0" name="Straight Arrow Connector 39"/>
          <p:cNvCxnSpPr>
            <a:stCxn id="25" idx="2"/>
            <a:endCxn id="30" idx="3"/>
          </p:cNvCxnSpPr>
          <p:nvPr/>
        </p:nvCxnSpPr>
        <p:spPr bwMode="auto">
          <a:xfrm rot="10800000">
            <a:off x="1910118" y="1593991"/>
            <a:ext cx="2035800" cy="1195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1" name="Straight Arrow Connector 40"/>
          <p:cNvCxnSpPr>
            <a:stCxn id="25" idx="2"/>
            <a:endCxn id="31" idx="3"/>
          </p:cNvCxnSpPr>
          <p:nvPr/>
        </p:nvCxnSpPr>
        <p:spPr bwMode="auto">
          <a:xfrm rot="10800000" flipV="1">
            <a:off x="1910118" y="1713489"/>
            <a:ext cx="2035800" cy="26149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2" name="TextBox 41"/>
          <p:cNvSpPr txBox="1"/>
          <p:nvPr/>
        </p:nvSpPr>
        <p:spPr>
          <a:xfrm rot="238339">
            <a:off x="2547161" y="1448663"/>
            <a:ext cx="663265" cy="229550"/>
          </a:xfrm>
          <a:prstGeom prst="rect">
            <a:avLst/>
          </a:prstGeom>
          <a:noFill/>
        </p:spPr>
        <p:txBody>
          <a:bodyPr wrap="square" lIns="91018" tIns="45510" rIns="91018" bIns="45510" rtlCol="0">
            <a:spAutoFit/>
          </a:bodyPr>
          <a:lstStyle/>
          <a:p>
            <a:r>
              <a:rPr lang="en-US" sz="1000" b="1" noProof="1">
                <a:solidFill>
                  <a:srgbClr val="0D0D0D"/>
                </a:solidFill>
              </a:rPr>
              <a:t>a:title</a:t>
            </a:r>
          </a:p>
        </p:txBody>
      </p:sp>
      <p:sp>
        <p:nvSpPr>
          <p:cNvPr id="43" name="TextBox 42"/>
          <p:cNvSpPr txBox="1"/>
          <p:nvPr/>
        </p:nvSpPr>
        <p:spPr>
          <a:xfrm rot="21215795">
            <a:off x="2558864" y="1804277"/>
            <a:ext cx="565992" cy="229550"/>
          </a:xfrm>
          <a:prstGeom prst="rect">
            <a:avLst/>
          </a:prstGeom>
          <a:noFill/>
        </p:spPr>
        <p:txBody>
          <a:bodyPr wrap="square" lIns="91018" tIns="45510" rIns="91018" bIns="45510" rtlCol="0">
            <a:spAutoFit/>
          </a:bodyPr>
          <a:lstStyle/>
          <a:p>
            <a:r>
              <a:rPr lang="en-US" sz="1000" b="1" noProof="1">
                <a:solidFill>
                  <a:srgbClr val="0D0D0D"/>
                </a:solidFill>
              </a:rPr>
              <a:t>a:year</a:t>
            </a:r>
          </a:p>
        </p:txBody>
      </p:sp>
      <p:sp>
        <p:nvSpPr>
          <p:cNvPr id="44" name="TextBox 43"/>
          <p:cNvSpPr txBox="1"/>
          <p:nvPr/>
        </p:nvSpPr>
        <p:spPr>
          <a:xfrm rot="610119">
            <a:off x="2284341" y="2664957"/>
            <a:ext cx="557098" cy="229550"/>
          </a:xfrm>
          <a:prstGeom prst="rect">
            <a:avLst/>
          </a:prstGeom>
          <a:noFill/>
        </p:spPr>
        <p:txBody>
          <a:bodyPr wrap="square" lIns="91018" tIns="45510" rIns="91018" bIns="45510" rtlCol="0">
            <a:spAutoFit/>
          </a:bodyPr>
          <a:lstStyle/>
          <a:p>
            <a:r>
              <a:rPr lang="en-US" sz="1000" b="1" noProof="1">
                <a:solidFill>
                  <a:srgbClr val="0D0D0D"/>
                </a:solidFill>
              </a:rPr>
              <a:t>a:city</a:t>
            </a:r>
          </a:p>
        </p:txBody>
      </p:sp>
      <p:sp>
        <p:nvSpPr>
          <p:cNvPr id="45" name="TextBox 44"/>
          <p:cNvSpPr txBox="1"/>
          <p:nvPr/>
        </p:nvSpPr>
        <p:spPr>
          <a:xfrm rot="21074880">
            <a:off x="2183980" y="3126451"/>
            <a:ext cx="829823" cy="229550"/>
          </a:xfrm>
          <a:prstGeom prst="rect">
            <a:avLst/>
          </a:prstGeom>
          <a:noFill/>
        </p:spPr>
        <p:txBody>
          <a:bodyPr wrap="square" lIns="91018" tIns="45510" rIns="91018" bIns="45510" rtlCol="0">
            <a:spAutoFit/>
          </a:bodyPr>
          <a:lstStyle/>
          <a:p>
            <a:r>
              <a:rPr lang="en-US" sz="1000" b="1" noProof="1">
                <a:solidFill>
                  <a:srgbClr val="0D0D0D"/>
                </a:solidFill>
              </a:rPr>
              <a:t>a:p_name</a:t>
            </a:r>
          </a:p>
        </p:txBody>
      </p:sp>
      <p:sp>
        <p:nvSpPr>
          <p:cNvPr id="46" name="TextBox 45"/>
          <p:cNvSpPr txBox="1"/>
          <p:nvPr/>
        </p:nvSpPr>
        <p:spPr>
          <a:xfrm>
            <a:off x="1109779" y="3779837"/>
            <a:ext cx="653936" cy="229550"/>
          </a:xfrm>
          <a:prstGeom prst="rect">
            <a:avLst/>
          </a:prstGeom>
          <a:noFill/>
        </p:spPr>
        <p:txBody>
          <a:bodyPr wrap="square" lIns="91018" tIns="45510" rIns="91018" bIns="45510" rtlCol="0">
            <a:spAutoFit/>
          </a:bodyPr>
          <a:lstStyle/>
          <a:p>
            <a:r>
              <a:rPr lang="en-US" sz="1000" b="1" noProof="1">
                <a:solidFill>
                  <a:srgbClr val="0D0D0D"/>
                </a:solidFill>
              </a:rPr>
              <a:t>a:name</a:t>
            </a:r>
          </a:p>
        </p:txBody>
      </p:sp>
      <p:sp>
        <p:nvSpPr>
          <p:cNvPr id="47" name="TextBox 46"/>
          <p:cNvSpPr txBox="1"/>
          <p:nvPr/>
        </p:nvSpPr>
        <p:spPr>
          <a:xfrm>
            <a:off x="3120249" y="3932237"/>
            <a:ext cx="1005711" cy="229550"/>
          </a:xfrm>
          <a:prstGeom prst="rect">
            <a:avLst/>
          </a:prstGeom>
          <a:noFill/>
        </p:spPr>
        <p:txBody>
          <a:bodyPr wrap="square" lIns="91018" tIns="45510" rIns="91018" bIns="45510" rtlCol="0">
            <a:spAutoFit/>
          </a:bodyPr>
          <a:lstStyle/>
          <a:p>
            <a:r>
              <a:rPr lang="en-US" sz="1000" b="1" noProof="1">
                <a:solidFill>
                  <a:srgbClr val="0D0D0D"/>
                </a:solidFill>
              </a:rPr>
              <a:t>a:homepage</a:t>
            </a:r>
          </a:p>
        </p:txBody>
      </p:sp>
      <p:sp>
        <p:nvSpPr>
          <p:cNvPr id="48" name="TextBox 47"/>
          <p:cNvSpPr txBox="1"/>
          <p:nvPr/>
        </p:nvSpPr>
        <p:spPr>
          <a:xfrm>
            <a:off x="4278312" y="3017837"/>
            <a:ext cx="706748" cy="229550"/>
          </a:xfrm>
          <a:prstGeom prst="rect">
            <a:avLst/>
          </a:prstGeom>
          <a:noFill/>
        </p:spPr>
        <p:txBody>
          <a:bodyPr wrap="square" lIns="91018" tIns="45510" rIns="91018" bIns="45510" rtlCol="0">
            <a:spAutoFit/>
          </a:bodyPr>
          <a:lstStyle/>
          <a:p>
            <a:r>
              <a:rPr lang="en-US" sz="1000" b="1" noProof="1">
                <a:solidFill>
                  <a:srgbClr val="0D0D0D"/>
                </a:solidFill>
              </a:rPr>
              <a:t>a:author</a:t>
            </a:r>
          </a:p>
        </p:txBody>
      </p:sp>
      <p:sp>
        <p:nvSpPr>
          <p:cNvPr id="49" name="TextBox 48"/>
          <p:cNvSpPr txBox="1"/>
          <p:nvPr/>
        </p:nvSpPr>
        <p:spPr>
          <a:xfrm rot="20242754">
            <a:off x="3903794" y="2534347"/>
            <a:ext cx="900086" cy="229550"/>
          </a:xfrm>
          <a:prstGeom prst="rect">
            <a:avLst/>
          </a:prstGeom>
          <a:noFill/>
        </p:spPr>
        <p:txBody>
          <a:bodyPr wrap="square" lIns="91018" tIns="45510" rIns="91018" bIns="45510" rtlCol="0">
            <a:spAutoFit/>
          </a:bodyPr>
          <a:lstStyle/>
          <a:p>
            <a:r>
              <a:rPr lang="en-US" sz="1000" b="1" noProof="1">
                <a:solidFill>
                  <a:srgbClr val="0D0D0D"/>
                </a:solidFill>
              </a:rPr>
              <a:t>a:publisher</a:t>
            </a:r>
          </a:p>
        </p:txBody>
      </p:sp>
      <p:cxnSp>
        <p:nvCxnSpPr>
          <p:cNvPr id="62" name="Straight Arrow Connector 61"/>
          <p:cNvCxnSpPr>
            <a:stCxn id="27" idx="4"/>
            <a:endCxn id="29" idx="0"/>
          </p:cNvCxnSpPr>
          <p:nvPr/>
        </p:nvCxnSpPr>
        <p:spPr bwMode="auto">
          <a:xfrm rot="5400000">
            <a:off x="3303012" y="3941237"/>
            <a:ext cx="1210800" cy="600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1"/>
          <p:cNvSpPr>
            <a:spLocks noGrp="1" noChangeArrowheads="1"/>
          </p:cNvSpPr>
          <p:nvPr>
            <p:ph type="title"/>
          </p:nvPr>
        </p:nvSpPr>
        <p:spPr/>
        <p:txBody>
          <a:bodyPr tIns="35119"/>
          <a:lstStyle/>
          <a:p>
            <a:pPr>
              <a:tabLst>
                <a:tab pos="720603" algn="l"/>
                <a:tab pos="1441204" algn="l"/>
                <a:tab pos="2161812" algn="l"/>
                <a:tab pos="2882419" algn="l"/>
                <a:tab pos="3603024" algn="l"/>
                <a:tab pos="4323633" algn="l"/>
                <a:tab pos="5044238" algn="l"/>
                <a:tab pos="5764844" algn="l"/>
                <a:tab pos="6485447" algn="l"/>
                <a:tab pos="7206054" algn="l"/>
                <a:tab pos="7926656" algn="l"/>
                <a:tab pos="8647262" algn="l"/>
                <a:tab pos="9367869" algn="l"/>
              </a:tabLst>
            </a:pPr>
            <a:r>
              <a:rPr lang="en-US" dirty="0"/>
              <a:t>3</a:t>
            </a:r>
            <a:r>
              <a:rPr lang="en-US" baseline="33000" dirty="0"/>
              <a:t>rd</a:t>
            </a:r>
            <a:r>
              <a:rPr lang="en-US" dirty="0"/>
              <a:t>: start merging your </a:t>
            </a:r>
            <a:r>
              <a:rPr lang="en-US" dirty="0" smtClean="0"/>
              <a:t>data (cont)</a:t>
            </a:r>
            <a:endParaRPr lang="en-US" dirty="0"/>
          </a:p>
        </p:txBody>
      </p:sp>
      <p:sp>
        <p:nvSpPr>
          <p:cNvPr id="5" name="Oval 4"/>
          <p:cNvSpPr/>
          <p:nvPr/>
        </p:nvSpPr>
        <p:spPr bwMode="auto">
          <a:xfrm>
            <a:off x="4735512" y="3779837"/>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6" name="Oval 5"/>
          <p:cNvSpPr/>
          <p:nvPr/>
        </p:nvSpPr>
        <p:spPr bwMode="auto">
          <a:xfrm>
            <a:off x="5192713" y="56848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t" anchorCtr="0" compatLnSpc="1">
            <a:prstTxWarp prst="textNoShape">
              <a:avLst/>
            </a:prstTxWarp>
          </a:bodyPr>
          <a:lstStyle/>
          <a:p>
            <a:endParaRPr lang="en-US" b="1"/>
          </a:p>
        </p:txBody>
      </p:sp>
      <p:sp>
        <p:nvSpPr>
          <p:cNvPr id="7" name="Oval 6"/>
          <p:cNvSpPr/>
          <p:nvPr/>
        </p:nvSpPr>
        <p:spPr bwMode="auto">
          <a:xfrm>
            <a:off x="8413165" y="61181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t" anchorCtr="0" compatLnSpc="1">
            <a:prstTxWarp prst="textNoShape">
              <a:avLst/>
            </a:prstTxWarp>
          </a:bodyPr>
          <a:lstStyle/>
          <a:p>
            <a:endParaRPr lang="en-US" b="1"/>
          </a:p>
        </p:txBody>
      </p:sp>
      <p:sp>
        <p:nvSpPr>
          <p:cNvPr id="8" name="Rectangle 7"/>
          <p:cNvSpPr/>
          <p:nvPr/>
        </p:nvSpPr>
        <p:spPr bwMode="auto">
          <a:xfrm>
            <a:off x="4605502" y="65230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9" name="Rectangle 8"/>
          <p:cNvSpPr/>
          <p:nvPr/>
        </p:nvSpPr>
        <p:spPr bwMode="auto">
          <a:xfrm>
            <a:off x="8164515" y="690308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rgbClr val="0D0D0D"/>
                </a:solidFill>
              </a:rPr>
              <a:t>Besse, Christianne</a:t>
            </a:r>
          </a:p>
        </p:txBody>
      </p:sp>
      <p:sp>
        <p:nvSpPr>
          <p:cNvPr id="10" name="Rectangle 9"/>
          <p:cNvSpPr/>
          <p:nvPr/>
        </p:nvSpPr>
        <p:spPr bwMode="auto">
          <a:xfrm>
            <a:off x="8262771" y="4456555"/>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fr-FR" sz="1000" b="1" dirty="0">
                <a:solidFill>
                  <a:srgbClr val="0D0D0D"/>
                </a:solidFill>
              </a:rPr>
              <a:t>Le palais des miroirs</a:t>
            </a:r>
          </a:p>
        </p:txBody>
      </p:sp>
      <p:cxnSp>
        <p:nvCxnSpPr>
          <p:cNvPr id="11" name="Straight Arrow Connector 10"/>
          <p:cNvCxnSpPr>
            <a:stCxn id="5" idx="4"/>
            <a:endCxn id="6" idx="0"/>
          </p:cNvCxnSpPr>
          <p:nvPr/>
        </p:nvCxnSpPr>
        <p:spPr bwMode="auto">
          <a:xfrm rot="5400000">
            <a:off x="4950096" y="4570885"/>
            <a:ext cx="1582209" cy="64569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TextBox 11"/>
          <p:cNvSpPr txBox="1"/>
          <p:nvPr/>
        </p:nvSpPr>
        <p:spPr>
          <a:xfrm rot="3478347">
            <a:off x="7185684" y="4497350"/>
            <a:ext cx="758616" cy="229550"/>
          </a:xfrm>
          <a:prstGeom prst="rect">
            <a:avLst/>
          </a:prstGeom>
          <a:noFill/>
        </p:spPr>
        <p:txBody>
          <a:bodyPr wrap="square" lIns="91018" tIns="45510" rIns="91018" bIns="45510" rtlCol="0">
            <a:spAutoFit/>
          </a:bodyPr>
          <a:lstStyle/>
          <a:p>
            <a:r>
              <a:rPr lang="en-US" sz="1000" b="1" noProof="1">
                <a:solidFill>
                  <a:srgbClr val="0D0D0D"/>
                </a:solidFill>
              </a:rPr>
              <a:t>f:original</a:t>
            </a:r>
          </a:p>
        </p:txBody>
      </p:sp>
      <p:sp>
        <p:nvSpPr>
          <p:cNvPr id="13" name="TextBox 12"/>
          <p:cNvSpPr txBox="1"/>
          <p:nvPr/>
        </p:nvSpPr>
        <p:spPr>
          <a:xfrm>
            <a:off x="4887912" y="6186949"/>
            <a:ext cx="617604" cy="229550"/>
          </a:xfrm>
          <a:prstGeom prst="rect">
            <a:avLst/>
          </a:prstGeom>
          <a:noFill/>
        </p:spPr>
        <p:txBody>
          <a:bodyPr wrap="square" lIns="91018" tIns="45510" rIns="91018" bIns="45510" rtlCol="0">
            <a:spAutoFit/>
          </a:bodyPr>
          <a:lstStyle/>
          <a:p>
            <a:r>
              <a:rPr lang="en-US" sz="1000" b="1" noProof="1">
                <a:solidFill>
                  <a:srgbClr val="0D0D0D"/>
                </a:solidFill>
              </a:rPr>
              <a:t>f:nom</a:t>
            </a:r>
          </a:p>
        </p:txBody>
      </p:sp>
      <p:sp>
        <p:nvSpPr>
          <p:cNvPr id="14" name="TextBox 13"/>
          <p:cNvSpPr txBox="1"/>
          <p:nvPr/>
        </p:nvSpPr>
        <p:spPr>
          <a:xfrm>
            <a:off x="8212645" y="5762278"/>
            <a:ext cx="889632" cy="229550"/>
          </a:xfrm>
          <a:prstGeom prst="rect">
            <a:avLst/>
          </a:prstGeom>
          <a:noFill/>
        </p:spPr>
        <p:txBody>
          <a:bodyPr wrap="square" lIns="91018" tIns="45510" rIns="91018" bIns="45510" rtlCol="0">
            <a:spAutoFit/>
          </a:bodyPr>
          <a:lstStyle/>
          <a:p>
            <a:r>
              <a:rPr lang="en-US" sz="1000" b="1" noProof="1">
                <a:solidFill>
                  <a:srgbClr val="0D0D0D"/>
                </a:solidFill>
              </a:rPr>
              <a:t>f:traducteur</a:t>
            </a:r>
          </a:p>
        </p:txBody>
      </p:sp>
      <p:sp>
        <p:nvSpPr>
          <p:cNvPr id="15" name="TextBox 14"/>
          <p:cNvSpPr txBox="1"/>
          <p:nvPr/>
        </p:nvSpPr>
        <p:spPr>
          <a:xfrm>
            <a:off x="5726113" y="4999036"/>
            <a:ext cx="762000" cy="229550"/>
          </a:xfrm>
          <a:prstGeom prst="rect">
            <a:avLst/>
          </a:prstGeom>
          <a:noFill/>
        </p:spPr>
        <p:txBody>
          <a:bodyPr wrap="square" lIns="91018" tIns="45510" rIns="91018" bIns="45510" rtlCol="0">
            <a:spAutoFit/>
          </a:bodyPr>
          <a:lstStyle/>
          <a:p>
            <a:r>
              <a:rPr lang="en-US" sz="1000" b="1" noProof="1">
                <a:solidFill>
                  <a:srgbClr val="0D0D0D"/>
                </a:solidFill>
              </a:rPr>
              <a:t>f:auteur</a:t>
            </a:r>
          </a:p>
        </p:txBody>
      </p:sp>
      <p:sp>
        <p:nvSpPr>
          <p:cNvPr id="16" name="TextBox 15"/>
          <p:cNvSpPr txBox="1"/>
          <p:nvPr/>
        </p:nvSpPr>
        <p:spPr>
          <a:xfrm rot="19602114">
            <a:off x="8400688" y="4907592"/>
            <a:ext cx="675917" cy="229550"/>
          </a:xfrm>
          <a:prstGeom prst="rect">
            <a:avLst/>
          </a:prstGeom>
          <a:noFill/>
        </p:spPr>
        <p:txBody>
          <a:bodyPr wrap="square" lIns="91018" tIns="45510" rIns="91018" bIns="45510" rtlCol="0">
            <a:spAutoFit/>
          </a:bodyPr>
          <a:lstStyle/>
          <a:p>
            <a:r>
              <a:rPr lang="en-US" sz="1000" b="1" noProof="1">
                <a:solidFill>
                  <a:srgbClr val="0D0D0D"/>
                </a:solidFill>
              </a:rPr>
              <a:t>f:titre</a:t>
            </a:r>
          </a:p>
        </p:txBody>
      </p:sp>
      <p:sp>
        <p:nvSpPr>
          <p:cNvPr id="17" name="Oval 16"/>
          <p:cNvSpPr/>
          <p:nvPr/>
        </p:nvSpPr>
        <p:spPr bwMode="auto">
          <a:xfrm>
            <a:off x="6558296" y="5384293"/>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18" name="Straight Arrow Connector 17"/>
          <p:cNvCxnSpPr>
            <a:stCxn id="6" idx="4"/>
            <a:endCxn id="8" idx="0"/>
          </p:cNvCxnSpPr>
          <p:nvPr/>
        </p:nvCxnSpPr>
        <p:spPr bwMode="auto">
          <a:xfrm rot="5400000">
            <a:off x="5127300" y="6232033"/>
            <a:ext cx="571306" cy="107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9" name="Straight Arrow Connector 18"/>
          <p:cNvCxnSpPr>
            <a:stCxn id="17" idx="4"/>
            <a:endCxn id="7" idx="1"/>
          </p:cNvCxnSpPr>
          <p:nvPr/>
        </p:nvCxnSpPr>
        <p:spPr bwMode="auto">
          <a:xfrm rot="16200000" flipH="1">
            <a:off x="7957944" y="5635925"/>
            <a:ext cx="450139" cy="59245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7" idx="5"/>
            <a:endCxn id="9" idx="0"/>
          </p:cNvCxnSpPr>
          <p:nvPr/>
        </p:nvCxnSpPr>
        <p:spPr bwMode="auto">
          <a:xfrm rot="16200000" flipH="1">
            <a:off x="8603875" y="6540345"/>
            <a:ext cx="557142" cy="1683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1" name="Straight Arrow Connector 20"/>
          <p:cNvCxnSpPr>
            <a:stCxn id="17" idx="0"/>
            <a:endCxn id="10" idx="2"/>
          </p:cNvCxnSpPr>
          <p:nvPr/>
        </p:nvCxnSpPr>
        <p:spPr bwMode="auto">
          <a:xfrm rot="5400000" flipH="1" flipV="1">
            <a:off x="8126784" y="4446154"/>
            <a:ext cx="698187" cy="117809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2" name="Straight Arrow Connector 21"/>
          <p:cNvCxnSpPr>
            <a:stCxn id="17" idx="0"/>
            <a:endCxn id="5" idx="5"/>
          </p:cNvCxnSpPr>
          <p:nvPr/>
        </p:nvCxnSpPr>
        <p:spPr bwMode="auto">
          <a:xfrm rot="16200000" flipV="1">
            <a:off x="6780613" y="4278171"/>
            <a:ext cx="1328938" cy="88340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3" name="TextBox 22"/>
          <p:cNvSpPr txBox="1"/>
          <p:nvPr/>
        </p:nvSpPr>
        <p:spPr>
          <a:xfrm>
            <a:off x="8964658" y="6422740"/>
            <a:ext cx="571501" cy="229550"/>
          </a:xfrm>
          <a:prstGeom prst="rect">
            <a:avLst/>
          </a:prstGeom>
          <a:noFill/>
        </p:spPr>
        <p:txBody>
          <a:bodyPr wrap="square" lIns="91018" tIns="45510" rIns="91018" bIns="45510" rtlCol="0">
            <a:spAutoFit/>
          </a:bodyPr>
          <a:lstStyle/>
          <a:p>
            <a:r>
              <a:rPr lang="en-US" sz="1000" b="1" noProof="1">
                <a:solidFill>
                  <a:srgbClr val="0D0D0D"/>
                </a:solidFill>
              </a:rPr>
              <a:t>f:nom</a:t>
            </a:r>
          </a:p>
        </p:txBody>
      </p:sp>
      <p:sp>
        <p:nvSpPr>
          <p:cNvPr id="25" name="Oval 24"/>
          <p:cNvSpPr/>
          <p:nvPr/>
        </p:nvSpPr>
        <p:spPr bwMode="auto">
          <a:xfrm>
            <a:off x="3945912" y="1552046"/>
            <a:ext cx="27666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26" name="Oval 25"/>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t" anchorCtr="0" compatLnSpc="1">
            <a:prstTxWarp prst="textNoShape">
              <a:avLst/>
            </a:prstTxWarp>
          </a:bodyPr>
          <a:lstStyle/>
          <a:p>
            <a:endParaRPr lang="en-US" b="1"/>
          </a:p>
        </p:txBody>
      </p:sp>
      <p:sp>
        <p:nvSpPr>
          <p:cNvPr id="27" name="Oval 26"/>
          <p:cNvSpPr/>
          <p:nvPr/>
        </p:nvSpPr>
        <p:spPr bwMode="auto">
          <a:xfrm>
            <a:off x="3973515" y="33226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t" anchorCtr="0" compatLnSpc="1">
            <a:prstTxWarp prst="textNoShape">
              <a:avLst/>
            </a:prstTxWarp>
          </a:bodyPr>
          <a:lstStyle/>
          <a:p>
            <a:endParaRPr lang="en-US" b="1"/>
          </a:p>
        </p:txBody>
      </p:sp>
      <p:sp>
        <p:nvSpPr>
          <p:cNvPr id="28" name="Rectangle 27"/>
          <p:cNvSpPr/>
          <p:nvPr/>
        </p:nvSpPr>
        <p:spPr bwMode="auto">
          <a:xfrm>
            <a:off x="239761" y="4694237"/>
            <a:ext cx="1670399" cy="22955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29" name="Oval 28"/>
          <p:cNvSpPr/>
          <p:nvPr/>
        </p:nvSpPr>
        <p:spPr bwMode="auto">
          <a:xfrm>
            <a:off x="2068515" y="4846639"/>
            <a:ext cx="30798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30" name="Rectangle 29"/>
          <p:cNvSpPr/>
          <p:nvPr/>
        </p:nvSpPr>
        <p:spPr bwMode="auto">
          <a:xfrm>
            <a:off x="239761" y="1465493"/>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200" b="1" dirty="0">
                <a:solidFill>
                  <a:srgbClr val="0D0D0D"/>
                </a:solidFill>
              </a:rPr>
              <a:t>The Glass Palace</a:t>
            </a:r>
          </a:p>
        </p:txBody>
      </p:sp>
      <p:sp>
        <p:nvSpPr>
          <p:cNvPr id="31" name="Rectangle 30"/>
          <p:cNvSpPr/>
          <p:nvPr/>
        </p:nvSpPr>
        <p:spPr bwMode="auto">
          <a:xfrm>
            <a:off x="239761" y="1846492"/>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200" b="1" dirty="0">
                <a:solidFill>
                  <a:srgbClr val="0D0D0D"/>
                </a:solidFill>
              </a:rPr>
              <a:t>2000</a:t>
            </a:r>
          </a:p>
        </p:txBody>
      </p:sp>
      <p:sp>
        <p:nvSpPr>
          <p:cNvPr id="32" name="Rectangle 31"/>
          <p:cNvSpPr/>
          <p:nvPr/>
        </p:nvSpPr>
        <p:spPr bwMode="auto">
          <a:xfrm>
            <a:off x="239761" y="2715664"/>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200" b="1" dirty="0">
                <a:solidFill>
                  <a:srgbClr val="0D0D0D"/>
                </a:solidFill>
              </a:rPr>
              <a:t>London</a:t>
            </a:r>
          </a:p>
        </p:txBody>
      </p:sp>
      <p:sp>
        <p:nvSpPr>
          <p:cNvPr id="33" name="Rectangle 32"/>
          <p:cNvSpPr/>
          <p:nvPr/>
        </p:nvSpPr>
        <p:spPr bwMode="auto">
          <a:xfrm>
            <a:off x="239761" y="3115864"/>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200" b="1" dirty="0">
                <a:solidFill>
                  <a:srgbClr val="0D0D0D"/>
                </a:solidFill>
              </a:rPr>
              <a:t>Harper Collins</a:t>
            </a:r>
          </a:p>
        </p:txBody>
      </p:sp>
      <p:cxnSp>
        <p:nvCxnSpPr>
          <p:cNvPr id="34" name="Curved Connector 20"/>
          <p:cNvCxnSpPr>
            <a:stCxn id="25" idx="4"/>
            <a:endCxn id="26" idx="6"/>
          </p:cNvCxnSpPr>
          <p:nvPr/>
        </p:nvCxnSpPr>
        <p:spPr bwMode="auto">
          <a:xfrm rot="5400000">
            <a:off x="3894713" y="1612836"/>
            <a:ext cx="1172501" cy="16965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5" name="Curved Connector 34"/>
          <p:cNvCxnSpPr>
            <a:stCxn id="25" idx="4"/>
            <a:endCxn id="27" idx="6"/>
          </p:cNvCxnSpPr>
          <p:nvPr/>
        </p:nvCxnSpPr>
        <p:spPr bwMode="auto">
          <a:xfrm rot="5400000">
            <a:off x="4084062" y="2234087"/>
            <a:ext cx="1604400" cy="8859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6" name="Curved Connector 35"/>
          <p:cNvCxnSpPr>
            <a:stCxn id="27" idx="2"/>
            <a:endCxn id="28" idx="0"/>
          </p:cNvCxnSpPr>
          <p:nvPr/>
        </p:nvCxnSpPr>
        <p:spPr bwMode="auto">
          <a:xfrm rot="10800000" flipV="1">
            <a:off x="1074912" y="3479237"/>
            <a:ext cx="2898600" cy="12150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8" name="Straight Arrow Connector 37"/>
          <p:cNvCxnSpPr>
            <a:stCxn id="26" idx="2"/>
            <a:endCxn id="32" idx="3"/>
          </p:cNvCxnSpPr>
          <p:nvPr/>
        </p:nvCxnSpPr>
        <p:spPr bwMode="auto">
          <a:xfrm rot="10800000">
            <a:off x="1910112" y="2844114"/>
            <a:ext cx="1252800"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9" name="Straight Arrow Connector 38"/>
          <p:cNvCxnSpPr>
            <a:stCxn id="26" idx="2"/>
            <a:endCxn id="33" idx="3"/>
          </p:cNvCxnSpPr>
          <p:nvPr/>
        </p:nvCxnSpPr>
        <p:spPr bwMode="auto">
          <a:xfrm rot="10800000" flipV="1">
            <a:off x="1910112" y="3047337"/>
            <a:ext cx="1252800"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0" name="Straight Arrow Connector 39"/>
          <p:cNvCxnSpPr>
            <a:stCxn id="25" idx="2"/>
            <a:endCxn id="30" idx="3"/>
          </p:cNvCxnSpPr>
          <p:nvPr/>
        </p:nvCxnSpPr>
        <p:spPr bwMode="auto">
          <a:xfrm rot="10800000">
            <a:off x="1910118" y="1593991"/>
            <a:ext cx="2035800" cy="1195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1" name="Straight Arrow Connector 40"/>
          <p:cNvCxnSpPr>
            <a:stCxn id="25" idx="2"/>
            <a:endCxn id="31" idx="3"/>
          </p:cNvCxnSpPr>
          <p:nvPr/>
        </p:nvCxnSpPr>
        <p:spPr bwMode="auto">
          <a:xfrm rot="10800000" flipV="1">
            <a:off x="1910118" y="1713489"/>
            <a:ext cx="2035800" cy="26149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2" name="TextBox 41"/>
          <p:cNvSpPr txBox="1"/>
          <p:nvPr/>
        </p:nvSpPr>
        <p:spPr>
          <a:xfrm rot="238339">
            <a:off x="2547205" y="1448465"/>
            <a:ext cx="587248" cy="229550"/>
          </a:xfrm>
          <a:prstGeom prst="rect">
            <a:avLst/>
          </a:prstGeom>
          <a:noFill/>
        </p:spPr>
        <p:txBody>
          <a:bodyPr wrap="square" lIns="91018" tIns="45510" rIns="91018" bIns="45510" rtlCol="0">
            <a:spAutoFit/>
          </a:bodyPr>
          <a:lstStyle/>
          <a:p>
            <a:r>
              <a:rPr lang="en-US" sz="1000" b="1" noProof="1">
                <a:solidFill>
                  <a:srgbClr val="0D0D0D"/>
                </a:solidFill>
              </a:rPr>
              <a:t>a:title</a:t>
            </a:r>
          </a:p>
        </p:txBody>
      </p:sp>
      <p:sp>
        <p:nvSpPr>
          <p:cNvPr id="43" name="TextBox 42"/>
          <p:cNvSpPr txBox="1"/>
          <p:nvPr/>
        </p:nvSpPr>
        <p:spPr>
          <a:xfrm rot="21215795">
            <a:off x="2558864" y="1821515"/>
            <a:ext cx="565992" cy="229550"/>
          </a:xfrm>
          <a:prstGeom prst="rect">
            <a:avLst/>
          </a:prstGeom>
          <a:noFill/>
        </p:spPr>
        <p:txBody>
          <a:bodyPr wrap="square" lIns="91018" tIns="45510" rIns="91018" bIns="45510" rtlCol="0">
            <a:spAutoFit/>
          </a:bodyPr>
          <a:lstStyle/>
          <a:p>
            <a:r>
              <a:rPr lang="en-US" sz="1000" b="1" noProof="1">
                <a:solidFill>
                  <a:srgbClr val="0D0D0D"/>
                </a:solidFill>
              </a:rPr>
              <a:t>a:year</a:t>
            </a:r>
          </a:p>
        </p:txBody>
      </p:sp>
      <p:sp>
        <p:nvSpPr>
          <p:cNvPr id="44" name="TextBox 43"/>
          <p:cNvSpPr txBox="1"/>
          <p:nvPr/>
        </p:nvSpPr>
        <p:spPr>
          <a:xfrm rot="610119">
            <a:off x="2284341" y="2664957"/>
            <a:ext cx="557098" cy="229550"/>
          </a:xfrm>
          <a:prstGeom prst="rect">
            <a:avLst/>
          </a:prstGeom>
          <a:noFill/>
        </p:spPr>
        <p:txBody>
          <a:bodyPr wrap="square" lIns="91018" tIns="45510" rIns="91018" bIns="45510" rtlCol="0">
            <a:spAutoFit/>
          </a:bodyPr>
          <a:lstStyle/>
          <a:p>
            <a:r>
              <a:rPr lang="en-US" sz="1000" b="1" noProof="1">
                <a:solidFill>
                  <a:srgbClr val="0D0D0D"/>
                </a:solidFill>
              </a:rPr>
              <a:t>a:city</a:t>
            </a:r>
          </a:p>
        </p:txBody>
      </p:sp>
      <p:sp>
        <p:nvSpPr>
          <p:cNvPr id="45" name="TextBox 44"/>
          <p:cNvSpPr txBox="1"/>
          <p:nvPr/>
        </p:nvSpPr>
        <p:spPr>
          <a:xfrm rot="21074880">
            <a:off x="2183980" y="3126451"/>
            <a:ext cx="829823" cy="229550"/>
          </a:xfrm>
          <a:prstGeom prst="rect">
            <a:avLst/>
          </a:prstGeom>
          <a:noFill/>
        </p:spPr>
        <p:txBody>
          <a:bodyPr wrap="square" lIns="91018" tIns="45510" rIns="91018" bIns="45510" rtlCol="0">
            <a:spAutoFit/>
          </a:bodyPr>
          <a:lstStyle/>
          <a:p>
            <a:r>
              <a:rPr lang="en-US" sz="1000" b="1" noProof="1">
                <a:solidFill>
                  <a:srgbClr val="0D0D0D"/>
                </a:solidFill>
              </a:rPr>
              <a:t>a:p_name</a:t>
            </a:r>
          </a:p>
        </p:txBody>
      </p:sp>
      <p:sp>
        <p:nvSpPr>
          <p:cNvPr id="46" name="TextBox 45"/>
          <p:cNvSpPr txBox="1"/>
          <p:nvPr/>
        </p:nvSpPr>
        <p:spPr>
          <a:xfrm>
            <a:off x="1109779" y="3779837"/>
            <a:ext cx="653936" cy="229550"/>
          </a:xfrm>
          <a:prstGeom prst="rect">
            <a:avLst/>
          </a:prstGeom>
          <a:noFill/>
        </p:spPr>
        <p:txBody>
          <a:bodyPr wrap="square" lIns="91018" tIns="45510" rIns="91018" bIns="45510" rtlCol="0">
            <a:spAutoFit/>
          </a:bodyPr>
          <a:lstStyle/>
          <a:p>
            <a:r>
              <a:rPr lang="en-US" sz="1000" b="1" noProof="1">
                <a:solidFill>
                  <a:srgbClr val="0D0D0D"/>
                </a:solidFill>
              </a:rPr>
              <a:t>a:name</a:t>
            </a:r>
          </a:p>
        </p:txBody>
      </p:sp>
      <p:sp>
        <p:nvSpPr>
          <p:cNvPr id="47" name="TextBox 46"/>
          <p:cNvSpPr txBox="1"/>
          <p:nvPr/>
        </p:nvSpPr>
        <p:spPr>
          <a:xfrm>
            <a:off x="3120249" y="3932237"/>
            <a:ext cx="1005711" cy="229550"/>
          </a:xfrm>
          <a:prstGeom prst="rect">
            <a:avLst/>
          </a:prstGeom>
          <a:noFill/>
        </p:spPr>
        <p:txBody>
          <a:bodyPr wrap="square" lIns="91018" tIns="45510" rIns="91018" bIns="45510" rtlCol="0">
            <a:spAutoFit/>
          </a:bodyPr>
          <a:lstStyle/>
          <a:p>
            <a:r>
              <a:rPr lang="en-US" sz="1000" b="1" noProof="1">
                <a:solidFill>
                  <a:srgbClr val="0D0D0D"/>
                </a:solidFill>
              </a:rPr>
              <a:t>a:homepage</a:t>
            </a:r>
          </a:p>
        </p:txBody>
      </p:sp>
      <p:sp>
        <p:nvSpPr>
          <p:cNvPr id="48" name="TextBox 47"/>
          <p:cNvSpPr txBox="1"/>
          <p:nvPr/>
        </p:nvSpPr>
        <p:spPr>
          <a:xfrm>
            <a:off x="4278312" y="3017837"/>
            <a:ext cx="706748" cy="229550"/>
          </a:xfrm>
          <a:prstGeom prst="rect">
            <a:avLst/>
          </a:prstGeom>
          <a:noFill/>
        </p:spPr>
        <p:txBody>
          <a:bodyPr wrap="square" lIns="91018" tIns="45510" rIns="91018" bIns="45510" rtlCol="0">
            <a:spAutoFit/>
          </a:bodyPr>
          <a:lstStyle/>
          <a:p>
            <a:r>
              <a:rPr lang="en-US" sz="1000" b="1" noProof="1">
                <a:solidFill>
                  <a:srgbClr val="0D0D0D"/>
                </a:solidFill>
              </a:rPr>
              <a:t>a:author</a:t>
            </a:r>
          </a:p>
        </p:txBody>
      </p:sp>
      <p:sp>
        <p:nvSpPr>
          <p:cNvPr id="49" name="TextBox 48"/>
          <p:cNvSpPr txBox="1"/>
          <p:nvPr/>
        </p:nvSpPr>
        <p:spPr>
          <a:xfrm rot="20242754">
            <a:off x="3903794" y="2534347"/>
            <a:ext cx="900086" cy="229550"/>
          </a:xfrm>
          <a:prstGeom prst="rect">
            <a:avLst/>
          </a:prstGeom>
          <a:noFill/>
        </p:spPr>
        <p:txBody>
          <a:bodyPr wrap="square" lIns="91018" tIns="45510" rIns="91018" bIns="45510" rtlCol="0">
            <a:spAutoFit/>
          </a:bodyPr>
          <a:lstStyle/>
          <a:p>
            <a:r>
              <a:rPr lang="en-US" sz="1000" b="1" noProof="1">
                <a:solidFill>
                  <a:srgbClr val="0D0D0D"/>
                </a:solidFill>
              </a:rPr>
              <a:t>a:publisher</a:t>
            </a:r>
          </a:p>
        </p:txBody>
      </p:sp>
      <p:cxnSp>
        <p:nvCxnSpPr>
          <p:cNvPr id="62" name="Straight Arrow Connector 61"/>
          <p:cNvCxnSpPr>
            <a:stCxn id="27" idx="4"/>
            <a:endCxn id="29" idx="0"/>
          </p:cNvCxnSpPr>
          <p:nvPr/>
        </p:nvCxnSpPr>
        <p:spPr bwMode="auto">
          <a:xfrm rot="5400000">
            <a:off x="3303012" y="3941237"/>
            <a:ext cx="1210800" cy="600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2" name="Freeform 51"/>
          <p:cNvSpPr/>
          <p:nvPr/>
        </p:nvSpPr>
        <p:spPr bwMode="auto">
          <a:xfrm>
            <a:off x="3734661" y="1237752"/>
            <a:ext cx="3108870" cy="936383"/>
          </a:xfrm>
          <a:custGeom>
            <a:avLst/>
            <a:gdLst>
              <a:gd name="connsiteX0" fmla="*/ 258305 w 3108870"/>
              <a:gd name="connsiteY0" fmla="*/ 86104 h 936383"/>
              <a:gd name="connsiteX1" fmla="*/ 150678 w 3108870"/>
              <a:gd name="connsiteY1" fmla="*/ 107630 h 936383"/>
              <a:gd name="connsiteX2" fmla="*/ 118390 w 3108870"/>
              <a:gd name="connsiteY2" fmla="*/ 118393 h 936383"/>
              <a:gd name="connsiteX3" fmla="*/ 64576 w 3108870"/>
              <a:gd name="connsiteY3" fmla="*/ 172208 h 936383"/>
              <a:gd name="connsiteX4" fmla="*/ 21525 w 3108870"/>
              <a:gd name="connsiteY4" fmla="*/ 236787 h 936383"/>
              <a:gd name="connsiteX5" fmla="*/ 0 w 3108870"/>
              <a:gd name="connsiteY5" fmla="*/ 269076 h 936383"/>
              <a:gd name="connsiteX6" fmla="*/ 10763 w 3108870"/>
              <a:gd name="connsiteY6" fmla="*/ 430521 h 936383"/>
              <a:gd name="connsiteX7" fmla="*/ 21525 w 3108870"/>
              <a:gd name="connsiteY7" fmla="*/ 462810 h 936383"/>
              <a:gd name="connsiteX8" fmla="*/ 53814 w 3108870"/>
              <a:gd name="connsiteY8" fmla="*/ 484336 h 936383"/>
              <a:gd name="connsiteX9" fmla="*/ 107627 w 3108870"/>
              <a:gd name="connsiteY9" fmla="*/ 548914 h 936383"/>
              <a:gd name="connsiteX10" fmla="*/ 139915 w 3108870"/>
              <a:gd name="connsiteY10" fmla="*/ 570440 h 936383"/>
              <a:gd name="connsiteX11" fmla="*/ 182966 w 3108870"/>
              <a:gd name="connsiteY11" fmla="*/ 613492 h 936383"/>
              <a:gd name="connsiteX12" fmla="*/ 204492 w 3108870"/>
              <a:gd name="connsiteY12" fmla="*/ 645781 h 936383"/>
              <a:gd name="connsiteX13" fmla="*/ 290593 w 3108870"/>
              <a:gd name="connsiteY13" fmla="*/ 678070 h 936383"/>
              <a:gd name="connsiteX14" fmla="*/ 398220 w 3108870"/>
              <a:gd name="connsiteY14" fmla="*/ 731885 h 936383"/>
              <a:gd name="connsiteX15" fmla="*/ 527373 w 3108870"/>
              <a:gd name="connsiteY15" fmla="*/ 774937 h 936383"/>
              <a:gd name="connsiteX16" fmla="*/ 559661 w 3108870"/>
              <a:gd name="connsiteY16" fmla="*/ 785700 h 936383"/>
              <a:gd name="connsiteX17" fmla="*/ 688814 w 3108870"/>
              <a:gd name="connsiteY17" fmla="*/ 807226 h 936383"/>
              <a:gd name="connsiteX18" fmla="*/ 753390 w 3108870"/>
              <a:gd name="connsiteY18" fmla="*/ 817990 h 936383"/>
              <a:gd name="connsiteX19" fmla="*/ 828729 w 3108870"/>
              <a:gd name="connsiteY19" fmla="*/ 839516 h 936383"/>
              <a:gd name="connsiteX20" fmla="*/ 871780 w 3108870"/>
              <a:gd name="connsiteY20" fmla="*/ 861042 h 936383"/>
              <a:gd name="connsiteX21" fmla="*/ 957881 w 3108870"/>
              <a:gd name="connsiteY21" fmla="*/ 871805 h 936383"/>
              <a:gd name="connsiteX22" fmla="*/ 1108559 w 3108870"/>
              <a:gd name="connsiteY22" fmla="*/ 893331 h 936383"/>
              <a:gd name="connsiteX23" fmla="*/ 1205424 w 3108870"/>
              <a:gd name="connsiteY23" fmla="*/ 904094 h 936383"/>
              <a:gd name="connsiteX24" fmla="*/ 1291525 w 3108870"/>
              <a:gd name="connsiteY24" fmla="*/ 914857 h 936383"/>
              <a:gd name="connsiteX25" fmla="*/ 1872712 w 3108870"/>
              <a:gd name="connsiteY25" fmla="*/ 936383 h 936383"/>
              <a:gd name="connsiteX26" fmla="*/ 2690678 w 3108870"/>
              <a:gd name="connsiteY26" fmla="*/ 925620 h 936383"/>
              <a:gd name="connsiteX27" fmla="*/ 2733729 w 3108870"/>
              <a:gd name="connsiteY27" fmla="*/ 914857 h 936383"/>
              <a:gd name="connsiteX28" fmla="*/ 2852119 w 3108870"/>
              <a:gd name="connsiteY28" fmla="*/ 850279 h 936383"/>
              <a:gd name="connsiteX29" fmla="*/ 2884407 w 3108870"/>
              <a:gd name="connsiteY29" fmla="*/ 817990 h 936383"/>
              <a:gd name="connsiteX30" fmla="*/ 2916695 w 3108870"/>
              <a:gd name="connsiteY30" fmla="*/ 796463 h 936383"/>
              <a:gd name="connsiteX31" fmla="*/ 3024322 w 3108870"/>
              <a:gd name="connsiteY31" fmla="*/ 678070 h 936383"/>
              <a:gd name="connsiteX32" fmla="*/ 3088898 w 3108870"/>
              <a:gd name="connsiteY32" fmla="*/ 570440 h 936383"/>
              <a:gd name="connsiteX33" fmla="*/ 3088898 w 3108870"/>
              <a:gd name="connsiteY33" fmla="*/ 376706 h 936383"/>
              <a:gd name="connsiteX34" fmla="*/ 3067373 w 3108870"/>
              <a:gd name="connsiteY34" fmla="*/ 333654 h 936383"/>
              <a:gd name="connsiteX35" fmla="*/ 3056610 w 3108870"/>
              <a:gd name="connsiteY35" fmla="*/ 301365 h 936383"/>
              <a:gd name="connsiteX36" fmla="*/ 3035085 w 3108870"/>
              <a:gd name="connsiteY36" fmla="*/ 269076 h 936383"/>
              <a:gd name="connsiteX37" fmla="*/ 3013559 w 3108870"/>
              <a:gd name="connsiteY37" fmla="*/ 226023 h 936383"/>
              <a:gd name="connsiteX38" fmla="*/ 3002797 w 3108870"/>
              <a:gd name="connsiteY38" fmla="*/ 182971 h 936383"/>
              <a:gd name="connsiteX39" fmla="*/ 2948983 w 3108870"/>
              <a:gd name="connsiteY39" fmla="*/ 150682 h 936383"/>
              <a:gd name="connsiteX40" fmla="*/ 2916695 w 3108870"/>
              <a:gd name="connsiteY40" fmla="*/ 129156 h 936383"/>
              <a:gd name="connsiteX41" fmla="*/ 2766017 w 3108870"/>
              <a:gd name="connsiteY41" fmla="*/ 64578 h 936383"/>
              <a:gd name="connsiteX42" fmla="*/ 2690678 w 3108870"/>
              <a:gd name="connsiteY42" fmla="*/ 32289 h 936383"/>
              <a:gd name="connsiteX43" fmla="*/ 2561525 w 3108870"/>
              <a:gd name="connsiteY43" fmla="*/ 10763 h 936383"/>
              <a:gd name="connsiteX44" fmla="*/ 2098729 w 3108870"/>
              <a:gd name="connsiteY44" fmla="*/ 0 h 936383"/>
              <a:gd name="connsiteX45" fmla="*/ 613475 w 3108870"/>
              <a:gd name="connsiteY45" fmla="*/ 10763 h 936383"/>
              <a:gd name="connsiteX46" fmla="*/ 419746 w 3108870"/>
              <a:gd name="connsiteY46" fmla="*/ 21526 h 936383"/>
              <a:gd name="connsiteX47" fmla="*/ 355170 w 3108870"/>
              <a:gd name="connsiteY47" fmla="*/ 43052 h 936383"/>
              <a:gd name="connsiteX48" fmla="*/ 247542 w 3108870"/>
              <a:gd name="connsiteY48" fmla="*/ 96867 h 936383"/>
              <a:gd name="connsiteX49" fmla="*/ 204492 w 3108870"/>
              <a:gd name="connsiteY49" fmla="*/ 118393 h 936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108870" h="936383">
                <a:moveTo>
                  <a:pt x="258305" y="86104"/>
                </a:moveTo>
                <a:cubicBezTo>
                  <a:pt x="222429" y="93279"/>
                  <a:pt x="186327" y="99403"/>
                  <a:pt x="150678" y="107630"/>
                </a:cubicBezTo>
                <a:cubicBezTo>
                  <a:pt x="139624" y="110181"/>
                  <a:pt x="127466" y="111586"/>
                  <a:pt x="118390" y="118393"/>
                </a:cubicBezTo>
                <a:cubicBezTo>
                  <a:pt x="98095" y="133614"/>
                  <a:pt x="78647" y="151100"/>
                  <a:pt x="64576" y="172208"/>
                </a:cubicBezTo>
                <a:lnTo>
                  <a:pt x="21525" y="236787"/>
                </a:lnTo>
                <a:lnTo>
                  <a:pt x="0" y="269076"/>
                </a:lnTo>
                <a:cubicBezTo>
                  <a:pt x="3588" y="322891"/>
                  <a:pt x="4807" y="376916"/>
                  <a:pt x="10763" y="430521"/>
                </a:cubicBezTo>
                <a:cubicBezTo>
                  <a:pt x="12016" y="441797"/>
                  <a:pt x="14438" y="453951"/>
                  <a:pt x="21525" y="462810"/>
                </a:cubicBezTo>
                <a:cubicBezTo>
                  <a:pt x="29606" y="472911"/>
                  <a:pt x="43051" y="477161"/>
                  <a:pt x="53814" y="484336"/>
                </a:cubicBezTo>
                <a:cubicBezTo>
                  <a:pt x="74979" y="516085"/>
                  <a:pt x="76551" y="523016"/>
                  <a:pt x="107627" y="548914"/>
                </a:cubicBezTo>
                <a:cubicBezTo>
                  <a:pt x="117564" y="557195"/>
                  <a:pt x="130094" y="562022"/>
                  <a:pt x="139915" y="570440"/>
                </a:cubicBezTo>
                <a:cubicBezTo>
                  <a:pt x="155324" y="583648"/>
                  <a:pt x="169759" y="598083"/>
                  <a:pt x="182966" y="613492"/>
                </a:cubicBezTo>
                <a:cubicBezTo>
                  <a:pt x="191384" y="623313"/>
                  <a:pt x="194555" y="637500"/>
                  <a:pt x="204492" y="645781"/>
                </a:cubicBezTo>
                <a:cubicBezTo>
                  <a:pt x="228613" y="665882"/>
                  <a:pt x="261627" y="670828"/>
                  <a:pt x="290593" y="678070"/>
                </a:cubicBezTo>
                <a:cubicBezTo>
                  <a:pt x="361178" y="748657"/>
                  <a:pt x="300611" y="704771"/>
                  <a:pt x="398220" y="731885"/>
                </a:cubicBezTo>
                <a:cubicBezTo>
                  <a:pt x="441944" y="744031"/>
                  <a:pt x="484322" y="760586"/>
                  <a:pt x="527373" y="774937"/>
                </a:cubicBezTo>
                <a:cubicBezTo>
                  <a:pt x="538136" y="778525"/>
                  <a:pt x="548430" y="784096"/>
                  <a:pt x="559661" y="785700"/>
                </a:cubicBezTo>
                <a:cubicBezTo>
                  <a:pt x="703995" y="806320"/>
                  <a:pt x="573431" y="786246"/>
                  <a:pt x="688814" y="807226"/>
                </a:cubicBezTo>
                <a:cubicBezTo>
                  <a:pt x="710284" y="811130"/>
                  <a:pt x="732127" y="813083"/>
                  <a:pt x="753390" y="817990"/>
                </a:cubicBezTo>
                <a:cubicBezTo>
                  <a:pt x="778839" y="823863"/>
                  <a:pt x="804184" y="830590"/>
                  <a:pt x="828729" y="839516"/>
                </a:cubicBezTo>
                <a:cubicBezTo>
                  <a:pt x="843807" y="844999"/>
                  <a:pt x="856215" y="857151"/>
                  <a:pt x="871780" y="861042"/>
                </a:cubicBezTo>
                <a:cubicBezTo>
                  <a:pt x="899840" y="868057"/>
                  <a:pt x="929223" y="867897"/>
                  <a:pt x="957881" y="871805"/>
                </a:cubicBezTo>
                <a:lnTo>
                  <a:pt x="1108559" y="893331"/>
                </a:lnTo>
                <a:cubicBezTo>
                  <a:pt x="1140773" y="897533"/>
                  <a:pt x="1173159" y="900298"/>
                  <a:pt x="1205424" y="904094"/>
                </a:cubicBezTo>
                <a:cubicBezTo>
                  <a:pt x="1234150" y="907474"/>
                  <a:pt x="1262701" y="912455"/>
                  <a:pt x="1291525" y="914857"/>
                </a:cubicBezTo>
                <a:cubicBezTo>
                  <a:pt x="1487184" y="931162"/>
                  <a:pt x="1673360" y="931137"/>
                  <a:pt x="1872712" y="936383"/>
                </a:cubicBezTo>
                <a:lnTo>
                  <a:pt x="2690678" y="925620"/>
                </a:lnTo>
                <a:cubicBezTo>
                  <a:pt x="2705465" y="925250"/>
                  <a:pt x="2719696" y="919535"/>
                  <a:pt x="2733729" y="914857"/>
                </a:cubicBezTo>
                <a:cubicBezTo>
                  <a:pt x="2773663" y="901545"/>
                  <a:pt x="2822217" y="880182"/>
                  <a:pt x="2852119" y="850279"/>
                </a:cubicBezTo>
                <a:cubicBezTo>
                  <a:pt x="2862882" y="839516"/>
                  <a:pt x="2872714" y="827734"/>
                  <a:pt x="2884407" y="817990"/>
                </a:cubicBezTo>
                <a:cubicBezTo>
                  <a:pt x="2894344" y="809709"/>
                  <a:pt x="2906960" y="804981"/>
                  <a:pt x="2916695" y="796463"/>
                </a:cubicBezTo>
                <a:cubicBezTo>
                  <a:pt x="2946583" y="770310"/>
                  <a:pt x="3002579" y="709698"/>
                  <a:pt x="3024322" y="678070"/>
                </a:cubicBezTo>
                <a:cubicBezTo>
                  <a:pt x="3048024" y="643593"/>
                  <a:pt x="3088898" y="570440"/>
                  <a:pt x="3088898" y="570440"/>
                </a:cubicBezTo>
                <a:cubicBezTo>
                  <a:pt x="3103027" y="485668"/>
                  <a:pt x="3108870" y="483228"/>
                  <a:pt x="3088898" y="376706"/>
                </a:cubicBezTo>
                <a:cubicBezTo>
                  <a:pt x="3085941" y="360936"/>
                  <a:pt x="3073693" y="348401"/>
                  <a:pt x="3067373" y="333654"/>
                </a:cubicBezTo>
                <a:cubicBezTo>
                  <a:pt x="3062904" y="323226"/>
                  <a:pt x="3061684" y="311513"/>
                  <a:pt x="3056610" y="301365"/>
                </a:cubicBezTo>
                <a:cubicBezTo>
                  <a:pt x="3050825" y="289795"/>
                  <a:pt x="3041503" y="280307"/>
                  <a:pt x="3035085" y="269076"/>
                </a:cubicBezTo>
                <a:cubicBezTo>
                  <a:pt x="3027125" y="255145"/>
                  <a:pt x="3020734" y="240374"/>
                  <a:pt x="3013559" y="226023"/>
                </a:cubicBezTo>
                <a:cubicBezTo>
                  <a:pt x="3009972" y="211672"/>
                  <a:pt x="3012423" y="194202"/>
                  <a:pt x="3002797" y="182971"/>
                </a:cubicBezTo>
                <a:cubicBezTo>
                  <a:pt x="2989183" y="167088"/>
                  <a:pt x="2966722" y="161769"/>
                  <a:pt x="2948983" y="150682"/>
                </a:cubicBezTo>
                <a:cubicBezTo>
                  <a:pt x="2938014" y="143826"/>
                  <a:pt x="2928051" y="135350"/>
                  <a:pt x="2916695" y="129156"/>
                </a:cubicBezTo>
                <a:cubicBezTo>
                  <a:pt x="2797524" y="64152"/>
                  <a:pt x="2870068" y="104599"/>
                  <a:pt x="2766017" y="64578"/>
                </a:cubicBezTo>
                <a:cubicBezTo>
                  <a:pt x="2740516" y="54770"/>
                  <a:pt x="2716598" y="40929"/>
                  <a:pt x="2690678" y="32289"/>
                </a:cubicBezTo>
                <a:cubicBezTo>
                  <a:pt x="2671386" y="25858"/>
                  <a:pt x="2572605" y="11206"/>
                  <a:pt x="2561525" y="10763"/>
                </a:cubicBezTo>
                <a:cubicBezTo>
                  <a:pt x="2407341" y="4595"/>
                  <a:pt x="2252994" y="3588"/>
                  <a:pt x="2098729" y="0"/>
                </a:cubicBezTo>
                <a:lnTo>
                  <a:pt x="613475" y="10763"/>
                </a:lnTo>
                <a:cubicBezTo>
                  <a:pt x="548804" y="11592"/>
                  <a:pt x="483922" y="13504"/>
                  <a:pt x="419746" y="21526"/>
                </a:cubicBezTo>
                <a:cubicBezTo>
                  <a:pt x="397231" y="24340"/>
                  <a:pt x="355170" y="43052"/>
                  <a:pt x="355170" y="43052"/>
                </a:cubicBezTo>
                <a:cubicBezTo>
                  <a:pt x="250957" y="121213"/>
                  <a:pt x="383540" y="28865"/>
                  <a:pt x="247542" y="96867"/>
                </a:cubicBezTo>
                <a:lnTo>
                  <a:pt x="204492" y="118393"/>
                </a:lnTo>
              </a:path>
            </a:pathLst>
          </a:custGeom>
          <a:noFill/>
          <a:ln w="88900" cap="flat" cmpd="sng" algn="ctr">
            <a:solidFill>
              <a:srgbClr val="FF0000"/>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b="1"/>
          </a:p>
        </p:txBody>
      </p:sp>
      <p:sp>
        <p:nvSpPr>
          <p:cNvPr id="54" name="Freeform 53"/>
          <p:cNvSpPr/>
          <p:nvPr/>
        </p:nvSpPr>
        <p:spPr bwMode="auto">
          <a:xfrm>
            <a:off x="4659315" y="3602927"/>
            <a:ext cx="2933706" cy="710359"/>
          </a:xfrm>
          <a:custGeom>
            <a:avLst/>
            <a:gdLst>
              <a:gd name="connsiteX0" fmla="*/ 594988 w 2933706"/>
              <a:gd name="connsiteY0" fmla="*/ 53815 h 710359"/>
              <a:gd name="connsiteX1" fmla="*/ 315158 w 2933706"/>
              <a:gd name="connsiteY1" fmla="*/ 75341 h 710359"/>
              <a:gd name="connsiteX2" fmla="*/ 293632 w 2933706"/>
              <a:gd name="connsiteY2" fmla="*/ 96867 h 710359"/>
              <a:gd name="connsiteX3" fmla="*/ 239819 w 2933706"/>
              <a:gd name="connsiteY3" fmla="*/ 107630 h 710359"/>
              <a:gd name="connsiteX4" fmla="*/ 196768 w 2933706"/>
              <a:gd name="connsiteY4" fmla="*/ 129156 h 710359"/>
              <a:gd name="connsiteX5" fmla="*/ 153717 w 2933706"/>
              <a:gd name="connsiteY5" fmla="*/ 139919 h 710359"/>
              <a:gd name="connsiteX6" fmla="*/ 78378 w 2933706"/>
              <a:gd name="connsiteY6" fmla="*/ 172208 h 710359"/>
              <a:gd name="connsiteX7" fmla="*/ 56853 w 2933706"/>
              <a:gd name="connsiteY7" fmla="*/ 430521 h 710359"/>
              <a:gd name="connsiteX8" fmla="*/ 153717 w 2933706"/>
              <a:gd name="connsiteY8" fmla="*/ 516625 h 710359"/>
              <a:gd name="connsiteX9" fmla="*/ 282870 w 2933706"/>
              <a:gd name="connsiteY9" fmla="*/ 591966 h 710359"/>
              <a:gd name="connsiteX10" fmla="*/ 487361 w 2933706"/>
              <a:gd name="connsiteY10" fmla="*/ 656544 h 710359"/>
              <a:gd name="connsiteX11" fmla="*/ 562700 w 2933706"/>
              <a:gd name="connsiteY11" fmla="*/ 678070 h 710359"/>
              <a:gd name="connsiteX12" fmla="*/ 831768 w 2933706"/>
              <a:gd name="connsiteY12" fmla="*/ 699596 h 710359"/>
              <a:gd name="connsiteX13" fmla="*/ 1725073 w 2933706"/>
              <a:gd name="connsiteY13" fmla="*/ 710359 h 710359"/>
              <a:gd name="connsiteX14" fmla="*/ 2478463 w 2933706"/>
              <a:gd name="connsiteY14" fmla="*/ 699596 h 710359"/>
              <a:gd name="connsiteX15" fmla="*/ 2532277 w 2933706"/>
              <a:gd name="connsiteY15" fmla="*/ 688833 h 710359"/>
              <a:gd name="connsiteX16" fmla="*/ 2575327 w 2933706"/>
              <a:gd name="connsiteY16" fmla="*/ 656544 h 710359"/>
              <a:gd name="connsiteX17" fmla="*/ 2618378 w 2933706"/>
              <a:gd name="connsiteY17" fmla="*/ 645781 h 710359"/>
              <a:gd name="connsiteX18" fmla="*/ 2661429 w 2933706"/>
              <a:gd name="connsiteY18" fmla="*/ 624255 h 710359"/>
              <a:gd name="connsiteX19" fmla="*/ 2736768 w 2933706"/>
              <a:gd name="connsiteY19" fmla="*/ 570440 h 710359"/>
              <a:gd name="connsiteX20" fmla="*/ 2758294 w 2933706"/>
              <a:gd name="connsiteY20" fmla="*/ 548914 h 710359"/>
              <a:gd name="connsiteX21" fmla="*/ 2822870 w 2933706"/>
              <a:gd name="connsiteY21" fmla="*/ 516625 h 710359"/>
              <a:gd name="connsiteX22" fmla="*/ 2908971 w 2933706"/>
              <a:gd name="connsiteY22" fmla="*/ 419758 h 710359"/>
              <a:gd name="connsiteX23" fmla="*/ 2908971 w 2933706"/>
              <a:gd name="connsiteY23" fmla="*/ 279838 h 710359"/>
              <a:gd name="connsiteX24" fmla="*/ 2876683 w 2933706"/>
              <a:gd name="connsiteY24" fmla="*/ 247549 h 710359"/>
              <a:gd name="connsiteX25" fmla="*/ 2801344 w 2933706"/>
              <a:gd name="connsiteY25" fmla="*/ 172208 h 710359"/>
              <a:gd name="connsiteX26" fmla="*/ 2715243 w 2933706"/>
              <a:gd name="connsiteY26" fmla="*/ 139919 h 710359"/>
              <a:gd name="connsiteX27" fmla="*/ 2639904 w 2933706"/>
              <a:gd name="connsiteY27" fmla="*/ 107630 h 710359"/>
              <a:gd name="connsiteX28" fmla="*/ 2553802 w 2933706"/>
              <a:gd name="connsiteY28" fmla="*/ 86104 h 710359"/>
              <a:gd name="connsiteX29" fmla="*/ 2467700 w 2933706"/>
              <a:gd name="connsiteY29" fmla="*/ 53815 h 710359"/>
              <a:gd name="connsiteX30" fmla="*/ 2284734 w 2933706"/>
              <a:gd name="connsiteY30" fmla="*/ 21526 h 710359"/>
              <a:gd name="connsiteX31" fmla="*/ 2187870 w 2933706"/>
              <a:gd name="connsiteY31" fmla="*/ 10763 h 710359"/>
              <a:gd name="connsiteX32" fmla="*/ 1466768 w 2933706"/>
              <a:gd name="connsiteY32" fmla="*/ 0 h 710359"/>
              <a:gd name="connsiteX33" fmla="*/ 788717 w 2933706"/>
              <a:gd name="connsiteY33" fmla="*/ 10763 h 710359"/>
              <a:gd name="connsiteX34" fmla="*/ 605751 w 2933706"/>
              <a:gd name="connsiteY34" fmla="*/ 43052 h 710359"/>
              <a:gd name="connsiteX35" fmla="*/ 519649 w 2933706"/>
              <a:gd name="connsiteY35" fmla="*/ 43052 h 71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33706" h="710359">
                <a:moveTo>
                  <a:pt x="594988" y="53815"/>
                </a:moveTo>
                <a:cubicBezTo>
                  <a:pt x="593644" y="53905"/>
                  <a:pt x="340582" y="69474"/>
                  <a:pt x="315158" y="75341"/>
                </a:cubicBezTo>
                <a:cubicBezTo>
                  <a:pt x="305270" y="77623"/>
                  <a:pt x="302959" y="92870"/>
                  <a:pt x="293632" y="96867"/>
                </a:cubicBezTo>
                <a:cubicBezTo>
                  <a:pt x="276818" y="104073"/>
                  <a:pt x="257757" y="104042"/>
                  <a:pt x="239819" y="107630"/>
                </a:cubicBezTo>
                <a:cubicBezTo>
                  <a:pt x="225469" y="114805"/>
                  <a:pt x="211791" y="123522"/>
                  <a:pt x="196768" y="129156"/>
                </a:cubicBezTo>
                <a:cubicBezTo>
                  <a:pt x="182918" y="134350"/>
                  <a:pt x="167313" y="134092"/>
                  <a:pt x="153717" y="139919"/>
                </a:cubicBezTo>
                <a:cubicBezTo>
                  <a:pt x="49660" y="184516"/>
                  <a:pt x="201974" y="141308"/>
                  <a:pt x="78378" y="172208"/>
                </a:cubicBezTo>
                <a:cubicBezTo>
                  <a:pt x="0" y="250589"/>
                  <a:pt x="9471" y="225190"/>
                  <a:pt x="56853" y="430521"/>
                </a:cubicBezTo>
                <a:cubicBezTo>
                  <a:pt x="60558" y="446576"/>
                  <a:pt x="134772" y="504784"/>
                  <a:pt x="153717" y="516625"/>
                </a:cubicBezTo>
                <a:cubicBezTo>
                  <a:pt x="195981" y="543041"/>
                  <a:pt x="235587" y="576205"/>
                  <a:pt x="282870" y="591966"/>
                </a:cubicBezTo>
                <a:cubicBezTo>
                  <a:pt x="599388" y="697475"/>
                  <a:pt x="352499" y="619763"/>
                  <a:pt x="487361" y="656544"/>
                </a:cubicBezTo>
                <a:cubicBezTo>
                  <a:pt x="512559" y="663416"/>
                  <a:pt x="537251" y="672197"/>
                  <a:pt x="562700" y="678070"/>
                </a:cubicBezTo>
                <a:cubicBezTo>
                  <a:pt x="643249" y="696659"/>
                  <a:pt x="766124" y="698309"/>
                  <a:pt x="831768" y="699596"/>
                </a:cubicBezTo>
                <a:lnTo>
                  <a:pt x="1725073" y="710359"/>
                </a:lnTo>
                <a:lnTo>
                  <a:pt x="2478463" y="699596"/>
                </a:lnTo>
                <a:cubicBezTo>
                  <a:pt x="2496750" y="699108"/>
                  <a:pt x="2515560" y="696263"/>
                  <a:pt x="2532277" y="688833"/>
                </a:cubicBezTo>
                <a:cubicBezTo>
                  <a:pt x="2548669" y="681548"/>
                  <a:pt x="2559283" y="664566"/>
                  <a:pt x="2575327" y="656544"/>
                </a:cubicBezTo>
                <a:cubicBezTo>
                  <a:pt x="2588557" y="649929"/>
                  <a:pt x="2604528" y="650975"/>
                  <a:pt x="2618378" y="645781"/>
                </a:cubicBezTo>
                <a:cubicBezTo>
                  <a:pt x="2633401" y="640147"/>
                  <a:pt x="2647079" y="631430"/>
                  <a:pt x="2661429" y="624255"/>
                </a:cubicBezTo>
                <a:cubicBezTo>
                  <a:pt x="2731939" y="553743"/>
                  <a:pt x="2651773" y="627105"/>
                  <a:pt x="2736768" y="570440"/>
                </a:cubicBezTo>
                <a:cubicBezTo>
                  <a:pt x="2745211" y="564811"/>
                  <a:pt x="2749689" y="554292"/>
                  <a:pt x="2758294" y="548914"/>
                </a:cubicBezTo>
                <a:cubicBezTo>
                  <a:pt x="2778702" y="536159"/>
                  <a:pt x="2802846" y="529975"/>
                  <a:pt x="2822870" y="516625"/>
                </a:cubicBezTo>
                <a:cubicBezTo>
                  <a:pt x="2842408" y="503599"/>
                  <a:pt x="2905358" y="424093"/>
                  <a:pt x="2908971" y="419758"/>
                </a:cubicBezTo>
                <a:cubicBezTo>
                  <a:pt x="2927095" y="365387"/>
                  <a:pt x="2933706" y="360229"/>
                  <a:pt x="2908971" y="279838"/>
                </a:cubicBezTo>
                <a:cubicBezTo>
                  <a:pt x="2904495" y="265290"/>
                  <a:pt x="2886588" y="259106"/>
                  <a:pt x="2876683" y="247549"/>
                </a:cubicBezTo>
                <a:cubicBezTo>
                  <a:pt x="2844395" y="209878"/>
                  <a:pt x="2847983" y="195528"/>
                  <a:pt x="2801344" y="172208"/>
                </a:cubicBezTo>
                <a:cubicBezTo>
                  <a:pt x="2773928" y="158500"/>
                  <a:pt x="2743703" y="151303"/>
                  <a:pt x="2715243" y="139919"/>
                </a:cubicBezTo>
                <a:cubicBezTo>
                  <a:pt x="2689875" y="129772"/>
                  <a:pt x="2665824" y="116270"/>
                  <a:pt x="2639904" y="107630"/>
                </a:cubicBezTo>
                <a:cubicBezTo>
                  <a:pt x="2611838" y="98275"/>
                  <a:pt x="2582039" y="94928"/>
                  <a:pt x="2553802" y="86104"/>
                </a:cubicBezTo>
                <a:cubicBezTo>
                  <a:pt x="2524545" y="76961"/>
                  <a:pt x="2496779" y="63508"/>
                  <a:pt x="2467700" y="53815"/>
                </a:cubicBezTo>
                <a:cubicBezTo>
                  <a:pt x="2420752" y="38165"/>
                  <a:pt x="2305666" y="24380"/>
                  <a:pt x="2284734" y="21526"/>
                </a:cubicBezTo>
                <a:cubicBezTo>
                  <a:pt x="2252545" y="17136"/>
                  <a:pt x="2220345" y="11618"/>
                  <a:pt x="2187870" y="10763"/>
                </a:cubicBezTo>
                <a:cubicBezTo>
                  <a:pt x="1947559" y="4439"/>
                  <a:pt x="1707135" y="3588"/>
                  <a:pt x="1466768" y="0"/>
                </a:cubicBezTo>
                <a:lnTo>
                  <a:pt x="788717" y="10763"/>
                </a:lnTo>
                <a:cubicBezTo>
                  <a:pt x="670639" y="14089"/>
                  <a:pt x="729886" y="28448"/>
                  <a:pt x="605751" y="43052"/>
                </a:cubicBezTo>
                <a:cubicBezTo>
                  <a:pt x="577247" y="46405"/>
                  <a:pt x="548350" y="43052"/>
                  <a:pt x="519649" y="43052"/>
                </a:cubicBezTo>
              </a:path>
            </a:pathLst>
          </a:custGeom>
          <a:noFill/>
          <a:ln w="88900" cap="flat" cmpd="sng" algn="ctr">
            <a:solidFill>
              <a:srgbClr val="FF0000"/>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b="1"/>
          </a:p>
        </p:txBody>
      </p:sp>
      <p:sp>
        <p:nvSpPr>
          <p:cNvPr id="55" name="TextBox 54"/>
          <p:cNvSpPr txBox="1"/>
          <p:nvPr/>
        </p:nvSpPr>
        <p:spPr>
          <a:xfrm>
            <a:off x="6259512" y="2484437"/>
            <a:ext cx="2337760" cy="531428"/>
          </a:xfrm>
          <a:prstGeom prst="rect">
            <a:avLst/>
          </a:prstGeom>
          <a:noFill/>
        </p:spPr>
        <p:txBody>
          <a:bodyPr wrap="none" lIns="91018" tIns="45510" rIns="91018" bIns="45510" rtlCol="0">
            <a:spAutoFit/>
          </a:bodyPr>
          <a:lstStyle/>
          <a:p>
            <a:r>
              <a:rPr lang="en-US" sz="3200" b="1" i="1" dirty="0">
                <a:solidFill>
                  <a:srgbClr val="800000"/>
                </a:solidFill>
              </a:rPr>
              <a:t>Same URI!</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1"/>
          <p:cNvSpPr>
            <a:spLocks noGrp="1" noChangeArrowheads="1"/>
          </p:cNvSpPr>
          <p:nvPr>
            <p:ph type="title"/>
          </p:nvPr>
        </p:nvSpPr>
        <p:spPr/>
        <p:txBody>
          <a:bodyPr tIns="35119"/>
          <a:lstStyle/>
          <a:p>
            <a:pPr>
              <a:tabLst>
                <a:tab pos="720603" algn="l"/>
                <a:tab pos="1441204" algn="l"/>
                <a:tab pos="2161812" algn="l"/>
                <a:tab pos="2882419" algn="l"/>
                <a:tab pos="3603024" algn="l"/>
                <a:tab pos="4323633" algn="l"/>
                <a:tab pos="5044238" algn="l"/>
                <a:tab pos="5764844" algn="l"/>
                <a:tab pos="6485447" algn="l"/>
                <a:tab pos="7206054" algn="l"/>
                <a:tab pos="7926656" algn="l"/>
                <a:tab pos="8647262" algn="l"/>
                <a:tab pos="9367869" algn="l"/>
              </a:tabLst>
            </a:pPr>
            <a:r>
              <a:rPr lang="en-US"/>
              <a:t>3</a:t>
            </a:r>
            <a:r>
              <a:rPr lang="en-US" baseline="33000"/>
              <a:t>rd</a:t>
            </a:r>
            <a:r>
              <a:rPr lang="en-US"/>
              <a:t>: start merging your data</a:t>
            </a:r>
          </a:p>
        </p:txBody>
      </p:sp>
      <p:grpSp>
        <p:nvGrpSpPr>
          <p:cNvPr id="2" name="Group 50"/>
          <p:cNvGrpSpPr/>
          <p:nvPr/>
        </p:nvGrpSpPr>
        <p:grpSpPr>
          <a:xfrm>
            <a:off x="239713" y="1436402"/>
            <a:ext cx="9627268" cy="5700463"/>
            <a:chOff x="239712" y="1436353"/>
            <a:chExt cx="9627268" cy="5700464"/>
          </a:xfrm>
        </p:grpSpPr>
        <p:sp>
          <p:nvSpPr>
            <p:cNvPr id="42" name="TextBox 41"/>
            <p:cNvSpPr txBox="1"/>
            <p:nvPr/>
          </p:nvSpPr>
          <p:spPr>
            <a:xfrm rot="238339">
              <a:off x="2547204" y="1436353"/>
              <a:ext cx="587248" cy="237910"/>
            </a:xfrm>
            <a:prstGeom prst="rect">
              <a:avLst/>
            </a:prstGeom>
            <a:noFill/>
          </p:spPr>
          <p:txBody>
            <a:bodyPr wrap="square" rtlCol="0">
              <a:spAutoFit/>
            </a:bodyPr>
            <a:lstStyle/>
            <a:p>
              <a:r>
                <a:rPr lang="en-US" sz="1000" b="1" noProof="1">
                  <a:solidFill>
                    <a:srgbClr val="0D0D0D"/>
                  </a:solidFill>
                </a:rPr>
                <a:t>a:title</a:t>
              </a:r>
            </a:p>
          </p:txBody>
        </p:sp>
        <p:grpSp>
          <p:nvGrpSpPr>
            <p:cNvPr id="3" name="Group 69"/>
            <p:cNvGrpSpPr/>
            <p:nvPr/>
          </p:nvGrpSpPr>
          <p:grpSpPr>
            <a:xfrm>
              <a:off x="239712" y="1465444"/>
              <a:ext cx="9627268" cy="5671373"/>
              <a:chOff x="239712" y="1465444"/>
              <a:chExt cx="9627268" cy="5671373"/>
            </a:xfrm>
          </p:grpSpPr>
          <p:sp>
            <p:nvSpPr>
              <p:cNvPr id="6" name="Oval 5"/>
              <p:cNvSpPr/>
              <p:nvPr/>
            </p:nvSpPr>
            <p:spPr bwMode="auto">
              <a:xfrm>
                <a:off x="5192712" y="56848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7" name="Oval 6"/>
              <p:cNvSpPr/>
              <p:nvPr/>
            </p:nvSpPr>
            <p:spPr bwMode="auto">
              <a:xfrm>
                <a:off x="8413165" y="61181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8" name="Rectangle 7"/>
              <p:cNvSpPr/>
              <p:nvPr/>
            </p:nvSpPr>
            <p:spPr bwMode="auto">
              <a:xfrm>
                <a:off x="4605497" y="6518857"/>
                <a:ext cx="1604210" cy="23791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9" name="Rectangle 8"/>
              <p:cNvSpPr/>
              <p:nvPr/>
            </p:nvSpPr>
            <p:spPr bwMode="auto">
              <a:xfrm>
                <a:off x="8164512" y="6898907"/>
                <a:ext cx="1604210" cy="23791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Besse, Christianne</a:t>
                </a:r>
              </a:p>
            </p:txBody>
          </p:sp>
          <p:sp>
            <p:nvSpPr>
              <p:cNvPr id="10" name="Rectangle 9"/>
              <p:cNvSpPr/>
              <p:nvPr/>
            </p:nvSpPr>
            <p:spPr bwMode="auto">
              <a:xfrm>
                <a:off x="8262770" y="4452375"/>
                <a:ext cx="1604210" cy="23791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fr-FR" sz="1000" b="1" dirty="0">
                    <a:solidFill>
                      <a:srgbClr val="0D0D0D"/>
                    </a:solidFill>
                  </a:rPr>
                  <a:t>Le palais des miroirs</a:t>
                </a:r>
              </a:p>
            </p:txBody>
          </p:sp>
          <p:cxnSp>
            <p:nvCxnSpPr>
              <p:cNvPr id="11" name="Straight Arrow Connector 10"/>
              <p:cNvCxnSpPr>
                <a:stCxn id="50" idx="4"/>
                <a:endCxn id="6" idx="0"/>
              </p:cNvCxnSpPr>
              <p:nvPr/>
            </p:nvCxnSpPr>
            <p:spPr bwMode="auto">
              <a:xfrm flipH="1">
                <a:off x="5418305" y="1898707"/>
                <a:ext cx="798094" cy="378613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TextBox 11"/>
              <p:cNvSpPr txBox="1"/>
              <p:nvPr/>
            </p:nvSpPr>
            <p:spPr>
              <a:xfrm>
                <a:off x="7554912" y="3170237"/>
                <a:ext cx="762000" cy="237910"/>
              </a:xfrm>
              <a:prstGeom prst="rect">
                <a:avLst/>
              </a:prstGeom>
              <a:noFill/>
            </p:spPr>
            <p:txBody>
              <a:bodyPr wrap="square" rtlCol="0">
                <a:spAutoFit/>
              </a:bodyPr>
              <a:lstStyle/>
              <a:p>
                <a:r>
                  <a:rPr lang="en-US" sz="1000" b="1" noProof="1">
                    <a:solidFill>
                      <a:srgbClr val="0D0D0D"/>
                    </a:solidFill>
                  </a:rPr>
                  <a:t>f:original</a:t>
                </a:r>
              </a:p>
            </p:txBody>
          </p:sp>
          <p:sp>
            <p:nvSpPr>
              <p:cNvPr id="13" name="TextBox 12"/>
              <p:cNvSpPr txBox="1"/>
              <p:nvPr/>
            </p:nvSpPr>
            <p:spPr>
              <a:xfrm>
                <a:off x="4887912" y="6186949"/>
                <a:ext cx="541404" cy="229550"/>
              </a:xfrm>
              <a:prstGeom prst="rect">
                <a:avLst/>
              </a:prstGeom>
              <a:noFill/>
            </p:spPr>
            <p:txBody>
              <a:bodyPr wrap="square" rtlCol="0">
                <a:spAutoFit/>
              </a:bodyPr>
              <a:lstStyle/>
              <a:p>
                <a:r>
                  <a:rPr lang="en-US" sz="1000" b="1" noProof="1">
                    <a:solidFill>
                      <a:srgbClr val="0D0D0D"/>
                    </a:solidFill>
                  </a:rPr>
                  <a:t>f:nom</a:t>
                </a:r>
              </a:p>
            </p:txBody>
          </p:sp>
          <p:sp>
            <p:nvSpPr>
              <p:cNvPr id="14" name="TextBox 13"/>
              <p:cNvSpPr txBox="1"/>
              <p:nvPr/>
            </p:nvSpPr>
            <p:spPr>
              <a:xfrm>
                <a:off x="8212639" y="5762278"/>
                <a:ext cx="889632" cy="229550"/>
              </a:xfrm>
              <a:prstGeom prst="rect">
                <a:avLst/>
              </a:prstGeom>
              <a:noFill/>
            </p:spPr>
            <p:txBody>
              <a:bodyPr wrap="square" rtlCol="0">
                <a:spAutoFit/>
              </a:bodyPr>
              <a:lstStyle/>
              <a:p>
                <a:r>
                  <a:rPr lang="en-US" sz="1000" b="1" noProof="1">
                    <a:solidFill>
                      <a:srgbClr val="0D0D0D"/>
                    </a:solidFill>
                  </a:rPr>
                  <a:t>f:traducteur</a:t>
                </a:r>
              </a:p>
            </p:txBody>
          </p:sp>
          <p:sp>
            <p:nvSpPr>
              <p:cNvPr id="15" name="TextBox 14"/>
              <p:cNvSpPr txBox="1"/>
              <p:nvPr/>
            </p:nvSpPr>
            <p:spPr>
              <a:xfrm>
                <a:off x="5878512" y="3779837"/>
                <a:ext cx="762000" cy="237910"/>
              </a:xfrm>
              <a:prstGeom prst="rect">
                <a:avLst/>
              </a:prstGeom>
              <a:noFill/>
            </p:spPr>
            <p:txBody>
              <a:bodyPr wrap="square" rtlCol="0">
                <a:spAutoFit/>
              </a:bodyPr>
              <a:lstStyle/>
              <a:p>
                <a:r>
                  <a:rPr lang="en-US" sz="1000" b="1" noProof="1">
                    <a:solidFill>
                      <a:srgbClr val="0D0D0D"/>
                    </a:solidFill>
                  </a:rPr>
                  <a:t>f:auteur</a:t>
                </a:r>
              </a:p>
            </p:txBody>
          </p:sp>
          <p:sp>
            <p:nvSpPr>
              <p:cNvPr id="16" name="TextBox 15"/>
              <p:cNvSpPr txBox="1"/>
              <p:nvPr/>
            </p:nvSpPr>
            <p:spPr>
              <a:xfrm rot="19602114">
                <a:off x="8400639" y="4903412"/>
                <a:ext cx="675917" cy="237910"/>
              </a:xfrm>
              <a:prstGeom prst="rect">
                <a:avLst/>
              </a:prstGeom>
              <a:noFill/>
            </p:spPr>
            <p:txBody>
              <a:bodyPr wrap="square" rtlCol="0">
                <a:spAutoFit/>
              </a:bodyPr>
              <a:lstStyle/>
              <a:p>
                <a:r>
                  <a:rPr lang="en-US" sz="1000" b="1" noProof="1">
                    <a:solidFill>
                      <a:srgbClr val="0D0D0D"/>
                    </a:solidFill>
                  </a:rPr>
                  <a:t>f:titre</a:t>
                </a:r>
              </a:p>
            </p:txBody>
          </p:sp>
          <p:sp>
            <p:nvSpPr>
              <p:cNvPr id="17" name="Oval 16"/>
              <p:cNvSpPr/>
              <p:nvPr/>
            </p:nvSpPr>
            <p:spPr bwMode="auto">
              <a:xfrm>
                <a:off x="6558296" y="5378414"/>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18" name="Straight Arrow Connector 17"/>
              <p:cNvCxnSpPr>
                <a:stCxn id="6" idx="4"/>
                <a:endCxn id="8" idx="0"/>
              </p:cNvCxnSpPr>
              <p:nvPr/>
            </p:nvCxnSpPr>
            <p:spPr bwMode="auto">
              <a:xfrm flipH="1">
                <a:off x="5407602" y="5951730"/>
                <a:ext cx="10702" cy="56712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9" name="Straight Arrow Connector 18"/>
              <p:cNvCxnSpPr>
                <a:stCxn id="17" idx="4"/>
                <a:endCxn id="7" idx="1"/>
              </p:cNvCxnSpPr>
              <p:nvPr/>
            </p:nvCxnSpPr>
            <p:spPr bwMode="auto">
              <a:xfrm>
                <a:off x="7886782" y="5712962"/>
                <a:ext cx="592457" cy="44426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7" idx="5"/>
                <a:endCxn id="9" idx="0"/>
              </p:cNvCxnSpPr>
              <p:nvPr/>
            </p:nvCxnSpPr>
            <p:spPr bwMode="auto">
              <a:xfrm>
                <a:off x="8798275" y="6345945"/>
                <a:ext cx="168342" cy="55296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1" name="Straight Arrow Connector 20"/>
              <p:cNvCxnSpPr>
                <a:stCxn id="17" idx="0"/>
                <a:endCxn id="10" idx="2"/>
              </p:cNvCxnSpPr>
              <p:nvPr/>
            </p:nvCxnSpPr>
            <p:spPr bwMode="auto">
              <a:xfrm flipV="1">
                <a:off x="7886782" y="4690285"/>
                <a:ext cx="1178094" cy="68812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2" name="Straight Arrow Connector 21"/>
              <p:cNvCxnSpPr>
                <a:stCxn id="17" idx="0"/>
                <a:endCxn id="50" idx="5"/>
              </p:cNvCxnSpPr>
              <p:nvPr/>
            </p:nvCxnSpPr>
            <p:spPr bwMode="auto">
              <a:xfrm flipH="1" flipV="1">
                <a:off x="7155779" y="1849714"/>
                <a:ext cx="731003" cy="35287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3" name="TextBox 22"/>
              <p:cNvSpPr txBox="1"/>
              <p:nvPr/>
            </p:nvSpPr>
            <p:spPr>
              <a:xfrm>
                <a:off x="8964610" y="6422740"/>
                <a:ext cx="571501" cy="237910"/>
              </a:xfrm>
              <a:prstGeom prst="rect">
                <a:avLst/>
              </a:prstGeom>
              <a:noFill/>
            </p:spPr>
            <p:txBody>
              <a:bodyPr wrap="square" rtlCol="0">
                <a:spAutoFit/>
              </a:bodyPr>
              <a:lstStyle/>
              <a:p>
                <a:r>
                  <a:rPr lang="en-US" sz="1000" b="1" noProof="1">
                    <a:solidFill>
                      <a:srgbClr val="0D0D0D"/>
                    </a:solidFill>
                  </a:rPr>
                  <a:t>f:nom</a:t>
                </a:r>
              </a:p>
            </p:txBody>
          </p:sp>
          <p:sp>
            <p:nvSpPr>
              <p:cNvPr id="26" name="Oval 25"/>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27" name="Oval 26"/>
              <p:cNvSpPr/>
              <p:nvPr/>
            </p:nvSpPr>
            <p:spPr bwMode="auto">
              <a:xfrm>
                <a:off x="3973512" y="33226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28" name="Rectangle 27"/>
              <p:cNvSpPr/>
              <p:nvPr/>
            </p:nvSpPr>
            <p:spPr bwMode="auto">
              <a:xfrm>
                <a:off x="239712" y="4690057"/>
                <a:ext cx="167039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29" name="Oval 28"/>
              <p:cNvSpPr/>
              <p:nvPr/>
            </p:nvSpPr>
            <p:spPr bwMode="auto">
              <a:xfrm>
                <a:off x="2068512" y="4840759"/>
                <a:ext cx="3079800" cy="334548"/>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30" name="Rectangle 29"/>
              <p:cNvSpPr/>
              <p:nvPr/>
            </p:nvSpPr>
            <p:spPr bwMode="auto">
              <a:xfrm>
                <a:off x="239712" y="1465444"/>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dirty="0">
                    <a:solidFill>
                      <a:srgbClr val="0D0D0D"/>
                    </a:solidFill>
                  </a:rPr>
                  <a:t>The Glass Palace</a:t>
                </a:r>
              </a:p>
            </p:txBody>
          </p:sp>
          <p:sp>
            <p:nvSpPr>
              <p:cNvPr id="31" name="Rectangle 30"/>
              <p:cNvSpPr/>
              <p:nvPr/>
            </p:nvSpPr>
            <p:spPr bwMode="auto">
              <a:xfrm>
                <a:off x="239712" y="1846444"/>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dirty="0">
                    <a:solidFill>
                      <a:srgbClr val="0D0D0D"/>
                    </a:solidFill>
                  </a:rPr>
                  <a:t>2000</a:t>
                </a:r>
              </a:p>
            </p:txBody>
          </p:sp>
          <p:sp>
            <p:nvSpPr>
              <p:cNvPr id="32" name="Rectangle 31"/>
              <p:cNvSpPr/>
              <p:nvPr/>
            </p:nvSpPr>
            <p:spPr bwMode="auto">
              <a:xfrm>
                <a:off x="239712" y="2715616"/>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dirty="0">
                    <a:solidFill>
                      <a:srgbClr val="0D0D0D"/>
                    </a:solidFill>
                  </a:rPr>
                  <a:t>London</a:t>
                </a:r>
              </a:p>
            </p:txBody>
          </p:sp>
          <p:sp>
            <p:nvSpPr>
              <p:cNvPr id="33" name="Rectangle 32"/>
              <p:cNvSpPr/>
              <p:nvPr/>
            </p:nvSpPr>
            <p:spPr bwMode="auto">
              <a:xfrm>
                <a:off x="239712" y="3115816"/>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dirty="0">
                    <a:solidFill>
                      <a:srgbClr val="0D0D0D"/>
                    </a:solidFill>
                  </a:rPr>
                  <a:t>Harper Collins</a:t>
                </a:r>
              </a:p>
            </p:txBody>
          </p:sp>
          <p:cxnSp>
            <p:nvCxnSpPr>
              <p:cNvPr id="34" name="Curved Connector 20"/>
              <p:cNvCxnSpPr>
                <a:stCxn id="50" idx="3"/>
                <a:endCxn id="26" idx="6"/>
              </p:cNvCxnSpPr>
              <p:nvPr/>
            </p:nvCxnSpPr>
            <p:spPr bwMode="auto">
              <a:xfrm rot="5400000">
                <a:off x="3856053" y="1626373"/>
                <a:ext cx="1197624" cy="16443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5" name="Curved Connector 34"/>
              <p:cNvCxnSpPr>
                <a:stCxn id="50" idx="3"/>
                <a:endCxn id="27" idx="6"/>
              </p:cNvCxnSpPr>
              <p:nvPr/>
            </p:nvCxnSpPr>
            <p:spPr bwMode="auto">
              <a:xfrm rot="5400000">
                <a:off x="4045403" y="2247623"/>
                <a:ext cx="1629523" cy="8337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6" name="Curved Connector 35"/>
              <p:cNvCxnSpPr>
                <a:stCxn id="27" idx="2"/>
                <a:endCxn id="28" idx="0"/>
              </p:cNvCxnSpPr>
              <p:nvPr/>
            </p:nvCxnSpPr>
            <p:spPr bwMode="auto">
              <a:xfrm rot="10800000" flipV="1">
                <a:off x="1074913" y="3479237"/>
                <a:ext cx="2898600" cy="1210819"/>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8" name="Straight Arrow Connector 37"/>
              <p:cNvCxnSpPr>
                <a:stCxn id="26" idx="2"/>
                <a:endCxn id="32" idx="3"/>
              </p:cNvCxnSpPr>
              <p:nvPr/>
            </p:nvCxnSpPr>
            <p:spPr bwMode="auto">
              <a:xfrm flipH="1" flipV="1">
                <a:off x="1910111" y="2844113"/>
                <a:ext cx="1252801"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9" name="Straight Arrow Connector 38"/>
              <p:cNvCxnSpPr>
                <a:stCxn id="26" idx="2"/>
                <a:endCxn id="33" idx="3"/>
              </p:cNvCxnSpPr>
              <p:nvPr/>
            </p:nvCxnSpPr>
            <p:spPr bwMode="auto">
              <a:xfrm flipH="1">
                <a:off x="1910111" y="3047338"/>
                <a:ext cx="1252801"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0" name="Straight Arrow Connector 39"/>
              <p:cNvCxnSpPr>
                <a:stCxn id="50" idx="2"/>
                <a:endCxn id="30" idx="3"/>
              </p:cNvCxnSpPr>
              <p:nvPr/>
            </p:nvCxnSpPr>
            <p:spPr bwMode="auto">
              <a:xfrm flipH="1" flipV="1">
                <a:off x="1910111" y="1593941"/>
                <a:ext cx="2977801" cy="1374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1" name="Straight Arrow Connector 40"/>
              <p:cNvCxnSpPr>
                <a:stCxn id="50" idx="2"/>
                <a:endCxn id="31" idx="3"/>
              </p:cNvCxnSpPr>
              <p:nvPr/>
            </p:nvCxnSpPr>
            <p:spPr bwMode="auto">
              <a:xfrm flipH="1">
                <a:off x="1910111" y="1731433"/>
                <a:ext cx="2977801" cy="24350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3" name="TextBox 42"/>
              <p:cNvSpPr txBox="1"/>
              <p:nvPr/>
            </p:nvSpPr>
            <p:spPr>
              <a:xfrm rot="21215795">
                <a:off x="2558864" y="1843045"/>
                <a:ext cx="565992" cy="229550"/>
              </a:xfrm>
              <a:prstGeom prst="rect">
                <a:avLst/>
              </a:prstGeom>
              <a:noFill/>
            </p:spPr>
            <p:txBody>
              <a:bodyPr wrap="square" rtlCol="0">
                <a:spAutoFit/>
              </a:bodyPr>
              <a:lstStyle/>
              <a:p>
                <a:r>
                  <a:rPr lang="en-US" sz="1000" b="1" noProof="1">
                    <a:solidFill>
                      <a:srgbClr val="0D0D0D"/>
                    </a:solidFill>
                  </a:rPr>
                  <a:t>a:year</a:t>
                </a:r>
              </a:p>
            </p:txBody>
          </p:sp>
          <p:sp>
            <p:nvSpPr>
              <p:cNvPr id="44" name="TextBox 43"/>
              <p:cNvSpPr txBox="1"/>
              <p:nvPr/>
            </p:nvSpPr>
            <p:spPr>
              <a:xfrm rot="610119">
                <a:off x="2284446" y="2659589"/>
                <a:ext cx="543645" cy="237910"/>
              </a:xfrm>
              <a:prstGeom prst="rect">
                <a:avLst/>
              </a:prstGeom>
              <a:noFill/>
            </p:spPr>
            <p:txBody>
              <a:bodyPr wrap="square" rtlCol="0">
                <a:spAutoFit/>
              </a:bodyPr>
              <a:lstStyle/>
              <a:p>
                <a:r>
                  <a:rPr lang="en-US" sz="1000" b="1" noProof="1">
                    <a:solidFill>
                      <a:srgbClr val="0D0D0D"/>
                    </a:solidFill>
                  </a:rPr>
                  <a:t>a:city</a:t>
                </a:r>
              </a:p>
            </p:txBody>
          </p:sp>
          <p:sp>
            <p:nvSpPr>
              <p:cNvPr id="45" name="TextBox 44"/>
              <p:cNvSpPr txBox="1"/>
              <p:nvPr/>
            </p:nvSpPr>
            <p:spPr>
              <a:xfrm rot="21074880">
                <a:off x="2183932" y="3122271"/>
                <a:ext cx="829823" cy="237910"/>
              </a:xfrm>
              <a:prstGeom prst="rect">
                <a:avLst/>
              </a:prstGeom>
              <a:noFill/>
            </p:spPr>
            <p:txBody>
              <a:bodyPr wrap="square" rtlCol="0">
                <a:spAutoFit/>
              </a:bodyPr>
              <a:lstStyle/>
              <a:p>
                <a:r>
                  <a:rPr lang="en-US" sz="1000" b="1" noProof="1">
                    <a:solidFill>
                      <a:srgbClr val="0D0D0D"/>
                    </a:solidFill>
                  </a:rPr>
                  <a:t>a:p_name</a:t>
                </a:r>
              </a:p>
            </p:txBody>
          </p:sp>
          <p:sp>
            <p:nvSpPr>
              <p:cNvPr id="46" name="TextBox 45"/>
              <p:cNvSpPr txBox="1"/>
              <p:nvPr/>
            </p:nvSpPr>
            <p:spPr>
              <a:xfrm>
                <a:off x="1109776" y="3779837"/>
                <a:ext cx="653936" cy="237910"/>
              </a:xfrm>
              <a:prstGeom prst="rect">
                <a:avLst/>
              </a:prstGeom>
              <a:noFill/>
            </p:spPr>
            <p:txBody>
              <a:bodyPr wrap="square" rtlCol="0">
                <a:spAutoFit/>
              </a:bodyPr>
              <a:lstStyle/>
              <a:p>
                <a:r>
                  <a:rPr lang="en-US" sz="1000" b="1" noProof="1">
                    <a:solidFill>
                      <a:srgbClr val="0D0D0D"/>
                    </a:solidFill>
                  </a:rPr>
                  <a:t>a:name</a:t>
                </a:r>
              </a:p>
            </p:txBody>
          </p:sp>
          <p:sp>
            <p:nvSpPr>
              <p:cNvPr id="47" name="TextBox 46"/>
              <p:cNvSpPr txBox="1"/>
              <p:nvPr/>
            </p:nvSpPr>
            <p:spPr>
              <a:xfrm>
                <a:off x="3120201" y="3932237"/>
                <a:ext cx="1005711" cy="237910"/>
              </a:xfrm>
              <a:prstGeom prst="rect">
                <a:avLst/>
              </a:prstGeom>
              <a:noFill/>
            </p:spPr>
            <p:txBody>
              <a:bodyPr wrap="square" rtlCol="0">
                <a:spAutoFit/>
              </a:bodyPr>
              <a:lstStyle/>
              <a:p>
                <a:r>
                  <a:rPr lang="en-US" sz="1000" b="1" noProof="1">
                    <a:solidFill>
                      <a:srgbClr val="0D0D0D"/>
                    </a:solidFill>
                  </a:rPr>
                  <a:t>a:homepage</a:t>
                </a:r>
              </a:p>
            </p:txBody>
          </p:sp>
          <p:sp>
            <p:nvSpPr>
              <p:cNvPr id="48" name="TextBox 47"/>
              <p:cNvSpPr txBox="1"/>
              <p:nvPr/>
            </p:nvSpPr>
            <p:spPr>
              <a:xfrm>
                <a:off x="4278312" y="3017837"/>
                <a:ext cx="706748" cy="237910"/>
              </a:xfrm>
              <a:prstGeom prst="rect">
                <a:avLst/>
              </a:prstGeom>
              <a:noFill/>
            </p:spPr>
            <p:txBody>
              <a:bodyPr wrap="square" rtlCol="0">
                <a:spAutoFit/>
              </a:bodyPr>
              <a:lstStyle/>
              <a:p>
                <a:r>
                  <a:rPr lang="en-US" sz="1000" b="1" noProof="1">
                    <a:solidFill>
                      <a:srgbClr val="0D0D0D"/>
                    </a:solidFill>
                  </a:rPr>
                  <a:t>a:author</a:t>
                </a:r>
              </a:p>
            </p:txBody>
          </p:sp>
          <p:sp>
            <p:nvSpPr>
              <p:cNvPr id="49" name="TextBox 48"/>
              <p:cNvSpPr txBox="1"/>
              <p:nvPr/>
            </p:nvSpPr>
            <p:spPr>
              <a:xfrm rot="20242754">
                <a:off x="3903794" y="2530167"/>
                <a:ext cx="900086" cy="237910"/>
              </a:xfrm>
              <a:prstGeom prst="rect">
                <a:avLst/>
              </a:prstGeom>
              <a:noFill/>
            </p:spPr>
            <p:txBody>
              <a:bodyPr wrap="square" rtlCol="0">
                <a:spAutoFit/>
              </a:bodyPr>
              <a:lstStyle/>
              <a:p>
                <a:r>
                  <a:rPr lang="en-US" sz="1000" b="1" noProof="1">
                    <a:solidFill>
                      <a:srgbClr val="0D0D0D"/>
                    </a:solidFill>
                  </a:rPr>
                  <a:t>a:publisher</a:t>
                </a:r>
              </a:p>
            </p:txBody>
          </p:sp>
          <p:cxnSp>
            <p:nvCxnSpPr>
              <p:cNvPr id="62" name="Straight Arrow Connector 61"/>
              <p:cNvCxnSpPr>
                <a:stCxn id="27" idx="4"/>
                <a:endCxn id="29" idx="0"/>
              </p:cNvCxnSpPr>
              <p:nvPr/>
            </p:nvCxnSpPr>
            <p:spPr bwMode="auto">
              <a:xfrm flipH="1">
                <a:off x="3608412" y="3635837"/>
                <a:ext cx="600000" cy="1204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0" name="Oval 49"/>
              <p:cNvSpPr/>
              <p:nvPr/>
            </p:nvSpPr>
            <p:spPr bwMode="auto">
              <a:xfrm>
                <a:off x="4887912" y="1564159"/>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2"/>
          <p:cNvSpPr>
            <a:spLocks noGrp="1" noChangeArrowheads="1"/>
          </p:cNvSpPr>
          <p:nvPr>
            <p:ph idx="1"/>
          </p:nvPr>
        </p:nvSpPr>
        <p:spPr/>
        <p:txBody>
          <a:bodyPr/>
          <a:lstStyle/>
          <a:p>
            <a:r>
              <a:rPr lang="en-US" smtClean="0"/>
              <a:t>User of data “F” can now ask queries like:</a:t>
            </a:r>
          </a:p>
          <a:p>
            <a:pPr lvl="1"/>
            <a:r>
              <a:rPr lang="en-US" smtClean="0"/>
              <a:t>“give me the title of the original”</a:t>
            </a:r>
          </a:p>
          <a:p>
            <a:pPr lvl="2"/>
            <a:r>
              <a:rPr lang="en-US" smtClean="0"/>
              <a:t>well, … « donnes-moi le titre de l’original »</a:t>
            </a:r>
          </a:p>
          <a:p>
            <a:r>
              <a:rPr lang="en-US" smtClean="0"/>
              <a:t>This information is not in the dataset “F”…</a:t>
            </a:r>
          </a:p>
          <a:p>
            <a:r>
              <a:rPr lang="en-US" smtClean="0"/>
              <a:t>…but can be retrieved by merging with dataset “A”!</a:t>
            </a:r>
            <a:endParaRPr lang="en-US"/>
          </a:p>
        </p:txBody>
      </p:sp>
      <p:sp>
        <p:nvSpPr>
          <p:cNvPr id="65539" name="Rectangle 1"/>
          <p:cNvSpPr>
            <a:spLocks noGrp="1" noChangeArrowheads="1"/>
          </p:cNvSpPr>
          <p:nvPr>
            <p:ph type="title"/>
          </p:nvPr>
        </p:nvSpPr>
        <p:spPr/>
        <p:txBody>
          <a:bodyPr/>
          <a:lstStyle/>
          <a:p>
            <a:r>
              <a:rPr lang="en-US" smtClean="0"/>
              <a:t>Start making queries…</a:t>
            </a:r>
            <a:endParaRPr lang="en-US"/>
          </a:p>
        </p:txBody>
      </p:sp>
      <p:sp>
        <p:nvSpPr>
          <p:cNvPr id="5" name="Rectangle 4"/>
          <p:cNvSpPr/>
          <p:nvPr/>
        </p:nvSpPr>
        <p:spPr bwMode="auto">
          <a:xfrm>
            <a:off x="6869113" y="4999036"/>
            <a:ext cx="2667000" cy="16764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grpSp>
        <p:nvGrpSpPr>
          <p:cNvPr id="2" name="Group 5"/>
          <p:cNvGrpSpPr/>
          <p:nvPr/>
        </p:nvGrpSpPr>
        <p:grpSpPr>
          <a:xfrm>
            <a:off x="6945313" y="5020166"/>
            <a:ext cx="2438400" cy="1639504"/>
            <a:chOff x="239712" y="983145"/>
            <a:chExt cx="9677400" cy="6506823"/>
          </a:xfrm>
        </p:grpSpPr>
        <p:sp>
          <p:nvSpPr>
            <p:cNvPr id="7" name="Oval 6"/>
            <p:cNvSpPr/>
            <p:nvPr/>
          </p:nvSpPr>
          <p:spPr bwMode="auto">
            <a:xfrm>
              <a:off x="5192712" y="56848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8" name="Oval 7"/>
            <p:cNvSpPr/>
            <p:nvPr/>
          </p:nvSpPr>
          <p:spPr bwMode="auto">
            <a:xfrm>
              <a:off x="8413165" y="61181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p:cNvSpPr/>
            <p:nvPr/>
          </p:nvSpPr>
          <p:spPr bwMode="auto">
            <a:xfrm>
              <a:off x="4605498" y="6165708"/>
              <a:ext cx="1604211" cy="944207"/>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rgbClr val="0D0D0D"/>
                </a:solidFill>
              </a:endParaRPr>
            </a:p>
          </p:txBody>
        </p:sp>
        <p:sp>
          <p:nvSpPr>
            <p:cNvPr id="10" name="Rectangle 9"/>
            <p:cNvSpPr/>
            <p:nvPr/>
          </p:nvSpPr>
          <p:spPr bwMode="auto">
            <a:xfrm>
              <a:off x="8312901" y="6545761"/>
              <a:ext cx="1604211" cy="944207"/>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rgbClr val="0D0D0D"/>
                </a:solidFill>
              </a:endParaRPr>
            </a:p>
          </p:txBody>
        </p:sp>
        <p:sp>
          <p:nvSpPr>
            <p:cNvPr id="11" name="Rectangle 10"/>
            <p:cNvSpPr/>
            <p:nvPr/>
          </p:nvSpPr>
          <p:spPr bwMode="auto">
            <a:xfrm>
              <a:off x="8262769" y="4099227"/>
              <a:ext cx="1604211" cy="944207"/>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fr-FR" sz="1000" dirty="0">
                <a:solidFill>
                  <a:srgbClr val="0D0D0D"/>
                </a:solidFill>
              </a:endParaRPr>
            </a:p>
          </p:txBody>
        </p:sp>
        <p:cxnSp>
          <p:nvCxnSpPr>
            <p:cNvPr id="12" name="Straight Arrow Connector 11"/>
            <p:cNvCxnSpPr>
              <a:stCxn id="36" idx="4"/>
              <a:endCxn id="7" idx="0"/>
            </p:cNvCxnSpPr>
            <p:nvPr/>
          </p:nvCxnSpPr>
          <p:spPr bwMode="auto">
            <a:xfrm flipH="1">
              <a:off x="5418305" y="2395304"/>
              <a:ext cx="798093" cy="3289534"/>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13" name="Oval 12"/>
            <p:cNvSpPr/>
            <p:nvPr/>
          </p:nvSpPr>
          <p:spPr bwMode="auto">
            <a:xfrm>
              <a:off x="6558295" y="4966236"/>
              <a:ext cx="2656971" cy="1158909"/>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800" noProof="1">
                <a:solidFill>
                  <a:schemeClr val="tx1">
                    <a:lumMod val="95000"/>
                    <a:lumOff val="5000"/>
                  </a:schemeClr>
                </a:solidFill>
              </a:endParaRPr>
            </a:p>
          </p:txBody>
        </p:sp>
        <p:cxnSp>
          <p:nvCxnSpPr>
            <p:cNvPr id="14" name="Straight Arrow Connector 13"/>
            <p:cNvCxnSpPr>
              <a:stCxn id="7" idx="4"/>
              <a:endCxn id="9" idx="0"/>
            </p:cNvCxnSpPr>
            <p:nvPr/>
          </p:nvCxnSpPr>
          <p:spPr bwMode="auto">
            <a:xfrm flipH="1">
              <a:off x="5407603" y="5951732"/>
              <a:ext cx="10702" cy="213976"/>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15" name="Straight Arrow Connector 14"/>
            <p:cNvCxnSpPr>
              <a:stCxn id="13" idx="4"/>
              <a:endCxn id="8" idx="1"/>
            </p:cNvCxnSpPr>
            <p:nvPr/>
          </p:nvCxnSpPr>
          <p:spPr bwMode="auto">
            <a:xfrm>
              <a:off x="7886780" y="6125145"/>
              <a:ext cx="592460" cy="32076"/>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16" name="Straight Arrow Connector 15"/>
            <p:cNvCxnSpPr>
              <a:stCxn id="8" idx="5"/>
              <a:endCxn id="10" idx="0"/>
            </p:cNvCxnSpPr>
            <p:nvPr/>
          </p:nvCxnSpPr>
          <p:spPr bwMode="auto">
            <a:xfrm>
              <a:off x="8798272" y="6345946"/>
              <a:ext cx="316735" cy="199815"/>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17" name="Straight Arrow Connector 16"/>
            <p:cNvCxnSpPr>
              <a:stCxn id="13" idx="0"/>
              <a:endCxn id="11" idx="2"/>
            </p:cNvCxnSpPr>
            <p:nvPr/>
          </p:nvCxnSpPr>
          <p:spPr bwMode="auto">
            <a:xfrm>
              <a:off x="7886780" y="4966236"/>
              <a:ext cx="1178094" cy="77198"/>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18" name="Straight Arrow Connector 17"/>
            <p:cNvCxnSpPr>
              <a:stCxn id="13" idx="0"/>
              <a:endCxn id="36" idx="5"/>
            </p:cNvCxnSpPr>
            <p:nvPr/>
          </p:nvCxnSpPr>
          <p:spPr bwMode="auto">
            <a:xfrm flipH="1" flipV="1">
              <a:off x="7155778" y="2200861"/>
              <a:ext cx="731003" cy="2765375"/>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19" name="Oval 18"/>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20" name="Oval 19"/>
            <p:cNvSpPr/>
            <p:nvPr/>
          </p:nvSpPr>
          <p:spPr bwMode="auto">
            <a:xfrm>
              <a:off x="3973512" y="33226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p:cNvSpPr/>
            <p:nvPr/>
          </p:nvSpPr>
          <p:spPr bwMode="auto">
            <a:xfrm>
              <a:off x="239712" y="4336906"/>
              <a:ext cx="1670400" cy="944207"/>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rgbClr val="0D0D0D"/>
                </a:solidFill>
              </a:endParaRPr>
            </a:p>
          </p:txBody>
        </p:sp>
        <p:sp>
          <p:nvSpPr>
            <p:cNvPr id="22" name="Oval 21"/>
            <p:cNvSpPr/>
            <p:nvPr/>
          </p:nvSpPr>
          <p:spPr bwMode="auto">
            <a:xfrm>
              <a:off x="2068514" y="4344164"/>
              <a:ext cx="3079802" cy="1327737"/>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rgbClr val="0D0D0D"/>
                </a:solidFill>
              </a:endParaRPr>
            </a:p>
          </p:txBody>
        </p:sp>
        <p:sp>
          <p:nvSpPr>
            <p:cNvPr id="23" name="Rectangle 22"/>
            <p:cNvSpPr/>
            <p:nvPr/>
          </p:nvSpPr>
          <p:spPr bwMode="auto">
            <a:xfrm>
              <a:off x="239712" y="983145"/>
              <a:ext cx="1670399" cy="1019948"/>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dirty="0">
                <a:solidFill>
                  <a:srgbClr val="0D0D0D"/>
                </a:solidFill>
              </a:endParaRPr>
            </a:p>
          </p:txBody>
        </p:sp>
        <p:sp>
          <p:nvSpPr>
            <p:cNvPr id="24" name="Rectangle 23"/>
            <p:cNvSpPr/>
            <p:nvPr/>
          </p:nvSpPr>
          <p:spPr bwMode="auto">
            <a:xfrm>
              <a:off x="239712" y="1651649"/>
              <a:ext cx="1670399" cy="1019947"/>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dirty="0">
                <a:solidFill>
                  <a:srgbClr val="0D0D0D"/>
                </a:solidFill>
              </a:endParaRPr>
            </a:p>
          </p:txBody>
        </p:sp>
        <p:sp>
          <p:nvSpPr>
            <p:cNvPr id="25" name="Rectangle 24"/>
            <p:cNvSpPr/>
            <p:nvPr/>
          </p:nvSpPr>
          <p:spPr bwMode="auto">
            <a:xfrm>
              <a:off x="239712" y="2334104"/>
              <a:ext cx="1670399" cy="1019947"/>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dirty="0">
                <a:solidFill>
                  <a:srgbClr val="0D0D0D"/>
                </a:solidFill>
              </a:endParaRPr>
            </a:p>
          </p:txBody>
        </p:sp>
        <p:sp>
          <p:nvSpPr>
            <p:cNvPr id="26" name="Rectangle 25"/>
            <p:cNvSpPr/>
            <p:nvPr/>
          </p:nvSpPr>
          <p:spPr bwMode="auto">
            <a:xfrm>
              <a:off x="239712" y="2925722"/>
              <a:ext cx="1670399" cy="1019947"/>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dirty="0">
                <a:solidFill>
                  <a:srgbClr val="0D0D0D"/>
                </a:solidFill>
              </a:endParaRPr>
            </a:p>
          </p:txBody>
        </p:sp>
        <p:cxnSp>
          <p:nvCxnSpPr>
            <p:cNvPr id="27" name="Curved Connector 20"/>
            <p:cNvCxnSpPr>
              <a:stCxn id="36" idx="3"/>
              <a:endCxn id="19" idx="6"/>
            </p:cNvCxnSpPr>
            <p:nvPr/>
          </p:nvCxnSpPr>
          <p:spPr bwMode="auto">
            <a:xfrm rot="5400000">
              <a:off x="4031629" y="1801945"/>
              <a:ext cx="846478" cy="1644306"/>
            </a:xfrm>
            <a:prstGeom prst="curvedConnector2">
              <a:avLst/>
            </a:prstGeom>
            <a:solidFill>
              <a:srgbClr val="00B8FF"/>
            </a:solidFill>
            <a:ln w="19050" cap="flat" cmpd="sng" algn="ctr">
              <a:solidFill>
                <a:schemeClr val="tx1"/>
              </a:solidFill>
              <a:prstDash val="solid"/>
              <a:round/>
              <a:headEnd type="none"/>
              <a:tailEnd type="triangle" w="sm" len="sm"/>
            </a:ln>
            <a:effectLst/>
          </p:spPr>
        </p:cxnSp>
        <p:cxnSp>
          <p:nvCxnSpPr>
            <p:cNvPr id="28" name="Curved Connector 34"/>
            <p:cNvCxnSpPr>
              <a:stCxn id="36" idx="3"/>
              <a:endCxn id="20" idx="6"/>
            </p:cNvCxnSpPr>
            <p:nvPr/>
          </p:nvCxnSpPr>
          <p:spPr bwMode="auto">
            <a:xfrm rot="5400000">
              <a:off x="4220979" y="2423194"/>
              <a:ext cx="1278377" cy="833708"/>
            </a:xfrm>
            <a:prstGeom prst="curvedConnector2">
              <a:avLst/>
            </a:prstGeom>
            <a:solidFill>
              <a:srgbClr val="00B8FF"/>
            </a:solidFill>
            <a:ln w="19050" cap="flat" cmpd="sng" algn="ctr">
              <a:solidFill>
                <a:schemeClr val="tx1"/>
              </a:solidFill>
              <a:prstDash val="solid"/>
              <a:round/>
              <a:headEnd type="none"/>
              <a:tailEnd type="triangle" w="sm" len="sm"/>
            </a:ln>
            <a:effectLst/>
          </p:spPr>
        </p:cxnSp>
        <p:cxnSp>
          <p:nvCxnSpPr>
            <p:cNvPr id="29" name="Curved Connector 35"/>
            <p:cNvCxnSpPr>
              <a:stCxn id="20" idx="2"/>
              <a:endCxn id="21" idx="0"/>
            </p:cNvCxnSpPr>
            <p:nvPr/>
          </p:nvCxnSpPr>
          <p:spPr bwMode="auto">
            <a:xfrm rot="10800000" flipV="1">
              <a:off x="1074912" y="3479234"/>
              <a:ext cx="2898600" cy="857668"/>
            </a:xfrm>
            <a:prstGeom prst="curvedConnector2">
              <a:avLst/>
            </a:prstGeom>
            <a:solidFill>
              <a:srgbClr val="00B8FF"/>
            </a:solidFill>
            <a:ln w="19050" cap="flat" cmpd="sng" algn="ctr">
              <a:solidFill>
                <a:schemeClr val="tx1"/>
              </a:solidFill>
              <a:prstDash val="solid"/>
              <a:round/>
              <a:headEnd type="none"/>
              <a:tailEnd type="triangle" w="sm" len="sm"/>
            </a:ln>
            <a:effectLst/>
          </p:spPr>
        </p:cxnSp>
        <p:cxnSp>
          <p:nvCxnSpPr>
            <p:cNvPr id="30" name="Straight Arrow Connector 29"/>
            <p:cNvCxnSpPr>
              <a:stCxn id="19" idx="2"/>
              <a:endCxn id="25" idx="3"/>
            </p:cNvCxnSpPr>
            <p:nvPr/>
          </p:nvCxnSpPr>
          <p:spPr bwMode="auto">
            <a:xfrm flipH="1" flipV="1">
              <a:off x="1910111" y="2844080"/>
              <a:ext cx="1252799" cy="203257"/>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31" name="Straight Arrow Connector 30"/>
            <p:cNvCxnSpPr>
              <a:stCxn id="19" idx="2"/>
              <a:endCxn id="26" idx="3"/>
            </p:cNvCxnSpPr>
            <p:nvPr/>
          </p:nvCxnSpPr>
          <p:spPr bwMode="auto">
            <a:xfrm flipH="1">
              <a:off x="1910111" y="3047337"/>
              <a:ext cx="1252799" cy="388361"/>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32" name="Straight Arrow Connector 31"/>
            <p:cNvCxnSpPr>
              <a:stCxn id="36" idx="2"/>
              <a:endCxn id="23" idx="3"/>
            </p:cNvCxnSpPr>
            <p:nvPr/>
          </p:nvCxnSpPr>
          <p:spPr bwMode="auto">
            <a:xfrm flipH="1" flipV="1">
              <a:off x="1910111" y="1493121"/>
              <a:ext cx="2977801" cy="238317"/>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33" name="Straight Arrow Connector 32"/>
            <p:cNvCxnSpPr>
              <a:stCxn id="36" idx="2"/>
              <a:endCxn id="24" idx="3"/>
            </p:cNvCxnSpPr>
            <p:nvPr/>
          </p:nvCxnSpPr>
          <p:spPr bwMode="auto">
            <a:xfrm flipH="1">
              <a:off x="1910111" y="1731438"/>
              <a:ext cx="2977801" cy="430187"/>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34" name="TextBox 33"/>
            <p:cNvSpPr txBox="1"/>
            <p:nvPr/>
          </p:nvSpPr>
          <p:spPr>
            <a:xfrm>
              <a:off x="3120202" y="3932236"/>
              <a:ext cx="1005713" cy="944207"/>
            </a:xfrm>
            <a:prstGeom prst="rect">
              <a:avLst/>
            </a:prstGeom>
            <a:noFill/>
          </p:spPr>
          <p:txBody>
            <a:bodyPr wrap="square" rtlCol="0">
              <a:spAutoFit/>
            </a:bodyPr>
            <a:lstStyle/>
            <a:p>
              <a:endParaRPr lang="en-US" sz="1000" noProof="1">
                <a:solidFill>
                  <a:srgbClr val="0D0D0D"/>
                </a:solidFill>
              </a:endParaRPr>
            </a:p>
          </p:txBody>
        </p:sp>
        <p:cxnSp>
          <p:nvCxnSpPr>
            <p:cNvPr id="35" name="Straight Arrow Connector 34"/>
            <p:cNvCxnSpPr>
              <a:stCxn id="20" idx="4"/>
              <a:endCxn id="22" idx="0"/>
            </p:cNvCxnSpPr>
            <p:nvPr/>
          </p:nvCxnSpPr>
          <p:spPr bwMode="auto">
            <a:xfrm flipH="1">
              <a:off x="3608417" y="3635839"/>
              <a:ext cx="599994" cy="708326"/>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36" name="Oval 35"/>
            <p:cNvSpPr/>
            <p:nvPr/>
          </p:nvSpPr>
          <p:spPr bwMode="auto">
            <a:xfrm>
              <a:off x="4887913" y="1067567"/>
              <a:ext cx="2656971" cy="1327737"/>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chemeClr val="tx1">
                    <a:lumMod val="95000"/>
                    <a:lumOff val="5000"/>
                  </a:schemeClr>
                </a:solidFill>
              </a:endParaRP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2"/>
          <p:cNvSpPr>
            <a:spLocks noGrp="1" noChangeArrowheads="1"/>
          </p:cNvSpPr>
          <p:nvPr>
            <p:ph idx="1"/>
          </p:nvPr>
        </p:nvSpPr>
        <p:spPr/>
        <p:txBody>
          <a:bodyPr>
            <a:normAutofit/>
          </a:bodyPr>
          <a:lstStyle/>
          <a:p>
            <a:r>
              <a:rPr lang="en-US" smtClean="0"/>
              <a:t>We “feel” that a:author and f:auteur should be the same</a:t>
            </a:r>
          </a:p>
          <a:p>
            <a:r>
              <a:rPr lang="en-US" smtClean="0"/>
              <a:t>But an automatic merge doest not know that!</a:t>
            </a:r>
          </a:p>
          <a:p>
            <a:r>
              <a:rPr lang="en-US" smtClean="0"/>
              <a:t>Let us add some extra information to the merged data:</a:t>
            </a:r>
          </a:p>
          <a:p>
            <a:pPr lvl="1"/>
            <a:r>
              <a:rPr lang="en-US" smtClean="0"/>
              <a:t>a:author same as f:auteur</a:t>
            </a:r>
          </a:p>
          <a:p>
            <a:pPr lvl="1"/>
            <a:r>
              <a:rPr lang="en-US" smtClean="0"/>
              <a:t>both identify a “Person”</a:t>
            </a:r>
          </a:p>
          <a:p>
            <a:pPr lvl="1"/>
            <a:r>
              <a:rPr lang="en-US" smtClean="0"/>
              <a:t>a term that a community may have already defined:</a:t>
            </a:r>
          </a:p>
          <a:p>
            <a:pPr lvl="2"/>
            <a:r>
              <a:rPr lang="en-US" smtClean="0"/>
              <a:t>a “Person” is uniquely identified by his/her name and, say, homepage</a:t>
            </a:r>
          </a:p>
          <a:p>
            <a:pPr lvl="2"/>
            <a:r>
              <a:rPr lang="en-US" smtClean="0"/>
              <a:t>it can be used as a “category” for certain type of resources</a:t>
            </a:r>
            <a:endParaRPr lang="en-US"/>
          </a:p>
        </p:txBody>
      </p:sp>
      <p:sp>
        <p:nvSpPr>
          <p:cNvPr id="67587" name="Rectangle 1"/>
          <p:cNvSpPr>
            <a:spLocks noGrp="1" noChangeArrowheads="1"/>
          </p:cNvSpPr>
          <p:nvPr>
            <p:ph type="title"/>
          </p:nvPr>
        </p:nvSpPr>
        <p:spPr/>
        <p:txBody>
          <a:bodyPr/>
          <a:lstStyle/>
          <a:p>
            <a:r>
              <a:rPr lang="en-US" smtClean="0"/>
              <a:t>However, more can be achieved…</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p:cNvSpPr/>
          <p:nvPr/>
        </p:nvSpPr>
        <p:spPr bwMode="auto">
          <a:xfrm>
            <a:off x="7250113" y="5380037"/>
            <a:ext cx="2667000" cy="16764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b="1"/>
          </a:p>
        </p:txBody>
      </p:sp>
      <p:sp>
        <p:nvSpPr>
          <p:cNvPr id="69635" name="Rectangle 1"/>
          <p:cNvSpPr>
            <a:spLocks noGrp="1" noChangeArrowheads="1"/>
          </p:cNvSpPr>
          <p:nvPr>
            <p:ph type="title"/>
          </p:nvPr>
        </p:nvSpPr>
        <p:spPr/>
        <p:txBody>
          <a:bodyPr tIns="35119">
            <a:normAutofit/>
          </a:bodyPr>
          <a:lstStyle/>
          <a:p>
            <a:pPr>
              <a:tabLst>
                <a:tab pos="720603" algn="l"/>
                <a:tab pos="1441204" algn="l"/>
                <a:tab pos="2161812" algn="l"/>
                <a:tab pos="2882419" algn="l"/>
                <a:tab pos="3603024" algn="l"/>
                <a:tab pos="4323633" algn="l"/>
                <a:tab pos="5044238" algn="l"/>
                <a:tab pos="5764844" algn="l"/>
                <a:tab pos="6485447" algn="l"/>
                <a:tab pos="7206054" algn="l"/>
                <a:tab pos="7926656" algn="l"/>
                <a:tab pos="8647262" algn="l"/>
                <a:tab pos="9367869" algn="l"/>
              </a:tabLst>
            </a:pPr>
            <a:r>
              <a:rPr lang="en-US"/>
              <a:t>3</a:t>
            </a:r>
            <a:r>
              <a:rPr lang="en-US" sz="3200" baseline="33000"/>
              <a:t>rd</a:t>
            </a:r>
            <a:r>
              <a:rPr lang="en-US"/>
              <a:t> revisited: use the extra knowledge</a:t>
            </a:r>
          </a:p>
        </p:txBody>
      </p:sp>
      <p:sp>
        <p:nvSpPr>
          <p:cNvPr id="6" name="Oval 5"/>
          <p:cNvSpPr/>
          <p:nvPr/>
        </p:nvSpPr>
        <p:spPr bwMode="auto">
          <a:xfrm>
            <a:off x="8393113" y="4008438"/>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t" anchorCtr="0" compatLnSpc="1">
            <a:prstTxWarp prst="textNoShape">
              <a:avLst/>
            </a:prstTxWarp>
          </a:bodyPr>
          <a:lstStyle/>
          <a:p>
            <a:endParaRPr lang="en-US" b="1"/>
          </a:p>
        </p:txBody>
      </p:sp>
      <p:sp>
        <p:nvSpPr>
          <p:cNvPr id="8" name="Rectangle 7"/>
          <p:cNvSpPr/>
          <p:nvPr/>
        </p:nvSpPr>
        <p:spPr bwMode="auto">
          <a:xfrm>
            <a:off x="8240715" y="45418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rgbClr val="0D0D0D"/>
                </a:solidFill>
              </a:rPr>
              <a:t>Besse, Christianne</a:t>
            </a:r>
          </a:p>
        </p:txBody>
      </p:sp>
      <p:sp>
        <p:nvSpPr>
          <p:cNvPr id="9" name="Rectangle 8"/>
          <p:cNvSpPr/>
          <p:nvPr/>
        </p:nvSpPr>
        <p:spPr bwMode="auto">
          <a:xfrm>
            <a:off x="8240715" y="21034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fr-FR" sz="1000" b="1" dirty="0">
                <a:solidFill>
                  <a:srgbClr val="0D0D0D"/>
                </a:solidFill>
              </a:rPr>
              <a:t>Le palais des miroirs</a:t>
            </a:r>
          </a:p>
        </p:txBody>
      </p:sp>
      <p:sp>
        <p:nvSpPr>
          <p:cNvPr id="11" name="TextBox 10"/>
          <p:cNvSpPr txBox="1"/>
          <p:nvPr/>
        </p:nvSpPr>
        <p:spPr>
          <a:xfrm>
            <a:off x="7402560" y="2179637"/>
            <a:ext cx="761999" cy="229550"/>
          </a:xfrm>
          <a:prstGeom prst="rect">
            <a:avLst/>
          </a:prstGeom>
          <a:noFill/>
        </p:spPr>
        <p:txBody>
          <a:bodyPr wrap="square" lIns="91018" tIns="45510" rIns="91018" bIns="45510" rtlCol="0">
            <a:spAutoFit/>
          </a:bodyPr>
          <a:lstStyle/>
          <a:p>
            <a:r>
              <a:rPr lang="en-US" sz="1000" b="1" noProof="1">
                <a:solidFill>
                  <a:srgbClr val="0D0D0D"/>
                </a:solidFill>
              </a:rPr>
              <a:t>f:original</a:t>
            </a:r>
          </a:p>
        </p:txBody>
      </p:sp>
      <p:sp>
        <p:nvSpPr>
          <p:cNvPr id="12" name="TextBox 11"/>
          <p:cNvSpPr txBox="1"/>
          <p:nvPr/>
        </p:nvSpPr>
        <p:spPr>
          <a:xfrm>
            <a:off x="773113" y="4008437"/>
            <a:ext cx="609600" cy="229550"/>
          </a:xfrm>
          <a:prstGeom prst="rect">
            <a:avLst/>
          </a:prstGeom>
          <a:noFill/>
        </p:spPr>
        <p:txBody>
          <a:bodyPr wrap="square" lIns="91018" tIns="45510" rIns="91018" bIns="45510" rtlCol="0">
            <a:spAutoFit/>
          </a:bodyPr>
          <a:lstStyle/>
          <a:p>
            <a:r>
              <a:rPr lang="en-US" sz="1000" b="1" noProof="1">
                <a:solidFill>
                  <a:srgbClr val="0D0D0D"/>
                </a:solidFill>
              </a:rPr>
              <a:t>f:nom</a:t>
            </a:r>
          </a:p>
        </p:txBody>
      </p:sp>
      <p:sp>
        <p:nvSpPr>
          <p:cNvPr id="13" name="TextBox 12"/>
          <p:cNvSpPr txBox="1"/>
          <p:nvPr/>
        </p:nvSpPr>
        <p:spPr>
          <a:xfrm>
            <a:off x="8316915" y="3551237"/>
            <a:ext cx="889632" cy="229550"/>
          </a:xfrm>
          <a:prstGeom prst="rect">
            <a:avLst/>
          </a:prstGeom>
          <a:noFill/>
        </p:spPr>
        <p:txBody>
          <a:bodyPr wrap="square" lIns="91018" tIns="45510" rIns="91018" bIns="45510" rtlCol="0">
            <a:spAutoFit/>
          </a:bodyPr>
          <a:lstStyle/>
          <a:p>
            <a:r>
              <a:rPr lang="en-US" sz="1000" b="1" noProof="1">
                <a:solidFill>
                  <a:srgbClr val="0D0D0D"/>
                </a:solidFill>
              </a:rPr>
              <a:t>f:traducteur</a:t>
            </a:r>
          </a:p>
        </p:txBody>
      </p:sp>
      <p:sp>
        <p:nvSpPr>
          <p:cNvPr id="14" name="TextBox 13"/>
          <p:cNvSpPr txBox="1"/>
          <p:nvPr/>
        </p:nvSpPr>
        <p:spPr>
          <a:xfrm>
            <a:off x="4811713" y="3169286"/>
            <a:ext cx="762000" cy="229550"/>
          </a:xfrm>
          <a:prstGeom prst="rect">
            <a:avLst/>
          </a:prstGeom>
          <a:noFill/>
        </p:spPr>
        <p:txBody>
          <a:bodyPr wrap="square" lIns="91018" tIns="45510" rIns="91018" bIns="45510" rtlCol="0">
            <a:spAutoFit/>
          </a:bodyPr>
          <a:lstStyle/>
          <a:p>
            <a:r>
              <a:rPr lang="en-US" sz="1000" b="1" noProof="1">
                <a:solidFill>
                  <a:srgbClr val="0D0D0D"/>
                </a:solidFill>
              </a:rPr>
              <a:t>f:auteur</a:t>
            </a:r>
          </a:p>
        </p:txBody>
      </p:sp>
      <p:sp>
        <p:nvSpPr>
          <p:cNvPr id="15" name="TextBox 14"/>
          <p:cNvSpPr txBox="1"/>
          <p:nvPr/>
        </p:nvSpPr>
        <p:spPr>
          <a:xfrm rot="19874736">
            <a:off x="7867289" y="2498732"/>
            <a:ext cx="675917" cy="229550"/>
          </a:xfrm>
          <a:prstGeom prst="rect">
            <a:avLst/>
          </a:prstGeom>
          <a:noFill/>
        </p:spPr>
        <p:txBody>
          <a:bodyPr wrap="square" lIns="91018" tIns="45510" rIns="91018" bIns="45510" rtlCol="0">
            <a:spAutoFit/>
          </a:bodyPr>
          <a:lstStyle/>
          <a:p>
            <a:r>
              <a:rPr lang="en-US" sz="1000" b="1" noProof="1">
                <a:solidFill>
                  <a:srgbClr val="0D0D0D"/>
                </a:solidFill>
              </a:rPr>
              <a:t>f:titre</a:t>
            </a:r>
          </a:p>
        </p:txBody>
      </p:sp>
      <p:sp>
        <p:nvSpPr>
          <p:cNvPr id="16" name="Oval 15"/>
          <p:cNvSpPr/>
          <p:nvPr/>
        </p:nvSpPr>
        <p:spPr bwMode="auto">
          <a:xfrm>
            <a:off x="6488112" y="3017837"/>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18" name="Straight Arrow Connector 17"/>
          <p:cNvCxnSpPr>
            <a:stCxn id="16" idx="4"/>
            <a:endCxn id="6" idx="1"/>
          </p:cNvCxnSpPr>
          <p:nvPr/>
        </p:nvCxnSpPr>
        <p:spPr bwMode="auto">
          <a:xfrm rot="16200000" flipH="1">
            <a:off x="7784449" y="3372781"/>
            <a:ext cx="706895" cy="64258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9" name="Straight Arrow Connector 18"/>
          <p:cNvCxnSpPr>
            <a:stCxn id="6" idx="5"/>
            <a:endCxn id="8" idx="0"/>
          </p:cNvCxnSpPr>
          <p:nvPr/>
        </p:nvCxnSpPr>
        <p:spPr bwMode="auto">
          <a:xfrm rot="16200000" flipH="1">
            <a:off x="8757723" y="4256792"/>
            <a:ext cx="305593" cy="26459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16" idx="0"/>
            <a:endCxn id="9" idx="2"/>
          </p:cNvCxnSpPr>
          <p:nvPr/>
        </p:nvCxnSpPr>
        <p:spPr bwMode="auto">
          <a:xfrm rot="5400000" flipH="1" flipV="1">
            <a:off x="8087331" y="2062352"/>
            <a:ext cx="684849" cy="12262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1" name="Straight Arrow Connector 20"/>
          <p:cNvCxnSpPr>
            <a:stCxn id="16" idx="0"/>
            <a:endCxn id="47" idx="5"/>
          </p:cNvCxnSpPr>
          <p:nvPr/>
        </p:nvCxnSpPr>
        <p:spPr bwMode="auto">
          <a:xfrm rot="16200000" flipV="1">
            <a:off x="6900052" y="2101287"/>
            <a:ext cx="1172281" cy="6608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2" name="TextBox 21"/>
          <p:cNvSpPr txBox="1"/>
          <p:nvPr/>
        </p:nvSpPr>
        <p:spPr>
          <a:xfrm>
            <a:off x="9155113" y="4160837"/>
            <a:ext cx="609600" cy="229550"/>
          </a:xfrm>
          <a:prstGeom prst="rect">
            <a:avLst/>
          </a:prstGeom>
          <a:noFill/>
        </p:spPr>
        <p:txBody>
          <a:bodyPr wrap="square" lIns="91018" tIns="45510" rIns="91018" bIns="45510" rtlCol="0">
            <a:spAutoFit/>
          </a:bodyPr>
          <a:lstStyle/>
          <a:p>
            <a:r>
              <a:rPr lang="en-US" sz="1000" b="1" noProof="1">
                <a:solidFill>
                  <a:srgbClr val="0D0D0D"/>
                </a:solidFill>
              </a:rPr>
              <a:t>f:nom</a:t>
            </a:r>
          </a:p>
        </p:txBody>
      </p:sp>
      <p:sp>
        <p:nvSpPr>
          <p:cNvPr id="23" name="Oval 22"/>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t" anchorCtr="0" compatLnSpc="1">
            <a:prstTxWarp prst="textNoShape">
              <a:avLst/>
            </a:prstTxWarp>
          </a:bodyPr>
          <a:lstStyle/>
          <a:p>
            <a:endParaRPr lang="en-US" b="1"/>
          </a:p>
        </p:txBody>
      </p:sp>
      <p:sp>
        <p:nvSpPr>
          <p:cNvPr id="24" name="Oval 23"/>
          <p:cNvSpPr/>
          <p:nvPr/>
        </p:nvSpPr>
        <p:spPr bwMode="auto">
          <a:xfrm>
            <a:off x="3973515" y="3322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t" anchorCtr="0" compatLnSpc="1">
            <a:prstTxWarp prst="textNoShape">
              <a:avLst/>
            </a:prstTxWarp>
          </a:bodyPr>
          <a:lstStyle/>
          <a:p>
            <a:endParaRPr lang="en-US" b="1"/>
          </a:p>
        </p:txBody>
      </p:sp>
      <p:sp>
        <p:nvSpPr>
          <p:cNvPr id="25" name="Rectangle 24"/>
          <p:cNvSpPr/>
          <p:nvPr/>
        </p:nvSpPr>
        <p:spPr bwMode="auto">
          <a:xfrm>
            <a:off x="239761" y="4694237"/>
            <a:ext cx="1670399" cy="22955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26" name="Oval 25"/>
          <p:cNvSpPr/>
          <p:nvPr/>
        </p:nvSpPr>
        <p:spPr bwMode="auto">
          <a:xfrm>
            <a:off x="2068515" y="4846639"/>
            <a:ext cx="30798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27" name="Rectangle 26"/>
          <p:cNvSpPr/>
          <p:nvPr/>
        </p:nvSpPr>
        <p:spPr bwMode="auto">
          <a:xfrm>
            <a:off x="239761" y="1465493"/>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200" b="1" dirty="0">
                <a:solidFill>
                  <a:srgbClr val="0D0D0D"/>
                </a:solidFill>
              </a:rPr>
              <a:t>The Glass Palace</a:t>
            </a:r>
          </a:p>
        </p:txBody>
      </p:sp>
      <p:sp>
        <p:nvSpPr>
          <p:cNvPr id="28" name="Rectangle 27"/>
          <p:cNvSpPr/>
          <p:nvPr/>
        </p:nvSpPr>
        <p:spPr bwMode="auto">
          <a:xfrm>
            <a:off x="239761" y="1846492"/>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200" b="1" dirty="0">
                <a:solidFill>
                  <a:srgbClr val="0D0D0D"/>
                </a:solidFill>
              </a:rPr>
              <a:t>2000</a:t>
            </a:r>
          </a:p>
        </p:txBody>
      </p:sp>
      <p:sp>
        <p:nvSpPr>
          <p:cNvPr id="29" name="Rectangle 28"/>
          <p:cNvSpPr/>
          <p:nvPr/>
        </p:nvSpPr>
        <p:spPr bwMode="auto">
          <a:xfrm>
            <a:off x="239761" y="2715664"/>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200" b="1" dirty="0">
                <a:solidFill>
                  <a:srgbClr val="0D0D0D"/>
                </a:solidFill>
              </a:rPr>
              <a:t>London</a:t>
            </a:r>
          </a:p>
        </p:txBody>
      </p:sp>
      <p:sp>
        <p:nvSpPr>
          <p:cNvPr id="30" name="Rectangle 29"/>
          <p:cNvSpPr/>
          <p:nvPr/>
        </p:nvSpPr>
        <p:spPr bwMode="auto">
          <a:xfrm>
            <a:off x="239761" y="3115864"/>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200" b="1" dirty="0">
                <a:solidFill>
                  <a:srgbClr val="0D0D0D"/>
                </a:solidFill>
              </a:rPr>
              <a:t>Harper Collins</a:t>
            </a:r>
          </a:p>
        </p:txBody>
      </p:sp>
      <p:cxnSp>
        <p:nvCxnSpPr>
          <p:cNvPr id="31" name="Curved Connector 20"/>
          <p:cNvCxnSpPr>
            <a:stCxn id="47" idx="3"/>
            <a:endCxn id="23" idx="6"/>
          </p:cNvCxnSpPr>
          <p:nvPr/>
        </p:nvCxnSpPr>
        <p:spPr bwMode="auto">
          <a:xfrm rot="5400000">
            <a:off x="3853979" y="1624344"/>
            <a:ext cx="1201782" cy="16443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2" name="Curved Connector 34"/>
          <p:cNvCxnSpPr>
            <a:stCxn id="47" idx="3"/>
            <a:endCxn id="24" idx="6"/>
          </p:cNvCxnSpPr>
          <p:nvPr/>
        </p:nvCxnSpPr>
        <p:spPr bwMode="auto">
          <a:xfrm rot="5400000">
            <a:off x="4043326" y="2245593"/>
            <a:ext cx="1633681" cy="8337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3" name="Curved Connector 35"/>
          <p:cNvCxnSpPr>
            <a:stCxn id="24" idx="2"/>
            <a:endCxn id="25" idx="0"/>
          </p:cNvCxnSpPr>
          <p:nvPr/>
        </p:nvCxnSpPr>
        <p:spPr bwMode="auto">
          <a:xfrm rot="10800000" flipV="1">
            <a:off x="1074912" y="3479237"/>
            <a:ext cx="2898600" cy="12150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4" name="Straight Arrow Connector 33"/>
          <p:cNvCxnSpPr>
            <a:stCxn id="23" idx="2"/>
            <a:endCxn id="29" idx="3"/>
          </p:cNvCxnSpPr>
          <p:nvPr/>
        </p:nvCxnSpPr>
        <p:spPr bwMode="auto">
          <a:xfrm rot="10800000">
            <a:off x="1910112" y="2844114"/>
            <a:ext cx="1252800"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5" name="Straight Arrow Connector 34"/>
          <p:cNvCxnSpPr>
            <a:stCxn id="23" idx="2"/>
            <a:endCxn id="30" idx="3"/>
          </p:cNvCxnSpPr>
          <p:nvPr/>
        </p:nvCxnSpPr>
        <p:spPr bwMode="auto">
          <a:xfrm rot="10800000" flipV="1">
            <a:off x="1910112" y="3047337"/>
            <a:ext cx="1252800"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6" name="Straight Arrow Connector 35"/>
          <p:cNvCxnSpPr>
            <a:stCxn id="47" idx="2"/>
            <a:endCxn id="27" idx="3"/>
          </p:cNvCxnSpPr>
          <p:nvPr/>
        </p:nvCxnSpPr>
        <p:spPr bwMode="auto">
          <a:xfrm rot="10800000">
            <a:off x="1910160" y="1593940"/>
            <a:ext cx="2977801" cy="1374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47" idx="2"/>
            <a:endCxn id="28" idx="3"/>
          </p:cNvCxnSpPr>
          <p:nvPr/>
        </p:nvCxnSpPr>
        <p:spPr bwMode="auto">
          <a:xfrm rot="10800000" flipV="1">
            <a:off x="1910160" y="1731433"/>
            <a:ext cx="2977801" cy="24350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rot="238339">
            <a:off x="2547205" y="1428911"/>
            <a:ext cx="587248" cy="229550"/>
          </a:xfrm>
          <a:prstGeom prst="rect">
            <a:avLst/>
          </a:prstGeom>
          <a:noFill/>
        </p:spPr>
        <p:txBody>
          <a:bodyPr wrap="square" lIns="91018" tIns="45510" rIns="91018" bIns="45510" rtlCol="0">
            <a:spAutoFit/>
          </a:bodyPr>
          <a:lstStyle/>
          <a:p>
            <a:r>
              <a:rPr lang="en-US" sz="1000" b="1" noProof="1">
                <a:solidFill>
                  <a:srgbClr val="0D0D0D"/>
                </a:solidFill>
              </a:rPr>
              <a:t>a:title</a:t>
            </a:r>
          </a:p>
        </p:txBody>
      </p:sp>
      <p:sp>
        <p:nvSpPr>
          <p:cNvPr id="39" name="TextBox 38"/>
          <p:cNvSpPr txBox="1"/>
          <p:nvPr/>
        </p:nvSpPr>
        <p:spPr>
          <a:xfrm rot="21319586">
            <a:off x="2558864" y="1851210"/>
            <a:ext cx="565992" cy="229550"/>
          </a:xfrm>
          <a:prstGeom prst="rect">
            <a:avLst/>
          </a:prstGeom>
          <a:noFill/>
        </p:spPr>
        <p:txBody>
          <a:bodyPr wrap="square" lIns="91018" tIns="45510" rIns="91018" bIns="45510" rtlCol="0">
            <a:spAutoFit/>
          </a:bodyPr>
          <a:lstStyle/>
          <a:p>
            <a:r>
              <a:rPr lang="en-US" sz="1000" b="1" noProof="1">
                <a:solidFill>
                  <a:srgbClr val="0D0D0D"/>
                </a:solidFill>
              </a:rPr>
              <a:t>a:year</a:t>
            </a:r>
          </a:p>
        </p:txBody>
      </p:sp>
      <p:sp>
        <p:nvSpPr>
          <p:cNvPr id="40" name="TextBox 39"/>
          <p:cNvSpPr txBox="1"/>
          <p:nvPr/>
        </p:nvSpPr>
        <p:spPr>
          <a:xfrm rot="610119">
            <a:off x="2283753" y="2671577"/>
            <a:ext cx="632101" cy="229550"/>
          </a:xfrm>
          <a:prstGeom prst="rect">
            <a:avLst/>
          </a:prstGeom>
          <a:noFill/>
        </p:spPr>
        <p:txBody>
          <a:bodyPr wrap="square" lIns="91018" tIns="45510" rIns="91018" bIns="45510" rtlCol="0">
            <a:spAutoFit/>
          </a:bodyPr>
          <a:lstStyle/>
          <a:p>
            <a:r>
              <a:rPr lang="en-US" sz="1000" b="1" noProof="1">
                <a:solidFill>
                  <a:srgbClr val="0D0D0D"/>
                </a:solidFill>
              </a:rPr>
              <a:t>a:city</a:t>
            </a:r>
          </a:p>
        </p:txBody>
      </p:sp>
      <p:sp>
        <p:nvSpPr>
          <p:cNvPr id="41" name="TextBox 40"/>
          <p:cNvSpPr txBox="1"/>
          <p:nvPr/>
        </p:nvSpPr>
        <p:spPr>
          <a:xfrm rot="21074880">
            <a:off x="2183980" y="3126451"/>
            <a:ext cx="829823" cy="229550"/>
          </a:xfrm>
          <a:prstGeom prst="rect">
            <a:avLst/>
          </a:prstGeom>
          <a:noFill/>
        </p:spPr>
        <p:txBody>
          <a:bodyPr wrap="square" lIns="91018" tIns="45510" rIns="91018" bIns="45510" rtlCol="0">
            <a:spAutoFit/>
          </a:bodyPr>
          <a:lstStyle/>
          <a:p>
            <a:r>
              <a:rPr lang="en-US" sz="1000" b="1" noProof="1">
                <a:solidFill>
                  <a:srgbClr val="0D0D0D"/>
                </a:solidFill>
              </a:rPr>
              <a:t>a:p_name</a:t>
            </a:r>
          </a:p>
        </p:txBody>
      </p:sp>
      <p:sp>
        <p:nvSpPr>
          <p:cNvPr id="42" name="TextBox 41"/>
          <p:cNvSpPr txBox="1"/>
          <p:nvPr/>
        </p:nvSpPr>
        <p:spPr>
          <a:xfrm>
            <a:off x="1109779" y="3779837"/>
            <a:ext cx="653936" cy="229550"/>
          </a:xfrm>
          <a:prstGeom prst="rect">
            <a:avLst/>
          </a:prstGeom>
          <a:noFill/>
        </p:spPr>
        <p:txBody>
          <a:bodyPr wrap="square" lIns="91018" tIns="45510" rIns="91018" bIns="45510" rtlCol="0">
            <a:spAutoFit/>
          </a:bodyPr>
          <a:lstStyle/>
          <a:p>
            <a:r>
              <a:rPr lang="en-US" sz="1000" b="1" noProof="1">
                <a:solidFill>
                  <a:srgbClr val="0D0D0D"/>
                </a:solidFill>
              </a:rPr>
              <a:t>a:name</a:t>
            </a:r>
          </a:p>
        </p:txBody>
      </p:sp>
      <p:sp>
        <p:nvSpPr>
          <p:cNvPr id="43" name="TextBox 42"/>
          <p:cNvSpPr txBox="1"/>
          <p:nvPr/>
        </p:nvSpPr>
        <p:spPr>
          <a:xfrm>
            <a:off x="3135360" y="3932237"/>
            <a:ext cx="1005711" cy="229550"/>
          </a:xfrm>
          <a:prstGeom prst="rect">
            <a:avLst/>
          </a:prstGeom>
          <a:noFill/>
        </p:spPr>
        <p:txBody>
          <a:bodyPr wrap="square" lIns="91018" tIns="45510" rIns="91018" bIns="45510" rtlCol="0">
            <a:spAutoFit/>
          </a:bodyPr>
          <a:lstStyle/>
          <a:p>
            <a:r>
              <a:rPr lang="en-US" sz="1000" b="1" noProof="1">
                <a:solidFill>
                  <a:srgbClr val="0D0D0D"/>
                </a:solidFill>
              </a:rPr>
              <a:t>a:homepage</a:t>
            </a:r>
          </a:p>
        </p:txBody>
      </p:sp>
      <p:sp>
        <p:nvSpPr>
          <p:cNvPr id="44" name="TextBox 43"/>
          <p:cNvSpPr txBox="1"/>
          <p:nvPr/>
        </p:nvSpPr>
        <p:spPr>
          <a:xfrm>
            <a:off x="4278312" y="3017837"/>
            <a:ext cx="706748" cy="229550"/>
          </a:xfrm>
          <a:prstGeom prst="rect">
            <a:avLst/>
          </a:prstGeom>
          <a:noFill/>
        </p:spPr>
        <p:txBody>
          <a:bodyPr wrap="square" lIns="91018" tIns="45510" rIns="91018" bIns="45510" rtlCol="0">
            <a:spAutoFit/>
          </a:bodyPr>
          <a:lstStyle/>
          <a:p>
            <a:r>
              <a:rPr lang="en-US" sz="1000" b="1" noProof="1">
                <a:solidFill>
                  <a:srgbClr val="0D0D0D"/>
                </a:solidFill>
              </a:rPr>
              <a:t>a:author</a:t>
            </a:r>
          </a:p>
        </p:txBody>
      </p:sp>
      <p:sp>
        <p:nvSpPr>
          <p:cNvPr id="45" name="TextBox 44"/>
          <p:cNvSpPr txBox="1"/>
          <p:nvPr/>
        </p:nvSpPr>
        <p:spPr>
          <a:xfrm rot="20242754">
            <a:off x="3903794" y="2534347"/>
            <a:ext cx="900086" cy="229550"/>
          </a:xfrm>
          <a:prstGeom prst="rect">
            <a:avLst/>
          </a:prstGeom>
          <a:noFill/>
        </p:spPr>
        <p:txBody>
          <a:bodyPr wrap="square" lIns="91018" tIns="45510" rIns="91018" bIns="45510" rtlCol="0">
            <a:spAutoFit/>
          </a:bodyPr>
          <a:lstStyle/>
          <a:p>
            <a:r>
              <a:rPr lang="en-US" sz="1000" b="1" noProof="1">
                <a:solidFill>
                  <a:srgbClr val="0D0D0D"/>
                </a:solidFill>
              </a:rPr>
              <a:t>a:publisher</a:t>
            </a:r>
          </a:p>
        </p:txBody>
      </p:sp>
      <p:cxnSp>
        <p:nvCxnSpPr>
          <p:cNvPr id="46" name="Straight Arrow Connector 45"/>
          <p:cNvCxnSpPr>
            <a:stCxn id="24" idx="4"/>
            <a:endCxn id="26" idx="0"/>
          </p:cNvCxnSpPr>
          <p:nvPr/>
        </p:nvCxnSpPr>
        <p:spPr bwMode="auto">
          <a:xfrm rot="5400000">
            <a:off x="3303012" y="3941237"/>
            <a:ext cx="1210800" cy="600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7" name="Oval 46"/>
          <p:cNvSpPr/>
          <p:nvPr/>
        </p:nvSpPr>
        <p:spPr bwMode="auto">
          <a:xfrm>
            <a:off x="4887912" y="1570039"/>
            <a:ext cx="2656972" cy="322791"/>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58" name="Oval 57"/>
          <p:cNvSpPr/>
          <p:nvPr/>
        </p:nvSpPr>
        <p:spPr bwMode="auto">
          <a:xfrm>
            <a:off x="5116512" y="3838046"/>
            <a:ext cx="2047372" cy="322791"/>
          </a:xfrm>
          <a:prstGeom prst="ellipse">
            <a:avLst/>
          </a:prstGeom>
          <a:solidFill>
            <a:srgbClr val="3366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rgbClr val="CFD20F"/>
                </a:solidFill>
              </a:rPr>
              <a:t>http://…foaf/Person</a:t>
            </a:r>
          </a:p>
        </p:txBody>
      </p:sp>
      <p:cxnSp>
        <p:nvCxnSpPr>
          <p:cNvPr id="59" name="Straight Arrow Connector 58"/>
          <p:cNvCxnSpPr>
            <a:stCxn id="24" idx="5"/>
            <a:endCxn id="58" idx="2"/>
          </p:cNvCxnSpPr>
          <p:nvPr/>
        </p:nvCxnSpPr>
        <p:spPr bwMode="auto">
          <a:xfrm rot="16200000" flipH="1">
            <a:off x="4540776" y="3423754"/>
            <a:ext cx="409472" cy="7420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2" name="Straight Arrow Connector 61"/>
          <p:cNvCxnSpPr>
            <a:stCxn id="6" idx="2"/>
            <a:endCxn id="58" idx="6"/>
          </p:cNvCxnSpPr>
          <p:nvPr/>
        </p:nvCxnSpPr>
        <p:spPr bwMode="auto">
          <a:xfrm rot="10800000">
            <a:off x="7163884" y="3999442"/>
            <a:ext cx="1229228" cy="1424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5" name="TextBox 64"/>
          <p:cNvSpPr txBox="1"/>
          <p:nvPr/>
        </p:nvSpPr>
        <p:spPr>
          <a:xfrm>
            <a:off x="7326312" y="3703637"/>
            <a:ext cx="636478" cy="229550"/>
          </a:xfrm>
          <a:prstGeom prst="rect">
            <a:avLst/>
          </a:prstGeom>
          <a:noFill/>
        </p:spPr>
        <p:txBody>
          <a:bodyPr wrap="square" lIns="91018" tIns="45510" rIns="91018" bIns="45510" rtlCol="0">
            <a:spAutoFit/>
          </a:bodyPr>
          <a:lstStyle/>
          <a:p>
            <a:r>
              <a:rPr lang="en-US" sz="1000" b="1" noProof="1">
                <a:solidFill>
                  <a:srgbClr val="0D0D0D"/>
                </a:solidFill>
              </a:rPr>
              <a:t>r:type</a:t>
            </a:r>
          </a:p>
        </p:txBody>
      </p:sp>
      <p:sp>
        <p:nvSpPr>
          <p:cNvPr id="66" name="TextBox 65"/>
          <p:cNvSpPr txBox="1"/>
          <p:nvPr/>
        </p:nvSpPr>
        <p:spPr>
          <a:xfrm>
            <a:off x="4659312" y="3551237"/>
            <a:ext cx="636478" cy="229550"/>
          </a:xfrm>
          <a:prstGeom prst="rect">
            <a:avLst/>
          </a:prstGeom>
          <a:noFill/>
        </p:spPr>
        <p:txBody>
          <a:bodyPr wrap="square" lIns="91018" tIns="45510" rIns="91018" bIns="45510" rtlCol="0">
            <a:spAutoFit/>
          </a:bodyPr>
          <a:lstStyle/>
          <a:p>
            <a:r>
              <a:rPr lang="en-US" sz="1000" b="1" noProof="1">
                <a:solidFill>
                  <a:srgbClr val="0D0D0D"/>
                </a:solidFill>
              </a:rPr>
              <a:t>r:type</a:t>
            </a:r>
          </a:p>
        </p:txBody>
      </p:sp>
      <p:grpSp>
        <p:nvGrpSpPr>
          <p:cNvPr id="2" name="Group 66"/>
          <p:cNvGrpSpPr/>
          <p:nvPr/>
        </p:nvGrpSpPr>
        <p:grpSpPr>
          <a:xfrm>
            <a:off x="7326313" y="5401167"/>
            <a:ext cx="2438400" cy="1639502"/>
            <a:chOff x="239712" y="983148"/>
            <a:chExt cx="9677400" cy="6506817"/>
          </a:xfrm>
        </p:grpSpPr>
        <p:sp>
          <p:nvSpPr>
            <p:cNvPr id="68" name="Oval 67"/>
            <p:cNvSpPr/>
            <p:nvPr/>
          </p:nvSpPr>
          <p:spPr bwMode="auto">
            <a:xfrm>
              <a:off x="5192712" y="56848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9" name="Oval 68"/>
            <p:cNvSpPr/>
            <p:nvPr/>
          </p:nvSpPr>
          <p:spPr bwMode="auto">
            <a:xfrm>
              <a:off x="8413165" y="61181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70" name="Rectangle 69"/>
            <p:cNvSpPr/>
            <p:nvPr/>
          </p:nvSpPr>
          <p:spPr bwMode="auto">
            <a:xfrm>
              <a:off x="4605502" y="6165709"/>
              <a:ext cx="1604206" cy="944207"/>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b="1" noProof="1">
                <a:solidFill>
                  <a:srgbClr val="0D0D0D"/>
                </a:solidFill>
              </a:endParaRPr>
            </a:p>
          </p:txBody>
        </p:sp>
        <p:sp>
          <p:nvSpPr>
            <p:cNvPr id="71" name="Rectangle 70"/>
            <p:cNvSpPr/>
            <p:nvPr/>
          </p:nvSpPr>
          <p:spPr bwMode="auto">
            <a:xfrm>
              <a:off x="8312906" y="6545758"/>
              <a:ext cx="1604206" cy="944207"/>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b="1" noProof="1">
                <a:solidFill>
                  <a:srgbClr val="0D0D0D"/>
                </a:solidFill>
              </a:endParaRPr>
            </a:p>
          </p:txBody>
        </p:sp>
        <p:sp>
          <p:nvSpPr>
            <p:cNvPr id="72" name="Rectangle 71"/>
            <p:cNvSpPr/>
            <p:nvPr/>
          </p:nvSpPr>
          <p:spPr bwMode="auto">
            <a:xfrm>
              <a:off x="8262769" y="4099227"/>
              <a:ext cx="1604206" cy="944207"/>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fr-FR" sz="1000" b="1" dirty="0">
                <a:solidFill>
                  <a:srgbClr val="0D0D0D"/>
                </a:solidFill>
              </a:endParaRPr>
            </a:p>
          </p:txBody>
        </p:sp>
        <p:cxnSp>
          <p:nvCxnSpPr>
            <p:cNvPr id="73" name="Straight Arrow Connector 72"/>
            <p:cNvCxnSpPr>
              <a:stCxn id="109" idx="4"/>
              <a:endCxn id="68" idx="0"/>
            </p:cNvCxnSpPr>
            <p:nvPr/>
          </p:nvCxnSpPr>
          <p:spPr bwMode="auto">
            <a:xfrm flipH="1">
              <a:off x="5418305" y="2395303"/>
              <a:ext cx="798093" cy="3289536"/>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79" name="Oval 78"/>
            <p:cNvSpPr/>
            <p:nvPr/>
          </p:nvSpPr>
          <p:spPr bwMode="auto">
            <a:xfrm>
              <a:off x="6558295" y="4966232"/>
              <a:ext cx="2656971" cy="1158910"/>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800" b="1" noProof="1">
                <a:solidFill>
                  <a:schemeClr val="tx1">
                    <a:lumMod val="95000"/>
                    <a:lumOff val="5000"/>
                  </a:schemeClr>
                </a:solidFill>
              </a:endParaRPr>
            </a:p>
          </p:txBody>
        </p:sp>
        <p:cxnSp>
          <p:nvCxnSpPr>
            <p:cNvPr id="80" name="Straight Arrow Connector 79"/>
            <p:cNvCxnSpPr>
              <a:stCxn id="68" idx="4"/>
              <a:endCxn id="70" idx="0"/>
            </p:cNvCxnSpPr>
            <p:nvPr/>
          </p:nvCxnSpPr>
          <p:spPr bwMode="auto">
            <a:xfrm flipH="1">
              <a:off x="5407607" y="5951733"/>
              <a:ext cx="10698" cy="213976"/>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81" name="Straight Arrow Connector 80"/>
            <p:cNvCxnSpPr>
              <a:stCxn id="79" idx="4"/>
              <a:endCxn id="69" idx="1"/>
            </p:cNvCxnSpPr>
            <p:nvPr/>
          </p:nvCxnSpPr>
          <p:spPr bwMode="auto">
            <a:xfrm>
              <a:off x="7886780" y="6125141"/>
              <a:ext cx="592460" cy="32081"/>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82" name="Straight Arrow Connector 81"/>
            <p:cNvCxnSpPr>
              <a:stCxn id="69" idx="5"/>
              <a:endCxn id="71" idx="0"/>
            </p:cNvCxnSpPr>
            <p:nvPr/>
          </p:nvCxnSpPr>
          <p:spPr bwMode="auto">
            <a:xfrm>
              <a:off x="8798272" y="6345947"/>
              <a:ext cx="316739" cy="199811"/>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83" name="Straight Arrow Connector 82"/>
            <p:cNvCxnSpPr>
              <a:stCxn id="79" idx="0"/>
              <a:endCxn id="72" idx="2"/>
            </p:cNvCxnSpPr>
            <p:nvPr/>
          </p:nvCxnSpPr>
          <p:spPr bwMode="auto">
            <a:xfrm>
              <a:off x="7886780" y="4966232"/>
              <a:ext cx="1178094" cy="77202"/>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84" name="Straight Arrow Connector 83"/>
            <p:cNvCxnSpPr>
              <a:stCxn id="79" idx="0"/>
              <a:endCxn id="109" idx="5"/>
            </p:cNvCxnSpPr>
            <p:nvPr/>
          </p:nvCxnSpPr>
          <p:spPr bwMode="auto">
            <a:xfrm flipH="1" flipV="1">
              <a:off x="7155778" y="2200860"/>
              <a:ext cx="731003" cy="2765372"/>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86" name="Oval 85"/>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87" name="Oval 86"/>
            <p:cNvSpPr/>
            <p:nvPr/>
          </p:nvSpPr>
          <p:spPr bwMode="auto">
            <a:xfrm>
              <a:off x="3973512" y="33226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88" name="Rectangle 87"/>
            <p:cNvSpPr/>
            <p:nvPr/>
          </p:nvSpPr>
          <p:spPr bwMode="auto">
            <a:xfrm>
              <a:off x="239712" y="4336910"/>
              <a:ext cx="1670400" cy="944207"/>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b="1" noProof="1">
                <a:solidFill>
                  <a:srgbClr val="0D0D0D"/>
                </a:solidFill>
              </a:endParaRPr>
            </a:p>
          </p:txBody>
        </p:sp>
        <p:sp>
          <p:nvSpPr>
            <p:cNvPr id="89" name="Oval 88"/>
            <p:cNvSpPr/>
            <p:nvPr/>
          </p:nvSpPr>
          <p:spPr bwMode="auto">
            <a:xfrm>
              <a:off x="2068514" y="4344164"/>
              <a:ext cx="3079802" cy="1327738"/>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b="1" noProof="1">
                <a:solidFill>
                  <a:srgbClr val="0D0D0D"/>
                </a:solidFill>
              </a:endParaRPr>
            </a:p>
          </p:txBody>
        </p:sp>
        <p:sp>
          <p:nvSpPr>
            <p:cNvPr id="90" name="Rectangle 89"/>
            <p:cNvSpPr/>
            <p:nvPr/>
          </p:nvSpPr>
          <p:spPr bwMode="auto">
            <a:xfrm>
              <a:off x="239712" y="983148"/>
              <a:ext cx="1670399" cy="1019948"/>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b="1" dirty="0">
                <a:solidFill>
                  <a:srgbClr val="0D0D0D"/>
                </a:solidFill>
              </a:endParaRPr>
            </a:p>
          </p:txBody>
        </p:sp>
        <p:sp>
          <p:nvSpPr>
            <p:cNvPr id="91" name="Rectangle 90"/>
            <p:cNvSpPr/>
            <p:nvPr/>
          </p:nvSpPr>
          <p:spPr bwMode="auto">
            <a:xfrm>
              <a:off x="239712" y="1651649"/>
              <a:ext cx="1670399" cy="1019948"/>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b="1" dirty="0">
                <a:solidFill>
                  <a:srgbClr val="0D0D0D"/>
                </a:solidFill>
              </a:endParaRPr>
            </a:p>
          </p:txBody>
        </p:sp>
        <p:sp>
          <p:nvSpPr>
            <p:cNvPr id="92" name="Rectangle 91"/>
            <p:cNvSpPr/>
            <p:nvPr/>
          </p:nvSpPr>
          <p:spPr bwMode="auto">
            <a:xfrm>
              <a:off x="239712" y="2334112"/>
              <a:ext cx="1670399" cy="1019948"/>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b="1" dirty="0">
                <a:solidFill>
                  <a:srgbClr val="0D0D0D"/>
                </a:solidFill>
              </a:endParaRPr>
            </a:p>
          </p:txBody>
        </p:sp>
        <p:sp>
          <p:nvSpPr>
            <p:cNvPr id="93" name="Rectangle 92"/>
            <p:cNvSpPr/>
            <p:nvPr/>
          </p:nvSpPr>
          <p:spPr bwMode="auto">
            <a:xfrm>
              <a:off x="239712" y="2925725"/>
              <a:ext cx="1670399" cy="1019948"/>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b="1" dirty="0">
                <a:solidFill>
                  <a:srgbClr val="0D0D0D"/>
                </a:solidFill>
              </a:endParaRPr>
            </a:p>
          </p:txBody>
        </p:sp>
        <p:cxnSp>
          <p:nvCxnSpPr>
            <p:cNvPr id="94" name="Curved Connector 20"/>
            <p:cNvCxnSpPr>
              <a:stCxn id="109" idx="3"/>
              <a:endCxn id="86" idx="6"/>
            </p:cNvCxnSpPr>
            <p:nvPr/>
          </p:nvCxnSpPr>
          <p:spPr bwMode="auto">
            <a:xfrm rot="5400000">
              <a:off x="4031629" y="1801944"/>
              <a:ext cx="846478" cy="1644306"/>
            </a:xfrm>
            <a:prstGeom prst="curvedConnector2">
              <a:avLst/>
            </a:prstGeom>
            <a:solidFill>
              <a:srgbClr val="00B8FF"/>
            </a:solidFill>
            <a:ln w="19050" cap="flat" cmpd="sng" algn="ctr">
              <a:solidFill>
                <a:schemeClr val="tx1"/>
              </a:solidFill>
              <a:prstDash val="solid"/>
              <a:round/>
              <a:headEnd type="none"/>
              <a:tailEnd type="triangle" w="sm" len="sm"/>
            </a:ln>
            <a:effectLst/>
          </p:spPr>
        </p:cxnSp>
        <p:cxnSp>
          <p:nvCxnSpPr>
            <p:cNvPr id="95" name="Curved Connector 34"/>
            <p:cNvCxnSpPr>
              <a:stCxn id="109" idx="3"/>
              <a:endCxn id="87" idx="6"/>
            </p:cNvCxnSpPr>
            <p:nvPr/>
          </p:nvCxnSpPr>
          <p:spPr bwMode="auto">
            <a:xfrm rot="5400000">
              <a:off x="4220978" y="2423192"/>
              <a:ext cx="1278377" cy="833708"/>
            </a:xfrm>
            <a:prstGeom prst="curvedConnector2">
              <a:avLst/>
            </a:prstGeom>
            <a:solidFill>
              <a:srgbClr val="00B8FF"/>
            </a:solidFill>
            <a:ln w="19050" cap="flat" cmpd="sng" algn="ctr">
              <a:solidFill>
                <a:schemeClr val="tx1"/>
              </a:solidFill>
              <a:prstDash val="solid"/>
              <a:round/>
              <a:headEnd type="none"/>
              <a:tailEnd type="triangle" w="sm" len="sm"/>
            </a:ln>
            <a:effectLst/>
          </p:spPr>
        </p:cxnSp>
        <p:cxnSp>
          <p:nvCxnSpPr>
            <p:cNvPr id="96" name="Curved Connector 35"/>
            <p:cNvCxnSpPr>
              <a:stCxn id="87" idx="2"/>
              <a:endCxn id="88" idx="0"/>
            </p:cNvCxnSpPr>
            <p:nvPr/>
          </p:nvCxnSpPr>
          <p:spPr bwMode="auto">
            <a:xfrm rot="10800000" flipV="1">
              <a:off x="1074912" y="3479237"/>
              <a:ext cx="2898600" cy="857673"/>
            </a:xfrm>
            <a:prstGeom prst="curvedConnector2">
              <a:avLst/>
            </a:prstGeom>
            <a:solidFill>
              <a:srgbClr val="00B8FF"/>
            </a:solidFill>
            <a:ln w="19050" cap="flat" cmpd="sng" algn="ctr">
              <a:solidFill>
                <a:schemeClr val="tx1"/>
              </a:solidFill>
              <a:prstDash val="solid"/>
              <a:round/>
              <a:headEnd type="none"/>
              <a:tailEnd type="triangle" w="sm" len="sm"/>
            </a:ln>
            <a:effectLst/>
          </p:spPr>
        </p:cxnSp>
        <p:cxnSp>
          <p:nvCxnSpPr>
            <p:cNvPr id="97" name="Straight Arrow Connector 96"/>
            <p:cNvCxnSpPr>
              <a:stCxn id="86" idx="2"/>
              <a:endCxn id="92" idx="3"/>
            </p:cNvCxnSpPr>
            <p:nvPr/>
          </p:nvCxnSpPr>
          <p:spPr bwMode="auto">
            <a:xfrm flipH="1" flipV="1">
              <a:off x="1910111" y="2844087"/>
              <a:ext cx="1252799" cy="203249"/>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98" name="Straight Arrow Connector 97"/>
            <p:cNvCxnSpPr>
              <a:stCxn id="86" idx="2"/>
              <a:endCxn id="93" idx="3"/>
            </p:cNvCxnSpPr>
            <p:nvPr/>
          </p:nvCxnSpPr>
          <p:spPr bwMode="auto">
            <a:xfrm flipH="1">
              <a:off x="1910111" y="3047336"/>
              <a:ext cx="1252799" cy="388365"/>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99" name="Straight Arrow Connector 98"/>
            <p:cNvCxnSpPr>
              <a:stCxn id="109" idx="2"/>
              <a:endCxn id="90" idx="3"/>
            </p:cNvCxnSpPr>
            <p:nvPr/>
          </p:nvCxnSpPr>
          <p:spPr bwMode="auto">
            <a:xfrm flipH="1" flipV="1">
              <a:off x="1910111" y="1493124"/>
              <a:ext cx="2977801" cy="238309"/>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100" name="Straight Arrow Connector 99"/>
            <p:cNvCxnSpPr>
              <a:stCxn id="109" idx="2"/>
              <a:endCxn id="91" idx="3"/>
            </p:cNvCxnSpPr>
            <p:nvPr/>
          </p:nvCxnSpPr>
          <p:spPr bwMode="auto">
            <a:xfrm flipH="1">
              <a:off x="1910111" y="1731433"/>
              <a:ext cx="2977801" cy="430192"/>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105" name="TextBox 104"/>
            <p:cNvSpPr txBox="1"/>
            <p:nvPr/>
          </p:nvSpPr>
          <p:spPr>
            <a:xfrm>
              <a:off x="3120202" y="3932240"/>
              <a:ext cx="1005709" cy="944207"/>
            </a:xfrm>
            <a:prstGeom prst="rect">
              <a:avLst/>
            </a:prstGeom>
            <a:noFill/>
          </p:spPr>
          <p:txBody>
            <a:bodyPr wrap="square" rtlCol="0">
              <a:spAutoFit/>
            </a:bodyPr>
            <a:lstStyle/>
            <a:p>
              <a:endParaRPr lang="en-US" sz="1000" b="1" noProof="1">
                <a:solidFill>
                  <a:srgbClr val="0D0D0D"/>
                </a:solidFill>
              </a:endParaRPr>
            </a:p>
          </p:txBody>
        </p:sp>
        <p:cxnSp>
          <p:nvCxnSpPr>
            <p:cNvPr id="108" name="Straight Arrow Connector 107"/>
            <p:cNvCxnSpPr>
              <a:stCxn id="87" idx="4"/>
              <a:endCxn id="89" idx="0"/>
            </p:cNvCxnSpPr>
            <p:nvPr/>
          </p:nvCxnSpPr>
          <p:spPr bwMode="auto">
            <a:xfrm flipH="1">
              <a:off x="3608417" y="3635838"/>
              <a:ext cx="599994" cy="708326"/>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109" name="Oval 108"/>
            <p:cNvSpPr/>
            <p:nvPr/>
          </p:nvSpPr>
          <p:spPr bwMode="auto">
            <a:xfrm>
              <a:off x="4887913" y="1067564"/>
              <a:ext cx="2656971" cy="132773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b="1" noProof="1">
                <a:solidFill>
                  <a:schemeClr val="tx1">
                    <a:lumMod val="95000"/>
                    <a:lumOff val="5000"/>
                  </a:schemeClr>
                </a:solidFill>
              </a:endParaRP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98276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2"/>
          <p:cNvSpPr>
            <a:spLocks noGrp="1" noChangeArrowheads="1"/>
          </p:cNvSpPr>
          <p:nvPr>
            <p:ph idx="1"/>
          </p:nvPr>
        </p:nvSpPr>
        <p:spPr>
          <a:xfrm>
            <a:off x="239711" y="1444673"/>
            <a:ext cx="9644063" cy="5573713"/>
          </a:xfrm>
        </p:spPr>
        <p:txBody>
          <a:bodyPr/>
          <a:lstStyle/>
          <a:p>
            <a:r>
              <a:rPr lang="en-US" dirty="0" smtClean="0"/>
              <a:t>User of dataset “F” can now query:</a:t>
            </a:r>
          </a:p>
          <a:p>
            <a:pPr lvl="1"/>
            <a:r>
              <a:rPr lang="en-US" dirty="0" smtClean="0"/>
              <a:t>“</a:t>
            </a:r>
            <a:r>
              <a:rPr lang="fr-FR" dirty="0" smtClean="0"/>
              <a:t>donnes</a:t>
            </a:r>
            <a:r>
              <a:rPr lang="en-US" dirty="0" smtClean="0"/>
              <a:t>-</a:t>
            </a:r>
            <a:r>
              <a:rPr lang="en-US" dirty="0" err="1" smtClean="0"/>
              <a:t>moi</a:t>
            </a:r>
            <a:r>
              <a:rPr lang="en-US" dirty="0" smtClean="0"/>
              <a:t> la page </a:t>
            </a:r>
            <a:r>
              <a:rPr lang="en-US" dirty="0" err="1" smtClean="0"/>
              <a:t>d’accueil</a:t>
            </a:r>
            <a:r>
              <a:rPr lang="en-US" dirty="0" smtClean="0"/>
              <a:t> de </a:t>
            </a:r>
            <a:r>
              <a:rPr lang="en-US" dirty="0" err="1" smtClean="0"/>
              <a:t>l’auteur</a:t>
            </a:r>
            <a:r>
              <a:rPr lang="en-US" dirty="0" smtClean="0"/>
              <a:t> de </a:t>
            </a:r>
            <a:r>
              <a:rPr lang="en-US" dirty="0" err="1" smtClean="0"/>
              <a:t>l’original</a:t>
            </a:r>
            <a:r>
              <a:rPr lang="en-US" dirty="0" smtClean="0"/>
              <a:t>”</a:t>
            </a:r>
          </a:p>
          <a:p>
            <a:pPr lvl="2"/>
            <a:r>
              <a:rPr lang="en-US" dirty="0" smtClean="0"/>
              <a:t>well… “give me the home page of the original’s ‘auteur’”</a:t>
            </a:r>
          </a:p>
          <a:p>
            <a:r>
              <a:rPr lang="en-US" dirty="0" smtClean="0"/>
              <a:t>The information is not in datasets “F” or “A”…</a:t>
            </a:r>
          </a:p>
          <a:p>
            <a:r>
              <a:rPr lang="en-US" dirty="0" smtClean="0"/>
              <a:t>…but was made available by:</a:t>
            </a:r>
          </a:p>
          <a:p>
            <a:pPr lvl="1"/>
            <a:r>
              <a:rPr lang="en-US" dirty="0" smtClean="0"/>
              <a:t>merging datasets “A” and datasets “F”</a:t>
            </a:r>
          </a:p>
          <a:p>
            <a:pPr lvl="1"/>
            <a:r>
              <a:rPr lang="en-US" dirty="0" smtClean="0"/>
              <a:t>adding three simple extra statements as an extra “glue”</a:t>
            </a:r>
            <a:endParaRPr lang="en-US" dirty="0"/>
          </a:p>
        </p:txBody>
      </p:sp>
      <p:sp>
        <p:nvSpPr>
          <p:cNvPr id="71683" name="Rectangle 1"/>
          <p:cNvSpPr>
            <a:spLocks noGrp="1" noChangeArrowheads="1"/>
          </p:cNvSpPr>
          <p:nvPr>
            <p:ph type="title"/>
          </p:nvPr>
        </p:nvSpPr>
        <p:spPr/>
        <p:txBody>
          <a:bodyPr/>
          <a:lstStyle/>
          <a:p>
            <a:r>
              <a:rPr lang="en-US" smtClean="0"/>
              <a:t>Start making richer queries!</a:t>
            </a:r>
            <a:endParaRPr lang="en-US"/>
          </a:p>
        </p:txBody>
      </p:sp>
      <p:grpSp>
        <p:nvGrpSpPr>
          <p:cNvPr id="2" name="Group 4"/>
          <p:cNvGrpSpPr/>
          <p:nvPr/>
        </p:nvGrpSpPr>
        <p:grpSpPr>
          <a:xfrm>
            <a:off x="5726113" y="5529084"/>
            <a:ext cx="4038600" cy="1679853"/>
            <a:chOff x="5878512" y="5376600"/>
            <a:chExt cx="4038600" cy="1679837"/>
          </a:xfrm>
        </p:grpSpPr>
        <p:sp>
          <p:nvSpPr>
            <p:cNvPr id="6" name="Rectangle 5"/>
            <p:cNvSpPr/>
            <p:nvPr/>
          </p:nvSpPr>
          <p:spPr bwMode="auto">
            <a:xfrm>
              <a:off x="5878512" y="5380037"/>
              <a:ext cx="4038600" cy="16764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nvGrpSpPr>
            <p:cNvPr id="3" name="Group 84"/>
            <p:cNvGrpSpPr/>
            <p:nvPr/>
          </p:nvGrpSpPr>
          <p:grpSpPr>
            <a:xfrm>
              <a:off x="6107112" y="5376600"/>
              <a:ext cx="3744910" cy="1633327"/>
              <a:chOff x="239712" y="1155466"/>
              <a:chExt cx="9840913" cy="4292134"/>
            </a:xfrm>
          </p:grpSpPr>
          <p:sp>
            <p:nvSpPr>
              <p:cNvPr id="8" name="Oval 7"/>
              <p:cNvSpPr/>
              <p:nvPr/>
            </p:nvSpPr>
            <p:spPr bwMode="auto">
              <a:xfrm>
                <a:off x="8393112" y="40084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p:cNvSpPr/>
              <p:nvPr/>
            </p:nvSpPr>
            <p:spPr bwMode="auto">
              <a:xfrm>
                <a:off x="8476415" y="4344018"/>
                <a:ext cx="1604210" cy="625185"/>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rgbClr val="0D0D0D"/>
                  </a:solidFill>
                </a:endParaRPr>
              </a:p>
            </p:txBody>
          </p:sp>
          <p:sp>
            <p:nvSpPr>
              <p:cNvPr id="10" name="Rectangle 9"/>
              <p:cNvSpPr/>
              <p:nvPr/>
            </p:nvSpPr>
            <p:spPr bwMode="auto">
              <a:xfrm>
                <a:off x="8240711" y="1905620"/>
                <a:ext cx="1604210" cy="625185"/>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fr-FR" sz="1000" dirty="0">
                  <a:solidFill>
                    <a:srgbClr val="0D0D0D"/>
                  </a:solidFill>
                </a:endParaRPr>
              </a:p>
            </p:txBody>
          </p:sp>
          <p:sp>
            <p:nvSpPr>
              <p:cNvPr id="11" name="Oval 10"/>
              <p:cNvSpPr/>
              <p:nvPr/>
            </p:nvSpPr>
            <p:spPr bwMode="auto">
              <a:xfrm>
                <a:off x="6488111" y="2739667"/>
                <a:ext cx="2656972" cy="879132"/>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chemeClr val="tx1">
                      <a:lumMod val="95000"/>
                      <a:lumOff val="5000"/>
                    </a:schemeClr>
                  </a:solidFill>
                </a:endParaRPr>
              </a:p>
            </p:txBody>
          </p:sp>
          <p:cxnSp>
            <p:nvCxnSpPr>
              <p:cNvPr id="12" name="Straight Arrow Connector 11"/>
              <p:cNvCxnSpPr>
                <a:stCxn id="11" idx="4"/>
                <a:endCxn id="8" idx="1"/>
              </p:cNvCxnSpPr>
              <p:nvPr/>
            </p:nvCxnSpPr>
            <p:spPr bwMode="auto">
              <a:xfrm>
                <a:off x="7816599" y="3618799"/>
                <a:ext cx="642587" cy="42872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3" name="Straight Arrow Connector 12"/>
              <p:cNvCxnSpPr>
                <a:stCxn id="8" idx="5"/>
                <a:endCxn id="9" idx="0"/>
              </p:cNvCxnSpPr>
              <p:nvPr/>
            </p:nvCxnSpPr>
            <p:spPr bwMode="auto">
              <a:xfrm>
                <a:off x="8778222" y="4236247"/>
                <a:ext cx="500299" cy="10777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4" name="Straight Arrow Connector 13"/>
              <p:cNvCxnSpPr>
                <a:stCxn id="11" idx="0"/>
                <a:endCxn id="10" idx="2"/>
              </p:cNvCxnSpPr>
              <p:nvPr/>
            </p:nvCxnSpPr>
            <p:spPr bwMode="auto">
              <a:xfrm flipV="1">
                <a:off x="7816599" y="2530805"/>
                <a:ext cx="1226218" cy="20886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5" name="Straight Arrow Connector 14"/>
              <p:cNvCxnSpPr>
                <a:stCxn id="11" idx="0"/>
                <a:endCxn id="32" idx="5"/>
              </p:cNvCxnSpPr>
              <p:nvPr/>
            </p:nvCxnSpPr>
            <p:spPr bwMode="auto">
              <a:xfrm flipH="1" flipV="1">
                <a:off x="7155781" y="2042253"/>
                <a:ext cx="660818" cy="69741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6" name="Oval 15"/>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17" name="Oval 16"/>
              <p:cNvSpPr/>
              <p:nvPr/>
            </p:nvSpPr>
            <p:spPr bwMode="auto">
              <a:xfrm>
                <a:off x="3973512" y="3322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239712" y="4496419"/>
                <a:ext cx="1670400" cy="625185"/>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rgbClr val="0D0D0D"/>
                  </a:solidFill>
                </a:endParaRPr>
              </a:p>
            </p:txBody>
          </p:sp>
          <p:sp>
            <p:nvSpPr>
              <p:cNvPr id="19" name="Oval 18"/>
              <p:cNvSpPr/>
              <p:nvPr/>
            </p:nvSpPr>
            <p:spPr bwMode="auto">
              <a:xfrm>
                <a:off x="2068511" y="4568468"/>
                <a:ext cx="3079801" cy="879132"/>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rgbClr val="0D0D0D"/>
                  </a:solidFill>
                </a:endParaRPr>
              </a:p>
            </p:txBody>
          </p:sp>
          <p:sp>
            <p:nvSpPr>
              <p:cNvPr id="20" name="Rectangle 19"/>
              <p:cNvSpPr/>
              <p:nvPr/>
            </p:nvSpPr>
            <p:spPr bwMode="auto">
              <a:xfrm>
                <a:off x="239712" y="1155466"/>
                <a:ext cx="1670399" cy="675332"/>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dirty="0">
                  <a:solidFill>
                    <a:srgbClr val="0D0D0D"/>
                  </a:solidFill>
                </a:endParaRPr>
              </a:p>
            </p:txBody>
          </p:sp>
          <p:sp>
            <p:nvSpPr>
              <p:cNvPr id="21" name="Rectangle 20"/>
              <p:cNvSpPr/>
              <p:nvPr/>
            </p:nvSpPr>
            <p:spPr bwMode="auto">
              <a:xfrm>
                <a:off x="239712" y="1555667"/>
                <a:ext cx="1670399" cy="675332"/>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dirty="0">
                  <a:solidFill>
                    <a:srgbClr val="0D0D0D"/>
                  </a:solidFill>
                </a:endParaRPr>
              </a:p>
            </p:txBody>
          </p:sp>
          <p:sp>
            <p:nvSpPr>
              <p:cNvPr id="22" name="Rectangle 21"/>
              <p:cNvSpPr/>
              <p:nvPr/>
            </p:nvSpPr>
            <p:spPr bwMode="auto">
              <a:xfrm>
                <a:off x="239712" y="2506434"/>
                <a:ext cx="1670399" cy="675332"/>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dirty="0">
                  <a:solidFill>
                    <a:srgbClr val="0D0D0D"/>
                  </a:solidFill>
                </a:endParaRPr>
              </a:p>
            </p:txBody>
          </p:sp>
          <p:sp>
            <p:nvSpPr>
              <p:cNvPr id="23" name="Rectangle 22"/>
              <p:cNvSpPr/>
              <p:nvPr/>
            </p:nvSpPr>
            <p:spPr bwMode="auto">
              <a:xfrm>
                <a:off x="239712" y="2906636"/>
                <a:ext cx="1670399" cy="675332"/>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dirty="0">
                  <a:solidFill>
                    <a:srgbClr val="0D0D0D"/>
                  </a:solidFill>
                </a:endParaRPr>
              </a:p>
            </p:txBody>
          </p:sp>
          <p:cxnSp>
            <p:nvCxnSpPr>
              <p:cNvPr id="24" name="Curved Connector 20"/>
              <p:cNvCxnSpPr>
                <a:stCxn id="32" idx="3"/>
                <a:endCxn id="16" idx="6"/>
              </p:cNvCxnSpPr>
              <p:nvPr/>
            </p:nvCxnSpPr>
            <p:spPr bwMode="auto">
              <a:xfrm rot="5400000">
                <a:off x="3952322" y="1722642"/>
                <a:ext cx="1005085" cy="1644307"/>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25" name="Curved Connector 34"/>
              <p:cNvCxnSpPr>
                <a:stCxn id="32" idx="3"/>
                <a:endCxn id="17" idx="6"/>
              </p:cNvCxnSpPr>
              <p:nvPr/>
            </p:nvCxnSpPr>
            <p:spPr bwMode="auto">
              <a:xfrm rot="5400000">
                <a:off x="4141676" y="2343892"/>
                <a:ext cx="1436984" cy="833707"/>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26" name="Curved Connector 35"/>
              <p:cNvCxnSpPr>
                <a:stCxn id="17" idx="2"/>
                <a:endCxn id="18" idx="0"/>
              </p:cNvCxnSpPr>
              <p:nvPr/>
            </p:nvCxnSpPr>
            <p:spPr bwMode="auto">
              <a:xfrm rot="10800000" flipV="1">
                <a:off x="1074917" y="3479237"/>
                <a:ext cx="2898598" cy="1017182"/>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27" name="Straight Arrow Connector 26"/>
              <p:cNvCxnSpPr>
                <a:stCxn id="16" idx="2"/>
                <a:endCxn id="22" idx="3"/>
              </p:cNvCxnSpPr>
              <p:nvPr/>
            </p:nvCxnSpPr>
            <p:spPr bwMode="auto">
              <a:xfrm flipH="1" flipV="1">
                <a:off x="1910111" y="2844102"/>
                <a:ext cx="1252801" cy="20323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8" name="Straight Arrow Connector 27"/>
              <p:cNvCxnSpPr>
                <a:stCxn id="16" idx="2"/>
                <a:endCxn id="23" idx="3"/>
              </p:cNvCxnSpPr>
              <p:nvPr/>
            </p:nvCxnSpPr>
            <p:spPr bwMode="auto">
              <a:xfrm flipH="1">
                <a:off x="1910111" y="3047337"/>
                <a:ext cx="1252801" cy="19696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9" name="Straight Arrow Connector 28"/>
              <p:cNvCxnSpPr>
                <a:stCxn id="32" idx="2"/>
                <a:endCxn id="20" idx="3"/>
              </p:cNvCxnSpPr>
              <p:nvPr/>
            </p:nvCxnSpPr>
            <p:spPr bwMode="auto">
              <a:xfrm flipH="1" flipV="1">
                <a:off x="1910111" y="1493133"/>
                <a:ext cx="2977803" cy="2383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0" name="Straight Arrow Connector 29"/>
              <p:cNvCxnSpPr>
                <a:stCxn id="32" idx="2"/>
                <a:endCxn id="21" idx="3"/>
              </p:cNvCxnSpPr>
              <p:nvPr/>
            </p:nvCxnSpPr>
            <p:spPr bwMode="auto">
              <a:xfrm flipH="1">
                <a:off x="1910111" y="1731435"/>
                <a:ext cx="2977803" cy="1619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1" name="Straight Arrow Connector 30"/>
              <p:cNvCxnSpPr>
                <a:stCxn id="17" idx="4"/>
                <a:endCxn id="19" idx="0"/>
              </p:cNvCxnSpPr>
              <p:nvPr/>
            </p:nvCxnSpPr>
            <p:spPr bwMode="auto">
              <a:xfrm flipH="1">
                <a:off x="3608411" y="3635839"/>
                <a:ext cx="600002" cy="93263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2" name="Oval 31"/>
              <p:cNvSpPr/>
              <p:nvPr/>
            </p:nvSpPr>
            <p:spPr bwMode="auto">
              <a:xfrm>
                <a:off x="4887913" y="1291868"/>
                <a:ext cx="2656972" cy="879132"/>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chemeClr val="tx1">
                      <a:lumMod val="95000"/>
                      <a:lumOff val="5000"/>
                    </a:schemeClr>
                  </a:solidFill>
                </a:endParaRPr>
              </a:p>
            </p:txBody>
          </p:sp>
          <p:sp>
            <p:nvSpPr>
              <p:cNvPr id="33" name="Oval 32"/>
              <p:cNvSpPr/>
              <p:nvPr/>
            </p:nvSpPr>
            <p:spPr bwMode="auto">
              <a:xfrm>
                <a:off x="5116511" y="3559878"/>
                <a:ext cx="2047373" cy="879132"/>
              </a:xfrm>
              <a:prstGeom prst="ellipse">
                <a:avLst/>
              </a:prstGeom>
              <a:solidFill>
                <a:srgbClr val="3366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rgbClr val="CFD20F"/>
                  </a:solidFill>
                </a:endParaRPr>
              </a:p>
            </p:txBody>
          </p:sp>
          <p:cxnSp>
            <p:nvCxnSpPr>
              <p:cNvPr id="34" name="Straight Arrow Connector 33"/>
              <p:cNvCxnSpPr>
                <a:stCxn id="17" idx="5"/>
                <a:endCxn id="33" idx="2"/>
              </p:cNvCxnSpPr>
              <p:nvPr/>
            </p:nvCxnSpPr>
            <p:spPr bwMode="auto">
              <a:xfrm>
                <a:off x="4374511" y="3589972"/>
                <a:ext cx="742000" cy="40947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5" name="Straight Arrow Connector 34"/>
              <p:cNvCxnSpPr>
                <a:stCxn id="8" idx="2"/>
                <a:endCxn id="33" idx="6"/>
              </p:cNvCxnSpPr>
              <p:nvPr/>
            </p:nvCxnSpPr>
            <p:spPr bwMode="auto">
              <a:xfrm flipH="1" flipV="1">
                <a:off x="7163884" y="3999444"/>
                <a:ext cx="1229228" cy="14244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gr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2"/>
          <p:cNvSpPr>
            <a:spLocks noGrp="1" noChangeArrowheads="1"/>
          </p:cNvSpPr>
          <p:nvPr>
            <p:ph idx="1"/>
          </p:nvPr>
        </p:nvSpPr>
        <p:spPr/>
        <p:txBody>
          <a:bodyPr/>
          <a:lstStyle/>
          <a:p>
            <a:r>
              <a:rPr lang="en-US" smtClean="0"/>
              <a:t>Using, e.g., the “Person”, the dataset can be combined with other sources</a:t>
            </a:r>
          </a:p>
          <a:p>
            <a:r>
              <a:rPr lang="en-US" smtClean="0"/>
              <a:t>For example, data in Wikipedia can be extracted using dedicated tools</a:t>
            </a:r>
          </a:p>
          <a:p>
            <a:pPr lvl="1"/>
            <a:r>
              <a:rPr lang="en-US" smtClean="0"/>
              <a:t>e.g., the “</a:t>
            </a:r>
            <a:r>
              <a:rPr lang="en-US" smtClean="0">
                <a:hlinkClick r:id="rId3"/>
              </a:rPr>
              <a:t>dbpedia</a:t>
            </a:r>
            <a:r>
              <a:rPr lang="en-US" smtClean="0"/>
              <a:t>” project can extract the “infobox” information from Wikipedia already… </a:t>
            </a:r>
            <a:endParaRPr lang="en-US"/>
          </a:p>
        </p:txBody>
      </p:sp>
      <p:sp>
        <p:nvSpPr>
          <p:cNvPr id="73731" name="Rectangle 1"/>
          <p:cNvSpPr>
            <a:spLocks noGrp="1" noChangeArrowheads="1"/>
          </p:cNvSpPr>
          <p:nvPr>
            <p:ph type="title"/>
          </p:nvPr>
        </p:nvSpPr>
        <p:spPr/>
        <p:txBody>
          <a:bodyPr/>
          <a:lstStyle/>
          <a:p>
            <a:r>
              <a:rPr lang="en-US" smtClean="0"/>
              <a:t>Combine with different datasets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1"/>
          <p:cNvSpPr>
            <a:spLocks noGrp="1" noChangeArrowheads="1"/>
          </p:cNvSpPr>
          <p:nvPr>
            <p:ph type="title"/>
          </p:nvPr>
        </p:nvSpPr>
        <p:spPr/>
        <p:txBody>
          <a:bodyPr tIns="35119"/>
          <a:lstStyle/>
          <a:p>
            <a:pPr>
              <a:tabLst>
                <a:tab pos="720603" algn="l"/>
                <a:tab pos="1441204" algn="l"/>
                <a:tab pos="2161812" algn="l"/>
                <a:tab pos="2882419" algn="l"/>
                <a:tab pos="3603024" algn="l"/>
                <a:tab pos="4323633" algn="l"/>
                <a:tab pos="5044238" algn="l"/>
                <a:tab pos="5764844" algn="l"/>
                <a:tab pos="6485447" algn="l"/>
                <a:tab pos="7206054" algn="l"/>
                <a:tab pos="7926656" algn="l"/>
                <a:tab pos="8647262" algn="l"/>
                <a:tab pos="9367869" algn="l"/>
              </a:tabLst>
            </a:pPr>
            <a:r>
              <a:rPr lang="en-US" dirty="0" smtClean="0"/>
              <a:t>Merge with Wikipedia data</a:t>
            </a:r>
            <a:endParaRPr lang="en-US" dirty="0"/>
          </a:p>
        </p:txBody>
      </p:sp>
      <p:sp>
        <p:nvSpPr>
          <p:cNvPr id="6" name="Oval 5"/>
          <p:cNvSpPr/>
          <p:nvPr/>
        </p:nvSpPr>
        <p:spPr bwMode="auto">
          <a:xfrm>
            <a:off x="8393113" y="4008438"/>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t" anchorCtr="0" compatLnSpc="1">
            <a:prstTxWarp prst="textNoShape">
              <a:avLst/>
            </a:prstTxWarp>
          </a:bodyPr>
          <a:lstStyle/>
          <a:p>
            <a:endParaRPr lang="en-US" b="1"/>
          </a:p>
        </p:txBody>
      </p:sp>
      <p:sp>
        <p:nvSpPr>
          <p:cNvPr id="8" name="Rectangle 7"/>
          <p:cNvSpPr/>
          <p:nvPr/>
        </p:nvSpPr>
        <p:spPr bwMode="auto">
          <a:xfrm>
            <a:off x="8240715" y="45418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rgbClr val="0D0D0D"/>
                </a:solidFill>
              </a:rPr>
              <a:t>Besse, Christianne</a:t>
            </a:r>
          </a:p>
        </p:txBody>
      </p:sp>
      <p:sp>
        <p:nvSpPr>
          <p:cNvPr id="9" name="Rectangle 8"/>
          <p:cNvSpPr/>
          <p:nvPr/>
        </p:nvSpPr>
        <p:spPr bwMode="auto">
          <a:xfrm>
            <a:off x="8240715" y="21034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fr-FR" sz="1000" b="1" dirty="0">
                <a:solidFill>
                  <a:srgbClr val="0D0D0D"/>
                </a:solidFill>
              </a:rPr>
              <a:t>Le palais des miroirs</a:t>
            </a:r>
          </a:p>
        </p:txBody>
      </p:sp>
      <p:sp>
        <p:nvSpPr>
          <p:cNvPr id="11" name="TextBox 10"/>
          <p:cNvSpPr txBox="1"/>
          <p:nvPr/>
        </p:nvSpPr>
        <p:spPr>
          <a:xfrm>
            <a:off x="7402513" y="2179637"/>
            <a:ext cx="762000" cy="229550"/>
          </a:xfrm>
          <a:prstGeom prst="rect">
            <a:avLst/>
          </a:prstGeom>
          <a:noFill/>
        </p:spPr>
        <p:txBody>
          <a:bodyPr wrap="square" lIns="91018" tIns="45510" rIns="91018" bIns="45510" rtlCol="0">
            <a:spAutoFit/>
          </a:bodyPr>
          <a:lstStyle/>
          <a:p>
            <a:r>
              <a:rPr lang="en-US" sz="1000" b="1" noProof="1">
                <a:solidFill>
                  <a:srgbClr val="0D0D0D"/>
                </a:solidFill>
              </a:rPr>
              <a:t>f:original</a:t>
            </a:r>
          </a:p>
        </p:txBody>
      </p:sp>
      <p:sp>
        <p:nvSpPr>
          <p:cNvPr id="12" name="TextBox 11"/>
          <p:cNvSpPr txBox="1"/>
          <p:nvPr/>
        </p:nvSpPr>
        <p:spPr>
          <a:xfrm>
            <a:off x="849313" y="4008437"/>
            <a:ext cx="533400" cy="229550"/>
          </a:xfrm>
          <a:prstGeom prst="rect">
            <a:avLst/>
          </a:prstGeom>
          <a:noFill/>
        </p:spPr>
        <p:txBody>
          <a:bodyPr wrap="square" lIns="91018" tIns="45510" rIns="91018" bIns="45510" rtlCol="0">
            <a:spAutoFit/>
          </a:bodyPr>
          <a:lstStyle/>
          <a:p>
            <a:r>
              <a:rPr lang="en-US" sz="1000" b="1" noProof="1">
                <a:solidFill>
                  <a:srgbClr val="0D0D0D"/>
                </a:solidFill>
              </a:rPr>
              <a:t>f:nom</a:t>
            </a:r>
          </a:p>
        </p:txBody>
      </p:sp>
      <p:sp>
        <p:nvSpPr>
          <p:cNvPr id="13" name="TextBox 12"/>
          <p:cNvSpPr txBox="1"/>
          <p:nvPr/>
        </p:nvSpPr>
        <p:spPr>
          <a:xfrm>
            <a:off x="8316915" y="3551237"/>
            <a:ext cx="889632" cy="229550"/>
          </a:xfrm>
          <a:prstGeom prst="rect">
            <a:avLst/>
          </a:prstGeom>
          <a:noFill/>
        </p:spPr>
        <p:txBody>
          <a:bodyPr wrap="square" lIns="91018" tIns="45510" rIns="91018" bIns="45510" rtlCol="0">
            <a:spAutoFit/>
          </a:bodyPr>
          <a:lstStyle/>
          <a:p>
            <a:r>
              <a:rPr lang="en-US" sz="1000" b="1" noProof="1">
                <a:solidFill>
                  <a:srgbClr val="0D0D0D"/>
                </a:solidFill>
              </a:rPr>
              <a:t>f:traducteur</a:t>
            </a:r>
          </a:p>
        </p:txBody>
      </p:sp>
      <p:sp>
        <p:nvSpPr>
          <p:cNvPr id="14" name="TextBox 13"/>
          <p:cNvSpPr txBox="1"/>
          <p:nvPr/>
        </p:nvSpPr>
        <p:spPr>
          <a:xfrm>
            <a:off x="4811713" y="3169286"/>
            <a:ext cx="685800" cy="229550"/>
          </a:xfrm>
          <a:prstGeom prst="rect">
            <a:avLst/>
          </a:prstGeom>
          <a:noFill/>
        </p:spPr>
        <p:txBody>
          <a:bodyPr wrap="square" lIns="91018" tIns="45510" rIns="91018" bIns="45510" rtlCol="0">
            <a:spAutoFit/>
          </a:bodyPr>
          <a:lstStyle/>
          <a:p>
            <a:r>
              <a:rPr lang="en-US" sz="1000" b="1" noProof="1">
                <a:solidFill>
                  <a:srgbClr val="0D0D0D"/>
                </a:solidFill>
              </a:rPr>
              <a:t>f:auteur</a:t>
            </a:r>
          </a:p>
        </p:txBody>
      </p:sp>
      <p:sp>
        <p:nvSpPr>
          <p:cNvPr id="15" name="TextBox 14"/>
          <p:cNvSpPr txBox="1"/>
          <p:nvPr/>
        </p:nvSpPr>
        <p:spPr>
          <a:xfrm rot="19874736">
            <a:off x="7867289" y="2498732"/>
            <a:ext cx="675917" cy="229550"/>
          </a:xfrm>
          <a:prstGeom prst="rect">
            <a:avLst/>
          </a:prstGeom>
          <a:noFill/>
        </p:spPr>
        <p:txBody>
          <a:bodyPr wrap="square" lIns="91018" tIns="45510" rIns="91018" bIns="45510" rtlCol="0">
            <a:spAutoFit/>
          </a:bodyPr>
          <a:lstStyle/>
          <a:p>
            <a:r>
              <a:rPr lang="en-US" sz="1000" b="1" noProof="1">
                <a:solidFill>
                  <a:srgbClr val="0D0D0D"/>
                </a:solidFill>
              </a:rPr>
              <a:t>f:titre</a:t>
            </a:r>
          </a:p>
        </p:txBody>
      </p:sp>
      <p:sp>
        <p:nvSpPr>
          <p:cNvPr id="16" name="Oval 15"/>
          <p:cNvSpPr/>
          <p:nvPr/>
        </p:nvSpPr>
        <p:spPr bwMode="auto">
          <a:xfrm>
            <a:off x="6488112" y="3017837"/>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18" name="Straight Arrow Connector 17"/>
          <p:cNvCxnSpPr>
            <a:stCxn id="16" idx="4"/>
            <a:endCxn id="6" idx="1"/>
          </p:cNvCxnSpPr>
          <p:nvPr/>
        </p:nvCxnSpPr>
        <p:spPr bwMode="auto">
          <a:xfrm rot="16200000" flipH="1">
            <a:off x="7784449" y="3372781"/>
            <a:ext cx="706895" cy="64258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9" name="Straight Arrow Connector 18"/>
          <p:cNvCxnSpPr>
            <a:stCxn id="6" idx="5"/>
            <a:endCxn id="8" idx="0"/>
          </p:cNvCxnSpPr>
          <p:nvPr/>
        </p:nvCxnSpPr>
        <p:spPr bwMode="auto">
          <a:xfrm rot="16200000" flipH="1">
            <a:off x="8757723" y="4256792"/>
            <a:ext cx="305593" cy="26459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16" idx="0"/>
            <a:endCxn id="9" idx="2"/>
          </p:cNvCxnSpPr>
          <p:nvPr/>
        </p:nvCxnSpPr>
        <p:spPr bwMode="auto">
          <a:xfrm rot="5400000" flipH="1" flipV="1">
            <a:off x="8087331" y="2062352"/>
            <a:ext cx="684849" cy="12262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1" name="Straight Arrow Connector 20"/>
          <p:cNvCxnSpPr>
            <a:stCxn id="16" idx="0"/>
            <a:endCxn id="47" idx="5"/>
          </p:cNvCxnSpPr>
          <p:nvPr/>
        </p:nvCxnSpPr>
        <p:spPr bwMode="auto">
          <a:xfrm rot="16200000" flipV="1">
            <a:off x="6900052" y="2101287"/>
            <a:ext cx="1172281" cy="6608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2" name="TextBox 21"/>
          <p:cNvSpPr txBox="1"/>
          <p:nvPr/>
        </p:nvSpPr>
        <p:spPr>
          <a:xfrm>
            <a:off x="9155113" y="4160837"/>
            <a:ext cx="609600" cy="229550"/>
          </a:xfrm>
          <a:prstGeom prst="rect">
            <a:avLst/>
          </a:prstGeom>
          <a:noFill/>
        </p:spPr>
        <p:txBody>
          <a:bodyPr wrap="square" lIns="91018" tIns="45510" rIns="91018" bIns="45510" rtlCol="0">
            <a:spAutoFit/>
          </a:bodyPr>
          <a:lstStyle/>
          <a:p>
            <a:r>
              <a:rPr lang="en-US" sz="1000" b="1" noProof="1">
                <a:solidFill>
                  <a:srgbClr val="0D0D0D"/>
                </a:solidFill>
              </a:rPr>
              <a:t>f:nom</a:t>
            </a:r>
          </a:p>
        </p:txBody>
      </p:sp>
      <p:sp>
        <p:nvSpPr>
          <p:cNvPr id="23" name="Oval 22"/>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t" anchorCtr="0" compatLnSpc="1">
            <a:prstTxWarp prst="textNoShape">
              <a:avLst/>
            </a:prstTxWarp>
          </a:bodyPr>
          <a:lstStyle/>
          <a:p>
            <a:endParaRPr lang="en-US" b="1"/>
          </a:p>
        </p:txBody>
      </p:sp>
      <p:sp>
        <p:nvSpPr>
          <p:cNvPr id="24" name="Oval 23"/>
          <p:cNvSpPr/>
          <p:nvPr/>
        </p:nvSpPr>
        <p:spPr bwMode="auto">
          <a:xfrm>
            <a:off x="3973515" y="3322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t" anchorCtr="0" compatLnSpc="1">
            <a:prstTxWarp prst="textNoShape">
              <a:avLst/>
            </a:prstTxWarp>
          </a:bodyPr>
          <a:lstStyle/>
          <a:p>
            <a:endParaRPr lang="en-US" b="1"/>
          </a:p>
        </p:txBody>
      </p:sp>
      <p:sp>
        <p:nvSpPr>
          <p:cNvPr id="25" name="Rectangle 24"/>
          <p:cNvSpPr/>
          <p:nvPr/>
        </p:nvSpPr>
        <p:spPr bwMode="auto">
          <a:xfrm>
            <a:off x="239761" y="4694237"/>
            <a:ext cx="1670399" cy="22955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26" name="Oval 25"/>
          <p:cNvSpPr/>
          <p:nvPr/>
        </p:nvSpPr>
        <p:spPr bwMode="auto">
          <a:xfrm>
            <a:off x="2068515" y="4694237"/>
            <a:ext cx="30798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27" name="Rectangle 26"/>
          <p:cNvSpPr/>
          <p:nvPr/>
        </p:nvSpPr>
        <p:spPr bwMode="auto">
          <a:xfrm>
            <a:off x="239761" y="1465493"/>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200" b="1" dirty="0">
                <a:solidFill>
                  <a:srgbClr val="0D0D0D"/>
                </a:solidFill>
              </a:rPr>
              <a:t>The Glass Palace</a:t>
            </a:r>
          </a:p>
        </p:txBody>
      </p:sp>
      <p:sp>
        <p:nvSpPr>
          <p:cNvPr id="28" name="Rectangle 27"/>
          <p:cNvSpPr/>
          <p:nvPr/>
        </p:nvSpPr>
        <p:spPr bwMode="auto">
          <a:xfrm>
            <a:off x="239761" y="1846492"/>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200" b="1" dirty="0">
                <a:solidFill>
                  <a:srgbClr val="0D0D0D"/>
                </a:solidFill>
              </a:rPr>
              <a:t>2000</a:t>
            </a:r>
          </a:p>
        </p:txBody>
      </p:sp>
      <p:sp>
        <p:nvSpPr>
          <p:cNvPr id="29" name="Rectangle 28"/>
          <p:cNvSpPr/>
          <p:nvPr/>
        </p:nvSpPr>
        <p:spPr bwMode="auto">
          <a:xfrm>
            <a:off x="239761" y="2715664"/>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200" b="1" dirty="0">
                <a:solidFill>
                  <a:srgbClr val="0D0D0D"/>
                </a:solidFill>
              </a:rPr>
              <a:t>London</a:t>
            </a:r>
          </a:p>
        </p:txBody>
      </p:sp>
      <p:sp>
        <p:nvSpPr>
          <p:cNvPr id="30" name="Rectangle 29"/>
          <p:cNvSpPr/>
          <p:nvPr/>
        </p:nvSpPr>
        <p:spPr bwMode="auto">
          <a:xfrm>
            <a:off x="239761" y="3115864"/>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200" b="1" dirty="0">
                <a:solidFill>
                  <a:srgbClr val="0D0D0D"/>
                </a:solidFill>
              </a:rPr>
              <a:t>Harper Collins</a:t>
            </a:r>
          </a:p>
        </p:txBody>
      </p:sp>
      <p:cxnSp>
        <p:nvCxnSpPr>
          <p:cNvPr id="31" name="Curved Connector 20"/>
          <p:cNvCxnSpPr>
            <a:stCxn id="47" idx="3"/>
            <a:endCxn id="23" idx="6"/>
          </p:cNvCxnSpPr>
          <p:nvPr/>
        </p:nvCxnSpPr>
        <p:spPr bwMode="auto">
          <a:xfrm rot="5400000">
            <a:off x="3853979" y="1624344"/>
            <a:ext cx="1201782" cy="16443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2" name="Curved Connector 34"/>
          <p:cNvCxnSpPr>
            <a:stCxn id="47" idx="3"/>
            <a:endCxn id="24" idx="6"/>
          </p:cNvCxnSpPr>
          <p:nvPr/>
        </p:nvCxnSpPr>
        <p:spPr bwMode="auto">
          <a:xfrm rot="5400000">
            <a:off x="4043326" y="2245593"/>
            <a:ext cx="1633681" cy="8337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3" name="Curved Connector 35"/>
          <p:cNvCxnSpPr>
            <a:stCxn id="24" idx="2"/>
            <a:endCxn id="25" idx="0"/>
          </p:cNvCxnSpPr>
          <p:nvPr/>
        </p:nvCxnSpPr>
        <p:spPr bwMode="auto">
          <a:xfrm rot="10800000" flipV="1">
            <a:off x="1074912" y="3479237"/>
            <a:ext cx="2898600" cy="12150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4" name="Straight Arrow Connector 33"/>
          <p:cNvCxnSpPr>
            <a:stCxn id="23" idx="2"/>
            <a:endCxn id="29" idx="3"/>
          </p:cNvCxnSpPr>
          <p:nvPr/>
        </p:nvCxnSpPr>
        <p:spPr bwMode="auto">
          <a:xfrm rot="10800000">
            <a:off x="1910112" y="2844114"/>
            <a:ext cx="1252800"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5" name="Straight Arrow Connector 34"/>
          <p:cNvCxnSpPr>
            <a:stCxn id="23" idx="2"/>
            <a:endCxn id="30" idx="3"/>
          </p:cNvCxnSpPr>
          <p:nvPr/>
        </p:nvCxnSpPr>
        <p:spPr bwMode="auto">
          <a:xfrm rot="10800000" flipV="1">
            <a:off x="1910112" y="3047337"/>
            <a:ext cx="1252800"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6" name="Straight Arrow Connector 35"/>
          <p:cNvCxnSpPr>
            <a:stCxn id="47" idx="2"/>
            <a:endCxn id="27" idx="3"/>
          </p:cNvCxnSpPr>
          <p:nvPr/>
        </p:nvCxnSpPr>
        <p:spPr bwMode="auto">
          <a:xfrm rot="10800000">
            <a:off x="1910160" y="1593940"/>
            <a:ext cx="2977801" cy="1374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47" idx="2"/>
            <a:endCxn id="28" idx="3"/>
          </p:cNvCxnSpPr>
          <p:nvPr/>
        </p:nvCxnSpPr>
        <p:spPr bwMode="auto">
          <a:xfrm rot="10800000" flipV="1">
            <a:off x="1910160" y="1731433"/>
            <a:ext cx="2977801" cy="24350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rot="238339">
            <a:off x="2547205" y="1396622"/>
            <a:ext cx="587248" cy="229550"/>
          </a:xfrm>
          <a:prstGeom prst="rect">
            <a:avLst/>
          </a:prstGeom>
          <a:noFill/>
        </p:spPr>
        <p:txBody>
          <a:bodyPr wrap="square" lIns="91018" tIns="45510" rIns="91018" bIns="45510" rtlCol="0">
            <a:spAutoFit/>
          </a:bodyPr>
          <a:lstStyle/>
          <a:p>
            <a:r>
              <a:rPr lang="en-US" sz="1000" b="1" noProof="1">
                <a:solidFill>
                  <a:srgbClr val="0D0D0D"/>
                </a:solidFill>
              </a:rPr>
              <a:t>a:title</a:t>
            </a:r>
          </a:p>
        </p:txBody>
      </p:sp>
      <p:sp>
        <p:nvSpPr>
          <p:cNvPr id="39" name="TextBox 38"/>
          <p:cNvSpPr txBox="1"/>
          <p:nvPr/>
        </p:nvSpPr>
        <p:spPr>
          <a:xfrm rot="21319586">
            <a:off x="2558864" y="1851210"/>
            <a:ext cx="565992" cy="229550"/>
          </a:xfrm>
          <a:prstGeom prst="rect">
            <a:avLst/>
          </a:prstGeom>
          <a:noFill/>
        </p:spPr>
        <p:txBody>
          <a:bodyPr wrap="square" lIns="91018" tIns="45510" rIns="91018" bIns="45510" rtlCol="0">
            <a:spAutoFit/>
          </a:bodyPr>
          <a:lstStyle/>
          <a:p>
            <a:r>
              <a:rPr lang="en-US" sz="1000" b="1" noProof="1">
                <a:solidFill>
                  <a:srgbClr val="0D0D0D"/>
                </a:solidFill>
              </a:rPr>
              <a:t>a:year</a:t>
            </a:r>
          </a:p>
        </p:txBody>
      </p:sp>
      <p:sp>
        <p:nvSpPr>
          <p:cNvPr id="40" name="TextBox 39"/>
          <p:cNvSpPr txBox="1"/>
          <p:nvPr/>
        </p:nvSpPr>
        <p:spPr>
          <a:xfrm rot="610119">
            <a:off x="2284495" y="2663769"/>
            <a:ext cx="543645" cy="229550"/>
          </a:xfrm>
          <a:prstGeom prst="rect">
            <a:avLst/>
          </a:prstGeom>
          <a:noFill/>
        </p:spPr>
        <p:txBody>
          <a:bodyPr wrap="square" lIns="91018" tIns="45510" rIns="91018" bIns="45510" rtlCol="0">
            <a:spAutoFit/>
          </a:bodyPr>
          <a:lstStyle/>
          <a:p>
            <a:r>
              <a:rPr lang="en-US" sz="1000" b="1" noProof="1">
                <a:solidFill>
                  <a:srgbClr val="0D0D0D"/>
                </a:solidFill>
              </a:rPr>
              <a:t>a:city</a:t>
            </a:r>
          </a:p>
        </p:txBody>
      </p:sp>
      <p:sp>
        <p:nvSpPr>
          <p:cNvPr id="41" name="TextBox 40"/>
          <p:cNvSpPr txBox="1"/>
          <p:nvPr/>
        </p:nvSpPr>
        <p:spPr>
          <a:xfrm rot="21074880">
            <a:off x="2183980" y="3126451"/>
            <a:ext cx="829823" cy="229550"/>
          </a:xfrm>
          <a:prstGeom prst="rect">
            <a:avLst/>
          </a:prstGeom>
          <a:noFill/>
        </p:spPr>
        <p:txBody>
          <a:bodyPr wrap="square" lIns="91018" tIns="45510" rIns="91018" bIns="45510" rtlCol="0">
            <a:spAutoFit/>
          </a:bodyPr>
          <a:lstStyle/>
          <a:p>
            <a:r>
              <a:rPr lang="en-US" sz="1000" b="1" noProof="1">
                <a:solidFill>
                  <a:srgbClr val="0D0D0D"/>
                </a:solidFill>
              </a:rPr>
              <a:t>a:p_name</a:t>
            </a:r>
          </a:p>
        </p:txBody>
      </p:sp>
      <p:sp>
        <p:nvSpPr>
          <p:cNvPr id="42" name="TextBox 41"/>
          <p:cNvSpPr txBox="1"/>
          <p:nvPr/>
        </p:nvSpPr>
        <p:spPr>
          <a:xfrm>
            <a:off x="1109779" y="3779837"/>
            <a:ext cx="653936" cy="229550"/>
          </a:xfrm>
          <a:prstGeom prst="rect">
            <a:avLst/>
          </a:prstGeom>
          <a:noFill/>
        </p:spPr>
        <p:txBody>
          <a:bodyPr wrap="square" lIns="91018" tIns="45510" rIns="91018" bIns="45510" rtlCol="0">
            <a:spAutoFit/>
          </a:bodyPr>
          <a:lstStyle/>
          <a:p>
            <a:r>
              <a:rPr lang="en-US" sz="1000" b="1" noProof="1">
                <a:solidFill>
                  <a:srgbClr val="0D0D0D"/>
                </a:solidFill>
              </a:rPr>
              <a:t>a:name</a:t>
            </a:r>
          </a:p>
        </p:txBody>
      </p:sp>
      <p:sp>
        <p:nvSpPr>
          <p:cNvPr id="43" name="TextBox 42"/>
          <p:cNvSpPr txBox="1"/>
          <p:nvPr/>
        </p:nvSpPr>
        <p:spPr>
          <a:xfrm>
            <a:off x="3135360" y="3932237"/>
            <a:ext cx="1005711" cy="229550"/>
          </a:xfrm>
          <a:prstGeom prst="rect">
            <a:avLst/>
          </a:prstGeom>
          <a:noFill/>
        </p:spPr>
        <p:txBody>
          <a:bodyPr wrap="square" lIns="91018" tIns="45510" rIns="91018" bIns="45510" rtlCol="0">
            <a:spAutoFit/>
          </a:bodyPr>
          <a:lstStyle/>
          <a:p>
            <a:r>
              <a:rPr lang="en-US" sz="1000" b="1" noProof="1">
                <a:solidFill>
                  <a:srgbClr val="0D0D0D"/>
                </a:solidFill>
              </a:rPr>
              <a:t>a:homepage</a:t>
            </a:r>
          </a:p>
        </p:txBody>
      </p:sp>
      <p:sp>
        <p:nvSpPr>
          <p:cNvPr id="44" name="TextBox 43"/>
          <p:cNvSpPr txBox="1"/>
          <p:nvPr/>
        </p:nvSpPr>
        <p:spPr>
          <a:xfrm>
            <a:off x="4278312" y="3017837"/>
            <a:ext cx="706748" cy="229550"/>
          </a:xfrm>
          <a:prstGeom prst="rect">
            <a:avLst/>
          </a:prstGeom>
          <a:noFill/>
        </p:spPr>
        <p:txBody>
          <a:bodyPr wrap="square" lIns="91018" tIns="45510" rIns="91018" bIns="45510" rtlCol="0">
            <a:spAutoFit/>
          </a:bodyPr>
          <a:lstStyle/>
          <a:p>
            <a:r>
              <a:rPr lang="en-US" sz="1000" b="1" noProof="1">
                <a:solidFill>
                  <a:srgbClr val="0D0D0D"/>
                </a:solidFill>
              </a:rPr>
              <a:t>a:author</a:t>
            </a:r>
          </a:p>
        </p:txBody>
      </p:sp>
      <p:sp>
        <p:nvSpPr>
          <p:cNvPr id="45" name="TextBox 44"/>
          <p:cNvSpPr txBox="1"/>
          <p:nvPr/>
        </p:nvSpPr>
        <p:spPr>
          <a:xfrm rot="20242754">
            <a:off x="3903794" y="2534347"/>
            <a:ext cx="900086" cy="229550"/>
          </a:xfrm>
          <a:prstGeom prst="rect">
            <a:avLst/>
          </a:prstGeom>
          <a:noFill/>
        </p:spPr>
        <p:txBody>
          <a:bodyPr wrap="square" lIns="91018" tIns="45510" rIns="91018" bIns="45510" rtlCol="0">
            <a:spAutoFit/>
          </a:bodyPr>
          <a:lstStyle/>
          <a:p>
            <a:r>
              <a:rPr lang="en-US" sz="1000" b="1" noProof="1">
                <a:solidFill>
                  <a:srgbClr val="0D0D0D"/>
                </a:solidFill>
              </a:rPr>
              <a:t>a:publisher</a:t>
            </a:r>
          </a:p>
        </p:txBody>
      </p:sp>
      <p:cxnSp>
        <p:nvCxnSpPr>
          <p:cNvPr id="46" name="Straight Arrow Connector 45"/>
          <p:cNvCxnSpPr>
            <a:stCxn id="24" idx="4"/>
            <a:endCxn id="26" idx="0"/>
          </p:cNvCxnSpPr>
          <p:nvPr/>
        </p:nvCxnSpPr>
        <p:spPr bwMode="auto">
          <a:xfrm rot="5400000">
            <a:off x="3379215" y="3865037"/>
            <a:ext cx="1058400" cy="600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7" name="Oval 46"/>
          <p:cNvSpPr/>
          <p:nvPr/>
        </p:nvSpPr>
        <p:spPr bwMode="auto">
          <a:xfrm>
            <a:off x="4887912" y="1570039"/>
            <a:ext cx="2656972" cy="322791"/>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58" name="Oval 57"/>
          <p:cNvSpPr/>
          <p:nvPr/>
        </p:nvSpPr>
        <p:spPr bwMode="auto">
          <a:xfrm>
            <a:off x="4964112" y="3838046"/>
            <a:ext cx="2047372" cy="322791"/>
          </a:xfrm>
          <a:prstGeom prst="ellipse">
            <a:avLst/>
          </a:prstGeom>
          <a:solidFill>
            <a:srgbClr val="3366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rgbClr val="CFD20F"/>
                </a:solidFill>
              </a:rPr>
              <a:t>http://…foaf/Person</a:t>
            </a:r>
          </a:p>
        </p:txBody>
      </p:sp>
      <p:cxnSp>
        <p:nvCxnSpPr>
          <p:cNvPr id="59" name="Straight Arrow Connector 58"/>
          <p:cNvCxnSpPr>
            <a:stCxn id="24" idx="5"/>
            <a:endCxn id="58" idx="2"/>
          </p:cNvCxnSpPr>
          <p:nvPr/>
        </p:nvCxnSpPr>
        <p:spPr bwMode="auto">
          <a:xfrm rot="16200000" flipH="1">
            <a:off x="4464576" y="3499954"/>
            <a:ext cx="409472" cy="5896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2" name="Straight Arrow Connector 61"/>
          <p:cNvCxnSpPr>
            <a:stCxn id="6" idx="2"/>
            <a:endCxn id="58" idx="6"/>
          </p:cNvCxnSpPr>
          <p:nvPr/>
        </p:nvCxnSpPr>
        <p:spPr bwMode="auto">
          <a:xfrm rot="10800000">
            <a:off x="7011484" y="3999442"/>
            <a:ext cx="1381628" cy="1424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5" name="TextBox 64"/>
          <p:cNvSpPr txBox="1"/>
          <p:nvPr/>
        </p:nvSpPr>
        <p:spPr>
          <a:xfrm>
            <a:off x="7326312" y="3779837"/>
            <a:ext cx="636478" cy="229550"/>
          </a:xfrm>
          <a:prstGeom prst="rect">
            <a:avLst/>
          </a:prstGeom>
          <a:noFill/>
        </p:spPr>
        <p:txBody>
          <a:bodyPr wrap="square" lIns="91018" tIns="45510" rIns="91018" bIns="45510" rtlCol="0">
            <a:spAutoFit/>
          </a:bodyPr>
          <a:lstStyle/>
          <a:p>
            <a:r>
              <a:rPr lang="en-US" sz="1000" b="1" noProof="1">
                <a:solidFill>
                  <a:srgbClr val="0D0D0D"/>
                </a:solidFill>
              </a:rPr>
              <a:t>r:type</a:t>
            </a:r>
          </a:p>
        </p:txBody>
      </p:sp>
      <p:sp>
        <p:nvSpPr>
          <p:cNvPr id="66" name="TextBox 65"/>
          <p:cNvSpPr txBox="1"/>
          <p:nvPr/>
        </p:nvSpPr>
        <p:spPr>
          <a:xfrm>
            <a:off x="4659312" y="3551237"/>
            <a:ext cx="636478" cy="229550"/>
          </a:xfrm>
          <a:prstGeom prst="rect">
            <a:avLst/>
          </a:prstGeom>
          <a:noFill/>
        </p:spPr>
        <p:txBody>
          <a:bodyPr wrap="square" lIns="91018" tIns="45510" rIns="91018" bIns="45510" rtlCol="0">
            <a:spAutoFit/>
          </a:bodyPr>
          <a:lstStyle/>
          <a:p>
            <a:r>
              <a:rPr lang="en-US" sz="1000" b="1" noProof="1">
                <a:solidFill>
                  <a:srgbClr val="0D0D0D"/>
                </a:solidFill>
              </a:rPr>
              <a:t>r:type</a:t>
            </a:r>
          </a:p>
        </p:txBody>
      </p:sp>
      <p:sp>
        <p:nvSpPr>
          <p:cNvPr id="85" name="Oval 84"/>
          <p:cNvSpPr/>
          <p:nvPr/>
        </p:nvSpPr>
        <p:spPr bwMode="auto">
          <a:xfrm>
            <a:off x="1916113" y="5590646"/>
            <a:ext cx="3276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rgbClr val="0D0D0D"/>
                </a:solidFill>
              </a:rPr>
              <a:t>http://dbpedia.org/../Amitav_Ghosh</a:t>
            </a:r>
          </a:p>
        </p:txBody>
      </p:sp>
      <p:cxnSp>
        <p:nvCxnSpPr>
          <p:cNvPr id="106" name="Straight Arrow Connector 105"/>
          <p:cNvCxnSpPr>
            <a:stCxn id="85" idx="2"/>
            <a:endCxn id="25" idx="2"/>
          </p:cNvCxnSpPr>
          <p:nvPr/>
        </p:nvCxnSpPr>
        <p:spPr bwMode="auto">
          <a:xfrm rot="10800000">
            <a:off x="1074912" y="4923789"/>
            <a:ext cx="841200" cy="82825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2" name="Straight Arrow Connector 111"/>
          <p:cNvCxnSpPr>
            <a:stCxn id="85" idx="0"/>
            <a:endCxn id="26" idx="4"/>
          </p:cNvCxnSpPr>
          <p:nvPr/>
        </p:nvCxnSpPr>
        <p:spPr bwMode="auto">
          <a:xfrm rot="5400000" flipH="1" flipV="1">
            <a:off x="3294603" y="5276837"/>
            <a:ext cx="573618" cy="54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5" name="Straight Arrow Connector 114"/>
          <p:cNvCxnSpPr>
            <a:stCxn id="85" idx="7"/>
            <a:endCxn id="58" idx="4"/>
          </p:cNvCxnSpPr>
          <p:nvPr/>
        </p:nvCxnSpPr>
        <p:spPr bwMode="auto">
          <a:xfrm rot="5400000" flipH="1" flipV="1">
            <a:off x="4611839" y="4261960"/>
            <a:ext cx="1477081" cy="127493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40" name="TextBox 139"/>
          <p:cNvSpPr txBox="1"/>
          <p:nvPr/>
        </p:nvSpPr>
        <p:spPr>
          <a:xfrm>
            <a:off x="5116512" y="4237037"/>
            <a:ext cx="636478" cy="229550"/>
          </a:xfrm>
          <a:prstGeom prst="rect">
            <a:avLst/>
          </a:prstGeom>
          <a:noFill/>
        </p:spPr>
        <p:txBody>
          <a:bodyPr wrap="square" lIns="91018" tIns="45510" rIns="91018" bIns="45510" rtlCol="0">
            <a:spAutoFit/>
          </a:bodyPr>
          <a:lstStyle/>
          <a:p>
            <a:r>
              <a:rPr lang="en-US" sz="1000" b="1" noProof="1">
                <a:solidFill>
                  <a:srgbClr val="0D0D0D"/>
                </a:solidFill>
              </a:rPr>
              <a:t>r:type</a:t>
            </a:r>
          </a:p>
        </p:txBody>
      </p:sp>
      <p:sp>
        <p:nvSpPr>
          <p:cNvPr id="141" name="TextBox 140"/>
          <p:cNvSpPr txBox="1"/>
          <p:nvPr/>
        </p:nvSpPr>
        <p:spPr>
          <a:xfrm>
            <a:off x="729017" y="5151437"/>
            <a:ext cx="882298" cy="229550"/>
          </a:xfrm>
          <a:prstGeom prst="rect">
            <a:avLst/>
          </a:prstGeom>
          <a:noFill/>
        </p:spPr>
        <p:txBody>
          <a:bodyPr wrap="square" lIns="91018" tIns="45510" rIns="91018" bIns="45510" rtlCol="0">
            <a:spAutoFit/>
          </a:bodyPr>
          <a:lstStyle/>
          <a:p>
            <a:r>
              <a:rPr lang="en-US" sz="1000" b="1" noProof="1">
                <a:solidFill>
                  <a:srgbClr val="0D0D0D"/>
                </a:solidFill>
              </a:rPr>
              <a:t>foaf:name</a:t>
            </a:r>
          </a:p>
        </p:txBody>
      </p:sp>
      <p:sp>
        <p:nvSpPr>
          <p:cNvPr id="142" name="TextBox 141"/>
          <p:cNvSpPr txBox="1"/>
          <p:nvPr/>
        </p:nvSpPr>
        <p:spPr>
          <a:xfrm>
            <a:off x="2754313" y="5151437"/>
            <a:ext cx="914400" cy="229550"/>
          </a:xfrm>
          <a:prstGeom prst="rect">
            <a:avLst/>
          </a:prstGeom>
          <a:noFill/>
        </p:spPr>
        <p:txBody>
          <a:bodyPr wrap="square" lIns="91018" tIns="45510" rIns="91018" bIns="45510" rtlCol="0">
            <a:spAutoFit/>
          </a:bodyPr>
          <a:lstStyle/>
          <a:p>
            <a:r>
              <a:rPr lang="en-US" sz="1000" b="1" noProof="1">
                <a:solidFill>
                  <a:srgbClr val="0D0D0D"/>
                </a:solidFill>
              </a:rPr>
              <a:t>w:reference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8" name="Straight Arrow Connector 117"/>
          <p:cNvCxnSpPr>
            <a:stCxn id="104" idx="0"/>
            <a:endCxn id="47" idx="4"/>
          </p:cNvCxnSpPr>
          <p:nvPr/>
        </p:nvCxnSpPr>
        <p:spPr bwMode="auto">
          <a:xfrm rot="16200000" flipV="1">
            <a:off x="5371698" y="2737578"/>
            <a:ext cx="3164418" cy="147501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9635" name="Rectangle 1"/>
          <p:cNvSpPr>
            <a:spLocks noGrp="1" noChangeArrowheads="1"/>
          </p:cNvSpPr>
          <p:nvPr>
            <p:ph type="title"/>
          </p:nvPr>
        </p:nvSpPr>
        <p:spPr/>
        <p:txBody>
          <a:bodyPr tIns="35119"/>
          <a:lstStyle/>
          <a:p>
            <a:pPr>
              <a:tabLst>
                <a:tab pos="720603" algn="l"/>
                <a:tab pos="1441204" algn="l"/>
                <a:tab pos="2161812" algn="l"/>
                <a:tab pos="2882419" algn="l"/>
                <a:tab pos="3603024" algn="l"/>
                <a:tab pos="4323633" algn="l"/>
                <a:tab pos="5044238" algn="l"/>
                <a:tab pos="5764844" algn="l"/>
                <a:tab pos="6485447" algn="l"/>
                <a:tab pos="7206054" algn="l"/>
                <a:tab pos="7926656" algn="l"/>
                <a:tab pos="8647262" algn="l"/>
                <a:tab pos="9367869" algn="l"/>
              </a:tabLst>
            </a:pPr>
            <a:r>
              <a:rPr lang="en-US" dirty="0" smtClean="0"/>
              <a:t>Merge with Wikipedia data</a:t>
            </a:r>
            <a:endParaRPr lang="en-US" dirty="0"/>
          </a:p>
        </p:txBody>
      </p:sp>
      <p:sp>
        <p:nvSpPr>
          <p:cNvPr id="6" name="Oval 5"/>
          <p:cNvSpPr/>
          <p:nvPr/>
        </p:nvSpPr>
        <p:spPr bwMode="auto">
          <a:xfrm>
            <a:off x="8393113" y="4008438"/>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t" anchorCtr="0" compatLnSpc="1">
            <a:prstTxWarp prst="textNoShape">
              <a:avLst/>
            </a:prstTxWarp>
          </a:bodyPr>
          <a:lstStyle/>
          <a:p>
            <a:endParaRPr lang="en-US" b="1"/>
          </a:p>
        </p:txBody>
      </p:sp>
      <p:sp>
        <p:nvSpPr>
          <p:cNvPr id="8" name="Rectangle 7"/>
          <p:cNvSpPr/>
          <p:nvPr/>
        </p:nvSpPr>
        <p:spPr bwMode="auto">
          <a:xfrm>
            <a:off x="8240715" y="45418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rgbClr val="0D0D0D"/>
                </a:solidFill>
              </a:rPr>
              <a:t>Besse, Christianne</a:t>
            </a:r>
          </a:p>
        </p:txBody>
      </p:sp>
      <p:sp>
        <p:nvSpPr>
          <p:cNvPr id="9" name="Rectangle 8"/>
          <p:cNvSpPr/>
          <p:nvPr/>
        </p:nvSpPr>
        <p:spPr bwMode="auto">
          <a:xfrm>
            <a:off x="8240715" y="21034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fr-FR" sz="1000" b="1" dirty="0">
                <a:solidFill>
                  <a:srgbClr val="0D0D0D"/>
                </a:solidFill>
              </a:rPr>
              <a:t>Le palais des miroirs</a:t>
            </a:r>
          </a:p>
        </p:txBody>
      </p:sp>
      <p:sp>
        <p:nvSpPr>
          <p:cNvPr id="11" name="TextBox 10"/>
          <p:cNvSpPr txBox="1"/>
          <p:nvPr/>
        </p:nvSpPr>
        <p:spPr>
          <a:xfrm>
            <a:off x="7402513" y="2179637"/>
            <a:ext cx="762000" cy="229550"/>
          </a:xfrm>
          <a:prstGeom prst="rect">
            <a:avLst/>
          </a:prstGeom>
          <a:noFill/>
        </p:spPr>
        <p:txBody>
          <a:bodyPr wrap="square" lIns="91018" tIns="45510" rIns="91018" bIns="45510" rtlCol="0">
            <a:spAutoFit/>
          </a:bodyPr>
          <a:lstStyle/>
          <a:p>
            <a:r>
              <a:rPr lang="en-US" sz="1000" b="1" noProof="1">
                <a:solidFill>
                  <a:srgbClr val="0D0D0D"/>
                </a:solidFill>
              </a:rPr>
              <a:t>f:original</a:t>
            </a:r>
          </a:p>
        </p:txBody>
      </p:sp>
      <p:sp>
        <p:nvSpPr>
          <p:cNvPr id="12" name="TextBox 11"/>
          <p:cNvSpPr txBox="1"/>
          <p:nvPr/>
        </p:nvSpPr>
        <p:spPr>
          <a:xfrm>
            <a:off x="773113" y="4008437"/>
            <a:ext cx="609600" cy="229550"/>
          </a:xfrm>
          <a:prstGeom prst="rect">
            <a:avLst/>
          </a:prstGeom>
          <a:noFill/>
        </p:spPr>
        <p:txBody>
          <a:bodyPr wrap="square" lIns="91018" tIns="45510" rIns="91018" bIns="45510" rtlCol="0">
            <a:spAutoFit/>
          </a:bodyPr>
          <a:lstStyle/>
          <a:p>
            <a:r>
              <a:rPr lang="en-US" sz="1000" b="1" noProof="1">
                <a:solidFill>
                  <a:srgbClr val="0D0D0D"/>
                </a:solidFill>
              </a:rPr>
              <a:t>f:nom</a:t>
            </a:r>
          </a:p>
        </p:txBody>
      </p:sp>
      <p:sp>
        <p:nvSpPr>
          <p:cNvPr id="13" name="TextBox 12"/>
          <p:cNvSpPr txBox="1"/>
          <p:nvPr/>
        </p:nvSpPr>
        <p:spPr>
          <a:xfrm>
            <a:off x="8316915" y="3551237"/>
            <a:ext cx="889632" cy="229550"/>
          </a:xfrm>
          <a:prstGeom prst="rect">
            <a:avLst/>
          </a:prstGeom>
          <a:noFill/>
        </p:spPr>
        <p:txBody>
          <a:bodyPr wrap="square" lIns="91018" tIns="45510" rIns="91018" bIns="45510" rtlCol="0">
            <a:spAutoFit/>
          </a:bodyPr>
          <a:lstStyle/>
          <a:p>
            <a:r>
              <a:rPr lang="en-US" sz="1000" b="1" noProof="1">
                <a:solidFill>
                  <a:srgbClr val="0D0D0D"/>
                </a:solidFill>
              </a:rPr>
              <a:t>f:traducteur</a:t>
            </a:r>
          </a:p>
        </p:txBody>
      </p:sp>
      <p:sp>
        <p:nvSpPr>
          <p:cNvPr id="14" name="TextBox 13"/>
          <p:cNvSpPr txBox="1"/>
          <p:nvPr/>
        </p:nvSpPr>
        <p:spPr>
          <a:xfrm>
            <a:off x="4811713" y="3169286"/>
            <a:ext cx="762000" cy="229550"/>
          </a:xfrm>
          <a:prstGeom prst="rect">
            <a:avLst/>
          </a:prstGeom>
          <a:noFill/>
        </p:spPr>
        <p:txBody>
          <a:bodyPr wrap="square" lIns="91018" tIns="45510" rIns="91018" bIns="45510" rtlCol="0">
            <a:spAutoFit/>
          </a:bodyPr>
          <a:lstStyle/>
          <a:p>
            <a:r>
              <a:rPr lang="en-US" sz="1000" b="1" noProof="1">
                <a:solidFill>
                  <a:srgbClr val="0D0D0D"/>
                </a:solidFill>
              </a:rPr>
              <a:t>f:auteur</a:t>
            </a:r>
          </a:p>
        </p:txBody>
      </p:sp>
      <p:sp>
        <p:nvSpPr>
          <p:cNvPr id="15" name="TextBox 14"/>
          <p:cNvSpPr txBox="1"/>
          <p:nvPr/>
        </p:nvSpPr>
        <p:spPr>
          <a:xfrm rot="19874736">
            <a:off x="7867289" y="2498732"/>
            <a:ext cx="675917" cy="229550"/>
          </a:xfrm>
          <a:prstGeom prst="rect">
            <a:avLst/>
          </a:prstGeom>
          <a:noFill/>
        </p:spPr>
        <p:txBody>
          <a:bodyPr wrap="square" lIns="91018" tIns="45510" rIns="91018" bIns="45510" rtlCol="0">
            <a:spAutoFit/>
          </a:bodyPr>
          <a:lstStyle/>
          <a:p>
            <a:r>
              <a:rPr lang="en-US" sz="1000" b="1" noProof="1">
                <a:solidFill>
                  <a:srgbClr val="0D0D0D"/>
                </a:solidFill>
              </a:rPr>
              <a:t>f:titre</a:t>
            </a:r>
          </a:p>
        </p:txBody>
      </p:sp>
      <p:sp>
        <p:nvSpPr>
          <p:cNvPr id="16" name="Oval 15"/>
          <p:cNvSpPr/>
          <p:nvPr/>
        </p:nvSpPr>
        <p:spPr bwMode="auto">
          <a:xfrm>
            <a:off x="6488112" y="3017837"/>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18" name="Straight Arrow Connector 17"/>
          <p:cNvCxnSpPr>
            <a:stCxn id="16" idx="4"/>
            <a:endCxn id="6" idx="1"/>
          </p:cNvCxnSpPr>
          <p:nvPr/>
        </p:nvCxnSpPr>
        <p:spPr bwMode="auto">
          <a:xfrm rot="16200000" flipH="1">
            <a:off x="7784449" y="3372781"/>
            <a:ext cx="706895" cy="64258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9" name="Straight Arrow Connector 18"/>
          <p:cNvCxnSpPr>
            <a:stCxn id="6" idx="5"/>
            <a:endCxn id="8" idx="0"/>
          </p:cNvCxnSpPr>
          <p:nvPr/>
        </p:nvCxnSpPr>
        <p:spPr bwMode="auto">
          <a:xfrm rot="16200000" flipH="1">
            <a:off x="8757723" y="4256792"/>
            <a:ext cx="305593" cy="26459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16" idx="0"/>
            <a:endCxn id="9" idx="2"/>
          </p:cNvCxnSpPr>
          <p:nvPr/>
        </p:nvCxnSpPr>
        <p:spPr bwMode="auto">
          <a:xfrm rot="5400000" flipH="1" flipV="1">
            <a:off x="8087331" y="2062352"/>
            <a:ext cx="684849" cy="12262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1" name="Straight Arrow Connector 20"/>
          <p:cNvCxnSpPr>
            <a:stCxn id="16" idx="0"/>
            <a:endCxn id="47" idx="5"/>
          </p:cNvCxnSpPr>
          <p:nvPr/>
        </p:nvCxnSpPr>
        <p:spPr bwMode="auto">
          <a:xfrm rot="16200000" flipV="1">
            <a:off x="6900052" y="2101287"/>
            <a:ext cx="1172281" cy="6608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2" name="TextBox 21"/>
          <p:cNvSpPr txBox="1"/>
          <p:nvPr/>
        </p:nvSpPr>
        <p:spPr>
          <a:xfrm>
            <a:off x="9155113" y="4160837"/>
            <a:ext cx="609600" cy="229550"/>
          </a:xfrm>
          <a:prstGeom prst="rect">
            <a:avLst/>
          </a:prstGeom>
          <a:noFill/>
        </p:spPr>
        <p:txBody>
          <a:bodyPr wrap="square" lIns="91018" tIns="45510" rIns="91018" bIns="45510" rtlCol="0">
            <a:spAutoFit/>
          </a:bodyPr>
          <a:lstStyle/>
          <a:p>
            <a:r>
              <a:rPr lang="en-US" sz="1000" b="1" noProof="1">
                <a:solidFill>
                  <a:srgbClr val="0D0D0D"/>
                </a:solidFill>
              </a:rPr>
              <a:t>f:nom</a:t>
            </a:r>
          </a:p>
        </p:txBody>
      </p:sp>
      <p:sp>
        <p:nvSpPr>
          <p:cNvPr id="23" name="Oval 22"/>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t" anchorCtr="0" compatLnSpc="1">
            <a:prstTxWarp prst="textNoShape">
              <a:avLst/>
            </a:prstTxWarp>
          </a:bodyPr>
          <a:lstStyle/>
          <a:p>
            <a:endParaRPr lang="en-US" b="1"/>
          </a:p>
        </p:txBody>
      </p:sp>
      <p:sp>
        <p:nvSpPr>
          <p:cNvPr id="24" name="Oval 23"/>
          <p:cNvSpPr/>
          <p:nvPr/>
        </p:nvSpPr>
        <p:spPr bwMode="auto">
          <a:xfrm>
            <a:off x="3973515" y="3322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t" anchorCtr="0" compatLnSpc="1">
            <a:prstTxWarp prst="textNoShape">
              <a:avLst/>
            </a:prstTxWarp>
          </a:bodyPr>
          <a:lstStyle/>
          <a:p>
            <a:endParaRPr lang="en-US" b="1"/>
          </a:p>
        </p:txBody>
      </p:sp>
      <p:sp>
        <p:nvSpPr>
          <p:cNvPr id="25" name="Rectangle 24"/>
          <p:cNvSpPr/>
          <p:nvPr/>
        </p:nvSpPr>
        <p:spPr bwMode="auto">
          <a:xfrm>
            <a:off x="239761" y="4694237"/>
            <a:ext cx="1670399" cy="22955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26" name="Oval 25"/>
          <p:cNvSpPr/>
          <p:nvPr/>
        </p:nvSpPr>
        <p:spPr bwMode="auto">
          <a:xfrm>
            <a:off x="2068515" y="4694237"/>
            <a:ext cx="30798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27" name="Rectangle 26"/>
          <p:cNvSpPr/>
          <p:nvPr/>
        </p:nvSpPr>
        <p:spPr bwMode="auto">
          <a:xfrm>
            <a:off x="239761" y="1465493"/>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200" b="1" dirty="0">
                <a:solidFill>
                  <a:srgbClr val="0D0D0D"/>
                </a:solidFill>
              </a:rPr>
              <a:t>The Glass Palace</a:t>
            </a:r>
          </a:p>
        </p:txBody>
      </p:sp>
      <p:sp>
        <p:nvSpPr>
          <p:cNvPr id="28" name="Rectangle 27"/>
          <p:cNvSpPr/>
          <p:nvPr/>
        </p:nvSpPr>
        <p:spPr bwMode="auto">
          <a:xfrm>
            <a:off x="239761" y="1846492"/>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200" b="1" dirty="0">
                <a:solidFill>
                  <a:srgbClr val="0D0D0D"/>
                </a:solidFill>
              </a:rPr>
              <a:t>2000</a:t>
            </a:r>
          </a:p>
        </p:txBody>
      </p:sp>
      <p:sp>
        <p:nvSpPr>
          <p:cNvPr id="29" name="Rectangle 28"/>
          <p:cNvSpPr/>
          <p:nvPr/>
        </p:nvSpPr>
        <p:spPr bwMode="auto">
          <a:xfrm>
            <a:off x="239761" y="2715664"/>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200" b="1" dirty="0">
                <a:solidFill>
                  <a:srgbClr val="0D0D0D"/>
                </a:solidFill>
              </a:rPr>
              <a:t>London</a:t>
            </a:r>
          </a:p>
        </p:txBody>
      </p:sp>
      <p:sp>
        <p:nvSpPr>
          <p:cNvPr id="30" name="Rectangle 29"/>
          <p:cNvSpPr/>
          <p:nvPr/>
        </p:nvSpPr>
        <p:spPr bwMode="auto">
          <a:xfrm>
            <a:off x="239761" y="3115864"/>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200" b="1" dirty="0">
                <a:solidFill>
                  <a:srgbClr val="0D0D0D"/>
                </a:solidFill>
              </a:rPr>
              <a:t>Harper Collins</a:t>
            </a:r>
          </a:p>
        </p:txBody>
      </p:sp>
      <p:cxnSp>
        <p:nvCxnSpPr>
          <p:cNvPr id="31" name="Curved Connector 20"/>
          <p:cNvCxnSpPr>
            <a:stCxn id="47" idx="3"/>
            <a:endCxn id="23" idx="6"/>
          </p:cNvCxnSpPr>
          <p:nvPr/>
        </p:nvCxnSpPr>
        <p:spPr bwMode="auto">
          <a:xfrm rot="5400000">
            <a:off x="3853979" y="1624344"/>
            <a:ext cx="1201782" cy="16443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2" name="Curved Connector 34"/>
          <p:cNvCxnSpPr>
            <a:stCxn id="47" idx="3"/>
            <a:endCxn id="24" idx="6"/>
          </p:cNvCxnSpPr>
          <p:nvPr/>
        </p:nvCxnSpPr>
        <p:spPr bwMode="auto">
          <a:xfrm rot="5400000">
            <a:off x="4043326" y="2245593"/>
            <a:ext cx="1633681" cy="8337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3" name="Curved Connector 35"/>
          <p:cNvCxnSpPr>
            <a:stCxn id="24" idx="2"/>
            <a:endCxn id="25" idx="0"/>
          </p:cNvCxnSpPr>
          <p:nvPr/>
        </p:nvCxnSpPr>
        <p:spPr bwMode="auto">
          <a:xfrm rot="10800000" flipV="1">
            <a:off x="1074912" y="3479237"/>
            <a:ext cx="2898600" cy="12150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4" name="Straight Arrow Connector 33"/>
          <p:cNvCxnSpPr>
            <a:stCxn id="23" idx="2"/>
            <a:endCxn id="29" idx="3"/>
          </p:cNvCxnSpPr>
          <p:nvPr/>
        </p:nvCxnSpPr>
        <p:spPr bwMode="auto">
          <a:xfrm rot="10800000">
            <a:off x="1910112" y="2844114"/>
            <a:ext cx="1252800"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5" name="Straight Arrow Connector 34"/>
          <p:cNvCxnSpPr>
            <a:stCxn id="23" idx="2"/>
            <a:endCxn id="30" idx="3"/>
          </p:cNvCxnSpPr>
          <p:nvPr/>
        </p:nvCxnSpPr>
        <p:spPr bwMode="auto">
          <a:xfrm rot="10800000" flipV="1">
            <a:off x="1910112" y="3047337"/>
            <a:ext cx="1252800"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6" name="Straight Arrow Connector 35"/>
          <p:cNvCxnSpPr>
            <a:stCxn id="47" idx="2"/>
            <a:endCxn id="27" idx="3"/>
          </p:cNvCxnSpPr>
          <p:nvPr/>
        </p:nvCxnSpPr>
        <p:spPr bwMode="auto">
          <a:xfrm rot="10800000">
            <a:off x="1910160" y="1593940"/>
            <a:ext cx="2977801" cy="1374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47" idx="2"/>
            <a:endCxn id="28" idx="3"/>
          </p:cNvCxnSpPr>
          <p:nvPr/>
        </p:nvCxnSpPr>
        <p:spPr bwMode="auto">
          <a:xfrm rot="10800000" flipV="1">
            <a:off x="1910160" y="1731433"/>
            <a:ext cx="2977801" cy="24350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rot="238339">
            <a:off x="2547205" y="1396622"/>
            <a:ext cx="587248" cy="229550"/>
          </a:xfrm>
          <a:prstGeom prst="rect">
            <a:avLst/>
          </a:prstGeom>
          <a:noFill/>
        </p:spPr>
        <p:txBody>
          <a:bodyPr wrap="square" lIns="91018" tIns="45510" rIns="91018" bIns="45510" rtlCol="0">
            <a:spAutoFit/>
          </a:bodyPr>
          <a:lstStyle/>
          <a:p>
            <a:r>
              <a:rPr lang="en-US" sz="1000" b="1" noProof="1">
                <a:solidFill>
                  <a:srgbClr val="0D0D0D"/>
                </a:solidFill>
              </a:rPr>
              <a:t>a:title</a:t>
            </a:r>
          </a:p>
        </p:txBody>
      </p:sp>
      <p:sp>
        <p:nvSpPr>
          <p:cNvPr id="39" name="TextBox 38"/>
          <p:cNvSpPr txBox="1"/>
          <p:nvPr/>
        </p:nvSpPr>
        <p:spPr>
          <a:xfrm rot="21319586">
            <a:off x="2558864" y="1851210"/>
            <a:ext cx="565992" cy="229550"/>
          </a:xfrm>
          <a:prstGeom prst="rect">
            <a:avLst/>
          </a:prstGeom>
          <a:noFill/>
        </p:spPr>
        <p:txBody>
          <a:bodyPr wrap="square" lIns="91018" tIns="45510" rIns="91018" bIns="45510" rtlCol="0">
            <a:spAutoFit/>
          </a:bodyPr>
          <a:lstStyle/>
          <a:p>
            <a:r>
              <a:rPr lang="en-US" sz="1000" b="1" noProof="1">
                <a:solidFill>
                  <a:srgbClr val="0D0D0D"/>
                </a:solidFill>
              </a:rPr>
              <a:t>a:year</a:t>
            </a:r>
          </a:p>
        </p:txBody>
      </p:sp>
      <p:sp>
        <p:nvSpPr>
          <p:cNvPr id="40" name="TextBox 39"/>
          <p:cNvSpPr txBox="1"/>
          <p:nvPr/>
        </p:nvSpPr>
        <p:spPr>
          <a:xfrm rot="610119">
            <a:off x="2284495" y="2663769"/>
            <a:ext cx="543645" cy="229550"/>
          </a:xfrm>
          <a:prstGeom prst="rect">
            <a:avLst/>
          </a:prstGeom>
          <a:noFill/>
        </p:spPr>
        <p:txBody>
          <a:bodyPr wrap="square" lIns="91018" tIns="45510" rIns="91018" bIns="45510" rtlCol="0">
            <a:spAutoFit/>
          </a:bodyPr>
          <a:lstStyle/>
          <a:p>
            <a:r>
              <a:rPr lang="en-US" sz="1000" b="1" noProof="1">
                <a:solidFill>
                  <a:srgbClr val="0D0D0D"/>
                </a:solidFill>
              </a:rPr>
              <a:t>a:city</a:t>
            </a:r>
          </a:p>
        </p:txBody>
      </p:sp>
      <p:sp>
        <p:nvSpPr>
          <p:cNvPr id="41" name="TextBox 40"/>
          <p:cNvSpPr txBox="1"/>
          <p:nvPr/>
        </p:nvSpPr>
        <p:spPr>
          <a:xfrm rot="21074880">
            <a:off x="2183980" y="3126451"/>
            <a:ext cx="829823" cy="229550"/>
          </a:xfrm>
          <a:prstGeom prst="rect">
            <a:avLst/>
          </a:prstGeom>
          <a:noFill/>
        </p:spPr>
        <p:txBody>
          <a:bodyPr wrap="square" lIns="91018" tIns="45510" rIns="91018" bIns="45510" rtlCol="0">
            <a:spAutoFit/>
          </a:bodyPr>
          <a:lstStyle/>
          <a:p>
            <a:r>
              <a:rPr lang="en-US" sz="1000" b="1" noProof="1">
                <a:solidFill>
                  <a:srgbClr val="0D0D0D"/>
                </a:solidFill>
              </a:rPr>
              <a:t>a:p_name</a:t>
            </a:r>
          </a:p>
        </p:txBody>
      </p:sp>
      <p:sp>
        <p:nvSpPr>
          <p:cNvPr id="42" name="TextBox 41"/>
          <p:cNvSpPr txBox="1"/>
          <p:nvPr/>
        </p:nvSpPr>
        <p:spPr>
          <a:xfrm>
            <a:off x="1109779" y="3779837"/>
            <a:ext cx="653936" cy="229550"/>
          </a:xfrm>
          <a:prstGeom prst="rect">
            <a:avLst/>
          </a:prstGeom>
          <a:noFill/>
        </p:spPr>
        <p:txBody>
          <a:bodyPr wrap="square" lIns="91018" tIns="45510" rIns="91018" bIns="45510" rtlCol="0">
            <a:spAutoFit/>
          </a:bodyPr>
          <a:lstStyle/>
          <a:p>
            <a:r>
              <a:rPr lang="en-US" sz="1000" b="1" noProof="1">
                <a:solidFill>
                  <a:srgbClr val="0D0D0D"/>
                </a:solidFill>
              </a:rPr>
              <a:t>a:name</a:t>
            </a:r>
          </a:p>
        </p:txBody>
      </p:sp>
      <p:sp>
        <p:nvSpPr>
          <p:cNvPr id="43" name="TextBox 42"/>
          <p:cNvSpPr txBox="1"/>
          <p:nvPr/>
        </p:nvSpPr>
        <p:spPr>
          <a:xfrm>
            <a:off x="3135360" y="3932237"/>
            <a:ext cx="1005711" cy="229550"/>
          </a:xfrm>
          <a:prstGeom prst="rect">
            <a:avLst/>
          </a:prstGeom>
          <a:noFill/>
        </p:spPr>
        <p:txBody>
          <a:bodyPr wrap="square" lIns="91018" tIns="45510" rIns="91018" bIns="45510" rtlCol="0">
            <a:spAutoFit/>
          </a:bodyPr>
          <a:lstStyle/>
          <a:p>
            <a:r>
              <a:rPr lang="en-US" sz="1000" b="1" noProof="1">
                <a:solidFill>
                  <a:srgbClr val="0D0D0D"/>
                </a:solidFill>
              </a:rPr>
              <a:t>a:homepage</a:t>
            </a:r>
          </a:p>
        </p:txBody>
      </p:sp>
      <p:sp>
        <p:nvSpPr>
          <p:cNvPr id="44" name="TextBox 43"/>
          <p:cNvSpPr txBox="1"/>
          <p:nvPr/>
        </p:nvSpPr>
        <p:spPr>
          <a:xfrm>
            <a:off x="4278312" y="3017837"/>
            <a:ext cx="706748" cy="229550"/>
          </a:xfrm>
          <a:prstGeom prst="rect">
            <a:avLst/>
          </a:prstGeom>
          <a:noFill/>
        </p:spPr>
        <p:txBody>
          <a:bodyPr wrap="square" lIns="91018" tIns="45510" rIns="91018" bIns="45510" rtlCol="0">
            <a:spAutoFit/>
          </a:bodyPr>
          <a:lstStyle/>
          <a:p>
            <a:r>
              <a:rPr lang="en-US" sz="1000" b="1" noProof="1">
                <a:solidFill>
                  <a:srgbClr val="0D0D0D"/>
                </a:solidFill>
              </a:rPr>
              <a:t>a:author</a:t>
            </a:r>
          </a:p>
        </p:txBody>
      </p:sp>
      <p:sp>
        <p:nvSpPr>
          <p:cNvPr id="45" name="TextBox 44"/>
          <p:cNvSpPr txBox="1"/>
          <p:nvPr/>
        </p:nvSpPr>
        <p:spPr>
          <a:xfrm rot="20242754">
            <a:off x="3903794" y="2534347"/>
            <a:ext cx="900086" cy="229550"/>
          </a:xfrm>
          <a:prstGeom prst="rect">
            <a:avLst/>
          </a:prstGeom>
          <a:noFill/>
        </p:spPr>
        <p:txBody>
          <a:bodyPr wrap="square" lIns="91018" tIns="45510" rIns="91018" bIns="45510" rtlCol="0">
            <a:spAutoFit/>
          </a:bodyPr>
          <a:lstStyle/>
          <a:p>
            <a:r>
              <a:rPr lang="en-US" sz="1000" b="1" noProof="1">
                <a:solidFill>
                  <a:srgbClr val="0D0D0D"/>
                </a:solidFill>
              </a:rPr>
              <a:t>a:publisher</a:t>
            </a:r>
          </a:p>
        </p:txBody>
      </p:sp>
      <p:cxnSp>
        <p:nvCxnSpPr>
          <p:cNvPr id="46" name="Straight Arrow Connector 45"/>
          <p:cNvCxnSpPr>
            <a:stCxn id="24" idx="4"/>
            <a:endCxn id="26" idx="0"/>
          </p:cNvCxnSpPr>
          <p:nvPr/>
        </p:nvCxnSpPr>
        <p:spPr bwMode="auto">
          <a:xfrm rot="5400000">
            <a:off x="3379215" y="3865037"/>
            <a:ext cx="1058400" cy="600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7" name="Oval 46"/>
          <p:cNvSpPr/>
          <p:nvPr/>
        </p:nvSpPr>
        <p:spPr bwMode="auto">
          <a:xfrm>
            <a:off x="4887912" y="1570039"/>
            <a:ext cx="2656972" cy="322791"/>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58" name="Oval 57"/>
          <p:cNvSpPr/>
          <p:nvPr/>
        </p:nvSpPr>
        <p:spPr bwMode="auto">
          <a:xfrm>
            <a:off x="4964112" y="3838046"/>
            <a:ext cx="2047372" cy="322791"/>
          </a:xfrm>
          <a:prstGeom prst="ellipse">
            <a:avLst/>
          </a:prstGeom>
          <a:solidFill>
            <a:srgbClr val="3366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rgbClr val="CFD20F"/>
                </a:solidFill>
              </a:rPr>
              <a:t>http://…foaf/Person</a:t>
            </a:r>
          </a:p>
        </p:txBody>
      </p:sp>
      <p:cxnSp>
        <p:nvCxnSpPr>
          <p:cNvPr id="59" name="Straight Arrow Connector 58"/>
          <p:cNvCxnSpPr>
            <a:stCxn id="24" idx="5"/>
            <a:endCxn id="58" idx="2"/>
          </p:cNvCxnSpPr>
          <p:nvPr/>
        </p:nvCxnSpPr>
        <p:spPr bwMode="auto">
          <a:xfrm rot="16200000" flipH="1">
            <a:off x="4464576" y="3499954"/>
            <a:ext cx="409472" cy="5896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2" name="Straight Arrow Connector 61"/>
          <p:cNvCxnSpPr>
            <a:stCxn id="6" idx="2"/>
            <a:endCxn id="58" idx="6"/>
          </p:cNvCxnSpPr>
          <p:nvPr/>
        </p:nvCxnSpPr>
        <p:spPr bwMode="auto">
          <a:xfrm rot="10800000">
            <a:off x="7011484" y="3999442"/>
            <a:ext cx="1381628" cy="1424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5" name="TextBox 64"/>
          <p:cNvSpPr txBox="1"/>
          <p:nvPr/>
        </p:nvSpPr>
        <p:spPr>
          <a:xfrm>
            <a:off x="7326312" y="3779837"/>
            <a:ext cx="636478" cy="229550"/>
          </a:xfrm>
          <a:prstGeom prst="rect">
            <a:avLst/>
          </a:prstGeom>
          <a:noFill/>
        </p:spPr>
        <p:txBody>
          <a:bodyPr wrap="square" lIns="91018" tIns="45510" rIns="91018" bIns="45510" rtlCol="0">
            <a:spAutoFit/>
          </a:bodyPr>
          <a:lstStyle/>
          <a:p>
            <a:r>
              <a:rPr lang="en-US" sz="1000" b="1" noProof="1">
                <a:solidFill>
                  <a:srgbClr val="0D0D0D"/>
                </a:solidFill>
              </a:rPr>
              <a:t>r:type</a:t>
            </a:r>
          </a:p>
        </p:txBody>
      </p:sp>
      <p:sp>
        <p:nvSpPr>
          <p:cNvPr id="66" name="TextBox 65"/>
          <p:cNvSpPr txBox="1"/>
          <p:nvPr/>
        </p:nvSpPr>
        <p:spPr>
          <a:xfrm>
            <a:off x="4659312" y="3551237"/>
            <a:ext cx="636478" cy="229550"/>
          </a:xfrm>
          <a:prstGeom prst="rect">
            <a:avLst/>
          </a:prstGeom>
          <a:noFill/>
        </p:spPr>
        <p:txBody>
          <a:bodyPr wrap="square" lIns="91018" tIns="45510" rIns="91018" bIns="45510" rtlCol="0">
            <a:spAutoFit/>
          </a:bodyPr>
          <a:lstStyle/>
          <a:p>
            <a:r>
              <a:rPr lang="en-US" sz="1000" b="1" noProof="1">
                <a:solidFill>
                  <a:srgbClr val="0D0D0D"/>
                </a:solidFill>
              </a:rPr>
              <a:t>r:type</a:t>
            </a:r>
          </a:p>
        </p:txBody>
      </p:sp>
      <p:sp>
        <p:nvSpPr>
          <p:cNvPr id="85" name="Oval 84"/>
          <p:cNvSpPr/>
          <p:nvPr/>
        </p:nvSpPr>
        <p:spPr bwMode="auto">
          <a:xfrm>
            <a:off x="1916113" y="5590646"/>
            <a:ext cx="3276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rgbClr val="0D0D0D"/>
                </a:solidFill>
              </a:rPr>
              <a:t>http://dbpedia.org/../Amitav_Ghosh</a:t>
            </a:r>
          </a:p>
        </p:txBody>
      </p:sp>
      <p:sp>
        <p:nvSpPr>
          <p:cNvPr id="101" name="Oval 100"/>
          <p:cNvSpPr/>
          <p:nvPr/>
        </p:nvSpPr>
        <p:spPr bwMode="auto">
          <a:xfrm>
            <a:off x="354015" y="6142037"/>
            <a:ext cx="3765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rgbClr val="0D0D0D"/>
                </a:solidFill>
              </a:rPr>
              <a:t>http://dbpedia.org/../The_Hungry_Tide</a:t>
            </a:r>
          </a:p>
        </p:txBody>
      </p:sp>
      <p:sp>
        <p:nvSpPr>
          <p:cNvPr id="102" name="Oval 101"/>
          <p:cNvSpPr/>
          <p:nvPr/>
        </p:nvSpPr>
        <p:spPr bwMode="auto">
          <a:xfrm>
            <a:off x="76202" y="6886047"/>
            <a:ext cx="4430713"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rgbClr val="0D0D0D"/>
                </a:solidFill>
              </a:rPr>
              <a:t>http://dbpedia.org/../The_Calcutta_Chromosome</a:t>
            </a:r>
          </a:p>
        </p:txBody>
      </p:sp>
      <p:sp>
        <p:nvSpPr>
          <p:cNvPr id="104" name="Oval 103"/>
          <p:cNvSpPr/>
          <p:nvPr/>
        </p:nvSpPr>
        <p:spPr bwMode="auto">
          <a:xfrm>
            <a:off x="5618112" y="5057246"/>
            <a:ext cx="4146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rgbClr val="0D0D0D"/>
                </a:solidFill>
              </a:rPr>
              <a:t>http://dbpedia.org/../The_Glass_Palace</a:t>
            </a:r>
          </a:p>
        </p:txBody>
      </p:sp>
      <p:cxnSp>
        <p:nvCxnSpPr>
          <p:cNvPr id="106" name="Straight Arrow Connector 105"/>
          <p:cNvCxnSpPr>
            <a:stCxn id="85" idx="2"/>
            <a:endCxn id="25" idx="2"/>
          </p:cNvCxnSpPr>
          <p:nvPr/>
        </p:nvCxnSpPr>
        <p:spPr bwMode="auto">
          <a:xfrm rot="10800000">
            <a:off x="1074912" y="4923789"/>
            <a:ext cx="841200" cy="82825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2" name="Straight Arrow Connector 111"/>
          <p:cNvCxnSpPr>
            <a:stCxn id="85" idx="0"/>
            <a:endCxn id="26" idx="4"/>
          </p:cNvCxnSpPr>
          <p:nvPr/>
        </p:nvCxnSpPr>
        <p:spPr bwMode="auto">
          <a:xfrm rot="5400000" flipH="1" flipV="1">
            <a:off x="3294603" y="5276837"/>
            <a:ext cx="573618" cy="54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5" name="Straight Arrow Connector 114"/>
          <p:cNvCxnSpPr>
            <a:stCxn id="85" idx="7"/>
            <a:endCxn id="58" idx="4"/>
          </p:cNvCxnSpPr>
          <p:nvPr/>
        </p:nvCxnSpPr>
        <p:spPr bwMode="auto">
          <a:xfrm rot="5400000" flipH="1" flipV="1">
            <a:off x="4611839" y="4261960"/>
            <a:ext cx="1477081" cy="127493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30" name="Curved Connector 34"/>
          <p:cNvCxnSpPr>
            <a:stCxn id="85" idx="5"/>
            <a:endCxn id="102" idx="6"/>
          </p:cNvCxnSpPr>
          <p:nvPr/>
        </p:nvCxnSpPr>
        <p:spPr bwMode="auto">
          <a:xfrm rot="5400000">
            <a:off x="4019299" y="6353876"/>
            <a:ext cx="1181277" cy="205953"/>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134" name="Curved Connector 34"/>
          <p:cNvCxnSpPr>
            <a:stCxn id="85" idx="5"/>
            <a:endCxn id="101" idx="6"/>
          </p:cNvCxnSpPr>
          <p:nvPr/>
        </p:nvCxnSpPr>
        <p:spPr bwMode="auto">
          <a:xfrm rot="5400000">
            <a:off x="4197605" y="5788173"/>
            <a:ext cx="437268" cy="593253"/>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137" name="Straight Arrow Connector 136"/>
          <p:cNvCxnSpPr>
            <a:stCxn id="85" idx="7"/>
            <a:endCxn id="104" idx="2"/>
          </p:cNvCxnSpPr>
          <p:nvPr/>
        </p:nvCxnSpPr>
        <p:spPr bwMode="auto">
          <a:xfrm rot="5400000" flipH="1" flipV="1">
            <a:off x="4955850" y="4975706"/>
            <a:ext cx="419276" cy="90524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40" name="TextBox 139"/>
          <p:cNvSpPr txBox="1"/>
          <p:nvPr/>
        </p:nvSpPr>
        <p:spPr>
          <a:xfrm>
            <a:off x="5116512" y="4237037"/>
            <a:ext cx="636478" cy="229550"/>
          </a:xfrm>
          <a:prstGeom prst="rect">
            <a:avLst/>
          </a:prstGeom>
          <a:noFill/>
        </p:spPr>
        <p:txBody>
          <a:bodyPr wrap="square" lIns="91018" tIns="45510" rIns="91018" bIns="45510" rtlCol="0">
            <a:spAutoFit/>
          </a:bodyPr>
          <a:lstStyle/>
          <a:p>
            <a:r>
              <a:rPr lang="en-US" sz="1000" b="1" noProof="1">
                <a:solidFill>
                  <a:srgbClr val="0D0D0D"/>
                </a:solidFill>
              </a:rPr>
              <a:t>r:type</a:t>
            </a:r>
          </a:p>
        </p:txBody>
      </p:sp>
      <p:sp>
        <p:nvSpPr>
          <p:cNvPr id="141" name="TextBox 140"/>
          <p:cNvSpPr txBox="1"/>
          <p:nvPr/>
        </p:nvSpPr>
        <p:spPr>
          <a:xfrm>
            <a:off x="729017" y="5151437"/>
            <a:ext cx="882298" cy="229550"/>
          </a:xfrm>
          <a:prstGeom prst="rect">
            <a:avLst/>
          </a:prstGeom>
          <a:noFill/>
        </p:spPr>
        <p:txBody>
          <a:bodyPr wrap="square" lIns="91018" tIns="45510" rIns="91018" bIns="45510" rtlCol="0">
            <a:spAutoFit/>
          </a:bodyPr>
          <a:lstStyle/>
          <a:p>
            <a:r>
              <a:rPr lang="en-US" sz="1000" b="1" noProof="1">
                <a:solidFill>
                  <a:srgbClr val="0D0D0D"/>
                </a:solidFill>
              </a:rPr>
              <a:t>foaf:name</a:t>
            </a:r>
          </a:p>
        </p:txBody>
      </p:sp>
      <p:sp>
        <p:nvSpPr>
          <p:cNvPr id="142" name="TextBox 141"/>
          <p:cNvSpPr txBox="1"/>
          <p:nvPr/>
        </p:nvSpPr>
        <p:spPr>
          <a:xfrm>
            <a:off x="2754313" y="5151437"/>
            <a:ext cx="914400" cy="229550"/>
          </a:xfrm>
          <a:prstGeom prst="rect">
            <a:avLst/>
          </a:prstGeom>
          <a:noFill/>
        </p:spPr>
        <p:txBody>
          <a:bodyPr wrap="square" lIns="91018" tIns="45510" rIns="91018" bIns="45510" rtlCol="0">
            <a:spAutoFit/>
          </a:bodyPr>
          <a:lstStyle/>
          <a:p>
            <a:r>
              <a:rPr lang="en-US" sz="1000" b="1" noProof="1">
                <a:solidFill>
                  <a:srgbClr val="0D0D0D"/>
                </a:solidFill>
              </a:rPr>
              <a:t>w:reference</a:t>
            </a:r>
          </a:p>
        </p:txBody>
      </p:sp>
      <p:sp>
        <p:nvSpPr>
          <p:cNvPr id="143" name="TextBox 142"/>
          <p:cNvSpPr txBox="1"/>
          <p:nvPr/>
        </p:nvSpPr>
        <p:spPr>
          <a:xfrm>
            <a:off x="3592513" y="6674487"/>
            <a:ext cx="990600" cy="229550"/>
          </a:xfrm>
          <a:prstGeom prst="rect">
            <a:avLst/>
          </a:prstGeom>
          <a:noFill/>
        </p:spPr>
        <p:txBody>
          <a:bodyPr wrap="square" lIns="91018" tIns="45510" rIns="91018" bIns="45510" rtlCol="0">
            <a:spAutoFit/>
          </a:bodyPr>
          <a:lstStyle/>
          <a:p>
            <a:r>
              <a:rPr lang="en-US" sz="1000" b="1" noProof="1">
                <a:solidFill>
                  <a:srgbClr val="0D0D0D"/>
                </a:solidFill>
              </a:rPr>
              <a:t>w:author_of</a:t>
            </a:r>
          </a:p>
        </p:txBody>
      </p:sp>
      <p:sp>
        <p:nvSpPr>
          <p:cNvPr id="144" name="TextBox 143"/>
          <p:cNvSpPr txBox="1"/>
          <p:nvPr/>
        </p:nvSpPr>
        <p:spPr>
          <a:xfrm>
            <a:off x="5224817" y="5379087"/>
            <a:ext cx="958498" cy="229550"/>
          </a:xfrm>
          <a:prstGeom prst="rect">
            <a:avLst/>
          </a:prstGeom>
          <a:noFill/>
        </p:spPr>
        <p:txBody>
          <a:bodyPr wrap="square" lIns="91018" tIns="45510" rIns="91018" bIns="45510" rtlCol="0">
            <a:spAutoFit/>
          </a:bodyPr>
          <a:lstStyle/>
          <a:p>
            <a:r>
              <a:rPr lang="en-US" sz="1000" b="1" noProof="1">
                <a:solidFill>
                  <a:srgbClr val="0D0D0D"/>
                </a:solidFill>
              </a:rPr>
              <a:t>w:author_of</a:t>
            </a:r>
          </a:p>
        </p:txBody>
      </p:sp>
      <p:sp>
        <p:nvSpPr>
          <p:cNvPr id="145" name="TextBox 144"/>
          <p:cNvSpPr txBox="1"/>
          <p:nvPr/>
        </p:nvSpPr>
        <p:spPr>
          <a:xfrm>
            <a:off x="3516313" y="5988687"/>
            <a:ext cx="990600" cy="229550"/>
          </a:xfrm>
          <a:prstGeom prst="rect">
            <a:avLst/>
          </a:prstGeom>
          <a:noFill/>
        </p:spPr>
        <p:txBody>
          <a:bodyPr wrap="square" lIns="91018" tIns="45510" rIns="91018" bIns="45510" rtlCol="0">
            <a:spAutoFit/>
          </a:bodyPr>
          <a:lstStyle/>
          <a:p>
            <a:r>
              <a:rPr lang="en-US" sz="1000" b="1" noProof="1">
                <a:solidFill>
                  <a:srgbClr val="0D0D0D"/>
                </a:solidFill>
              </a:rPr>
              <a:t>w:author_of</a:t>
            </a:r>
          </a:p>
        </p:txBody>
      </p:sp>
      <p:sp>
        <p:nvSpPr>
          <p:cNvPr id="147" name="TextBox 146"/>
          <p:cNvSpPr txBox="1"/>
          <p:nvPr/>
        </p:nvSpPr>
        <p:spPr>
          <a:xfrm>
            <a:off x="7554912" y="4465637"/>
            <a:ext cx="882298" cy="229550"/>
          </a:xfrm>
          <a:prstGeom prst="rect">
            <a:avLst/>
          </a:prstGeom>
          <a:noFill/>
        </p:spPr>
        <p:txBody>
          <a:bodyPr wrap="square" lIns="91018" tIns="45510" rIns="91018" bIns="45510" rtlCol="0">
            <a:spAutoFit/>
          </a:bodyPr>
          <a:lstStyle/>
          <a:p>
            <a:r>
              <a:rPr lang="en-US" sz="1000" b="1" noProof="1">
                <a:solidFill>
                  <a:srgbClr val="0D0D0D"/>
                </a:solidFill>
              </a:rPr>
              <a:t>w:isbn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8" name="Straight Arrow Connector 117"/>
          <p:cNvCxnSpPr>
            <a:stCxn id="104" idx="0"/>
            <a:endCxn id="47" idx="4"/>
          </p:cNvCxnSpPr>
          <p:nvPr/>
        </p:nvCxnSpPr>
        <p:spPr bwMode="auto">
          <a:xfrm rot="16200000" flipV="1">
            <a:off x="5371698" y="2737578"/>
            <a:ext cx="3164418" cy="147501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9635" name="Rectangle 1"/>
          <p:cNvSpPr>
            <a:spLocks noGrp="1" noChangeArrowheads="1"/>
          </p:cNvSpPr>
          <p:nvPr>
            <p:ph type="title"/>
          </p:nvPr>
        </p:nvSpPr>
        <p:spPr/>
        <p:txBody>
          <a:bodyPr tIns="35119"/>
          <a:lstStyle/>
          <a:p>
            <a:pPr>
              <a:tabLst>
                <a:tab pos="720603" algn="l"/>
                <a:tab pos="1441204" algn="l"/>
                <a:tab pos="2161812" algn="l"/>
                <a:tab pos="2882419" algn="l"/>
                <a:tab pos="3603024" algn="l"/>
                <a:tab pos="4323633" algn="l"/>
                <a:tab pos="5044238" algn="l"/>
                <a:tab pos="5764844" algn="l"/>
                <a:tab pos="6485447" algn="l"/>
                <a:tab pos="7206054" algn="l"/>
                <a:tab pos="7926656" algn="l"/>
                <a:tab pos="8647262" algn="l"/>
                <a:tab pos="9367869" algn="l"/>
              </a:tabLst>
            </a:pPr>
            <a:r>
              <a:rPr lang="en-US" dirty="0" smtClean="0"/>
              <a:t>Merge with Wikipedia data</a:t>
            </a:r>
            <a:endParaRPr lang="en-US" dirty="0"/>
          </a:p>
        </p:txBody>
      </p:sp>
      <p:sp>
        <p:nvSpPr>
          <p:cNvPr id="6" name="Oval 5"/>
          <p:cNvSpPr/>
          <p:nvPr/>
        </p:nvSpPr>
        <p:spPr bwMode="auto">
          <a:xfrm>
            <a:off x="8393113" y="4008438"/>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t" anchorCtr="0" compatLnSpc="1">
            <a:prstTxWarp prst="textNoShape">
              <a:avLst/>
            </a:prstTxWarp>
          </a:bodyPr>
          <a:lstStyle/>
          <a:p>
            <a:endParaRPr lang="en-US" b="1"/>
          </a:p>
        </p:txBody>
      </p:sp>
      <p:sp>
        <p:nvSpPr>
          <p:cNvPr id="8" name="Rectangle 7"/>
          <p:cNvSpPr/>
          <p:nvPr/>
        </p:nvSpPr>
        <p:spPr bwMode="auto">
          <a:xfrm>
            <a:off x="8240715" y="45418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rgbClr val="0D0D0D"/>
                </a:solidFill>
              </a:rPr>
              <a:t>Besse, Christianne</a:t>
            </a:r>
          </a:p>
        </p:txBody>
      </p:sp>
      <p:sp>
        <p:nvSpPr>
          <p:cNvPr id="9" name="Rectangle 8"/>
          <p:cNvSpPr/>
          <p:nvPr/>
        </p:nvSpPr>
        <p:spPr bwMode="auto">
          <a:xfrm>
            <a:off x="8240715" y="21034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fr-FR" sz="1000" b="1" dirty="0">
                <a:solidFill>
                  <a:srgbClr val="0D0D0D"/>
                </a:solidFill>
              </a:rPr>
              <a:t>Le palais des miroirs</a:t>
            </a:r>
          </a:p>
        </p:txBody>
      </p:sp>
      <p:sp>
        <p:nvSpPr>
          <p:cNvPr id="11" name="TextBox 10"/>
          <p:cNvSpPr txBox="1"/>
          <p:nvPr/>
        </p:nvSpPr>
        <p:spPr>
          <a:xfrm>
            <a:off x="7402513" y="2179637"/>
            <a:ext cx="762000" cy="229550"/>
          </a:xfrm>
          <a:prstGeom prst="rect">
            <a:avLst/>
          </a:prstGeom>
          <a:noFill/>
        </p:spPr>
        <p:txBody>
          <a:bodyPr wrap="square" lIns="91018" tIns="45510" rIns="91018" bIns="45510" rtlCol="0">
            <a:spAutoFit/>
          </a:bodyPr>
          <a:lstStyle/>
          <a:p>
            <a:r>
              <a:rPr lang="en-US" sz="1000" b="1" noProof="1">
                <a:solidFill>
                  <a:srgbClr val="0D0D0D"/>
                </a:solidFill>
              </a:rPr>
              <a:t>f:original</a:t>
            </a:r>
          </a:p>
        </p:txBody>
      </p:sp>
      <p:sp>
        <p:nvSpPr>
          <p:cNvPr id="12" name="TextBox 11"/>
          <p:cNvSpPr txBox="1"/>
          <p:nvPr/>
        </p:nvSpPr>
        <p:spPr>
          <a:xfrm>
            <a:off x="773113" y="4008437"/>
            <a:ext cx="609600" cy="229550"/>
          </a:xfrm>
          <a:prstGeom prst="rect">
            <a:avLst/>
          </a:prstGeom>
          <a:noFill/>
        </p:spPr>
        <p:txBody>
          <a:bodyPr wrap="square" lIns="91018" tIns="45510" rIns="91018" bIns="45510" rtlCol="0">
            <a:spAutoFit/>
          </a:bodyPr>
          <a:lstStyle/>
          <a:p>
            <a:r>
              <a:rPr lang="en-US" sz="1000" b="1" noProof="1">
                <a:solidFill>
                  <a:srgbClr val="0D0D0D"/>
                </a:solidFill>
              </a:rPr>
              <a:t>f:nom</a:t>
            </a:r>
          </a:p>
        </p:txBody>
      </p:sp>
      <p:sp>
        <p:nvSpPr>
          <p:cNvPr id="13" name="TextBox 12"/>
          <p:cNvSpPr txBox="1"/>
          <p:nvPr/>
        </p:nvSpPr>
        <p:spPr>
          <a:xfrm>
            <a:off x="8316915" y="3551237"/>
            <a:ext cx="889632" cy="229550"/>
          </a:xfrm>
          <a:prstGeom prst="rect">
            <a:avLst/>
          </a:prstGeom>
          <a:noFill/>
        </p:spPr>
        <p:txBody>
          <a:bodyPr wrap="square" lIns="91018" tIns="45510" rIns="91018" bIns="45510" rtlCol="0">
            <a:spAutoFit/>
          </a:bodyPr>
          <a:lstStyle/>
          <a:p>
            <a:r>
              <a:rPr lang="en-US" sz="1000" b="1" noProof="1">
                <a:solidFill>
                  <a:srgbClr val="0D0D0D"/>
                </a:solidFill>
              </a:rPr>
              <a:t>f:traducteur</a:t>
            </a:r>
          </a:p>
        </p:txBody>
      </p:sp>
      <p:sp>
        <p:nvSpPr>
          <p:cNvPr id="14" name="TextBox 13"/>
          <p:cNvSpPr txBox="1"/>
          <p:nvPr/>
        </p:nvSpPr>
        <p:spPr>
          <a:xfrm>
            <a:off x="4811713" y="3169286"/>
            <a:ext cx="685800" cy="229550"/>
          </a:xfrm>
          <a:prstGeom prst="rect">
            <a:avLst/>
          </a:prstGeom>
          <a:noFill/>
        </p:spPr>
        <p:txBody>
          <a:bodyPr wrap="square" lIns="91018" tIns="45510" rIns="91018" bIns="45510" rtlCol="0">
            <a:spAutoFit/>
          </a:bodyPr>
          <a:lstStyle/>
          <a:p>
            <a:r>
              <a:rPr lang="en-US" sz="1000" b="1" noProof="1">
                <a:solidFill>
                  <a:srgbClr val="0D0D0D"/>
                </a:solidFill>
              </a:rPr>
              <a:t>f:auteur</a:t>
            </a:r>
          </a:p>
        </p:txBody>
      </p:sp>
      <p:sp>
        <p:nvSpPr>
          <p:cNvPr id="15" name="TextBox 14"/>
          <p:cNvSpPr txBox="1"/>
          <p:nvPr/>
        </p:nvSpPr>
        <p:spPr>
          <a:xfrm rot="19874736">
            <a:off x="7867289" y="2498732"/>
            <a:ext cx="675917" cy="229550"/>
          </a:xfrm>
          <a:prstGeom prst="rect">
            <a:avLst/>
          </a:prstGeom>
          <a:noFill/>
        </p:spPr>
        <p:txBody>
          <a:bodyPr wrap="square" lIns="91018" tIns="45510" rIns="91018" bIns="45510" rtlCol="0">
            <a:spAutoFit/>
          </a:bodyPr>
          <a:lstStyle/>
          <a:p>
            <a:r>
              <a:rPr lang="en-US" sz="1000" b="1" noProof="1">
                <a:solidFill>
                  <a:srgbClr val="0D0D0D"/>
                </a:solidFill>
              </a:rPr>
              <a:t>f:titre</a:t>
            </a:r>
          </a:p>
        </p:txBody>
      </p:sp>
      <p:sp>
        <p:nvSpPr>
          <p:cNvPr id="16" name="Oval 15"/>
          <p:cNvSpPr/>
          <p:nvPr/>
        </p:nvSpPr>
        <p:spPr bwMode="auto">
          <a:xfrm>
            <a:off x="6488112" y="3017837"/>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18" name="Straight Arrow Connector 17"/>
          <p:cNvCxnSpPr>
            <a:stCxn id="16" idx="4"/>
            <a:endCxn id="6" idx="1"/>
          </p:cNvCxnSpPr>
          <p:nvPr/>
        </p:nvCxnSpPr>
        <p:spPr bwMode="auto">
          <a:xfrm rot="16200000" flipH="1">
            <a:off x="7784449" y="3372781"/>
            <a:ext cx="706895" cy="64258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9" name="Straight Arrow Connector 18"/>
          <p:cNvCxnSpPr>
            <a:stCxn id="6" idx="5"/>
            <a:endCxn id="8" idx="0"/>
          </p:cNvCxnSpPr>
          <p:nvPr/>
        </p:nvCxnSpPr>
        <p:spPr bwMode="auto">
          <a:xfrm rot="16200000" flipH="1">
            <a:off x="8757723" y="4256792"/>
            <a:ext cx="305593" cy="26459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16" idx="0"/>
            <a:endCxn id="9" idx="2"/>
          </p:cNvCxnSpPr>
          <p:nvPr/>
        </p:nvCxnSpPr>
        <p:spPr bwMode="auto">
          <a:xfrm rot="5400000" flipH="1" flipV="1">
            <a:off x="8087331" y="2062352"/>
            <a:ext cx="684849" cy="12262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1" name="Straight Arrow Connector 20"/>
          <p:cNvCxnSpPr>
            <a:stCxn id="16" idx="0"/>
            <a:endCxn id="47" idx="5"/>
          </p:cNvCxnSpPr>
          <p:nvPr/>
        </p:nvCxnSpPr>
        <p:spPr bwMode="auto">
          <a:xfrm rot="16200000" flipV="1">
            <a:off x="6900052" y="2101287"/>
            <a:ext cx="1172281" cy="6608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2" name="TextBox 21"/>
          <p:cNvSpPr txBox="1"/>
          <p:nvPr/>
        </p:nvSpPr>
        <p:spPr>
          <a:xfrm>
            <a:off x="9155113" y="4160837"/>
            <a:ext cx="533400" cy="229550"/>
          </a:xfrm>
          <a:prstGeom prst="rect">
            <a:avLst/>
          </a:prstGeom>
          <a:noFill/>
        </p:spPr>
        <p:txBody>
          <a:bodyPr wrap="square" lIns="91018" tIns="45510" rIns="91018" bIns="45510" rtlCol="0">
            <a:spAutoFit/>
          </a:bodyPr>
          <a:lstStyle/>
          <a:p>
            <a:r>
              <a:rPr lang="en-US" sz="1000" b="1" noProof="1">
                <a:solidFill>
                  <a:srgbClr val="0D0D0D"/>
                </a:solidFill>
              </a:rPr>
              <a:t>f:nom</a:t>
            </a:r>
          </a:p>
        </p:txBody>
      </p:sp>
      <p:sp>
        <p:nvSpPr>
          <p:cNvPr id="23" name="Oval 22"/>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t" anchorCtr="0" compatLnSpc="1">
            <a:prstTxWarp prst="textNoShape">
              <a:avLst/>
            </a:prstTxWarp>
          </a:bodyPr>
          <a:lstStyle/>
          <a:p>
            <a:endParaRPr lang="en-US" b="1"/>
          </a:p>
        </p:txBody>
      </p:sp>
      <p:sp>
        <p:nvSpPr>
          <p:cNvPr id="24" name="Oval 23"/>
          <p:cNvSpPr/>
          <p:nvPr/>
        </p:nvSpPr>
        <p:spPr bwMode="auto">
          <a:xfrm>
            <a:off x="3973515" y="3322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t" anchorCtr="0" compatLnSpc="1">
            <a:prstTxWarp prst="textNoShape">
              <a:avLst/>
            </a:prstTxWarp>
          </a:bodyPr>
          <a:lstStyle/>
          <a:p>
            <a:endParaRPr lang="en-US" b="1"/>
          </a:p>
        </p:txBody>
      </p:sp>
      <p:sp>
        <p:nvSpPr>
          <p:cNvPr id="25" name="Rectangle 24"/>
          <p:cNvSpPr/>
          <p:nvPr/>
        </p:nvSpPr>
        <p:spPr bwMode="auto">
          <a:xfrm>
            <a:off x="239761" y="4694237"/>
            <a:ext cx="1670399" cy="22955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26" name="Oval 25"/>
          <p:cNvSpPr/>
          <p:nvPr/>
        </p:nvSpPr>
        <p:spPr bwMode="auto">
          <a:xfrm>
            <a:off x="2068515" y="4694237"/>
            <a:ext cx="30798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27" name="Rectangle 26"/>
          <p:cNvSpPr/>
          <p:nvPr/>
        </p:nvSpPr>
        <p:spPr bwMode="auto">
          <a:xfrm>
            <a:off x="239761" y="1465493"/>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200" b="1" dirty="0">
                <a:solidFill>
                  <a:srgbClr val="0D0D0D"/>
                </a:solidFill>
              </a:rPr>
              <a:t>The Glass Palace</a:t>
            </a:r>
          </a:p>
        </p:txBody>
      </p:sp>
      <p:sp>
        <p:nvSpPr>
          <p:cNvPr id="28" name="Rectangle 27"/>
          <p:cNvSpPr/>
          <p:nvPr/>
        </p:nvSpPr>
        <p:spPr bwMode="auto">
          <a:xfrm>
            <a:off x="239761" y="1846492"/>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200" b="1" dirty="0">
                <a:solidFill>
                  <a:srgbClr val="0D0D0D"/>
                </a:solidFill>
              </a:rPr>
              <a:t>2000</a:t>
            </a:r>
          </a:p>
        </p:txBody>
      </p:sp>
      <p:sp>
        <p:nvSpPr>
          <p:cNvPr id="29" name="Rectangle 28"/>
          <p:cNvSpPr/>
          <p:nvPr/>
        </p:nvSpPr>
        <p:spPr bwMode="auto">
          <a:xfrm>
            <a:off x="239761" y="2715664"/>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200" b="1" dirty="0">
                <a:solidFill>
                  <a:srgbClr val="0D0D0D"/>
                </a:solidFill>
              </a:rPr>
              <a:t>London</a:t>
            </a:r>
          </a:p>
        </p:txBody>
      </p:sp>
      <p:sp>
        <p:nvSpPr>
          <p:cNvPr id="30" name="Rectangle 29"/>
          <p:cNvSpPr/>
          <p:nvPr/>
        </p:nvSpPr>
        <p:spPr bwMode="auto">
          <a:xfrm>
            <a:off x="239761" y="3115864"/>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200" b="1" dirty="0">
                <a:solidFill>
                  <a:srgbClr val="0D0D0D"/>
                </a:solidFill>
              </a:rPr>
              <a:t>Harper Collins</a:t>
            </a:r>
          </a:p>
        </p:txBody>
      </p:sp>
      <p:cxnSp>
        <p:nvCxnSpPr>
          <p:cNvPr id="31" name="Curved Connector 20"/>
          <p:cNvCxnSpPr>
            <a:stCxn id="47" idx="3"/>
            <a:endCxn id="23" idx="6"/>
          </p:cNvCxnSpPr>
          <p:nvPr/>
        </p:nvCxnSpPr>
        <p:spPr bwMode="auto">
          <a:xfrm rot="5400000">
            <a:off x="3853979" y="1624344"/>
            <a:ext cx="1201782" cy="16443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2" name="Curved Connector 34"/>
          <p:cNvCxnSpPr>
            <a:stCxn id="47" idx="3"/>
            <a:endCxn id="24" idx="6"/>
          </p:cNvCxnSpPr>
          <p:nvPr/>
        </p:nvCxnSpPr>
        <p:spPr bwMode="auto">
          <a:xfrm rot="5400000">
            <a:off x="4043326" y="2245593"/>
            <a:ext cx="1633681" cy="8337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3" name="Curved Connector 35"/>
          <p:cNvCxnSpPr>
            <a:stCxn id="24" idx="2"/>
            <a:endCxn id="25" idx="0"/>
          </p:cNvCxnSpPr>
          <p:nvPr/>
        </p:nvCxnSpPr>
        <p:spPr bwMode="auto">
          <a:xfrm rot="10800000" flipV="1">
            <a:off x="1074912" y="3479237"/>
            <a:ext cx="2898600" cy="12150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4" name="Straight Arrow Connector 33"/>
          <p:cNvCxnSpPr>
            <a:stCxn id="23" idx="2"/>
            <a:endCxn id="29" idx="3"/>
          </p:cNvCxnSpPr>
          <p:nvPr/>
        </p:nvCxnSpPr>
        <p:spPr bwMode="auto">
          <a:xfrm rot="10800000">
            <a:off x="1910112" y="2844114"/>
            <a:ext cx="1252800"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5" name="Straight Arrow Connector 34"/>
          <p:cNvCxnSpPr>
            <a:stCxn id="23" idx="2"/>
            <a:endCxn id="30" idx="3"/>
          </p:cNvCxnSpPr>
          <p:nvPr/>
        </p:nvCxnSpPr>
        <p:spPr bwMode="auto">
          <a:xfrm rot="10800000" flipV="1">
            <a:off x="1910112" y="3047337"/>
            <a:ext cx="1252800"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6" name="Straight Arrow Connector 35"/>
          <p:cNvCxnSpPr>
            <a:stCxn id="47" idx="2"/>
            <a:endCxn id="27" idx="3"/>
          </p:cNvCxnSpPr>
          <p:nvPr/>
        </p:nvCxnSpPr>
        <p:spPr bwMode="auto">
          <a:xfrm rot="10800000">
            <a:off x="1910160" y="1593940"/>
            <a:ext cx="2977801" cy="1374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47" idx="2"/>
            <a:endCxn id="28" idx="3"/>
          </p:cNvCxnSpPr>
          <p:nvPr/>
        </p:nvCxnSpPr>
        <p:spPr bwMode="auto">
          <a:xfrm rot="10800000" flipV="1">
            <a:off x="1910160" y="1731433"/>
            <a:ext cx="2977801" cy="24350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rot="238339">
            <a:off x="2547205" y="1396622"/>
            <a:ext cx="587248" cy="229550"/>
          </a:xfrm>
          <a:prstGeom prst="rect">
            <a:avLst/>
          </a:prstGeom>
          <a:noFill/>
        </p:spPr>
        <p:txBody>
          <a:bodyPr wrap="square" lIns="91018" tIns="45510" rIns="91018" bIns="45510" rtlCol="0">
            <a:spAutoFit/>
          </a:bodyPr>
          <a:lstStyle/>
          <a:p>
            <a:r>
              <a:rPr lang="en-US" sz="1000" b="1" noProof="1">
                <a:solidFill>
                  <a:srgbClr val="0D0D0D"/>
                </a:solidFill>
              </a:rPr>
              <a:t>a:title</a:t>
            </a:r>
          </a:p>
        </p:txBody>
      </p:sp>
      <p:sp>
        <p:nvSpPr>
          <p:cNvPr id="39" name="TextBox 38"/>
          <p:cNvSpPr txBox="1"/>
          <p:nvPr/>
        </p:nvSpPr>
        <p:spPr>
          <a:xfrm rot="21319586">
            <a:off x="2558864" y="1851210"/>
            <a:ext cx="565992" cy="229550"/>
          </a:xfrm>
          <a:prstGeom prst="rect">
            <a:avLst/>
          </a:prstGeom>
          <a:noFill/>
        </p:spPr>
        <p:txBody>
          <a:bodyPr wrap="square" lIns="91018" tIns="45510" rIns="91018" bIns="45510" rtlCol="0">
            <a:spAutoFit/>
          </a:bodyPr>
          <a:lstStyle/>
          <a:p>
            <a:r>
              <a:rPr lang="en-US" sz="1000" b="1" noProof="1">
                <a:solidFill>
                  <a:srgbClr val="0D0D0D"/>
                </a:solidFill>
              </a:rPr>
              <a:t>a:year</a:t>
            </a:r>
          </a:p>
        </p:txBody>
      </p:sp>
      <p:sp>
        <p:nvSpPr>
          <p:cNvPr id="40" name="TextBox 39"/>
          <p:cNvSpPr txBox="1"/>
          <p:nvPr/>
        </p:nvSpPr>
        <p:spPr>
          <a:xfrm rot="610119">
            <a:off x="2284495" y="2663769"/>
            <a:ext cx="543645" cy="229550"/>
          </a:xfrm>
          <a:prstGeom prst="rect">
            <a:avLst/>
          </a:prstGeom>
          <a:noFill/>
        </p:spPr>
        <p:txBody>
          <a:bodyPr wrap="square" lIns="91018" tIns="45510" rIns="91018" bIns="45510" rtlCol="0">
            <a:spAutoFit/>
          </a:bodyPr>
          <a:lstStyle/>
          <a:p>
            <a:r>
              <a:rPr lang="en-US" sz="1000" b="1" noProof="1">
                <a:solidFill>
                  <a:srgbClr val="0D0D0D"/>
                </a:solidFill>
              </a:rPr>
              <a:t>a:city</a:t>
            </a:r>
          </a:p>
        </p:txBody>
      </p:sp>
      <p:sp>
        <p:nvSpPr>
          <p:cNvPr id="41" name="TextBox 40"/>
          <p:cNvSpPr txBox="1"/>
          <p:nvPr/>
        </p:nvSpPr>
        <p:spPr>
          <a:xfrm rot="21074880">
            <a:off x="2183980" y="3126451"/>
            <a:ext cx="829823" cy="229550"/>
          </a:xfrm>
          <a:prstGeom prst="rect">
            <a:avLst/>
          </a:prstGeom>
          <a:noFill/>
        </p:spPr>
        <p:txBody>
          <a:bodyPr wrap="square" lIns="91018" tIns="45510" rIns="91018" bIns="45510" rtlCol="0">
            <a:spAutoFit/>
          </a:bodyPr>
          <a:lstStyle/>
          <a:p>
            <a:r>
              <a:rPr lang="en-US" sz="1000" b="1" noProof="1">
                <a:solidFill>
                  <a:srgbClr val="0D0D0D"/>
                </a:solidFill>
              </a:rPr>
              <a:t>a:p_name</a:t>
            </a:r>
          </a:p>
        </p:txBody>
      </p:sp>
      <p:sp>
        <p:nvSpPr>
          <p:cNvPr id="42" name="TextBox 41"/>
          <p:cNvSpPr txBox="1"/>
          <p:nvPr/>
        </p:nvSpPr>
        <p:spPr>
          <a:xfrm>
            <a:off x="1109779" y="3779837"/>
            <a:ext cx="653936" cy="229550"/>
          </a:xfrm>
          <a:prstGeom prst="rect">
            <a:avLst/>
          </a:prstGeom>
          <a:noFill/>
        </p:spPr>
        <p:txBody>
          <a:bodyPr wrap="square" lIns="91018" tIns="45510" rIns="91018" bIns="45510" rtlCol="0">
            <a:spAutoFit/>
          </a:bodyPr>
          <a:lstStyle/>
          <a:p>
            <a:r>
              <a:rPr lang="en-US" sz="1000" b="1" noProof="1">
                <a:solidFill>
                  <a:srgbClr val="0D0D0D"/>
                </a:solidFill>
              </a:rPr>
              <a:t>a:name</a:t>
            </a:r>
          </a:p>
        </p:txBody>
      </p:sp>
      <p:sp>
        <p:nvSpPr>
          <p:cNvPr id="43" name="TextBox 42"/>
          <p:cNvSpPr txBox="1"/>
          <p:nvPr/>
        </p:nvSpPr>
        <p:spPr>
          <a:xfrm>
            <a:off x="3135360" y="3932237"/>
            <a:ext cx="1005711" cy="229550"/>
          </a:xfrm>
          <a:prstGeom prst="rect">
            <a:avLst/>
          </a:prstGeom>
          <a:noFill/>
        </p:spPr>
        <p:txBody>
          <a:bodyPr wrap="square" lIns="91018" tIns="45510" rIns="91018" bIns="45510" rtlCol="0">
            <a:spAutoFit/>
          </a:bodyPr>
          <a:lstStyle/>
          <a:p>
            <a:r>
              <a:rPr lang="en-US" sz="1000" b="1" noProof="1">
                <a:solidFill>
                  <a:srgbClr val="0D0D0D"/>
                </a:solidFill>
              </a:rPr>
              <a:t>a:homepage</a:t>
            </a:r>
          </a:p>
        </p:txBody>
      </p:sp>
      <p:sp>
        <p:nvSpPr>
          <p:cNvPr id="44" name="TextBox 43"/>
          <p:cNvSpPr txBox="1"/>
          <p:nvPr/>
        </p:nvSpPr>
        <p:spPr>
          <a:xfrm>
            <a:off x="4278312" y="3017837"/>
            <a:ext cx="706748" cy="229550"/>
          </a:xfrm>
          <a:prstGeom prst="rect">
            <a:avLst/>
          </a:prstGeom>
          <a:noFill/>
        </p:spPr>
        <p:txBody>
          <a:bodyPr wrap="square" lIns="91018" tIns="45510" rIns="91018" bIns="45510" rtlCol="0">
            <a:spAutoFit/>
          </a:bodyPr>
          <a:lstStyle/>
          <a:p>
            <a:r>
              <a:rPr lang="en-US" sz="1000" b="1" noProof="1">
                <a:solidFill>
                  <a:srgbClr val="0D0D0D"/>
                </a:solidFill>
              </a:rPr>
              <a:t>a:author</a:t>
            </a:r>
          </a:p>
        </p:txBody>
      </p:sp>
      <p:sp>
        <p:nvSpPr>
          <p:cNvPr id="45" name="TextBox 44"/>
          <p:cNvSpPr txBox="1"/>
          <p:nvPr/>
        </p:nvSpPr>
        <p:spPr>
          <a:xfrm rot="20242754">
            <a:off x="3903794" y="2534347"/>
            <a:ext cx="900086" cy="229550"/>
          </a:xfrm>
          <a:prstGeom prst="rect">
            <a:avLst/>
          </a:prstGeom>
          <a:noFill/>
        </p:spPr>
        <p:txBody>
          <a:bodyPr wrap="square" lIns="91018" tIns="45510" rIns="91018" bIns="45510" rtlCol="0">
            <a:spAutoFit/>
          </a:bodyPr>
          <a:lstStyle/>
          <a:p>
            <a:r>
              <a:rPr lang="en-US" sz="1000" b="1" noProof="1">
                <a:solidFill>
                  <a:srgbClr val="0D0D0D"/>
                </a:solidFill>
              </a:rPr>
              <a:t>a:publisher</a:t>
            </a:r>
          </a:p>
        </p:txBody>
      </p:sp>
      <p:cxnSp>
        <p:nvCxnSpPr>
          <p:cNvPr id="46" name="Straight Arrow Connector 45"/>
          <p:cNvCxnSpPr>
            <a:stCxn id="24" idx="4"/>
            <a:endCxn id="26" idx="0"/>
          </p:cNvCxnSpPr>
          <p:nvPr/>
        </p:nvCxnSpPr>
        <p:spPr bwMode="auto">
          <a:xfrm rot="5400000">
            <a:off x="3379215" y="3865037"/>
            <a:ext cx="1058400" cy="600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7" name="Oval 46"/>
          <p:cNvSpPr/>
          <p:nvPr/>
        </p:nvSpPr>
        <p:spPr bwMode="auto">
          <a:xfrm>
            <a:off x="4887912" y="1570039"/>
            <a:ext cx="2656972" cy="322791"/>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58" name="Oval 57"/>
          <p:cNvSpPr/>
          <p:nvPr/>
        </p:nvSpPr>
        <p:spPr bwMode="auto">
          <a:xfrm>
            <a:off x="4964112" y="3838046"/>
            <a:ext cx="2047372" cy="322791"/>
          </a:xfrm>
          <a:prstGeom prst="ellipse">
            <a:avLst/>
          </a:prstGeom>
          <a:solidFill>
            <a:srgbClr val="3366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rgbClr val="CFD20F"/>
                </a:solidFill>
              </a:rPr>
              <a:t>http://…foaf/Person</a:t>
            </a:r>
          </a:p>
        </p:txBody>
      </p:sp>
      <p:cxnSp>
        <p:nvCxnSpPr>
          <p:cNvPr id="59" name="Straight Arrow Connector 58"/>
          <p:cNvCxnSpPr>
            <a:stCxn id="24" idx="5"/>
            <a:endCxn id="58" idx="2"/>
          </p:cNvCxnSpPr>
          <p:nvPr/>
        </p:nvCxnSpPr>
        <p:spPr bwMode="auto">
          <a:xfrm rot="16200000" flipH="1">
            <a:off x="4464576" y="3499954"/>
            <a:ext cx="409472" cy="5896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2" name="Straight Arrow Connector 61"/>
          <p:cNvCxnSpPr>
            <a:stCxn id="6" idx="2"/>
            <a:endCxn id="58" idx="6"/>
          </p:cNvCxnSpPr>
          <p:nvPr/>
        </p:nvCxnSpPr>
        <p:spPr bwMode="auto">
          <a:xfrm rot="10800000">
            <a:off x="7011484" y="3999442"/>
            <a:ext cx="1381628" cy="1424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5" name="TextBox 64"/>
          <p:cNvSpPr txBox="1"/>
          <p:nvPr/>
        </p:nvSpPr>
        <p:spPr>
          <a:xfrm>
            <a:off x="7326312" y="3779837"/>
            <a:ext cx="636478" cy="229550"/>
          </a:xfrm>
          <a:prstGeom prst="rect">
            <a:avLst/>
          </a:prstGeom>
          <a:noFill/>
        </p:spPr>
        <p:txBody>
          <a:bodyPr wrap="square" lIns="91018" tIns="45510" rIns="91018" bIns="45510" rtlCol="0">
            <a:spAutoFit/>
          </a:bodyPr>
          <a:lstStyle/>
          <a:p>
            <a:r>
              <a:rPr lang="en-US" sz="1000" b="1" noProof="1">
                <a:solidFill>
                  <a:srgbClr val="0D0D0D"/>
                </a:solidFill>
              </a:rPr>
              <a:t>r:type</a:t>
            </a:r>
          </a:p>
        </p:txBody>
      </p:sp>
      <p:sp>
        <p:nvSpPr>
          <p:cNvPr id="66" name="TextBox 65"/>
          <p:cNvSpPr txBox="1"/>
          <p:nvPr/>
        </p:nvSpPr>
        <p:spPr>
          <a:xfrm>
            <a:off x="4659312" y="3551237"/>
            <a:ext cx="636478" cy="229550"/>
          </a:xfrm>
          <a:prstGeom prst="rect">
            <a:avLst/>
          </a:prstGeom>
          <a:noFill/>
        </p:spPr>
        <p:txBody>
          <a:bodyPr wrap="square" lIns="91018" tIns="45510" rIns="91018" bIns="45510" rtlCol="0">
            <a:spAutoFit/>
          </a:bodyPr>
          <a:lstStyle/>
          <a:p>
            <a:r>
              <a:rPr lang="en-US" sz="1000" b="1" noProof="1">
                <a:solidFill>
                  <a:srgbClr val="0D0D0D"/>
                </a:solidFill>
              </a:rPr>
              <a:t>r:type</a:t>
            </a:r>
          </a:p>
        </p:txBody>
      </p:sp>
      <p:sp>
        <p:nvSpPr>
          <p:cNvPr id="85" name="Oval 84"/>
          <p:cNvSpPr/>
          <p:nvPr/>
        </p:nvSpPr>
        <p:spPr bwMode="auto">
          <a:xfrm>
            <a:off x="1916113" y="5590646"/>
            <a:ext cx="3276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rgbClr val="0D0D0D"/>
                </a:solidFill>
              </a:rPr>
              <a:t>http://dbpedia.org/../Amitav_Ghosh</a:t>
            </a:r>
          </a:p>
        </p:txBody>
      </p:sp>
      <p:sp>
        <p:nvSpPr>
          <p:cNvPr id="101" name="Oval 100"/>
          <p:cNvSpPr/>
          <p:nvPr/>
        </p:nvSpPr>
        <p:spPr bwMode="auto">
          <a:xfrm>
            <a:off x="354015" y="6142037"/>
            <a:ext cx="3765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rgbClr val="0D0D0D"/>
                </a:solidFill>
              </a:rPr>
              <a:t>http://dbpedia.org/../The_Hungry_Tide</a:t>
            </a:r>
          </a:p>
        </p:txBody>
      </p:sp>
      <p:sp>
        <p:nvSpPr>
          <p:cNvPr id="102" name="Oval 101"/>
          <p:cNvSpPr/>
          <p:nvPr/>
        </p:nvSpPr>
        <p:spPr bwMode="auto">
          <a:xfrm>
            <a:off x="76202" y="6886047"/>
            <a:ext cx="4430713"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rgbClr val="0D0D0D"/>
                </a:solidFill>
              </a:rPr>
              <a:t>http://dbpedia.org/../The_Calcutta_Chromosome</a:t>
            </a:r>
          </a:p>
        </p:txBody>
      </p:sp>
      <p:sp>
        <p:nvSpPr>
          <p:cNvPr id="103" name="Oval 102"/>
          <p:cNvSpPr/>
          <p:nvPr/>
        </p:nvSpPr>
        <p:spPr bwMode="auto">
          <a:xfrm>
            <a:off x="5573715" y="5971646"/>
            <a:ext cx="4146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rgbClr val="0D0D0D"/>
                </a:solidFill>
              </a:rPr>
              <a:t>http://dbpedia.org/../Kolkata</a:t>
            </a:r>
          </a:p>
        </p:txBody>
      </p:sp>
      <p:sp>
        <p:nvSpPr>
          <p:cNvPr id="104" name="Oval 103"/>
          <p:cNvSpPr/>
          <p:nvPr/>
        </p:nvSpPr>
        <p:spPr bwMode="auto">
          <a:xfrm>
            <a:off x="5618112" y="5057246"/>
            <a:ext cx="4146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000" b="1" noProof="1">
                <a:solidFill>
                  <a:srgbClr val="0D0D0D"/>
                </a:solidFill>
              </a:rPr>
              <a:t>http://dbpedia.org/../The_Glass_Palace</a:t>
            </a:r>
          </a:p>
        </p:txBody>
      </p:sp>
      <p:cxnSp>
        <p:nvCxnSpPr>
          <p:cNvPr id="106" name="Straight Arrow Connector 105"/>
          <p:cNvCxnSpPr>
            <a:stCxn id="85" idx="2"/>
            <a:endCxn id="25" idx="2"/>
          </p:cNvCxnSpPr>
          <p:nvPr/>
        </p:nvCxnSpPr>
        <p:spPr bwMode="auto">
          <a:xfrm rot="10800000">
            <a:off x="1074912" y="4923789"/>
            <a:ext cx="841200" cy="82825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2" name="Straight Arrow Connector 111"/>
          <p:cNvCxnSpPr>
            <a:stCxn id="85" idx="0"/>
            <a:endCxn id="26" idx="4"/>
          </p:cNvCxnSpPr>
          <p:nvPr/>
        </p:nvCxnSpPr>
        <p:spPr bwMode="auto">
          <a:xfrm rot="5400000" flipH="1" flipV="1">
            <a:off x="3294603" y="5276837"/>
            <a:ext cx="573618" cy="54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5" name="Straight Arrow Connector 114"/>
          <p:cNvCxnSpPr>
            <a:stCxn id="85" idx="7"/>
            <a:endCxn id="58" idx="4"/>
          </p:cNvCxnSpPr>
          <p:nvPr/>
        </p:nvCxnSpPr>
        <p:spPr bwMode="auto">
          <a:xfrm rot="5400000" flipH="1" flipV="1">
            <a:off x="4611839" y="4261960"/>
            <a:ext cx="1477081" cy="127493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21" name="Straight Arrow Connector 120"/>
          <p:cNvCxnSpPr>
            <a:stCxn id="85" idx="5"/>
            <a:endCxn id="103" idx="1"/>
          </p:cNvCxnSpPr>
          <p:nvPr/>
        </p:nvCxnSpPr>
        <p:spPr bwMode="auto">
          <a:xfrm rot="16200000" flipH="1">
            <a:off x="5370588" y="5208538"/>
            <a:ext cx="152753" cy="146810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30" name="Curved Connector 34"/>
          <p:cNvCxnSpPr>
            <a:stCxn id="85" idx="5"/>
            <a:endCxn id="102" idx="6"/>
          </p:cNvCxnSpPr>
          <p:nvPr/>
        </p:nvCxnSpPr>
        <p:spPr bwMode="auto">
          <a:xfrm rot="5400000">
            <a:off x="4019299" y="6353876"/>
            <a:ext cx="1181277" cy="205953"/>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134" name="Curved Connector 34"/>
          <p:cNvCxnSpPr>
            <a:stCxn id="85" idx="5"/>
            <a:endCxn id="101" idx="6"/>
          </p:cNvCxnSpPr>
          <p:nvPr/>
        </p:nvCxnSpPr>
        <p:spPr bwMode="auto">
          <a:xfrm rot="5400000">
            <a:off x="4197605" y="5788173"/>
            <a:ext cx="437268" cy="593253"/>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137" name="Straight Arrow Connector 136"/>
          <p:cNvCxnSpPr>
            <a:stCxn id="85" idx="7"/>
            <a:endCxn id="104" idx="2"/>
          </p:cNvCxnSpPr>
          <p:nvPr/>
        </p:nvCxnSpPr>
        <p:spPr bwMode="auto">
          <a:xfrm rot="5400000" flipH="1" flipV="1">
            <a:off x="4955850" y="4975706"/>
            <a:ext cx="419276" cy="90524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40" name="TextBox 139"/>
          <p:cNvSpPr txBox="1"/>
          <p:nvPr/>
        </p:nvSpPr>
        <p:spPr>
          <a:xfrm>
            <a:off x="5116512" y="4237037"/>
            <a:ext cx="636478" cy="229550"/>
          </a:xfrm>
          <a:prstGeom prst="rect">
            <a:avLst/>
          </a:prstGeom>
          <a:noFill/>
        </p:spPr>
        <p:txBody>
          <a:bodyPr wrap="square" lIns="91018" tIns="45510" rIns="91018" bIns="45510" rtlCol="0">
            <a:spAutoFit/>
          </a:bodyPr>
          <a:lstStyle/>
          <a:p>
            <a:r>
              <a:rPr lang="en-US" sz="1000" b="1" noProof="1">
                <a:solidFill>
                  <a:srgbClr val="0D0D0D"/>
                </a:solidFill>
              </a:rPr>
              <a:t>r:type</a:t>
            </a:r>
          </a:p>
        </p:txBody>
      </p:sp>
      <p:sp>
        <p:nvSpPr>
          <p:cNvPr id="141" name="TextBox 140"/>
          <p:cNvSpPr txBox="1"/>
          <p:nvPr/>
        </p:nvSpPr>
        <p:spPr>
          <a:xfrm>
            <a:off x="729017" y="5151437"/>
            <a:ext cx="882298" cy="229550"/>
          </a:xfrm>
          <a:prstGeom prst="rect">
            <a:avLst/>
          </a:prstGeom>
          <a:noFill/>
        </p:spPr>
        <p:txBody>
          <a:bodyPr wrap="square" lIns="91018" tIns="45510" rIns="91018" bIns="45510" rtlCol="0">
            <a:spAutoFit/>
          </a:bodyPr>
          <a:lstStyle/>
          <a:p>
            <a:r>
              <a:rPr lang="en-US" sz="1000" b="1" noProof="1">
                <a:solidFill>
                  <a:srgbClr val="0D0D0D"/>
                </a:solidFill>
              </a:rPr>
              <a:t>foaf:name</a:t>
            </a:r>
          </a:p>
        </p:txBody>
      </p:sp>
      <p:sp>
        <p:nvSpPr>
          <p:cNvPr id="142" name="TextBox 141"/>
          <p:cNvSpPr txBox="1"/>
          <p:nvPr/>
        </p:nvSpPr>
        <p:spPr>
          <a:xfrm>
            <a:off x="2754313" y="5151437"/>
            <a:ext cx="914400" cy="229550"/>
          </a:xfrm>
          <a:prstGeom prst="rect">
            <a:avLst/>
          </a:prstGeom>
          <a:noFill/>
        </p:spPr>
        <p:txBody>
          <a:bodyPr wrap="square" lIns="91018" tIns="45510" rIns="91018" bIns="45510" rtlCol="0">
            <a:spAutoFit/>
          </a:bodyPr>
          <a:lstStyle/>
          <a:p>
            <a:r>
              <a:rPr lang="en-US" sz="1000" b="1" noProof="1">
                <a:solidFill>
                  <a:srgbClr val="0D0D0D"/>
                </a:solidFill>
              </a:rPr>
              <a:t>w:reference</a:t>
            </a:r>
          </a:p>
        </p:txBody>
      </p:sp>
      <p:sp>
        <p:nvSpPr>
          <p:cNvPr id="143" name="TextBox 142"/>
          <p:cNvSpPr txBox="1"/>
          <p:nvPr/>
        </p:nvSpPr>
        <p:spPr>
          <a:xfrm>
            <a:off x="3592513" y="6674487"/>
            <a:ext cx="914400" cy="229550"/>
          </a:xfrm>
          <a:prstGeom prst="rect">
            <a:avLst/>
          </a:prstGeom>
          <a:noFill/>
        </p:spPr>
        <p:txBody>
          <a:bodyPr wrap="square" lIns="91018" tIns="45510" rIns="91018" bIns="45510" rtlCol="0">
            <a:spAutoFit/>
          </a:bodyPr>
          <a:lstStyle/>
          <a:p>
            <a:r>
              <a:rPr lang="en-US" sz="1000" b="1" noProof="1">
                <a:solidFill>
                  <a:srgbClr val="0D0D0D"/>
                </a:solidFill>
              </a:rPr>
              <a:t>w:author_of</a:t>
            </a:r>
          </a:p>
        </p:txBody>
      </p:sp>
      <p:sp>
        <p:nvSpPr>
          <p:cNvPr id="144" name="TextBox 143"/>
          <p:cNvSpPr txBox="1"/>
          <p:nvPr/>
        </p:nvSpPr>
        <p:spPr>
          <a:xfrm>
            <a:off x="5224817" y="5379087"/>
            <a:ext cx="958498" cy="229550"/>
          </a:xfrm>
          <a:prstGeom prst="rect">
            <a:avLst/>
          </a:prstGeom>
          <a:noFill/>
        </p:spPr>
        <p:txBody>
          <a:bodyPr wrap="square" lIns="91018" tIns="45510" rIns="91018" bIns="45510" rtlCol="0">
            <a:spAutoFit/>
          </a:bodyPr>
          <a:lstStyle/>
          <a:p>
            <a:r>
              <a:rPr lang="en-US" sz="1000" b="1" noProof="1">
                <a:solidFill>
                  <a:srgbClr val="0D0D0D"/>
                </a:solidFill>
              </a:rPr>
              <a:t>w:author_of</a:t>
            </a:r>
          </a:p>
        </p:txBody>
      </p:sp>
      <p:sp>
        <p:nvSpPr>
          <p:cNvPr id="145" name="TextBox 144"/>
          <p:cNvSpPr txBox="1"/>
          <p:nvPr/>
        </p:nvSpPr>
        <p:spPr>
          <a:xfrm>
            <a:off x="3516313" y="5988687"/>
            <a:ext cx="990600" cy="229550"/>
          </a:xfrm>
          <a:prstGeom prst="rect">
            <a:avLst/>
          </a:prstGeom>
          <a:noFill/>
        </p:spPr>
        <p:txBody>
          <a:bodyPr wrap="square" lIns="91018" tIns="45510" rIns="91018" bIns="45510" rtlCol="0">
            <a:spAutoFit/>
          </a:bodyPr>
          <a:lstStyle/>
          <a:p>
            <a:r>
              <a:rPr lang="en-US" sz="1000" b="1" noProof="1">
                <a:solidFill>
                  <a:srgbClr val="0D0D0D"/>
                </a:solidFill>
              </a:rPr>
              <a:t>w:author_of</a:t>
            </a:r>
          </a:p>
        </p:txBody>
      </p:sp>
      <p:sp>
        <p:nvSpPr>
          <p:cNvPr id="146" name="TextBox 145"/>
          <p:cNvSpPr txBox="1"/>
          <p:nvPr/>
        </p:nvSpPr>
        <p:spPr>
          <a:xfrm>
            <a:off x="5224817" y="5684837"/>
            <a:ext cx="882298" cy="229550"/>
          </a:xfrm>
          <a:prstGeom prst="rect">
            <a:avLst/>
          </a:prstGeom>
          <a:noFill/>
        </p:spPr>
        <p:txBody>
          <a:bodyPr wrap="square" lIns="91018" tIns="45510" rIns="91018" bIns="45510" rtlCol="0">
            <a:spAutoFit/>
          </a:bodyPr>
          <a:lstStyle/>
          <a:p>
            <a:r>
              <a:rPr lang="en-US" sz="1000" b="1" noProof="1">
                <a:solidFill>
                  <a:srgbClr val="0D0D0D"/>
                </a:solidFill>
              </a:rPr>
              <a:t>w:born_in</a:t>
            </a:r>
          </a:p>
        </p:txBody>
      </p:sp>
      <p:sp>
        <p:nvSpPr>
          <p:cNvPr id="147" name="TextBox 146"/>
          <p:cNvSpPr txBox="1"/>
          <p:nvPr/>
        </p:nvSpPr>
        <p:spPr>
          <a:xfrm>
            <a:off x="7554912" y="4465637"/>
            <a:ext cx="882298" cy="229550"/>
          </a:xfrm>
          <a:prstGeom prst="rect">
            <a:avLst/>
          </a:prstGeom>
          <a:noFill/>
        </p:spPr>
        <p:txBody>
          <a:bodyPr wrap="square" lIns="91018" tIns="45510" rIns="91018" bIns="45510" rtlCol="0">
            <a:spAutoFit/>
          </a:bodyPr>
          <a:lstStyle/>
          <a:p>
            <a:r>
              <a:rPr lang="en-US" sz="1000" b="1" noProof="1">
                <a:solidFill>
                  <a:srgbClr val="0D0D0D"/>
                </a:solidFill>
              </a:rPr>
              <a:t>w:isbn</a:t>
            </a:r>
          </a:p>
        </p:txBody>
      </p:sp>
      <p:pic>
        <p:nvPicPr>
          <p:cNvPr id="148" name="Picture 147"/>
          <p:cNvPicPr>
            <a:picLocks noChangeAspect="1"/>
          </p:cNvPicPr>
          <p:nvPr/>
        </p:nvPicPr>
        <p:blipFill>
          <a:blip r:embed="rId3"/>
          <a:stretch>
            <a:fillRect/>
          </a:stretch>
        </p:blipFill>
        <p:spPr>
          <a:xfrm>
            <a:off x="7097713" y="6415801"/>
            <a:ext cx="1257300" cy="782321"/>
          </a:xfrm>
          <a:prstGeom prst="rect">
            <a:avLst/>
          </a:prstGeom>
        </p:spPr>
      </p:pic>
      <p:cxnSp>
        <p:nvCxnSpPr>
          <p:cNvPr id="149" name="Curved Connector 34"/>
          <p:cNvCxnSpPr>
            <a:stCxn id="103" idx="5"/>
            <a:endCxn id="148" idx="3"/>
          </p:cNvCxnSpPr>
          <p:nvPr/>
        </p:nvCxnSpPr>
        <p:spPr bwMode="auto">
          <a:xfrm rot="5400000">
            <a:off x="8454160" y="6148017"/>
            <a:ext cx="559749" cy="758044"/>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153" name="Curved Connector 34"/>
          <p:cNvCxnSpPr>
            <a:stCxn id="103" idx="3"/>
            <a:endCxn id="148" idx="1"/>
          </p:cNvCxnSpPr>
          <p:nvPr/>
        </p:nvCxnSpPr>
        <p:spPr bwMode="auto">
          <a:xfrm rot="16200000" flipH="1">
            <a:off x="6359466" y="6068667"/>
            <a:ext cx="559749" cy="916744"/>
          </a:xfrm>
          <a:prstGeom prst="curvedConnector2">
            <a:avLst/>
          </a:prstGeom>
          <a:solidFill>
            <a:srgbClr val="00B8FF"/>
          </a:solidFill>
          <a:ln w="19050" cap="flat" cmpd="sng" algn="ctr">
            <a:solidFill>
              <a:schemeClr val="tx1"/>
            </a:solidFill>
            <a:prstDash val="solid"/>
            <a:round/>
            <a:headEnd type="none"/>
            <a:tailEnd type="triangle" w="lg" len="med"/>
          </a:ln>
          <a:effectLst/>
        </p:spPr>
      </p:cxnSp>
      <p:sp>
        <p:nvSpPr>
          <p:cNvPr id="158" name="TextBox 157"/>
          <p:cNvSpPr txBox="1"/>
          <p:nvPr/>
        </p:nvSpPr>
        <p:spPr>
          <a:xfrm>
            <a:off x="5802312" y="6523037"/>
            <a:ext cx="882298" cy="229550"/>
          </a:xfrm>
          <a:prstGeom prst="rect">
            <a:avLst/>
          </a:prstGeom>
          <a:noFill/>
        </p:spPr>
        <p:txBody>
          <a:bodyPr wrap="square" lIns="91018" tIns="45510" rIns="91018" bIns="45510" rtlCol="0">
            <a:spAutoFit/>
          </a:bodyPr>
          <a:lstStyle/>
          <a:p>
            <a:r>
              <a:rPr lang="en-US" sz="1000" b="1" noProof="1">
                <a:solidFill>
                  <a:srgbClr val="0D0D0D"/>
                </a:solidFill>
              </a:rPr>
              <a:t>w:long</a:t>
            </a:r>
          </a:p>
        </p:txBody>
      </p:sp>
      <p:sp>
        <p:nvSpPr>
          <p:cNvPr id="159" name="TextBox 158"/>
          <p:cNvSpPr txBox="1"/>
          <p:nvPr/>
        </p:nvSpPr>
        <p:spPr>
          <a:xfrm>
            <a:off x="9002712" y="6522087"/>
            <a:ext cx="882298" cy="229550"/>
          </a:xfrm>
          <a:prstGeom prst="rect">
            <a:avLst/>
          </a:prstGeom>
          <a:noFill/>
        </p:spPr>
        <p:txBody>
          <a:bodyPr wrap="square" lIns="91018" tIns="45510" rIns="91018" bIns="45510" rtlCol="0">
            <a:spAutoFit/>
          </a:bodyPr>
          <a:lstStyle/>
          <a:p>
            <a:r>
              <a:rPr lang="en-US" sz="1000" b="1" noProof="1">
                <a:solidFill>
                  <a:srgbClr val="0D0D0D"/>
                </a:solidFill>
              </a:rPr>
              <a:t>w:lat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2"/>
          <p:cNvSpPr>
            <a:spLocks noGrp="1" noChangeArrowheads="1"/>
          </p:cNvSpPr>
          <p:nvPr>
            <p:ph idx="1"/>
          </p:nvPr>
        </p:nvSpPr>
        <p:spPr/>
        <p:txBody>
          <a:bodyPr>
            <a:normAutofit/>
          </a:bodyPr>
          <a:lstStyle/>
          <a:p>
            <a:r>
              <a:rPr lang="en-US" dirty="0" smtClean="0"/>
              <a:t>We could add extra knowledge to the merged datasets</a:t>
            </a:r>
          </a:p>
          <a:p>
            <a:pPr lvl="1"/>
            <a:r>
              <a:rPr lang="en-US" dirty="0" smtClean="0"/>
              <a:t>e.g., a full classification of various types of library data</a:t>
            </a:r>
          </a:p>
          <a:p>
            <a:pPr lvl="1"/>
            <a:r>
              <a:rPr lang="en-US" dirty="0" smtClean="0"/>
              <a:t>geographical information</a:t>
            </a:r>
          </a:p>
          <a:p>
            <a:pPr lvl="1"/>
            <a:r>
              <a:rPr lang="en-US" dirty="0" smtClean="0"/>
              <a:t>etc.</a:t>
            </a:r>
          </a:p>
          <a:p>
            <a:r>
              <a:rPr lang="en-US" dirty="0" smtClean="0"/>
              <a:t>This is where ontologies, extra rules, </a:t>
            </a:r>
            <a:r>
              <a:rPr lang="en-US" dirty="0" err="1" smtClean="0"/>
              <a:t>etc</a:t>
            </a:r>
            <a:r>
              <a:rPr lang="en-US" dirty="0" smtClean="0"/>
              <a:t>, come in</a:t>
            </a:r>
          </a:p>
          <a:p>
            <a:pPr lvl="1"/>
            <a:r>
              <a:rPr lang="en-US" dirty="0" smtClean="0"/>
              <a:t>ontologies/rule sets can be relatively simple and small, or huge, or anything in between…</a:t>
            </a:r>
          </a:p>
          <a:p>
            <a:r>
              <a:rPr lang="en-US" dirty="0" smtClean="0"/>
              <a:t>Even more powerful queries can be asked as a result</a:t>
            </a:r>
            <a:endParaRPr lang="en-US" dirty="0"/>
          </a:p>
        </p:txBody>
      </p:sp>
      <p:sp>
        <p:nvSpPr>
          <p:cNvPr id="86019" name="Rectangle 1"/>
          <p:cNvSpPr>
            <a:spLocks noGrp="1" noChangeArrowheads="1"/>
          </p:cNvSpPr>
          <p:nvPr>
            <p:ph type="title"/>
          </p:nvPr>
        </p:nvSpPr>
        <p:spPr/>
        <p:txBody>
          <a:bodyPr>
            <a:normAutofit/>
          </a:bodyPr>
          <a:lstStyle/>
          <a:p>
            <a:r>
              <a:rPr lang="en-US" smtClean="0"/>
              <a:t>It could become even more powerful</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2"/>
          <p:cNvSpPr>
            <a:spLocks noGrp="1" noChangeArrowheads="1"/>
          </p:cNvSpPr>
          <p:nvPr>
            <p:ph idx="1"/>
          </p:nvPr>
        </p:nvSpPr>
        <p:spPr/>
        <p:txBody>
          <a:bodyPr/>
          <a:lstStyle/>
          <a:p>
            <a:r>
              <a:rPr lang="en-US" smtClean="0"/>
              <a:t>The Semantic Web provides technologies to make such integration possible! </a:t>
            </a:r>
          </a:p>
          <a:p>
            <a:r>
              <a:rPr lang="en-US" smtClean="0"/>
              <a:t>Hopefully you get a full picture at the end of the tutorial…</a:t>
            </a:r>
            <a:endParaRPr lang="en-US"/>
          </a:p>
        </p:txBody>
      </p:sp>
      <p:sp>
        <p:nvSpPr>
          <p:cNvPr id="94210" name="Rectangle 1"/>
          <p:cNvSpPr>
            <a:spLocks noGrp="1" noChangeArrowheads="1"/>
          </p:cNvSpPr>
          <p:nvPr>
            <p:ph type="title"/>
          </p:nvPr>
        </p:nvSpPr>
        <p:spPr/>
        <p:txBody>
          <a:bodyPr/>
          <a:lstStyle/>
          <a:p>
            <a:r>
              <a:rPr lang="en-US" smtClean="0"/>
              <a:t>So where is the Semantic Web?</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96258" name="Rectangle 1"/>
          <p:cNvSpPr>
            <a:spLocks noGrp="1" noChangeArrowheads="1"/>
          </p:cNvSpPr>
          <p:nvPr>
            <p:ph type="title" idx="4294967295"/>
          </p:nvPr>
        </p:nvSpPr>
        <p:spPr>
          <a:xfrm>
            <a:off x="0" y="3192507"/>
            <a:ext cx="9074150" cy="1258887"/>
          </a:xfrm>
        </p:spPr>
        <p:txBody>
          <a:bodyPr tIns="42142">
            <a:normAutofit/>
          </a:bodyPr>
          <a:lstStyle/>
          <a:p>
            <a:pPr>
              <a:tabLst>
                <a:tab pos="720603" algn="l"/>
                <a:tab pos="1441204" algn="l"/>
                <a:tab pos="2161812" algn="l"/>
                <a:tab pos="2882419" algn="l"/>
                <a:tab pos="3603024" algn="l"/>
                <a:tab pos="4323633" algn="l"/>
                <a:tab pos="5044238" algn="l"/>
                <a:tab pos="5764844" algn="l"/>
                <a:tab pos="6485447" algn="l"/>
                <a:tab pos="7206054" algn="l"/>
                <a:tab pos="7926656" algn="l"/>
                <a:tab pos="8647262" algn="l"/>
                <a:tab pos="9367869" algn="l"/>
              </a:tabLst>
            </a:pPr>
            <a:r>
              <a:rPr lang="en-US" sz="7200" dirty="0">
                <a:solidFill>
                  <a:srgbClr val="FFFFFF"/>
                </a:solidFill>
              </a:rPr>
              <a:t>The Basis: RDF</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2"/>
          <p:cNvSpPr>
            <a:spLocks noGrp="1" noChangeArrowheads="1"/>
          </p:cNvSpPr>
          <p:nvPr>
            <p:ph idx="1"/>
          </p:nvPr>
        </p:nvSpPr>
        <p:spPr/>
        <p:txBody>
          <a:bodyPr/>
          <a:lstStyle/>
          <a:p>
            <a:r>
              <a:rPr lang="en-US" smtClean="0"/>
              <a:t>Let us begin to formalize what we did!</a:t>
            </a:r>
          </a:p>
          <a:p>
            <a:pPr lvl="1"/>
            <a:r>
              <a:rPr lang="en-US" smtClean="0"/>
              <a:t>we “connected” the data…</a:t>
            </a:r>
          </a:p>
          <a:p>
            <a:pPr lvl="1"/>
            <a:r>
              <a:rPr lang="en-US" smtClean="0"/>
              <a:t>but a simple connection is not enough… data should be named somehow</a:t>
            </a:r>
          </a:p>
          <a:p>
            <a:pPr lvl="1"/>
            <a:r>
              <a:rPr lang="en-US" smtClean="0"/>
              <a:t>hence the RDF Triples: a labelled connection between two resources</a:t>
            </a:r>
            <a:endParaRPr lang="en-US"/>
          </a:p>
        </p:txBody>
      </p:sp>
      <p:sp>
        <p:nvSpPr>
          <p:cNvPr id="98306" name="Rectangle 1"/>
          <p:cNvSpPr>
            <a:spLocks noGrp="1" noChangeArrowheads="1"/>
          </p:cNvSpPr>
          <p:nvPr>
            <p:ph type="title"/>
          </p:nvPr>
        </p:nvSpPr>
        <p:spPr/>
        <p:txBody>
          <a:bodyPr/>
          <a:lstStyle/>
          <a:p>
            <a:r>
              <a:rPr lang="en-US" smtClean="0"/>
              <a:t>RDF triples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
          <p:cNvSpPr>
            <a:spLocks noGrp="1" noChangeArrowheads="1"/>
          </p:cNvSpPr>
          <p:nvPr>
            <p:ph type="title"/>
          </p:nvPr>
        </p:nvSpPr>
        <p:spPr/>
        <p:txBody>
          <a:bodyPr/>
          <a:lstStyle/>
          <a:p>
            <a:r>
              <a:rPr lang="en-US" smtClean="0"/>
              <a:t>RDF triples (cont.)</a:t>
            </a:r>
            <a:endParaRPr lang="en-US"/>
          </a:p>
        </p:txBody>
      </p:sp>
      <p:sp>
        <p:nvSpPr>
          <p:cNvPr id="100355" name="Rectangle 2"/>
          <p:cNvSpPr>
            <a:spLocks noGrp="1" noChangeArrowheads="1"/>
          </p:cNvSpPr>
          <p:nvPr>
            <p:ph sz="quarter" idx="2"/>
          </p:nvPr>
        </p:nvSpPr>
        <p:spPr>
          <a:xfrm>
            <a:off x="504081" y="1458737"/>
            <a:ext cx="9076063" cy="2537123"/>
          </a:xfrm>
        </p:spPr>
        <p:txBody>
          <a:bodyPr>
            <a:normAutofit/>
          </a:bodyPr>
          <a:lstStyle/>
          <a:p>
            <a:r>
              <a:rPr lang="en-US" dirty="0" smtClean="0"/>
              <a:t>An RDF Triple (</a:t>
            </a:r>
            <a:r>
              <a:rPr lang="en-US" dirty="0" err="1" smtClean="0"/>
              <a:t>s,p,o</a:t>
            </a:r>
            <a:r>
              <a:rPr lang="en-US" dirty="0" smtClean="0"/>
              <a:t>) is such that:</a:t>
            </a:r>
          </a:p>
          <a:p>
            <a:pPr lvl="1"/>
            <a:r>
              <a:rPr lang="en-US" dirty="0" smtClean="0"/>
              <a:t>“</a:t>
            </a:r>
            <a:r>
              <a:rPr lang="en-US" dirty="0" err="1" smtClean="0"/>
              <a:t>s</a:t>
            </a:r>
            <a:r>
              <a:rPr lang="en-US" dirty="0" smtClean="0"/>
              <a:t>”, “p” are URI-</a:t>
            </a:r>
            <a:r>
              <a:rPr lang="en-US" dirty="0" err="1" smtClean="0"/>
              <a:t>s</a:t>
            </a:r>
            <a:r>
              <a:rPr lang="en-US" dirty="0" smtClean="0"/>
              <a:t>, ie, resources on the Web; “</a:t>
            </a:r>
            <a:r>
              <a:rPr lang="en-US" dirty="0" err="1" smtClean="0"/>
              <a:t>o</a:t>
            </a:r>
            <a:r>
              <a:rPr lang="en-US" dirty="0" smtClean="0"/>
              <a:t>” is a URI or a literal</a:t>
            </a:r>
          </a:p>
          <a:p>
            <a:pPr lvl="2"/>
            <a:r>
              <a:rPr lang="en-US" dirty="0" smtClean="0"/>
              <a:t>“</a:t>
            </a:r>
            <a:r>
              <a:rPr lang="en-US" dirty="0" err="1" smtClean="0"/>
              <a:t>s</a:t>
            </a:r>
            <a:r>
              <a:rPr lang="en-US" dirty="0" smtClean="0"/>
              <a:t>”, “p”, and “</a:t>
            </a:r>
            <a:r>
              <a:rPr lang="en-US" dirty="0" err="1" smtClean="0"/>
              <a:t>o</a:t>
            </a:r>
            <a:r>
              <a:rPr lang="en-US" dirty="0" smtClean="0"/>
              <a:t>” stand for “subject”, “property”, and “object”</a:t>
            </a:r>
          </a:p>
          <a:p>
            <a:pPr lvl="1"/>
            <a:r>
              <a:rPr lang="en-US" dirty="0" smtClean="0"/>
              <a:t>here is the complete triple:</a:t>
            </a:r>
            <a:endParaRPr lang="en-US" dirty="0"/>
          </a:p>
        </p:txBody>
      </p:sp>
      <p:sp>
        <p:nvSpPr>
          <p:cNvPr id="3" name="Content Placeholder 2"/>
          <p:cNvSpPr>
            <a:spLocks noGrp="1"/>
          </p:cNvSpPr>
          <p:nvPr>
            <p:ph sz="quarter" idx="4"/>
          </p:nvPr>
        </p:nvSpPr>
        <p:spPr/>
        <p:txBody>
          <a:bodyPr/>
          <a:lstStyle/>
          <a:p>
            <a:r>
              <a:rPr lang="en-US" i="1" u="sng" dirty="0"/>
              <a:t>RDF</a:t>
            </a:r>
            <a:r>
              <a:rPr lang="en-US" dirty="0"/>
              <a:t> is a general model for such triples (with machine readable formats like RDF/XML, Turtle, N3, RDFa, </a:t>
            </a:r>
            <a:r>
              <a:rPr lang="en-US" dirty="0" err="1" smtClean="0"/>
              <a:t>JSon</a:t>
            </a:r>
            <a:r>
              <a:rPr lang="en-US" dirty="0" smtClean="0"/>
              <a:t>, …)</a:t>
            </a:r>
            <a:endParaRPr lang="en-US" dirty="0"/>
          </a:p>
        </p:txBody>
      </p:sp>
      <p:sp>
        <p:nvSpPr>
          <p:cNvPr id="46084" name="Text Box 4"/>
          <p:cNvSpPr txBox="1">
            <a:spLocks noChangeArrowheads="1"/>
          </p:cNvSpPr>
          <p:nvPr/>
        </p:nvSpPr>
        <p:spPr bwMode="auto">
          <a:xfrm>
            <a:off x="252413" y="4367214"/>
            <a:ext cx="9647238" cy="349250"/>
          </a:xfrm>
          <a:prstGeom prst="rect">
            <a:avLst/>
          </a:prstGeom>
          <a:solidFill>
            <a:schemeClr val="accent4">
              <a:lumMod val="20000"/>
              <a:lumOff val="80000"/>
            </a:schemeClr>
          </a:solidFill>
          <a:ln w="9525">
            <a:noFill/>
            <a:round/>
            <a:headEnd/>
            <a:tailEnd/>
          </a:ln>
          <a:effectLst>
            <a:outerShdw blurRad="63500" dist="101823" dir="2700000" algn="ctr" rotWithShape="0">
              <a:srgbClr val="C0C0C0"/>
            </a:outerShdw>
          </a:effectLst>
        </p:spPr>
        <p:txBody>
          <a:bodyPr wrap="none" lIns="89584" tIns="71886" rIns="89584" bIns="44794">
            <a:prstTxWarp prst="textNoShape">
              <a:avLst/>
            </a:prstTxWarp>
          </a:bodyPr>
          <a:lstStyle/>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a:solidFill>
                  <a:srgbClr val="000000"/>
                </a:solidFill>
                <a:latin typeface="Courier New" charset="0"/>
                <a:ea typeface="msmincho" charset="0"/>
                <a:cs typeface="msmincho" charset="0"/>
              </a:rPr>
              <a:t>(&lt;http://…isbn…6682&gt;, &lt;http://…/original&gt;, &lt;http://…isbn…409X&gt;)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A system manipulating and analyzing knowledge</a:t>
            </a:r>
          </a:p>
          <a:p>
            <a:pPr lvl="1"/>
            <a:r>
              <a:rPr lang="en-US" dirty="0" smtClean="0"/>
              <a:t>e.g., via big ontologies, vocabularies</a:t>
            </a:r>
          </a:p>
          <a:p>
            <a:pPr lvl="1"/>
            <a:r>
              <a:rPr lang="en-US" dirty="0" smtClean="0"/>
              <a:t>Google’s Knowledge Graph?</a:t>
            </a:r>
          </a:p>
          <a:p>
            <a:r>
              <a:rPr lang="en-US" dirty="0" smtClean="0"/>
              <a:t>Improve search by adding structure to embedded data</a:t>
            </a:r>
          </a:p>
          <a:p>
            <a:r>
              <a:rPr lang="en-US" dirty="0" smtClean="0"/>
              <a:t>A </a:t>
            </a:r>
            <a:r>
              <a:rPr lang="en-US" dirty="0"/>
              <a:t>means to </a:t>
            </a:r>
            <a:r>
              <a:rPr lang="en-US" i="1" dirty="0"/>
              <a:t>integrate</a:t>
            </a:r>
            <a:r>
              <a:rPr lang="en-US" dirty="0"/>
              <a:t> many different pieces of </a:t>
            </a:r>
            <a:r>
              <a:rPr lang="en-US" dirty="0" smtClean="0"/>
              <a:t>data</a:t>
            </a:r>
          </a:p>
          <a:p>
            <a:r>
              <a:rPr lang="en-US" dirty="0" smtClean="0"/>
              <a:t>Integrate data-oriented applications</a:t>
            </a:r>
            <a:endParaRPr lang="en-US" dirty="0"/>
          </a:p>
          <a:p>
            <a:r>
              <a:rPr lang="en-US" dirty="0" smtClean="0"/>
              <a:t>And a mixture of all these…</a:t>
            </a:r>
          </a:p>
          <a:p>
            <a:endParaRPr lang="en-US" dirty="0"/>
          </a:p>
        </p:txBody>
      </p:sp>
      <p:sp>
        <p:nvSpPr>
          <p:cNvPr id="3" name="Title 2"/>
          <p:cNvSpPr>
            <a:spLocks noGrp="1"/>
          </p:cNvSpPr>
          <p:nvPr>
            <p:ph type="title"/>
          </p:nvPr>
        </p:nvSpPr>
        <p:spPr/>
        <p:txBody>
          <a:bodyPr>
            <a:normAutofit fontScale="90000"/>
          </a:bodyPr>
          <a:lstStyle/>
          <a:p>
            <a:r>
              <a:rPr lang="en-US" dirty="0" smtClean="0"/>
              <a:t>For some people, Semantic (Web) is…</a:t>
            </a:r>
            <a:endParaRPr lang="en-US" dirty="0"/>
          </a:p>
        </p:txBody>
      </p:sp>
    </p:spTree>
    <p:extLst>
      <p:ext uri="{BB962C8B-B14F-4D97-AF65-F5344CB8AC3E}">
        <p14:creationId xmlns:p14="http://schemas.microsoft.com/office/powerpoint/2010/main" val="158241900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2"/>
          <p:cNvSpPr>
            <a:spLocks noGrp="1" noChangeArrowheads="1"/>
          </p:cNvSpPr>
          <p:nvPr>
            <p:ph idx="1"/>
          </p:nvPr>
        </p:nvSpPr>
        <p:spPr/>
        <p:txBody>
          <a:bodyPr/>
          <a:lstStyle/>
          <a:p>
            <a:r>
              <a:rPr lang="en-US" dirty="0" smtClean="0"/>
              <a:t>RDF triples are also referred to as “triplets”, or “statements”</a:t>
            </a:r>
          </a:p>
          <a:p>
            <a:r>
              <a:rPr lang="en-US" dirty="0" smtClean="0"/>
              <a:t>The “p” is sometimes referred to as “predicate”</a:t>
            </a:r>
            <a:endParaRPr lang="en-US" dirty="0"/>
          </a:p>
        </p:txBody>
      </p:sp>
      <p:sp>
        <p:nvSpPr>
          <p:cNvPr id="102402" name="Rectangle 1"/>
          <p:cNvSpPr>
            <a:spLocks noGrp="1" noChangeArrowheads="1"/>
          </p:cNvSpPr>
          <p:nvPr>
            <p:ph type="title"/>
          </p:nvPr>
        </p:nvSpPr>
        <p:spPr/>
        <p:txBody>
          <a:bodyPr/>
          <a:lstStyle/>
          <a:p>
            <a:r>
              <a:rPr lang="en-US" smtClean="0"/>
              <a:t>RDF triples (cont.)</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2"/>
          <p:cNvSpPr>
            <a:spLocks noGrp="1" noChangeArrowheads="1"/>
          </p:cNvSpPr>
          <p:nvPr>
            <p:ph idx="1"/>
          </p:nvPr>
        </p:nvSpPr>
        <p:spPr/>
        <p:txBody>
          <a:bodyPr/>
          <a:lstStyle/>
          <a:p>
            <a:r>
              <a:rPr lang="en-US" dirty="0" smtClean="0"/>
              <a:t>Resources can use </a:t>
            </a:r>
            <a:r>
              <a:rPr lang="en-US" i="1" dirty="0" smtClean="0"/>
              <a:t>any </a:t>
            </a:r>
            <a:r>
              <a:rPr lang="en-US" dirty="0" smtClean="0"/>
              <a:t>URI</a:t>
            </a:r>
          </a:p>
          <a:p>
            <a:pPr lvl="1"/>
            <a:r>
              <a:rPr lang="en-US" b="1" dirty="0" smtClean="0">
                <a:latin typeface="Courier New"/>
                <a:cs typeface="Courier New"/>
              </a:rPr>
              <a:t>http://</a:t>
            </a:r>
            <a:r>
              <a:rPr lang="en-US" b="1" dirty="0" err="1" smtClean="0">
                <a:latin typeface="Courier New"/>
                <a:cs typeface="Courier New"/>
              </a:rPr>
              <a:t>www.example.org/file.html#home</a:t>
            </a:r>
            <a:r>
              <a:rPr lang="en-US" b="1" dirty="0" smtClean="0">
                <a:latin typeface="Courier New"/>
                <a:cs typeface="Courier New"/>
              </a:rPr>
              <a:t> </a:t>
            </a:r>
          </a:p>
          <a:p>
            <a:pPr lvl="1"/>
            <a:r>
              <a:rPr lang="en-US" b="1" dirty="0" smtClean="0">
                <a:latin typeface="Courier New"/>
                <a:cs typeface="Courier New"/>
              </a:rPr>
              <a:t>http://www.example.org/</a:t>
            </a:r>
            <a:r>
              <a:rPr lang="en-US" b="1" dirty="0" err="1" smtClean="0">
                <a:latin typeface="Courier New"/>
                <a:cs typeface="Courier New"/>
              </a:rPr>
              <a:t>f.xml#xpath</a:t>
            </a:r>
            <a:r>
              <a:rPr lang="en-US" b="1" dirty="0" smtClean="0">
                <a:latin typeface="Courier New"/>
                <a:cs typeface="Courier New"/>
              </a:rPr>
              <a:t>(//q[@a=b])</a:t>
            </a:r>
          </a:p>
          <a:p>
            <a:pPr lvl="1"/>
            <a:r>
              <a:rPr lang="en-US" b="1" dirty="0" smtClean="0">
                <a:latin typeface="Courier New"/>
                <a:cs typeface="Courier New"/>
              </a:rPr>
              <a:t>http://</a:t>
            </a:r>
            <a:r>
              <a:rPr lang="en-US" b="1" dirty="0" err="1" smtClean="0">
                <a:latin typeface="Courier New"/>
                <a:cs typeface="Courier New"/>
              </a:rPr>
              <a:t>www.example.org/form?a</a:t>
            </a:r>
            <a:r>
              <a:rPr lang="en-US" b="1" dirty="0" smtClean="0">
                <a:latin typeface="Courier New"/>
                <a:cs typeface="Courier New"/>
              </a:rPr>
              <a:t>=</a:t>
            </a:r>
            <a:r>
              <a:rPr lang="en-US" b="1" dirty="0" err="1" smtClean="0">
                <a:latin typeface="Courier New"/>
                <a:cs typeface="Courier New"/>
              </a:rPr>
              <a:t>b&amp;c</a:t>
            </a:r>
            <a:r>
              <a:rPr lang="en-US" b="1" dirty="0" smtClean="0">
                <a:latin typeface="Courier New"/>
                <a:cs typeface="Courier New"/>
              </a:rPr>
              <a:t>=</a:t>
            </a:r>
            <a:r>
              <a:rPr lang="en-US" b="1" dirty="0" err="1" smtClean="0">
                <a:latin typeface="Courier New"/>
                <a:cs typeface="Courier New"/>
              </a:rPr>
              <a:t>d</a:t>
            </a:r>
            <a:endParaRPr lang="en-US" b="1" dirty="0" smtClean="0">
              <a:latin typeface="Courier New"/>
              <a:cs typeface="Courier New"/>
            </a:endParaRPr>
          </a:p>
          <a:p>
            <a:r>
              <a:rPr lang="en-US" dirty="0" smtClean="0"/>
              <a:t>RDF triples form a directed, labeled graph (the best way to think about them!)</a:t>
            </a:r>
            <a:endParaRPr lang="en-US" dirty="0"/>
          </a:p>
        </p:txBody>
      </p:sp>
      <p:sp>
        <p:nvSpPr>
          <p:cNvPr id="104450" name="Rectangle 1"/>
          <p:cNvSpPr>
            <a:spLocks noGrp="1" noChangeArrowheads="1"/>
          </p:cNvSpPr>
          <p:nvPr>
            <p:ph type="title"/>
          </p:nvPr>
        </p:nvSpPr>
        <p:spPr/>
        <p:txBody>
          <a:bodyPr/>
          <a:lstStyle/>
          <a:p>
            <a:r>
              <a:rPr lang="en-US" smtClean="0"/>
              <a:t>RDF triples (cont.)</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
          <p:cNvSpPr>
            <a:spLocks noGrp="1" noChangeArrowheads="1"/>
          </p:cNvSpPr>
          <p:nvPr>
            <p:ph type="title"/>
          </p:nvPr>
        </p:nvSpPr>
        <p:spPr/>
        <p:txBody>
          <a:bodyPr tIns="35119"/>
          <a:lstStyle/>
          <a:p>
            <a:pPr>
              <a:tabLst>
                <a:tab pos="720603" algn="l"/>
                <a:tab pos="1441204" algn="l"/>
                <a:tab pos="2161812" algn="l"/>
                <a:tab pos="2882419" algn="l"/>
                <a:tab pos="3603024" algn="l"/>
                <a:tab pos="4323633" algn="l"/>
                <a:tab pos="5044238" algn="l"/>
                <a:tab pos="5764844" algn="l"/>
                <a:tab pos="6485447" algn="l"/>
                <a:tab pos="7206054" algn="l"/>
                <a:tab pos="7926656" algn="l"/>
                <a:tab pos="8647262" algn="l"/>
                <a:tab pos="9367869" algn="l"/>
              </a:tabLst>
            </a:pPr>
            <a:r>
              <a:rPr lang="en-US"/>
              <a:t>A simple RDF example (in Turtle)</a:t>
            </a:r>
          </a:p>
        </p:txBody>
      </p:sp>
      <p:sp>
        <p:nvSpPr>
          <p:cNvPr id="13" name="Text Placeholder 12"/>
          <p:cNvSpPr>
            <a:spLocks noGrp="1"/>
          </p:cNvSpPr>
          <p:nvPr>
            <p:ph type="body" sz="half" idx="3"/>
          </p:nvPr>
        </p:nvSpPr>
        <p:spPr>
          <a:xfrm>
            <a:off x="503814" y="5364020"/>
            <a:ext cx="9076063" cy="1397315"/>
          </a:xfrm>
        </p:spPr>
        <p:txBody>
          <a:bodyPr/>
          <a:lstStyle/>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noProof="1" smtClean="0">
                <a:solidFill>
                  <a:srgbClr val="000000"/>
                </a:solidFill>
                <a:latin typeface="Courier New" charset="0"/>
                <a:ea typeface="msmincho" charset="0"/>
                <a:cs typeface="msmincho" charset="0"/>
              </a:rPr>
              <a:t>&lt;http://…/isbn/2020386682&gt;</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noProof="1" smtClean="0">
                <a:solidFill>
                  <a:srgbClr val="000000"/>
                </a:solidFill>
                <a:latin typeface="Courier New" charset="0"/>
                <a:ea typeface="msmincho" charset="0"/>
                <a:cs typeface="msmincho" charset="0"/>
              </a:rPr>
              <a:t>    f:titre "Le palais des mirroirs"@fr ;</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noProof="1" smtClean="0">
                <a:solidFill>
                  <a:srgbClr val="000000"/>
                </a:solidFill>
                <a:latin typeface="Courier New" charset="0"/>
                <a:ea typeface="msmincho" charset="0"/>
                <a:cs typeface="msmincho" charset="0"/>
              </a:rPr>
              <a:t>    f:original &lt;http://…/isbn/000651409X&gt; .</a:t>
            </a:r>
          </a:p>
          <a:p>
            <a:endParaRPr lang="en-US" dirty="0"/>
          </a:p>
        </p:txBody>
      </p:sp>
      <p:grpSp>
        <p:nvGrpSpPr>
          <p:cNvPr id="2" name="Group 4"/>
          <p:cNvGrpSpPr/>
          <p:nvPr/>
        </p:nvGrpSpPr>
        <p:grpSpPr>
          <a:xfrm>
            <a:off x="1077920" y="1601830"/>
            <a:ext cx="8284839" cy="3098436"/>
            <a:chOff x="1077912" y="1482033"/>
            <a:chExt cx="8284840" cy="3098442"/>
          </a:xfrm>
        </p:grpSpPr>
        <p:sp>
          <p:nvSpPr>
            <p:cNvPr id="6" name="TextBox 5"/>
            <p:cNvSpPr txBox="1"/>
            <p:nvPr/>
          </p:nvSpPr>
          <p:spPr>
            <a:xfrm rot="2143846">
              <a:off x="5461135" y="2689911"/>
              <a:ext cx="1228902" cy="328665"/>
            </a:xfrm>
            <a:prstGeom prst="rect">
              <a:avLst/>
            </a:prstGeom>
            <a:noFill/>
          </p:spPr>
          <p:txBody>
            <a:bodyPr wrap="square" rtlCol="0">
              <a:spAutoFit/>
            </a:bodyPr>
            <a:lstStyle/>
            <a:p>
              <a:r>
                <a:rPr lang="en-US" sz="1700" b="1" noProof="1">
                  <a:solidFill>
                    <a:srgbClr val="0D0D0D"/>
                  </a:solidFill>
                </a:rPr>
                <a:t>f:original</a:t>
              </a:r>
            </a:p>
          </p:txBody>
        </p:sp>
        <p:sp>
          <p:nvSpPr>
            <p:cNvPr id="7" name="TextBox 6"/>
            <p:cNvSpPr txBox="1"/>
            <p:nvPr/>
          </p:nvSpPr>
          <p:spPr>
            <a:xfrm rot="19151461">
              <a:off x="2952342" y="2757290"/>
              <a:ext cx="846210" cy="325602"/>
            </a:xfrm>
            <a:prstGeom prst="rect">
              <a:avLst/>
            </a:prstGeom>
            <a:noFill/>
          </p:spPr>
          <p:txBody>
            <a:bodyPr wrap="square" rtlCol="0">
              <a:spAutoFit/>
            </a:bodyPr>
            <a:lstStyle/>
            <a:p>
              <a:r>
                <a:rPr lang="en-US" sz="1700" b="1" noProof="1">
                  <a:solidFill>
                    <a:srgbClr val="0D0D0D"/>
                  </a:solidFill>
                </a:rPr>
                <a:t>f:titre</a:t>
              </a:r>
            </a:p>
          </p:txBody>
        </p:sp>
        <p:sp>
          <p:nvSpPr>
            <p:cNvPr id="8" name="Oval 7"/>
            <p:cNvSpPr/>
            <p:nvPr/>
          </p:nvSpPr>
          <p:spPr bwMode="auto">
            <a:xfrm>
              <a:off x="2376015" y="1482033"/>
              <a:ext cx="4968552" cy="462165"/>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http://…isbn/2020386682</a:t>
              </a:r>
            </a:p>
          </p:txBody>
        </p:sp>
        <p:cxnSp>
          <p:nvCxnSpPr>
            <p:cNvPr id="9" name="Straight Arrow Connector 8"/>
            <p:cNvCxnSpPr>
              <a:stCxn id="8" idx="4"/>
              <a:endCxn id="11" idx="0"/>
            </p:cNvCxnSpPr>
            <p:nvPr/>
          </p:nvCxnSpPr>
          <p:spPr bwMode="auto">
            <a:xfrm flipH="1">
              <a:off x="2220912" y="1944198"/>
              <a:ext cx="2639379" cy="208307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0" name="Straight Arrow Connector 9"/>
            <p:cNvCxnSpPr>
              <a:stCxn id="8" idx="4"/>
              <a:endCxn id="12" idx="0"/>
            </p:cNvCxnSpPr>
            <p:nvPr/>
          </p:nvCxnSpPr>
          <p:spPr bwMode="auto">
            <a:xfrm>
              <a:off x="4860292" y="1944198"/>
              <a:ext cx="2305235" cy="207373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1" name="Rectangle 10"/>
            <p:cNvSpPr/>
            <p:nvPr/>
          </p:nvSpPr>
          <p:spPr bwMode="auto">
            <a:xfrm>
              <a:off x="1077912" y="4027271"/>
              <a:ext cx="2286000" cy="553204"/>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fr-FR" sz="1700" b="1" dirty="0">
                  <a:solidFill>
                    <a:srgbClr val="0D0D0D"/>
                  </a:solidFill>
                </a:rPr>
                <a:t>Le palais des miroirs</a:t>
              </a:r>
            </a:p>
          </p:txBody>
        </p:sp>
        <p:sp>
          <p:nvSpPr>
            <p:cNvPr id="12" name="Oval 11"/>
            <p:cNvSpPr/>
            <p:nvPr/>
          </p:nvSpPr>
          <p:spPr bwMode="auto">
            <a:xfrm>
              <a:off x="4968303" y="4017932"/>
              <a:ext cx="4394449" cy="462165"/>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http://…isbn/000651409X</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2"/>
          <p:cNvSpPr>
            <a:spLocks noGrp="1" noChangeArrowheads="1"/>
          </p:cNvSpPr>
          <p:nvPr>
            <p:ph idx="1"/>
          </p:nvPr>
        </p:nvSpPr>
        <p:spPr/>
        <p:txBody>
          <a:bodyPr/>
          <a:lstStyle/>
          <a:p>
            <a:r>
              <a:rPr lang="en-US" dirty="0" smtClean="0"/>
              <a:t>URIs made the merge possible</a:t>
            </a:r>
          </a:p>
          <a:p>
            <a:r>
              <a:rPr lang="en-US" dirty="0" smtClean="0"/>
              <a:t>URIs ground RDF into the Web</a:t>
            </a:r>
          </a:p>
          <a:p>
            <a:pPr lvl="1"/>
            <a:r>
              <a:rPr lang="en-US" dirty="0" smtClean="0"/>
              <a:t>information can be retrieved using existing tools</a:t>
            </a:r>
          </a:p>
          <a:p>
            <a:pPr lvl="1"/>
            <a:r>
              <a:rPr lang="en-US" dirty="0" smtClean="0"/>
              <a:t>this makes the “Semantic Web”, well… “Semantic </a:t>
            </a:r>
            <a:r>
              <a:rPr lang="en-US" i="1" u="sng" dirty="0" smtClean="0"/>
              <a:t>Web</a:t>
            </a:r>
            <a:r>
              <a:rPr lang="en-US" dirty="0" smtClean="0"/>
              <a:t>”</a:t>
            </a:r>
            <a:endParaRPr lang="en-US" dirty="0"/>
          </a:p>
        </p:txBody>
      </p:sp>
      <p:sp>
        <p:nvSpPr>
          <p:cNvPr id="110594" name="Rectangle 1"/>
          <p:cNvSpPr>
            <a:spLocks noGrp="1" noChangeArrowheads="1"/>
          </p:cNvSpPr>
          <p:nvPr>
            <p:ph type="title"/>
          </p:nvPr>
        </p:nvSpPr>
        <p:spPr/>
        <p:txBody>
          <a:bodyPr/>
          <a:lstStyle/>
          <a:p>
            <a:r>
              <a:rPr lang="en-US" smtClean="0"/>
              <a:t>URI-s play a fundamental role</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idx="1"/>
          </p:nvPr>
        </p:nvSpPr>
        <p:spPr>
          <a:xfrm>
            <a:off x="239781" y="1631098"/>
            <a:ext cx="9524999" cy="5605124"/>
          </a:xfrm>
        </p:spPr>
        <p:txBody>
          <a:bodyPr>
            <a:normAutofit/>
          </a:bodyPr>
          <a:lstStyle/>
          <a:p>
            <a:r>
              <a:rPr lang="en-US" dirty="0" smtClean="0"/>
              <a:t>For example, using </a:t>
            </a:r>
            <a:r>
              <a:rPr lang="en-US" dirty="0" err="1" smtClean="0"/>
              <a:t>Python+RDFLib</a:t>
            </a:r>
            <a:r>
              <a:rPr lang="en-US" dirty="0" smtClean="0"/>
              <a:t>:</a:t>
            </a:r>
          </a:p>
          <a:p>
            <a:pPr lvl="1"/>
            <a:r>
              <a:rPr lang="en-US" dirty="0" smtClean="0"/>
              <a:t>a “Graph” object is created</a:t>
            </a:r>
          </a:p>
          <a:p>
            <a:pPr lvl="1"/>
            <a:r>
              <a:rPr lang="en-US" dirty="0" smtClean="0"/>
              <a:t>the RDF file is parsed and results stored in the Graph</a:t>
            </a:r>
          </a:p>
          <a:p>
            <a:pPr lvl="1"/>
            <a:r>
              <a:rPr lang="en-US" dirty="0" smtClean="0"/>
              <a:t>the Graph offers methods to retrieve (or add):</a:t>
            </a:r>
          </a:p>
          <a:p>
            <a:pPr lvl="2"/>
            <a:r>
              <a:rPr lang="en-US" dirty="0" smtClean="0"/>
              <a:t>triples</a:t>
            </a:r>
          </a:p>
          <a:p>
            <a:pPr lvl="2"/>
            <a:r>
              <a:rPr lang="en-US" dirty="0" smtClean="0"/>
              <a:t>(</a:t>
            </a:r>
            <a:r>
              <a:rPr lang="en-US" dirty="0" err="1" smtClean="0"/>
              <a:t>property,object</a:t>
            </a:r>
            <a:r>
              <a:rPr lang="en-US" dirty="0" smtClean="0"/>
              <a:t>) pairs for a specific subject</a:t>
            </a:r>
          </a:p>
          <a:p>
            <a:pPr lvl="2"/>
            <a:r>
              <a:rPr lang="en-US" dirty="0" smtClean="0"/>
              <a:t>(</a:t>
            </a:r>
            <a:r>
              <a:rPr lang="en-US" dirty="0" err="1" smtClean="0"/>
              <a:t>subject,property</a:t>
            </a:r>
            <a:r>
              <a:rPr lang="en-US" dirty="0" smtClean="0"/>
              <a:t>) pairs for specific object</a:t>
            </a:r>
          </a:p>
          <a:p>
            <a:pPr lvl="2"/>
            <a:r>
              <a:rPr lang="en-US" dirty="0" smtClean="0"/>
              <a:t>etc.</a:t>
            </a:r>
          </a:p>
          <a:p>
            <a:pPr lvl="1"/>
            <a:r>
              <a:rPr lang="en-US" dirty="0" smtClean="0"/>
              <a:t>the rest is conventional programming…</a:t>
            </a:r>
          </a:p>
          <a:p>
            <a:pPr lvl="1"/>
            <a:r>
              <a:rPr lang="en-US" dirty="0" smtClean="0"/>
              <a:t>storage of the Graphs are either in-memory, or attached to some back-end database</a:t>
            </a:r>
          </a:p>
          <a:p>
            <a:r>
              <a:rPr lang="en-US" dirty="0" smtClean="0"/>
              <a:t>Similar tools exist in Java, PHP, etc.</a:t>
            </a:r>
            <a:endParaRPr lang="en-US" dirty="0"/>
          </a:p>
        </p:txBody>
      </p:sp>
      <p:sp>
        <p:nvSpPr>
          <p:cNvPr id="133122" name="Rectangle 1"/>
          <p:cNvSpPr>
            <a:spLocks noGrp="1" noChangeArrowheads="1"/>
          </p:cNvSpPr>
          <p:nvPr>
            <p:ph type="title"/>
          </p:nvPr>
        </p:nvSpPr>
        <p:spPr/>
        <p:txBody>
          <a:bodyPr/>
          <a:lstStyle/>
          <a:p>
            <a:r>
              <a:rPr lang="en-US" smtClean="0"/>
              <a:t>RDF in programming practice</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
          <p:cNvSpPr>
            <a:spLocks noGrp="1" noChangeArrowheads="1"/>
          </p:cNvSpPr>
          <p:nvPr>
            <p:ph type="title"/>
          </p:nvPr>
        </p:nvSpPr>
        <p:spPr/>
        <p:txBody>
          <a:bodyPr/>
          <a:lstStyle/>
          <a:p>
            <a:r>
              <a:rPr lang="en-US" dirty="0" smtClean="0"/>
              <a:t>Python example using </a:t>
            </a:r>
            <a:r>
              <a:rPr lang="en-US" dirty="0" err="1" smtClean="0"/>
              <a:t>RDFLib</a:t>
            </a:r>
            <a:endParaRPr lang="en-US" dirty="0"/>
          </a:p>
        </p:txBody>
      </p:sp>
      <p:sp>
        <p:nvSpPr>
          <p:cNvPr id="4" name="Text Placeholder 3"/>
          <p:cNvSpPr>
            <a:spLocks noGrp="1"/>
          </p:cNvSpPr>
          <p:nvPr>
            <p:ph type="body" sz="half" idx="3"/>
          </p:nvPr>
        </p:nvSpPr>
        <p:spPr>
          <a:xfrm>
            <a:off x="500581" y="1941661"/>
            <a:ext cx="9076063" cy="2918302"/>
          </a:xfrm>
        </p:spPr>
        <p:txBody>
          <a:bodyPr>
            <a:normAutofit lnSpcReduction="10000"/>
          </a:bodyPr>
          <a:lstStyle/>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dirty="0" smtClean="0">
                <a:solidFill>
                  <a:srgbClr val="000000"/>
                </a:solidFill>
                <a:latin typeface="Courier New" charset="0"/>
                <a:ea typeface="msmincho" charset="0"/>
                <a:cs typeface="msmincho" charset="0"/>
              </a:rPr>
              <a:t>  </a:t>
            </a:r>
            <a:r>
              <a:rPr lang="en-US" noProof="1">
                <a:solidFill>
                  <a:srgbClr val="000000"/>
                </a:solidFill>
                <a:latin typeface="Courier New" charset="0"/>
                <a:ea typeface="msmincho" charset="0"/>
                <a:cs typeface="msmincho" charset="0"/>
              </a:rPr>
              <a:t>#</a:t>
            </a:r>
            <a:r>
              <a:rPr lang="en-US" noProof="1" smtClean="0">
                <a:solidFill>
                  <a:srgbClr val="000000"/>
                </a:solidFill>
                <a:latin typeface="Courier New" charset="0"/>
                <a:ea typeface="msmincho" charset="0"/>
                <a:cs typeface="msmincho" charset="0"/>
              </a:rPr>
              <a:t> create a graph from a file</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noProof="1" smtClean="0">
                <a:solidFill>
                  <a:srgbClr val="000000"/>
                </a:solidFill>
                <a:latin typeface="Courier New" charset="0"/>
                <a:ea typeface="msmincho" charset="0"/>
                <a:cs typeface="msmincho" charset="0"/>
              </a:rPr>
              <a:t>  graph = rdflib.Graph()</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noProof="1">
                <a:solidFill>
                  <a:srgbClr val="000000"/>
                </a:solidFill>
                <a:latin typeface="Courier New" charset="0"/>
                <a:ea typeface="msmincho" charset="0"/>
                <a:cs typeface="msmincho" charset="0"/>
              </a:rPr>
              <a:t>  graph.parse("</a:t>
            </a:r>
            <a:r>
              <a:rPr lang="en-US" noProof="1" smtClean="0">
                <a:solidFill>
                  <a:srgbClr val="000000"/>
                </a:solidFill>
                <a:latin typeface="Courier New" charset="0"/>
                <a:ea typeface="msmincho" charset="0"/>
                <a:cs typeface="msmincho" charset="0"/>
              </a:rPr>
              <a:t>filename.rdf</a:t>
            </a:r>
            <a:r>
              <a:rPr lang="en-US" noProof="1">
                <a:solidFill>
                  <a:srgbClr val="000000"/>
                </a:solidFill>
                <a:latin typeface="Courier New" charset="0"/>
                <a:ea typeface="msmincho" charset="0"/>
                <a:cs typeface="msmincho" charset="0"/>
              </a:rPr>
              <a:t>"</a:t>
            </a:r>
            <a:r>
              <a:rPr lang="en-US" noProof="1" smtClean="0">
                <a:solidFill>
                  <a:srgbClr val="000000"/>
                </a:solidFill>
                <a:latin typeface="Courier New" charset="0"/>
                <a:ea typeface="msmincho" charset="0"/>
                <a:cs typeface="msmincho" charset="0"/>
              </a:rPr>
              <a:t>, format=</a:t>
            </a:r>
            <a:r>
              <a:rPr lang="en-US" noProof="1">
                <a:solidFill>
                  <a:srgbClr val="000000"/>
                </a:solidFill>
                <a:latin typeface="Courier New" charset="0"/>
                <a:ea typeface="msmincho" charset="0"/>
                <a:cs typeface="msmincho" charset="0"/>
              </a:rPr>
              <a:t>"</a:t>
            </a:r>
            <a:r>
              <a:rPr lang="en-US" noProof="1" smtClean="0">
                <a:solidFill>
                  <a:srgbClr val="000000"/>
                </a:solidFill>
                <a:latin typeface="Courier New" charset="0"/>
                <a:ea typeface="msmincho" charset="0"/>
                <a:cs typeface="msmincho" charset="0"/>
              </a:rPr>
              <a:t>rdfxml</a:t>
            </a:r>
            <a:r>
              <a:rPr lang="en-US" noProof="1">
                <a:solidFill>
                  <a:srgbClr val="000000"/>
                </a:solidFill>
                <a:latin typeface="Courier New" charset="0"/>
                <a:ea typeface="msmincho" charset="0"/>
                <a:cs typeface="msmincho" charset="0"/>
              </a:rPr>
              <a:t>"</a:t>
            </a:r>
            <a:r>
              <a:rPr lang="en-US" noProof="1" smtClean="0">
                <a:solidFill>
                  <a:srgbClr val="000000"/>
                </a:solidFill>
                <a:latin typeface="Courier New" charset="0"/>
                <a:ea typeface="msmincho" charset="0"/>
                <a:cs typeface="msmincho" charset="0"/>
              </a:rPr>
              <a:t>)</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noProof="1">
                <a:solidFill>
                  <a:srgbClr val="000000"/>
                </a:solidFill>
                <a:latin typeface="Courier New" charset="0"/>
                <a:ea typeface="msmincho" charset="0"/>
                <a:cs typeface="msmincho" charset="0"/>
              </a:rPr>
              <a:t> </a:t>
            </a:r>
            <a:r>
              <a:rPr lang="en-US" noProof="1" smtClean="0">
                <a:solidFill>
                  <a:srgbClr val="000000"/>
                </a:solidFill>
                <a:latin typeface="Courier New" charset="0"/>
                <a:ea typeface="msmincho" charset="0"/>
                <a:cs typeface="msmincho" charset="0"/>
              </a:rPr>
              <a:t> # take subject with a known URI</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noProof="1">
                <a:solidFill>
                  <a:srgbClr val="000000"/>
                </a:solidFill>
                <a:latin typeface="Courier New" charset="0"/>
                <a:ea typeface="msmincho" charset="0"/>
                <a:cs typeface="msmincho" charset="0"/>
              </a:rPr>
              <a:t> </a:t>
            </a:r>
            <a:r>
              <a:rPr lang="en-US" noProof="1" smtClean="0">
                <a:solidFill>
                  <a:srgbClr val="000000"/>
                </a:solidFill>
                <a:latin typeface="Courier New" charset="0"/>
                <a:ea typeface="msmincho" charset="0"/>
                <a:cs typeface="msmincho" charset="0"/>
              </a:rPr>
              <a:t> subject </a:t>
            </a:r>
            <a:r>
              <a:rPr lang="en-US" noProof="1">
                <a:solidFill>
                  <a:srgbClr val="000000"/>
                </a:solidFill>
                <a:latin typeface="Courier New" charset="0"/>
                <a:ea typeface="msmincho" charset="0"/>
                <a:cs typeface="msmincho" charset="0"/>
              </a:rPr>
              <a:t>= rdflib.URIRef("URI_of_Subject"</a:t>
            </a:r>
            <a:r>
              <a:rPr lang="en-US" noProof="1" smtClean="0">
                <a:solidFill>
                  <a:srgbClr val="000000"/>
                </a:solidFill>
                <a:latin typeface="Courier New" charset="0"/>
                <a:ea typeface="msmincho" charset="0"/>
                <a:cs typeface="msmincho" charset="0"/>
              </a:rPr>
              <a:t>)</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noProof="1">
                <a:solidFill>
                  <a:srgbClr val="000000"/>
                </a:solidFill>
                <a:latin typeface="Courier New" charset="0"/>
                <a:ea typeface="msmincho" charset="0"/>
                <a:cs typeface="msmincho" charset="0"/>
              </a:rPr>
              <a:t> </a:t>
            </a:r>
            <a:r>
              <a:rPr lang="en-US" noProof="1" smtClean="0">
                <a:solidFill>
                  <a:srgbClr val="000000"/>
                </a:solidFill>
                <a:latin typeface="Courier New" charset="0"/>
                <a:ea typeface="msmincho" charset="0"/>
                <a:cs typeface="msmincho" charset="0"/>
              </a:rPr>
              <a:t> # process all properties and objects for this subject</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noProof="1" smtClean="0">
                <a:solidFill>
                  <a:srgbClr val="000000"/>
                </a:solidFill>
                <a:latin typeface="Courier New" charset="0"/>
                <a:ea typeface="msmincho" charset="0"/>
                <a:cs typeface="msmincho" charset="0"/>
              </a:rPr>
              <a:t>  </a:t>
            </a:r>
            <a:r>
              <a:rPr lang="en-US" noProof="1">
                <a:solidFill>
                  <a:srgbClr val="000000"/>
                </a:solidFill>
                <a:latin typeface="Courier New" charset="0"/>
                <a:ea typeface="msmincho" charset="0"/>
                <a:cs typeface="msmincho" charset="0"/>
              </a:rPr>
              <a:t>for (s,p,o) in graph.triples((subject,None,None)) :</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noProof="1">
                <a:solidFill>
                  <a:srgbClr val="000000"/>
                </a:solidFill>
                <a:latin typeface="Courier New" charset="0"/>
                <a:ea typeface="msmincho" charset="0"/>
                <a:cs typeface="msmincho" charset="0"/>
              </a:rPr>
              <a:t> </a:t>
            </a:r>
            <a:r>
              <a:rPr lang="en-US" noProof="1" smtClean="0">
                <a:solidFill>
                  <a:srgbClr val="000000"/>
                </a:solidFill>
                <a:latin typeface="Courier New" charset="0"/>
                <a:ea typeface="msmincho" charset="0"/>
                <a:cs typeface="msmincho" charset="0"/>
              </a:rPr>
              <a:t>   do_something(p,o)</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noProof="1" smtClean="0">
                <a:solidFill>
                  <a:srgbClr val="000000"/>
                </a:solidFill>
                <a:latin typeface="Courier New" charset="0"/>
                <a:ea typeface="msmincho" charset="0"/>
                <a:cs typeface="msmincho" charset="0"/>
              </a:rPr>
              <a:t>  </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787936"/>
            <a:ext cx="9864725" cy="1812925"/>
          </a:xfrm>
          <a:solidFill>
            <a:schemeClr val="bg2">
              <a:lumMod val="25000"/>
              <a:alpha val="36000"/>
            </a:schemeClr>
          </a:solidFill>
        </p:spPr>
        <p:txBody>
          <a:bodyPr>
            <a:normAutofit/>
          </a:bodyPr>
          <a:lstStyle/>
          <a:p>
            <a:r>
              <a:rPr lang="en-US" sz="5300" dirty="0">
                <a:solidFill>
                  <a:schemeClr val="bg1"/>
                </a:solidFill>
              </a:rPr>
              <a:t>One level higher up: </a:t>
            </a:r>
            <a:br>
              <a:rPr lang="en-US" sz="5300" dirty="0">
                <a:solidFill>
                  <a:schemeClr val="bg1"/>
                </a:solidFill>
              </a:rPr>
            </a:br>
            <a:r>
              <a:rPr lang="en-US" sz="5300" dirty="0">
                <a:solidFill>
                  <a:schemeClr val="bg1"/>
                </a:solidFill>
              </a:rPr>
              <a:t>RDFS, Datatypes</a:t>
            </a:r>
          </a:p>
        </p:txBody>
      </p:sp>
      <p:sp>
        <p:nvSpPr>
          <p:cNvPr id="3" name="Text Box 7"/>
          <p:cNvSpPr txBox="1">
            <a:spLocks noChangeArrowheads="1"/>
          </p:cNvSpPr>
          <p:nvPr/>
        </p:nvSpPr>
        <p:spPr bwMode="auto">
          <a:xfrm>
            <a:off x="-38537" y="7268117"/>
            <a:ext cx="9032311" cy="320236"/>
          </a:xfrm>
          <a:prstGeom prst="rect">
            <a:avLst/>
          </a:prstGeom>
          <a:noFill/>
          <a:ln w="9525">
            <a:noFill/>
            <a:round/>
            <a:headEnd/>
            <a:tailEnd/>
          </a:ln>
        </p:spPr>
        <p:txBody>
          <a:bodyPr wrap="none" lIns="98757" tIns="74557" rIns="98757" bIns="49381">
            <a:prstTxWarp prst="textNoShape">
              <a:avLst/>
            </a:prstTxWarp>
          </a:bodyPr>
          <a:lstStyle/>
          <a:p>
            <a:pPr defTabSz="500793" fontAlgn="auto" hangingPunct="1">
              <a:lnSpc>
                <a:spcPct val="100000"/>
              </a:lnSpc>
              <a:spcBef>
                <a:spcPts val="0"/>
              </a:spcBef>
              <a:spcAft>
                <a:spcPts val="0"/>
              </a:spcAft>
              <a:buClrTx/>
              <a:buSzTx/>
              <a:tabLst>
                <a:tab pos="0" algn="l"/>
                <a:tab pos="787523" algn="l"/>
                <a:tab pos="1576780" algn="l"/>
                <a:tab pos="2366037" algn="l"/>
                <a:tab pos="3155298" algn="l"/>
                <a:tab pos="3944570" algn="l"/>
                <a:tab pos="4733825" algn="l"/>
                <a:tab pos="5523086" algn="l"/>
                <a:tab pos="6312340" algn="l"/>
                <a:tab pos="7101606" algn="l"/>
                <a:tab pos="7890877" algn="l"/>
                <a:tab pos="8680129" algn="l"/>
                <a:tab pos="9469390" algn="l"/>
                <a:tab pos="10258655" algn="l"/>
                <a:tab pos="11047913" algn="l"/>
                <a:tab pos="11837174" algn="l"/>
              </a:tabLst>
            </a:pPr>
            <a:r>
              <a:rPr lang="en-US" sz="1100" i="1" dirty="0">
                <a:solidFill>
                  <a:srgbClr val="FFFFFF"/>
                </a:solidFill>
                <a:latin typeface="Lucida Sans Unicode"/>
                <a:ea typeface="msmincho" charset="0"/>
                <a:cs typeface="msmincho" charset="0"/>
              </a:rPr>
              <a:t>Nexus Simulation Credit Erich Bremmer</a:t>
            </a:r>
            <a:endParaRPr lang="en-US" sz="1100" i="1" dirty="0">
              <a:solidFill>
                <a:srgbClr val="FFFFFF"/>
              </a:solidFill>
              <a:latin typeface="Lucida Sans Unicode"/>
              <a:ea typeface="msmincho" charset="0"/>
              <a:cs typeface="msmincho" charset="0"/>
              <a:hlinkClick r:id="rId3"/>
            </a:endParaRPr>
          </a:p>
        </p:txBody>
      </p:sp>
    </p:spTree>
    <p:extLst>
      <p:ext uri="{BB962C8B-B14F-4D97-AF65-F5344CB8AC3E}">
        <p14:creationId xmlns:p14="http://schemas.microsoft.com/office/powerpoint/2010/main" val="148355436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Rectangle 2"/>
          <p:cNvSpPr>
            <a:spLocks noGrp="1" noChangeArrowheads="1"/>
          </p:cNvSpPr>
          <p:nvPr>
            <p:ph idx="1"/>
          </p:nvPr>
        </p:nvSpPr>
        <p:spPr/>
        <p:txBody>
          <a:bodyPr/>
          <a:lstStyle/>
          <a:p>
            <a:r>
              <a:rPr lang="en-US" dirty="0" smtClean="0"/>
              <a:t>First step towards the “extra knowledge”:</a:t>
            </a:r>
          </a:p>
          <a:p>
            <a:pPr lvl="1"/>
            <a:r>
              <a:rPr lang="en-US" dirty="0" smtClean="0"/>
              <a:t>define the terms we can use</a:t>
            </a:r>
          </a:p>
          <a:p>
            <a:pPr lvl="1"/>
            <a:r>
              <a:rPr lang="en-US" dirty="0" smtClean="0"/>
              <a:t>what restrictions apply</a:t>
            </a:r>
          </a:p>
          <a:p>
            <a:pPr lvl="1"/>
            <a:r>
              <a:rPr lang="en-US" dirty="0" smtClean="0"/>
              <a:t>what extra relationships are there?</a:t>
            </a:r>
          </a:p>
          <a:p>
            <a:r>
              <a:rPr lang="en-US" dirty="0" smtClean="0"/>
              <a:t>Officially: “RDF Vocabulary Description Language”</a:t>
            </a:r>
          </a:p>
          <a:p>
            <a:pPr lvl="1"/>
            <a:r>
              <a:rPr lang="en-US" dirty="0" smtClean="0"/>
              <a:t>the term “Schema” is retained for historical reasons…</a:t>
            </a:r>
            <a:endParaRPr lang="en-US" dirty="0"/>
          </a:p>
        </p:txBody>
      </p:sp>
      <p:sp>
        <p:nvSpPr>
          <p:cNvPr id="141314" name="Rectangle 1"/>
          <p:cNvSpPr>
            <a:spLocks noGrp="1" noChangeArrowheads="1"/>
          </p:cNvSpPr>
          <p:nvPr>
            <p:ph type="title"/>
          </p:nvPr>
        </p:nvSpPr>
        <p:spPr/>
        <p:txBody>
          <a:bodyPr/>
          <a:lstStyle/>
          <a:p>
            <a:r>
              <a:rPr lang="en-US" smtClean="0"/>
              <a:t>Need for RDF schemas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2"/>
          <p:cNvSpPr>
            <a:spLocks noGrp="1" noChangeArrowheads="1"/>
          </p:cNvSpPr>
          <p:nvPr>
            <p:ph idx="1"/>
          </p:nvPr>
        </p:nvSpPr>
        <p:spPr/>
        <p:txBody>
          <a:bodyPr>
            <a:normAutofit/>
          </a:bodyPr>
          <a:lstStyle/>
          <a:p>
            <a:r>
              <a:rPr lang="en-US" dirty="0" smtClean="0"/>
              <a:t>Think of well known traditional vocabularies:</a:t>
            </a:r>
          </a:p>
          <a:p>
            <a:pPr lvl="1"/>
            <a:r>
              <a:rPr lang="en-US" dirty="0" smtClean="0"/>
              <a:t>use the term “novel”</a:t>
            </a:r>
          </a:p>
          <a:p>
            <a:pPr lvl="1"/>
            <a:r>
              <a:rPr lang="en-US" dirty="0" smtClean="0"/>
              <a:t>“every novel is a fiction”</a:t>
            </a:r>
          </a:p>
          <a:p>
            <a:pPr lvl="1"/>
            <a:r>
              <a:rPr lang="en-US" dirty="0" smtClean="0"/>
              <a:t>“«The Glass Palace» is a novel”</a:t>
            </a:r>
          </a:p>
          <a:p>
            <a:pPr lvl="1"/>
            <a:r>
              <a:rPr lang="en-US" dirty="0" smtClean="0"/>
              <a:t>etc.</a:t>
            </a:r>
          </a:p>
          <a:p>
            <a:r>
              <a:rPr lang="en-US" dirty="0" smtClean="0"/>
              <a:t>RDFS defines resources and classes:</a:t>
            </a:r>
          </a:p>
          <a:p>
            <a:pPr lvl="1"/>
            <a:r>
              <a:rPr lang="en-US" dirty="0" smtClean="0"/>
              <a:t>everything in RDF is a “resource”</a:t>
            </a:r>
          </a:p>
          <a:p>
            <a:pPr lvl="1"/>
            <a:r>
              <a:rPr lang="en-US" dirty="0" smtClean="0"/>
              <a:t>“classes” are also resources, but…</a:t>
            </a:r>
          </a:p>
          <a:p>
            <a:pPr lvl="1"/>
            <a:r>
              <a:rPr lang="en-US" dirty="0" smtClean="0"/>
              <a:t>…they are also a collection of possible resources (i.e., “individuals”)</a:t>
            </a:r>
          </a:p>
          <a:p>
            <a:pPr lvl="2"/>
            <a:r>
              <a:rPr lang="en-US" dirty="0" smtClean="0"/>
              <a:t>“fiction”, “novel”, …</a:t>
            </a:r>
            <a:endParaRPr lang="en-US" dirty="0"/>
          </a:p>
        </p:txBody>
      </p:sp>
      <p:sp>
        <p:nvSpPr>
          <p:cNvPr id="143362" name="Rectangle 1"/>
          <p:cNvSpPr>
            <a:spLocks noGrp="1" noChangeArrowheads="1"/>
          </p:cNvSpPr>
          <p:nvPr>
            <p:ph type="title"/>
          </p:nvPr>
        </p:nvSpPr>
        <p:spPr/>
        <p:txBody>
          <a:bodyPr/>
          <a:lstStyle/>
          <a:p>
            <a:r>
              <a:rPr lang="en-US" smtClean="0"/>
              <a:t>Classes, resources, …</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2"/>
          <p:cNvSpPr>
            <a:spLocks noGrp="1" noChangeArrowheads="1"/>
          </p:cNvSpPr>
          <p:nvPr>
            <p:ph idx="1"/>
          </p:nvPr>
        </p:nvSpPr>
        <p:spPr/>
        <p:txBody>
          <a:bodyPr/>
          <a:lstStyle/>
          <a:p>
            <a:r>
              <a:rPr lang="en-US" dirty="0" smtClean="0"/>
              <a:t>Relationships are defined </a:t>
            </a:r>
            <a:r>
              <a:rPr lang="en-US" smtClean="0"/>
              <a:t>among resources:</a:t>
            </a:r>
            <a:endParaRPr lang="en-US" dirty="0" smtClean="0"/>
          </a:p>
          <a:p>
            <a:pPr lvl="1"/>
            <a:r>
              <a:rPr lang="en-US" dirty="0" smtClean="0"/>
              <a:t>“typing”: an individual belongs to a specific class </a:t>
            </a:r>
          </a:p>
          <a:p>
            <a:pPr lvl="2"/>
            <a:r>
              <a:rPr lang="en-US" dirty="0" smtClean="0"/>
              <a:t>“«The Glass Palace» is a novel”</a:t>
            </a:r>
          </a:p>
          <a:p>
            <a:pPr lvl="2"/>
            <a:r>
              <a:rPr lang="en-US" dirty="0" smtClean="0"/>
              <a:t>to be more precise: “«http://.../000651409X» is a novel”</a:t>
            </a:r>
          </a:p>
          <a:p>
            <a:pPr lvl="1"/>
            <a:r>
              <a:rPr lang="en-US" dirty="0" smtClean="0"/>
              <a:t>“subclassing”: all instances of one are also the instances of the other (“every novel is a fiction”)</a:t>
            </a:r>
          </a:p>
          <a:p>
            <a:r>
              <a:rPr lang="en-US" dirty="0" smtClean="0"/>
              <a:t>RDFS formalizes these notions in RDF</a:t>
            </a:r>
            <a:endParaRPr lang="en-US" dirty="0"/>
          </a:p>
        </p:txBody>
      </p:sp>
      <p:sp>
        <p:nvSpPr>
          <p:cNvPr id="145410" name="Rectangle 1"/>
          <p:cNvSpPr>
            <a:spLocks noGrp="1" noChangeArrowheads="1"/>
          </p:cNvSpPr>
          <p:nvPr>
            <p:ph type="title"/>
          </p:nvPr>
        </p:nvSpPr>
        <p:spPr/>
        <p:txBody>
          <a:bodyPr/>
          <a:lstStyle/>
          <a:p>
            <a:r>
              <a:rPr lang="en-US" smtClean="0"/>
              <a:t>Classes, resources, … (cont.)</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0080625" cy="7559675"/>
            <a:chOff x="1091506" y="1205894"/>
            <a:chExt cx="6187169" cy="5517872"/>
          </a:xfrm>
        </p:grpSpPr>
        <p:pic>
          <p:nvPicPr>
            <p:cNvPr id="3" name="图片 2" descr="中科院数学与系统科学研究院&amp;北京工业大学联合制作-歇山搭建中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1506" y="1205894"/>
              <a:ext cx="6187169" cy="551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4"/>
            <p:cNvSpPr txBox="1">
              <a:spLocks noChangeArrowheads="1"/>
            </p:cNvSpPr>
            <p:nvPr/>
          </p:nvSpPr>
          <p:spPr bwMode="auto">
            <a:xfrm>
              <a:off x="1589210" y="2194220"/>
              <a:ext cx="2986727" cy="250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eaLnBrk="0" fontAlgn="base" hangingPunct="0">
                <a:spcBef>
                  <a:spcPct val="0"/>
                </a:spcBef>
                <a:spcAft>
                  <a:spcPct val="0"/>
                </a:spcAft>
                <a:defRPr>
                  <a:solidFill>
                    <a:schemeClr val="tx1"/>
                  </a:solidFill>
                  <a:latin typeface="Arial" charset="0"/>
                  <a:ea typeface="SimSun" charset="0"/>
                  <a:cs typeface="SimSun" charset="0"/>
                </a:defRPr>
              </a:lvl6pPr>
              <a:lvl7pPr marL="2971800" indent="-228600" eaLnBrk="0" fontAlgn="base" hangingPunct="0">
                <a:spcBef>
                  <a:spcPct val="0"/>
                </a:spcBef>
                <a:spcAft>
                  <a:spcPct val="0"/>
                </a:spcAft>
                <a:defRPr>
                  <a:solidFill>
                    <a:schemeClr val="tx1"/>
                  </a:solidFill>
                  <a:latin typeface="Arial" charset="0"/>
                  <a:ea typeface="SimSun" charset="0"/>
                  <a:cs typeface="SimSun" charset="0"/>
                </a:defRPr>
              </a:lvl7pPr>
              <a:lvl8pPr marL="3429000" indent="-228600" eaLnBrk="0" fontAlgn="base" hangingPunct="0">
                <a:spcBef>
                  <a:spcPct val="0"/>
                </a:spcBef>
                <a:spcAft>
                  <a:spcPct val="0"/>
                </a:spcAft>
                <a:defRPr>
                  <a:solidFill>
                    <a:schemeClr val="tx1"/>
                  </a:solidFill>
                  <a:latin typeface="Arial" charset="0"/>
                  <a:ea typeface="SimSun" charset="0"/>
                  <a:cs typeface="SimSun" charset="0"/>
                </a:defRPr>
              </a:lvl8pPr>
              <a:lvl9pPr marL="3886200" indent="-228600" eaLnBrk="0" fontAlgn="base" hangingPunct="0">
                <a:spcBef>
                  <a:spcPct val="0"/>
                </a:spcBef>
                <a:spcAft>
                  <a:spcPct val="0"/>
                </a:spcAft>
                <a:defRPr>
                  <a:solidFill>
                    <a:schemeClr val="tx1"/>
                  </a:solidFill>
                  <a:latin typeface="Arial" charset="0"/>
                  <a:ea typeface="SimSun" charset="0"/>
                  <a:cs typeface="SimSun" charset="0"/>
                </a:defRPr>
              </a:lvl9pPr>
            </a:lstStyle>
            <a:p>
              <a:pPr eaLnBrk="1" hangingPunct="1"/>
              <a:r>
                <a:rPr lang="en-US" altLang="zh-CN" sz="1800" dirty="0" err="1">
                  <a:solidFill>
                    <a:schemeClr val="bg1"/>
                  </a:solidFill>
                </a:rPr>
                <a:t>Xieshan</a:t>
              </a:r>
              <a:r>
                <a:rPr lang="en-US" altLang="zh-CN" sz="1800" dirty="0">
                  <a:solidFill>
                    <a:schemeClr val="bg1"/>
                  </a:solidFill>
                </a:rPr>
                <a:t> wooden structure</a:t>
              </a:r>
              <a:endParaRPr lang="zh-CN" altLang="en-US" sz="1800" dirty="0">
                <a:solidFill>
                  <a:schemeClr val="bg1"/>
                </a:solidFill>
              </a:endParaRPr>
            </a:p>
          </p:txBody>
        </p:sp>
      </p:grpSp>
      <p:sp>
        <p:nvSpPr>
          <p:cNvPr id="6" name="Text Box 3"/>
          <p:cNvSpPr txBox="1">
            <a:spLocks noChangeArrowheads="1"/>
          </p:cNvSpPr>
          <p:nvPr/>
        </p:nvSpPr>
        <p:spPr bwMode="auto">
          <a:xfrm>
            <a:off x="192330" y="7283908"/>
            <a:ext cx="6467475" cy="290512"/>
          </a:xfrm>
          <a:prstGeom prst="rect">
            <a:avLst/>
          </a:prstGeom>
          <a:noFill/>
          <a:ln w="9525">
            <a:noFill/>
            <a:round/>
            <a:headEnd/>
            <a:tailEnd/>
          </a:ln>
        </p:spPr>
        <p:txBody>
          <a:bodyPr wrap="none" lIns="89916" tIns="67868" rIns="89916" bIns="44958">
            <a:prstTxWarp prst="textNoShape">
              <a:avLst/>
            </a:prstTxWarp>
          </a:bodyPr>
          <a:lstStyle/>
          <a:p>
            <a:pPr>
              <a:tabLst>
                <a:tab pos="0" algn="l"/>
                <a:tab pos="716876" algn="l"/>
                <a:tab pos="1435349" algn="l"/>
                <a:tab pos="2153814" algn="l"/>
                <a:tab pos="2872281" algn="l"/>
                <a:tab pos="3590748" algn="l"/>
                <a:tab pos="4309215" algn="l"/>
                <a:tab pos="5027682" algn="l"/>
                <a:tab pos="5746148" algn="l"/>
                <a:tab pos="6464617" algn="l"/>
                <a:tab pos="7183083" algn="l"/>
                <a:tab pos="7901550" algn="l"/>
                <a:tab pos="8620017" algn="l"/>
                <a:tab pos="9338479" algn="l"/>
                <a:tab pos="10056949" algn="l"/>
                <a:tab pos="10775415" algn="l"/>
              </a:tabLst>
            </a:pPr>
            <a:r>
              <a:rPr lang="en-US" sz="1100" i="1" dirty="0">
                <a:solidFill>
                  <a:srgbClr val="000000"/>
                </a:solidFill>
                <a:ea typeface="msmincho" charset="0"/>
                <a:cs typeface="msmincho" charset="0"/>
              </a:rPr>
              <a:t>Courtesy of </a:t>
            </a:r>
            <a:r>
              <a:rPr lang="en-US" sz="1100" i="1" dirty="0" err="1">
                <a:solidFill>
                  <a:srgbClr val="000000"/>
                </a:solidFill>
                <a:ea typeface="msmincho" charset="0"/>
                <a:cs typeface="msmincho" charset="0"/>
              </a:rPr>
              <a:t>Songmao</a:t>
            </a:r>
            <a:r>
              <a:rPr lang="en-US" sz="1100" i="1" dirty="0">
                <a:solidFill>
                  <a:srgbClr val="000000"/>
                </a:solidFill>
                <a:ea typeface="msmincho" charset="0"/>
                <a:cs typeface="msmincho" charset="0"/>
              </a:rPr>
              <a:t> Zhang, Academy of Mathematics and System Sciences, China </a:t>
            </a:r>
            <a:endParaRPr lang="en-US" sz="1100" i="1" dirty="0">
              <a:solidFill>
                <a:srgbClr val="000000"/>
              </a:solidFill>
              <a:ea typeface="msmincho" charset="0"/>
              <a:cs typeface="msmincho" charset="0"/>
              <a:hlinkClick r:id="rId4"/>
            </a:endParaRPr>
          </a:p>
        </p:txBody>
      </p:sp>
    </p:spTree>
    <p:extLst>
      <p:ext uri="{BB962C8B-B14F-4D97-AF65-F5344CB8AC3E}">
        <p14:creationId xmlns:p14="http://schemas.microsoft.com/office/powerpoint/2010/main" val="127986977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2"/>
          <p:cNvSpPr>
            <a:spLocks noGrp="1" noChangeArrowheads="1"/>
          </p:cNvSpPr>
          <p:nvPr>
            <p:ph idx="1"/>
          </p:nvPr>
        </p:nvSpPr>
        <p:spPr>
          <a:xfrm>
            <a:off x="392111" y="4922838"/>
            <a:ext cx="9358313" cy="2068512"/>
          </a:xfrm>
        </p:spPr>
        <p:txBody>
          <a:bodyPr/>
          <a:lstStyle/>
          <a:p>
            <a:r>
              <a:rPr lang="en-US" dirty="0" smtClean="0"/>
              <a:t>RDFS defines the meaning of these terms</a:t>
            </a:r>
          </a:p>
          <a:p>
            <a:pPr lvl="1"/>
            <a:r>
              <a:rPr lang="en-US" dirty="0" smtClean="0"/>
              <a:t>(these are all special URI-</a:t>
            </a:r>
            <a:r>
              <a:rPr lang="en-US" dirty="0" err="1" smtClean="0"/>
              <a:t>s</a:t>
            </a:r>
            <a:r>
              <a:rPr lang="en-US" dirty="0" smtClean="0"/>
              <a:t>, we just use the namespace abbreviation)</a:t>
            </a:r>
            <a:endParaRPr lang="en-US" dirty="0"/>
          </a:p>
        </p:txBody>
      </p:sp>
      <p:sp>
        <p:nvSpPr>
          <p:cNvPr id="147458" name="Rectangle 1"/>
          <p:cNvSpPr>
            <a:spLocks noGrp="1" noChangeArrowheads="1"/>
          </p:cNvSpPr>
          <p:nvPr>
            <p:ph type="title"/>
          </p:nvPr>
        </p:nvSpPr>
        <p:spPr/>
        <p:txBody>
          <a:bodyPr/>
          <a:lstStyle/>
          <a:p>
            <a:r>
              <a:rPr lang="en-US" smtClean="0"/>
              <a:t>Classes, resources in RDF(S)</a:t>
            </a:r>
            <a:endParaRPr lang="en-US"/>
          </a:p>
        </p:txBody>
      </p:sp>
      <p:grpSp>
        <p:nvGrpSpPr>
          <p:cNvPr id="2" name="Group 29"/>
          <p:cNvGrpSpPr/>
          <p:nvPr/>
        </p:nvGrpSpPr>
        <p:grpSpPr>
          <a:xfrm>
            <a:off x="304806" y="1482037"/>
            <a:ext cx="9560872" cy="2372636"/>
            <a:chOff x="304800" y="1482037"/>
            <a:chExt cx="9560872" cy="2372636"/>
          </a:xfrm>
        </p:grpSpPr>
        <p:sp>
          <p:nvSpPr>
            <p:cNvPr id="6" name="TextBox 5"/>
            <p:cNvSpPr txBox="1"/>
            <p:nvPr/>
          </p:nvSpPr>
          <p:spPr>
            <a:xfrm>
              <a:off x="3973513" y="3151337"/>
              <a:ext cx="1676400" cy="328665"/>
            </a:xfrm>
            <a:prstGeom prst="rect">
              <a:avLst/>
            </a:prstGeom>
            <a:noFill/>
          </p:spPr>
          <p:txBody>
            <a:bodyPr wrap="square" rtlCol="0">
              <a:spAutoFit/>
            </a:bodyPr>
            <a:lstStyle/>
            <a:p>
              <a:pPr algn="ctr"/>
              <a:r>
                <a:rPr lang="en-US" sz="1700" b="1" noProof="1">
                  <a:solidFill>
                    <a:schemeClr val="accent1">
                      <a:lumMod val="50000"/>
                    </a:schemeClr>
                  </a:solidFill>
                </a:rPr>
                <a:t>rdf:type</a:t>
              </a:r>
            </a:p>
          </p:txBody>
        </p:sp>
        <p:sp>
          <p:nvSpPr>
            <p:cNvPr id="7" name="Oval 6"/>
            <p:cNvSpPr/>
            <p:nvPr/>
          </p:nvSpPr>
          <p:spPr bwMode="auto">
            <a:xfrm>
              <a:off x="5659940" y="3234637"/>
              <a:ext cx="2656972"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#Novel</a:t>
              </a:r>
            </a:p>
          </p:txBody>
        </p:sp>
        <p:cxnSp>
          <p:nvCxnSpPr>
            <p:cNvPr id="9" name="Straight Arrow Connector 8"/>
            <p:cNvCxnSpPr>
              <a:stCxn id="7" idx="2"/>
              <a:endCxn id="10" idx="6"/>
            </p:cNvCxnSpPr>
            <p:nvPr/>
          </p:nvCxnSpPr>
          <p:spPr bwMode="auto">
            <a:xfrm flipH="1">
              <a:off x="4049713" y="3465719"/>
              <a:ext cx="1610227" cy="0"/>
            </a:xfrm>
            <a:prstGeom prst="straightConnector1">
              <a:avLst/>
            </a:prstGeom>
            <a:solidFill>
              <a:srgbClr val="00B8FF"/>
            </a:solidFill>
            <a:ln w="19050" cap="flat" cmpd="sng" algn="ctr">
              <a:solidFill>
                <a:schemeClr val="accent1">
                  <a:lumMod val="50000"/>
                </a:schemeClr>
              </a:solidFill>
              <a:prstDash val="solid"/>
              <a:round/>
              <a:headEnd type="triangle" w="lg" len="med"/>
              <a:tailEnd type="none" w="lg" len="med"/>
            </a:ln>
            <a:effectLst/>
          </p:spPr>
        </p:cxnSp>
        <p:sp>
          <p:nvSpPr>
            <p:cNvPr id="10" name="Oval 9"/>
            <p:cNvSpPr/>
            <p:nvPr/>
          </p:nvSpPr>
          <p:spPr bwMode="auto">
            <a:xfrm>
              <a:off x="304800" y="3076765"/>
              <a:ext cx="3744913" cy="77790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http://…isbn/000651409X</a:t>
              </a:r>
            </a:p>
          </p:txBody>
        </p:sp>
        <p:sp>
          <p:nvSpPr>
            <p:cNvPr id="13" name="Oval 12"/>
            <p:cNvSpPr/>
            <p:nvPr/>
          </p:nvSpPr>
          <p:spPr bwMode="auto">
            <a:xfrm>
              <a:off x="7208700" y="1482037"/>
              <a:ext cx="2656972" cy="462164"/>
            </a:xfrm>
            <a:prstGeom prst="ellipse">
              <a:avLst/>
            </a:prstGeom>
            <a:solidFill>
              <a:srgbClr val="EFAA29"/>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rdfs:Class</a:t>
              </a:r>
            </a:p>
          </p:txBody>
        </p:sp>
        <p:cxnSp>
          <p:nvCxnSpPr>
            <p:cNvPr id="19" name="Straight Arrow Connector 18"/>
            <p:cNvCxnSpPr>
              <a:stCxn id="13" idx="4"/>
              <a:endCxn id="7" idx="0"/>
            </p:cNvCxnSpPr>
            <p:nvPr/>
          </p:nvCxnSpPr>
          <p:spPr bwMode="auto">
            <a:xfrm flipH="1">
              <a:off x="6988426" y="1944201"/>
              <a:ext cx="1548759" cy="1290436"/>
            </a:xfrm>
            <a:prstGeom prst="straightConnector1">
              <a:avLst/>
            </a:prstGeom>
            <a:solidFill>
              <a:srgbClr val="00B8FF"/>
            </a:solidFill>
            <a:ln w="19050" cap="flat" cmpd="sng" algn="ctr">
              <a:solidFill>
                <a:schemeClr val="accent1">
                  <a:lumMod val="50000"/>
                </a:schemeClr>
              </a:solidFill>
              <a:prstDash val="solid"/>
              <a:round/>
              <a:headEnd type="triangle" w="lg" len="med"/>
              <a:tailEnd type="none" w="lg" len="med"/>
            </a:ln>
            <a:effectLst/>
          </p:spPr>
        </p:cxnSp>
        <p:sp>
          <p:nvSpPr>
            <p:cNvPr id="24" name="TextBox 23"/>
            <p:cNvSpPr txBox="1"/>
            <p:nvPr/>
          </p:nvSpPr>
          <p:spPr>
            <a:xfrm rot="19190151">
              <a:off x="6717307" y="2418481"/>
              <a:ext cx="1676400" cy="328665"/>
            </a:xfrm>
            <a:prstGeom prst="rect">
              <a:avLst/>
            </a:prstGeom>
            <a:noFill/>
          </p:spPr>
          <p:txBody>
            <a:bodyPr wrap="square" rtlCol="0">
              <a:spAutoFit/>
            </a:bodyPr>
            <a:lstStyle/>
            <a:p>
              <a:pPr algn="ctr"/>
              <a:r>
                <a:rPr lang="en-US" sz="1700" b="1" noProof="1">
                  <a:solidFill>
                    <a:schemeClr val="accent1">
                      <a:lumMod val="50000"/>
                    </a:schemeClr>
                  </a:solidFill>
                </a:rPr>
                <a:t>rdf:type</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2"/>
          <p:cNvSpPr>
            <a:spLocks noGrp="1" noChangeArrowheads="1"/>
          </p:cNvSpPr>
          <p:nvPr>
            <p:ph idx="1"/>
          </p:nvPr>
        </p:nvSpPr>
        <p:spPr>
          <a:xfrm>
            <a:off x="360362" y="5151485"/>
            <a:ext cx="9358313" cy="1866901"/>
          </a:xfrm>
        </p:spPr>
        <p:txBody>
          <a:bodyPr>
            <a:normAutofit/>
          </a:bodyPr>
          <a:lstStyle/>
          <a:p>
            <a:r>
              <a:rPr lang="en-US" dirty="0" smtClean="0"/>
              <a:t>is not in the original RDF data…</a:t>
            </a:r>
          </a:p>
          <a:p>
            <a:r>
              <a:rPr lang="en-US" dirty="0" smtClean="0"/>
              <a:t>…but can be inferred from the RDFS rules</a:t>
            </a:r>
          </a:p>
          <a:p>
            <a:r>
              <a:rPr lang="en-US" dirty="0" smtClean="0"/>
              <a:t>RDFS environments return that triple, too</a:t>
            </a:r>
            <a:endParaRPr lang="en-US" dirty="0"/>
          </a:p>
        </p:txBody>
      </p:sp>
      <p:sp>
        <p:nvSpPr>
          <p:cNvPr id="155650" name="Rectangle 1"/>
          <p:cNvSpPr>
            <a:spLocks noGrp="1" noChangeArrowheads="1"/>
          </p:cNvSpPr>
          <p:nvPr>
            <p:ph type="title"/>
          </p:nvPr>
        </p:nvSpPr>
        <p:spPr/>
        <p:txBody>
          <a:bodyPr/>
          <a:lstStyle/>
          <a:p>
            <a:r>
              <a:rPr lang="en-US" smtClean="0"/>
              <a:t>Inferred properties</a:t>
            </a:r>
            <a:endParaRPr lang="en-US"/>
          </a:p>
        </p:txBody>
      </p:sp>
      <p:sp>
        <p:nvSpPr>
          <p:cNvPr id="7" name="TextBox 6"/>
          <p:cNvSpPr txBox="1"/>
          <p:nvPr/>
        </p:nvSpPr>
        <p:spPr>
          <a:xfrm>
            <a:off x="3973513" y="3151340"/>
            <a:ext cx="1676400" cy="325594"/>
          </a:xfrm>
          <a:prstGeom prst="rect">
            <a:avLst/>
          </a:prstGeom>
          <a:noFill/>
        </p:spPr>
        <p:txBody>
          <a:bodyPr wrap="square" lIns="91018" tIns="45510" rIns="91018" bIns="45510" rtlCol="0">
            <a:spAutoFit/>
          </a:bodyPr>
          <a:lstStyle/>
          <a:p>
            <a:pPr algn="ctr"/>
            <a:r>
              <a:rPr lang="en-US" sz="1700" b="1" noProof="1">
                <a:solidFill>
                  <a:schemeClr val="accent1">
                    <a:lumMod val="50000"/>
                  </a:schemeClr>
                </a:solidFill>
              </a:rPr>
              <a:t>rdf:type</a:t>
            </a:r>
          </a:p>
        </p:txBody>
      </p:sp>
      <p:sp>
        <p:nvSpPr>
          <p:cNvPr id="8" name="Oval 7"/>
          <p:cNvSpPr/>
          <p:nvPr/>
        </p:nvSpPr>
        <p:spPr bwMode="auto">
          <a:xfrm>
            <a:off x="5659940" y="3236798"/>
            <a:ext cx="2656972" cy="457846"/>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700" b="1" noProof="1">
                <a:solidFill>
                  <a:schemeClr val="tx1">
                    <a:lumMod val="95000"/>
                    <a:lumOff val="5000"/>
                  </a:schemeClr>
                </a:solidFill>
              </a:rPr>
              <a:t>#Novel</a:t>
            </a:r>
          </a:p>
        </p:txBody>
      </p:sp>
      <p:cxnSp>
        <p:nvCxnSpPr>
          <p:cNvPr id="9" name="Straight Arrow Connector 8"/>
          <p:cNvCxnSpPr>
            <a:stCxn id="8" idx="2"/>
            <a:endCxn id="10" idx="6"/>
          </p:cNvCxnSpPr>
          <p:nvPr/>
        </p:nvCxnSpPr>
        <p:spPr bwMode="auto">
          <a:xfrm flipH="1" flipV="1">
            <a:off x="3952534" y="3465719"/>
            <a:ext cx="1707412" cy="2"/>
          </a:xfrm>
          <a:prstGeom prst="straightConnector1">
            <a:avLst/>
          </a:prstGeom>
          <a:solidFill>
            <a:srgbClr val="00B8FF"/>
          </a:solidFill>
          <a:ln w="19050" cap="flat" cmpd="sng" algn="ctr">
            <a:solidFill>
              <a:schemeClr val="accent1">
                <a:lumMod val="50000"/>
              </a:schemeClr>
            </a:solidFill>
            <a:prstDash val="solid"/>
            <a:round/>
            <a:headEnd type="triangle" w="lg" len="med"/>
            <a:tailEnd type="none" w="lg" len="med"/>
          </a:ln>
          <a:effectLst/>
        </p:spPr>
      </p:cxnSp>
      <p:sp>
        <p:nvSpPr>
          <p:cNvPr id="10" name="Oval 9"/>
          <p:cNvSpPr/>
          <p:nvPr/>
        </p:nvSpPr>
        <p:spPr bwMode="auto">
          <a:xfrm>
            <a:off x="207615" y="3076776"/>
            <a:ext cx="3744913" cy="777896"/>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700" b="1" noProof="1">
                <a:solidFill>
                  <a:schemeClr val="tx1">
                    <a:lumMod val="95000"/>
                    <a:lumOff val="5000"/>
                  </a:schemeClr>
                </a:solidFill>
              </a:rPr>
              <a:t>http://…isbn/000651409X</a:t>
            </a:r>
          </a:p>
        </p:txBody>
      </p:sp>
      <p:sp>
        <p:nvSpPr>
          <p:cNvPr id="11" name="Oval 10"/>
          <p:cNvSpPr/>
          <p:nvPr/>
        </p:nvSpPr>
        <p:spPr bwMode="auto">
          <a:xfrm>
            <a:off x="7222504" y="1484198"/>
            <a:ext cx="2656972" cy="457846"/>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018" tIns="45510" rIns="91018" bIns="45510" numCol="1" rtlCol="0" anchor="ctr" anchorCtr="0" compatLnSpc="1">
            <a:prstTxWarp prst="textNoShape">
              <a:avLst/>
            </a:prstTxWarp>
            <a:spAutoFit/>
          </a:bodyPr>
          <a:lstStyle/>
          <a:p>
            <a:pPr algn="ctr"/>
            <a:r>
              <a:rPr lang="en-US" sz="1700" b="1" noProof="1">
                <a:solidFill>
                  <a:schemeClr val="tx1">
                    <a:lumMod val="95000"/>
                    <a:lumOff val="5000"/>
                  </a:schemeClr>
                </a:solidFill>
              </a:rPr>
              <a:t>#Fiction</a:t>
            </a:r>
          </a:p>
        </p:txBody>
      </p:sp>
      <p:cxnSp>
        <p:nvCxnSpPr>
          <p:cNvPr id="12" name="Straight Arrow Connector 11"/>
          <p:cNvCxnSpPr>
            <a:stCxn id="11" idx="4"/>
            <a:endCxn id="8" idx="0"/>
          </p:cNvCxnSpPr>
          <p:nvPr/>
        </p:nvCxnSpPr>
        <p:spPr bwMode="auto">
          <a:xfrm flipH="1">
            <a:off x="6988428" y="1942047"/>
            <a:ext cx="1562564" cy="1294753"/>
          </a:xfrm>
          <a:prstGeom prst="straightConnector1">
            <a:avLst/>
          </a:prstGeom>
          <a:solidFill>
            <a:srgbClr val="00B8FF"/>
          </a:solidFill>
          <a:ln w="19050" cap="flat" cmpd="sng" algn="ctr">
            <a:solidFill>
              <a:schemeClr val="accent1">
                <a:lumMod val="50000"/>
              </a:schemeClr>
            </a:solidFill>
            <a:prstDash val="solid"/>
            <a:round/>
            <a:headEnd type="triangle" w="lg" len="med"/>
            <a:tailEnd type="none" w="lg" len="med"/>
          </a:ln>
          <a:effectLst/>
        </p:spPr>
      </p:cxnSp>
      <p:sp>
        <p:nvSpPr>
          <p:cNvPr id="13" name="TextBox 12"/>
          <p:cNvSpPr txBox="1"/>
          <p:nvPr/>
        </p:nvSpPr>
        <p:spPr>
          <a:xfrm rot="19190151">
            <a:off x="6572878" y="2473027"/>
            <a:ext cx="1840133" cy="325178"/>
          </a:xfrm>
          <a:prstGeom prst="rect">
            <a:avLst/>
          </a:prstGeom>
          <a:noFill/>
        </p:spPr>
        <p:txBody>
          <a:bodyPr wrap="square" lIns="91018" tIns="45510" rIns="91018" bIns="45510" rtlCol="0">
            <a:spAutoFit/>
          </a:bodyPr>
          <a:lstStyle/>
          <a:p>
            <a:pPr algn="ctr"/>
            <a:r>
              <a:rPr lang="en-US" sz="1700" b="1" noProof="1">
                <a:solidFill>
                  <a:schemeClr val="accent1">
                    <a:lumMod val="50000"/>
                  </a:schemeClr>
                </a:solidFill>
              </a:rPr>
              <a:t>rdf:subClassOf</a:t>
            </a:r>
          </a:p>
        </p:txBody>
      </p:sp>
      <p:cxnSp>
        <p:nvCxnSpPr>
          <p:cNvPr id="14" name="Straight Arrow Connector 13"/>
          <p:cNvCxnSpPr>
            <a:stCxn id="11" idx="2"/>
            <a:endCxn id="10" idx="7"/>
          </p:cNvCxnSpPr>
          <p:nvPr/>
        </p:nvCxnSpPr>
        <p:spPr bwMode="auto">
          <a:xfrm flipH="1">
            <a:off x="3404101" y="1713121"/>
            <a:ext cx="3818406" cy="1477570"/>
          </a:xfrm>
          <a:prstGeom prst="straightConnector1">
            <a:avLst/>
          </a:prstGeom>
          <a:solidFill>
            <a:srgbClr val="00B8FF"/>
          </a:solidFill>
          <a:ln w="19050" cap="flat" cmpd="sng" algn="ctr">
            <a:solidFill>
              <a:schemeClr val="accent1">
                <a:lumMod val="50000"/>
              </a:schemeClr>
            </a:solidFill>
            <a:prstDash val="dash"/>
            <a:round/>
            <a:headEnd type="triangle" w="lg" len="med"/>
            <a:tailEnd type="none" w="lg" len="med"/>
          </a:ln>
          <a:effectLst/>
        </p:spPr>
      </p:cxnSp>
      <p:sp>
        <p:nvSpPr>
          <p:cNvPr id="17" name="TextBox 16"/>
          <p:cNvSpPr txBox="1"/>
          <p:nvPr/>
        </p:nvSpPr>
        <p:spPr>
          <a:xfrm rot="20256282">
            <a:off x="4350705" y="2239115"/>
            <a:ext cx="1676400" cy="325594"/>
          </a:xfrm>
          <a:prstGeom prst="rect">
            <a:avLst/>
          </a:prstGeom>
          <a:noFill/>
        </p:spPr>
        <p:txBody>
          <a:bodyPr wrap="square" lIns="91018" tIns="45510" rIns="91018" bIns="45510" rtlCol="0">
            <a:spAutoFit/>
          </a:bodyPr>
          <a:lstStyle/>
          <a:p>
            <a:pPr algn="ctr"/>
            <a:r>
              <a:rPr lang="en-US" sz="1700" b="1" noProof="1">
                <a:solidFill>
                  <a:schemeClr val="accent1">
                    <a:lumMod val="50000"/>
                  </a:schemeClr>
                </a:solidFill>
              </a:rPr>
              <a:t>rdf:type</a:t>
            </a:r>
          </a:p>
        </p:txBody>
      </p:sp>
      <p:sp>
        <p:nvSpPr>
          <p:cNvPr id="15" name="Text Placeholder 8"/>
          <p:cNvSpPr txBox="1">
            <a:spLocks/>
          </p:cNvSpPr>
          <p:nvPr/>
        </p:nvSpPr>
        <p:spPr>
          <a:xfrm>
            <a:off x="544560" y="4389436"/>
            <a:ext cx="9076063" cy="457201"/>
          </a:xfrm>
          <a:prstGeom prst="rect">
            <a:avLst/>
          </a:prstGeom>
          <a:solidFill>
            <a:schemeClr val="accent1">
              <a:lumMod val="20000"/>
              <a:lumOff val="80000"/>
            </a:schemeClr>
          </a:solidFill>
          <a:ln>
            <a:noFill/>
          </a:ln>
          <a:effectLst>
            <a:outerShdw blurRad="50800" dist="88900" dir="2700000" algn="tl" rotWithShape="0">
              <a:srgbClr val="000000">
                <a:alpha val="43000"/>
              </a:srgbClr>
            </a:outerShdw>
          </a:effectLst>
        </p:spPr>
        <p:txBody>
          <a:bodyPr vert="horz" wrap="none" lIns="100296" tIns="50156" rIns="100307" bIns="50156" anchor="t" anchorCtr="0">
            <a:normAutofit/>
          </a:bodyPr>
          <a:lstStyle/>
          <a:p>
            <a:pPr algn="ct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dirty="0">
                <a:solidFill>
                  <a:srgbClr val="000000"/>
                </a:solidFill>
                <a:latin typeface="Courier New" charset="0"/>
                <a:ea typeface="msmincho" charset="0"/>
                <a:cs typeface="msmincho" charset="0"/>
              </a:rPr>
              <a:t>(&lt;http://…/isbn/000651409X&gt;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#Fiction)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2"/>
          <p:cNvSpPr>
            <a:spLocks noGrp="1" noChangeArrowheads="1"/>
          </p:cNvSpPr>
          <p:nvPr>
            <p:ph idx="1"/>
          </p:nvPr>
        </p:nvSpPr>
        <p:spPr/>
        <p:txBody>
          <a:bodyPr/>
          <a:lstStyle/>
          <a:p>
            <a:r>
              <a:rPr lang="en-US" smtClean="0"/>
              <a:t>The RDF Semantics document has a list of (33) entailment rules:</a:t>
            </a:r>
          </a:p>
          <a:p>
            <a:pPr lvl="1"/>
            <a:r>
              <a:rPr lang="en-US" smtClean="0"/>
              <a:t>“if such and such triples are in the graph, add this and this”</a:t>
            </a:r>
          </a:p>
          <a:p>
            <a:pPr lvl="1"/>
            <a:r>
              <a:rPr lang="en-US" smtClean="0"/>
              <a:t>do that recursively until the graph does not change</a:t>
            </a:r>
          </a:p>
          <a:p>
            <a:r>
              <a:rPr lang="en-US" smtClean="0"/>
              <a:t>The relevant rule for our example:</a:t>
            </a:r>
            <a:endParaRPr lang="en-US"/>
          </a:p>
        </p:txBody>
      </p:sp>
      <p:sp>
        <p:nvSpPr>
          <p:cNvPr id="157698" name="Rectangle 1"/>
          <p:cNvSpPr>
            <a:spLocks noGrp="1" noChangeArrowheads="1"/>
          </p:cNvSpPr>
          <p:nvPr>
            <p:ph type="title"/>
          </p:nvPr>
        </p:nvSpPr>
        <p:spPr/>
        <p:txBody>
          <a:bodyPr/>
          <a:lstStyle/>
          <a:p>
            <a:r>
              <a:rPr lang="en-US" smtClean="0"/>
              <a:t>Inference: let us be formal…</a:t>
            </a:r>
            <a:endParaRPr lang="en-US"/>
          </a:p>
        </p:txBody>
      </p:sp>
      <p:sp>
        <p:nvSpPr>
          <p:cNvPr id="6" name="Text Placeholder 8"/>
          <p:cNvSpPr txBox="1">
            <a:spLocks/>
          </p:cNvSpPr>
          <p:nvPr/>
        </p:nvSpPr>
        <p:spPr>
          <a:xfrm>
            <a:off x="544560" y="4389437"/>
            <a:ext cx="9076063" cy="2057400"/>
          </a:xfrm>
          <a:prstGeom prst="rect">
            <a:avLst/>
          </a:prstGeom>
          <a:solidFill>
            <a:schemeClr val="accent1">
              <a:lumMod val="20000"/>
              <a:lumOff val="80000"/>
            </a:schemeClr>
          </a:solidFill>
          <a:ln>
            <a:noFill/>
          </a:ln>
          <a:effectLst>
            <a:outerShdw blurRad="50800" dist="88900" dir="2700000" algn="tl" rotWithShape="0">
              <a:srgbClr val="000000">
                <a:alpha val="43000"/>
              </a:srgbClr>
            </a:outerShdw>
          </a:effectLst>
        </p:spPr>
        <p:txBody>
          <a:bodyPr vert="horz" wrap="none" lIns="100296" tIns="50156" rIns="100307" bIns="50156" anchor="t" anchorCtr="0">
            <a:normAutofit/>
          </a:bodyPr>
          <a:lstStyle/>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dirty="0">
                <a:solidFill>
                  <a:srgbClr val="000000"/>
                </a:solidFill>
                <a:latin typeface="Courier New" charset="0"/>
                <a:ea typeface="msmincho" charset="0"/>
                <a:cs typeface="msmincho" charset="0"/>
              </a:rPr>
              <a:t>If:</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uuu</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rdfs:subClassOf</a:t>
            </a:r>
            <a:r>
              <a:rPr lang="en-US" sz="1800" b="1" dirty="0">
                <a:solidFill>
                  <a:srgbClr val="000000"/>
                </a:solidFill>
                <a:latin typeface="Courier New" charset="0"/>
                <a:ea typeface="msmincho" charset="0"/>
                <a:cs typeface="msmincho" charset="0"/>
              </a:rPr>
              <a:t> xxx .</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vvv</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uuu</a:t>
            </a:r>
            <a:r>
              <a:rPr lang="en-US" sz="1800" b="1" dirty="0">
                <a:solidFill>
                  <a:srgbClr val="000000"/>
                </a:solidFill>
                <a:latin typeface="Courier New" charset="0"/>
                <a:ea typeface="msmincho" charset="0"/>
                <a:cs typeface="msmincho" charset="0"/>
              </a:rPr>
              <a:t> .</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dirty="0">
                <a:solidFill>
                  <a:srgbClr val="000000"/>
                </a:solidFill>
                <a:latin typeface="Courier New" charset="0"/>
                <a:ea typeface="msmincho" charset="0"/>
                <a:cs typeface="msmincho" charset="0"/>
              </a:rPr>
              <a:t>Then add:</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vvv</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xxx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Rectangle 2"/>
          <p:cNvSpPr>
            <a:spLocks noGrp="1" noChangeArrowheads="1"/>
          </p:cNvSpPr>
          <p:nvPr>
            <p:ph idx="1"/>
          </p:nvPr>
        </p:nvSpPr>
        <p:spPr/>
        <p:txBody>
          <a:bodyPr/>
          <a:lstStyle/>
          <a:p>
            <a:r>
              <a:rPr lang="en-US" smtClean="0"/>
              <a:t>Property is a special class (rdf:Property)</a:t>
            </a:r>
          </a:p>
          <a:p>
            <a:pPr lvl="1"/>
            <a:r>
              <a:rPr lang="en-US" smtClean="0"/>
              <a:t>properties are also resources identified by URI-s</a:t>
            </a:r>
          </a:p>
          <a:p>
            <a:r>
              <a:rPr lang="en-US" smtClean="0"/>
              <a:t>There is also a possibility for a “sub-property”</a:t>
            </a:r>
          </a:p>
          <a:p>
            <a:pPr lvl="1"/>
            <a:r>
              <a:rPr lang="en-US" smtClean="0"/>
              <a:t>all resources bound by the “sub” are also bound by the other</a:t>
            </a:r>
          </a:p>
          <a:p>
            <a:r>
              <a:rPr lang="en-US" smtClean="0"/>
              <a:t>Range and domain of properties can be specified</a:t>
            </a:r>
          </a:p>
          <a:p>
            <a:pPr lvl="1"/>
            <a:r>
              <a:rPr lang="en-US" smtClean="0"/>
              <a:t>i.e., what type of resources serve as object and subject</a:t>
            </a:r>
            <a:endParaRPr lang="en-US"/>
          </a:p>
        </p:txBody>
      </p:sp>
      <p:sp>
        <p:nvSpPr>
          <p:cNvPr id="159746" name="Rectangle 1"/>
          <p:cNvSpPr>
            <a:spLocks noGrp="1" noChangeArrowheads="1"/>
          </p:cNvSpPr>
          <p:nvPr>
            <p:ph type="title"/>
          </p:nvPr>
        </p:nvSpPr>
        <p:spPr/>
        <p:txBody>
          <a:bodyPr/>
          <a:lstStyle/>
          <a:p>
            <a:r>
              <a:rPr lang="en-US" smtClean="0"/>
              <a:t>Properties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Rectangle 2"/>
          <p:cNvSpPr>
            <a:spLocks noGrp="1" noChangeArrowheads="1"/>
          </p:cNvSpPr>
          <p:nvPr>
            <p:ph idx="1"/>
          </p:nvPr>
        </p:nvSpPr>
        <p:spPr/>
        <p:txBody>
          <a:bodyPr/>
          <a:lstStyle/>
          <a:p>
            <a:r>
              <a:rPr lang="en-US" dirty="0" smtClean="0"/>
              <a:t>Again, new relations can be deduced. Indeed, if</a:t>
            </a:r>
            <a:endParaRPr lang="en-US" dirty="0"/>
          </a:p>
        </p:txBody>
      </p:sp>
      <p:sp>
        <p:nvSpPr>
          <p:cNvPr id="167938" name="Rectangle 1"/>
          <p:cNvSpPr>
            <a:spLocks noGrp="1" noChangeArrowheads="1"/>
          </p:cNvSpPr>
          <p:nvPr>
            <p:ph type="title"/>
          </p:nvPr>
        </p:nvSpPr>
        <p:spPr/>
        <p:txBody>
          <a:bodyPr/>
          <a:lstStyle/>
          <a:p>
            <a:r>
              <a:rPr lang="en-US" smtClean="0"/>
              <a:t>What does this mean?</a:t>
            </a:r>
            <a:endParaRPr lang="en-US"/>
          </a:p>
        </p:txBody>
      </p:sp>
      <p:sp>
        <p:nvSpPr>
          <p:cNvPr id="79875" name="Text Box 3"/>
          <p:cNvSpPr txBox="1">
            <a:spLocks noChangeArrowheads="1"/>
          </p:cNvSpPr>
          <p:nvPr/>
        </p:nvSpPr>
        <p:spPr bwMode="auto">
          <a:xfrm>
            <a:off x="288925" y="2530475"/>
            <a:ext cx="9475788" cy="155416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584" tIns="71886" rIns="89584" bIns="44794">
            <a:prstTxWarp prst="textNoShape">
              <a:avLst/>
            </a:prstTxWarp>
          </a:bodyPr>
          <a:lstStyle/>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dirty="0">
                <a:solidFill>
                  <a:srgbClr val="000000"/>
                </a:solidFill>
                <a:latin typeface="Courier New" charset="0"/>
                <a:ea typeface="msmincho" charset="0"/>
                <a:cs typeface="msmincho" charset="0"/>
              </a:rPr>
              <a:t>:title</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rdf:Property</a:t>
            </a:r>
            <a:r>
              <a:rPr lang="en-US" sz="1800" b="1" dirty="0">
                <a:solidFill>
                  <a:srgbClr val="000000"/>
                </a:solidFill>
                <a:latin typeface="Courier New" charset="0"/>
                <a:ea typeface="msmincho" charset="0"/>
                <a:cs typeface="msmincho" charset="0"/>
              </a:rPr>
              <a:t>;</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dirty="0">
                <a:solidFill>
                  <a:srgbClr val="000000"/>
                </a:solidFill>
                <a:latin typeface="Courier New" charset="0"/>
                <a:ea typeface="msmincho" charset="0"/>
                <a:cs typeface="msmincho" charset="0"/>
              </a:rPr>
              <a:t>  </a:t>
            </a:r>
            <a:r>
              <a:rPr lang="en-US" sz="1800" b="1" dirty="0" err="1">
                <a:solidFill>
                  <a:srgbClr val="DC2300"/>
                </a:solidFill>
                <a:latin typeface="Courier New" charset="0"/>
                <a:ea typeface="msmincho" charset="0"/>
                <a:cs typeface="msmincho" charset="0"/>
              </a:rPr>
              <a:t>rdfs:domain</a:t>
            </a:r>
            <a:r>
              <a:rPr lang="en-US" sz="1800" b="1" dirty="0">
                <a:solidFill>
                  <a:srgbClr val="DC2300"/>
                </a:solidFill>
                <a:latin typeface="Courier New" charset="0"/>
                <a:ea typeface="msmincho" charset="0"/>
                <a:cs typeface="msmincho" charset="0"/>
              </a:rPr>
              <a:t> :Fiction;</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rdfs:range</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rdfs:Literal</a:t>
            </a:r>
            <a:r>
              <a:rPr lang="en-US" sz="1800" b="1" dirty="0">
                <a:solidFill>
                  <a:srgbClr val="000000"/>
                </a:solidFill>
                <a:latin typeface="Courier New" charset="0"/>
                <a:ea typeface="msmincho" charset="0"/>
                <a:cs typeface="msmincho" charset="0"/>
              </a:rPr>
              <a:t>.</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endParaRPr lang="en-US" sz="1800" b="1" dirty="0">
              <a:solidFill>
                <a:srgbClr val="000000"/>
              </a:solidFill>
              <a:latin typeface="Courier New" charset="0"/>
              <a:ea typeface="msmincho" charset="0"/>
              <a:cs typeface="msmincho" charset="0"/>
            </a:endParaRP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dirty="0">
                <a:solidFill>
                  <a:srgbClr val="000000"/>
                </a:solidFill>
                <a:latin typeface="Courier New" charset="0"/>
                <a:ea typeface="msmincho" charset="0"/>
                <a:cs typeface="msmincho" charset="0"/>
              </a:rPr>
              <a:t>&lt;http://…/isbn/000651409X&gt; :title "The Glass Palace" .</a:t>
            </a:r>
          </a:p>
        </p:txBody>
      </p:sp>
      <p:sp>
        <p:nvSpPr>
          <p:cNvPr id="167941" name="Text Box 4"/>
          <p:cNvSpPr txBox="1">
            <a:spLocks noChangeArrowheads="1"/>
          </p:cNvSpPr>
          <p:nvPr/>
        </p:nvSpPr>
        <p:spPr bwMode="auto">
          <a:xfrm>
            <a:off x="503243" y="4687887"/>
            <a:ext cx="9185275" cy="539750"/>
          </a:xfrm>
          <a:prstGeom prst="rect">
            <a:avLst/>
          </a:prstGeom>
          <a:noFill/>
          <a:ln w="9525">
            <a:noFill/>
            <a:round/>
            <a:headEnd/>
            <a:tailEnd/>
          </a:ln>
        </p:spPr>
        <p:txBody>
          <a:bodyPr lIns="0" tIns="28099" rIns="0" bIns="0">
            <a:prstTxWarp prst="textNoShape">
              <a:avLst/>
            </a:prstTxWarp>
          </a:bodyPr>
          <a:lstStyle/>
          <a:p>
            <a:pPr marL="429841" indent="-322382">
              <a:lnSpc>
                <a:spcPct val="93000"/>
              </a:lnSpc>
              <a:spcAft>
                <a:spcPts val="1425"/>
              </a:spcAft>
              <a:buClr>
                <a:srgbClr val="800000"/>
              </a:buClr>
              <a:buSzPct val="45000"/>
              <a:tabLst>
                <a:tab pos="720603" algn="l"/>
                <a:tab pos="1441204" algn="l"/>
                <a:tab pos="2161812" algn="l"/>
                <a:tab pos="2882419" algn="l"/>
                <a:tab pos="3603024" algn="l"/>
                <a:tab pos="4323633" algn="l"/>
                <a:tab pos="5044238" algn="l"/>
                <a:tab pos="5764844" algn="l"/>
                <a:tab pos="6485447" algn="l"/>
                <a:tab pos="7206054" algn="l"/>
                <a:tab pos="7926656" algn="l"/>
                <a:tab pos="8647262" algn="l"/>
                <a:tab pos="9367869" algn="l"/>
              </a:tabLst>
            </a:pPr>
            <a:r>
              <a:rPr lang="en-US" sz="3200" dirty="0">
                <a:solidFill>
                  <a:schemeClr val="bg1">
                    <a:lumMod val="50000"/>
                  </a:schemeClr>
                </a:solidFill>
                <a:latin typeface="Helvetica Neue"/>
                <a:cs typeface="Helvetica Neue"/>
              </a:rPr>
              <a:t>then the system can </a:t>
            </a:r>
            <a:r>
              <a:rPr lang="en-US" sz="3200" u="sng" dirty="0">
                <a:solidFill>
                  <a:schemeClr val="bg1">
                    <a:lumMod val="50000"/>
                  </a:schemeClr>
                </a:solidFill>
                <a:latin typeface="Helvetica Neue"/>
                <a:cs typeface="Helvetica Neue"/>
              </a:rPr>
              <a:t>infer</a:t>
            </a:r>
            <a:r>
              <a:rPr lang="en-US" sz="3200" dirty="0">
                <a:solidFill>
                  <a:schemeClr val="bg1">
                    <a:lumMod val="50000"/>
                  </a:schemeClr>
                </a:solidFill>
                <a:latin typeface="Helvetica Neue"/>
                <a:cs typeface="Helvetica Neue"/>
              </a:rPr>
              <a:t> that:</a:t>
            </a:r>
          </a:p>
        </p:txBody>
      </p:sp>
      <p:sp>
        <p:nvSpPr>
          <p:cNvPr id="79877" name="Text Box 5"/>
          <p:cNvSpPr txBox="1">
            <a:spLocks noChangeArrowheads="1"/>
          </p:cNvSpPr>
          <p:nvPr/>
        </p:nvSpPr>
        <p:spPr bwMode="auto">
          <a:xfrm>
            <a:off x="325439" y="5657851"/>
            <a:ext cx="9439274" cy="461963"/>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584" tIns="71886" rIns="89584" bIns="44794">
            <a:prstTxWarp prst="textNoShape">
              <a:avLst/>
            </a:prstTxWarp>
          </a:bodyPr>
          <a:lstStyle/>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a:solidFill>
                  <a:srgbClr val="000000"/>
                </a:solidFill>
                <a:latin typeface="Courier New" charset="0"/>
                <a:ea typeface="msmincho" charset="0"/>
                <a:cs typeface="msmincho" charset="0"/>
              </a:rPr>
              <a:t>&lt;http://…/isbn/000651409X&gt; rdf:type </a:t>
            </a:r>
            <a:r>
              <a:rPr lang="en-US" sz="1800" b="1">
                <a:solidFill>
                  <a:srgbClr val="DC2300"/>
                </a:solidFill>
                <a:latin typeface="Courier New" charset="0"/>
                <a:ea typeface="msmincho" charset="0"/>
                <a:cs typeface="msmincho" charset="0"/>
              </a:rPr>
              <a:t>:Fiction</a:t>
            </a:r>
            <a:r>
              <a:rPr lang="en-US" sz="1800" b="1">
                <a:solidFill>
                  <a:srgbClr val="000000"/>
                </a:solidFill>
                <a:latin typeface="Courier New" charset="0"/>
                <a:ea typeface="msmincho" charset="0"/>
                <a:cs typeface="msmincho" charset="0"/>
              </a:rPr>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Rectangle 2"/>
          <p:cNvSpPr>
            <a:spLocks noGrp="1" noChangeArrowheads="1"/>
          </p:cNvSpPr>
          <p:nvPr>
            <p:ph idx="1"/>
          </p:nvPr>
        </p:nvSpPr>
        <p:spPr/>
        <p:txBody>
          <a:bodyPr/>
          <a:lstStyle/>
          <a:p>
            <a:r>
              <a:rPr lang="en-US" dirty="0" smtClean="0"/>
              <a:t>Literals may have a data type</a:t>
            </a:r>
          </a:p>
          <a:p>
            <a:pPr lvl="1"/>
            <a:r>
              <a:rPr lang="en-US" dirty="0" smtClean="0"/>
              <a:t>floats, integers, </a:t>
            </a:r>
            <a:r>
              <a:rPr lang="en-US" dirty="0" err="1" smtClean="0"/>
              <a:t>booleans</a:t>
            </a:r>
            <a:r>
              <a:rPr lang="en-US" dirty="0" smtClean="0"/>
              <a:t>, etc., defined in XML Schemas</a:t>
            </a:r>
          </a:p>
          <a:p>
            <a:pPr lvl="1"/>
            <a:r>
              <a:rPr lang="en-US" dirty="0" smtClean="0"/>
              <a:t>full XML fragments</a:t>
            </a:r>
          </a:p>
          <a:p>
            <a:r>
              <a:rPr lang="en-US" dirty="0" smtClean="0"/>
              <a:t>(Natural) language can also be specified</a:t>
            </a:r>
            <a:endParaRPr lang="en-US" dirty="0"/>
          </a:p>
        </p:txBody>
      </p:sp>
      <p:sp>
        <p:nvSpPr>
          <p:cNvPr id="169986" name="Rectangle 1"/>
          <p:cNvSpPr>
            <a:spLocks noGrp="1" noChangeArrowheads="1"/>
          </p:cNvSpPr>
          <p:nvPr>
            <p:ph type="title"/>
          </p:nvPr>
        </p:nvSpPr>
        <p:spPr/>
        <p:txBody>
          <a:bodyPr/>
          <a:lstStyle/>
          <a:p>
            <a:r>
              <a:rPr lang="en-US" smtClean="0"/>
              <a:t>Literals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2"/>
          <p:cNvSpPr>
            <a:spLocks noGrp="1" noChangeArrowheads="1"/>
          </p:cNvSpPr>
          <p:nvPr>
            <p:ph idx="1"/>
          </p:nvPr>
        </p:nvSpPr>
        <p:spPr/>
        <p:txBody>
          <a:bodyPr/>
          <a:lstStyle/>
          <a:p>
            <a:r>
              <a:rPr lang="en-US" dirty="0" smtClean="0"/>
              <a:t>Remember the power of merge?</a:t>
            </a:r>
          </a:p>
          <a:p>
            <a:r>
              <a:rPr lang="en-US" dirty="0" smtClean="0"/>
              <a:t>We could have used, in our example:</a:t>
            </a:r>
          </a:p>
          <a:p>
            <a:pPr lvl="1"/>
            <a:r>
              <a:rPr lang="en-US" dirty="0" err="1" smtClean="0"/>
              <a:t>f:auteur</a:t>
            </a:r>
            <a:r>
              <a:rPr lang="en-US" dirty="0" smtClean="0"/>
              <a:t> is a </a:t>
            </a:r>
            <a:r>
              <a:rPr lang="en-US" dirty="0" err="1" smtClean="0"/>
              <a:t>subproperty</a:t>
            </a:r>
            <a:r>
              <a:rPr lang="en-US" dirty="0" smtClean="0"/>
              <a:t> of </a:t>
            </a:r>
            <a:r>
              <a:rPr lang="en-US" dirty="0" err="1" smtClean="0"/>
              <a:t>a:author</a:t>
            </a:r>
            <a:r>
              <a:rPr lang="en-US" dirty="0" smtClean="0"/>
              <a:t> and vice versa</a:t>
            </a:r>
            <a:br>
              <a:rPr lang="en-US" dirty="0" smtClean="0"/>
            </a:br>
            <a:r>
              <a:rPr lang="en-US" dirty="0" smtClean="0"/>
              <a:t>(although we will see other ways to do that…)</a:t>
            </a:r>
          </a:p>
          <a:p>
            <a:r>
              <a:rPr lang="en-US" dirty="0" smtClean="0"/>
              <a:t>Of course, in some cases, more complex knowledge is necessary (see later…)</a:t>
            </a:r>
            <a:endParaRPr lang="en-US" dirty="0"/>
          </a:p>
        </p:txBody>
      </p:sp>
      <p:sp>
        <p:nvSpPr>
          <p:cNvPr id="178178" name="Rectangle 1"/>
          <p:cNvSpPr>
            <a:spLocks noGrp="1" noChangeArrowheads="1"/>
          </p:cNvSpPr>
          <p:nvPr>
            <p:ph type="title"/>
          </p:nvPr>
        </p:nvSpPr>
        <p:spPr/>
        <p:txBody>
          <a:bodyPr/>
          <a:lstStyle/>
          <a:p>
            <a:r>
              <a:rPr lang="en-US" smtClean="0"/>
              <a:t>A bit of RDFS can take you far…</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9748" y="1631097"/>
            <a:ext cx="9697108" cy="5181601"/>
          </a:xfrm>
        </p:spPr>
        <p:txBody>
          <a:bodyPr/>
          <a:lstStyle/>
          <a:p>
            <a:r>
              <a:rPr lang="en-US" dirty="0" smtClean="0"/>
              <a:t>RDFS makes it possible to define </a:t>
            </a:r>
            <a:r>
              <a:rPr lang="en-US" i="1" dirty="0" smtClean="0"/>
              <a:t>vocabularies</a:t>
            </a:r>
            <a:r>
              <a:rPr lang="en-US" dirty="0" smtClean="0"/>
              <a:t>:</a:t>
            </a:r>
          </a:p>
          <a:p>
            <a:pPr lvl="1"/>
            <a:r>
              <a:rPr lang="en-US" dirty="0" smtClean="0"/>
              <a:t>collection of properties and classes</a:t>
            </a:r>
          </a:p>
          <a:p>
            <a:pPr lvl="1"/>
            <a:r>
              <a:rPr lang="en-US" dirty="0" smtClean="0"/>
              <a:t>relationships among those and to </a:t>
            </a:r>
            <a:r>
              <a:rPr lang="en-US" i="1" dirty="0" smtClean="0"/>
              <a:t>terms in other vocabularies</a:t>
            </a:r>
          </a:p>
          <a:p>
            <a:r>
              <a:rPr lang="en-US" dirty="0" smtClean="0"/>
              <a:t>Some examples:</a:t>
            </a:r>
          </a:p>
          <a:p>
            <a:pPr lvl="1"/>
            <a:r>
              <a:rPr lang="en-US" dirty="0" smtClean="0"/>
              <a:t>Dublin Core terms: creator, date, …</a:t>
            </a:r>
          </a:p>
          <a:p>
            <a:pPr lvl="1"/>
            <a:r>
              <a:rPr lang="en-US" dirty="0" smtClean="0"/>
              <a:t>FOAF terms: characterization of persons</a:t>
            </a:r>
          </a:p>
          <a:p>
            <a:pPr lvl="1"/>
            <a:r>
              <a:rPr lang="en-US" dirty="0" smtClean="0"/>
              <a:t>Good Relations: </a:t>
            </a:r>
            <a:r>
              <a:rPr lang="en-US" dirty="0" err="1" smtClean="0"/>
              <a:t>eCommerce</a:t>
            </a:r>
            <a:r>
              <a:rPr lang="en-US" dirty="0" smtClean="0"/>
              <a:t> terms</a:t>
            </a:r>
          </a:p>
          <a:p>
            <a:pPr lvl="1"/>
            <a:r>
              <a:rPr lang="en-US" dirty="0" smtClean="0"/>
              <a:t>Creative Commons: copyright classes, license relations, …</a:t>
            </a:r>
          </a:p>
          <a:p>
            <a:pPr lvl="1"/>
            <a:r>
              <a:rPr lang="en-US" dirty="0" smtClean="0"/>
              <a:t>schema.org terms: events, organizations, places, reviews, …</a:t>
            </a:r>
          </a:p>
          <a:p>
            <a:pPr lvl="1"/>
            <a:r>
              <a:rPr lang="en-US" dirty="0"/>
              <a:t>…</a:t>
            </a:r>
          </a:p>
        </p:txBody>
      </p:sp>
      <p:sp>
        <p:nvSpPr>
          <p:cNvPr id="3" name="Title 2"/>
          <p:cNvSpPr>
            <a:spLocks noGrp="1"/>
          </p:cNvSpPr>
          <p:nvPr>
            <p:ph type="title"/>
          </p:nvPr>
        </p:nvSpPr>
        <p:spPr/>
        <p:txBody>
          <a:bodyPr/>
          <a:lstStyle/>
          <a:p>
            <a:r>
              <a:rPr lang="en-US" dirty="0" smtClean="0"/>
              <a:t>Vocabularies</a:t>
            </a:r>
            <a:endParaRPr lang="en-US" dirty="0"/>
          </a:p>
        </p:txBody>
      </p:sp>
    </p:spTree>
    <p:extLst>
      <p:ext uri="{BB962C8B-B14F-4D97-AF65-F5344CB8AC3E}">
        <p14:creationId xmlns:p14="http://schemas.microsoft.com/office/powerpoint/2010/main" val="76538129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15" y="29197"/>
            <a:ext cx="9898101" cy="7559675"/>
          </a:xfrm>
          <a:prstGeom prst="rect">
            <a:avLst/>
          </a:prstGeom>
        </p:spPr>
      </p:pic>
      <p:sp>
        <p:nvSpPr>
          <p:cNvPr id="139269" name="Text Box 3"/>
          <p:cNvSpPr txBox="1">
            <a:spLocks noChangeArrowheads="1"/>
          </p:cNvSpPr>
          <p:nvPr/>
        </p:nvSpPr>
        <p:spPr bwMode="auto">
          <a:xfrm>
            <a:off x="85799" y="7308229"/>
            <a:ext cx="8770938" cy="290513"/>
          </a:xfrm>
          <a:prstGeom prst="rect">
            <a:avLst/>
          </a:prstGeom>
          <a:noFill/>
          <a:ln w="9525">
            <a:noFill/>
            <a:round/>
            <a:headEnd/>
            <a:tailEnd/>
          </a:ln>
        </p:spPr>
        <p:txBody>
          <a:bodyPr wrap="none" lIns="89944" tIns="67888" rIns="89944" bIns="44973">
            <a:prstTxWarp prst="textNoShape">
              <a:avLst/>
            </a:prstTxWarp>
          </a:bodyPr>
          <a:lstStyle/>
          <a:p>
            <a:pPr>
              <a:tabLst>
                <a:tab pos="0" algn="l"/>
                <a:tab pos="717101" algn="l"/>
                <a:tab pos="1435795" algn="l"/>
                <a:tab pos="2154485" algn="l"/>
                <a:tab pos="2873175" algn="l"/>
                <a:tab pos="3591865" algn="l"/>
                <a:tab pos="4310556" algn="l"/>
                <a:tab pos="5029246" algn="l"/>
                <a:tab pos="5747936" algn="l"/>
                <a:tab pos="6466628" algn="l"/>
                <a:tab pos="7185318" algn="l"/>
                <a:tab pos="7904007" algn="l"/>
                <a:tab pos="8622699" algn="l"/>
                <a:tab pos="9341386" algn="l"/>
                <a:tab pos="10060077" algn="l"/>
                <a:tab pos="10778767" algn="l"/>
              </a:tabLst>
            </a:pPr>
            <a:r>
              <a:rPr lang="en-US" sz="1000" i="1" dirty="0">
                <a:solidFill>
                  <a:srgbClr val="000000"/>
                </a:solidFill>
                <a:latin typeface="Helvetica Neue"/>
                <a:ea typeface="msmincho" charset="0"/>
                <a:cs typeface="Helvetica Neue"/>
              </a:rPr>
              <a:t>Michael Grove, Clark &amp; </a:t>
            </a:r>
            <a:r>
              <a:rPr lang="en-US" sz="1000" i="1" noProof="1">
                <a:solidFill>
                  <a:srgbClr val="000000"/>
                </a:solidFill>
                <a:latin typeface="Helvetica Neue"/>
                <a:ea typeface="msmincho" charset="0"/>
                <a:cs typeface="Helvetica Neue"/>
              </a:rPr>
              <a:t>Parsia</a:t>
            </a:r>
            <a:r>
              <a:rPr lang="en-US" sz="1000" i="1" dirty="0">
                <a:solidFill>
                  <a:srgbClr val="000000"/>
                </a:solidFill>
                <a:latin typeface="Helvetica Neue"/>
                <a:ea typeface="msmincho" charset="0"/>
                <a:cs typeface="Helvetica Neue"/>
              </a:rPr>
              <a:t>, LLC, and Andrew </a:t>
            </a:r>
            <a:r>
              <a:rPr lang="en-US" sz="1000" i="1" noProof="1">
                <a:solidFill>
                  <a:srgbClr val="000000"/>
                </a:solidFill>
                <a:latin typeface="Helvetica Neue"/>
                <a:ea typeface="msmincho" charset="0"/>
                <a:cs typeface="Helvetica Neue"/>
              </a:rPr>
              <a:t>Schain</a:t>
            </a:r>
            <a:r>
              <a:rPr lang="en-US" sz="1000" i="1" dirty="0">
                <a:solidFill>
                  <a:srgbClr val="000000"/>
                </a:solidFill>
                <a:latin typeface="Helvetica Neue"/>
                <a:ea typeface="msmincho" charset="0"/>
                <a:cs typeface="Helvetica Neue"/>
              </a:rPr>
              <a:t>, NASA, </a:t>
            </a:r>
            <a:r>
              <a:rPr lang="en-US" sz="1000" i="1" dirty="0">
                <a:solidFill>
                  <a:srgbClr val="000000"/>
                </a:solidFill>
                <a:latin typeface="Helvetica Neue"/>
                <a:ea typeface="msmincho" charset="0"/>
                <a:cs typeface="Helvetica Neue"/>
                <a:hlinkClick r:id="rId4"/>
              </a:rPr>
              <a:t>(SWEO Case Study)</a:t>
            </a:r>
          </a:p>
        </p:txBody>
      </p:sp>
    </p:spTree>
    <p:extLst>
      <p:ext uri="{BB962C8B-B14F-4D97-AF65-F5344CB8AC3E}">
        <p14:creationId xmlns:p14="http://schemas.microsoft.com/office/powerpoint/2010/main" val="368436097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 y="3191863"/>
            <a:ext cx="10080626" cy="1259946"/>
          </a:xfrm>
        </p:spPr>
        <p:txBody>
          <a:bodyPr>
            <a:noAutofit/>
          </a:bodyPr>
          <a:lstStyle/>
          <a:p>
            <a:r>
              <a:rPr lang="en-US" sz="53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Access to Relational Databases</a:t>
            </a:r>
            <a:br>
              <a:rPr lang="en-US" sz="53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br>
            <a:r>
              <a:rPr lang="en-US" sz="53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(Direct Mapping, R2RML)</a:t>
            </a:r>
          </a:p>
        </p:txBody>
      </p:sp>
      <p:sp>
        <p:nvSpPr>
          <p:cNvPr id="4" name="Text Box 7"/>
          <p:cNvSpPr txBox="1">
            <a:spLocks noChangeArrowheads="1"/>
          </p:cNvSpPr>
          <p:nvPr/>
        </p:nvSpPr>
        <p:spPr bwMode="auto">
          <a:xfrm>
            <a:off x="-38537" y="7268117"/>
            <a:ext cx="9032311" cy="320236"/>
          </a:xfrm>
          <a:prstGeom prst="rect">
            <a:avLst/>
          </a:prstGeom>
          <a:noFill/>
          <a:ln w="9525">
            <a:noFill/>
            <a:round/>
            <a:headEnd/>
            <a:tailEnd/>
          </a:ln>
        </p:spPr>
        <p:txBody>
          <a:bodyPr wrap="none" lIns="98832" tIns="74611" rIns="98832" bIns="49419">
            <a:prstTxWarp prst="textNoShape">
              <a:avLst/>
            </a:prstTxWarp>
          </a:bodyPr>
          <a:lstStyle/>
          <a:p>
            <a:pPr defTabSz="501156" fontAlgn="auto" hangingPunct="1">
              <a:lnSpc>
                <a:spcPct val="100000"/>
              </a:lnSpc>
              <a:spcBef>
                <a:spcPts val="0"/>
              </a:spcBef>
              <a:spcAft>
                <a:spcPts val="0"/>
              </a:spcAft>
              <a:buClrTx/>
              <a:buSzTx/>
              <a:tabLst>
                <a:tab pos="0" algn="l"/>
                <a:tab pos="788094" algn="l"/>
                <a:tab pos="1577924" algn="l"/>
                <a:tab pos="2367757" algn="l"/>
                <a:tab pos="3157589" algn="l"/>
                <a:tab pos="3947432" algn="l"/>
                <a:tab pos="4737262" algn="l"/>
                <a:tab pos="5527096" algn="l"/>
                <a:tab pos="6316923" algn="l"/>
                <a:tab pos="7106762" algn="l"/>
                <a:tab pos="7896603" algn="l"/>
                <a:tab pos="8686430" algn="l"/>
                <a:tab pos="9476264" algn="l"/>
                <a:tab pos="10266102" algn="l"/>
                <a:tab pos="11055933" algn="l"/>
                <a:tab pos="11845770" algn="l"/>
              </a:tabLst>
            </a:pPr>
            <a:r>
              <a:rPr lang="en-US" sz="1100" i="1" dirty="0">
                <a:solidFill>
                  <a:srgbClr val="FFFFFF"/>
                </a:solidFill>
                <a:latin typeface="Lucida Sans Unicode"/>
                <a:ea typeface="msmincho" charset="0"/>
                <a:cs typeface="msmincho" charset="0"/>
              </a:rPr>
              <a:t>Photo credit “mayhem”, Flickr</a:t>
            </a:r>
            <a:endParaRPr lang="en-US" sz="1100" i="1" dirty="0">
              <a:solidFill>
                <a:srgbClr val="FFFFFF"/>
              </a:solidFill>
              <a:latin typeface="Lucida Sans Unicode"/>
              <a:ea typeface="msmincho" charset="0"/>
              <a:cs typeface="msmincho" charset="0"/>
              <a:hlinkClick r:id="rId3"/>
            </a:endParaRPr>
          </a:p>
        </p:txBody>
      </p:sp>
    </p:spTree>
    <p:extLst>
      <p:ext uri="{BB962C8B-B14F-4D97-AF65-F5344CB8AC3E}">
        <p14:creationId xmlns:p14="http://schemas.microsoft.com/office/powerpoint/2010/main" val="407251980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1" name="Text Box 3"/>
          <p:cNvSpPr txBox="1">
            <a:spLocks noChangeArrowheads="1"/>
          </p:cNvSpPr>
          <p:nvPr/>
        </p:nvSpPr>
        <p:spPr bwMode="auto">
          <a:xfrm>
            <a:off x="192330" y="7283908"/>
            <a:ext cx="6467475" cy="290512"/>
          </a:xfrm>
          <a:prstGeom prst="rect">
            <a:avLst/>
          </a:prstGeom>
          <a:noFill/>
          <a:ln w="9525">
            <a:noFill/>
            <a:round/>
            <a:headEnd/>
            <a:tailEnd/>
          </a:ln>
        </p:spPr>
        <p:txBody>
          <a:bodyPr wrap="none" lIns="89916" tIns="67868" rIns="89916" bIns="44958">
            <a:prstTxWarp prst="textNoShape">
              <a:avLst/>
            </a:prstTxWarp>
          </a:bodyPr>
          <a:lstStyle/>
          <a:p>
            <a:pPr>
              <a:tabLst>
                <a:tab pos="0" algn="l"/>
                <a:tab pos="716876" algn="l"/>
                <a:tab pos="1435349" algn="l"/>
                <a:tab pos="2153814" algn="l"/>
                <a:tab pos="2872281" algn="l"/>
                <a:tab pos="3590748" algn="l"/>
                <a:tab pos="4309215" algn="l"/>
                <a:tab pos="5027682" algn="l"/>
                <a:tab pos="5746148" algn="l"/>
                <a:tab pos="6464617" algn="l"/>
                <a:tab pos="7183083" algn="l"/>
                <a:tab pos="7901550" algn="l"/>
                <a:tab pos="8620017" algn="l"/>
                <a:tab pos="9338479" algn="l"/>
                <a:tab pos="10056949" algn="l"/>
                <a:tab pos="10775415" algn="l"/>
              </a:tabLst>
            </a:pPr>
            <a:r>
              <a:rPr lang="en-US" sz="1100" i="1" dirty="0">
                <a:solidFill>
                  <a:srgbClr val="000000"/>
                </a:solidFill>
                <a:ea typeface="msmincho" charset="0"/>
                <a:cs typeface="msmincho" charset="0"/>
              </a:rPr>
              <a:t>Courtesy of Erick Von Schweber, PharmaSURVEYOR Inc., </a:t>
            </a:r>
            <a:r>
              <a:rPr lang="en-US" sz="1100" i="1" dirty="0">
                <a:solidFill>
                  <a:srgbClr val="000000"/>
                </a:solidFill>
                <a:ea typeface="msmincho" charset="0"/>
                <a:cs typeface="msmincho" charset="0"/>
                <a:hlinkClick r:id="rId3"/>
              </a:rPr>
              <a:t>(SWEO  Use Case)</a:t>
            </a:r>
          </a:p>
        </p:txBody>
      </p:sp>
      <p:pic>
        <p:nvPicPr>
          <p:cNvPr id="67588" name="Picture 4"/>
          <p:cNvPicPr>
            <a:picLocks noChangeAspect="1" noChangeArrowheads="1"/>
          </p:cNvPicPr>
          <p:nvPr/>
        </p:nvPicPr>
        <p:blipFill>
          <a:blip r:embed="rId4"/>
          <a:srcRect/>
          <a:stretch>
            <a:fillRect/>
          </a:stretch>
        </p:blipFill>
        <p:spPr bwMode="auto">
          <a:xfrm>
            <a:off x="192330" y="1880079"/>
            <a:ext cx="9714113" cy="3991719"/>
          </a:xfrm>
          <a:prstGeom prst="rect">
            <a:avLst/>
          </a:prstGeom>
          <a:noFill/>
          <a:ln w="9525">
            <a:noFill/>
            <a:round/>
            <a:headEnd/>
            <a:tailEnd/>
          </a:ln>
          <a:effectLst>
            <a:outerShdw blurRad="63500" dist="101823" dir="2700000" algn="ctr" rotWithShape="0">
              <a:srgbClr val="C0C0C0"/>
            </a:outerShdw>
          </a:effectLst>
        </p:spPr>
      </p:pic>
    </p:spTree>
    <p:extLst>
      <p:ext uri="{BB962C8B-B14F-4D97-AF65-F5344CB8AC3E}">
        <p14:creationId xmlns:p14="http://schemas.microsoft.com/office/powerpoint/2010/main" val="476168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Most of the data on the Web is, in fact, in RDB-s</a:t>
            </a:r>
          </a:p>
          <a:p>
            <a:r>
              <a:rPr lang="en-US" dirty="0" smtClean="0"/>
              <a:t>Data integration on the Web must provide access to RDB-s</a:t>
            </a:r>
            <a:endParaRPr lang="en-US" dirty="0"/>
          </a:p>
        </p:txBody>
      </p:sp>
      <p:sp>
        <p:nvSpPr>
          <p:cNvPr id="3" name="Title 2"/>
          <p:cNvSpPr>
            <a:spLocks noGrp="1"/>
          </p:cNvSpPr>
          <p:nvPr>
            <p:ph type="title"/>
          </p:nvPr>
        </p:nvSpPr>
        <p:spPr/>
        <p:txBody>
          <a:bodyPr/>
          <a:lstStyle/>
          <a:p>
            <a:r>
              <a:rPr lang="en-US" dirty="0" smtClean="0"/>
              <a:t>Relational Databases and RDF</a:t>
            </a:r>
            <a:endParaRPr lang="en-US" dirty="0"/>
          </a:p>
        </p:txBody>
      </p:sp>
    </p:spTree>
    <p:extLst>
      <p:ext uri="{BB962C8B-B14F-4D97-AF65-F5344CB8AC3E}">
        <p14:creationId xmlns:p14="http://schemas.microsoft.com/office/powerpoint/2010/main" val="425269269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Grp="1" noChangeArrowheads="1"/>
          </p:cNvSpPr>
          <p:nvPr>
            <p:ph type="title"/>
          </p:nvPr>
        </p:nvSpPr>
        <p:spPr/>
        <p:txBody>
          <a:bodyPr tIns="35119"/>
          <a:lstStyle/>
          <a:p>
            <a:pPr>
              <a:tabLst>
                <a:tab pos="720603" algn="l"/>
                <a:tab pos="1441204" algn="l"/>
                <a:tab pos="2161812" algn="l"/>
                <a:tab pos="2882419" algn="l"/>
                <a:tab pos="3603024" algn="l"/>
                <a:tab pos="4323633" algn="l"/>
                <a:tab pos="5044238" algn="l"/>
                <a:tab pos="5764844" algn="l"/>
                <a:tab pos="6485447" algn="l"/>
                <a:tab pos="7206054" algn="l"/>
                <a:tab pos="7926656" algn="l"/>
                <a:tab pos="8647262" algn="l"/>
                <a:tab pos="9367869" algn="l"/>
              </a:tabLst>
            </a:pPr>
            <a:r>
              <a:rPr lang="en-US" dirty="0" smtClean="0"/>
              <a:t>RDF provides a common “view”</a:t>
            </a:r>
            <a:endParaRPr lang="en-US" dirty="0"/>
          </a:p>
        </p:txBody>
      </p:sp>
      <p:grpSp>
        <p:nvGrpSpPr>
          <p:cNvPr id="55" name="Group 53"/>
          <p:cNvGrpSpPr/>
          <p:nvPr/>
        </p:nvGrpSpPr>
        <p:grpSpPr>
          <a:xfrm>
            <a:off x="3528144" y="1437972"/>
            <a:ext cx="2952328" cy="2341913"/>
            <a:chOff x="2949604" y="1673827"/>
            <a:chExt cx="2743932" cy="2176604"/>
          </a:xfrm>
        </p:grpSpPr>
        <p:pic>
          <p:nvPicPr>
            <p:cNvPr id="105" name="Picture 104" descr="cloud07b.png"/>
            <p:cNvPicPr>
              <a:picLocks noChangeAspect="1"/>
            </p:cNvPicPr>
            <p:nvPr/>
          </p:nvPicPr>
          <p:blipFill>
            <a:blip r:embed="rId3">
              <a:alphaModFix amt="82000"/>
            </a:blip>
            <a:stretch>
              <a:fillRect/>
            </a:stretch>
          </p:blipFill>
          <p:spPr>
            <a:xfrm>
              <a:off x="2949604" y="1673827"/>
              <a:ext cx="2743932" cy="2176604"/>
            </a:xfrm>
            <a:prstGeom prst="rect">
              <a:avLst/>
            </a:prstGeom>
          </p:spPr>
        </p:pic>
        <p:sp>
          <p:nvSpPr>
            <p:cNvPr id="106" name="TextBox 105"/>
            <p:cNvSpPr txBox="1"/>
            <p:nvPr/>
          </p:nvSpPr>
          <p:spPr>
            <a:xfrm>
              <a:off x="3076486" y="2519779"/>
              <a:ext cx="2503536" cy="758447"/>
            </a:xfrm>
            <a:prstGeom prst="rect">
              <a:avLst/>
            </a:prstGeom>
            <a:noFill/>
          </p:spPr>
          <p:txBody>
            <a:bodyPr wrap="square" rtlCol="0">
              <a:spAutoFit/>
            </a:bodyPr>
            <a:lstStyle/>
            <a:p>
              <a:pPr algn="ctr"/>
              <a:r>
                <a:rPr lang="en-US" sz="1800" b="1" dirty="0">
                  <a:solidFill>
                    <a:schemeClr val="tx2">
                      <a:lumMod val="90000"/>
                      <a:lumOff val="10000"/>
                    </a:schemeClr>
                  </a:solidFill>
                </a:rPr>
                <a:t>Common “view”</a:t>
              </a:r>
            </a:p>
            <a:p>
              <a:pPr algn="ctr"/>
              <a:r>
                <a:rPr lang="en-US" sz="1800" b="1" dirty="0">
                  <a:solidFill>
                    <a:schemeClr val="tx2">
                      <a:lumMod val="90000"/>
                      <a:lumOff val="10000"/>
                    </a:schemeClr>
                  </a:solidFill>
                </a:rPr>
                <a:t>in </a:t>
              </a:r>
            </a:p>
            <a:p>
              <a:pPr algn="ctr"/>
              <a:r>
                <a:rPr lang="en-US" sz="1800" b="1" dirty="0">
                  <a:solidFill>
                    <a:schemeClr val="tx2">
                      <a:lumMod val="90000"/>
                      <a:lumOff val="10000"/>
                    </a:schemeClr>
                  </a:solidFill>
                </a:rPr>
                <a:t>RDF</a:t>
              </a:r>
            </a:p>
          </p:txBody>
        </p:sp>
      </p:grpSp>
      <p:grpSp>
        <p:nvGrpSpPr>
          <p:cNvPr id="2" name="Group 1"/>
          <p:cNvGrpSpPr/>
          <p:nvPr/>
        </p:nvGrpSpPr>
        <p:grpSpPr>
          <a:xfrm>
            <a:off x="1655937" y="5364012"/>
            <a:ext cx="6768752" cy="1728192"/>
            <a:chOff x="2015976" y="4859957"/>
            <a:chExt cx="6768752" cy="1728192"/>
          </a:xfrm>
        </p:grpSpPr>
        <p:sp>
          <p:nvSpPr>
            <p:cNvPr id="100" name="Magnetic Disk 99"/>
            <p:cNvSpPr/>
            <p:nvPr/>
          </p:nvSpPr>
          <p:spPr>
            <a:xfrm>
              <a:off x="2015976" y="4931965"/>
              <a:ext cx="1296144" cy="1656184"/>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3" name="Magnetic Disk 62"/>
            <p:cNvSpPr/>
            <p:nvPr/>
          </p:nvSpPr>
          <p:spPr>
            <a:xfrm>
              <a:off x="4752280" y="4931965"/>
              <a:ext cx="1296144" cy="1656184"/>
            </a:xfrm>
            <a:prstGeom prst="flowChartMagneticDisk">
              <a:avLst/>
            </a:prstGeom>
            <a:solidFill>
              <a:schemeClr val="accent3">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4" name="Magnetic Disk 63"/>
            <p:cNvSpPr/>
            <p:nvPr/>
          </p:nvSpPr>
          <p:spPr>
            <a:xfrm>
              <a:off x="7488584" y="4859957"/>
              <a:ext cx="1296144" cy="1656184"/>
            </a:xfrm>
            <a:prstGeom prst="flowChartMagneticDisk">
              <a:avLst/>
            </a:prstGeom>
            <a:solidFill>
              <a:schemeClr val="accent6">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grpSp>
        <p:nvGrpSpPr>
          <p:cNvPr id="9" name="Group 8"/>
          <p:cNvGrpSpPr/>
          <p:nvPr/>
        </p:nvGrpSpPr>
        <p:grpSpPr>
          <a:xfrm>
            <a:off x="2592040" y="3779840"/>
            <a:ext cx="1440160" cy="1512168"/>
            <a:chOff x="2592040" y="3779837"/>
            <a:chExt cx="1440160" cy="1512168"/>
          </a:xfrm>
        </p:grpSpPr>
        <p:cxnSp>
          <p:nvCxnSpPr>
            <p:cNvPr id="4" name="Straight Arrow Connector 3"/>
            <p:cNvCxnSpPr/>
            <p:nvPr/>
          </p:nvCxnSpPr>
          <p:spPr>
            <a:xfrm flipV="1">
              <a:off x="2592040" y="3779837"/>
              <a:ext cx="1440160" cy="1512168"/>
            </a:xfrm>
            <a:prstGeom prst="straightConnector1">
              <a:avLst/>
            </a:prstGeom>
            <a:ln w="25400" cmpd="sng">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rot="18785963">
              <a:off x="2640657" y="4159705"/>
              <a:ext cx="1067906" cy="434589"/>
            </a:xfrm>
            <a:prstGeom prst="rect">
              <a:avLst/>
            </a:prstGeom>
            <a:noFill/>
          </p:spPr>
          <p:txBody>
            <a:bodyPr wrap="none" rtlCol="0">
              <a:spAutoFit/>
            </a:bodyPr>
            <a:lstStyle/>
            <a:p>
              <a:r>
                <a:rPr lang="en-US" sz="2400" dirty="0">
                  <a:solidFill>
                    <a:schemeClr val="bg1">
                      <a:lumMod val="50000"/>
                    </a:schemeClr>
                  </a:solidFill>
                </a:rPr>
                <a:t>export</a:t>
              </a:r>
            </a:p>
          </p:txBody>
        </p:sp>
        <p:sp>
          <p:nvSpPr>
            <p:cNvPr id="15" name="TextBox 14"/>
            <p:cNvSpPr txBox="1"/>
            <p:nvPr/>
          </p:nvSpPr>
          <p:spPr>
            <a:xfrm rot="18789229">
              <a:off x="3013579" y="4414965"/>
              <a:ext cx="981501" cy="434589"/>
            </a:xfrm>
            <a:prstGeom prst="rect">
              <a:avLst/>
            </a:prstGeom>
            <a:noFill/>
          </p:spPr>
          <p:txBody>
            <a:bodyPr wrap="none" rtlCol="0">
              <a:spAutoFit/>
            </a:bodyPr>
            <a:lstStyle/>
            <a:p>
              <a:r>
                <a:rPr lang="en-US" sz="2400" dirty="0">
                  <a:solidFill>
                    <a:schemeClr val="bg1">
                      <a:lumMod val="50000"/>
                    </a:schemeClr>
                  </a:solidFill>
                </a:rPr>
                <a:t>query</a:t>
              </a:r>
            </a:p>
          </p:txBody>
        </p:sp>
      </p:grpSp>
      <p:cxnSp>
        <p:nvCxnSpPr>
          <p:cNvPr id="19" name="Straight Arrow Connector 18"/>
          <p:cNvCxnSpPr/>
          <p:nvPr/>
        </p:nvCxnSpPr>
        <p:spPr>
          <a:xfrm rot="16463768" flipV="1">
            <a:off x="6137404" y="3799674"/>
            <a:ext cx="1440160" cy="1512168"/>
          </a:xfrm>
          <a:prstGeom prst="straightConnector1">
            <a:avLst/>
          </a:prstGeom>
          <a:ln w="25400" cmpd="sng">
            <a:solidFill>
              <a:schemeClr val="accent6">
                <a:lumMod val="60000"/>
                <a:lumOff val="4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rot="2898011">
            <a:off x="6516220" y="4229534"/>
            <a:ext cx="1043876" cy="421654"/>
          </a:xfrm>
          <a:prstGeom prst="rect">
            <a:avLst/>
          </a:prstGeom>
          <a:noFill/>
        </p:spPr>
        <p:txBody>
          <a:bodyPr wrap="none" lIns="91018" tIns="45510" rIns="91018" bIns="45510" rtlCol="0">
            <a:spAutoFit/>
          </a:bodyPr>
          <a:lstStyle/>
          <a:p>
            <a:r>
              <a:rPr lang="en-US" sz="2400" dirty="0">
                <a:solidFill>
                  <a:schemeClr val="bg1">
                    <a:lumMod val="50000"/>
                  </a:schemeClr>
                </a:solidFill>
              </a:rPr>
              <a:t>export</a:t>
            </a:r>
          </a:p>
        </p:txBody>
      </p:sp>
      <p:sp>
        <p:nvSpPr>
          <p:cNvPr id="21" name="TextBox 20"/>
          <p:cNvSpPr txBox="1"/>
          <p:nvPr/>
        </p:nvSpPr>
        <p:spPr>
          <a:xfrm rot="2800295">
            <a:off x="6163494" y="4441928"/>
            <a:ext cx="954558" cy="421654"/>
          </a:xfrm>
          <a:prstGeom prst="rect">
            <a:avLst/>
          </a:prstGeom>
          <a:noFill/>
        </p:spPr>
        <p:txBody>
          <a:bodyPr wrap="none" lIns="91018" tIns="45510" rIns="91018" bIns="45510" rtlCol="0">
            <a:spAutoFit/>
          </a:bodyPr>
          <a:lstStyle/>
          <a:p>
            <a:r>
              <a:rPr lang="en-US" sz="2400" dirty="0">
                <a:solidFill>
                  <a:schemeClr val="bg1">
                    <a:lumMod val="50000"/>
                  </a:schemeClr>
                </a:solidFill>
              </a:rPr>
              <a:t>query</a:t>
            </a:r>
          </a:p>
        </p:txBody>
      </p:sp>
      <p:cxnSp>
        <p:nvCxnSpPr>
          <p:cNvPr id="23" name="Straight Arrow Connector 22"/>
          <p:cNvCxnSpPr/>
          <p:nvPr/>
        </p:nvCxnSpPr>
        <p:spPr>
          <a:xfrm flipV="1">
            <a:off x="4985502" y="3762823"/>
            <a:ext cx="22914" cy="1601239"/>
          </a:xfrm>
          <a:prstGeom prst="straightConnector1">
            <a:avLst/>
          </a:prstGeom>
          <a:ln w="25400" cmpd="sng">
            <a:solidFill>
              <a:schemeClr val="accent3">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rot="16224523">
            <a:off x="4271357" y="4485744"/>
            <a:ext cx="1043876" cy="421654"/>
          </a:xfrm>
          <a:prstGeom prst="rect">
            <a:avLst/>
          </a:prstGeom>
          <a:noFill/>
        </p:spPr>
        <p:txBody>
          <a:bodyPr wrap="none" lIns="91018" tIns="45510" rIns="91018" bIns="45510" rtlCol="0">
            <a:spAutoFit/>
          </a:bodyPr>
          <a:lstStyle/>
          <a:p>
            <a:r>
              <a:rPr lang="en-US" sz="2400" dirty="0">
                <a:solidFill>
                  <a:schemeClr val="bg1">
                    <a:lumMod val="50000"/>
                  </a:schemeClr>
                </a:solidFill>
              </a:rPr>
              <a:t>export</a:t>
            </a:r>
          </a:p>
        </p:txBody>
      </p:sp>
      <p:sp>
        <p:nvSpPr>
          <p:cNvPr id="25" name="TextBox 24"/>
          <p:cNvSpPr txBox="1"/>
          <p:nvPr/>
        </p:nvSpPr>
        <p:spPr>
          <a:xfrm rot="16227789">
            <a:off x="4731445" y="4449803"/>
            <a:ext cx="954558" cy="421654"/>
          </a:xfrm>
          <a:prstGeom prst="rect">
            <a:avLst/>
          </a:prstGeom>
          <a:noFill/>
        </p:spPr>
        <p:txBody>
          <a:bodyPr wrap="none" lIns="91018" tIns="45510" rIns="91018" bIns="45510" rtlCol="0">
            <a:spAutoFit/>
          </a:bodyPr>
          <a:lstStyle/>
          <a:p>
            <a:r>
              <a:rPr lang="en-US" sz="2400" dirty="0">
                <a:solidFill>
                  <a:schemeClr val="bg1">
                    <a:lumMod val="50000"/>
                  </a:schemeClr>
                </a:solidFill>
              </a:rPr>
              <a:t>query</a:t>
            </a:r>
          </a:p>
        </p:txBody>
      </p:sp>
    </p:spTree>
    <p:extLst>
      <p:ext uri="{BB962C8B-B14F-4D97-AF65-F5344CB8AC3E}">
        <p14:creationId xmlns:p14="http://schemas.microsoft.com/office/powerpoint/2010/main" val="392605555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71792" y="1631097"/>
            <a:ext cx="9865097" cy="5181601"/>
          </a:xfrm>
        </p:spPr>
        <p:txBody>
          <a:bodyPr/>
          <a:lstStyle/>
          <a:p>
            <a:r>
              <a:rPr lang="en-US" dirty="0" smtClean="0"/>
              <a:t>“Export” does not </a:t>
            </a:r>
            <a:r>
              <a:rPr lang="en-US" i="1" dirty="0" smtClean="0"/>
              <a:t>necessarily</a:t>
            </a:r>
            <a:r>
              <a:rPr lang="en-US" dirty="0" smtClean="0"/>
              <a:t> mean physical conversion</a:t>
            </a:r>
          </a:p>
          <a:p>
            <a:pPr lvl="1"/>
            <a:r>
              <a:rPr lang="en-US" dirty="0" smtClean="0"/>
              <a:t>for very large databases a “duplication” would not be an option</a:t>
            </a:r>
          </a:p>
          <a:p>
            <a:pPr lvl="1"/>
            <a:r>
              <a:rPr lang="en-US" dirty="0"/>
              <a:t>s</a:t>
            </a:r>
            <a:r>
              <a:rPr lang="en-US" dirty="0" smtClean="0"/>
              <a:t>ystems may provide SQL “bridges” to make queries on the fly</a:t>
            </a:r>
          </a:p>
          <a:p>
            <a:r>
              <a:rPr lang="en-US" dirty="0" smtClean="0"/>
              <a:t>Result of export is a “logical” view of the RDB content</a:t>
            </a:r>
            <a:endParaRPr lang="en-US" dirty="0"/>
          </a:p>
        </p:txBody>
      </p:sp>
      <p:sp>
        <p:nvSpPr>
          <p:cNvPr id="3" name="Title 2"/>
          <p:cNvSpPr>
            <a:spLocks noGrp="1"/>
          </p:cNvSpPr>
          <p:nvPr>
            <p:ph type="title"/>
          </p:nvPr>
        </p:nvSpPr>
        <p:spPr/>
        <p:txBody>
          <a:bodyPr/>
          <a:lstStyle/>
          <a:p>
            <a:r>
              <a:rPr lang="en-US" dirty="0" smtClean="0"/>
              <a:t>What is “export”?</a:t>
            </a:r>
            <a:endParaRPr lang="en-US" dirty="0"/>
          </a:p>
        </p:txBody>
      </p:sp>
    </p:spTree>
    <p:extLst>
      <p:ext uri="{BB962C8B-B14F-4D97-AF65-F5344CB8AC3E}">
        <p14:creationId xmlns:p14="http://schemas.microsoft.com/office/powerpoint/2010/main" val="96390049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71785" y="1631097"/>
            <a:ext cx="9865097" cy="5181601"/>
          </a:xfrm>
        </p:spPr>
        <p:txBody>
          <a:bodyPr/>
          <a:lstStyle/>
          <a:p>
            <a:r>
              <a:rPr lang="en-US" dirty="0" smtClean="0"/>
              <a:t>“Export” does not </a:t>
            </a:r>
            <a:r>
              <a:rPr lang="en-US" i="1" dirty="0" smtClean="0"/>
              <a:t>necessarily</a:t>
            </a:r>
            <a:r>
              <a:rPr lang="en-US" dirty="0" smtClean="0"/>
              <a:t> mean physical conversion</a:t>
            </a:r>
          </a:p>
          <a:p>
            <a:pPr lvl="1"/>
            <a:r>
              <a:rPr lang="en-US" dirty="0" smtClean="0"/>
              <a:t>for very large databases a “duplication” would not be an option</a:t>
            </a:r>
          </a:p>
          <a:p>
            <a:pPr lvl="1"/>
            <a:r>
              <a:rPr lang="en-US" dirty="0"/>
              <a:t>s</a:t>
            </a:r>
            <a:r>
              <a:rPr lang="en-US" dirty="0" smtClean="0"/>
              <a:t>ystems may provide SQL “bridges” to make queries on the fly</a:t>
            </a:r>
          </a:p>
          <a:p>
            <a:r>
              <a:rPr lang="en-US" dirty="0" smtClean="0"/>
              <a:t>Result of export is a “logical” view of the RDB content</a:t>
            </a:r>
            <a:endParaRPr lang="en-US" dirty="0"/>
          </a:p>
        </p:txBody>
      </p:sp>
      <p:sp>
        <p:nvSpPr>
          <p:cNvPr id="3" name="Title 2"/>
          <p:cNvSpPr>
            <a:spLocks noGrp="1"/>
          </p:cNvSpPr>
          <p:nvPr>
            <p:ph type="title"/>
          </p:nvPr>
        </p:nvSpPr>
        <p:spPr/>
        <p:txBody>
          <a:bodyPr/>
          <a:lstStyle/>
          <a:p>
            <a:r>
              <a:rPr lang="en-US" dirty="0" smtClean="0"/>
              <a:t>What is “export”?</a:t>
            </a:r>
            <a:endParaRPr lang="en-US" dirty="0"/>
          </a:p>
        </p:txBody>
      </p:sp>
    </p:spTree>
    <p:extLst>
      <p:ext uri="{BB962C8B-B14F-4D97-AF65-F5344CB8AC3E}">
        <p14:creationId xmlns:p14="http://schemas.microsoft.com/office/powerpoint/2010/main" val="100437706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 canonical RDF “view” of RDB tables</a:t>
            </a:r>
          </a:p>
          <a:p>
            <a:r>
              <a:rPr lang="en-US" dirty="0" smtClean="0"/>
              <a:t>Only needs the information in the RDB Schema</a:t>
            </a:r>
          </a:p>
        </p:txBody>
      </p:sp>
      <p:sp>
        <p:nvSpPr>
          <p:cNvPr id="3" name="Title 2"/>
          <p:cNvSpPr>
            <a:spLocks noGrp="1"/>
          </p:cNvSpPr>
          <p:nvPr>
            <p:ph type="title"/>
          </p:nvPr>
        </p:nvSpPr>
        <p:spPr/>
        <p:txBody>
          <a:bodyPr/>
          <a:lstStyle/>
          <a:p>
            <a:r>
              <a:rPr lang="en-US" dirty="0" smtClean="0"/>
              <a:t>Simple export: Direct Mapping</a:t>
            </a:r>
            <a:endParaRPr lang="en-US" dirty="0"/>
          </a:p>
        </p:txBody>
      </p:sp>
    </p:spTree>
    <p:extLst>
      <p:ext uri="{BB962C8B-B14F-4D97-AF65-F5344CB8AC3E}">
        <p14:creationId xmlns:p14="http://schemas.microsoft.com/office/powerpoint/2010/main" val="208643346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03814" y="3275786"/>
            <a:ext cx="2796507" cy="2592288"/>
            <a:chOff x="373180" y="3158869"/>
            <a:chExt cx="2536674" cy="2180319"/>
          </a:xfrm>
        </p:grpSpPr>
        <p:cxnSp>
          <p:nvCxnSpPr>
            <p:cNvPr id="32" name="Straight Arrow Connector 31"/>
            <p:cNvCxnSpPr/>
            <p:nvPr/>
          </p:nvCxnSpPr>
          <p:spPr>
            <a:xfrm flipH="1">
              <a:off x="974213" y="3158869"/>
              <a:ext cx="1395170" cy="2180319"/>
            </a:xfrm>
            <a:prstGeom prst="straightConnector1">
              <a:avLst/>
            </a:prstGeom>
            <a:ln w="28575" cmpd="sng">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373180" y="3935155"/>
              <a:ext cx="2536674" cy="599235"/>
            </a:xfrm>
            <a:prstGeom prst="rect">
              <a:avLst/>
            </a:prstGeom>
            <a:solidFill>
              <a:schemeClr val="bg1"/>
            </a:solidFill>
          </p:spPr>
          <p:txBody>
            <a:bodyPr wrap="square" rtlCol="0">
              <a:spAutoFit/>
            </a:bodyPr>
            <a:lstStyle/>
            <a:p>
              <a:pPr defTabSz="502352" fontAlgn="auto" hangingPunct="1">
                <a:lnSpc>
                  <a:spcPct val="100000"/>
                </a:lnSpc>
                <a:spcBef>
                  <a:spcPts val="0"/>
                </a:spcBef>
                <a:spcAft>
                  <a:spcPts val="0"/>
                </a:spcAft>
                <a:buClrTx/>
                <a:buSzTx/>
              </a:pPr>
              <a:r>
                <a:rPr lang="en-US" sz="2000" dirty="0">
                  <a:solidFill>
                    <a:prstClr val="black"/>
                  </a:solidFill>
                  <a:latin typeface="Lucida Sans Unicode"/>
                </a:rPr>
                <a:t>Table references are URI objects</a:t>
              </a:r>
            </a:p>
          </p:txBody>
        </p:sp>
      </p:grpSp>
      <p:sp>
        <p:nvSpPr>
          <p:cNvPr id="4" name="Title 3"/>
          <p:cNvSpPr>
            <a:spLocks noGrp="1"/>
          </p:cNvSpPr>
          <p:nvPr>
            <p:ph type="title"/>
          </p:nvPr>
        </p:nvSpPr>
        <p:spPr/>
        <p:txBody>
          <a:bodyPr/>
          <a:lstStyle/>
          <a:p>
            <a:r>
              <a:rPr lang="en-US" dirty="0"/>
              <a:t>Fundamental approach</a:t>
            </a:r>
          </a:p>
        </p:txBody>
      </p:sp>
      <p:graphicFrame>
        <p:nvGraphicFramePr>
          <p:cNvPr id="5" name="Table 4"/>
          <p:cNvGraphicFramePr>
            <a:graphicFrameLocks noGrp="1"/>
          </p:cNvGraphicFramePr>
          <p:nvPr>
            <p:extLst>
              <p:ext uri="{D42A27DB-BD31-4B8C-83A1-F6EECF244321}">
                <p14:modId xmlns:p14="http://schemas.microsoft.com/office/powerpoint/2010/main" val="1505230242"/>
              </p:ext>
            </p:extLst>
          </p:nvPr>
        </p:nvGraphicFramePr>
        <p:xfrm>
          <a:off x="264275" y="2623314"/>
          <a:ext cx="6552405" cy="514274"/>
        </p:xfrm>
        <a:graphic>
          <a:graphicData uri="http://schemas.openxmlformats.org/drawingml/2006/table">
            <a:tbl>
              <a:tblPr firstRow="1" bandRow="1">
                <a:tableStyleId>{3C2FFA5D-87B4-456A-9821-1D502468CF0F}</a:tableStyleId>
              </a:tblPr>
              <a:tblGrid>
                <a:gridCol w="2019002"/>
                <a:gridCol w="706798"/>
                <a:gridCol w="1467739"/>
                <a:gridCol w="1048385"/>
                <a:gridCol w="1310481"/>
              </a:tblGrid>
              <a:tr h="257137">
                <a:tc>
                  <a:txBody>
                    <a:bodyPr/>
                    <a:lstStyle/>
                    <a:p>
                      <a:pPr algn="ctr"/>
                      <a:r>
                        <a:rPr lang="en-US" sz="1200" dirty="0" smtClean="0"/>
                        <a:t>ISBN</a:t>
                      </a:r>
                      <a:endParaRPr lang="en-US" sz="1200" b="1" dirty="0"/>
                    </a:p>
                  </a:txBody>
                  <a:tcPr marL="63411" marR="63411" marT="31701" marB="31701"/>
                </a:tc>
                <a:tc>
                  <a:txBody>
                    <a:bodyPr/>
                    <a:lstStyle/>
                    <a:p>
                      <a:r>
                        <a:rPr lang="en-US" sz="1200" dirty="0" smtClean="0"/>
                        <a:t>Author</a:t>
                      </a:r>
                      <a:endParaRPr lang="en-US" sz="1200" b="1" dirty="0"/>
                    </a:p>
                  </a:txBody>
                  <a:tcPr marL="63411" marR="63411" marT="31701" marB="31701"/>
                </a:tc>
                <a:tc>
                  <a:txBody>
                    <a:bodyPr/>
                    <a:lstStyle/>
                    <a:p>
                      <a:pPr algn="ctr"/>
                      <a:r>
                        <a:rPr lang="en-US" sz="1200" dirty="0" smtClean="0"/>
                        <a:t>Title</a:t>
                      </a:r>
                      <a:endParaRPr lang="en-US" sz="1200" b="1" dirty="0"/>
                    </a:p>
                  </a:txBody>
                  <a:tcPr marL="63411" marR="63411" marT="31701" marB="31701"/>
                </a:tc>
                <a:tc>
                  <a:txBody>
                    <a:bodyPr/>
                    <a:lstStyle/>
                    <a:p>
                      <a:r>
                        <a:rPr lang="en-US" sz="1200" dirty="0" smtClean="0"/>
                        <a:t>Publisher</a:t>
                      </a:r>
                      <a:endParaRPr lang="en-US" sz="1200" b="1" dirty="0"/>
                    </a:p>
                  </a:txBody>
                  <a:tcPr marL="63411" marR="63411" marT="31701" marB="31701"/>
                </a:tc>
                <a:tc>
                  <a:txBody>
                    <a:bodyPr/>
                    <a:lstStyle/>
                    <a:p>
                      <a:pPr algn="ctr"/>
                      <a:r>
                        <a:rPr lang="en-US" sz="1200" dirty="0" smtClean="0"/>
                        <a:t>Year</a:t>
                      </a:r>
                      <a:endParaRPr lang="en-US" sz="1200" b="1" dirty="0"/>
                    </a:p>
                  </a:txBody>
                  <a:tcPr marL="63411" marR="63411" marT="31701" marB="31701"/>
                </a:tc>
              </a:tr>
              <a:tr h="257137">
                <a:tc>
                  <a:txBody>
                    <a:bodyPr/>
                    <a:lstStyle/>
                    <a:p>
                      <a:r>
                        <a:rPr lang="en-US" sz="1200" dirty="0" smtClean="0"/>
                        <a:t>0006511409X</a:t>
                      </a:r>
                      <a:endParaRPr lang="en-US" sz="1200" dirty="0"/>
                    </a:p>
                  </a:txBody>
                  <a:tcPr marL="63411" marR="63411" marT="31701" marB="31701"/>
                </a:tc>
                <a:tc>
                  <a:txBody>
                    <a:bodyPr/>
                    <a:lstStyle/>
                    <a:p>
                      <a:r>
                        <a:rPr lang="en-US" sz="1200" noProof="1" smtClean="0"/>
                        <a:t>id_xyz</a:t>
                      </a:r>
                      <a:endParaRPr lang="en-US" sz="1200" noProof="1"/>
                    </a:p>
                  </a:txBody>
                  <a:tcPr marL="63411" marR="63411" marT="31701" marB="31701"/>
                </a:tc>
                <a:tc>
                  <a:txBody>
                    <a:bodyPr/>
                    <a:lstStyle/>
                    <a:p>
                      <a:r>
                        <a:rPr lang="en-US" sz="1200" dirty="0" smtClean="0"/>
                        <a:t>The Glass Palace</a:t>
                      </a:r>
                      <a:endParaRPr lang="en-US" sz="1200" dirty="0"/>
                    </a:p>
                  </a:txBody>
                  <a:tcPr marL="63411" marR="63411" marT="31701" marB="31701"/>
                </a:tc>
                <a:tc>
                  <a:txBody>
                    <a:bodyPr/>
                    <a:lstStyle/>
                    <a:p>
                      <a:r>
                        <a:rPr lang="en-US" sz="1200" noProof="1" smtClean="0"/>
                        <a:t>id_qpr</a:t>
                      </a:r>
                      <a:endParaRPr lang="en-US" sz="1200" noProof="1"/>
                    </a:p>
                  </a:txBody>
                  <a:tcPr marL="63411" marR="63411" marT="31701" marB="31701"/>
                </a:tc>
                <a:tc>
                  <a:txBody>
                    <a:bodyPr/>
                    <a:lstStyle/>
                    <a:p>
                      <a:r>
                        <a:rPr lang="en-US" sz="1200" dirty="0" smtClean="0"/>
                        <a:t>2000</a:t>
                      </a:r>
                      <a:endParaRPr lang="en-US" sz="1200" dirty="0"/>
                    </a:p>
                  </a:txBody>
                  <a:tcPr marL="63411" marR="63411" marT="31701" marB="31701"/>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516614205"/>
              </p:ext>
            </p:extLst>
          </p:nvPr>
        </p:nvGraphicFramePr>
        <p:xfrm>
          <a:off x="411410" y="5885466"/>
          <a:ext cx="5208324" cy="449502"/>
        </p:xfrm>
        <a:graphic>
          <a:graphicData uri="http://schemas.openxmlformats.org/drawingml/2006/table">
            <a:tbl>
              <a:tblPr firstRow="1" bandRow="1">
                <a:tableStyleId>{3C2FFA5D-87B4-456A-9821-1D502468CF0F}</a:tableStyleId>
              </a:tblPr>
              <a:tblGrid>
                <a:gridCol w="1472260"/>
                <a:gridCol w="1472260"/>
                <a:gridCol w="2263804"/>
              </a:tblGrid>
              <a:tr h="224751">
                <a:tc>
                  <a:txBody>
                    <a:bodyPr/>
                    <a:lstStyle/>
                    <a:p>
                      <a:pPr algn="ctr"/>
                      <a:r>
                        <a:rPr lang="en-US" sz="1100" dirty="0" smtClean="0"/>
                        <a:t>ID</a:t>
                      </a:r>
                      <a:endParaRPr lang="en-US" sz="1100" b="1" dirty="0"/>
                    </a:p>
                  </a:txBody>
                  <a:tcPr marL="56764" marR="56764" marT="28379" marB="28379"/>
                </a:tc>
                <a:tc>
                  <a:txBody>
                    <a:bodyPr/>
                    <a:lstStyle/>
                    <a:p>
                      <a:pPr algn="ctr"/>
                      <a:r>
                        <a:rPr lang="en-US" sz="1100" dirty="0" smtClean="0"/>
                        <a:t>Name</a:t>
                      </a:r>
                      <a:endParaRPr lang="en-US" sz="1100" b="1" dirty="0"/>
                    </a:p>
                  </a:txBody>
                  <a:tcPr marL="56764" marR="56764" marT="28379" marB="28379"/>
                </a:tc>
                <a:tc>
                  <a:txBody>
                    <a:bodyPr/>
                    <a:lstStyle/>
                    <a:p>
                      <a:pPr algn="ctr"/>
                      <a:r>
                        <a:rPr lang="en-US" sz="1100" dirty="0" smtClean="0"/>
                        <a:t>Homepage</a:t>
                      </a:r>
                      <a:endParaRPr lang="en-US" sz="1100" b="1" dirty="0"/>
                    </a:p>
                  </a:txBody>
                  <a:tcPr marL="56764" marR="56764" marT="28379" marB="28379"/>
                </a:tc>
              </a:tr>
              <a:tr h="224751">
                <a:tc>
                  <a:txBody>
                    <a:bodyPr/>
                    <a:lstStyle/>
                    <a:p>
                      <a:r>
                        <a:rPr lang="en-US" sz="1100" noProof="1" smtClean="0"/>
                        <a:t>id_xyz</a:t>
                      </a:r>
                      <a:endParaRPr lang="en-US" sz="1100" noProof="1"/>
                    </a:p>
                  </a:txBody>
                  <a:tcPr marL="56764" marR="56764" marT="28379" marB="28379"/>
                </a:tc>
                <a:tc>
                  <a:txBody>
                    <a:bodyPr/>
                    <a:lstStyle/>
                    <a:p>
                      <a:r>
                        <a:rPr lang="en-US" sz="1100" noProof="1" smtClean="0"/>
                        <a:t>Ghosh, Amitav</a:t>
                      </a:r>
                      <a:endParaRPr lang="en-US" sz="1100" noProof="1"/>
                    </a:p>
                  </a:txBody>
                  <a:tcPr marL="56764" marR="56764" marT="28379" marB="28379"/>
                </a:tc>
                <a:tc>
                  <a:txBody>
                    <a:bodyPr/>
                    <a:lstStyle/>
                    <a:p>
                      <a:r>
                        <a:rPr lang="en-US" sz="1100" noProof="1" smtClean="0"/>
                        <a:t>http://www.amitavghosh.com</a:t>
                      </a:r>
                      <a:endParaRPr lang="en-US" sz="1100" noProof="1"/>
                    </a:p>
                  </a:txBody>
                  <a:tcPr marL="56764" marR="56764" marT="28379" marB="28379"/>
                </a:tc>
              </a:tr>
            </a:tbl>
          </a:graphicData>
        </a:graphic>
      </p:graphicFrame>
      <p:grpSp>
        <p:nvGrpSpPr>
          <p:cNvPr id="3" name="Group 2"/>
          <p:cNvGrpSpPr/>
          <p:nvPr/>
        </p:nvGrpSpPr>
        <p:grpSpPr>
          <a:xfrm>
            <a:off x="6816677" y="2623317"/>
            <a:ext cx="3148062" cy="712460"/>
            <a:chOff x="6183314" y="2379823"/>
            <a:chExt cx="2855565" cy="646331"/>
          </a:xfrm>
        </p:grpSpPr>
        <p:sp>
          <p:nvSpPr>
            <p:cNvPr id="2" name="TextBox 1"/>
            <p:cNvSpPr txBox="1"/>
            <p:nvPr/>
          </p:nvSpPr>
          <p:spPr>
            <a:xfrm>
              <a:off x="6980071" y="2379823"/>
              <a:ext cx="2058808" cy="646331"/>
            </a:xfrm>
            <a:prstGeom prst="rect">
              <a:avLst/>
            </a:prstGeom>
            <a:noFill/>
          </p:spPr>
          <p:txBody>
            <a:bodyPr wrap="square" rtlCol="0">
              <a:spAutoFit/>
            </a:bodyPr>
            <a:lstStyle/>
            <a:p>
              <a:pPr defTabSz="502352" fontAlgn="auto" hangingPunct="1">
                <a:lnSpc>
                  <a:spcPct val="100000"/>
                </a:lnSpc>
                <a:spcBef>
                  <a:spcPts val="0"/>
                </a:spcBef>
                <a:spcAft>
                  <a:spcPts val="0"/>
                </a:spcAft>
                <a:buClrTx/>
                <a:buSzTx/>
              </a:pPr>
              <a:r>
                <a:rPr lang="en-US" sz="2000" dirty="0">
                  <a:solidFill>
                    <a:prstClr val="black"/>
                  </a:solidFill>
                  <a:latin typeface="Lucida Sans Unicode"/>
                </a:rPr>
                <a:t>Each row is a subject</a:t>
              </a:r>
            </a:p>
          </p:txBody>
        </p:sp>
        <p:cxnSp>
          <p:nvCxnSpPr>
            <p:cNvPr id="8" name="Straight Arrow Connector 7"/>
            <p:cNvCxnSpPr>
              <a:stCxn id="5" idx="3"/>
              <a:endCxn id="2" idx="1"/>
            </p:cNvCxnSpPr>
            <p:nvPr/>
          </p:nvCxnSpPr>
          <p:spPr>
            <a:xfrm>
              <a:off x="6183314" y="2613090"/>
              <a:ext cx="796757" cy="89898"/>
            </a:xfrm>
            <a:prstGeom prst="straightConnector1">
              <a:avLst/>
            </a:prstGeom>
            <a:ln w="28575" cmpd="sng">
              <a:solidFill>
                <a:schemeClr val="accent5">
                  <a:lumMod val="50000"/>
                </a:schemeClr>
              </a:solidFill>
              <a:tailEnd type="arrow"/>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1074002" y="1689091"/>
            <a:ext cx="5138510" cy="934223"/>
            <a:chOff x="974213" y="1532313"/>
            <a:chExt cx="4661074" cy="847510"/>
          </a:xfrm>
        </p:grpSpPr>
        <p:cxnSp>
          <p:nvCxnSpPr>
            <p:cNvPr id="28" name="Straight Arrow Connector 27"/>
            <p:cNvCxnSpPr>
              <a:endCxn id="15" idx="2"/>
            </p:cNvCxnSpPr>
            <p:nvPr/>
          </p:nvCxnSpPr>
          <p:spPr>
            <a:xfrm flipH="1" flipV="1">
              <a:off x="3304750" y="1901645"/>
              <a:ext cx="2202462" cy="478178"/>
            </a:xfrm>
            <a:prstGeom prst="straightConnector1">
              <a:avLst/>
            </a:prstGeom>
            <a:ln w="28575" cmpd="sng">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endCxn id="15" idx="2"/>
            </p:cNvCxnSpPr>
            <p:nvPr/>
          </p:nvCxnSpPr>
          <p:spPr>
            <a:xfrm flipH="1" flipV="1">
              <a:off x="3304750" y="1901645"/>
              <a:ext cx="1145846" cy="478178"/>
            </a:xfrm>
            <a:prstGeom prst="straightConnector1">
              <a:avLst/>
            </a:prstGeom>
            <a:ln w="28575" cmpd="sng">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15" idx="2"/>
            </p:cNvCxnSpPr>
            <p:nvPr/>
          </p:nvCxnSpPr>
          <p:spPr>
            <a:xfrm flipH="1" flipV="1">
              <a:off x="3304750" y="1901645"/>
              <a:ext cx="131921" cy="478178"/>
            </a:xfrm>
            <a:prstGeom prst="straightConnector1">
              <a:avLst/>
            </a:prstGeom>
            <a:ln w="28575" cmpd="sng">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endCxn id="15" idx="2"/>
            </p:cNvCxnSpPr>
            <p:nvPr/>
          </p:nvCxnSpPr>
          <p:spPr>
            <a:xfrm flipV="1">
              <a:off x="2486784" y="1901645"/>
              <a:ext cx="817966" cy="478178"/>
            </a:xfrm>
            <a:prstGeom prst="straightConnector1">
              <a:avLst/>
            </a:prstGeom>
            <a:ln w="28575" cmpd="sng">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endCxn id="15" idx="2"/>
            </p:cNvCxnSpPr>
            <p:nvPr/>
          </p:nvCxnSpPr>
          <p:spPr>
            <a:xfrm flipV="1">
              <a:off x="1312766" y="1901645"/>
              <a:ext cx="1991984" cy="478178"/>
            </a:xfrm>
            <a:prstGeom prst="straightConnector1">
              <a:avLst/>
            </a:prstGeom>
            <a:ln w="28575" cmpd="sng">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974213" y="1532313"/>
              <a:ext cx="4661074" cy="369332"/>
            </a:xfrm>
            <a:prstGeom prst="rect">
              <a:avLst/>
            </a:prstGeom>
            <a:noFill/>
          </p:spPr>
          <p:txBody>
            <a:bodyPr wrap="square" rtlCol="0">
              <a:spAutoFit/>
            </a:bodyPr>
            <a:lstStyle/>
            <a:p>
              <a:pPr defTabSz="502352" fontAlgn="auto" hangingPunct="1">
                <a:lnSpc>
                  <a:spcPct val="100000"/>
                </a:lnSpc>
                <a:spcBef>
                  <a:spcPts val="0"/>
                </a:spcBef>
                <a:spcAft>
                  <a:spcPts val="0"/>
                </a:spcAft>
                <a:buClrTx/>
                <a:buSzTx/>
              </a:pPr>
              <a:r>
                <a:rPr lang="en-US" sz="2000" dirty="0">
                  <a:solidFill>
                    <a:prstClr val="black"/>
                  </a:solidFill>
                  <a:latin typeface="Lucida Sans Unicode"/>
                </a:rPr>
                <a:t>Each column name provides a predicate</a:t>
              </a:r>
            </a:p>
          </p:txBody>
        </p:sp>
      </p:grpSp>
      <p:grpSp>
        <p:nvGrpSpPr>
          <p:cNvPr id="11" name="Group 10"/>
          <p:cNvGrpSpPr/>
          <p:nvPr/>
        </p:nvGrpSpPr>
        <p:grpSpPr>
          <a:xfrm>
            <a:off x="1364870" y="3203772"/>
            <a:ext cx="7679720" cy="1969252"/>
            <a:chOff x="1238055" y="3158869"/>
            <a:chExt cx="6966171" cy="1542018"/>
          </a:xfrm>
        </p:grpSpPr>
        <p:cxnSp>
          <p:nvCxnSpPr>
            <p:cNvPr id="38" name="Straight Arrow Connector 37"/>
            <p:cNvCxnSpPr>
              <a:endCxn id="37" idx="0"/>
            </p:cNvCxnSpPr>
            <p:nvPr/>
          </p:nvCxnSpPr>
          <p:spPr>
            <a:xfrm>
              <a:off x="1238055" y="3158869"/>
              <a:ext cx="5272409" cy="1223224"/>
            </a:xfrm>
            <a:prstGeom prst="straightConnector1">
              <a:avLst/>
            </a:prstGeom>
            <a:ln w="28575" cmpd="sng">
              <a:solidFill>
                <a:schemeClr val="bg2">
                  <a:lumMod val="25000"/>
                </a:schemeClr>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4816702" y="4382093"/>
              <a:ext cx="3387524" cy="318794"/>
            </a:xfrm>
            <a:prstGeom prst="rect">
              <a:avLst/>
            </a:prstGeom>
            <a:noFill/>
          </p:spPr>
          <p:txBody>
            <a:bodyPr wrap="square" rtlCol="0">
              <a:spAutoFit/>
            </a:bodyPr>
            <a:lstStyle/>
            <a:p>
              <a:pPr defTabSz="502352" fontAlgn="auto" hangingPunct="1">
                <a:lnSpc>
                  <a:spcPct val="100000"/>
                </a:lnSpc>
                <a:spcBef>
                  <a:spcPts val="0"/>
                </a:spcBef>
                <a:spcAft>
                  <a:spcPts val="0"/>
                </a:spcAft>
                <a:buClrTx/>
                <a:buSzTx/>
              </a:pPr>
              <a:r>
                <a:rPr lang="en-US" sz="2000" dirty="0">
                  <a:solidFill>
                    <a:prstClr val="black"/>
                  </a:solidFill>
                  <a:latin typeface="Lucida Sans Unicode"/>
                </a:rPr>
                <a:t>Cells are Literal objects</a:t>
              </a:r>
            </a:p>
          </p:txBody>
        </p:sp>
        <p:cxnSp>
          <p:nvCxnSpPr>
            <p:cNvPr id="41" name="Straight Arrow Connector 40"/>
            <p:cNvCxnSpPr>
              <a:endCxn id="37" idx="0"/>
            </p:cNvCxnSpPr>
            <p:nvPr/>
          </p:nvCxnSpPr>
          <p:spPr>
            <a:xfrm>
              <a:off x="3436671" y="3158869"/>
              <a:ext cx="3073793" cy="1223224"/>
            </a:xfrm>
            <a:prstGeom prst="straightConnector1">
              <a:avLst/>
            </a:prstGeom>
            <a:ln w="28575" cmpd="sng">
              <a:solidFill>
                <a:schemeClr val="bg2">
                  <a:lumMod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endCxn id="37" idx="0"/>
            </p:cNvCxnSpPr>
            <p:nvPr/>
          </p:nvCxnSpPr>
          <p:spPr>
            <a:xfrm>
              <a:off x="5507212" y="3158869"/>
              <a:ext cx="1003252" cy="1223224"/>
            </a:xfrm>
            <a:prstGeom prst="straightConnector1">
              <a:avLst/>
            </a:prstGeom>
            <a:ln w="28575" cmpd="sng">
              <a:solidFill>
                <a:schemeClr val="bg2">
                  <a:lumMod val="25000"/>
                </a:schemeClr>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680386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Fundamental approach</a:t>
            </a:r>
          </a:p>
        </p:txBody>
      </p:sp>
      <p:graphicFrame>
        <p:nvGraphicFramePr>
          <p:cNvPr id="5" name="Table 4"/>
          <p:cNvGraphicFramePr>
            <a:graphicFrameLocks noGrp="1"/>
          </p:cNvGraphicFramePr>
          <p:nvPr>
            <p:extLst>
              <p:ext uri="{D42A27DB-BD31-4B8C-83A1-F6EECF244321}">
                <p14:modId xmlns:p14="http://schemas.microsoft.com/office/powerpoint/2010/main" val="4103322137"/>
              </p:ext>
            </p:extLst>
          </p:nvPr>
        </p:nvGraphicFramePr>
        <p:xfrm>
          <a:off x="264281" y="2623314"/>
          <a:ext cx="6552405" cy="514274"/>
        </p:xfrm>
        <a:graphic>
          <a:graphicData uri="http://schemas.openxmlformats.org/drawingml/2006/table">
            <a:tbl>
              <a:tblPr firstRow="1" bandRow="1">
                <a:tableStyleId>{3C2FFA5D-87B4-456A-9821-1D502468CF0F}</a:tableStyleId>
              </a:tblPr>
              <a:tblGrid>
                <a:gridCol w="2019002"/>
                <a:gridCol w="706798"/>
                <a:gridCol w="1467739"/>
                <a:gridCol w="1048385"/>
                <a:gridCol w="1310481"/>
              </a:tblGrid>
              <a:tr h="257137">
                <a:tc>
                  <a:txBody>
                    <a:bodyPr/>
                    <a:lstStyle/>
                    <a:p>
                      <a:pPr algn="ctr"/>
                      <a:r>
                        <a:rPr lang="en-US" sz="1200" dirty="0" smtClean="0"/>
                        <a:t>ISBN</a:t>
                      </a:r>
                      <a:endParaRPr lang="en-US" sz="1200" b="1" dirty="0"/>
                    </a:p>
                  </a:txBody>
                  <a:tcPr marL="63411" marR="63411" marT="31701" marB="31701"/>
                </a:tc>
                <a:tc>
                  <a:txBody>
                    <a:bodyPr/>
                    <a:lstStyle/>
                    <a:p>
                      <a:r>
                        <a:rPr lang="en-US" sz="1200" dirty="0" smtClean="0"/>
                        <a:t>Author</a:t>
                      </a:r>
                      <a:endParaRPr lang="en-US" sz="1200" b="1" dirty="0"/>
                    </a:p>
                  </a:txBody>
                  <a:tcPr marL="63411" marR="63411" marT="31701" marB="31701"/>
                </a:tc>
                <a:tc>
                  <a:txBody>
                    <a:bodyPr/>
                    <a:lstStyle/>
                    <a:p>
                      <a:pPr algn="ctr"/>
                      <a:r>
                        <a:rPr lang="en-US" sz="1200" dirty="0" smtClean="0"/>
                        <a:t>Title</a:t>
                      </a:r>
                      <a:endParaRPr lang="en-US" sz="1200" b="1" dirty="0"/>
                    </a:p>
                  </a:txBody>
                  <a:tcPr marL="63411" marR="63411" marT="31701" marB="31701"/>
                </a:tc>
                <a:tc>
                  <a:txBody>
                    <a:bodyPr/>
                    <a:lstStyle/>
                    <a:p>
                      <a:r>
                        <a:rPr lang="en-US" sz="1200" dirty="0" smtClean="0"/>
                        <a:t>Publisher</a:t>
                      </a:r>
                      <a:endParaRPr lang="en-US" sz="1200" b="1" dirty="0"/>
                    </a:p>
                  </a:txBody>
                  <a:tcPr marL="63411" marR="63411" marT="31701" marB="31701"/>
                </a:tc>
                <a:tc>
                  <a:txBody>
                    <a:bodyPr/>
                    <a:lstStyle/>
                    <a:p>
                      <a:pPr algn="ctr"/>
                      <a:r>
                        <a:rPr lang="en-US" sz="1200" dirty="0" smtClean="0"/>
                        <a:t>Year</a:t>
                      </a:r>
                      <a:endParaRPr lang="en-US" sz="1200" b="1" dirty="0"/>
                    </a:p>
                  </a:txBody>
                  <a:tcPr marL="63411" marR="63411" marT="31701" marB="31701"/>
                </a:tc>
              </a:tr>
              <a:tr h="257137">
                <a:tc>
                  <a:txBody>
                    <a:bodyPr/>
                    <a:lstStyle/>
                    <a:p>
                      <a:r>
                        <a:rPr lang="en-US" sz="1200" dirty="0" smtClean="0"/>
                        <a:t>0006511409X</a:t>
                      </a:r>
                      <a:endParaRPr lang="en-US" sz="1200" dirty="0"/>
                    </a:p>
                  </a:txBody>
                  <a:tcPr marL="63411" marR="63411" marT="31701" marB="31701"/>
                </a:tc>
                <a:tc>
                  <a:txBody>
                    <a:bodyPr/>
                    <a:lstStyle/>
                    <a:p>
                      <a:r>
                        <a:rPr lang="en-US" sz="1200" noProof="1" smtClean="0"/>
                        <a:t>id_xyz</a:t>
                      </a:r>
                      <a:endParaRPr lang="en-US" sz="1200" noProof="1"/>
                    </a:p>
                  </a:txBody>
                  <a:tcPr marL="63411" marR="63411" marT="31701" marB="31701"/>
                </a:tc>
                <a:tc>
                  <a:txBody>
                    <a:bodyPr/>
                    <a:lstStyle/>
                    <a:p>
                      <a:r>
                        <a:rPr lang="en-US" sz="1200" dirty="0" smtClean="0"/>
                        <a:t>The Glass Palace</a:t>
                      </a:r>
                      <a:endParaRPr lang="en-US" sz="1200" dirty="0"/>
                    </a:p>
                  </a:txBody>
                  <a:tcPr marL="63411" marR="63411" marT="31701" marB="31701"/>
                </a:tc>
                <a:tc>
                  <a:txBody>
                    <a:bodyPr/>
                    <a:lstStyle/>
                    <a:p>
                      <a:r>
                        <a:rPr lang="en-US" sz="1200" noProof="1" smtClean="0"/>
                        <a:t>id_qpr</a:t>
                      </a:r>
                      <a:endParaRPr lang="en-US" sz="1200" noProof="1"/>
                    </a:p>
                  </a:txBody>
                  <a:tcPr marL="63411" marR="63411" marT="31701" marB="31701"/>
                </a:tc>
                <a:tc>
                  <a:txBody>
                    <a:bodyPr/>
                    <a:lstStyle/>
                    <a:p>
                      <a:r>
                        <a:rPr lang="en-US" sz="1200" dirty="0" smtClean="0"/>
                        <a:t>2000</a:t>
                      </a:r>
                      <a:endParaRPr lang="en-US" sz="1200" dirty="0"/>
                    </a:p>
                  </a:txBody>
                  <a:tcPr marL="63411" marR="63411" marT="31701" marB="31701"/>
                </a:tc>
              </a:tr>
            </a:tbl>
          </a:graphicData>
        </a:graphic>
      </p:graphicFrame>
      <p:grpSp>
        <p:nvGrpSpPr>
          <p:cNvPr id="24" name="Group 23"/>
          <p:cNvGrpSpPr/>
          <p:nvPr/>
        </p:nvGrpSpPr>
        <p:grpSpPr>
          <a:xfrm>
            <a:off x="3799722" y="3904342"/>
            <a:ext cx="6228637" cy="3380014"/>
            <a:chOff x="4278312" y="3555666"/>
            <a:chExt cx="5649913" cy="3066287"/>
          </a:xfrm>
        </p:grpSpPr>
        <p:grpSp>
          <p:nvGrpSpPr>
            <p:cNvPr id="29" name="Group 28"/>
            <p:cNvGrpSpPr/>
            <p:nvPr/>
          </p:nvGrpSpPr>
          <p:grpSpPr>
            <a:xfrm>
              <a:off x="5525892" y="5079666"/>
              <a:ext cx="4402333" cy="1542287"/>
              <a:chOff x="5525892" y="5079666"/>
              <a:chExt cx="4402333" cy="1542287"/>
            </a:xfrm>
          </p:grpSpPr>
          <p:sp>
            <p:nvSpPr>
              <p:cNvPr id="52" name="Oval 51"/>
              <p:cNvSpPr/>
              <p:nvPr/>
            </p:nvSpPr>
            <p:spPr bwMode="auto">
              <a:xfrm>
                <a:off x="7348086" y="5432469"/>
                <a:ext cx="1676400" cy="226267"/>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defTabSz="494557"/>
                <a:endParaRPr lang="en-US" sz="3100" dirty="0">
                  <a:solidFill>
                    <a:schemeClr val="bg1"/>
                  </a:solidFill>
                  <a:latin typeface="Arial" charset="0"/>
                </a:endParaRPr>
              </a:p>
            </p:txBody>
          </p:sp>
          <p:cxnSp>
            <p:nvCxnSpPr>
              <p:cNvPr id="53" name="Straight Arrow Connector 52"/>
              <p:cNvCxnSpPr>
                <a:stCxn id="52" idx="6"/>
                <a:endCxn id="62" idx="2"/>
              </p:cNvCxnSpPr>
              <p:nvPr/>
            </p:nvCxnSpPr>
            <p:spPr bwMode="auto">
              <a:xfrm flipV="1">
                <a:off x="9024487" y="5300358"/>
                <a:ext cx="593382" cy="245245"/>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grpSp>
            <p:nvGrpSpPr>
              <p:cNvPr id="54" name="Group 53"/>
              <p:cNvGrpSpPr/>
              <p:nvPr/>
            </p:nvGrpSpPr>
            <p:grpSpPr>
              <a:xfrm>
                <a:off x="5525892" y="5079666"/>
                <a:ext cx="4402333" cy="1542287"/>
                <a:chOff x="5525892" y="5079666"/>
                <a:chExt cx="4402333" cy="1542287"/>
              </a:xfrm>
            </p:grpSpPr>
            <p:sp>
              <p:nvSpPr>
                <p:cNvPr id="55" name="Rectangle 54"/>
                <p:cNvSpPr/>
                <p:nvPr/>
              </p:nvSpPr>
              <p:spPr bwMode="auto">
                <a:xfrm>
                  <a:off x="5525892" y="6401261"/>
                  <a:ext cx="1206759" cy="220692"/>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defTabSz="494557"/>
                  <a:r>
                    <a:rPr lang="en-US" sz="1100" b="1" noProof="1">
                      <a:solidFill>
                        <a:srgbClr val="0D0D0D"/>
                      </a:solidFill>
                    </a:rPr>
                    <a:t>Ghosh, Amitav</a:t>
                  </a:r>
                  <a:endParaRPr lang="en-US" sz="1100" b="1" noProof="1">
                    <a:solidFill>
                      <a:srgbClr val="0D0D0D"/>
                    </a:solidFill>
                    <a:latin typeface="Arial" charset="0"/>
                  </a:endParaRPr>
                </a:p>
              </p:txBody>
            </p:sp>
            <p:cxnSp>
              <p:nvCxnSpPr>
                <p:cNvPr id="56" name="Curved Connector 55"/>
                <p:cNvCxnSpPr>
                  <a:stCxn id="52" idx="4"/>
                  <a:endCxn id="55" idx="0"/>
                </p:cNvCxnSpPr>
                <p:nvPr/>
              </p:nvCxnSpPr>
              <p:spPr bwMode="auto">
                <a:xfrm rot="5400000">
                  <a:off x="6786517" y="5001491"/>
                  <a:ext cx="742526" cy="2057015"/>
                </a:xfrm>
                <a:prstGeom prst="curvedConnector3">
                  <a:avLst>
                    <a:gd name="adj1" fmla="val 50000"/>
                  </a:avLst>
                </a:prstGeom>
                <a:solidFill>
                  <a:srgbClr val="00B8FF"/>
                </a:solidFill>
                <a:ln w="12700" cap="flat" cmpd="sng" algn="ctr">
                  <a:solidFill>
                    <a:schemeClr val="tx1"/>
                  </a:solidFill>
                  <a:prstDash val="solid"/>
                  <a:round/>
                  <a:headEnd type="none"/>
                  <a:tailEnd type="stealth" w="lg" len="med"/>
                </a:ln>
                <a:effectLst/>
              </p:spPr>
            </p:cxnSp>
            <p:cxnSp>
              <p:nvCxnSpPr>
                <p:cNvPr id="57" name="Curved Connector 56"/>
                <p:cNvCxnSpPr>
                  <a:stCxn id="52" idx="4"/>
                  <a:endCxn id="61" idx="0"/>
                </p:cNvCxnSpPr>
                <p:nvPr/>
              </p:nvCxnSpPr>
              <p:spPr bwMode="auto">
                <a:xfrm rot="5400000">
                  <a:off x="7813209" y="6028182"/>
                  <a:ext cx="742526" cy="3633"/>
                </a:xfrm>
                <a:prstGeom prst="curvedConnector3">
                  <a:avLst>
                    <a:gd name="adj1" fmla="val 50000"/>
                  </a:avLst>
                </a:prstGeom>
                <a:solidFill>
                  <a:srgbClr val="00B8FF"/>
                </a:solidFill>
                <a:ln w="12700" cap="flat" cmpd="sng" algn="ctr">
                  <a:solidFill>
                    <a:schemeClr val="tx1"/>
                  </a:solidFill>
                  <a:prstDash val="solid"/>
                  <a:round/>
                  <a:headEnd type="none"/>
                  <a:tailEnd type="stealth" w="lg" len="med"/>
                </a:ln>
                <a:effectLst/>
              </p:spPr>
            </p:cxnSp>
            <p:sp>
              <p:nvSpPr>
                <p:cNvPr id="58" name="TextBox 57"/>
                <p:cNvSpPr txBox="1"/>
                <p:nvPr/>
              </p:nvSpPr>
              <p:spPr>
                <a:xfrm>
                  <a:off x="6335713" y="5684837"/>
                  <a:ext cx="1371600" cy="220692"/>
                </a:xfrm>
                <a:prstGeom prst="rect">
                  <a:avLst/>
                </a:prstGeom>
                <a:noFill/>
              </p:spPr>
              <p:txBody>
                <a:bodyPr wrap="square" rtlCol="0">
                  <a:spAutoFit/>
                </a:bodyPr>
                <a:lstStyle/>
                <a:p>
                  <a:r>
                    <a:rPr lang="en-US" sz="1100" b="1" noProof="1">
                      <a:solidFill>
                        <a:srgbClr val="0D0D0D"/>
                      </a:solidFill>
                    </a:rPr>
                    <a:t>&lt;Person#Name&gt;</a:t>
                  </a:r>
                </a:p>
              </p:txBody>
            </p:sp>
            <p:sp>
              <p:nvSpPr>
                <p:cNvPr id="59" name="TextBox 58"/>
                <p:cNvSpPr txBox="1"/>
                <p:nvPr/>
              </p:nvSpPr>
              <p:spPr>
                <a:xfrm>
                  <a:off x="8240711" y="5922715"/>
                  <a:ext cx="1687513" cy="220692"/>
                </a:xfrm>
                <a:prstGeom prst="rect">
                  <a:avLst/>
                </a:prstGeom>
                <a:noFill/>
              </p:spPr>
              <p:txBody>
                <a:bodyPr wrap="square" rtlCol="0">
                  <a:spAutoFit/>
                </a:bodyPr>
                <a:lstStyle/>
                <a:p>
                  <a:r>
                    <a:rPr lang="en-US" sz="1100" b="1" noProof="1">
                      <a:solidFill>
                        <a:srgbClr val="0D0D0D"/>
                      </a:solidFill>
                    </a:rPr>
                    <a:t>&lt;Person#Homepage&gt;</a:t>
                  </a:r>
                </a:p>
              </p:txBody>
            </p:sp>
            <p:sp>
              <p:nvSpPr>
                <p:cNvPr id="60" name="TextBox 59"/>
                <p:cNvSpPr txBox="1"/>
                <p:nvPr/>
              </p:nvSpPr>
              <p:spPr>
                <a:xfrm>
                  <a:off x="7438796" y="5429024"/>
                  <a:ext cx="1524000" cy="220692"/>
                </a:xfrm>
                <a:prstGeom prst="rect">
                  <a:avLst/>
                </a:prstGeom>
                <a:noFill/>
              </p:spPr>
              <p:txBody>
                <a:bodyPr wrap="square" rtlCol="0">
                  <a:spAutoFit/>
                </a:bodyPr>
                <a:lstStyle/>
                <a:p>
                  <a:r>
                    <a:rPr lang="en-US" sz="1100" b="1" noProof="1">
                      <a:solidFill>
                        <a:srgbClr val="0D0D0D"/>
                      </a:solidFill>
                    </a:rPr>
                    <a:t>&lt;Person/ID-id_xyz&gt;</a:t>
                  </a:r>
                </a:p>
              </p:txBody>
            </p:sp>
            <p:sp>
              <p:nvSpPr>
                <p:cNvPr id="61" name="Rectangle 60"/>
                <p:cNvSpPr/>
                <p:nvPr/>
              </p:nvSpPr>
              <p:spPr bwMode="auto">
                <a:xfrm>
                  <a:off x="7115854" y="6401261"/>
                  <a:ext cx="2133599" cy="220692"/>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defTabSz="494557"/>
                  <a:r>
                    <a:rPr lang="en-US" sz="1100" b="1" noProof="1">
                      <a:solidFill>
                        <a:srgbClr val="0D0D0D"/>
                      </a:solidFill>
                    </a:rPr>
                    <a:t>http://www.amitavghosh.com</a:t>
                  </a:r>
                  <a:endParaRPr lang="en-US" sz="1100" b="1" noProof="1">
                    <a:solidFill>
                      <a:srgbClr val="0D0D0D"/>
                    </a:solidFill>
                    <a:latin typeface="Arial" charset="0"/>
                  </a:endParaRPr>
                </a:p>
              </p:txBody>
            </p:sp>
            <p:sp>
              <p:nvSpPr>
                <p:cNvPr id="62" name="Rectangle 61"/>
                <p:cNvSpPr/>
                <p:nvPr/>
              </p:nvSpPr>
              <p:spPr bwMode="auto">
                <a:xfrm>
                  <a:off x="9307512" y="5079666"/>
                  <a:ext cx="620713" cy="220692"/>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defTabSz="494557"/>
                  <a:r>
                    <a:rPr lang="en-US" sz="1100" b="1" dirty="0">
                      <a:solidFill>
                        <a:srgbClr val="0D0D0D"/>
                      </a:solidFill>
                    </a:rPr>
                    <a:t>id_xyz</a:t>
                  </a:r>
                  <a:endParaRPr lang="en-US" sz="1100" b="1" dirty="0">
                    <a:solidFill>
                      <a:srgbClr val="0D0D0D"/>
                    </a:solidFill>
                    <a:latin typeface="Arial" charset="0"/>
                  </a:endParaRPr>
                </a:p>
              </p:txBody>
            </p:sp>
            <p:sp>
              <p:nvSpPr>
                <p:cNvPr id="63" name="TextBox 62"/>
                <p:cNvSpPr txBox="1"/>
                <p:nvPr/>
              </p:nvSpPr>
              <p:spPr>
                <a:xfrm rot="20232856">
                  <a:off x="8815365" y="5385462"/>
                  <a:ext cx="1069347" cy="220692"/>
                </a:xfrm>
                <a:prstGeom prst="rect">
                  <a:avLst/>
                </a:prstGeom>
                <a:noFill/>
              </p:spPr>
              <p:txBody>
                <a:bodyPr wrap="square" rtlCol="0">
                  <a:spAutoFit/>
                </a:bodyPr>
                <a:lstStyle/>
                <a:p>
                  <a:r>
                    <a:rPr lang="en-US" sz="1100" b="1" noProof="1">
                      <a:solidFill>
                        <a:srgbClr val="0D0D0D"/>
                      </a:solidFill>
                    </a:rPr>
                    <a:t>&lt;Person#ID&gt;</a:t>
                  </a:r>
                </a:p>
              </p:txBody>
            </p:sp>
          </p:grpSp>
        </p:grpSp>
        <p:grpSp>
          <p:nvGrpSpPr>
            <p:cNvPr id="30" name="Group 29"/>
            <p:cNvGrpSpPr/>
            <p:nvPr/>
          </p:nvGrpSpPr>
          <p:grpSpPr>
            <a:xfrm>
              <a:off x="4278312" y="3555666"/>
              <a:ext cx="5631185" cy="1877597"/>
              <a:chOff x="4278312" y="3555666"/>
              <a:chExt cx="5631185" cy="1877597"/>
            </a:xfrm>
          </p:grpSpPr>
          <p:sp>
            <p:nvSpPr>
              <p:cNvPr id="35" name="Oval 34"/>
              <p:cNvSpPr/>
              <p:nvPr/>
            </p:nvSpPr>
            <p:spPr bwMode="auto">
              <a:xfrm>
                <a:off x="6823757" y="4102026"/>
                <a:ext cx="2725058" cy="322791"/>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defTabSz="494557"/>
                <a:r>
                  <a:rPr lang="en-US" sz="1100" b="1" noProof="1">
                    <a:solidFill>
                      <a:schemeClr val="tx1">
                        <a:lumMod val="95000"/>
                        <a:lumOff val="5000"/>
                      </a:schemeClr>
                    </a:solidFill>
                    <a:latin typeface="Arial" charset="0"/>
                  </a:rPr>
                  <a:t>&lt;Book/ISBN-0006511409&gt;</a:t>
                </a:r>
              </a:p>
            </p:txBody>
          </p:sp>
          <p:sp>
            <p:nvSpPr>
              <p:cNvPr id="36" name="Rectangle 35"/>
              <p:cNvSpPr/>
              <p:nvPr/>
            </p:nvSpPr>
            <p:spPr bwMode="auto">
              <a:xfrm>
                <a:off x="4278312" y="3986764"/>
                <a:ext cx="1511559" cy="220692"/>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defTabSz="494557"/>
                <a:r>
                  <a:rPr lang="en-US" sz="1100" b="1" dirty="0">
                    <a:solidFill>
                      <a:srgbClr val="0D0D0D"/>
                    </a:solidFill>
                  </a:rPr>
                  <a:t>The Glass Palace</a:t>
                </a:r>
                <a:endParaRPr lang="en-US" sz="1100" b="1" dirty="0">
                  <a:solidFill>
                    <a:srgbClr val="0D0D0D"/>
                  </a:solidFill>
                  <a:latin typeface="Arial" charset="0"/>
                </a:endParaRPr>
              </a:p>
            </p:txBody>
          </p:sp>
          <p:sp>
            <p:nvSpPr>
              <p:cNvPr id="39" name="Rectangle 38"/>
              <p:cNvSpPr/>
              <p:nvPr/>
            </p:nvSpPr>
            <p:spPr bwMode="auto">
              <a:xfrm>
                <a:off x="4278312" y="4337605"/>
                <a:ext cx="1511559" cy="220692"/>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defTabSz="494557"/>
                <a:r>
                  <a:rPr lang="en-US" sz="1100" b="1" dirty="0">
                    <a:solidFill>
                      <a:srgbClr val="0D0D0D"/>
                    </a:solidFill>
                  </a:rPr>
                  <a:t>2000</a:t>
                </a:r>
                <a:endParaRPr lang="en-US" sz="1100" b="1" dirty="0">
                  <a:solidFill>
                    <a:srgbClr val="0D0D0D"/>
                  </a:solidFill>
                  <a:latin typeface="Arial" charset="0"/>
                </a:endParaRPr>
              </a:p>
            </p:txBody>
          </p:sp>
          <p:cxnSp>
            <p:nvCxnSpPr>
              <p:cNvPr id="40" name="Curved Connector 39"/>
              <p:cNvCxnSpPr>
                <a:stCxn id="35" idx="4"/>
              </p:cNvCxnSpPr>
              <p:nvPr/>
            </p:nvCxnSpPr>
            <p:spPr bwMode="auto">
              <a:xfrm rot="5400000">
                <a:off x="7682460" y="4928643"/>
                <a:ext cx="1007652" cy="1588"/>
              </a:xfrm>
              <a:prstGeom prst="curvedConnector3">
                <a:avLst>
                  <a:gd name="adj1" fmla="val 50000"/>
                </a:avLst>
              </a:prstGeom>
              <a:solidFill>
                <a:srgbClr val="00B8FF"/>
              </a:solidFill>
              <a:ln w="12700" cap="flat" cmpd="sng" algn="ctr">
                <a:solidFill>
                  <a:schemeClr val="tx1"/>
                </a:solidFill>
                <a:prstDash val="solid"/>
                <a:round/>
                <a:headEnd type="none"/>
                <a:tailEnd type="stealth" w="lg" len="med"/>
              </a:ln>
              <a:effectLst/>
            </p:spPr>
          </p:cxnSp>
          <p:cxnSp>
            <p:nvCxnSpPr>
              <p:cNvPr id="42" name="Straight Arrow Connector 41"/>
              <p:cNvCxnSpPr>
                <a:stCxn id="35" idx="2"/>
                <a:endCxn id="39" idx="3"/>
              </p:cNvCxnSpPr>
              <p:nvPr/>
            </p:nvCxnSpPr>
            <p:spPr bwMode="auto">
              <a:xfrm flipH="1">
                <a:off x="5789871" y="4263422"/>
                <a:ext cx="1033886" cy="184529"/>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sp>
            <p:nvSpPr>
              <p:cNvPr id="43" name="TextBox 42"/>
              <p:cNvSpPr txBox="1"/>
              <p:nvPr/>
            </p:nvSpPr>
            <p:spPr>
              <a:xfrm rot="346954">
                <a:off x="5905021" y="3986657"/>
                <a:ext cx="1060827" cy="220692"/>
              </a:xfrm>
              <a:prstGeom prst="rect">
                <a:avLst/>
              </a:prstGeom>
              <a:noFill/>
            </p:spPr>
            <p:txBody>
              <a:bodyPr wrap="square" rtlCol="0">
                <a:spAutoFit/>
              </a:bodyPr>
              <a:lstStyle/>
              <a:p>
                <a:r>
                  <a:rPr lang="en-US" sz="1100" b="1" noProof="1">
                    <a:solidFill>
                      <a:srgbClr val="0D0D0D"/>
                    </a:solidFill>
                  </a:rPr>
                  <a:t>&lt;Book#Title&gt;</a:t>
                </a:r>
              </a:p>
            </p:txBody>
          </p:sp>
          <p:sp>
            <p:nvSpPr>
              <p:cNvPr id="45" name="TextBox 44"/>
              <p:cNvSpPr txBox="1"/>
              <p:nvPr/>
            </p:nvSpPr>
            <p:spPr>
              <a:xfrm rot="21077710">
                <a:off x="5843127" y="4332839"/>
                <a:ext cx="1153594" cy="220692"/>
              </a:xfrm>
              <a:prstGeom prst="rect">
                <a:avLst/>
              </a:prstGeom>
              <a:noFill/>
            </p:spPr>
            <p:txBody>
              <a:bodyPr wrap="square" rtlCol="0">
                <a:spAutoFit/>
              </a:bodyPr>
              <a:lstStyle/>
              <a:p>
                <a:r>
                  <a:rPr lang="en-US" sz="1100" b="1" noProof="1">
                    <a:solidFill>
                      <a:srgbClr val="0D0D0D"/>
                    </a:solidFill>
                  </a:rPr>
                  <a:t>&lt;Book#Year&gt;</a:t>
                </a:r>
              </a:p>
            </p:txBody>
          </p:sp>
          <p:sp>
            <p:nvSpPr>
              <p:cNvPr id="46" name="TextBox 45"/>
              <p:cNvSpPr txBox="1"/>
              <p:nvPr/>
            </p:nvSpPr>
            <p:spPr>
              <a:xfrm>
                <a:off x="8164511" y="4729409"/>
                <a:ext cx="1726153" cy="220692"/>
              </a:xfrm>
              <a:prstGeom prst="rect">
                <a:avLst/>
              </a:prstGeom>
              <a:noFill/>
            </p:spPr>
            <p:txBody>
              <a:bodyPr wrap="square" rtlCol="0">
                <a:spAutoFit/>
              </a:bodyPr>
              <a:lstStyle/>
              <a:p>
                <a:r>
                  <a:rPr lang="en-US" sz="1100" b="1" noProof="1">
                    <a:solidFill>
                      <a:srgbClr val="0D0D0D"/>
                    </a:solidFill>
                  </a:rPr>
                  <a:t>&lt;Book#ref-Author&gt;</a:t>
                </a:r>
              </a:p>
            </p:txBody>
          </p:sp>
          <p:sp>
            <p:nvSpPr>
              <p:cNvPr id="47" name="Rectangle 46"/>
              <p:cNvSpPr/>
              <p:nvPr/>
            </p:nvSpPr>
            <p:spPr bwMode="auto">
              <a:xfrm>
                <a:off x="5429917" y="3555666"/>
                <a:ext cx="1511559" cy="220692"/>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defTabSz="494557"/>
                <a:r>
                  <a:rPr lang="en-US" sz="1100" b="1" dirty="0">
                    <a:solidFill>
                      <a:srgbClr val="0D0D0D"/>
                    </a:solidFill>
                  </a:rPr>
                  <a:t>0006511409X</a:t>
                </a:r>
                <a:endParaRPr lang="en-US" sz="1100" b="1" dirty="0">
                  <a:solidFill>
                    <a:srgbClr val="0D0D0D"/>
                  </a:solidFill>
                  <a:latin typeface="Arial" charset="0"/>
                </a:endParaRPr>
              </a:p>
            </p:txBody>
          </p:sp>
          <p:cxnSp>
            <p:nvCxnSpPr>
              <p:cNvPr id="48" name="Straight Arrow Connector 47"/>
              <p:cNvCxnSpPr>
                <a:stCxn id="35" idx="0"/>
                <a:endCxn id="47" idx="3"/>
              </p:cNvCxnSpPr>
              <p:nvPr/>
            </p:nvCxnSpPr>
            <p:spPr bwMode="auto">
              <a:xfrm flipH="1" flipV="1">
                <a:off x="6941476" y="3666012"/>
                <a:ext cx="1244810" cy="436014"/>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sp>
            <p:nvSpPr>
              <p:cNvPr id="49" name="TextBox 48"/>
              <p:cNvSpPr txBox="1"/>
              <p:nvPr/>
            </p:nvSpPr>
            <p:spPr>
              <a:xfrm rot="1202243">
                <a:off x="6988939" y="3686917"/>
                <a:ext cx="1153594" cy="220692"/>
              </a:xfrm>
              <a:prstGeom prst="rect">
                <a:avLst/>
              </a:prstGeom>
              <a:noFill/>
            </p:spPr>
            <p:txBody>
              <a:bodyPr wrap="square" rtlCol="0">
                <a:spAutoFit/>
              </a:bodyPr>
              <a:lstStyle/>
              <a:p>
                <a:r>
                  <a:rPr lang="en-US" sz="1100" b="1" noProof="1">
                    <a:solidFill>
                      <a:srgbClr val="0D0D0D"/>
                    </a:solidFill>
                  </a:rPr>
                  <a:t>&lt;Book#ISBN&gt;</a:t>
                </a:r>
              </a:p>
            </p:txBody>
          </p:sp>
          <p:sp>
            <p:nvSpPr>
              <p:cNvPr id="50" name="Rectangle 49"/>
              <p:cNvSpPr/>
              <p:nvPr/>
            </p:nvSpPr>
            <p:spPr bwMode="auto">
              <a:xfrm>
                <a:off x="9288784" y="3568242"/>
                <a:ext cx="620713" cy="220692"/>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defTabSz="494557"/>
                <a:r>
                  <a:rPr lang="en-US" sz="1100" b="1" dirty="0">
                    <a:solidFill>
                      <a:srgbClr val="0D0D0D"/>
                    </a:solidFill>
                  </a:rPr>
                  <a:t>id_xyz</a:t>
                </a:r>
                <a:endParaRPr lang="en-US" sz="1100" b="1" dirty="0">
                  <a:solidFill>
                    <a:srgbClr val="0D0D0D"/>
                  </a:solidFill>
                  <a:latin typeface="Arial" charset="0"/>
                </a:endParaRPr>
              </a:p>
            </p:txBody>
          </p:sp>
          <p:sp>
            <p:nvSpPr>
              <p:cNvPr id="51" name="TextBox 50"/>
              <p:cNvSpPr txBox="1"/>
              <p:nvPr/>
            </p:nvSpPr>
            <p:spPr>
              <a:xfrm rot="20280577">
                <a:off x="8109124" y="3630259"/>
                <a:ext cx="1412304" cy="220692"/>
              </a:xfrm>
              <a:prstGeom prst="rect">
                <a:avLst/>
              </a:prstGeom>
              <a:noFill/>
            </p:spPr>
            <p:txBody>
              <a:bodyPr wrap="square" rtlCol="0">
                <a:spAutoFit/>
              </a:bodyPr>
              <a:lstStyle/>
              <a:p>
                <a:r>
                  <a:rPr lang="en-US" sz="1100" b="1" noProof="1">
                    <a:solidFill>
                      <a:srgbClr val="0D0D0D"/>
                    </a:solidFill>
                  </a:rPr>
                  <a:t>&lt;Book#Author&gt;</a:t>
                </a:r>
              </a:p>
            </p:txBody>
          </p:sp>
        </p:grpSp>
        <p:cxnSp>
          <p:nvCxnSpPr>
            <p:cNvPr id="33" name="Straight Arrow Connector 32"/>
            <p:cNvCxnSpPr/>
            <p:nvPr/>
          </p:nvCxnSpPr>
          <p:spPr bwMode="auto">
            <a:xfrm flipV="1">
              <a:off x="8186286" y="3678588"/>
              <a:ext cx="1102498" cy="423438"/>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cxnSp>
          <p:nvCxnSpPr>
            <p:cNvPr id="34" name="Straight Arrow Connector 33"/>
            <p:cNvCxnSpPr/>
            <p:nvPr/>
          </p:nvCxnSpPr>
          <p:spPr bwMode="auto">
            <a:xfrm flipH="1" flipV="1">
              <a:off x="5789871" y="4097110"/>
              <a:ext cx="1033886" cy="166312"/>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grpSp>
      <p:graphicFrame>
        <p:nvGraphicFramePr>
          <p:cNvPr id="64" name="Table 63"/>
          <p:cNvGraphicFramePr>
            <a:graphicFrameLocks noGrp="1"/>
          </p:cNvGraphicFramePr>
          <p:nvPr>
            <p:extLst>
              <p:ext uri="{D42A27DB-BD31-4B8C-83A1-F6EECF244321}">
                <p14:modId xmlns:p14="http://schemas.microsoft.com/office/powerpoint/2010/main" val="729459910"/>
              </p:ext>
            </p:extLst>
          </p:nvPr>
        </p:nvGraphicFramePr>
        <p:xfrm>
          <a:off x="411410" y="5885466"/>
          <a:ext cx="5208324" cy="449502"/>
        </p:xfrm>
        <a:graphic>
          <a:graphicData uri="http://schemas.openxmlformats.org/drawingml/2006/table">
            <a:tbl>
              <a:tblPr firstRow="1" bandRow="1">
                <a:tableStyleId>{3C2FFA5D-87B4-456A-9821-1D502468CF0F}</a:tableStyleId>
              </a:tblPr>
              <a:tblGrid>
                <a:gridCol w="1472260"/>
                <a:gridCol w="1472260"/>
                <a:gridCol w="2263804"/>
              </a:tblGrid>
              <a:tr h="224751">
                <a:tc>
                  <a:txBody>
                    <a:bodyPr/>
                    <a:lstStyle/>
                    <a:p>
                      <a:pPr algn="ctr"/>
                      <a:r>
                        <a:rPr lang="en-US" sz="1100" dirty="0" smtClean="0"/>
                        <a:t>ID</a:t>
                      </a:r>
                      <a:endParaRPr lang="en-US" sz="1100" b="1" dirty="0"/>
                    </a:p>
                  </a:txBody>
                  <a:tcPr marL="56764" marR="56764" marT="28379" marB="28379"/>
                </a:tc>
                <a:tc>
                  <a:txBody>
                    <a:bodyPr/>
                    <a:lstStyle/>
                    <a:p>
                      <a:pPr algn="ctr"/>
                      <a:r>
                        <a:rPr lang="en-US" sz="1100" dirty="0" smtClean="0"/>
                        <a:t>Name</a:t>
                      </a:r>
                      <a:endParaRPr lang="en-US" sz="1100" b="1" dirty="0"/>
                    </a:p>
                  </a:txBody>
                  <a:tcPr marL="56764" marR="56764" marT="28379" marB="28379"/>
                </a:tc>
                <a:tc>
                  <a:txBody>
                    <a:bodyPr/>
                    <a:lstStyle/>
                    <a:p>
                      <a:pPr algn="ctr"/>
                      <a:r>
                        <a:rPr lang="en-US" sz="1100" dirty="0" smtClean="0"/>
                        <a:t>Homepage</a:t>
                      </a:r>
                      <a:endParaRPr lang="en-US" sz="1100" b="1" dirty="0"/>
                    </a:p>
                  </a:txBody>
                  <a:tcPr marL="56764" marR="56764" marT="28379" marB="28379"/>
                </a:tc>
              </a:tr>
              <a:tr h="224751">
                <a:tc>
                  <a:txBody>
                    <a:bodyPr/>
                    <a:lstStyle/>
                    <a:p>
                      <a:r>
                        <a:rPr lang="en-US" sz="1100" noProof="1" smtClean="0"/>
                        <a:t>id_xyz</a:t>
                      </a:r>
                      <a:endParaRPr lang="en-US" sz="1100" noProof="1"/>
                    </a:p>
                  </a:txBody>
                  <a:tcPr marL="56764" marR="56764" marT="28379" marB="28379"/>
                </a:tc>
                <a:tc>
                  <a:txBody>
                    <a:bodyPr/>
                    <a:lstStyle/>
                    <a:p>
                      <a:r>
                        <a:rPr lang="en-US" sz="1100" noProof="1" smtClean="0"/>
                        <a:t>Ghosh, Amitav</a:t>
                      </a:r>
                      <a:endParaRPr lang="en-US" sz="1100" noProof="1"/>
                    </a:p>
                  </a:txBody>
                  <a:tcPr marL="56764" marR="56764" marT="28379" marB="28379"/>
                </a:tc>
                <a:tc>
                  <a:txBody>
                    <a:bodyPr/>
                    <a:lstStyle/>
                    <a:p>
                      <a:r>
                        <a:rPr lang="en-US" sz="1100" noProof="1" smtClean="0"/>
                        <a:t>http://www.amitavghosh.com</a:t>
                      </a:r>
                      <a:endParaRPr lang="en-US" sz="1100" noProof="1"/>
                    </a:p>
                  </a:txBody>
                  <a:tcPr marL="56764" marR="56764" marT="28379" marB="28379"/>
                </a:tc>
              </a:tr>
            </a:tbl>
          </a:graphicData>
        </a:graphic>
      </p:graphicFrame>
      <p:cxnSp>
        <p:nvCxnSpPr>
          <p:cNvPr id="20" name="Curved Connector 19"/>
          <p:cNvCxnSpPr>
            <a:stCxn id="5" idx="3"/>
            <a:endCxn id="35" idx="0"/>
          </p:cNvCxnSpPr>
          <p:nvPr/>
        </p:nvCxnSpPr>
        <p:spPr>
          <a:xfrm>
            <a:off x="6816679" y="2880451"/>
            <a:ext cx="1291308" cy="1626152"/>
          </a:xfrm>
          <a:prstGeom prst="curvedConnector2">
            <a:avLst/>
          </a:prstGeom>
          <a:ln w="28575"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68" name="Curved Connector 67"/>
          <p:cNvCxnSpPr>
            <a:stCxn id="64" idx="3"/>
            <a:endCxn id="52" idx="2"/>
          </p:cNvCxnSpPr>
          <p:nvPr/>
        </p:nvCxnSpPr>
        <p:spPr>
          <a:xfrm flipV="1">
            <a:off x="5619729" y="6097877"/>
            <a:ext cx="1564194" cy="12340"/>
          </a:xfrm>
          <a:prstGeom prst="curvedConnector3">
            <a:avLst>
              <a:gd name="adj1" fmla="val 50000"/>
            </a:avLst>
          </a:prstGeom>
          <a:ln w="28575"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513277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7635730" y="554809"/>
            <a:ext cx="1600199" cy="961254"/>
            <a:chOff x="1687512" y="4922837"/>
            <a:chExt cx="1600199" cy="961253"/>
          </a:xfrm>
        </p:grpSpPr>
        <p:pic>
          <p:nvPicPr>
            <p:cNvPr id="5" name="Picture 4"/>
            <p:cNvPicPr>
              <a:picLocks noChangeAspect="1"/>
            </p:cNvPicPr>
            <p:nvPr/>
          </p:nvPicPr>
          <p:blipFill>
            <a:blip r:embed="rId2"/>
            <a:stretch>
              <a:fillRect/>
            </a:stretch>
          </p:blipFill>
          <p:spPr>
            <a:xfrm>
              <a:off x="1687512" y="5227637"/>
              <a:ext cx="1143000" cy="656453"/>
            </a:xfrm>
            <a:prstGeom prst="rect">
              <a:avLst/>
            </a:prstGeom>
          </p:spPr>
        </p:pic>
        <p:pic>
          <p:nvPicPr>
            <p:cNvPr id="6" name="Picture 5"/>
            <p:cNvPicPr>
              <a:picLocks noChangeAspect="1"/>
            </p:cNvPicPr>
            <p:nvPr/>
          </p:nvPicPr>
          <p:blipFill>
            <a:blip r:embed="rId3"/>
            <a:stretch>
              <a:fillRect/>
            </a:stretch>
          </p:blipFill>
          <p:spPr>
            <a:xfrm>
              <a:off x="2220912" y="4922837"/>
              <a:ext cx="1066799" cy="615736"/>
            </a:xfrm>
            <a:prstGeom prst="rect">
              <a:avLst/>
            </a:prstGeom>
          </p:spPr>
        </p:pic>
      </p:grpSp>
      <p:grpSp>
        <p:nvGrpSpPr>
          <p:cNvPr id="28" name="Group 27"/>
          <p:cNvGrpSpPr/>
          <p:nvPr/>
        </p:nvGrpSpPr>
        <p:grpSpPr>
          <a:xfrm>
            <a:off x="4086313" y="2363414"/>
            <a:ext cx="1835003" cy="1635012"/>
            <a:chOff x="3896179" y="4130211"/>
            <a:chExt cx="1664507" cy="1483253"/>
          </a:xfrm>
        </p:grpSpPr>
        <p:sp>
          <p:nvSpPr>
            <p:cNvPr id="26" name="Rectangle 25"/>
            <p:cNvSpPr/>
            <p:nvPr/>
          </p:nvSpPr>
          <p:spPr>
            <a:xfrm>
              <a:off x="3896179" y="4130211"/>
              <a:ext cx="1664507" cy="14832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9" name="Group 33"/>
            <p:cNvGrpSpPr/>
            <p:nvPr/>
          </p:nvGrpSpPr>
          <p:grpSpPr>
            <a:xfrm>
              <a:off x="4071792" y="4302689"/>
              <a:ext cx="1313280" cy="1138296"/>
              <a:chOff x="4659312" y="2789237"/>
              <a:chExt cx="1143000" cy="990600"/>
            </a:xfrm>
          </p:grpSpPr>
          <p:sp>
            <p:nvSpPr>
              <p:cNvPr id="10" name="Oval 9"/>
              <p:cNvSpPr/>
              <p:nvPr/>
            </p:nvSpPr>
            <p:spPr bwMode="auto">
              <a:xfrm>
                <a:off x="4887912" y="27892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11" name="Oval 10"/>
              <p:cNvSpPr/>
              <p:nvPr/>
            </p:nvSpPr>
            <p:spPr bwMode="auto">
              <a:xfrm>
                <a:off x="5116512" y="3170237"/>
                <a:ext cx="152400" cy="152400"/>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12" name="Oval 11"/>
              <p:cNvSpPr/>
              <p:nvPr/>
            </p:nvSpPr>
            <p:spPr bwMode="auto">
              <a:xfrm>
                <a:off x="5573712" y="2789237"/>
                <a:ext cx="152400" cy="1524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13" name="Oval 12"/>
              <p:cNvSpPr/>
              <p:nvPr/>
            </p:nvSpPr>
            <p:spPr bwMode="auto">
              <a:xfrm>
                <a:off x="5649912" y="32464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14" name="Oval 13"/>
              <p:cNvSpPr/>
              <p:nvPr/>
            </p:nvSpPr>
            <p:spPr bwMode="auto">
              <a:xfrm>
                <a:off x="4659312" y="33988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15" name="Oval 14"/>
              <p:cNvSpPr/>
              <p:nvPr/>
            </p:nvSpPr>
            <p:spPr bwMode="auto">
              <a:xfrm>
                <a:off x="5345112" y="36274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cxnSp>
            <p:nvCxnSpPr>
              <p:cNvPr id="16" name="Straight Arrow Connector 15"/>
              <p:cNvCxnSpPr>
                <a:stCxn id="10" idx="6"/>
                <a:endCxn id="12" idx="2"/>
              </p:cNvCxnSpPr>
              <p:nvPr/>
            </p:nvCxnSpPr>
            <p:spPr bwMode="auto">
              <a:xfrm>
                <a:off x="5040312" y="2865437"/>
                <a:ext cx="533400" cy="158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17" name="Straight Arrow Connector 16"/>
              <p:cNvCxnSpPr>
                <a:stCxn id="10" idx="5"/>
                <a:endCxn id="13" idx="1"/>
              </p:cNvCxnSpPr>
              <p:nvPr/>
            </p:nvCxnSpPr>
            <p:spPr bwMode="auto">
              <a:xfrm rot="16200000" flipH="1">
                <a:off x="5170394" y="2766919"/>
                <a:ext cx="349436" cy="65423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18" name="Straight Arrow Connector 17"/>
              <p:cNvCxnSpPr>
                <a:stCxn id="14" idx="7"/>
                <a:endCxn id="11" idx="2"/>
              </p:cNvCxnSpPr>
              <p:nvPr/>
            </p:nvCxnSpPr>
            <p:spPr bwMode="auto">
              <a:xfrm rot="5400000" flipH="1" flipV="1">
                <a:off x="4865594" y="3170237"/>
                <a:ext cx="174718" cy="3271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19" name="Straight Arrow Connector 18"/>
              <p:cNvCxnSpPr>
                <a:stCxn id="11" idx="5"/>
                <a:endCxn id="15" idx="0"/>
              </p:cNvCxnSpPr>
              <p:nvPr/>
            </p:nvCxnSpPr>
            <p:spPr bwMode="auto">
              <a:xfrm rot="16200000" flipH="1">
                <a:off x="5170394" y="3376519"/>
                <a:ext cx="327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0" name="Straight Arrow Connector 19"/>
              <p:cNvCxnSpPr>
                <a:stCxn id="15" idx="7"/>
                <a:endCxn id="12" idx="4"/>
              </p:cNvCxnSpPr>
              <p:nvPr/>
            </p:nvCxnSpPr>
            <p:spPr bwMode="auto">
              <a:xfrm rot="5400000" flipH="1" flipV="1">
                <a:off x="5208494" y="3208337"/>
                <a:ext cx="708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grpSp>
      <p:sp>
        <p:nvSpPr>
          <p:cNvPr id="27" name="Oval 26"/>
          <p:cNvSpPr/>
          <p:nvPr/>
        </p:nvSpPr>
        <p:spPr>
          <a:xfrm>
            <a:off x="3854634" y="894689"/>
            <a:ext cx="2298320" cy="762000"/>
          </a:xfrm>
          <a:prstGeom prst="ellipse">
            <a:avLst/>
          </a:prstGeom>
        </p:spPr>
        <p:style>
          <a:lnRef idx="1">
            <a:schemeClr val="accent3"/>
          </a:lnRef>
          <a:fillRef idx="2">
            <a:schemeClr val="accent3"/>
          </a:fillRef>
          <a:effectRef idx="1">
            <a:schemeClr val="accent3"/>
          </a:effectRef>
          <a:fontRef idx="minor">
            <a:schemeClr val="dk1"/>
          </a:fontRef>
        </p:style>
        <p:txBody>
          <a:bodyPr lIns="100608" tIns="50307" rIns="100608" bIns="50307" rtlCol="0" anchor="ctr"/>
          <a:lstStyle/>
          <a:p>
            <a:pPr algn="ctr"/>
            <a:r>
              <a:rPr lang="en-US" sz="2200" dirty="0"/>
              <a:t>Direct Mapping</a:t>
            </a:r>
          </a:p>
        </p:txBody>
      </p:sp>
      <p:cxnSp>
        <p:nvCxnSpPr>
          <p:cNvPr id="37" name="Straight Arrow Connector 36"/>
          <p:cNvCxnSpPr>
            <a:stCxn id="27" idx="4"/>
            <a:endCxn id="26" idx="0"/>
          </p:cNvCxnSpPr>
          <p:nvPr/>
        </p:nvCxnSpPr>
        <p:spPr>
          <a:xfrm>
            <a:off x="5003814" y="1656684"/>
            <a:ext cx="1" cy="706725"/>
          </a:xfrm>
          <a:prstGeom prst="straightConnector1">
            <a:avLst/>
          </a:prstGeom>
          <a:ln w="25400" cmpd="sng">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6956851" y="339043"/>
            <a:ext cx="1357757" cy="394095"/>
          </a:xfrm>
          <a:prstGeom prst="rect">
            <a:avLst/>
          </a:prstGeom>
          <a:noFill/>
        </p:spPr>
        <p:txBody>
          <a:bodyPr wrap="square" lIns="91211" tIns="45605" rIns="91211" bIns="45605" rtlCol="0">
            <a:spAutoFit/>
          </a:bodyPr>
          <a:lstStyle/>
          <a:p>
            <a:r>
              <a:rPr lang="en-US" sz="2200" dirty="0">
                <a:latin typeface="Helvetica Neue"/>
                <a:cs typeface="Helvetica Neue"/>
              </a:rPr>
              <a:t>Tables</a:t>
            </a:r>
          </a:p>
        </p:txBody>
      </p:sp>
      <p:sp>
        <p:nvSpPr>
          <p:cNvPr id="30" name="Card 29"/>
          <p:cNvSpPr/>
          <p:nvPr/>
        </p:nvSpPr>
        <p:spPr>
          <a:xfrm>
            <a:off x="604248" y="692555"/>
            <a:ext cx="1356026" cy="823527"/>
          </a:xfrm>
          <a:prstGeom prst="flowChartPunchedCard">
            <a:avLst/>
          </a:prstGeom>
          <a:ln/>
        </p:spPr>
        <p:style>
          <a:lnRef idx="2">
            <a:schemeClr val="accent6"/>
          </a:lnRef>
          <a:fillRef idx="1">
            <a:schemeClr val="lt1"/>
          </a:fillRef>
          <a:effectRef idx="0">
            <a:schemeClr val="accent6"/>
          </a:effectRef>
          <a:fontRef idx="minor">
            <a:schemeClr val="dk1"/>
          </a:fontRef>
        </p:style>
        <p:txBody>
          <a:bodyPr lIns="91211" tIns="45605" rIns="91211" bIns="45605" anchor="ctr"/>
          <a:lstStyle/>
          <a:p>
            <a:pPr algn="ctr"/>
            <a:r>
              <a:rPr lang="en-US" sz="2000" dirty="0"/>
              <a:t>RDB Schema</a:t>
            </a:r>
          </a:p>
        </p:txBody>
      </p:sp>
      <p:cxnSp>
        <p:nvCxnSpPr>
          <p:cNvPr id="110" name="Straight Arrow Connector 109"/>
          <p:cNvCxnSpPr>
            <a:stCxn id="5" idx="1"/>
            <a:endCxn id="27" idx="6"/>
          </p:cNvCxnSpPr>
          <p:nvPr/>
        </p:nvCxnSpPr>
        <p:spPr>
          <a:xfrm flipH="1">
            <a:off x="6152973" y="1187837"/>
            <a:ext cx="1482757" cy="87848"/>
          </a:xfrm>
          <a:prstGeom prst="straightConnector1">
            <a:avLst/>
          </a:prstGeom>
          <a:ln w="25400" cmpd="sng">
            <a:tailEnd type="arrow"/>
          </a:ln>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a:stCxn id="30" idx="3"/>
            <a:endCxn id="27" idx="2"/>
          </p:cNvCxnSpPr>
          <p:nvPr/>
        </p:nvCxnSpPr>
        <p:spPr>
          <a:xfrm>
            <a:off x="1960274" y="1104319"/>
            <a:ext cx="1894360" cy="171385"/>
          </a:xfrm>
          <a:prstGeom prst="straightConnector1">
            <a:avLst/>
          </a:prstGeom>
          <a:ln w="25400" cmpd="sng">
            <a:tailEnd type="arrow"/>
          </a:ln>
        </p:spPr>
        <p:style>
          <a:lnRef idx="2">
            <a:schemeClr val="accent1"/>
          </a:lnRef>
          <a:fillRef idx="0">
            <a:schemeClr val="accent1"/>
          </a:fillRef>
          <a:effectRef idx="1">
            <a:schemeClr val="accent1"/>
          </a:effectRef>
          <a:fontRef idx="minor">
            <a:schemeClr val="tx1"/>
          </a:fontRef>
        </p:style>
      </p:cxnSp>
      <p:sp>
        <p:nvSpPr>
          <p:cNvPr id="116" name="TextBox 115"/>
          <p:cNvSpPr txBox="1"/>
          <p:nvPr/>
        </p:nvSpPr>
        <p:spPr>
          <a:xfrm>
            <a:off x="6055857" y="3051612"/>
            <a:ext cx="3317361" cy="455225"/>
          </a:xfrm>
          <a:prstGeom prst="rect">
            <a:avLst/>
          </a:prstGeom>
          <a:noFill/>
        </p:spPr>
        <p:txBody>
          <a:bodyPr wrap="square" lIns="91211" tIns="45605" rIns="91211" bIns="45605" rtlCol="0">
            <a:spAutoFit/>
          </a:bodyPr>
          <a:lstStyle/>
          <a:p>
            <a:r>
              <a:rPr lang="en-US" sz="2600" dirty="0">
                <a:latin typeface="Helvetica Neue"/>
                <a:cs typeface="Helvetica Neue"/>
              </a:rPr>
              <a:t>“Direct Graph”</a:t>
            </a:r>
          </a:p>
        </p:txBody>
      </p:sp>
    </p:spTree>
    <p:extLst>
      <p:ext uri="{BB962C8B-B14F-4D97-AF65-F5344CB8AC3E}">
        <p14:creationId xmlns:p14="http://schemas.microsoft.com/office/powerpoint/2010/main" val="10490348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Pros:</a:t>
            </a:r>
          </a:p>
          <a:p>
            <a:pPr lvl="1"/>
            <a:r>
              <a:rPr lang="en-US" dirty="0"/>
              <a:t>D</a:t>
            </a:r>
            <a:r>
              <a:rPr lang="en-US" dirty="0" smtClean="0"/>
              <a:t>irect Mapping is simple, does not require any other concepts</a:t>
            </a:r>
          </a:p>
          <a:p>
            <a:pPr lvl="1"/>
            <a:r>
              <a:rPr lang="en-US" dirty="0" smtClean="0"/>
              <a:t>know the Schema ⇒ know the RDF graph structure</a:t>
            </a:r>
          </a:p>
          <a:p>
            <a:pPr lvl="1"/>
            <a:r>
              <a:rPr lang="en-US" dirty="0" smtClean="0"/>
              <a:t>know the RDF graph structure </a:t>
            </a:r>
            <a:r>
              <a:rPr lang="en-US" dirty="0"/>
              <a:t>⇒ </a:t>
            </a:r>
            <a:r>
              <a:rPr lang="en-US" dirty="0" smtClean="0"/>
              <a:t>good idea of the Schema(!)</a:t>
            </a:r>
          </a:p>
          <a:p>
            <a:r>
              <a:rPr lang="en-US" dirty="0" smtClean="0"/>
              <a:t>Cons:</a:t>
            </a:r>
          </a:p>
          <a:p>
            <a:pPr lvl="1"/>
            <a:r>
              <a:rPr lang="en-US" dirty="0" smtClean="0"/>
              <a:t>the resulting graph is not what the application really wants</a:t>
            </a:r>
            <a:endParaRPr lang="en-US" dirty="0"/>
          </a:p>
        </p:txBody>
      </p:sp>
      <p:sp>
        <p:nvSpPr>
          <p:cNvPr id="3" name="Title 2"/>
          <p:cNvSpPr>
            <a:spLocks noGrp="1"/>
          </p:cNvSpPr>
          <p:nvPr>
            <p:ph type="title"/>
          </p:nvPr>
        </p:nvSpPr>
        <p:spPr/>
        <p:txBody>
          <a:bodyPr/>
          <a:lstStyle/>
          <a:p>
            <a:r>
              <a:rPr lang="en-US" dirty="0" smtClean="0"/>
              <a:t>Pros and cons of Direct Mapping</a:t>
            </a:r>
            <a:endParaRPr lang="en-US" dirty="0"/>
          </a:p>
        </p:txBody>
      </p:sp>
    </p:spTree>
    <p:extLst>
      <p:ext uri="{BB962C8B-B14F-4D97-AF65-F5344CB8AC3E}">
        <p14:creationId xmlns:p14="http://schemas.microsoft.com/office/powerpoint/2010/main" val="353464969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But: direct graph must be transformed</a:t>
            </a:r>
            <a:endParaRPr lang="en-US" dirty="0"/>
          </a:p>
        </p:txBody>
      </p:sp>
      <p:grpSp>
        <p:nvGrpSpPr>
          <p:cNvPr id="32" name="Group 31"/>
          <p:cNvGrpSpPr/>
          <p:nvPr/>
        </p:nvGrpSpPr>
        <p:grpSpPr>
          <a:xfrm>
            <a:off x="4763300" y="4537040"/>
            <a:ext cx="5208473" cy="2678558"/>
            <a:chOff x="4430712" y="3989887"/>
            <a:chExt cx="5236882" cy="2693165"/>
          </a:xfrm>
        </p:grpSpPr>
        <p:sp>
          <p:nvSpPr>
            <p:cNvPr id="33" name="Oval 32"/>
            <p:cNvSpPr/>
            <p:nvPr/>
          </p:nvSpPr>
          <p:spPr bwMode="auto">
            <a:xfrm>
              <a:off x="6934559" y="4095236"/>
              <a:ext cx="2501771" cy="336373"/>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34" name="Oval 33"/>
            <p:cNvSpPr/>
            <p:nvPr/>
          </p:nvSpPr>
          <p:spPr bwMode="auto">
            <a:xfrm>
              <a:off x="8014832" y="5432469"/>
              <a:ext cx="339401" cy="226267"/>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35" name="Rectangle 34"/>
            <p:cNvSpPr/>
            <p:nvPr/>
          </p:nvSpPr>
          <p:spPr bwMode="auto">
            <a:xfrm>
              <a:off x="5389086" y="6395260"/>
              <a:ext cx="1206760" cy="239208"/>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36" name="Oval 35"/>
            <p:cNvSpPr/>
            <p:nvPr/>
          </p:nvSpPr>
          <p:spPr bwMode="auto">
            <a:xfrm>
              <a:off x="6701610" y="6346679"/>
              <a:ext cx="2965984" cy="336373"/>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37" name="Rectangle 36"/>
            <p:cNvSpPr/>
            <p:nvPr/>
          </p:nvSpPr>
          <p:spPr bwMode="auto">
            <a:xfrm>
              <a:off x="4430712" y="4059852"/>
              <a:ext cx="1359159" cy="239208"/>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p>
          </p:txBody>
        </p:sp>
        <p:sp>
          <p:nvSpPr>
            <p:cNvPr id="39" name="Rectangle 38"/>
            <p:cNvSpPr/>
            <p:nvPr/>
          </p:nvSpPr>
          <p:spPr bwMode="auto">
            <a:xfrm>
              <a:off x="4430712" y="4328347"/>
              <a:ext cx="1359159" cy="239208"/>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p>
          </p:txBody>
        </p:sp>
        <p:cxnSp>
          <p:nvCxnSpPr>
            <p:cNvPr id="41" name="Curved Connector 40"/>
            <p:cNvCxnSpPr>
              <a:stCxn id="33" idx="4"/>
              <a:endCxn id="34" idx="0"/>
            </p:cNvCxnSpPr>
            <p:nvPr/>
          </p:nvCxnSpPr>
          <p:spPr bwMode="auto">
            <a:xfrm rot="5400000">
              <a:off x="7684558" y="4931583"/>
              <a:ext cx="1000861" cy="911"/>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2" name="Curved Connector 41"/>
            <p:cNvCxnSpPr>
              <a:stCxn id="34" idx="4"/>
              <a:endCxn id="35" idx="0"/>
            </p:cNvCxnSpPr>
            <p:nvPr/>
          </p:nvCxnSpPr>
          <p:spPr bwMode="auto">
            <a:xfrm rot="5400000">
              <a:off x="6720237" y="4930965"/>
              <a:ext cx="736525" cy="2192067"/>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3" name="Curved Connector 42"/>
            <p:cNvCxnSpPr>
              <a:stCxn id="34" idx="4"/>
              <a:endCxn id="36" idx="0"/>
            </p:cNvCxnSpPr>
            <p:nvPr/>
          </p:nvCxnSpPr>
          <p:spPr bwMode="auto">
            <a:xfrm rot="16200000" flipH="1">
              <a:off x="7840596" y="6002672"/>
              <a:ext cx="687944" cy="7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4" name="Straight Arrow Connector 43"/>
            <p:cNvCxnSpPr>
              <a:stCxn id="33" idx="2"/>
              <a:endCxn id="37" idx="3"/>
            </p:cNvCxnSpPr>
            <p:nvPr/>
          </p:nvCxnSpPr>
          <p:spPr bwMode="auto">
            <a:xfrm flipH="1" flipV="1">
              <a:off x="5789871" y="4179456"/>
              <a:ext cx="1144688" cy="8396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33" idx="2"/>
              <a:endCxn id="39" idx="3"/>
            </p:cNvCxnSpPr>
            <p:nvPr/>
          </p:nvCxnSpPr>
          <p:spPr bwMode="auto">
            <a:xfrm flipH="1">
              <a:off x="5789871" y="4263422"/>
              <a:ext cx="1144688" cy="18452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rot="238339">
              <a:off x="6072351" y="3989887"/>
              <a:ext cx="560882" cy="239208"/>
            </a:xfrm>
            <a:prstGeom prst="rect">
              <a:avLst/>
            </a:prstGeom>
            <a:noFill/>
          </p:spPr>
          <p:txBody>
            <a:bodyPr wrap="square" rtlCol="0">
              <a:spAutoFit/>
            </a:bodyPr>
            <a:lstStyle/>
            <a:p>
              <a:r>
                <a:rPr lang="en-US" sz="1000" b="1" noProof="1">
                  <a:solidFill>
                    <a:srgbClr val="0D0D0D"/>
                  </a:solidFill>
                </a:rPr>
                <a:t>a:title</a:t>
              </a:r>
            </a:p>
          </p:txBody>
        </p:sp>
        <p:sp>
          <p:nvSpPr>
            <p:cNvPr id="47" name="TextBox 46"/>
            <p:cNvSpPr txBox="1"/>
            <p:nvPr/>
          </p:nvSpPr>
          <p:spPr>
            <a:xfrm rot="21215795">
              <a:off x="6106894" y="4324757"/>
              <a:ext cx="691192" cy="239208"/>
            </a:xfrm>
            <a:prstGeom prst="rect">
              <a:avLst/>
            </a:prstGeom>
            <a:noFill/>
          </p:spPr>
          <p:txBody>
            <a:bodyPr wrap="square" rtlCol="0">
              <a:spAutoFit/>
            </a:bodyPr>
            <a:lstStyle/>
            <a:p>
              <a:r>
                <a:rPr lang="en-US" sz="1000" b="1" noProof="1">
                  <a:solidFill>
                    <a:srgbClr val="0D0D0D"/>
                  </a:solidFill>
                </a:rPr>
                <a:t>a:year</a:t>
              </a:r>
            </a:p>
          </p:txBody>
        </p:sp>
        <p:sp>
          <p:nvSpPr>
            <p:cNvPr id="48" name="TextBox 47"/>
            <p:cNvSpPr txBox="1"/>
            <p:nvPr/>
          </p:nvSpPr>
          <p:spPr>
            <a:xfrm>
              <a:off x="6996629" y="5779179"/>
              <a:ext cx="710683" cy="239208"/>
            </a:xfrm>
            <a:prstGeom prst="rect">
              <a:avLst/>
            </a:prstGeom>
            <a:noFill/>
          </p:spPr>
          <p:txBody>
            <a:bodyPr wrap="square" rtlCol="0">
              <a:spAutoFit/>
            </a:bodyPr>
            <a:lstStyle/>
            <a:p>
              <a:r>
                <a:rPr lang="en-US" sz="1000" b="1" noProof="1">
                  <a:solidFill>
                    <a:srgbClr val="0D0D0D"/>
                  </a:solidFill>
                </a:rPr>
                <a:t>a:name</a:t>
              </a:r>
            </a:p>
          </p:txBody>
        </p:sp>
        <p:sp>
          <p:nvSpPr>
            <p:cNvPr id="49" name="TextBox 48"/>
            <p:cNvSpPr txBox="1"/>
            <p:nvPr/>
          </p:nvSpPr>
          <p:spPr>
            <a:xfrm>
              <a:off x="8268760" y="5922715"/>
              <a:ext cx="1038752" cy="239208"/>
            </a:xfrm>
            <a:prstGeom prst="rect">
              <a:avLst/>
            </a:prstGeom>
            <a:noFill/>
          </p:spPr>
          <p:txBody>
            <a:bodyPr wrap="square" rtlCol="0">
              <a:spAutoFit/>
            </a:bodyPr>
            <a:lstStyle/>
            <a:p>
              <a:r>
                <a:rPr lang="en-US" sz="1000" b="1" noProof="1">
                  <a:solidFill>
                    <a:srgbClr val="0D0D0D"/>
                  </a:solidFill>
                </a:rPr>
                <a:t>a:homepage</a:t>
              </a:r>
            </a:p>
          </p:txBody>
        </p:sp>
        <p:sp>
          <p:nvSpPr>
            <p:cNvPr id="50" name="TextBox 49"/>
            <p:cNvSpPr txBox="1"/>
            <p:nvPr/>
          </p:nvSpPr>
          <p:spPr>
            <a:xfrm>
              <a:off x="8258475" y="5093069"/>
              <a:ext cx="820437" cy="239208"/>
            </a:xfrm>
            <a:prstGeom prst="rect">
              <a:avLst/>
            </a:prstGeom>
            <a:noFill/>
          </p:spPr>
          <p:txBody>
            <a:bodyPr wrap="square" rtlCol="0">
              <a:spAutoFit/>
            </a:bodyPr>
            <a:lstStyle/>
            <a:p>
              <a:r>
                <a:rPr lang="en-US" sz="1000" b="1" noProof="1">
                  <a:solidFill>
                    <a:srgbClr val="0D0D0D"/>
                  </a:solidFill>
                </a:rPr>
                <a:t>a:author</a:t>
              </a:r>
            </a:p>
          </p:txBody>
        </p:sp>
      </p:grpSp>
      <p:sp>
        <p:nvSpPr>
          <p:cNvPr id="62" name="Content Placeholder 1"/>
          <p:cNvSpPr txBox="1">
            <a:spLocks/>
          </p:cNvSpPr>
          <p:nvPr/>
        </p:nvSpPr>
        <p:spPr>
          <a:xfrm>
            <a:off x="163512" y="4618039"/>
            <a:ext cx="4430713" cy="2590801"/>
          </a:xfrm>
          <a:prstGeom prst="rect">
            <a:avLst/>
          </a:prstGeom>
        </p:spPr>
        <p:txBody>
          <a:bodyPr vert="horz" lIns="100372" tIns="50189" rIns="100372" bIns="50189">
            <a:normAutofit fontScale="92500"/>
          </a:bodyPr>
          <a:lstStyle/>
          <a:p>
            <a:pPr marL="401547" indent="-281083" defTabSz="910802" fontAlgn="auto" hangingPunct="1">
              <a:lnSpc>
                <a:spcPct val="100000"/>
              </a:lnSpc>
              <a:spcBef>
                <a:spcPts val="661"/>
              </a:spcBef>
              <a:spcAft>
                <a:spcPts val="0"/>
              </a:spcAft>
              <a:buClr>
                <a:schemeClr val="bg1">
                  <a:lumMod val="50000"/>
                </a:schemeClr>
              </a:buClr>
              <a:buSzPct val="68000"/>
              <a:buFont typeface="Wingdings 3"/>
              <a:buChar char=""/>
              <a:defRPr/>
            </a:pPr>
            <a:r>
              <a:rPr lang="en-US" sz="3000" dirty="0">
                <a:solidFill>
                  <a:schemeClr val="bg1">
                    <a:lumMod val="50000"/>
                  </a:schemeClr>
                </a:solidFill>
                <a:latin typeface="Helvetica Neue"/>
                <a:cs typeface="Helvetica Neue"/>
              </a:rPr>
              <a:t>Property names should be mapped</a:t>
            </a:r>
          </a:p>
          <a:p>
            <a:pPr marL="401547" indent="-281083" defTabSz="910802" fontAlgn="auto" hangingPunct="1">
              <a:lnSpc>
                <a:spcPct val="100000"/>
              </a:lnSpc>
              <a:spcBef>
                <a:spcPts val="661"/>
              </a:spcBef>
              <a:spcAft>
                <a:spcPts val="0"/>
              </a:spcAft>
              <a:buClr>
                <a:schemeClr val="bg1">
                  <a:lumMod val="50000"/>
                </a:schemeClr>
              </a:buClr>
              <a:buSzPct val="68000"/>
              <a:buFont typeface="Wingdings 3"/>
              <a:buChar char=""/>
              <a:defRPr/>
            </a:pPr>
            <a:r>
              <a:rPr lang="en-US" sz="3000" dirty="0">
                <a:solidFill>
                  <a:schemeClr val="bg1">
                    <a:lumMod val="50000"/>
                  </a:schemeClr>
                </a:solidFill>
                <a:latin typeface="Helvetica Neue"/>
                <a:cs typeface="Helvetica Neue"/>
              </a:rPr>
              <a:t>URI-</a:t>
            </a:r>
            <a:r>
              <a:rPr lang="en-US" sz="3000" dirty="0" err="1">
                <a:solidFill>
                  <a:schemeClr val="bg1">
                    <a:lumMod val="50000"/>
                  </a:schemeClr>
                </a:solidFill>
                <a:latin typeface="Helvetica Neue"/>
                <a:cs typeface="Helvetica Neue"/>
              </a:rPr>
              <a:t>s</a:t>
            </a:r>
            <a:r>
              <a:rPr lang="en-US" sz="3000" dirty="0">
                <a:solidFill>
                  <a:schemeClr val="bg1">
                    <a:lumMod val="50000"/>
                  </a:schemeClr>
                </a:solidFill>
                <a:latin typeface="Helvetica Neue"/>
                <a:cs typeface="Helvetica Neue"/>
              </a:rPr>
              <a:t> should be minted</a:t>
            </a:r>
          </a:p>
          <a:p>
            <a:pPr marL="401547" indent="-281083" defTabSz="910802" fontAlgn="auto" hangingPunct="1">
              <a:lnSpc>
                <a:spcPct val="100000"/>
              </a:lnSpc>
              <a:spcBef>
                <a:spcPts val="661"/>
              </a:spcBef>
              <a:spcAft>
                <a:spcPts val="0"/>
              </a:spcAft>
              <a:buClr>
                <a:schemeClr val="bg1">
                  <a:lumMod val="50000"/>
                </a:schemeClr>
              </a:buClr>
              <a:buSzPct val="68000"/>
              <a:buFont typeface="Wingdings 3"/>
              <a:buChar char=""/>
              <a:defRPr/>
            </a:pPr>
            <a:r>
              <a:rPr lang="en-US" sz="3000" dirty="0">
                <a:solidFill>
                  <a:schemeClr val="bg1">
                    <a:lumMod val="50000"/>
                  </a:schemeClr>
                </a:solidFill>
                <a:latin typeface="Helvetica Neue"/>
                <a:cs typeface="Helvetica Neue"/>
              </a:rPr>
              <a:t>Literals should be replaced by URI-</a:t>
            </a:r>
            <a:r>
              <a:rPr lang="en-US" sz="3000" dirty="0" err="1">
                <a:solidFill>
                  <a:schemeClr val="bg1">
                    <a:lumMod val="50000"/>
                  </a:schemeClr>
                </a:solidFill>
                <a:latin typeface="Helvetica Neue"/>
                <a:cs typeface="Helvetica Neue"/>
              </a:rPr>
              <a:t>s</a:t>
            </a:r>
            <a:endParaRPr lang="en-US" sz="3000" dirty="0">
              <a:solidFill>
                <a:schemeClr val="bg1">
                  <a:lumMod val="50000"/>
                </a:schemeClr>
              </a:solidFill>
              <a:latin typeface="Helvetica Neue"/>
              <a:cs typeface="Helvetica Neue"/>
            </a:endParaRPr>
          </a:p>
        </p:txBody>
      </p:sp>
      <p:cxnSp>
        <p:nvCxnSpPr>
          <p:cNvPr id="69" name="Curved Connector 63"/>
          <p:cNvCxnSpPr/>
          <p:nvPr/>
        </p:nvCxnSpPr>
        <p:spPr>
          <a:xfrm>
            <a:off x="5192715" y="2560637"/>
            <a:ext cx="3533556" cy="1697676"/>
          </a:xfrm>
          <a:prstGeom prst="curvedConnector2">
            <a:avLst/>
          </a:prstGeom>
          <a:ln w="2222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51" name="Group 50"/>
          <p:cNvGrpSpPr/>
          <p:nvPr/>
        </p:nvGrpSpPr>
        <p:grpSpPr>
          <a:xfrm>
            <a:off x="71760" y="1183369"/>
            <a:ext cx="5649913" cy="3083505"/>
            <a:chOff x="4278312" y="3547057"/>
            <a:chExt cx="5649913" cy="3083505"/>
          </a:xfrm>
        </p:grpSpPr>
        <p:grpSp>
          <p:nvGrpSpPr>
            <p:cNvPr id="57" name="Group 56"/>
            <p:cNvGrpSpPr/>
            <p:nvPr/>
          </p:nvGrpSpPr>
          <p:grpSpPr>
            <a:xfrm>
              <a:off x="5525892" y="5071057"/>
              <a:ext cx="4402333" cy="1559505"/>
              <a:chOff x="5525892" y="5071057"/>
              <a:chExt cx="4402333" cy="1559505"/>
            </a:xfrm>
          </p:grpSpPr>
          <p:sp>
            <p:nvSpPr>
              <p:cNvPr id="99" name="Oval 98"/>
              <p:cNvSpPr/>
              <p:nvPr/>
            </p:nvSpPr>
            <p:spPr bwMode="auto">
              <a:xfrm>
                <a:off x="7348086" y="5432469"/>
                <a:ext cx="1676400" cy="226267"/>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endParaRPr lang="en-US" dirty="0">
                  <a:solidFill>
                    <a:schemeClr val="bg1"/>
                  </a:solidFill>
                  <a:latin typeface="Arial" charset="0"/>
                </a:endParaRPr>
              </a:p>
            </p:txBody>
          </p:sp>
          <p:cxnSp>
            <p:nvCxnSpPr>
              <p:cNvPr id="100" name="Straight Arrow Connector 99"/>
              <p:cNvCxnSpPr>
                <a:stCxn id="99" idx="6"/>
                <a:endCxn id="109" idx="2"/>
              </p:cNvCxnSpPr>
              <p:nvPr/>
            </p:nvCxnSpPr>
            <p:spPr bwMode="auto">
              <a:xfrm flipV="1">
                <a:off x="9024487" y="5308967"/>
                <a:ext cx="593382" cy="236635"/>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grpSp>
            <p:nvGrpSpPr>
              <p:cNvPr id="101" name="Group 100"/>
              <p:cNvGrpSpPr/>
              <p:nvPr/>
            </p:nvGrpSpPr>
            <p:grpSpPr>
              <a:xfrm>
                <a:off x="5525892" y="5071057"/>
                <a:ext cx="4402333" cy="1559505"/>
                <a:chOff x="5525892" y="5071057"/>
                <a:chExt cx="4402333" cy="1559505"/>
              </a:xfrm>
            </p:grpSpPr>
            <p:sp>
              <p:nvSpPr>
                <p:cNvPr id="102" name="Rectangle 101"/>
                <p:cNvSpPr/>
                <p:nvPr/>
              </p:nvSpPr>
              <p:spPr bwMode="auto">
                <a:xfrm>
                  <a:off x="5525892" y="6392652"/>
                  <a:ext cx="12067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endParaRPr lang="en-US" sz="1000" b="1" noProof="1">
                    <a:solidFill>
                      <a:srgbClr val="0D0D0D"/>
                    </a:solidFill>
                    <a:latin typeface="Arial" charset="0"/>
                  </a:endParaRPr>
                </a:p>
              </p:txBody>
            </p:sp>
            <p:cxnSp>
              <p:nvCxnSpPr>
                <p:cNvPr id="103" name="Curved Connector 102"/>
                <p:cNvCxnSpPr>
                  <a:stCxn id="99" idx="4"/>
                  <a:endCxn id="102" idx="0"/>
                </p:cNvCxnSpPr>
                <p:nvPr/>
              </p:nvCxnSpPr>
              <p:spPr bwMode="auto">
                <a:xfrm rot="5400000">
                  <a:off x="6790821" y="4997186"/>
                  <a:ext cx="733917" cy="2057014"/>
                </a:xfrm>
                <a:prstGeom prst="curvedConnector3">
                  <a:avLst>
                    <a:gd name="adj1" fmla="val 50000"/>
                  </a:avLst>
                </a:prstGeom>
                <a:solidFill>
                  <a:srgbClr val="00B8FF"/>
                </a:solidFill>
                <a:ln w="12700" cap="flat" cmpd="sng" algn="ctr">
                  <a:solidFill>
                    <a:schemeClr val="tx1"/>
                  </a:solidFill>
                  <a:prstDash val="solid"/>
                  <a:round/>
                  <a:headEnd type="none"/>
                  <a:tailEnd type="stealth" w="lg" len="med"/>
                </a:ln>
                <a:effectLst/>
              </p:spPr>
            </p:cxnSp>
            <p:cxnSp>
              <p:nvCxnSpPr>
                <p:cNvPr id="104" name="Curved Connector 103"/>
                <p:cNvCxnSpPr>
                  <a:stCxn id="99" idx="4"/>
                  <a:endCxn id="108" idx="0"/>
                </p:cNvCxnSpPr>
                <p:nvPr/>
              </p:nvCxnSpPr>
              <p:spPr bwMode="auto">
                <a:xfrm rot="5400000">
                  <a:off x="7817512" y="6023878"/>
                  <a:ext cx="733917" cy="3633"/>
                </a:xfrm>
                <a:prstGeom prst="curvedConnector3">
                  <a:avLst>
                    <a:gd name="adj1" fmla="val 50000"/>
                  </a:avLst>
                </a:prstGeom>
                <a:solidFill>
                  <a:srgbClr val="00B8FF"/>
                </a:solidFill>
                <a:ln w="12700" cap="flat" cmpd="sng" algn="ctr">
                  <a:solidFill>
                    <a:schemeClr val="tx1"/>
                  </a:solidFill>
                  <a:prstDash val="solid"/>
                  <a:round/>
                  <a:headEnd type="none"/>
                  <a:tailEnd type="stealth" w="lg" len="med"/>
                </a:ln>
                <a:effectLst/>
              </p:spPr>
            </p:cxnSp>
            <p:sp>
              <p:nvSpPr>
                <p:cNvPr id="105" name="TextBox 104"/>
                <p:cNvSpPr txBox="1"/>
                <p:nvPr/>
              </p:nvSpPr>
              <p:spPr>
                <a:xfrm>
                  <a:off x="6335713" y="5684837"/>
                  <a:ext cx="1371600" cy="237910"/>
                </a:xfrm>
                <a:prstGeom prst="rect">
                  <a:avLst/>
                </a:prstGeom>
                <a:noFill/>
              </p:spPr>
              <p:txBody>
                <a:bodyPr wrap="square" rtlCol="0">
                  <a:spAutoFit/>
                </a:bodyPr>
                <a:lstStyle/>
                <a:p>
                  <a:r>
                    <a:rPr lang="en-US" sz="1000" b="1" noProof="1">
                      <a:solidFill>
                        <a:srgbClr val="0D0D0D"/>
                      </a:solidFill>
                    </a:rPr>
                    <a:t>&lt;Person#Name&gt;</a:t>
                  </a:r>
                </a:p>
              </p:txBody>
            </p:sp>
            <p:sp>
              <p:nvSpPr>
                <p:cNvPr id="106" name="TextBox 105"/>
                <p:cNvSpPr txBox="1"/>
                <p:nvPr/>
              </p:nvSpPr>
              <p:spPr>
                <a:xfrm>
                  <a:off x="8240712" y="5922715"/>
                  <a:ext cx="1524000" cy="237910"/>
                </a:xfrm>
                <a:prstGeom prst="rect">
                  <a:avLst/>
                </a:prstGeom>
                <a:noFill/>
              </p:spPr>
              <p:txBody>
                <a:bodyPr wrap="square" rtlCol="0">
                  <a:spAutoFit/>
                </a:bodyPr>
                <a:lstStyle/>
                <a:p>
                  <a:r>
                    <a:rPr lang="en-US" sz="1000" b="1" noProof="1">
                      <a:solidFill>
                        <a:srgbClr val="0D0D0D"/>
                      </a:solidFill>
                    </a:rPr>
                    <a:t>&lt;Person#Homepage&gt;</a:t>
                  </a:r>
                </a:p>
              </p:txBody>
            </p:sp>
            <p:sp>
              <p:nvSpPr>
                <p:cNvPr id="107" name="TextBox 106"/>
                <p:cNvSpPr txBox="1"/>
                <p:nvPr/>
              </p:nvSpPr>
              <p:spPr>
                <a:xfrm>
                  <a:off x="7438795" y="5429024"/>
                  <a:ext cx="1524000" cy="237910"/>
                </a:xfrm>
                <a:prstGeom prst="rect">
                  <a:avLst/>
                </a:prstGeom>
                <a:noFill/>
              </p:spPr>
              <p:txBody>
                <a:bodyPr wrap="square" rtlCol="0">
                  <a:spAutoFit/>
                </a:bodyPr>
                <a:lstStyle/>
                <a:p>
                  <a:r>
                    <a:rPr lang="en-US" sz="1000" b="1" noProof="1">
                      <a:solidFill>
                        <a:srgbClr val="0D0D0D"/>
                      </a:solidFill>
                    </a:rPr>
                    <a:t>&lt;Person/ID-id_xyz&gt;</a:t>
                  </a:r>
                </a:p>
              </p:txBody>
            </p:sp>
            <p:sp>
              <p:nvSpPr>
                <p:cNvPr id="108" name="Rectangle 107"/>
                <p:cNvSpPr/>
                <p:nvPr/>
              </p:nvSpPr>
              <p:spPr bwMode="auto">
                <a:xfrm>
                  <a:off x="7115854" y="6392652"/>
                  <a:ext cx="213359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endParaRPr lang="en-US" sz="1000" b="1" noProof="1">
                    <a:solidFill>
                      <a:srgbClr val="0D0D0D"/>
                    </a:solidFill>
                    <a:latin typeface="Arial" charset="0"/>
                  </a:endParaRPr>
                </a:p>
              </p:txBody>
            </p:sp>
            <p:sp>
              <p:nvSpPr>
                <p:cNvPr id="109" name="Rectangle 108"/>
                <p:cNvSpPr/>
                <p:nvPr/>
              </p:nvSpPr>
              <p:spPr bwMode="auto">
                <a:xfrm>
                  <a:off x="9307512" y="5071057"/>
                  <a:ext cx="620713"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id_xyz</a:t>
                  </a:r>
                  <a:endParaRPr lang="en-US" sz="1000" b="1" dirty="0">
                    <a:solidFill>
                      <a:srgbClr val="0D0D0D"/>
                    </a:solidFill>
                    <a:latin typeface="Arial" charset="0"/>
                  </a:endParaRPr>
                </a:p>
              </p:txBody>
            </p:sp>
            <p:sp>
              <p:nvSpPr>
                <p:cNvPr id="110" name="TextBox 109"/>
                <p:cNvSpPr txBox="1"/>
                <p:nvPr/>
              </p:nvSpPr>
              <p:spPr>
                <a:xfrm rot="20232856">
                  <a:off x="8900798" y="5376854"/>
                  <a:ext cx="987383" cy="237910"/>
                </a:xfrm>
                <a:prstGeom prst="rect">
                  <a:avLst/>
                </a:prstGeom>
                <a:noFill/>
              </p:spPr>
              <p:txBody>
                <a:bodyPr wrap="square" rtlCol="0">
                  <a:spAutoFit/>
                </a:bodyPr>
                <a:lstStyle/>
                <a:p>
                  <a:r>
                    <a:rPr lang="en-US" sz="1000" b="1" noProof="1">
                      <a:solidFill>
                        <a:srgbClr val="0D0D0D"/>
                      </a:solidFill>
                    </a:rPr>
                    <a:t>&lt;Person#ID&gt;</a:t>
                  </a:r>
                </a:p>
              </p:txBody>
            </p:sp>
          </p:grpSp>
        </p:grpSp>
        <p:grpSp>
          <p:nvGrpSpPr>
            <p:cNvPr id="83" name="Group 82"/>
            <p:cNvGrpSpPr/>
            <p:nvPr/>
          </p:nvGrpSpPr>
          <p:grpSpPr>
            <a:xfrm>
              <a:off x="4278312" y="3547057"/>
              <a:ext cx="5631185" cy="1886205"/>
              <a:chOff x="4278312" y="3547057"/>
              <a:chExt cx="5631185" cy="1886205"/>
            </a:xfrm>
          </p:grpSpPr>
          <p:sp>
            <p:nvSpPr>
              <p:cNvPr id="86" name="Oval 85"/>
              <p:cNvSpPr/>
              <p:nvPr/>
            </p:nvSpPr>
            <p:spPr bwMode="auto">
              <a:xfrm>
                <a:off x="6823757" y="4096148"/>
                <a:ext cx="2725058" cy="334548"/>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latin typeface="Arial" charset="0"/>
                  </a:rPr>
                  <a:t>&lt;Book/ISBN-0006511409&gt;</a:t>
                </a:r>
              </a:p>
            </p:txBody>
          </p:sp>
          <p:sp>
            <p:nvSpPr>
              <p:cNvPr id="87" name="Rectangle 86"/>
              <p:cNvSpPr/>
              <p:nvPr/>
            </p:nvSpPr>
            <p:spPr bwMode="auto">
              <a:xfrm>
                <a:off x="4278312" y="3978155"/>
                <a:ext cx="15115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endParaRPr lang="en-US" sz="1000" b="1" dirty="0">
                  <a:solidFill>
                    <a:srgbClr val="0D0D0D"/>
                  </a:solidFill>
                  <a:latin typeface="Arial" charset="0"/>
                </a:endParaRPr>
              </a:p>
            </p:txBody>
          </p:sp>
          <p:sp>
            <p:nvSpPr>
              <p:cNvPr id="88" name="Rectangle 87"/>
              <p:cNvSpPr/>
              <p:nvPr/>
            </p:nvSpPr>
            <p:spPr bwMode="auto">
              <a:xfrm>
                <a:off x="4278312" y="4328996"/>
                <a:ext cx="15115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endParaRPr lang="en-US" sz="1000" b="1" dirty="0">
                  <a:solidFill>
                    <a:srgbClr val="0D0D0D"/>
                  </a:solidFill>
                  <a:latin typeface="Arial" charset="0"/>
                </a:endParaRPr>
              </a:p>
            </p:txBody>
          </p:sp>
          <p:cxnSp>
            <p:nvCxnSpPr>
              <p:cNvPr id="89" name="Curved Connector 88"/>
              <p:cNvCxnSpPr>
                <a:stCxn id="86" idx="4"/>
              </p:cNvCxnSpPr>
              <p:nvPr/>
            </p:nvCxnSpPr>
            <p:spPr bwMode="auto">
              <a:xfrm rot="5400000">
                <a:off x="7684607" y="4931582"/>
                <a:ext cx="1002567" cy="794"/>
              </a:xfrm>
              <a:prstGeom prst="curvedConnector3">
                <a:avLst>
                  <a:gd name="adj1" fmla="val 50000"/>
                </a:avLst>
              </a:prstGeom>
              <a:solidFill>
                <a:srgbClr val="00B8FF"/>
              </a:solidFill>
              <a:ln w="12700" cap="flat" cmpd="sng" algn="ctr">
                <a:solidFill>
                  <a:schemeClr val="tx1"/>
                </a:solidFill>
                <a:prstDash val="solid"/>
                <a:round/>
                <a:headEnd type="none"/>
                <a:tailEnd type="stealth" w="lg" len="med"/>
              </a:ln>
              <a:effectLst/>
            </p:spPr>
          </p:cxnSp>
          <p:cxnSp>
            <p:nvCxnSpPr>
              <p:cNvPr id="90" name="Straight Arrow Connector 89"/>
              <p:cNvCxnSpPr>
                <a:stCxn id="86" idx="2"/>
                <a:endCxn id="88" idx="3"/>
              </p:cNvCxnSpPr>
              <p:nvPr/>
            </p:nvCxnSpPr>
            <p:spPr bwMode="auto">
              <a:xfrm flipH="1">
                <a:off x="5789871" y="4263422"/>
                <a:ext cx="1033886" cy="184530"/>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sp>
            <p:nvSpPr>
              <p:cNvPr id="91" name="TextBox 90"/>
              <p:cNvSpPr txBox="1"/>
              <p:nvPr/>
            </p:nvSpPr>
            <p:spPr>
              <a:xfrm rot="346954">
                <a:off x="5905021" y="3978048"/>
                <a:ext cx="1060827" cy="237910"/>
              </a:xfrm>
              <a:prstGeom prst="rect">
                <a:avLst/>
              </a:prstGeom>
              <a:noFill/>
            </p:spPr>
            <p:txBody>
              <a:bodyPr wrap="square" rtlCol="0">
                <a:spAutoFit/>
              </a:bodyPr>
              <a:lstStyle/>
              <a:p>
                <a:r>
                  <a:rPr lang="en-US" sz="1000" b="1" noProof="1">
                    <a:solidFill>
                      <a:srgbClr val="0D0D0D"/>
                    </a:solidFill>
                  </a:rPr>
                  <a:t>&lt;Book#Title&gt;</a:t>
                </a:r>
              </a:p>
            </p:txBody>
          </p:sp>
          <p:sp>
            <p:nvSpPr>
              <p:cNvPr id="92" name="TextBox 91"/>
              <p:cNvSpPr txBox="1"/>
              <p:nvPr/>
            </p:nvSpPr>
            <p:spPr>
              <a:xfrm rot="21077710">
                <a:off x="5843127" y="4324230"/>
                <a:ext cx="1153594" cy="237910"/>
              </a:xfrm>
              <a:prstGeom prst="rect">
                <a:avLst/>
              </a:prstGeom>
              <a:noFill/>
            </p:spPr>
            <p:txBody>
              <a:bodyPr wrap="square" rtlCol="0">
                <a:spAutoFit/>
              </a:bodyPr>
              <a:lstStyle/>
              <a:p>
                <a:r>
                  <a:rPr lang="en-US" sz="1000" b="1" noProof="1">
                    <a:solidFill>
                      <a:srgbClr val="0D0D0D"/>
                    </a:solidFill>
                  </a:rPr>
                  <a:t>&lt;Book#Year&gt;</a:t>
                </a:r>
              </a:p>
            </p:txBody>
          </p:sp>
          <p:sp>
            <p:nvSpPr>
              <p:cNvPr id="93" name="TextBox 92"/>
              <p:cNvSpPr txBox="1"/>
              <p:nvPr/>
            </p:nvSpPr>
            <p:spPr>
              <a:xfrm>
                <a:off x="8164512" y="4846637"/>
                <a:ext cx="1412304" cy="237910"/>
              </a:xfrm>
              <a:prstGeom prst="rect">
                <a:avLst/>
              </a:prstGeom>
              <a:noFill/>
            </p:spPr>
            <p:txBody>
              <a:bodyPr wrap="square" rtlCol="0">
                <a:spAutoFit/>
              </a:bodyPr>
              <a:lstStyle/>
              <a:p>
                <a:r>
                  <a:rPr lang="en-US" sz="1000" b="1" noProof="1">
                    <a:solidFill>
                      <a:srgbClr val="0D0D0D"/>
                    </a:solidFill>
                  </a:rPr>
                  <a:t>&lt;Book#ref-Author&gt;</a:t>
                </a:r>
              </a:p>
            </p:txBody>
          </p:sp>
          <p:sp>
            <p:nvSpPr>
              <p:cNvPr id="94" name="Rectangle 93"/>
              <p:cNvSpPr/>
              <p:nvPr/>
            </p:nvSpPr>
            <p:spPr bwMode="auto">
              <a:xfrm>
                <a:off x="5429917" y="3547057"/>
                <a:ext cx="15115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0006511409X</a:t>
                </a:r>
                <a:endParaRPr lang="en-US" sz="1000" b="1" dirty="0">
                  <a:solidFill>
                    <a:srgbClr val="0D0D0D"/>
                  </a:solidFill>
                  <a:latin typeface="Arial" charset="0"/>
                </a:endParaRPr>
              </a:p>
            </p:txBody>
          </p:sp>
          <p:cxnSp>
            <p:nvCxnSpPr>
              <p:cNvPr id="95" name="Straight Arrow Connector 94"/>
              <p:cNvCxnSpPr>
                <a:stCxn id="86" idx="0"/>
                <a:endCxn id="94" idx="3"/>
              </p:cNvCxnSpPr>
              <p:nvPr/>
            </p:nvCxnSpPr>
            <p:spPr bwMode="auto">
              <a:xfrm flipH="1" flipV="1">
                <a:off x="6941476" y="3666012"/>
                <a:ext cx="1244811" cy="430135"/>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sp>
            <p:nvSpPr>
              <p:cNvPr id="96" name="TextBox 95"/>
              <p:cNvSpPr txBox="1"/>
              <p:nvPr/>
            </p:nvSpPr>
            <p:spPr>
              <a:xfrm rot="1202243">
                <a:off x="6988939" y="3678309"/>
                <a:ext cx="1153594" cy="237910"/>
              </a:xfrm>
              <a:prstGeom prst="rect">
                <a:avLst/>
              </a:prstGeom>
              <a:noFill/>
            </p:spPr>
            <p:txBody>
              <a:bodyPr wrap="square" rtlCol="0">
                <a:spAutoFit/>
              </a:bodyPr>
              <a:lstStyle/>
              <a:p>
                <a:r>
                  <a:rPr lang="en-US" sz="1000" b="1" noProof="1">
                    <a:solidFill>
                      <a:srgbClr val="0D0D0D"/>
                    </a:solidFill>
                  </a:rPr>
                  <a:t>&lt;Book#ISBN&gt;</a:t>
                </a:r>
              </a:p>
            </p:txBody>
          </p:sp>
          <p:sp>
            <p:nvSpPr>
              <p:cNvPr id="97" name="Rectangle 96"/>
              <p:cNvSpPr/>
              <p:nvPr/>
            </p:nvSpPr>
            <p:spPr bwMode="auto">
              <a:xfrm>
                <a:off x="9288784" y="3559633"/>
                <a:ext cx="620713"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id_xyz</a:t>
                </a:r>
                <a:endParaRPr lang="en-US" sz="1000" b="1" dirty="0">
                  <a:solidFill>
                    <a:srgbClr val="0D0D0D"/>
                  </a:solidFill>
                  <a:latin typeface="Arial" charset="0"/>
                </a:endParaRPr>
              </a:p>
            </p:txBody>
          </p:sp>
          <p:sp>
            <p:nvSpPr>
              <p:cNvPr id="98" name="TextBox 97"/>
              <p:cNvSpPr txBox="1"/>
              <p:nvPr/>
            </p:nvSpPr>
            <p:spPr>
              <a:xfrm rot="20280577">
                <a:off x="8109124" y="3621650"/>
                <a:ext cx="1412304" cy="237910"/>
              </a:xfrm>
              <a:prstGeom prst="rect">
                <a:avLst/>
              </a:prstGeom>
              <a:noFill/>
            </p:spPr>
            <p:txBody>
              <a:bodyPr wrap="square" rtlCol="0">
                <a:spAutoFit/>
              </a:bodyPr>
              <a:lstStyle/>
              <a:p>
                <a:r>
                  <a:rPr lang="en-US" sz="1000" b="1" noProof="1">
                    <a:solidFill>
                      <a:srgbClr val="0D0D0D"/>
                    </a:solidFill>
                  </a:rPr>
                  <a:t>&lt;Book#Author&gt;</a:t>
                </a:r>
              </a:p>
            </p:txBody>
          </p:sp>
        </p:grpSp>
        <p:cxnSp>
          <p:nvCxnSpPr>
            <p:cNvPr id="84" name="Straight Arrow Connector 83"/>
            <p:cNvCxnSpPr/>
            <p:nvPr/>
          </p:nvCxnSpPr>
          <p:spPr bwMode="auto">
            <a:xfrm flipV="1">
              <a:off x="8186286" y="3678588"/>
              <a:ext cx="1102498" cy="423438"/>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cxnSp>
          <p:nvCxnSpPr>
            <p:cNvPr id="85" name="Straight Arrow Connector 84"/>
            <p:cNvCxnSpPr/>
            <p:nvPr/>
          </p:nvCxnSpPr>
          <p:spPr bwMode="auto">
            <a:xfrm flipH="1" flipV="1">
              <a:off x="5789871" y="4097110"/>
              <a:ext cx="1033886" cy="166312"/>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grpSp>
    </p:spTree>
    <p:extLst>
      <p:ext uri="{BB962C8B-B14F-4D97-AF65-F5344CB8AC3E}">
        <p14:creationId xmlns:p14="http://schemas.microsoft.com/office/powerpoint/2010/main" val="161719601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data-hom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9" y="6"/>
            <a:ext cx="10080625" cy="7559674"/>
          </a:xfrm>
          <a:prstGeom prst="rect">
            <a:avLst/>
          </a:prstGeom>
        </p:spPr>
      </p:pic>
    </p:spTree>
    <p:extLst>
      <p:ext uri="{BB962C8B-B14F-4D97-AF65-F5344CB8AC3E}">
        <p14:creationId xmlns:p14="http://schemas.microsoft.com/office/powerpoint/2010/main" val="272121137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7635730" y="554809"/>
            <a:ext cx="1600199" cy="961254"/>
            <a:chOff x="1687512" y="4922837"/>
            <a:chExt cx="1600199" cy="961253"/>
          </a:xfrm>
        </p:grpSpPr>
        <p:pic>
          <p:nvPicPr>
            <p:cNvPr id="5" name="Picture 4"/>
            <p:cNvPicPr>
              <a:picLocks noChangeAspect="1"/>
            </p:cNvPicPr>
            <p:nvPr/>
          </p:nvPicPr>
          <p:blipFill>
            <a:blip r:embed="rId2"/>
            <a:stretch>
              <a:fillRect/>
            </a:stretch>
          </p:blipFill>
          <p:spPr>
            <a:xfrm>
              <a:off x="1687512" y="5227637"/>
              <a:ext cx="1143000" cy="656453"/>
            </a:xfrm>
            <a:prstGeom prst="rect">
              <a:avLst/>
            </a:prstGeom>
          </p:spPr>
        </p:pic>
        <p:pic>
          <p:nvPicPr>
            <p:cNvPr id="6" name="Picture 5"/>
            <p:cNvPicPr>
              <a:picLocks noChangeAspect="1"/>
            </p:cNvPicPr>
            <p:nvPr/>
          </p:nvPicPr>
          <p:blipFill>
            <a:blip r:embed="rId3"/>
            <a:stretch>
              <a:fillRect/>
            </a:stretch>
          </p:blipFill>
          <p:spPr>
            <a:xfrm>
              <a:off x="2220912" y="4922837"/>
              <a:ext cx="1066799" cy="615736"/>
            </a:xfrm>
            <a:prstGeom prst="rect">
              <a:avLst/>
            </a:prstGeom>
          </p:spPr>
        </p:pic>
      </p:grpSp>
      <p:grpSp>
        <p:nvGrpSpPr>
          <p:cNvPr id="28" name="Group 27"/>
          <p:cNvGrpSpPr/>
          <p:nvPr/>
        </p:nvGrpSpPr>
        <p:grpSpPr>
          <a:xfrm>
            <a:off x="4086313" y="2363414"/>
            <a:ext cx="1835003" cy="1635012"/>
            <a:chOff x="3896179" y="4130211"/>
            <a:chExt cx="1664507" cy="1483253"/>
          </a:xfrm>
        </p:grpSpPr>
        <p:sp>
          <p:nvSpPr>
            <p:cNvPr id="26" name="Rectangle 25"/>
            <p:cNvSpPr/>
            <p:nvPr/>
          </p:nvSpPr>
          <p:spPr>
            <a:xfrm>
              <a:off x="3896179" y="4130211"/>
              <a:ext cx="1664507" cy="14832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9" name="Group 33"/>
            <p:cNvGrpSpPr/>
            <p:nvPr/>
          </p:nvGrpSpPr>
          <p:grpSpPr>
            <a:xfrm>
              <a:off x="4071792" y="4302689"/>
              <a:ext cx="1313280" cy="1138296"/>
              <a:chOff x="4659312" y="2789237"/>
              <a:chExt cx="1143000" cy="990600"/>
            </a:xfrm>
          </p:grpSpPr>
          <p:sp>
            <p:nvSpPr>
              <p:cNvPr id="10" name="Oval 9"/>
              <p:cNvSpPr/>
              <p:nvPr/>
            </p:nvSpPr>
            <p:spPr bwMode="auto">
              <a:xfrm>
                <a:off x="4887912" y="27892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11" name="Oval 10"/>
              <p:cNvSpPr/>
              <p:nvPr/>
            </p:nvSpPr>
            <p:spPr bwMode="auto">
              <a:xfrm>
                <a:off x="5116512" y="3170237"/>
                <a:ext cx="152400" cy="152400"/>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12" name="Oval 11"/>
              <p:cNvSpPr/>
              <p:nvPr/>
            </p:nvSpPr>
            <p:spPr bwMode="auto">
              <a:xfrm>
                <a:off x="5573712" y="2789237"/>
                <a:ext cx="152400" cy="1524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13" name="Oval 12"/>
              <p:cNvSpPr/>
              <p:nvPr/>
            </p:nvSpPr>
            <p:spPr bwMode="auto">
              <a:xfrm>
                <a:off x="5649912" y="32464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14" name="Oval 13"/>
              <p:cNvSpPr/>
              <p:nvPr/>
            </p:nvSpPr>
            <p:spPr bwMode="auto">
              <a:xfrm>
                <a:off x="4659312" y="33988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15" name="Oval 14"/>
              <p:cNvSpPr/>
              <p:nvPr/>
            </p:nvSpPr>
            <p:spPr bwMode="auto">
              <a:xfrm>
                <a:off x="5345112" y="36274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cxnSp>
            <p:nvCxnSpPr>
              <p:cNvPr id="16" name="Straight Arrow Connector 15"/>
              <p:cNvCxnSpPr>
                <a:stCxn id="10" idx="6"/>
                <a:endCxn id="12" idx="2"/>
              </p:cNvCxnSpPr>
              <p:nvPr/>
            </p:nvCxnSpPr>
            <p:spPr bwMode="auto">
              <a:xfrm>
                <a:off x="5040312" y="2865437"/>
                <a:ext cx="533400" cy="158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17" name="Straight Arrow Connector 16"/>
              <p:cNvCxnSpPr>
                <a:stCxn id="10" idx="5"/>
                <a:endCxn id="13" idx="1"/>
              </p:cNvCxnSpPr>
              <p:nvPr/>
            </p:nvCxnSpPr>
            <p:spPr bwMode="auto">
              <a:xfrm rot="16200000" flipH="1">
                <a:off x="5170394" y="2766919"/>
                <a:ext cx="349436" cy="65423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18" name="Straight Arrow Connector 17"/>
              <p:cNvCxnSpPr>
                <a:stCxn id="14" idx="7"/>
                <a:endCxn id="11" idx="2"/>
              </p:cNvCxnSpPr>
              <p:nvPr/>
            </p:nvCxnSpPr>
            <p:spPr bwMode="auto">
              <a:xfrm rot="5400000" flipH="1" flipV="1">
                <a:off x="4865594" y="3170237"/>
                <a:ext cx="174718" cy="3271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19" name="Straight Arrow Connector 18"/>
              <p:cNvCxnSpPr>
                <a:stCxn id="11" idx="5"/>
                <a:endCxn id="15" idx="0"/>
              </p:cNvCxnSpPr>
              <p:nvPr/>
            </p:nvCxnSpPr>
            <p:spPr bwMode="auto">
              <a:xfrm rot="16200000" flipH="1">
                <a:off x="5170394" y="3376519"/>
                <a:ext cx="327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0" name="Straight Arrow Connector 19"/>
              <p:cNvCxnSpPr>
                <a:stCxn id="15" idx="7"/>
                <a:endCxn id="12" idx="4"/>
              </p:cNvCxnSpPr>
              <p:nvPr/>
            </p:nvCxnSpPr>
            <p:spPr bwMode="auto">
              <a:xfrm rot="5400000" flipH="1" flipV="1">
                <a:off x="5208494" y="3208337"/>
                <a:ext cx="708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grpSp>
      <p:sp>
        <p:nvSpPr>
          <p:cNvPr id="27" name="Oval 26"/>
          <p:cNvSpPr/>
          <p:nvPr/>
        </p:nvSpPr>
        <p:spPr>
          <a:xfrm>
            <a:off x="3854634" y="894689"/>
            <a:ext cx="2298320" cy="762000"/>
          </a:xfrm>
          <a:prstGeom prst="ellipse">
            <a:avLst/>
          </a:prstGeom>
        </p:spPr>
        <p:style>
          <a:lnRef idx="1">
            <a:schemeClr val="accent3"/>
          </a:lnRef>
          <a:fillRef idx="2">
            <a:schemeClr val="accent3"/>
          </a:fillRef>
          <a:effectRef idx="1">
            <a:schemeClr val="accent3"/>
          </a:effectRef>
          <a:fontRef idx="minor">
            <a:schemeClr val="dk1"/>
          </a:fontRef>
        </p:style>
        <p:txBody>
          <a:bodyPr lIns="100608" tIns="50307" rIns="100608" bIns="50307" rtlCol="0" anchor="ctr"/>
          <a:lstStyle/>
          <a:p>
            <a:pPr algn="ctr"/>
            <a:r>
              <a:rPr lang="en-US" sz="2200" dirty="0"/>
              <a:t>Direct Mapping</a:t>
            </a:r>
          </a:p>
        </p:txBody>
      </p:sp>
      <p:cxnSp>
        <p:nvCxnSpPr>
          <p:cNvPr id="37" name="Straight Arrow Connector 36"/>
          <p:cNvCxnSpPr>
            <a:stCxn id="27" idx="4"/>
            <a:endCxn id="26" idx="0"/>
          </p:cNvCxnSpPr>
          <p:nvPr/>
        </p:nvCxnSpPr>
        <p:spPr>
          <a:xfrm>
            <a:off x="5003814" y="1656684"/>
            <a:ext cx="1" cy="706725"/>
          </a:xfrm>
          <a:prstGeom prst="straightConnector1">
            <a:avLst/>
          </a:prstGeom>
          <a:ln w="25400" cmpd="sng">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6956851" y="339043"/>
            <a:ext cx="1357757" cy="394095"/>
          </a:xfrm>
          <a:prstGeom prst="rect">
            <a:avLst/>
          </a:prstGeom>
          <a:noFill/>
        </p:spPr>
        <p:txBody>
          <a:bodyPr wrap="square" lIns="91211" tIns="45605" rIns="91211" bIns="45605" rtlCol="0">
            <a:spAutoFit/>
          </a:bodyPr>
          <a:lstStyle/>
          <a:p>
            <a:r>
              <a:rPr lang="en-US" sz="2200" dirty="0">
                <a:latin typeface="Helvetica Neue"/>
                <a:cs typeface="Helvetica Neue"/>
              </a:rPr>
              <a:t>Tables</a:t>
            </a:r>
          </a:p>
        </p:txBody>
      </p:sp>
      <p:sp>
        <p:nvSpPr>
          <p:cNvPr id="30" name="Card 29"/>
          <p:cNvSpPr/>
          <p:nvPr/>
        </p:nvSpPr>
        <p:spPr>
          <a:xfrm>
            <a:off x="604248" y="692555"/>
            <a:ext cx="1356026" cy="823527"/>
          </a:xfrm>
          <a:prstGeom prst="flowChartPunchedCard">
            <a:avLst/>
          </a:prstGeom>
          <a:ln/>
        </p:spPr>
        <p:style>
          <a:lnRef idx="2">
            <a:schemeClr val="accent6"/>
          </a:lnRef>
          <a:fillRef idx="1">
            <a:schemeClr val="lt1"/>
          </a:fillRef>
          <a:effectRef idx="0">
            <a:schemeClr val="accent6"/>
          </a:effectRef>
          <a:fontRef idx="minor">
            <a:schemeClr val="dk1"/>
          </a:fontRef>
        </p:style>
        <p:txBody>
          <a:bodyPr lIns="91211" tIns="45605" rIns="91211" bIns="45605" anchor="ctr"/>
          <a:lstStyle/>
          <a:p>
            <a:pPr algn="ctr"/>
            <a:r>
              <a:rPr lang="en-US" dirty="0"/>
              <a:t>RDB </a:t>
            </a:r>
            <a:r>
              <a:rPr lang="en-US" sz="2000" dirty="0"/>
              <a:t>Schema</a:t>
            </a:r>
          </a:p>
        </p:txBody>
      </p:sp>
      <p:grpSp>
        <p:nvGrpSpPr>
          <p:cNvPr id="2" name="Group 1"/>
          <p:cNvGrpSpPr/>
          <p:nvPr/>
        </p:nvGrpSpPr>
        <p:grpSpPr>
          <a:xfrm>
            <a:off x="2475943" y="3998421"/>
            <a:ext cx="5055050" cy="1719754"/>
            <a:chOff x="2245895" y="3627295"/>
            <a:chExt cx="4585368" cy="1560130"/>
          </a:xfrm>
        </p:grpSpPr>
        <p:sp>
          <p:nvSpPr>
            <p:cNvPr id="51" name="Oval 50"/>
            <p:cNvSpPr/>
            <p:nvPr/>
          </p:nvSpPr>
          <p:spPr>
            <a:xfrm>
              <a:off x="2245895" y="3987363"/>
              <a:ext cx="4585368" cy="691273"/>
            </a:xfrm>
            <a:prstGeom prst="ellipse">
              <a:avLst/>
            </a:prstGeom>
            <a:gradFill>
              <a:gsLst>
                <a:gs pos="0">
                  <a:schemeClr val="bg2">
                    <a:lumMod val="50000"/>
                  </a:schemeClr>
                </a:gs>
                <a:gs pos="65000">
                  <a:schemeClr val="bg2">
                    <a:lumMod val="75000"/>
                  </a:schemeClr>
                </a:gs>
                <a:gs pos="100000">
                  <a:schemeClr val="accent1">
                    <a:lumMod val="20000"/>
                    <a:lumOff val="80000"/>
                  </a:schemeClr>
                </a:gs>
              </a:gsLst>
            </a:gradFill>
            <a:ln>
              <a:solidFill>
                <a:schemeClr val="accent1">
                  <a:lumMod val="50000"/>
                </a:schemeClr>
              </a:solidFill>
            </a:ln>
          </p:spPr>
          <p:style>
            <a:lnRef idx="1">
              <a:schemeClr val="accent3"/>
            </a:lnRef>
            <a:fillRef idx="2">
              <a:schemeClr val="accent3"/>
            </a:fillRef>
            <a:effectRef idx="1">
              <a:schemeClr val="accent3"/>
            </a:effectRef>
            <a:fontRef idx="minor">
              <a:schemeClr val="dk1"/>
            </a:fontRef>
          </p:style>
          <p:txBody>
            <a:bodyPr lIns="91420" tIns="45711" rIns="91420" bIns="45711" rtlCol="0" anchor="ctr"/>
            <a:lstStyle/>
            <a:p>
              <a:pPr algn="ctr"/>
              <a:r>
                <a:rPr lang="en-US" sz="2200" dirty="0"/>
                <a:t>Graph Processing</a:t>
              </a:r>
            </a:p>
          </p:txBody>
        </p:sp>
        <p:cxnSp>
          <p:nvCxnSpPr>
            <p:cNvPr id="81" name="Straight Arrow Connector 80"/>
            <p:cNvCxnSpPr>
              <a:stCxn id="51" idx="4"/>
              <a:endCxn id="79" idx="0"/>
            </p:cNvCxnSpPr>
            <p:nvPr/>
          </p:nvCxnSpPr>
          <p:spPr>
            <a:xfrm>
              <a:off x="4538579" y="4678636"/>
              <a:ext cx="296" cy="508789"/>
            </a:xfrm>
            <a:prstGeom prst="straightConnector1">
              <a:avLst/>
            </a:prstGeom>
            <a:ln w="25400" cmpd="sng">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a:stCxn id="26" idx="2"/>
              <a:endCxn id="51" idx="0"/>
            </p:cNvCxnSpPr>
            <p:nvPr/>
          </p:nvCxnSpPr>
          <p:spPr>
            <a:xfrm flipH="1">
              <a:off x="4538581" y="3627295"/>
              <a:ext cx="297" cy="360068"/>
            </a:xfrm>
            <a:prstGeom prst="straightConnector1">
              <a:avLst/>
            </a:prstGeom>
            <a:ln w="25400" cmpd="sng">
              <a:tailEnd type="arrow"/>
            </a:ln>
          </p:spPr>
          <p:style>
            <a:lnRef idx="2">
              <a:schemeClr val="accent1"/>
            </a:lnRef>
            <a:fillRef idx="0">
              <a:schemeClr val="accent1"/>
            </a:fillRef>
            <a:effectRef idx="1">
              <a:schemeClr val="accent1"/>
            </a:effectRef>
            <a:fontRef idx="minor">
              <a:schemeClr val="tx1"/>
            </a:fontRef>
          </p:style>
        </p:cxnSp>
      </p:grpSp>
      <p:cxnSp>
        <p:nvCxnSpPr>
          <p:cNvPr id="110" name="Straight Arrow Connector 109"/>
          <p:cNvCxnSpPr>
            <a:stCxn id="5" idx="1"/>
            <a:endCxn id="27" idx="6"/>
          </p:cNvCxnSpPr>
          <p:nvPr/>
        </p:nvCxnSpPr>
        <p:spPr>
          <a:xfrm flipH="1">
            <a:off x="6152973" y="1187837"/>
            <a:ext cx="1482757" cy="87848"/>
          </a:xfrm>
          <a:prstGeom prst="straightConnector1">
            <a:avLst/>
          </a:prstGeom>
          <a:ln w="25400" cmpd="sng">
            <a:tailEnd type="arrow"/>
          </a:ln>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a:stCxn id="30" idx="3"/>
            <a:endCxn id="27" idx="2"/>
          </p:cNvCxnSpPr>
          <p:nvPr/>
        </p:nvCxnSpPr>
        <p:spPr>
          <a:xfrm>
            <a:off x="1960274" y="1104319"/>
            <a:ext cx="1894360" cy="171385"/>
          </a:xfrm>
          <a:prstGeom prst="straightConnector1">
            <a:avLst/>
          </a:prstGeom>
          <a:ln w="25400" cmpd="sng">
            <a:tailEnd type="arrow"/>
          </a:ln>
        </p:spPr>
        <p:style>
          <a:lnRef idx="2">
            <a:schemeClr val="accent1"/>
          </a:lnRef>
          <a:fillRef idx="0">
            <a:schemeClr val="accent1"/>
          </a:fillRef>
          <a:effectRef idx="1">
            <a:schemeClr val="accent1"/>
          </a:effectRef>
          <a:fontRef idx="minor">
            <a:schemeClr val="tx1"/>
          </a:fontRef>
        </p:style>
      </p:cxnSp>
      <p:sp>
        <p:nvSpPr>
          <p:cNvPr id="116" name="TextBox 115"/>
          <p:cNvSpPr txBox="1"/>
          <p:nvPr/>
        </p:nvSpPr>
        <p:spPr>
          <a:xfrm>
            <a:off x="6055857" y="3051612"/>
            <a:ext cx="3317361" cy="455225"/>
          </a:xfrm>
          <a:prstGeom prst="rect">
            <a:avLst/>
          </a:prstGeom>
          <a:noFill/>
        </p:spPr>
        <p:txBody>
          <a:bodyPr wrap="square" lIns="91211" tIns="45605" rIns="91211" bIns="45605" rtlCol="0">
            <a:spAutoFit/>
          </a:bodyPr>
          <a:lstStyle/>
          <a:p>
            <a:r>
              <a:rPr lang="en-US" sz="2600" dirty="0">
                <a:latin typeface="Helvetica Neue"/>
                <a:cs typeface="Helvetica Neue"/>
              </a:rPr>
              <a:t>“Direct Graph”</a:t>
            </a:r>
          </a:p>
        </p:txBody>
      </p:sp>
      <p:grpSp>
        <p:nvGrpSpPr>
          <p:cNvPr id="3" name="Group 2"/>
          <p:cNvGrpSpPr/>
          <p:nvPr/>
        </p:nvGrpSpPr>
        <p:grpSpPr>
          <a:xfrm>
            <a:off x="3854637" y="5718179"/>
            <a:ext cx="6034408" cy="1919769"/>
            <a:chOff x="3496487" y="5187427"/>
            <a:chExt cx="5473731" cy="1741580"/>
          </a:xfrm>
        </p:grpSpPr>
        <p:grpSp>
          <p:nvGrpSpPr>
            <p:cNvPr id="80" name="Group 79"/>
            <p:cNvGrpSpPr/>
            <p:nvPr/>
          </p:nvGrpSpPr>
          <p:grpSpPr>
            <a:xfrm>
              <a:off x="3496487" y="5187427"/>
              <a:ext cx="2084776" cy="1741580"/>
              <a:chOff x="5044470" y="4500081"/>
              <a:chExt cx="2084776" cy="1741580"/>
            </a:xfrm>
          </p:grpSpPr>
          <p:sp>
            <p:nvSpPr>
              <p:cNvPr id="79" name="Rectangle 78"/>
              <p:cNvSpPr/>
              <p:nvPr/>
            </p:nvSpPr>
            <p:spPr>
              <a:xfrm>
                <a:off x="5044470" y="4500081"/>
                <a:ext cx="2084776" cy="174158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5" name="Group 74"/>
              <p:cNvGrpSpPr/>
              <p:nvPr/>
            </p:nvGrpSpPr>
            <p:grpSpPr>
              <a:xfrm>
                <a:off x="5044470" y="4670847"/>
                <a:ext cx="1935316" cy="1570814"/>
                <a:chOff x="4338947" y="4758409"/>
                <a:chExt cx="1851243" cy="1570814"/>
              </a:xfrm>
            </p:grpSpPr>
            <p:sp>
              <p:nvSpPr>
                <p:cNvPr id="36" name="Rectangle 35"/>
                <p:cNvSpPr/>
                <p:nvPr/>
              </p:nvSpPr>
              <p:spPr>
                <a:xfrm>
                  <a:off x="4338947" y="4845970"/>
                  <a:ext cx="1664507" cy="14832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p:cNvSpPr/>
                <p:nvPr/>
              </p:nvSpPr>
              <p:spPr bwMode="auto">
                <a:xfrm>
                  <a:off x="5101780" y="4758409"/>
                  <a:ext cx="175104" cy="175122"/>
                </a:xfrm>
                <a:prstGeom prst="ellipse">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41" name="Oval 40"/>
                <p:cNvSpPr/>
                <p:nvPr/>
              </p:nvSpPr>
              <p:spPr bwMode="auto">
                <a:xfrm>
                  <a:off x="4883039" y="5543815"/>
                  <a:ext cx="175104" cy="175122"/>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42" name="Oval 41"/>
                <p:cNvSpPr/>
                <p:nvPr/>
              </p:nvSpPr>
              <p:spPr bwMode="auto">
                <a:xfrm>
                  <a:off x="5565184" y="5018448"/>
                  <a:ext cx="175104" cy="175122"/>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43" name="Oval 42"/>
                <p:cNvSpPr/>
                <p:nvPr/>
              </p:nvSpPr>
              <p:spPr bwMode="auto">
                <a:xfrm>
                  <a:off x="6015086" y="5456254"/>
                  <a:ext cx="175104" cy="175122"/>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44" name="Oval 43"/>
                <p:cNvSpPr/>
                <p:nvPr/>
              </p:nvSpPr>
              <p:spPr bwMode="auto">
                <a:xfrm>
                  <a:off x="4514560" y="5718938"/>
                  <a:ext cx="175104" cy="175122"/>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45" name="Oval 44"/>
                <p:cNvSpPr/>
                <p:nvPr/>
              </p:nvSpPr>
              <p:spPr bwMode="auto">
                <a:xfrm>
                  <a:off x="5302528" y="5981622"/>
                  <a:ext cx="175104" cy="175122"/>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cxnSp>
              <p:nvCxnSpPr>
                <p:cNvPr id="46" name="Straight Arrow Connector 45"/>
                <p:cNvCxnSpPr>
                  <a:stCxn id="40" idx="6"/>
                  <a:endCxn id="42" idx="2"/>
                </p:cNvCxnSpPr>
                <p:nvPr/>
              </p:nvCxnSpPr>
              <p:spPr bwMode="auto">
                <a:xfrm>
                  <a:off x="5276884" y="4845970"/>
                  <a:ext cx="288300" cy="260039"/>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47" name="Straight Arrow Connector 46"/>
                <p:cNvCxnSpPr>
                  <a:stCxn id="40" idx="3"/>
                  <a:endCxn id="44" idx="0"/>
                </p:cNvCxnSpPr>
                <p:nvPr/>
              </p:nvCxnSpPr>
              <p:spPr bwMode="auto">
                <a:xfrm flipH="1">
                  <a:off x="4602112" y="4907885"/>
                  <a:ext cx="525311" cy="811053"/>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48" name="Straight Arrow Connector 47"/>
                <p:cNvCxnSpPr>
                  <a:stCxn id="44" idx="5"/>
                  <a:endCxn id="45" idx="2"/>
                </p:cNvCxnSpPr>
                <p:nvPr/>
              </p:nvCxnSpPr>
              <p:spPr bwMode="auto">
                <a:xfrm>
                  <a:off x="4664021" y="5868414"/>
                  <a:ext cx="638507" cy="200769"/>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49" name="Straight Arrow Connector 48"/>
                <p:cNvCxnSpPr>
                  <a:stCxn id="41" idx="5"/>
                  <a:endCxn id="45" idx="1"/>
                </p:cNvCxnSpPr>
                <p:nvPr/>
              </p:nvCxnSpPr>
              <p:spPr bwMode="auto">
                <a:xfrm>
                  <a:off x="5032500" y="5693291"/>
                  <a:ext cx="295671" cy="313977"/>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50" name="Straight Arrow Connector 49"/>
                <p:cNvCxnSpPr>
                  <a:stCxn id="45" idx="7"/>
                  <a:endCxn id="42" idx="4"/>
                </p:cNvCxnSpPr>
                <p:nvPr/>
              </p:nvCxnSpPr>
              <p:spPr bwMode="auto">
                <a:xfrm rot="5400000" flipH="1" flipV="1">
                  <a:off x="5145514" y="5500045"/>
                  <a:ext cx="813697" cy="200747"/>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sp>
              <p:nvSpPr>
                <p:cNvPr id="52" name="Oval 51"/>
                <p:cNvSpPr/>
                <p:nvPr/>
              </p:nvSpPr>
              <p:spPr bwMode="auto">
                <a:xfrm>
                  <a:off x="5390080" y="5203334"/>
                  <a:ext cx="175104" cy="175122"/>
                </a:xfrm>
                <a:prstGeom prst="ellipse">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cxnSp>
              <p:nvCxnSpPr>
                <p:cNvPr id="55" name="Straight Arrow Connector 54"/>
                <p:cNvCxnSpPr>
                  <a:stCxn id="41" idx="7"/>
                  <a:endCxn id="52" idx="3"/>
                </p:cNvCxnSpPr>
                <p:nvPr/>
              </p:nvCxnSpPr>
              <p:spPr bwMode="auto">
                <a:xfrm flipV="1">
                  <a:off x="5032500" y="5352810"/>
                  <a:ext cx="383223" cy="216651"/>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58" name="Straight Arrow Connector 57"/>
                <p:cNvCxnSpPr>
                  <a:stCxn id="43" idx="1"/>
                  <a:endCxn id="42" idx="5"/>
                </p:cNvCxnSpPr>
                <p:nvPr/>
              </p:nvCxnSpPr>
              <p:spPr bwMode="auto">
                <a:xfrm flipH="1" flipV="1">
                  <a:off x="5714645" y="5167924"/>
                  <a:ext cx="326084" cy="31397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grpSp>
        <p:sp>
          <p:nvSpPr>
            <p:cNvPr id="117" name="TextBox 116"/>
            <p:cNvSpPr txBox="1"/>
            <p:nvPr/>
          </p:nvSpPr>
          <p:spPr>
            <a:xfrm>
              <a:off x="5493189" y="5295902"/>
              <a:ext cx="3477029" cy="413006"/>
            </a:xfrm>
            <a:prstGeom prst="rect">
              <a:avLst/>
            </a:prstGeom>
            <a:noFill/>
          </p:spPr>
          <p:txBody>
            <a:bodyPr wrap="square" lIns="82876" tIns="41438" rIns="82876" bIns="41438" rtlCol="0">
              <a:spAutoFit/>
            </a:bodyPr>
            <a:lstStyle/>
            <a:p>
              <a:r>
                <a:rPr lang="en-US" sz="2600" dirty="0">
                  <a:latin typeface="Helvetica Neue"/>
                  <a:cs typeface="Helvetica Neue"/>
                </a:rPr>
                <a:t>Final, Application Graph</a:t>
              </a:r>
            </a:p>
          </p:txBody>
        </p:sp>
      </p:grpSp>
    </p:spTree>
    <p:extLst>
      <p:ext uri="{BB962C8B-B14F-4D97-AF65-F5344CB8AC3E}">
        <p14:creationId xmlns:p14="http://schemas.microsoft.com/office/powerpoint/2010/main" val="30428381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Separate vocabulary to control the details of the mapping, e.g.:</a:t>
            </a:r>
            <a:endParaRPr lang="en-US" dirty="0"/>
          </a:p>
          <a:p>
            <a:pPr lvl="1"/>
            <a:r>
              <a:rPr lang="en-US" dirty="0" smtClean="0"/>
              <a:t>finer control over the choice of the subject</a:t>
            </a:r>
          </a:p>
          <a:p>
            <a:pPr lvl="1"/>
            <a:r>
              <a:rPr lang="en-US" dirty="0" smtClean="0"/>
              <a:t>creation of URI references from cells</a:t>
            </a:r>
          </a:p>
          <a:p>
            <a:pPr lvl="1"/>
            <a:r>
              <a:rPr lang="en-US" dirty="0" smtClean="0"/>
              <a:t>predicates may be chosen from a vocabulary</a:t>
            </a:r>
          </a:p>
          <a:p>
            <a:pPr lvl="1"/>
            <a:r>
              <a:rPr lang="en-US" dirty="0" smtClean="0"/>
              <a:t>datatypes may be assigned</a:t>
            </a:r>
          </a:p>
          <a:p>
            <a:pPr lvl="1"/>
            <a:r>
              <a:rPr lang="en-US" dirty="0" smtClean="0"/>
              <a:t>etc.</a:t>
            </a:r>
          </a:p>
          <a:p>
            <a:r>
              <a:rPr lang="en-US" dirty="0" smtClean="0"/>
              <a:t>Gets to the final RDF graph with one processing step</a:t>
            </a:r>
          </a:p>
        </p:txBody>
      </p:sp>
      <p:sp>
        <p:nvSpPr>
          <p:cNvPr id="3" name="Title 2"/>
          <p:cNvSpPr>
            <a:spLocks noGrp="1"/>
          </p:cNvSpPr>
          <p:nvPr>
            <p:ph type="title"/>
          </p:nvPr>
        </p:nvSpPr>
        <p:spPr/>
        <p:txBody>
          <a:bodyPr/>
          <a:lstStyle/>
          <a:p>
            <a:r>
              <a:rPr lang="en-US" dirty="0" smtClean="0"/>
              <a:t>Beyond Direct Mapping: R2RML</a:t>
            </a:r>
            <a:endParaRPr lang="en-US" dirty="0"/>
          </a:p>
        </p:txBody>
      </p:sp>
    </p:spTree>
    <p:extLst>
      <p:ext uri="{BB962C8B-B14F-4D97-AF65-F5344CB8AC3E}">
        <p14:creationId xmlns:p14="http://schemas.microsoft.com/office/powerpoint/2010/main" val="30529195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Back to the bookshop example</a:t>
            </a:r>
            <a:endParaRPr lang="en-US" dirty="0"/>
          </a:p>
        </p:txBody>
      </p:sp>
      <p:graphicFrame>
        <p:nvGraphicFramePr>
          <p:cNvPr id="4" name="Table 3"/>
          <p:cNvGraphicFramePr>
            <a:graphicFrameLocks noGrp="1"/>
          </p:cNvGraphicFramePr>
          <p:nvPr/>
        </p:nvGraphicFramePr>
        <p:xfrm>
          <a:off x="239714" y="1798639"/>
          <a:ext cx="5943598" cy="466540"/>
        </p:xfrm>
        <a:graphic>
          <a:graphicData uri="http://schemas.openxmlformats.org/drawingml/2006/table">
            <a:tbl>
              <a:tblPr firstRow="1" bandRow="1">
                <a:tableStyleId>{3C2FFA5D-87B4-456A-9821-1D502468CF0F}</a:tableStyleId>
              </a:tblPr>
              <a:tblGrid>
                <a:gridCol w="1831409"/>
                <a:gridCol w="641127"/>
                <a:gridCol w="1331366"/>
                <a:gridCol w="950976"/>
                <a:gridCol w="1188720"/>
              </a:tblGrid>
              <a:tr h="233270">
                <a:tc>
                  <a:txBody>
                    <a:bodyPr/>
                    <a:lstStyle/>
                    <a:p>
                      <a:pPr algn="ctr"/>
                      <a:r>
                        <a:rPr lang="en-US" sz="1100" dirty="0" smtClean="0"/>
                        <a:t>ISBN</a:t>
                      </a:r>
                      <a:endParaRPr lang="en-US" sz="1100" b="1" dirty="0"/>
                    </a:p>
                  </a:txBody>
                  <a:tcPr marL="57519" marR="57519" marT="28759" marB="28759"/>
                </a:tc>
                <a:tc>
                  <a:txBody>
                    <a:bodyPr/>
                    <a:lstStyle/>
                    <a:p>
                      <a:r>
                        <a:rPr lang="en-US" sz="1100" dirty="0" smtClean="0"/>
                        <a:t>Author</a:t>
                      </a:r>
                      <a:endParaRPr lang="en-US" sz="1100" b="1" dirty="0"/>
                    </a:p>
                  </a:txBody>
                  <a:tcPr marL="57519" marR="57519" marT="28759" marB="28759"/>
                </a:tc>
                <a:tc>
                  <a:txBody>
                    <a:bodyPr/>
                    <a:lstStyle/>
                    <a:p>
                      <a:pPr algn="ctr"/>
                      <a:r>
                        <a:rPr lang="en-US" sz="1100" dirty="0" smtClean="0"/>
                        <a:t>Title</a:t>
                      </a:r>
                      <a:endParaRPr lang="en-US" sz="1100" b="1" dirty="0"/>
                    </a:p>
                  </a:txBody>
                  <a:tcPr marL="57519" marR="57519" marT="28759" marB="28759"/>
                </a:tc>
                <a:tc>
                  <a:txBody>
                    <a:bodyPr/>
                    <a:lstStyle/>
                    <a:p>
                      <a:r>
                        <a:rPr lang="en-US" sz="1100" dirty="0" smtClean="0"/>
                        <a:t>Publisher</a:t>
                      </a:r>
                      <a:endParaRPr lang="en-US" sz="1100" b="1" dirty="0"/>
                    </a:p>
                  </a:txBody>
                  <a:tcPr marL="57519" marR="57519" marT="28759" marB="28759"/>
                </a:tc>
                <a:tc>
                  <a:txBody>
                    <a:bodyPr/>
                    <a:lstStyle/>
                    <a:p>
                      <a:pPr algn="ctr"/>
                      <a:r>
                        <a:rPr lang="en-US" sz="1100" dirty="0" smtClean="0"/>
                        <a:t>Year</a:t>
                      </a:r>
                      <a:endParaRPr lang="en-US" sz="1100" b="1" dirty="0"/>
                    </a:p>
                  </a:txBody>
                  <a:tcPr marL="57519" marR="57519" marT="28759" marB="28759"/>
                </a:tc>
              </a:tr>
              <a:tr h="233270">
                <a:tc>
                  <a:txBody>
                    <a:bodyPr/>
                    <a:lstStyle/>
                    <a:p>
                      <a:r>
                        <a:rPr lang="en-US" sz="1100" dirty="0" smtClean="0"/>
                        <a:t>0006511409X</a:t>
                      </a:r>
                      <a:endParaRPr lang="en-US" sz="1100" dirty="0"/>
                    </a:p>
                  </a:txBody>
                  <a:tcPr marL="57519" marR="57519" marT="28759" marB="28759"/>
                </a:tc>
                <a:tc>
                  <a:txBody>
                    <a:bodyPr/>
                    <a:lstStyle/>
                    <a:p>
                      <a:r>
                        <a:rPr lang="en-US" sz="1100" noProof="1" smtClean="0"/>
                        <a:t>id_xyz</a:t>
                      </a:r>
                      <a:endParaRPr lang="en-US" sz="1100" noProof="1"/>
                    </a:p>
                  </a:txBody>
                  <a:tcPr marL="57519" marR="57519" marT="28759" marB="28759"/>
                </a:tc>
                <a:tc>
                  <a:txBody>
                    <a:bodyPr/>
                    <a:lstStyle/>
                    <a:p>
                      <a:r>
                        <a:rPr lang="en-US" sz="1100" dirty="0" smtClean="0"/>
                        <a:t>The Glass Palace</a:t>
                      </a:r>
                      <a:endParaRPr lang="en-US" sz="1100" dirty="0"/>
                    </a:p>
                  </a:txBody>
                  <a:tcPr marL="57519" marR="57519" marT="28759" marB="28759"/>
                </a:tc>
                <a:tc>
                  <a:txBody>
                    <a:bodyPr/>
                    <a:lstStyle/>
                    <a:p>
                      <a:r>
                        <a:rPr lang="en-US" sz="1100" noProof="1" smtClean="0"/>
                        <a:t>id_qpr</a:t>
                      </a:r>
                      <a:endParaRPr lang="en-US" sz="1100" noProof="1"/>
                    </a:p>
                  </a:txBody>
                  <a:tcPr marL="57519" marR="57519" marT="28759" marB="28759"/>
                </a:tc>
                <a:tc>
                  <a:txBody>
                    <a:bodyPr/>
                    <a:lstStyle/>
                    <a:p>
                      <a:r>
                        <a:rPr lang="en-US" sz="1100" dirty="0" smtClean="0"/>
                        <a:t>2000</a:t>
                      </a:r>
                      <a:endParaRPr lang="en-US" sz="1100" dirty="0"/>
                    </a:p>
                  </a:txBody>
                  <a:tcPr marL="57519" marR="57519" marT="28759" marB="28759"/>
                </a:tc>
              </a:tr>
            </a:tbl>
          </a:graphicData>
        </a:graphic>
      </p:graphicFrame>
      <p:graphicFrame>
        <p:nvGraphicFramePr>
          <p:cNvPr id="5" name="Table 4"/>
          <p:cNvGraphicFramePr>
            <a:graphicFrameLocks noGrp="1"/>
          </p:cNvGraphicFramePr>
          <p:nvPr/>
        </p:nvGraphicFramePr>
        <p:xfrm>
          <a:off x="239752" y="2625763"/>
          <a:ext cx="4724401" cy="407780"/>
        </p:xfrm>
        <a:graphic>
          <a:graphicData uri="http://schemas.openxmlformats.org/drawingml/2006/table">
            <a:tbl>
              <a:tblPr firstRow="1" bandRow="1">
                <a:tableStyleId>{3C2FFA5D-87B4-456A-9821-1D502468CF0F}</a:tableStyleId>
              </a:tblPr>
              <a:tblGrid>
                <a:gridCol w="1335467"/>
                <a:gridCol w="1335467"/>
                <a:gridCol w="2053467"/>
              </a:tblGrid>
              <a:tr h="203890">
                <a:tc>
                  <a:txBody>
                    <a:bodyPr/>
                    <a:lstStyle/>
                    <a:p>
                      <a:pPr algn="ctr"/>
                      <a:r>
                        <a:rPr lang="en-US" sz="1000" dirty="0" smtClean="0"/>
                        <a:t>ID</a:t>
                      </a:r>
                      <a:endParaRPr lang="en-US" sz="1000" b="1" dirty="0"/>
                    </a:p>
                  </a:txBody>
                  <a:tcPr marL="51490" marR="51490" marT="25745" marB="25745"/>
                </a:tc>
                <a:tc>
                  <a:txBody>
                    <a:bodyPr/>
                    <a:lstStyle/>
                    <a:p>
                      <a:pPr algn="ctr"/>
                      <a:r>
                        <a:rPr lang="en-US" sz="1000" dirty="0" smtClean="0"/>
                        <a:t>Name</a:t>
                      </a:r>
                      <a:endParaRPr lang="en-US" sz="1000" b="1" dirty="0"/>
                    </a:p>
                  </a:txBody>
                  <a:tcPr marL="51490" marR="51490" marT="25745" marB="25745"/>
                </a:tc>
                <a:tc>
                  <a:txBody>
                    <a:bodyPr/>
                    <a:lstStyle/>
                    <a:p>
                      <a:pPr algn="ctr"/>
                      <a:r>
                        <a:rPr lang="en-US" sz="1000" dirty="0" smtClean="0"/>
                        <a:t>Homepage</a:t>
                      </a:r>
                      <a:endParaRPr lang="en-US" sz="1000" b="1" dirty="0"/>
                    </a:p>
                  </a:txBody>
                  <a:tcPr marL="51490" marR="51490" marT="25745" marB="25745"/>
                </a:tc>
              </a:tr>
              <a:tr h="203890">
                <a:tc>
                  <a:txBody>
                    <a:bodyPr/>
                    <a:lstStyle/>
                    <a:p>
                      <a:r>
                        <a:rPr lang="en-US" sz="1000" noProof="1" smtClean="0"/>
                        <a:t>id_xyz</a:t>
                      </a:r>
                      <a:endParaRPr lang="en-US" sz="1000" noProof="1"/>
                    </a:p>
                  </a:txBody>
                  <a:tcPr marL="51490" marR="51490" marT="25745" marB="25745"/>
                </a:tc>
                <a:tc>
                  <a:txBody>
                    <a:bodyPr/>
                    <a:lstStyle/>
                    <a:p>
                      <a:r>
                        <a:rPr lang="en-US" sz="1000" noProof="1" smtClean="0"/>
                        <a:t>Ghosh, Amitav</a:t>
                      </a:r>
                      <a:endParaRPr lang="en-US" sz="1000" noProof="1"/>
                    </a:p>
                  </a:txBody>
                  <a:tcPr marL="51490" marR="51490" marT="25745" marB="25745"/>
                </a:tc>
                <a:tc>
                  <a:txBody>
                    <a:bodyPr/>
                    <a:lstStyle/>
                    <a:p>
                      <a:r>
                        <a:rPr lang="en-US" sz="1000" noProof="1" smtClean="0"/>
                        <a:t>http://www.amitavghosh.com</a:t>
                      </a:r>
                      <a:endParaRPr lang="en-US" sz="1000" noProof="1"/>
                    </a:p>
                  </a:txBody>
                  <a:tcPr marL="51490" marR="51490" marT="25745" marB="25745"/>
                </a:tc>
              </a:tr>
            </a:tbl>
          </a:graphicData>
        </a:graphic>
      </p:graphicFrame>
      <p:grpSp>
        <p:nvGrpSpPr>
          <p:cNvPr id="32" name="Group 31"/>
          <p:cNvGrpSpPr/>
          <p:nvPr/>
        </p:nvGrpSpPr>
        <p:grpSpPr>
          <a:xfrm>
            <a:off x="4430712" y="3990536"/>
            <a:ext cx="5123542" cy="2685719"/>
            <a:chOff x="4430712" y="3990536"/>
            <a:chExt cx="5123542" cy="2685722"/>
          </a:xfrm>
        </p:grpSpPr>
        <p:sp>
          <p:nvSpPr>
            <p:cNvPr id="33" name="Oval 32"/>
            <p:cNvSpPr/>
            <p:nvPr/>
          </p:nvSpPr>
          <p:spPr bwMode="auto">
            <a:xfrm>
              <a:off x="6934559" y="4096148"/>
              <a:ext cx="2501771" cy="334548"/>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34" name="Oval 33"/>
            <p:cNvSpPr/>
            <p:nvPr/>
          </p:nvSpPr>
          <p:spPr bwMode="auto">
            <a:xfrm>
              <a:off x="8014832" y="5432469"/>
              <a:ext cx="339401" cy="226267"/>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35" name="Rectangle 34"/>
            <p:cNvSpPr/>
            <p:nvPr/>
          </p:nvSpPr>
          <p:spPr bwMode="auto">
            <a:xfrm>
              <a:off x="5525892" y="6395909"/>
              <a:ext cx="12067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36" name="Oval 35"/>
            <p:cNvSpPr/>
            <p:nvPr/>
          </p:nvSpPr>
          <p:spPr bwMode="auto">
            <a:xfrm>
              <a:off x="6811054" y="6353467"/>
              <a:ext cx="27432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37" name="Rectangle 36"/>
            <p:cNvSpPr/>
            <p:nvPr/>
          </p:nvSpPr>
          <p:spPr bwMode="auto">
            <a:xfrm>
              <a:off x="4430712" y="4060501"/>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p>
          </p:txBody>
        </p:sp>
        <p:sp>
          <p:nvSpPr>
            <p:cNvPr id="38" name="Rectangle 37"/>
            <p:cNvSpPr/>
            <p:nvPr/>
          </p:nvSpPr>
          <p:spPr bwMode="auto">
            <a:xfrm>
              <a:off x="4430712" y="4328996"/>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p>
          </p:txBody>
        </p:sp>
        <p:cxnSp>
          <p:nvCxnSpPr>
            <p:cNvPr id="39" name="Curved Connector 38"/>
            <p:cNvCxnSpPr>
              <a:stCxn id="33" idx="4"/>
              <a:endCxn id="34" idx="0"/>
            </p:cNvCxnSpPr>
            <p:nvPr/>
          </p:nvCxnSpPr>
          <p:spPr bwMode="auto">
            <a:xfrm rot="5400000">
              <a:off x="7684102" y="4931126"/>
              <a:ext cx="1001773" cy="913"/>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0" name="Curved Connector 39"/>
            <p:cNvCxnSpPr>
              <a:stCxn id="34" idx="4"/>
              <a:endCxn id="35" idx="0"/>
            </p:cNvCxnSpPr>
            <p:nvPr/>
          </p:nvCxnSpPr>
          <p:spPr bwMode="auto">
            <a:xfrm rot="5400000">
              <a:off x="6788316" y="4999692"/>
              <a:ext cx="737174" cy="205526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1" name="Curved Connector 40"/>
            <p:cNvCxnSpPr>
              <a:stCxn id="34" idx="4"/>
              <a:endCxn id="36" idx="0"/>
            </p:cNvCxnSpPr>
            <p:nvPr/>
          </p:nvCxnSpPr>
          <p:spPr bwMode="auto">
            <a:xfrm rot="5400000">
              <a:off x="7836229" y="6005162"/>
              <a:ext cx="694731" cy="1879"/>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2" name="Straight Arrow Connector 41"/>
            <p:cNvCxnSpPr>
              <a:stCxn id="33" idx="2"/>
              <a:endCxn id="37" idx="3"/>
            </p:cNvCxnSpPr>
            <p:nvPr/>
          </p:nvCxnSpPr>
          <p:spPr bwMode="auto">
            <a:xfrm flipH="1" flipV="1">
              <a:off x="5789871" y="4179456"/>
              <a:ext cx="1144688" cy="8396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3" name="Straight Arrow Connector 42"/>
            <p:cNvCxnSpPr>
              <a:stCxn id="33" idx="2"/>
              <a:endCxn id="38" idx="3"/>
            </p:cNvCxnSpPr>
            <p:nvPr/>
          </p:nvCxnSpPr>
          <p:spPr bwMode="auto">
            <a:xfrm flipH="1">
              <a:off x="5789871" y="4263422"/>
              <a:ext cx="1144688" cy="18453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4" name="TextBox 43"/>
            <p:cNvSpPr txBox="1"/>
            <p:nvPr/>
          </p:nvSpPr>
          <p:spPr>
            <a:xfrm rot="238339">
              <a:off x="6072351" y="3990536"/>
              <a:ext cx="560883" cy="237910"/>
            </a:xfrm>
            <a:prstGeom prst="rect">
              <a:avLst/>
            </a:prstGeom>
            <a:noFill/>
          </p:spPr>
          <p:txBody>
            <a:bodyPr wrap="square" rtlCol="0">
              <a:spAutoFit/>
            </a:bodyPr>
            <a:lstStyle/>
            <a:p>
              <a:r>
                <a:rPr lang="en-US" sz="1000" b="1" noProof="1">
                  <a:solidFill>
                    <a:srgbClr val="0D0D0D"/>
                  </a:solidFill>
                </a:rPr>
                <a:t>a:title</a:t>
              </a:r>
            </a:p>
          </p:txBody>
        </p:sp>
        <p:sp>
          <p:nvSpPr>
            <p:cNvPr id="45" name="TextBox 44"/>
            <p:cNvSpPr txBox="1"/>
            <p:nvPr/>
          </p:nvSpPr>
          <p:spPr>
            <a:xfrm rot="21215795">
              <a:off x="6106894" y="4325406"/>
              <a:ext cx="691192" cy="237910"/>
            </a:xfrm>
            <a:prstGeom prst="rect">
              <a:avLst/>
            </a:prstGeom>
            <a:noFill/>
          </p:spPr>
          <p:txBody>
            <a:bodyPr wrap="square" rtlCol="0">
              <a:spAutoFit/>
            </a:bodyPr>
            <a:lstStyle/>
            <a:p>
              <a:r>
                <a:rPr lang="en-US" sz="1000" b="1" noProof="1">
                  <a:solidFill>
                    <a:srgbClr val="0D0D0D"/>
                  </a:solidFill>
                </a:rPr>
                <a:t>a:year</a:t>
              </a:r>
            </a:p>
          </p:txBody>
        </p:sp>
        <p:sp>
          <p:nvSpPr>
            <p:cNvPr id="46" name="TextBox 45"/>
            <p:cNvSpPr txBox="1"/>
            <p:nvPr/>
          </p:nvSpPr>
          <p:spPr>
            <a:xfrm>
              <a:off x="6996629" y="5779179"/>
              <a:ext cx="710683" cy="237910"/>
            </a:xfrm>
            <a:prstGeom prst="rect">
              <a:avLst/>
            </a:prstGeom>
            <a:noFill/>
          </p:spPr>
          <p:txBody>
            <a:bodyPr wrap="square" rtlCol="0">
              <a:spAutoFit/>
            </a:bodyPr>
            <a:lstStyle/>
            <a:p>
              <a:r>
                <a:rPr lang="en-US" sz="1000" b="1" noProof="1">
                  <a:solidFill>
                    <a:srgbClr val="0D0D0D"/>
                  </a:solidFill>
                </a:rPr>
                <a:t>a:name</a:t>
              </a:r>
            </a:p>
          </p:txBody>
        </p:sp>
        <p:sp>
          <p:nvSpPr>
            <p:cNvPr id="47" name="TextBox 46"/>
            <p:cNvSpPr txBox="1"/>
            <p:nvPr/>
          </p:nvSpPr>
          <p:spPr>
            <a:xfrm>
              <a:off x="8268760" y="5922715"/>
              <a:ext cx="1038752" cy="237910"/>
            </a:xfrm>
            <a:prstGeom prst="rect">
              <a:avLst/>
            </a:prstGeom>
            <a:noFill/>
          </p:spPr>
          <p:txBody>
            <a:bodyPr wrap="square" rtlCol="0">
              <a:spAutoFit/>
            </a:bodyPr>
            <a:lstStyle/>
            <a:p>
              <a:r>
                <a:rPr lang="en-US" sz="1000" b="1" noProof="1">
                  <a:solidFill>
                    <a:srgbClr val="0D0D0D"/>
                  </a:solidFill>
                </a:rPr>
                <a:t>a:homepage</a:t>
              </a:r>
            </a:p>
          </p:txBody>
        </p:sp>
        <p:sp>
          <p:nvSpPr>
            <p:cNvPr id="48" name="TextBox 47"/>
            <p:cNvSpPr txBox="1"/>
            <p:nvPr/>
          </p:nvSpPr>
          <p:spPr>
            <a:xfrm>
              <a:off x="8258475" y="5093069"/>
              <a:ext cx="820437" cy="237910"/>
            </a:xfrm>
            <a:prstGeom prst="rect">
              <a:avLst/>
            </a:prstGeom>
            <a:noFill/>
          </p:spPr>
          <p:txBody>
            <a:bodyPr wrap="square" rtlCol="0">
              <a:spAutoFit/>
            </a:bodyPr>
            <a:lstStyle/>
            <a:p>
              <a:r>
                <a:rPr lang="en-US" sz="1000" b="1" noProof="1">
                  <a:solidFill>
                    <a:srgbClr val="0D0D0D"/>
                  </a:solidFill>
                </a:rPr>
                <a:t>a:author</a:t>
              </a:r>
            </a:p>
          </p:txBody>
        </p:sp>
      </p:grpSp>
      <p:cxnSp>
        <p:nvCxnSpPr>
          <p:cNvPr id="29" name="Curved Connector 63"/>
          <p:cNvCxnSpPr/>
          <p:nvPr/>
        </p:nvCxnSpPr>
        <p:spPr>
          <a:xfrm>
            <a:off x="5256336" y="2339677"/>
            <a:ext cx="3533556" cy="1697676"/>
          </a:xfrm>
          <a:prstGeom prst="curvedConnector2">
            <a:avLst/>
          </a:prstGeom>
          <a:ln w="2222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177430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7635730" y="554809"/>
            <a:ext cx="1600199" cy="961254"/>
            <a:chOff x="1687512" y="4922837"/>
            <a:chExt cx="1600199" cy="961253"/>
          </a:xfrm>
        </p:grpSpPr>
        <p:pic>
          <p:nvPicPr>
            <p:cNvPr id="5" name="Picture 4"/>
            <p:cNvPicPr>
              <a:picLocks noChangeAspect="1"/>
            </p:cNvPicPr>
            <p:nvPr/>
          </p:nvPicPr>
          <p:blipFill>
            <a:blip r:embed="rId2"/>
            <a:stretch>
              <a:fillRect/>
            </a:stretch>
          </p:blipFill>
          <p:spPr>
            <a:xfrm>
              <a:off x="1687512" y="5227637"/>
              <a:ext cx="1143000" cy="656453"/>
            </a:xfrm>
            <a:prstGeom prst="rect">
              <a:avLst/>
            </a:prstGeom>
          </p:spPr>
        </p:pic>
        <p:pic>
          <p:nvPicPr>
            <p:cNvPr id="6" name="Picture 5"/>
            <p:cNvPicPr>
              <a:picLocks noChangeAspect="1"/>
            </p:cNvPicPr>
            <p:nvPr/>
          </p:nvPicPr>
          <p:blipFill>
            <a:blip r:embed="rId3"/>
            <a:stretch>
              <a:fillRect/>
            </a:stretch>
          </p:blipFill>
          <p:spPr>
            <a:xfrm>
              <a:off x="2220912" y="4922837"/>
              <a:ext cx="1066799" cy="615736"/>
            </a:xfrm>
            <a:prstGeom prst="rect">
              <a:avLst/>
            </a:prstGeom>
          </p:spPr>
        </p:pic>
      </p:grpSp>
      <p:sp>
        <p:nvSpPr>
          <p:cNvPr id="27" name="Oval 26"/>
          <p:cNvSpPr/>
          <p:nvPr/>
        </p:nvSpPr>
        <p:spPr>
          <a:xfrm>
            <a:off x="3861195" y="2554860"/>
            <a:ext cx="2298320" cy="762000"/>
          </a:xfrm>
          <a:prstGeom prst="ellipse">
            <a:avLst/>
          </a:prstGeom>
        </p:spPr>
        <p:style>
          <a:lnRef idx="1">
            <a:schemeClr val="accent3"/>
          </a:lnRef>
          <a:fillRef idx="2">
            <a:schemeClr val="accent3"/>
          </a:fillRef>
          <a:effectRef idx="1">
            <a:schemeClr val="accent3"/>
          </a:effectRef>
          <a:fontRef idx="minor">
            <a:schemeClr val="dk1"/>
          </a:fontRef>
        </p:style>
        <p:txBody>
          <a:bodyPr lIns="100608" tIns="50307" rIns="100608" bIns="50307" rtlCol="0" anchor="ctr"/>
          <a:lstStyle/>
          <a:p>
            <a:pPr algn="ctr"/>
            <a:r>
              <a:rPr lang="en-US" sz="2200" dirty="0"/>
              <a:t>R2RML</a:t>
            </a:r>
          </a:p>
          <a:p>
            <a:pPr algn="ctr"/>
            <a:r>
              <a:rPr lang="en-US" sz="2200" dirty="0"/>
              <a:t>Mapping</a:t>
            </a:r>
          </a:p>
        </p:txBody>
      </p:sp>
      <p:cxnSp>
        <p:nvCxnSpPr>
          <p:cNvPr id="37" name="Straight Arrow Connector 36"/>
          <p:cNvCxnSpPr>
            <a:stCxn id="27" idx="4"/>
            <a:endCxn id="79" idx="0"/>
          </p:cNvCxnSpPr>
          <p:nvPr/>
        </p:nvCxnSpPr>
        <p:spPr>
          <a:xfrm>
            <a:off x="5010351" y="3316874"/>
            <a:ext cx="9242" cy="1593161"/>
          </a:xfrm>
          <a:prstGeom prst="straightConnector1">
            <a:avLst/>
          </a:prstGeom>
          <a:ln w="25400" cmpd="sng">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6956851" y="339043"/>
            <a:ext cx="1357757" cy="394095"/>
          </a:xfrm>
          <a:prstGeom prst="rect">
            <a:avLst/>
          </a:prstGeom>
          <a:noFill/>
        </p:spPr>
        <p:txBody>
          <a:bodyPr wrap="square" lIns="91211" tIns="45605" rIns="91211" bIns="45605" rtlCol="0">
            <a:spAutoFit/>
          </a:bodyPr>
          <a:lstStyle/>
          <a:p>
            <a:r>
              <a:rPr lang="en-US" sz="2200" dirty="0">
                <a:latin typeface="Helvetica Neue"/>
                <a:cs typeface="Helvetica Neue"/>
              </a:rPr>
              <a:t>Tables</a:t>
            </a:r>
          </a:p>
        </p:txBody>
      </p:sp>
      <p:sp>
        <p:nvSpPr>
          <p:cNvPr id="30" name="Card 29"/>
          <p:cNvSpPr/>
          <p:nvPr/>
        </p:nvSpPr>
        <p:spPr>
          <a:xfrm>
            <a:off x="604248" y="692555"/>
            <a:ext cx="1356026" cy="823527"/>
          </a:xfrm>
          <a:prstGeom prst="flowChartPunchedCard">
            <a:avLst/>
          </a:prstGeom>
          <a:ln/>
        </p:spPr>
        <p:style>
          <a:lnRef idx="2">
            <a:schemeClr val="accent6"/>
          </a:lnRef>
          <a:fillRef idx="1">
            <a:schemeClr val="lt1"/>
          </a:fillRef>
          <a:effectRef idx="0">
            <a:schemeClr val="accent6"/>
          </a:effectRef>
          <a:fontRef idx="minor">
            <a:schemeClr val="dk1"/>
          </a:fontRef>
        </p:style>
        <p:txBody>
          <a:bodyPr lIns="91211" tIns="45605" rIns="91211" bIns="45605" anchor="ctr"/>
          <a:lstStyle/>
          <a:p>
            <a:pPr algn="ctr"/>
            <a:r>
              <a:rPr lang="en-US" dirty="0"/>
              <a:t>RDB </a:t>
            </a:r>
            <a:r>
              <a:rPr lang="en-US" sz="2000" dirty="0"/>
              <a:t>Schema</a:t>
            </a:r>
          </a:p>
        </p:txBody>
      </p:sp>
      <p:grpSp>
        <p:nvGrpSpPr>
          <p:cNvPr id="80" name="Group 79"/>
          <p:cNvGrpSpPr/>
          <p:nvPr/>
        </p:nvGrpSpPr>
        <p:grpSpPr>
          <a:xfrm>
            <a:off x="3870434" y="4910019"/>
            <a:ext cx="2298321" cy="1919769"/>
            <a:chOff x="5044470" y="4500081"/>
            <a:chExt cx="2084776" cy="1741580"/>
          </a:xfrm>
        </p:grpSpPr>
        <p:sp>
          <p:nvSpPr>
            <p:cNvPr id="79" name="Rectangle 78"/>
            <p:cNvSpPr/>
            <p:nvPr/>
          </p:nvSpPr>
          <p:spPr>
            <a:xfrm>
              <a:off x="5044470" y="4500081"/>
              <a:ext cx="2084776" cy="174158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5" name="Group 74"/>
            <p:cNvGrpSpPr/>
            <p:nvPr/>
          </p:nvGrpSpPr>
          <p:grpSpPr>
            <a:xfrm>
              <a:off x="5044470" y="4670847"/>
              <a:ext cx="1935316" cy="1570814"/>
              <a:chOff x="4338947" y="4758409"/>
              <a:chExt cx="1851243" cy="1570814"/>
            </a:xfrm>
          </p:grpSpPr>
          <p:sp>
            <p:nvSpPr>
              <p:cNvPr id="36" name="Rectangle 35"/>
              <p:cNvSpPr/>
              <p:nvPr/>
            </p:nvSpPr>
            <p:spPr>
              <a:xfrm>
                <a:off x="4338947" y="4845970"/>
                <a:ext cx="1664507" cy="14832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p:cNvSpPr/>
              <p:nvPr/>
            </p:nvSpPr>
            <p:spPr bwMode="auto">
              <a:xfrm>
                <a:off x="5101780" y="4758409"/>
                <a:ext cx="175104" cy="175122"/>
              </a:xfrm>
              <a:prstGeom prst="ellipse">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41" name="Oval 40"/>
              <p:cNvSpPr/>
              <p:nvPr/>
            </p:nvSpPr>
            <p:spPr bwMode="auto">
              <a:xfrm>
                <a:off x="4883039" y="5543815"/>
                <a:ext cx="175104" cy="175122"/>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42" name="Oval 41"/>
              <p:cNvSpPr/>
              <p:nvPr/>
            </p:nvSpPr>
            <p:spPr bwMode="auto">
              <a:xfrm>
                <a:off x="5565184" y="5018448"/>
                <a:ext cx="175104" cy="175122"/>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43" name="Oval 42"/>
              <p:cNvSpPr/>
              <p:nvPr/>
            </p:nvSpPr>
            <p:spPr bwMode="auto">
              <a:xfrm>
                <a:off x="6015086" y="5456254"/>
                <a:ext cx="175104" cy="175122"/>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44" name="Oval 43"/>
              <p:cNvSpPr/>
              <p:nvPr/>
            </p:nvSpPr>
            <p:spPr bwMode="auto">
              <a:xfrm>
                <a:off x="4514560" y="5718938"/>
                <a:ext cx="175104" cy="175122"/>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sp>
            <p:nvSpPr>
              <p:cNvPr id="45" name="Oval 44"/>
              <p:cNvSpPr/>
              <p:nvPr/>
            </p:nvSpPr>
            <p:spPr bwMode="auto">
              <a:xfrm>
                <a:off x="5302528" y="5981622"/>
                <a:ext cx="175104" cy="175122"/>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cxnSp>
            <p:nvCxnSpPr>
              <p:cNvPr id="46" name="Straight Arrow Connector 45"/>
              <p:cNvCxnSpPr>
                <a:stCxn id="40" idx="6"/>
                <a:endCxn id="42" idx="2"/>
              </p:cNvCxnSpPr>
              <p:nvPr/>
            </p:nvCxnSpPr>
            <p:spPr bwMode="auto">
              <a:xfrm>
                <a:off x="5276884" y="4845970"/>
                <a:ext cx="288300" cy="260039"/>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47" name="Straight Arrow Connector 46"/>
              <p:cNvCxnSpPr>
                <a:stCxn id="40" idx="3"/>
                <a:endCxn id="44" idx="0"/>
              </p:cNvCxnSpPr>
              <p:nvPr/>
            </p:nvCxnSpPr>
            <p:spPr bwMode="auto">
              <a:xfrm flipH="1">
                <a:off x="4602112" y="4907885"/>
                <a:ext cx="525311" cy="811053"/>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48" name="Straight Arrow Connector 47"/>
              <p:cNvCxnSpPr>
                <a:stCxn id="44" idx="5"/>
                <a:endCxn id="45" idx="2"/>
              </p:cNvCxnSpPr>
              <p:nvPr/>
            </p:nvCxnSpPr>
            <p:spPr bwMode="auto">
              <a:xfrm>
                <a:off x="4664021" y="5868414"/>
                <a:ext cx="638507" cy="200769"/>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49" name="Straight Arrow Connector 48"/>
              <p:cNvCxnSpPr>
                <a:stCxn id="41" idx="5"/>
                <a:endCxn id="45" idx="1"/>
              </p:cNvCxnSpPr>
              <p:nvPr/>
            </p:nvCxnSpPr>
            <p:spPr bwMode="auto">
              <a:xfrm>
                <a:off x="5032500" y="5693291"/>
                <a:ext cx="295671" cy="313977"/>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50" name="Straight Arrow Connector 49"/>
              <p:cNvCxnSpPr>
                <a:stCxn id="45" idx="7"/>
                <a:endCxn id="42" idx="4"/>
              </p:cNvCxnSpPr>
              <p:nvPr/>
            </p:nvCxnSpPr>
            <p:spPr bwMode="auto">
              <a:xfrm rot="5400000" flipH="1" flipV="1">
                <a:off x="5145514" y="5500045"/>
                <a:ext cx="813697" cy="200747"/>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sp>
            <p:nvSpPr>
              <p:cNvPr id="52" name="Oval 51"/>
              <p:cNvSpPr/>
              <p:nvPr/>
            </p:nvSpPr>
            <p:spPr bwMode="auto">
              <a:xfrm>
                <a:off x="5390080" y="5203334"/>
                <a:ext cx="175104" cy="175122"/>
              </a:xfrm>
              <a:prstGeom prst="ellipse">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8144"/>
                <a:endParaRPr lang="en-US" b="1" dirty="0"/>
              </a:p>
            </p:txBody>
          </p:sp>
          <p:cxnSp>
            <p:nvCxnSpPr>
              <p:cNvPr id="55" name="Straight Arrow Connector 54"/>
              <p:cNvCxnSpPr>
                <a:stCxn id="41" idx="7"/>
                <a:endCxn id="52" idx="3"/>
              </p:cNvCxnSpPr>
              <p:nvPr/>
            </p:nvCxnSpPr>
            <p:spPr bwMode="auto">
              <a:xfrm flipV="1">
                <a:off x="5032500" y="5352810"/>
                <a:ext cx="383223" cy="216651"/>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58" name="Straight Arrow Connector 57"/>
              <p:cNvCxnSpPr>
                <a:stCxn id="43" idx="1"/>
                <a:endCxn id="42" idx="5"/>
              </p:cNvCxnSpPr>
              <p:nvPr/>
            </p:nvCxnSpPr>
            <p:spPr bwMode="auto">
              <a:xfrm flipH="1" flipV="1">
                <a:off x="5714645" y="5167924"/>
                <a:ext cx="326084" cy="31397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grpSp>
      <p:cxnSp>
        <p:nvCxnSpPr>
          <p:cNvPr id="110" name="Straight Arrow Connector 109"/>
          <p:cNvCxnSpPr>
            <a:stCxn id="5" idx="1"/>
            <a:endCxn id="27" idx="7"/>
          </p:cNvCxnSpPr>
          <p:nvPr/>
        </p:nvCxnSpPr>
        <p:spPr>
          <a:xfrm flipH="1">
            <a:off x="5822947" y="1187837"/>
            <a:ext cx="1812783" cy="1478610"/>
          </a:xfrm>
          <a:prstGeom prst="straightConnector1">
            <a:avLst/>
          </a:prstGeom>
          <a:ln w="25400" cmpd="sng">
            <a:tailEnd type="arrow"/>
          </a:ln>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a:stCxn id="30" idx="3"/>
            <a:endCxn id="27" idx="1"/>
          </p:cNvCxnSpPr>
          <p:nvPr/>
        </p:nvCxnSpPr>
        <p:spPr>
          <a:xfrm>
            <a:off x="1960274" y="1104319"/>
            <a:ext cx="2237496" cy="1562147"/>
          </a:xfrm>
          <a:prstGeom prst="straightConnector1">
            <a:avLst/>
          </a:prstGeom>
          <a:ln w="25400" cmpd="sng">
            <a:tailEnd type="arrow"/>
          </a:ln>
        </p:spPr>
        <p:style>
          <a:lnRef idx="2">
            <a:schemeClr val="accent1"/>
          </a:lnRef>
          <a:fillRef idx="0">
            <a:schemeClr val="accent1"/>
          </a:fillRef>
          <a:effectRef idx="1">
            <a:schemeClr val="accent1"/>
          </a:effectRef>
          <a:fontRef idx="minor">
            <a:schemeClr val="tx1"/>
          </a:fontRef>
        </p:style>
      </p:cxnSp>
      <p:sp>
        <p:nvSpPr>
          <p:cNvPr id="117" name="TextBox 116"/>
          <p:cNvSpPr txBox="1"/>
          <p:nvPr/>
        </p:nvSpPr>
        <p:spPr>
          <a:xfrm>
            <a:off x="6055876" y="5837759"/>
            <a:ext cx="3833183" cy="455225"/>
          </a:xfrm>
          <a:prstGeom prst="rect">
            <a:avLst/>
          </a:prstGeom>
          <a:noFill/>
        </p:spPr>
        <p:txBody>
          <a:bodyPr wrap="square" lIns="91211" tIns="45605" rIns="91211" bIns="45605" rtlCol="0">
            <a:spAutoFit/>
          </a:bodyPr>
          <a:lstStyle/>
          <a:p>
            <a:r>
              <a:rPr lang="en-US" sz="2600" dirty="0">
                <a:latin typeface="Helvetica Neue"/>
                <a:cs typeface="Helvetica Neue"/>
              </a:rPr>
              <a:t>Final, Application Graph</a:t>
            </a:r>
          </a:p>
        </p:txBody>
      </p:sp>
      <p:sp>
        <p:nvSpPr>
          <p:cNvPr id="65" name="Card 64"/>
          <p:cNvSpPr/>
          <p:nvPr/>
        </p:nvSpPr>
        <p:spPr>
          <a:xfrm>
            <a:off x="4245097" y="417237"/>
            <a:ext cx="1543693" cy="670560"/>
          </a:xfrm>
          <a:prstGeom prst="flowChartPunchedCard">
            <a:avLst/>
          </a:prstGeom>
        </p:spPr>
        <p:style>
          <a:lnRef idx="2">
            <a:schemeClr val="accent5"/>
          </a:lnRef>
          <a:fillRef idx="1">
            <a:schemeClr val="lt1"/>
          </a:fillRef>
          <a:effectRef idx="0">
            <a:schemeClr val="accent5"/>
          </a:effectRef>
          <a:fontRef idx="minor">
            <a:schemeClr val="dk1"/>
          </a:fontRef>
        </p:style>
        <p:txBody>
          <a:bodyPr lIns="91258" tIns="45630" rIns="91258" bIns="150530" rtlCol="0" anchor="ctr"/>
          <a:lstStyle/>
          <a:p>
            <a:pPr algn="ctr"/>
            <a:r>
              <a:rPr lang="en-US" sz="2000" dirty="0"/>
              <a:t>R2RML Instance</a:t>
            </a:r>
          </a:p>
        </p:txBody>
      </p:sp>
      <p:cxnSp>
        <p:nvCxnSpPr>
          <p:cNvPr id="72" name="Straight Arrow Connector 71"/>
          <p:cNvCxnSpPr>
            <a:stCxn id="65" idx="2"/>
            <a:endCxn id="27" idx="0"/>
          </p:cNvCxnSpPr>
          <p:nvPr/>
        </p:nvCxnSpPr>
        <p:spPr>
          <a:xfrm flipH="1">
            <a:off x="5010349" y="1087798"/>
            <a:ext cx="6575" cy="1467056"/>
          </a:xfrm>
          <a:prstGeom prst="straightConnector1">
            <a:avLst/>
          </a:prstGeom>
          <a:ln w="2540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50571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Curved Connector 63"/>
          <p:cNvCxnSpPr/>
          <p:nvPr/>
        </p:nvCxnSpPr>
        <p:spPr>
          <a:xfrm>
            <a:off x="5040312" y="2915741"/>
            <a:ext cx="2808312" cy="2664296"/>
          </a:xfrm>
          <a:prstGeom prst="curvedConnector3">
            <a:avLst>
              <a:gd name="adj1" fmla="val 50000"/>
            </a:avLst>
          </a:prstGeom>
          <a:ln w="2222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Title 2"/>
          <p:cNvSpPr>
            <a:spLocks noGrp="1"/>
          </p:cNvSpPr>
          <p:nvPr>
            <p:ph type="title"/>
          </p:nvPr>
        </p:nvSpPr>
        <p:spPr/>
        <p:txBody>
          <a:bodyPr>
            <a:normAutofit/>
          </a:bodyPr>
          <a:lstStyle/>
          <a:p>
            <a:r>
              <a:rPr lang="en-US" dirty="0" smtClean="0"/>
              <a:t>Extract of an R2RML Instance</a:t>
            </a:r>
            <a:endParaRPr lang="en-US" dirty="0"/>
          </a:p>
        </p:txBody>
      </p:sp>
      <p:graphicFrame>
        <p:nvGraphicFramePr>
          <p:cNvPr id="4" name="Table 3"/>
          <p:cNvGraphicFramePr>
            <a:graphicFrameLocks noGrp="1"/>
          </p:cNvGraphicFramePr>
          <p:nvPr/>
        </p:nvGraphicFramePr>
        <p:xfrm>
          <a:off x="239714" y="1798639"/>
          <a:ext cx="5943598" cy="466540"/>
        </p:xfrm>
        <a:graphic>
          <a:graphicData uri="http://schemas.openxmlformats.org/drawingml/2006/table">
            <a:tbl>
              <a:tblPr firstRow="1" bandRow="1">
                <a:tableStyleId>{3C2FFA5D-87B4-456A-9821-1D502468CF0F}</a:tableStyleId>
              </a:tblPr>
              <a:tblGrid>
                <a:gridCol w="1831409"/>
                <a:gridCol w="641127"/>
                <a:gridCol w="1331366"/>
                <a:gridCol w="950976"/>
                <a:gridCol w="1188720"/>
              </a:tblGrid>
              <a:tr h="233270">
                <a:tc>
                  <a:txBody>
                    <a:bodyPr/>
                    <a:lstStyle/>
                    <a:p>
                      <a:pPr algn="ctr"/>
                      <a:r>
                        <a:rPr lang="en-US" sz="1100" dirty="0" smtClean="0"/>
                        <a:t>ISBN</a:t>
                      </a:r>
                      <a:endParaRPr lang="en-US" sz="1100" b="1" dirty="0"/>
                    </a:p>
                  </a:txBody>
                  <a:tcPr marL="57519" marR="57519" marT="28759" marB="28759"/>
                </a:tc>
                <a:tc>
                  <a:txBody>
                    <a:bodyPr/>
                    <a:lstStyle/>
                    <a:p>
                      <a:r>
                        <a:rPr lang="en-US" sz="1100" dirty="0" smtClean="0"/>
                        <a:t>Author</a:t>
                      </a:r>
                      <a:endParaRPr lang="en-US" sz="1100" b="1" dirty="0"/>
                    </a:p>
                  </a:txBody>
                  <a:tcPr marL="57519" marR="57519" marT="28759" marB="28759"/>
                </a:tc>
                <a:tc>
                  <a:txBody>
                    <a:bodyPr/>
                    <a:lstStyle/>
                    <a:p>
                      <a:pPr algn="ctr"/>
                      <a:r>
                        <a:rPr lang="en-US" sz="1100" dirty="0" smtClean="0"/>
                        <a:t>Title</a:t>
                      </a:r>
                      <a:endParaRPr lang="en-US" sz="1100" b="1" dirty="0"/>
                    </a:p>
                  </a:txBody>
                  <a:tcPr marL="57519" marR="57519" marT="28759" marB="28759"/>
                </a:tc>
                <a:tc>
                  <a:txBody>
                    <a:bodyPr/>
                    <a:lstStyle/>
                    <a:p>
                      <a:r>
                        <a:rPr lang="en-US" sz="1100" dirty="0" smtClean="0"/>
                        <a:t>Publisher</a:t>
                      </a:r>
                      <a:endParaRPr lang="en-US" sz="1100" b="1" dirty="0"/>
                    </a:p>
                  </a:txBody>
                  <a:tcPr marL="57519" marR="57519" marT="28759" marB="28759"/>
                </a:tc>
                <a:tc>
                  <a:txBody>
                    <a:bodyPr/>
                    <a:lstStyle/>
                    <a:p>
                      <a:pPr algn="ctr"/>
                      <a:r>
                        <a:rPr lang="en-US" sz="1100" dirty="0" smtClean="0"/>
                        <a:t>Year</a:t>
                      </a:r>
                      <a:endParaRPr lang="en-US" sz="1100" b="1" dirty="0"/>
                    </a:p>
                  </a:txBody>
                  <a:tcPr marL="57519" marR="57519" marT="28759" marB="28759"/>
                </a:tc>
              </a:tr>
              <a:tr h="233270">
                <a:tc>
                  <a:txBody>
                    <a:bodyPr/>
                    <a:lstStyle/>
                    <a:p>
                      <a:r>
                        <a:rPr lang="en-US" sz="1100" dirty="0" smtClean="0"/>
                        <a:t>0006511409X</a:t>
                      </a:r>
                      <a:endParaRPr lang="en-US" sz="1100" dirty="0"/>
                    </a:p>
                  </a:txBody>
                  <a:tcPr marL="57519" marR="57519" marT="28759" marB="28759"/>
                </a:tc>
                <a:tc>
                  <a:txBody>
                    <a:bodyPr/>
                    <a:lstStyle/>
                    <a:p>
                      <a:r>
                        <a:rPr lang="en-US" sz="1100" noProof="1" smtClean="0"/>
                        <a:t>id_xyz</a:t>
                      </a:r>
                      <a:endParaRPr lang="en-US" sz="1100" noProof="1"/>
                    </a:p>
                  </a:txBody>
                  <a:tcPr marL="57519" marR="57519" marT="28759" marB="28759"/>
                </a:tc>
                <a:tc>
                  <a:txBody>
                    <a:bodyPr/>
                    <a:lstStyle/>
                    <a:p>
                      <a:r>
                        <a:rPr lang="en-US" sz="1100" dirty="0" smtClean="0"/>
                        <a:t>The Glass Palace</a:t>
                      </a:r>
                      <a:endParaRPr lang="en-US" sz="1100" dirty="0"/>
                    </a:p>
                  </a:txBody>
                  <a:tcPr marL="57519" marR="57519" marT="28759" marB="28759"/>
                </a:tc>
                <a:tc>
                  <a:txBody>
                    <a:bodyPr/>
                    <a:lstStyle/>
                    <a:p>
                      <a:r>
                        <a:rPr lang="en-US" sz="1100" noProof="1" smtClean="0"/>
                        <a:t>id_qpr</a:t>
                      </a:r>
                      <a:endParaRPr lang="en-US" sz="1100" noProof="1"/>
                    </a:p>
                  </a:txBody>
                  <a:tcPr marL="57519" marR="57519" marT="28759" marB="28759"/>
                </a:tc>
                <a:tc>
                  <a:txBody>
                    <a:bodyPr/>
                    <a:lstStyle/>
                    <a:p>
                      <a:r>
                        <a:rPr lang="en-US" sz="1100" dirty="0" smtClean="0"/>
                        <a:t>2000</a:t>
                      </a:r>
                      <a:endParaRPr lang="en-US" sz="1100" dirty="0"/>
                    </a:p>
                  </a:txBody>
                  <a:tcPr marL="57519" marR="57519" marT="28759" marB="28759"/>
                </a:tc>
              </a:tr>
            </a:tbl>
          </a:graphicData>
        </a:graphic>
      </p:graphicFrame>
      <p:graphicFrame>
        <p:nvGraphicFramePr>
          <p:cNvPr id="5" name="Table 4"/>
          <p:cNvGraphicFramePr>
            <a:graphicFrameLocks noGrp="1"/>
          </p:cNvGraphicFramePr>
          <p:nvPr/>
        </p:nvGraphicFramePr>
        <p:xfrm>
          <a:off x="239752" y="2625763"/>
          <a:ext cx="4724401" cy="407780"/>
        </p:xfrm>
        <a:graphic>
          <a:graphicData uri="http://schemas.openxmlformats.org/drawingml/2006/table">
            <a:tbl>
              <a:tblPr firstRow="1" bandRow="1">
                <a:tableStyleId>{3C2FFA5D-87B4-456A-9821-1D502468CF0F}</a:tableStyleId>
              </a:tblPr>
              <a:tblGrid>
                <a:gridCol w="1335467"/>
                <a:gridCol w="1335467"/>
                <a:gridCol w="2053467"/>
              </a:tblGrid>
              <a:tr h="203890">
                <a:tc>
                  <a:txBody>
                    <a:bodyPr/>
                    <a:lstStyle/>
                    <a:p>
                      <a:pPr algn="ctr"/>
                      <a:r>
                        <a:rPr lang="en-US" sz="1000" dirty="0" smtClean="0"/>
                        <a:t>ID</a:t>
                      </a:r>
                      <a:endParaRPr lang="en-US" sz="1000" b="1" dirty="0"/>
                    </a:p>
                  </a:txBody>
                  <a:tcPr marL="51490" marR="51490" marT="25745" marB="25745"/>
                </a:tc>
                <a:tc>
                  <a:txBody>
                    <a:bodyPr/>
                    <a:lstStyle/>
                    <a:p>
                      <a:pPr algn="ctr"/>
                      <a:r>
                        <a:rPr lang="en-US" sz="1000" dirty="0" smtClean="0"/>
                        <a:t>Name</a:t>
                      </a:r>
                      <a:endParaRPr lang="en-US" sz="1000" b="1" dirty="0"/>
                    </a:p>
                  </a:txBody>
                  <a:tcPr marL="51490" marR="51490" marT="25745" marB="25745"/>
                </a:tc>
                <a:tc>
                  <a:txBody>
                    <a:bodyPr/>
                    <a:lstStyle/>
                    <a:p>
                      <a:pPr algn="ctr"/>
                      <a:r>
                        <a:rPr lang="en-US" sz="1000" dirty="0" smtClean="0"/>
                        <a:t>Homepage</a:t>
                      </a:r>
                      <a:endParaRPr lang="en-US" sz="1000" b="1" dirty="0"/>
                    </a:p>
                  </a:txBody>
                  <a:tcPr marL="51490" marR="51490" marT="25745" marB="25745"/>
                </a:tc>
              </a:tr>
              <a:tr h="203890">
                <a:tc>
                  <a:txBody>
                    <a:bodyPr/>
                    <a:lstStyle/>
                    <a:p>
                      <a:r>
                        <a:rPr lang="en-US" sz="1000" noProof="1" smtClean="0"/>
                        <a:t>id_xyz</a:t>
                      </a:r>
                      <a:endParaRPr lang="en-US" sz="1000" noProof="1"/>
                    </a:p>
                  </a:txBody>
                  <a:tcPr marL="51490" marR="51490" marT="25745" marB="25745"/>
                </a:tc>
                <a:tc>
                  <a:txBody>
                    <a:bodyPr/>
                    <a:lstStyle/>
                    <a:p>
                      <a:r>
                        <a:rPr lang="en-US" sz="1000" noProof="1" smtClean="0"/>
                        <a:t>Ghosh, Amitav</a:t>
                      </a:r>
                      <a:endParaRPr lang="en-US" sz="1000" noProof="1"/>
                    </a:p>
                  </a:txBody>
                  <a:tcPr marL="51490" marR="51490" marT="25745" marB="25745"/>
                </a:tc>
                <a:tc>
                  <a:txBody>
                    <a:bodyPr/>
                    <a:lstStyle/>
                    <a:p>
                      <a:r>
                        <a:rPr lang="en-US" sz="1000" noProof="1" smtClean="0"/>
                        <a:t>http://www.amitavghosh.com</a:t>
                      </a:r>
                      <a:endParaRPr lang="en-US" sz="1000" noProof="1"/>
                    </a:p>
                  </a:txBody>
                  <a:tcPr marL="51490" marR="51490" marT="25745" marB="25745"/>
                </a:tc>
              </a:tr>
            </a:tbl>
          </a:graphicData>
        </a:graphic>
      </p:graphicFrame>
      <p:sp>
        <p:nvSpPr>
          <p:cNvPr id="35" name="Text Box 2"/>
          <p:cNvSpPr txBox="1">
            <a:spLocks noChangeArrowheads="1"/>
          </p:cNvSpPr>
          <p:nvPr/>
        </p:nvSpPr>
        <p:spPr bwMode="auto">
          <a:xfrm>
            <a:off x="87313" y="3551237"/>
            <a:ext cx="4343400" cy="37338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41" tIns="71931" rIns="89641" bIns="44822">
            <a:prstTxWarp prst="textNoShape">
              <a:avLst/>
            </a:prstTxWarp>
          </a:bodyPr>
          <a:lstStyle/>
          <a:p>
            <a:pPr>
              <a:lnSpc>
                <a:spcPct val="88000"/>
              </a:lnSpc>
              <a:tabLst>
                <a:tab pos="0" algn="l"/>
                <a:tab pos="714718" algn="l"/>
                <a:tab pos="1431038" algn="l"/>
                <a:tab pos="2147348" algn="l"/>
                <a:tab pos="2863659" algn="l"/>
                <a:tab pos="3579972" algn="l"/>
                <a:tab pos="4296279" algn="l"/>
                <a:tab pos="5012589" algn="l"/>
                <a:tab pos="5728900" algn="l"/>
                <a:tab pos="6445211" algn="l"/>
                <a:tab pos="7161522" algn="l"/>
                <a:tab pos="7877826" algn="l"/>
                <a:tab pos="8594136" algn="l"/>
                <a:tab pos="9310444" algn="l"/>
                <a:tab pos="10026758" algn="l"/>
                <a:tab pos="10743067" algn="l"/>
              </a:tabLst>
              <a:defRPr/>
            </a:pPr>
            <a:r>
              <a:rPr lang="en-US" sz="1200" b="1" noProof="1">
                <a:solidFill>
                  <a:srgbClr val="000000"/>
                </a:solidFill>
                <a:latin typeface="Courier New" charset="0"/>
                <a:ea typeface="msmincho" charset="0"/>
                <a:cs typeface="msmincho" charset="0"/>
              </a:rPr>
              <a:t>&lt;Person&gt; </a:t>
            </a:r>
          </a:p>
          <a:p>
            <a:pPr>
              <a:lnSpc>
                <a:spcPct val="88000"/>
              </a:lnSpc>
              <a:tabLst>
                <a:tab pos="0" algn="l"/>
                <a:tab pos="714718" algn="l"/>
                <a:tab pos="1431038" algn="l"/>
                <a:tab pos="2147348" algn="l"/>
                <a:tab pos="2863659" algn="l"/>
                <a:tab pos="3579972" algn="l"/>
                <a:tab pos="4296279" algn="l"/>
                <a:tab pos="5012589" algn="l"/>
                <a:tab pos="5728900" algn="l"/>
                <a:tab pos="6445211" algn="l"/>
                <a:tab pos="7161522" algn="l"/>
                <a:tab pos="7877826" algn="l"/>
                <a:tab pos="8594136" algn="l"/>
                <a:tab pos="9310444" algn="l"/>
                <a:tab pos="10026758" algn="l"/>
                <a:tab pos="10743067" algn="l"/>
              </a:tabLst>
              <a:defRPr/>
            </a:pPr>
            <a:r>
              <a:rPr lang="en-US" sz="1200" b="1" noProof="1">
                <a:solidFill>
                  <a:srgbClr val="000000"/>
                </a:solidFill>
                <a:latin typeface="Courier New" charset="0"/>
                <a:ea typeface="msmincho" charset="0"/>
                <a:cs typeface="msmincho" charset="0"/>
              </a:rPr>
              <a:t>  rr:tableName "Person_Table" ;</a:t>
            </a:r>
          </a:p>
          <a:p>
            <a:pPr>
              <a:lnSpc>
                <a:spcPct val="88000"/>
              </a:lnSpc>
              <a:tabLst>
                <a:tab pos="0" algn="l"/>
                <a:tab pos="714718" algn="l"/>
                <a:tab pos="1431038" algn="l"/>
                <a:tab pos="2147348" algn="l"/>
                <a:tab pos="2863659" algn="l"/>
                <a:tab pos="3579972" algn="l"/>
                <a:tab pos="4296279" algn="l"/>
                <a:tab pos="5012589" algn="l"/>
                <a:tab pos="5728900" algn="l"/>
                <a:tab pos="6445211" algn="l"/>
                <a:tab pos="7161522" algn="l"/>
                <a:tab pos="7877826" algn="l"/>
                <a:tab pos="8594136" algn="l"/>
                <a:tab pos="9310444" algn="l"/>
                <a:tab pos="10026758" algn="l"/>
                <a:tab pos="10743067" algn="l"/>
              </a:tabLst>
              <a:defRPr/>
            </a:pPr>
            <a:r>
              <a:rPr lang="en-US" sz="1200" b="1" noProof="1">
                <a:solidFill>
                  <a:srgbClr val="000000"/>
                </a:solidFill>
                <a:latin typeface="Courier New" charset="0"/>
                <a:ea typeface="msmincho" charset="0"/>
                <a:cs typeface="msmincho" charset="0"/>
              </a:rPr>
              <a:t>  rr:subjectMap [</a:t>
            </a:r>
          </a:p>
          <a:p>
            <a:pPr>
              <a:lnSpc>
                <a:spcPct val="88000"/>
              </a:lnSpc>
              <a:tabLst>
                <a:tab pos="0" algn="l"/>
                <a:tab pos="714718" algn="l"/>
                <a:tab pos="1431038" algn="l"/>
                <a:tab pos="2147348" algn="l"/>
                <a:tab pos="2863659" algn="l"/>
                <a:tab pos="3579972" algn="l"/>
                <a:tab pos="4296279" algn="l"/>
                <a:tab pos="5012589" algn="l"/>
                <a:tab pos="5728900" algn="l"/>
                <a:tab pos="6445211" algn="l"/>
                <a:tab pos="7161522" algn="l"/>
                <a:tab pos="7877826" algn="l"/>
                <a:tab pos="8594136" algn="l"/>
                <a:tab pos="9310444" algn="l"/>
                <a:tab pos="10026758" algn="l"/>
                <a:tab pos="10743067" algn="l"/>
              </a:tabLst>
              <a:defRPr/>
            </a:pPr>
            <a:r>
              <a:rPr lang="en-US" sz="1200" b="1" noProof="1">
                <a:solidFill>
                  <a:srgbClr val="000000"/>
                </a:solidFill>
                <a:latin typeface="Courier New" charset="0"/>
                <a:ea typeface="msmincho" charset="0"/>
                <a:cs typeface="msmincho" charset="0"/>
              </a:rPr>
              <a:t>    rr:termtype rr:BlankNode ;</a:t>
            </a:r>
          </a:p>
          <a:p>
            <a:pPr>
              <a:lnSpc>
                <a:spcPct val="88000"/>
              </a:lnSpc>
              <a:tabLst>
                <a:tab pos="0" algn="l"/>
                <a:tab pos="714718" algn="l"/>
                <a:tab pos="1431038" algn="l"/>
                <a:tab pos="2147348" algn="l"/>
                <a:tab pos="2863659" algn="l"/>
                <a:tab pos="3579972" algn="l"/>
                <a:tab pos="4296279" algn="l"/>
                <a:tab pos="5012589" algn="l"/>
                <a:tab pos="5728900" algn="l"/>
                <a:tab pos="6445211" algn="l"/>
                <a:tab pos="7161522" algn="l"/>
                <a:tab pos="7877826" algn="l"/>
                <a:tab pos="8594136" algn="l"/>
                <a:tab pos="9310444" algn="l"/>
                <a:tab pos="10026758" algn="l"/>
                <a:tab pos="10743067" algn="l"/>
              </a:tabLst>
              <a:defRPr/>
            </a:pPr>
            <a:r>
              <a:rPr lang="en-US" sz="1200" b="1" noProof="1">
                <a:solidFill>
                  <a:srgbClr val="000000"/>
                </a:solidFill>
                <a:latin typeface="Courier New" charset="0"/>
                <a:ea typeface="msmincho" charset="0"/>
                <a:cs typeface="msmincho" charset="0"/>
              </a:rPr>
              <a:t>  ] ;</a:t>
            </a:r>
          </a:p>
          <a:p>
            <a:pPr>
              <a:lnSpc>
                <a:spcPct val="88000"/>
              </a:lnSpc>
              <a:tabLst>
                <a:tab pos="0" algn="l"/>
                <a:tab pos="714718" algn="l"/>
                <a:tab pos="1431038" algn="l"/>
                <a:tab pos="2147348" algn="l"/>
                <a:tab pos="2863659" algn="l"/>
                <a:tab pos="3579972" algn="l"/>
                <a:tab pos="4296279" algn="l"/>
                <a:tab pos="5012589" algn="l"/>
                <a:tab pos="5728900" algn="l"/>
                <a:tab pos="6445211" algn="l"/>
                <a:tab pos="7161522" algn="l"/>
                <a:tab pos="7877826" algn="l"/>
                <a:tab pos="8594136" algn="l"/>
                <a:tab pos="9310444" algn="l"/>
                <a:tab pos="10026758" algn="l"/>
                <a:tab pos="10743067" algn="l"/>
              </a:tabLst>
              <a:defRPr/>
            </a:pPr>
            <a:r>
              <a:rPr lang="en-US" sz="1200" b="1" noProof="1">
                <a:solidFill>
                  <a:srgbClr val="000000"/>
                </a:solidFill>
                <a:latin typeface="Courier New" charset="0"/>
                <a:ea typeface="msmincho" charset="0"/>
                <a:cs typeface="msmincho" charset="0"/>
              </a:rPr>
              <a:t>  rr:predicateObjectMap [</a:t>
            </a:r>
          </a:p>
          <a:p>
            <a:pPr>
              <a:lnSpc>
                <a:spcPct val="88000"/>
              </a:lnSpc>
              <a:tabLst>
                <a:tab pos="0" algn="l"/>
                <a:tab pos="714718" algn="l"/>
                <a:tab pos="1431038" algn="l"/>
                <a:tab pos="2147348" algn="l"/>
                <a:tab pos="2863659" algn="l"/>
                <a:tab pos="3579972" algn="l"/>
                <a:tab pos="4296279" algn="l"/>
                <a:tab pos="5012589" algn="l"/>
                <a:tab pos="5728900" algn="l"/>
                <a:tab pos="6445211" algn="l"/>
                <a:tab pos="7161522" algn="l"/>
                <a:tab pos="7877826" algn="l"/>
                <a:tab pos="8594136" algn="l"/>
                <a:tab pos="9310444" algn="l"/>
                <a:tab pos="10026758" algn="l"/>
                <a:tab pos="10743067" algn="l"/>
              </a:tabLst>
              <a:defRPr/>
            </a:pPr>
            <a:r>
              <a:rPr lang="en-US" sz="1200" b="1" noProof="1">
                <a:solidFill>
                  <a:srgbClr val="000000"/>
                </a:solidFill>
                <a:latin typeface="Courier New" charset="0"/>
                <a:ea typeface="msmincho" charset="0"/>
                <a:cs typeface="msmincho" charset="0"/>
              </a:rPr>
              <a:t>    rr:predicate a:name </a:t>
            </a:r>
          </a:p>
          <a:p>
            <a:pPr>
              <a:lnSpc>
                <a:spcPct val="88000"/>
              </a:lnSpc>
              <a:tabLst>
                <a:tab pos="0" algn="l"/>
                <a:tab pos="714718" algn="l"/>
                <a:tab pos="1431038" algn="l"/>
                <a:tab pos="2147348" algn="l"/>
                <a:tab pos="2863659" algn="l"/>
                <a:tab pos="3579972" algn="l"/>
                <a:tab pos="4296279" algn="l"/>
                <a:tab pos="5012589" algn="l"/>
                <a:tab pos="5728900" algn="l"/>
                <a:tab pos="6445211" algn="l"/>
                <a:tab pos="7161522" algn="l"/>
                <a:tab pos="7877826" algn="l"/>
                <a:tab pos="8594136" algn="l"/>
                <a:tab pos="9310444" algn="l"/>
                <a:tab pos="10026758" algn="l"/>
                <a:tab pos="10743067" algn="l"/>
              </a:tabLst>
              <a:defRPr/>
            </a:pPr>
            <a:r>
              <a:rPr lang="en-US" sz="1200" b="1" noProof="1">
                <a:solidFill>
                  <a:srgbClr val="000000"/>
                </a:solidFill>
                <a:latin typeface="Courier New" charset="0"/>
                <a:ea typeface="msmincho" charset="0"/>
                <a:cs typeface="msmincho" charset="0"/>
              </a:rPr>
              <a:t>    rr:objectMap [</a:t>
            </a:r>
          </a:p>
          <a:p>
            <a:pPr>
              <a:lnSpc>
                <a:spcPct val="88000"/>
              </a:lnSpc>
              <a:tabLst>
                <a:tab pos="0" algn="l"/>
                <a:tab pos="714718" algn="l"/>
                <a:tab pos="1431038" algn="l"/>
                <a:tab pos="2147348" algn="l"/>
                <a:tab pos="2863659" algn="l"/>
                <a:tab pos="3579972" algn="l"/>
                <a:tab pos="4296279" algn="l"/>
                <a:tab pos="5012589" algn="l"/>
                <a:tab pos="5728900" algn="l"/>
                <a:tab pos="6445211" algn="l"/>
                <a:tab pos="7161522" algn="l"/>
                <a:tab pos="7877826" algn="l"/>
                <a:tab pos="8594136" algn="l"/>
                <a:tab pos="9310444" algn="l"/>
                <a:tab pos="10026758" algn="l"/>
                <a:tab pos="10743067" algn="l"/>
              </a:tabLst>
              <a:defRPr/>
            </a:pPr>
            <a:r>
              <a:rPr lang="en-US" sz="1200" b="1" noProof="1">
                <a:solidFill>
                  <a:srgbClr val="000000"/>
                </a:solidFill>
                <a:latin typeface="Courier New" charset="0"/>
                <a:ea typeface="msmincho" charset="0"/>
                <a:cs typeface="msmincho" charset="0"/>
              </a:rPr>
              <a:t>      rr:column "Name" </a:t>
            </a:r>
          </a:p>
          <a:p>
            <a:pPr>
              <a:lnSpc>
                <a:spcPct val="88000"/>
              </a:lnSpc>
              <a:tabLst>
                <a:tab pos="0" algn="l"/>
                <a:tab pos="714718" algn="l"/>
                <a:tab pos="1431038" algn="l"/>
                <a:tab pos="2147348" algn="l"/>
                <a:tab pos="2863659" algn="l"/>
                <a:tab pos="3579972" algn="l"/>
                <a:tab pos="4296279" algn="l"/>
                <a:tab pos="5012589" algn="l"/>
                <a:tab pos="5728900" algn="l"/>
                <a:tab pos="6445211" algn="l"/>
                <a:tab pos="7161522" algn="l"/>
                <a:tab pos="7877826" algn="l"/>
                <a:tab pos="8594136" algn="l"/>
                <a:tab pos="9310444" algn="l"/>
                <a:tab pos="10026758" algn="l"/>
                <a:tab pos="10743067" algn="l"/>
              </a:tabLst>
              <a:defRPr/>
            </a:pPr>
            <a:r>
              <a:rPr lang="en-US" sz="1200" b="1" noProof="1">
                <a:solidFill>
                  <a:srgbClr val="000000"/>
                </a:solidFill>
                <a:latin typeface="Courier New" charset="0"/>
                <a:ea typeface="msmincho" charset="0"/>
                <a:cs typeface="msmincho" charset="0"/>
              </a:rPr>
              <a:t>    ]</a:t>
            </a:r>
          </a:p>
          <a:p>
            <a:pPr>
              <a:lnSpc>
                <a:spcPct val="88000"/>
              </a:lnSpc>
              <a:tabLst>
                <a:tab pos="0" algn="l"/>
                <a:tab pos="714718" algn="l"/>
                <a:tab pos="1431038" algn="l"/>
                <a:tab pos="2147348" algn="l"/>
                <a:tab pos="2863659" algn="l"/>
                <a:tab pos="3579972" algn="l"/>
                <a:tab pos="4296279" algn="l"/>
                <a:tab pos="5012589" algn="l"/>
                <a:tab pos="5728900" algn="l"/>
                <a:tab pos="6445211" algn="l"/>
                <a:tab pos="7161522" algn="l"/>
                <a:tab pos="7877826" algn="l"/>
                <a:tab pos="8594136" algn="l"/>
                <a:tab pos="9310444" algn="l"/>
                <a:tab pos="10026758" algn="l"/>
                <a:tab pos="10743067" algn="l"/>
              </a:tabLst>
              <a:defRPr/>
            </a:pPr>
            <a:r>
              <a:rPr lang="en-US" sz="1200" b="1" noProof="1">
                <a:solidFill>
                  <a:srgbClr val="000000"/>
                </a:solidFill>
                <a:latin typeface="Courier New" charset="0"/>
                <a:ea typeface="msmincho" charset="0"/>
                <a:cs typeface="msmincho" charset="0"/>
              </a:rPr>
              <a:t>  ] ;</a:t>
            </a:r>
          </a:p>
          <a:p>
            <a:pPr>
              <a:lnSpc>
                <a:spcPct val="88000"/>
              </a:lnSpc>
              <a:tabLst>
                <a:tab pos="0" algn="l"/>
                <a:tab pos="714718" algn="l"/>
                <a:tab pos="1431038" algn="l"/>
                <a:tab pos="2147348" algn="l"/>
                <a:tab pos="2863659" algn="l"/>
                <a:tab pos="3579972" algn="l"/>
                <a:tab pos="4296279" algn="l"/>
                <a:tab pos="5012589" algn="l"/>
                <a:tab pos="5728900" algn="l"/>
                <a:tab pos="6445211" algn="l"/>
                <a:tab pos="7161522" algn="l"/>
                <a:tab pos="7877826" algn="l"/>
                <a:tab pos="8594136" algn="l"/>
                <a:tab pos="9310444" algn="l"/>
                <a:tab pos="10026758" algn="l"/>
                <a:tab pos="10743067" algn="l"/>
              </a:tabLst>
              <a:defRPr/>
            </a:pPr>
            <a:r>
              <a:rPr lang="en-US" sz="1200" b="1" noProof="1">
                <a:solidFill>
                  <a:srgbClr val="000000"/>
                </a:solidFill>
                <a:latin typeface="Courier New" charset="0"/>
                <a:ea typeface="msmincho" charset="0"/>
                <a:cs typeface="msmincho" charset="0"/>
              </a:rPr>
              <a:t>  rr:predicateObjectMap [</a:t>
            </a:r>
          </a:p>
          <a:p>
            <a:pPr>
              <a:lnSpc>
                <a:spcPct val="88000"/>
              </a:lnSpc>
              <a:tabLst>
                <a:tab pos="0" algn="l"/>
                <a:tab pos="714718" algn="l"/>
                <a:tab pos="1431038" algn="l"/>
                <a:tab pos="2147348" algn="l"/>
                <a:tab pos="2863659" algn="l"/>
                <a:tab pos="3579972" algn="l"/>
                <a:tab pos="4296279" algn="l"/>
                <a:tab pos="5012589" algn="l"/>
                <a:tab pos="5728900" algn="l"/>
                <a:tab pos="6445211" algn="l"/>
                <a:tab pos="7161522" algn="l"/>
                <a:tab pos="7877826" algn="l"/>
                <a:tab pos="8594136" algn="l"/>
                <a:tab pos="9310444" algn="l"/>
                <a:tab pos="10026758" algn="l"/>
                <a:tab pos="10743067" algn="l"/>
              </a:tabLst>
              <a:defRPr/>
            </a:pPr>
            <a:r>
              <a:rPr lang="en-US" sz="1200" b="1" noProof="1">
                <a:solidFill>
                  <a:srgbClr val="000000"/>
                </a:solidFill>
                <a:latin typeface="Courier New" charset="0"/>
                <a:ea typeface="msmincho" charset="0"/>
                <a:cs typeface="msmincho" charset="0"/>
              </a:rPr>
              <a:t>    rr:predicate a:homepage ;</a:t>
            </a:r>
          </a:p>
          <a:p>
            <a:pPr>
              <a:lnSpc>
                <a:spcPct val="88000"/>
              </a:lnSpc>
              <a:tabLst>
                <a:tab pos="0" algn="l"/>
                <a:tab pos="714718" algn="l"/>
                <a:tab pos="1431038" algn="l"/>
                <a:tab pos="2147348" algn="l"/>
                <a:tab pos="2863659" algn="l"/>
                <a:tab pos="3579972" algn="l"/>
                <a:tab pos="4296279" algn="l"/>
                <a:tab pos="5012589" algn="l"/>
                <a:tab pos="5728900" algn="l"/>
                <a:tab pos="6445211" algn="l"/>
                <a:tab pos="7161522" algn="l"/>
                <a:tab pos="7877826" algn="l"/>
                <a:tab pos="8594136" algn="l"/>
                <a:tab pos="9310444" algn="l"/>
                <a:tab pos="10026758" algn="l"/>
                <a:tab pos="10743067" algn="l"/>
              </a:tabLst>
              <a:defRPr/>
            </a:pPr>
            <a:r>
              <a:rPr lang="en-US" sz="1200" b="1" noProof="1">
                <a:solidFill>
                  <a:srgbClr val="000000"/>
                </a:solidFill>
                <a:latin typeface="Courier New" charset="0"/>
                <a:ea typeface="msmincho" charset="0"/>
                <a:cs typeface="msmincho" charset="0"/>
              </a:rPr>
              <a:t>    rr:objectMap [</a:t>
            </a:r>
          </a:p>
          <a:p>
            <a:pPr>
              <a:lnSpc>
                <a:spcPct val="88000"/>
              </a:lnSpc>
              <a:tabLst>
                <a:tab pos="0" algn="l"/>
                <a:tab pos="714718" algn="l"/>
                <a:tab pos="1431038" algn="l"/>
                <a:tab pos="2147348" algn="l"/>
                <a:tab pos="2863659" algn="l"/>
                <a:tab pos="3579972" algn="l"/>
                <a:tab pos="4296279" algn="l"/>
                <a:tab pos="5012589" algn="l"/>
                <a:tab pos="5728900" algn="l"/>
                <a:tab pos="6445211" algn="l"/>
                <a:tab pos="7161522" algn="l"/>
                <a:tab pos="7877826" algn="l"/>
                <a:tab pos="8594136" algn="l"/>
                <a:tab pos="9310444" algn="l"/>
                <a:tab pos="10026758" algn="l"/>
                <a:tab pos="10743067" algn="l"/>
              </a:tabLst>
              <a:defRPr/>
            </a:pPr>
            <a:r>
              <a:rPr lang="en-US" sz="1200" b="1" noProof="1">
                <a:solidFill>
                  <a:srgbClr val="000000"/>
                </a:solidFill>
                <a:latin typeface="Courier New" charset="0"/>
                <a:ea typeface="msmincho" charset="0"/>
                <a:cs typeface="msmincho" charset="0"/>
              </a:rPr>
              <a:t>      rr:column "Homepage" ;</a:t>
            </a:r>
          </a:p>
          <a:p>
            <a:pPr>
              <a:lnSpc>
                <a:spcPct val="88000"/>
              </a:lnSpc>
              <a:tabLst>
                <a:tab pos="0" algn="l"/>
                <a:tab pos="714718" algn="l"/>
                <a:tab pos="1431038" algn="l"/>
                <a:tab pos="2147348" algn="l"/>
                <a:tab pos="2863659" algn="l"/>
                <a:tab pos="3579972" algn="l"/>
                <a:tab pos="4296279" algn="l"/>
                <a:tab pos="5012589" algn="l"/>
                <a:tab pos="5728900" algn="l"/>
                <a:tab pos="6445211" algn="l"/>
                <a:tab pos="7161522" algn="l"/>
                <a:tab pos="7877826" algn="l"/>
                <a:tab pos="8594136" algn="l"/>
                <a:tab pos="9310444" algn="l"/>
                <a:tab pos="10026758" algn="l"/>
                <a:tab pos="10743067" algn="l"/>
              </a:tabLst>
              <a:defRPr/>
            </a:pPr>
            <a:r>
              <a:rPr lang="en-US" sz="1200" b="1" noProof="1">
                <a:solidFill>
                  <a:srgbClr val="000000"/>
                </a:solidFill>
                <a:latin typeface="Courier New" charset="0"/>
                <a:ea typeface="msmincho" charset="0"/>
                <a:cs typeface="msmincho" charset="0"/>
              </a:rPr>
              <a:t>      rr:termtype "IRI" </a:t>
            </a:r>
          </a:p>
          <a:p>
            <a:pPr>
              <a:lnSpc>
                <a:spcPct val="88000"/>
              </a:lnSpc>
              <a:tabLst>
                <a:tab pos="0" algn="l"/>
                <a:tab pos="714718" algn="l"/>
                <a:tab pos="1431038" algn="l"/>
                <a:tab pos="2147348" algn="l"/>
                <a:tab pos="2863659" algn="l"/>
                <a:tab pos="3579972" algn="l"/>
                <a:tab pos="4296279" algn="l"/>
                <a:tab pos="5012589" algn="l"/>
                <a:tab pos="5728900" algn="l"/>
                <a:tab pos="6445211" algn="l"/>
                <a:tab pos="7161522" algn="l"/>
                <a:tab pos="7877826" algn="l"/>
                <a:tab pos="8594136" algn="l"/>
                <a:tab pos="9310444" algn="l"/>
                <a:tab pos="10026758" algn="l"/>
                <a:tab pos="10743067" algn="l"/>
              </a:tabLst>
              <a:defRPr/>
            </a:pPr>
            <a:r>
              <a:rPr lang="en-US" sz="1200" b="1" noProof="1">
                <a:solidFill>
                  <a:srgbClr val="000000"/>
                </a:solidFill>
                <a:latin typeface="Courier New" charset="0"/>
                <a:ea typeface="msmincho" charset="0"/>
                <a:cs typeface="msmincho" charset="0"/>
              </a:rPr>
              <a:t>    ] </a:t>
            </a:r>
          </a:p>
          <a:p>
            <a:pPr>
              <a:lnSpc>
                <a:spcPct val="88000"/>
              </a:lnSpc>
              <a:tabLst>
                <a:tab pos="0" algn="l"/>
                <a:tab pos="714718" algn="l"/>
                <a:tab pos="1431038" algn="l"/>
                <a:tab pos="2147348" algn="l"/>
                <a:tab pos="2863659" algn="l"/>
                <a:tab pos="3579972" algn="l"/>
                <a:tab pos="4296279" algn="l"/>
                <a:tab pos="5012589" algn="l"/>
                <a:tab pos="5728900" algn="l"/>
                <a:tab pos="6445211" algn="l"/>
                <a:tab pos="7161522" algn="l"/>
                <a:tab pos="7877826" algn="l"/>
                <a:tab pos="8594136" algn="l"/>
                <a:tab pos="9310444" algn="l"/>
                <a:tab pos="10026758" algn="l"/>
                <a:tab pos="10743067" algn="l"/>
              </a:tabLst>
              <a:defRPr/>
            </a:pPr>
            <a:r>
              <a:rPr lang="en-US" sz="1200" b="1" noProof="1">
                <a:solidFill>
                  <a:srgbClr val="000000"/>
                </a:solidFill>
                <a:latin typeface="Courier New" charset="0"/>
                <a:ea typeface="msmincho" charset="0"/>
                <a:cs typeface="msmincho" charset="0"/>
              </a:rPr>
              <a:t>  ] ;</a:t>
            </a:r>
          </a:p>
        </p:txBody>
      </p:sp>
      <p:grpSp>
        <p:nvGrpSpPr>
          <p:cNvPr id="27" name="Group 26"/>
          <p:cNvGrpSpPr/>
          <p:nvPr/>
        </p:nvGrpSpPr>
        <p:grpSpPr>
          <a:xfrm>
            <a:off x="4430712" y="3990536"/>
            <a:ext cx="5123542" cy="2685719"/>
            <a:chOff x="4430712" y="3990536"/>
            <a:chExt cx="5123542" cy="2685722"/>
          </a:xfrm>
        </p:grpSpPr>
        <p:sp>
          <p:nvSpPr>
            <p:cNvPr id="28" name="Oval 27"/>
            <p:cNvSpPr/>
            <p:nvPr/>
          </p:nvSpPr>
          <p:spPr bwMode="auto">
            <a:xfrm>
              <a:off x="6934559" y="4096148"/>
              <a:ext cx="2501771" cy="334548"/>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36" name="Oval 35"/>
            <p:cNvSpPr/>
            <p:nvPr/>
          </p:nvSpPr>
          <p:spPr bwMode="auto">
            <a:xfrm>
              <a:off x="8014832" y="5432469"/>
              <a:ext cx="339401" cy="226267"/>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37" name="Rectangle 36"/>
            <p:cNvSpPr/>
            <p:nvPr/>
          </p:nvSpPr>
          <p:spPr bwMode="auto">
            <a:xfrm>
              <a:off x="5525892" y="6395909"/>
              <a:ext cx="12067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38" name="Oval 37"/>
            <p:cNvSpPr/>
            <p:nvPr/>
          </p:nvSpPr>
          <p:spPr bwMode="auto">
            <a:xfrm>
              <a:off x="6811054" y="6353467"/>
              <a:ext cx="27432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39" name="Rectangle 38"/>
            <p:cNvSpPr/>
            <p:nvPr/>
          </p:nvSpPr>
          <p:spPr bwMode="auto">
            <a:xfrm>
              <a:off x="4430712" y="4060501"/>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p>
          </p:txBody>
        </p:sp>
        <p:sp>
          <p:nvSpPr>
            <p:cNvPr id="40" name="Rectangle 39"/>
            <p:cNvSpPr/>
            <p:nvPr/>
          </p:nvSpPr>
          <p:spPr bwMode="auto">
            <a:xfrm>
              <a:off x="4430712" y="4328996"/>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p>
          </p:txBody>
        </p:sp>
        <p:cxnSp>
          <p:nvCxnSpPr>
            <p:cNvPr id="41" name="Curved Connector 40"/>
            <p:cNvCxnSpPr>
              <a:stCxn id="28" idx="4"/>
              <a:endCxn id="36" idx="0"/>
            </p:cNvCxnSpPr>
            <p:nvPr/>
          </p:nvCxnSpPr>
          <p:spPr bwMode="auto">
            <a:xfrm rot="5400000">
              <a:off x="7684102" y="4931126"/>
              <a:ext cx="1001773" cy="913"/>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2" name="Curved Connector 41"/>
            <p:cNvCxnSpPr>
              <a:stCxn id="36" idx="4"/>
              <a:endCxn id="37" idx="0"/>
            </p:cNvCxnSpPr>
            <p:nvPr/>
          </p:nvCxnSpPr>
          <p:spPr bwMode="auto">
            <a:xfrm rot="5400000">
              <a:off x="6788316" y="4999692"/>
              <a:ext cx="737174" cy="205526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3" name="Curved Connector 42"/>
            <p:cNvCxnSpPr>
              <a:stCxn id="36" idx="4"/>
              <a:endCxn id="38" idx="0"/>
            </p:cNvCxnSpPr>
            <p:nvPr/>
          </p:nvCxnSpPr>
          <p:spPr bwMode="auto">
            <a:xfrm rot="5400000">
              <a:off x="7836229" y="6005162"/>
              <a:ext cx="694731" cy="1879"/>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4" name="Straight Arrow Connector 43"/>
            <p:cNvCxnSpPr>
              <a:stCxn id="28" idx="2"/>
              <a:endCxn id="39" idx="3"/>
            </p:cNvCxnSpPr>
            <p:nvPr/>
          </p:nvCxnSpPr>
          <p:spPr bwMode="auto">
            <a:xfrm flipH="1" flipV="1">
              <a:off x="5789871" y="4179456"/>
              <a:ext cx="1144688" cy="8396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28" idx="2"/>
              <a:endCxn id="40" idx="3"/>
            </p:cNvCxnSpPr>
            <p:nvPr/>
          </p:nvCxnSpPr>
          <p:spPr bwMode="auto">
            <a:xfrm flipH="1">
              <a:off x="5789871" y="4263422"/>
              <a:ext cx="1144688" cy="18453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rot="238339">
              <a:off x="6072351" y="3990536"/>
              <a:ext cx="560883" cy="237910"/>
            </a:xfrm>
            <a:prstGeom prst="rect">
              <a:avLst/>
            </a:prstGeom>
            <a:noFill/>
          </p:spPr>
          <p:txBody>
            <a:bodyPr wrap="square" rtlCol="0">
              <a:spAutoFit/>
            </a:bodyPr>
            <a:lstStyle/>
            <a:p>
              <a:r>
                <a:rPr lang="en-US" sz="1000" b="1" noProof="1">
                  <a:solidFill>
                    <a:srgbClr val="0D0D0D"/>
                  </a:solidFill>
                </a:rPr>
                <a:t>a:title</a:t>
              </a:r>
            </a:p>
          </p:txBody>
        </p:sp>
        <p:sp>
          <p:nvSpPr>
            <p:cNvPr id="47" name="TextBox 46"/>
            <p:cNvSpPr txBox="1"/>
            <p:nvPr/>
          </p:nvSpPr>
          <p:spPr>
            <a:xfrm rot="21215795">
              <a:off x="6106894" y="4325406"/>
              <a:ext cx="691192" cy="237910"/>
            </a:xfrm>
            <a:prstGeom prst="rect">
              <a:avLst/>
            </a:prstGeom>
            <a:noFill/>
          </p:spPr>
          <p:txBody>
            <a:bodyPr wrap="square" rtlCol="0">
              <a:spAutoFit/>
            </a:bodyPr>
            <a:lstStyle/>
            <a:p>
              <a:r>
                <a:rPr lang="en-US" sz="1000" b="1" noProof="1">
                  <a:solidFill>
                    <a:srgbClr val="0D0D0D"/>
                  </a:solidFill>
                </a:rPr>
                <a:t>a:year</a:t>
              </a:r>
            </a:p>
          </p:txBody>
        </p:sp>
        <p:sp>
          <p:nvSpPr>
            <p:cNvPr id="48" name="TextBox 47"/>
            <p:cNvSpPr txBox="1"/>
            <p:nvPr/>
          </p:nvSpPr>
          <p:spPr>
            <a:xfrm>
              <a:off x="6996629" y="5779179"/>
              <a:ext cx="710683" cy="237910"/>
            </a:xfrm>
            <a:prstGeom prst="rect">
              <a:avLst/>
            </a:prstGeom>
            <a:noFill/>
          </p:spPr>
          <p:txBody>
            <a:bodyPr wrap="square" rtlCol="0">
              <a:spAutoFit/>
            </a:bodyPr>
            <a:lstStyle/>
            <a:p>
              <a:r>
                <a:rPr lang="en-US" sz="1000" b="1" noProof="1">
                  <a:solidFill>
                    <a:srgbClr val="0D0D0D"/>
                  </a:solidFill>
                </a:rPr>
                <a:t>a:name</a:t>
              </a:r>
            </a:p>
          </p:txBody>
        </p:sp>
        <p:sp>
          <p:nvSpPr>
            <p:cNvPr id="49" name="TextBox 48"/>
            <p:cNvSpPr txBox="1"/>
            <p:nvPr/>
          </p:nvSpPr>
          <p:spPr>
            <a:xfrm>
              <a:off x="8268760" y="5922715"/>
              <a:ext cx="1038752" cy="237910"/>
            </a:xfrm>
            <a:prstGeom prst="rect">
              <a:avLst/>
            </a:prstGeom>
            <a:noFill/>
          </p:spPr>
          <p:txBody>
            <a:bodyPr wrap="square" rtlCol="0">
              <a:spAutoFit/>
            </a:bodyPr>
            <a:lstStyle/>
            <a:p>
              <a:r>
                <a:rPr lang="en-US" sz="1000" b="1" noProof="1">
                  <a:solidFill>
                    <a:srgbClr val="0D0D0D"/>
                  </a:solidFill>
                </a:rPr>
                <a:t>a:homepage</a:t>
              </a:r>
            </a:p>
          </p:txBody>
        </p:sp>
        <p:sp>
          <p:nvSpPr>
            <p:cNvPr id="50" name="TextBox 49"/>
            <p:cNvSpPr txBox="1"/>
            <p:nvPr/>
          </p:nvSpPr>
          <p:spPr>
            <a:xfrm>
              <a:off x="8258475" y="5093069"/>
              <a:ext cx="820437" cy="237910"/>
            </a:xfrm>
            <a:prstGeom prst="rect">
              <a:avLst/>
            </a:prstGeom>
            <a:noFill/>
          </p:spPr>
          <p:txBody>
            <a:bodyPr wrap="square" rtlCol="0">
              <a:spAutoFit/>
            </a:bodyPr>
            <a:lstStyle/>
            <a:p>
              <a:r>
                <a:rPr lang="en-US" sz="1000" b="1" noProof="1">
                  <a:solidFill>
                    <a:srgbClr val="0D0D0D"/>
                  </a:solidFill>
                </a:rPr>
                <a:t>a:author</a:t>
              </a:r>
            </a:p>
          </p:txBody>
        </p:sp>
      </p:grpSp>
    </p:spTree>
    <p:extLst>
      <p:ext uri="{BB962C8B-B14F-4D97-AF65-F5344CB8AC3E}">
        <p14:creationId xmlns:p14="http://schemas.microsoft.com/office/powerpoint/2010/main" val="417537755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Fundamentals are similar:</a:t>
            </a:r>
            <a:endParaRPr lang="en-US" dirty="0"/>
          </a:p>
          <a:p>
            <a:pPr lvl="1"/>
            <a:r>
              <a:rPr lang="en-US" dirty="0"/>
              <a:t>each row is turned into a series of triples with a common subject</a:t>
            </a:r>
          </a:p>
          <a:p>
            <a:r>
              <a:rPr lang="en-US" dirty="0" smtClean="0"/>
              <a:t>Direct mapping is a “default” R2RML mapping</a:t>
            </a:r>
          </a:p>
          <a:p>
            <a:r>
              <a:rPr lang="en-US" dirty="0" smtClean="0"/>
              <a:t>Usage depends on the availability of tools, personal background and experience, …</a:t>
            </a:r>
            <a:endParaRPr lang="en-US" dirty="0"/>
          </a:p>
        </p:txBody>
      </p:sp>
      <p:sp>
        <p:nvSpPr>
          <p:cNvPr id="3" name="Title 2"/>
          <p:cNvSpPr>
            <a:spLocks noGrp="1"/>
          </p:cNvSpPr>
          <p:nvPr>
            <p:ph type="title"/>
          </p:nvPr>
        </p:nvSpPr>
        <p:spPr/>
        <p:txBody>
          <a:bodyPr/>
          <a:lstStyle/>
          <a:p>
            <a:r>
              <a:rPr lang="en-US" dirty="0" smtClean="0"/>
              <a:t>Relationships to the Direct Mapping</a:t>
            </a:r>
            <a:endParaRPr lang="en-US" dirty="0"/>
          </a:p>
        </p:txBody>
      </p:sp>
    </p:spTree>
    <p:extLst>
      <p:ext uri="{BB962C8B-B14F-4D97-AF65-F5344CB8AC3E}">
        <p14:creationId xmlns:p14="http://schemas.microsoft.com/office/powerpoint/2010/main" val="1066432337"/>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3191863"/>
            <a:ext cx="7099928" cy="1259946"/>
          </a:xfrm>
          <a:solidFill>
            <a:srgbClr val="008000">
              <a:alpha val="15000"/>
            </a:srgbClr>
          </a:solidFill>
        </p:spPr>
        <p:txBody>
          <a:bodyPr>
            <a:normAutofit/>
          </a:bodyPr>
          <a:lstStyle/>
          <a:p>
            <a:r>
              <a:rPr lang="en-US" sz="6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Linked Data</a:t>
            </a:r>
          </a:p>
        </p:txBody>
      </p:sp>
    </p:spTree>
    <p:extLst>
      <p:ext uri="{BB962C8B-B14F-4D97-AF65-F5344CB8AC3E}">
        <p14:creationId xmlns:p14="http://schemas.microsoft.com/office/powerpoint/2010/main" val="3874375269"/>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8" name="Rectangle 2"/>
          <p:cNvSpPr>
            <a:spLocks noGrp="1" noChangeArrowheads="1"/>
          </p:cNvSpPr>
          <p:nvPr>
            <p:ph idx="1"/>
          </p:nvPr>
        </p:nvSpPr>
        <p:spPr/>
        <p:txBody>
          <a:bodyPr/>
          <a:lstStyle/>
          <a:p>
            <a:r>
              <a:rPr lang="en-US" dirty="0" smtClean="0"/>
              <a:t>Goal: “expose” whole datasets on the Web</a:t>
            </a:r>
          </a:p>
          <a:p>
            <a:pPr lvl="1"/>
            <a:r>
              <a:rPr lang="en-US" dirty="0" smtClean="0"/>
              <a:t>remember the importance of data!</a:t>
            </a:r>
          </a:p>
          <a:p>
            <a:r>
              <a:rPr lang="en-US" dirty="0" smtClean="0"/>
              <a:t>Set links among the data items from different datasets</a:t>
            </a:r>
          </a:p>
          <a:p>
            <a:pPr lvl="1"/>
            <a:r>
              <a:rPr lang="en-US" dirty="0" smtClean="0"/>
              <a:t>we want to avoid the silo effects</a:t>
            </a:r>
          </a:p>
          <a:p>
            <a:r>
              <a:rPr lang="en-US" dirty="0" smtClean="0"/>
              <a:t>Use open standards to access data</a:t>
            </a:r>
            <a:endParaRPr lang="en-US" dirty="0"/>
          </a:p>
          <a:p>
            <a:endParaRPr lang="en-US" dirty="0" smtClean="0"/>
          </a:p>
        </p:txBody>
      </p:sp>
      <p:sp>
        <p:nvSpPr>
          <p:cNvPr id="251907" name="Rectangle 1"/>
          <p:cNvSpPr>
            <a:spLocks noGrp="1" noChangeArrowheads="1"/>
          </p:cNvSpPr>
          <p:nvPr>
            <p:ph type="title"/>
          </p:nvPr>
        </p:nvSpPr>
        <p:spPr/>
        <p:txBody>
          <a:bodyPr/>
          <a:lstStyle/>
          <a:p>
            <a:r>
              <a:rPr lang="en-US" dirty="0" smtClean="0"/>
              <a:t>Linked Data “Movement”</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Linked Data makes it possible to develop complex </a:t>
            </a:r>
            <a:r>
              <a:rPr lang="en-US" dirty="0" err="1" smtClean="0"/>
              <a:t>mashup</a:t>
            </a:r>
            <a:r>
              <a:rPr lang="en-US" dirty="0" smtClean="0"/>
              <a:t> applications easily</a:t>
            </a:r>
            <a:endParaRPr lang="en-US" dirty="0"/>
          </a:p>
        </p:txBody>
      </p:sp>
    </p:spTree>
    <p:extLst>
      <p:ext uri="{BB962C8B-B14F-4D97-AF65-F5344CB8AC3E}">
        <p14:creationId xmlns:p14="http://schemas.microsoft.com/office/powerpoint/2010/main" val="1084339652"/>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6" name="Rectangle 2"/>
          <p:cNvSpPr>
            <a:spLocks noGrp="1" noChangeArrowheads="1"/>
          </p:cNvSpPr>
          <p:nvPr>
            <p:ph idx="1"/>
          </p:nvPr>
        </p:nvSpPr>
        <p:spPr/>
        <p:txBody>
          <a:bodyPr/>
          <a:lstStyle/>
          <a:p>
            <a:r>
              <a:rPr lang="en-US" smtClean="0"/>
              <a:t>DBpedia is a community effort to</a:t>
            </a:r>
          </a:p>
          <a:p>
            <a:pPr lvl="1"/>
            <a:r>
              <a:rPr lang="en-US" smtClean="0"/>
              <a:t>extract structured (“infobox”) information from Wikipedia</a:t>
            </a:r>
          </a:p>
          <a:p>
            <a:pPr lvl="1"/>
            <a:r>
              <a:rPr lang="en-US" smtClean="0"/>
              <a:t>provide a query endpoint to the dataset</a:t>
            </a:r>
          </a:p>
          <a:p>
            <a:pPr lvl="1"/>
            <a:r>
              <a:rPr lang="en-US" smtClean="0"/>
              <a:t>interlink the DBpedia dataset with other datasets on the Web</a:t>
            </a:r>
            <a:endParaRPr lang="en-US"/>
          </a:p>
        </p:txBody>
      </p:sp>
      <p:sp>
        <p:nvSpPr>
          <p:cNvPr id="253955" name="Rectangle 1"/>
          <p:cNvSpPr>
            <a:spLocks noGrp="1" noChangeArrowheads="1"/>
          </p:cNvSpPr>
          <p:nvPr>
            <p:ph type="title"/>
          </p:nvPr>
        </p:nvSpPr>
        <p:spPr/>
        <p:txBody>
          <a:bodyPr/>
          <a:lstStyle/>
          <a:p>
            <a:r>
              <a:rPr lang="en-US" smtClean="0"/>
              <a:t>Example data source: DBpedia</a:t>
            </a:r>
            <a:endParaRPr lang="en-US"/>
          </a:p>
        </p:txBody>
      </p:sp>
      <p:grpSp>
        <p:nvGrpSpPr>
          <p:cNvPr id="253957" name="Group 3"/>
          <p:cNvGrpSpPr>
            <a:grpSpLocks/>
          </p:cNvGrpSpPr>
          <p:nvPr/>
        </p:nvGrpSpPr>
        <p:grpSpPr bwMode="auto">
          <a:xfrm>
            <a:off x="3887787" y="4176762"/>
            <a:ext cx="2074863" cy="1798637"/>
            <a:chOff x="2449" y="2631"/>
            <a:chExt cx="1307" cy="1133"/>
          </a:xfrm>
        </p:grpSpPr>
        <p:pic>
          <p:nvPicPr>
            <p:cNvPr id="253958" name="Picture 4"/>
            <p:cNvPicPr>
              <a:picLocks noChangeAspect="1" noChangeArrowheads="1"/>
            </p:cNvPicPr>
            <p:nvPr/>
          </p:nvPicPr>
          <p:blipFill>
            <a:blip r:embed="rId3"/>
            <a:srcRect/>
            <a:stretch>
              <a:fillRect/>
            </a:stretch>
          </p:blipFill>
          <p:spPr bwMode="auto">
            <a:xfrm>
              <a:off x="2449" y="2631"/>
              <a:ext cx="1308" cy="366"/>
            </a:xfrm>
            <a:prstGeom prst="rect">
              <a:avLst/>
            </a:prstGeom>
            <a:noFill/>
            <a:ln w="9525">
              <a:noFill/>
              <a:round/>
              <a:headEnd/>
              <a:tailEnd/>
            </a:ln>
          </p:spPr>
        </p:pic>
        <p:pic>
          <p:nvPicPr>
            <p:cNvPr id="253959" name="Picture 5"/>
            <p:cNvPicPr>
              <a:picLocks noChangeAspect="1" noChangeArrowheads="1"/>
            </p:cNvPicPr>
            <p:nvPr/>
          </p:nvPicPr>
          <p:blipFill>
            <a:blip r:embed="rId4"/>
            <a:srcRect/>
            <a:stretch>
              <a:fillRect/>
            </a:stretch>
          </p:blipFill>
          <p:spPr bwMode="auto">
            <a:xfrm>
              <a:off x="2451" y="3138"/>
              <a:ext cx="1306" cy="184"/>
            </a:xfrm>
            <a:prstGeom prst="rect">
              <a:avLst/>
            </a:prstGeom>
            <a:noFill/>
            <a:ln w="9525">
              <a:noFill/>
              <a:round/>
              <a:headEnd/>
              <a:tailEnd/>
            </a:ln>
          </p:spPr>
        </p:pic>
        <p:pic>
          <p:nvPicPr>
            <p:cNvPr id="253960" name="Picture 6"/>
            <p:cNvPicPr>
              <a:picLocks noChangeAspect="1" noChangeArrowheads="1"/>
            </p:cNvPicPr>
            <p:nvPr/>
          </p:nvPicPr>
          <p:blipFill>
            <a:blip r:embed="rId5"/>
            <a:srcRect/>
            <a:stretch>
              <a:fillRect/>
            </a:stretch>
          </p:blipFill>
          <p:spPr bwMode="auto">
            <a:xfrm>
              <a:off x="2854" y="3463"/>
              <a:ext cx="902" cy="301"/>
            </a:xfrm>
            <a:prstGeom prst="rect">
              <a:avLst/>
            </a:prstGeom>
            <a:noFill/>
            <a:ln w="9525">
              <a:noFill/>
              <a:round/>
              <a:headEnd/>
              <a:tailEnd/>
            </a:ln>
          </p:spPr>
        </p:pic>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data-homepage-noanno-cur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80625" cy="7559675"/>
          </a:xfrm>
          <a:prstGeom prst="rect">
            <a:avLst/>
          </a:prstGeom>
        </p:spPr>
      </p:pic>
    </p:spTree>
    <p:extLst>
      <p:ext uri="{BB962C8B-B14F-4D97-AF65-F5344CB8AC3E}">
        <p14:creationId xmlns:p14="http://schemas.microsoft.com/office/powerpoint/2010/main" val="1641236601"/>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3" name="Rectangle 1"/>
          <p:cNvSpPr>
            <a:spLocks noGrp="1" noChangeArrowheads="1"/>
          </p:cNvSpPr>
          <p:nvPr>
            <p:ph type="title"/>
          </p:nvPr>
        </p:nvSpPr>
        <p:spPr/>
        <p:txBody>
          <a:bodyPr tIns="35119">
            <a:normAutofit fontScale="90000"/>
          </a:bodyPr>
          <a:lstStyle/>
          <a:p>
            <a:pPr>
              <a:tabLst>
                <a:tab pos="720603" algn="l"/>
                <a:tab pos="1441204" algn="l"/>
                <a:tab pos="2161812" algn="l"/>
                <a:tab pos="2882419" algn="l"/>
                <a:tab pos="3603024" algn="l"/>
                <a:tab pos="4323633" algn="l"/>
                <a:tab pos="5044238" algn="l"/>
                <a:tab pos="5764844" algn="l"/>
                <a:tab pos="6485447" algn="l"/>
                <a:tab pos="7206054" algn="l"/>
                <a:tab pos="7926656" algn="l"/>
                <a:tab pos="8647262" algn="l"/>
                <a:tab pos="9367869" algn="l"/>
              </a:tabLst>
            </a:pPr>
            <a:r>
              <a:rPr lang="en-US" dirty="0"/>
              <a:t>Extracting structured data from Wikipedia</a:t>
            </a:r>
          </a:p>
        </p:txBody>
      </p:sp>
      <p:sp>
        <p:nvSpPr>
          <p:cNvPr id="123906" name="Rectangle 2"/>
          <p:cNvSpPr>
            <a:spLocks noChangeArrowheads="1"/>
          </p:cNvSpPr>
          <p:nvPr/>
        </p:nvSpPr>
        <p:spPr bwMode="auto">
          <a:xfrm>
            <a:off x="230193" y="1493837"/>
            <a:ext cx="7019925" cy="5484040"/>
          </a:xfrm>
          <a:prstGeom prst="rect">
            <a:avLst/>
          </a:prstGeom>
          <a:solidFill>
            <a:schemeClr val="accent1">
              <a:lumMod val="20000"/>
              <a:lumOff val="80000"/>
            </a:schemeClr>
          </a:solidFill>
          <a:ln w="12600">
            <a:noFill/>
            <a:miter lim="800000"/>
            <a:headEnd/>
            <a:tailEnd/>
          </a:ln>
          <a:effectLst>
            <a:outerShdw blurRad="63500" dist="101823" dir="2700000" algn="ctr" rotWithShape="0">
              <a:srgbClr val="C0C0C0"/>
            </a:outerShdw>
          </a:effectLst>
        </p:spPr>
        <p:txBody>
          <a:bodyPr lIns="89584" tIns="46589" rIns="89584" bIns="46589">
            <a:prstTxWarp prst="textNoShape">
              <a:avLst/>
            </a:prstTxWarp>
            <a:spAutoFit/>
          </a:bodyPr>
          <a:lstStyle/>
          <a:p>
            <a:pPr>
              <a:lnSpc>
                <a:spcPct val="94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900" b="1" noProof="1">
                <a:solidFill>
                  <a:srgbClr val="000000"/>
                </a:solidFill>
                <a:latin typeface="Courier New" charset="0"/>
                <a:ea typeface="msmincho" charset="0"/>
                <a:cs typeface="msmincho" charset="0"/>
              </a:rPr>
              <a:t>@prefix dbpedia &lt;http://dbpedia.org/resource/&gt;.</a:t>
            </a:r>
          </a:p>
          <a:p>
            <a:pPr>
              <a:lnSpc>
                <a:spcPct val="122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900" b="1" noProof="1">
                <a:solidFill>
                  <a:srgbClr val="000000"/>
                </a:solidFill>
                <a:latin typeface="Courier New" charset="0"/>
                <a:ea typeface="msmincho" charset="0"/>
                <a:cs typeface="msmincho" charset="0"/>
              </a:rPr>
              <a:t>@prefix dbterm  &lt;http://dbpedia.org/property/&gt;.</a:t>
            </a:r>
          </a:p>
          <a:p>
            <a:pPr>
              <a:lnSpc>
                <a:spcPct val="122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endParaRPr lang="en-US" sz="1900" b="1" noProof="1">
              <a:solidFill>
                <a:srgbClr val="000000"/>
              </a:solidFill>
              <a:latin typeface="Courier New" charset="0"/>
              <a:ea typeface="msmincho" charset="0"/>
              <a:cs typeface="msmincho" charset="0"/>
            </a:endParaRPr>
          </a:p>
          <a:p>
            <a:pPr>
              <a:lnSpc>
                <a:spcPct val="122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900" b="1" noProof="1">
                <a:solidFill>
                  <a:srgbClr val="000000"/>
                </a:solidFill>
                <a:latin typeface="Courier New" charset="0"/>
                <a:ea typeface="msmincho" charset="0"/>
                <a:cs typeface="msmincho" charset="0"/>
              </a:rPr>
              <a:t>dbpedia:</a:t>
            </a:r>
            <a:r>
              <a:rPr lang="en-US" sz="1900" b="1" noProof="1">
                <a:solidFill>
                  <a:srgbClr val="FF0000"/>
                </a:solidFill>
                <a:latin typeface="Courier New" charset="0"/>
                <a:ea typeface="msmincho" charset="0"/>
                <a:cs typeface="msmincho" charset="0"/>
              </a:rPr>
              <a:t>Amsterdam</a:t>
            </a:r>
            <a:r>
              <a:rPr lang="en-US" sz="1900" b="1" noProof="1">
                <a:solidFill>
                  <a:srgbClr val="000000"/>
                </a:solidFill>
                <a:latin typeface="Courier New" charset="0"/>
                <a:ea typeface="msmincho" charset="0"/>
                <a:cs typeface="msmincho" charset="0"/>
              </a:rPr>
              <a:t/>
            </a:r>
            <a:br>
              <a:rPr lang="en-US" sz="1900" b="1" noProof="1">
                <a:solidFill>
                  <a:srgbClr val="000000"/>
                </a:solidFill>
                <a:latin typeface="Courier New" charset="0"/>
                <a:ea typeface="msmincho" charset="0"/>
                <a:cs typeface="msmincho" charset="0"/>
              </a:rPr>
            </a:br>
            <a:r>
              <a:rPr lang="en-US" sz="1900" b="1" noProof="1">
                <a:solidFill>
                  <a:srgbClr val="000000"/>
                </a:solidFill>
                <a:latin typeface="Courier New" charset="0"/>
                <a:ea typeface="msmincho" charset="0"/>
                <a:cs typeface="msmincho" charset="0"/>
              </a:rPr>
              <a:t>  dbterm:officialName </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Amsterdam</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 ;</a:t>
            </a:r>
            <a:br>
              <a:rPr lang="en-US" sz="1900" b="1" noProof="1">
                <a:solidFill>
                  <a:srgbClr val="000000"/>
                </a:solidFill>
                <a:latin typeface="Courier New" charset="0"/>
                <a:ea typeface="msmincho" charset="0"/>
                <a:cs typeface="msmincho" charset="0"/>
              </a:rPr>
            </a:br>
            <a:r>
              <a:rPr lang="en-US" sz="1900" b="1" noProof="1">
                <a:solidFill>
                  <a:srgbClr val="000000"/>
                </a:solidFill>
                <a:latin typeface="Courier New" charset="0"/>
                <a:ea typeface="msmincho" charset="0"/>
                <a:cs typeface="msmincho" charset="0"/>
              </a:rPr>
              <a:t>  dbterm:longd </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4</a:t>
            </a:r>
            <a:r>
              <a:rPr lang="en-US" sz="2000" b="1" noProof="1">
                <a:solidFill>
                  <a:srgbClr val="000000"/>
                </a:solidFill>
                <a:latin typeface="Courier New" charset="0"/>
                <a:ea typeface="msmincho" charset="0"/>
                <a:cs typeface="msmincho" charset="0"/>
              </a:rPr>
              <a:t>" </a:t>
            </a:r>
            <a:r>
              <a:rPr lang="en-US" sz="1900" b="1" noProof="1">
                <a:solidFill>
                  <a:srgbClr val="000000"/>
                </a:solidFill>
                <a:latin typeface="Courier New" charset="0"/>
                <a:ea typeface="msmincho" charset="0"/>
                <a:cs typeface="msmincho" charset="0"/>
              </a:rPr>
              <a:t>;</a:t>
            </a:r>
          </a:p>
          <a:p>
            <a:pPr>
              <a:lnSpc>
                <a:spcPct val="122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900" b="1" noProof="1">
                <a:solidFill>
                  <a:srgbClr val="000000"/>
                </a:solidFill>
                <a:latin typeface="Courier New" charset="0"/>
                <a:ea typeface="msmincho" charset="0"/>
                <a:cs typeface="msmincho" charset="0"/>
              </a:rPr>
              <a:t>  dbterm:longm </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53</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 ;</a:t>
            </a:r>
          </a:p>
          <a:p>
            <a:pPr>
              <a:lnSpc>
                <a:spcPct val="122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900" b="1" noProof="1">
                <a:solidFill>
                  <a:srgbClr val="000000"/>
                </a:solidFill>
                <a:latin typeface="Courier New" charset="0"/>
                <a:ea typeface="msmincho" charset="0"/>
                <a:cs typeface="msmincho" charset="0"/>
              </a:rPr>
              <a:t>  dbterm:longs </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32</a:t>
            </a:r>
            <a:r>
              <a:rPr lang="en-US" sz="2000" b="1" noProof="1">
                <a:solidFill>
                  <a:srgbClr val="000000"/>
                </a:solidFill>
                <a:latin typeface="Courier New" charset="0"/>
                <a:ea typeface="msmincho" charset="0"/>
                <a:cs typeface="msmincho" charset="0"/>
              </a:rPr>
              <a:t>" ;</a:t>
            </a:r>
          </a:p>
          <a:p>
            <a:pPr>
              <a:lnSpc>
                <a:spcPct val="122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2000" b="1" noProof="1">
                <a:solidFill>
                  <a:srgbClr val="000000"/>
                </a:solidFill>
                <a:latin typeface="Courier New" charset="0"/>
                <a:ea typeface="msmincho" charset="0"/>
                <a:cs typeface="msmincho" charset="0"/>
              </a:rPr>
              <a:t>  dbterm:website &lt;http://www.amsterdam.nl&gt; ;</a:t>
            </a:r>
          </a:p>
          <a:p>
            <a:pPr>
              <a:lnSpc>
                <a:spcPct val="122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2000" b="1" noProof="1">
                <a:solidFill>
                  <a:srgbClr val="000000"/>
                </a:solidFill>
                <a:latin typeface="Courier New" charset="0"/>
                <a:ea typeface="msmincho" charset="0"/>
                <a:cs typeface="msmincho" charset="0"/>
              </a:rPr>
              <a:t>  dbterm:populationUrban "1364422" ;</a:t>
            </a:r>
            <a:endParaRPr lang="en-US" sz="1900" b="1" noProof="1">
              <a:solidFill>
                <a:srgbClr val="000000"/>
              </a:solidFill>
              <a:latin typeface="Courier New" charset="0"/>
              <a:ea typeface="msmincho" charset="0"/>
              <a:cs typeface="msmincho" charset="0"/>
            </a:endParaRPr>
          </a:p>
          <a:p>
            <a:pPr>
              <a:lnSpc>
                <a:spcPct val="122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900" b="1" noProof="1">
                <a:solidFill>
                  <a:srgbClr val="000000"/>
                </a:solidFill>
                <a:latin typeface="Courier New" charset="0"/>
                <a:ea typeface="msmincho" charset="0"/>
                <a:cs typeface="msmincho" charset="0"/>
              </a:rPr>
              <a:t>  dbterm:areaTotalKm </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219</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 ;</a:t>
            </a:r>
          </a:p>
          <a:p>
            <a:pPr>
              <a:lnSpc>
                <a:spcPct val="122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900" b="1" noProof="1">
                <a:solidFill>
                  <a:srgbClr val="000000"/>
                </a:solidFill>
                <a:latin typeface="Courier New" charset="0"/>
                <a:ea typeface="msmincho" charset="0"/>
                <a:cs typeface="msmincho" charset="0"/>
              </a:rPr>
              <a:t>  ...</a:t>
            </a:r>
          </a:p>
          <a:p>
            <a:pPr>
              <a:lnSpc>
                <a:spcPct val="122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900" b="1" noProof="1">
                <a:solidFill>
                  <a:srgbClr val="000000"/>
                </a:solidFill>
                <a:latin typeface="Courier New" charset="0"/>
                <a:ea typeface="msmincho" charset="0"/>
                <a:cs typeface="msmincho" charset="0"/>
              </a:rPr>
              <a:t>dbpedia:</a:t>
            </a:r>
            <a:r>
              <a:rPr lang="en-US" sz="1900" b="1" noProof="1">
                <a:solidFill>
                  <a:srgbClr val="FF0000"/>
                </a:solidFill>
                <a:latin typeface="Courier New" charset="0"/>
                <a:ea typeface="msmincho" charset="0"/>
                <a:cs typeface="msmincho" charset="0"/>
              </a:rPr>
              <a:t>ABN_AMRO</a:t>
            </a:r>
          </a:p>
          <a:p>
            <a:pPr>
              <a:lnSpc>
                <a:spcPct val="122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900" b="1" noProof="1">
                <a:solidFill>
                  <a:srgbClr val="000000"/>
                </a:solidFill>
                <a:latin typeface="Courier New" charset="0"/>
                <a:ea typeface="msmincho" charset="0"/>
                <a:cs typeface="msmincho" charset="0"/>
              </a:rPr>
              <a:t>  dbterm:location dbpedia:Amsterdam ;</a:t>
            </a:r>
          </a:p>
          <a:p>
            <a:pPr>
              <a:lnSpc>
                <a:spcPct val="122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900" b="1" noProof="1">
                <a:solidFill>
                  <a:srgbClr val="000000"/>
                </a:solidFill>
                <a:latin typeface="Courier New" charset="0"/>
                <a:ea typeface="msmincho" charset="0"/>
                <a:cs typeface="msmincho" charset="0"/>
              </a:rPr>
              <a:t>  ...</a:t>
            </a:r>
          </a:p>
        </p:txBody>
      </p:sp>
      <p:grpSp>
        <p:nvGrpSpPr>
          <p:cNvPr id="8" name="Group 7"/>
          <p:cNvGrpSpPr/>
          <p:nvPr/>
        </p:nvGrpSpPr>
        <p:grpSpPr>
          <a:xfrm>
            <a:off x="7554916" y="1417638"/>
            <a:ext cx="2146143" cy="5638800"/>
            <a:chOff x="7362596" y="67460"/>
            <a:chExt cx="2718029" cy="7141377"/>
          </a:xfrm>
        </p:grpSpPr>
        <p:pic>
          <p:nvPicPr>
            <p:cNvPr id="5" name="Picture 4" descr="adam1.png"/>
            <p:cNvPicPr>
              <a:picLocks noChangeAspect="1"/>
            </p:cNvPicPr>
            <p:nvPr/>
          </p:nvPicPr>
          <p:blipFill>
            <a:blip r:embed="rId3"/>
            <a:stretch>
              <a:fillRect/>
            </a:stretch>
          </p:blipFill>
          <p:spPr>
            <a:xfrm>
              <a:off x="7363465" y="2382837"/>
              <a:ext cx="2717160" cy="4826000"/>
            </a:xfrm>
            <a:prstGeom prst="rect">
              <a:avLst/>
            </a:prstGeom>
          </p:spPr>
        </p:pic>
        <p:pic>
          <p:nvPicPr>
            <p:cNvPr id="6" name="Picture 5" descr="adam2.png"/>
            <p:cNvPicPr>
              <a:picLocks noChangeAspect="1"/>
            </p:cNvPicPr>
            <p:nvPr/>
          </p:nvPicPr>
          <p:blipFill>
            <a:blip r:embed="rId4"/>
            <a:stretch>
              <a:fillRect/>
            </a:stretch>
          </p:blipFill>
          <p:spPr>
            <a:xfrm>
              <a:off x="7362596" y="67460"/>
              <a:ext cx="2718029" cy="2035977"/>
            </a:xfrm>
            <a:prstGeom prst="rect">
              <a:avLst/>
            </a:prstGeom>
          </p:spPr>
        </p:pic>
        <p:pic>
          <p:nvPicPr>
            <p:cNvPr id="7" name="Picture 6" descr="adam3.png"/>
            <p:cNvPicPr>
              <a:picLocks noChangeAspect="1"/>
            </p:cNvPicPr>
            <p:nvPr/>
          </p:nvPicPr>
          <p:blipFill>
            <a:blip r:embed="rId5"/>
            <a:stretch>
              <a:fillRect/>
            </a:stretch>
          </p:blipFill>
          <p:spPr>
            <a:xfrm>
              <a:off x="7362597" y="2106095"/>
              <a:ext cx="2718028" cy="287137"/>
            </a:xfrm>
            <a:prstGeom prst="rect">
              <a:avLst/>
            </a:prstGeom>
          </p:spPr>
        </p:pic>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1" name="Rectangle 1"/>
          <p:cNvSpPr>
            <a:spLocks noGrp="1" noChangeArrowheads="1"/>
          </p:cNvSpPr>
          <p:nvPr>
            <p:ph type="title"/>
          </p:nvPr>
        </p:nvSpPr>
        <p:spPr/>
        <p:txBody>
          <a:bodyPr tIns="35119">
            <a:normAutofit fontScale="90000"/>
          </a:bodyPr>
          <a:lstStyle/>
          <a:p>
            <a:pPr>
              <a:tabLst>
                <a:tab pos="720603" algn="l"/>
                <a:tab pos="1441204" algn="l"/>
                <a:tab pos="2161812" algn="l"/>
                <a:tab pos="2882419" algn="l"/>
                <a:tab pos="3603024" algn="l"/>
                <a:tab pos="4323633" algn="l"/>
                <a:tab pos="5044238" algn="l"/>
                <a:tab pos="5764844" algn="l"/>
                <a:tab pos="6485447" algn="l"/>
                <a:tab pos="7206054" algn="l"/>
                <a:tab pos="7926656" algn="l"/>
                <a:tab pos="8647262" algn="l"/>
                <a:tab pos="9367869" algn="l"/>
              </a:tabLst>
            </a:pPr>
            <a:r>
              <a:rPr lang="en-US"/>
              <a:t>Automatic links among open datasets</a:t>
            </a:r>
          </a:p>
        </p:txBody>
      </p:sp>
      <p:sp>
        <p:nvSpPr>
          <p:cNvPr id="124930" name="Rectangle 2"/>
          <p:cNvSpPr>
            <a:spLocks noChangeArrowheads="1"/>
          </p:cNvSpPr>
          <p:nvPr/>
        </p:nvSpPr>
        <p:spPr bwMode="auto">
          <a:xfrm>
            <a:off x="1298577" y="1360563"/>
            <a:ext cx="7269163" cy="1346898"/>
          </a:xfrm>
          <a:prstGeom prst="rect">
            <a:avLst/>
          </a:prstGeom>
          <a:solidFill>
            <a:schemeClr val="accent1">
              <a:lumMod val="20000"/>
              <a:lumOff val="80000"/>
            </a:schemeClr>
          </a:solidFill>
          <a:ln w="12600">
            <a:noFill/>
            <a:miter lim="800000"/>
            <a:headEnd/>
            <a:tailEnd/>
          </a:ln>
          <a:effectLst>
            <a:outerShdw blurRad="63500" dist="101823" dir="2700000" algn="ctr" rotWithShape="0">
              <a:srgbClr val="C0C0C0"/>
            </a:outerShdw>
          </a:effectLst>
        </p:spPr>
        <p:txBody>
          <a:bodyPr lIns="89584" tIns="46589" rIns="89584" bIns="46589">
            <a:prstTxWarp prst="textNoShape">
              <a:avLst/>
            </a:prstTxWarp>
            <a:spAutoFit/>
          </a:bodyPr>
          <a:lstStyle/>
          <a:p>
            <a:pPr>
              <a:lnSpc>
                <a:spcPct val="94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900" b="1">
                <a:solidFill>
                  <a:srgbClr val="000000"/>
                </a:solidFill>
                <a:latin typeface="Courier New" charset="0"/>
                <a:ea typeface="msmincho" charset="0"/>
                <a:cs typeface="msmincho" charset="0"/>
              </a:rPr>
              <a:t>&lt;http://dbpedia.org/resource/Amsterdam&gt;</a:t>
            </a:r>
            <a:br>
              <a:rPr lang="en-US" sz="1900" b="1">
                <a:solidFill>
                  <a:srgbClr val="000000"/>
                </a:solidFill>
                <a:latin typeface="Courier New" charset="0"/>
                <a:ea typeface="msmincho" charset="0"/>
                <a:cs typeface="msmincho" charset="0"/>
              </a:rPr>
            </a:br>
            <a:r>
              <a:rPr lang="en-US" sz="1900" b="1">
                <a:solidFill>
                  <a:srgbClr val="000000"/>
                </a:solidFill>
                <a:latin typeface="Courier New" charset="0"/>
                <a:ea typeface="msmincho" charset="0"/>
                <a:cs typeface="msmincho" charset="0"/>
              </a:rPr>
              <a:t>  owl:sameAs &lt;http://rdf.freebase.com/ns/...&gt; ;</a:t>
            </a:r>
          </a:p>
          <a:p>
            <a:pPr>
              <a:lnSpc>
                <a:spcPct val="122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900" b="1">
                <a:solidFill>
                  <a:srgbClr val="000000"/>
                </a:solidFill>
                <a:latin typeface="Courier New" charset="0"/>
                <a:ea typeface="msmincho" charset="0"/>
                <a:cs typeface="msmincho" charset="0"/>
              </a:rPr>
              <a:t>  owl:sameAs &lt;http://sws.geonames.org/2759793&gt; ;</a:t>
            </a:r>
          </a:p>
          <a:p>
            <a:pPr>
              <a:lnSpc>
                <a:spcPct val="122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900" b="1">
                <a:solidFill>
                  <a:srgbClr val="000000"/>
                </a:solidFill>
                <a:latin typeface="Courier New" charset="0"/>
                <a:ea typeface="msmincho" charset="0"/>
                <a:cs typeface="msmincho" charset="0"/>
              </a:rPr>
              <a:t>  ...</a:t>
            </a:r>
          </a:p>
        </p:txBody>
      </p:sp>
      <p:sp>
        <p:nvSpPr>
          <p:cNvPr id="124931" name="Rectangle 3"/>
          <p:cNvSpPr>
            <a:spLocks noChangeArrowheads="1"/>
          </p:cNvSpPr>
          <p:nvPr/>
        </p:nvSpPr>
        <p:spPr bwMode="auto">
          <a:xfrm>
            <a:off x="576263" y="4065637"/>
            <a:ext cx="8712200" cy="2179751"/>
          </a:xfrm>
          <a:prstGeom prst="rect">
            <a:avLst/>
          </a:prstGeom>
          <a:solidFill>
            <a:schemeClr val="accent1">
              <a:lumMod val="20000"/>
              <a:lumOff val="80000"/>
            </a:schemeClr>
          </a:solidFill>
          <a:ln w="12600">
            <a:noFill/>
            <a:miter lim="800000"/>
            <a:headEnd/>
            <a:tailEnd/>
          </a:ln>
          <a:effectLst>
            <a:outerShdw blurRad="63500" dist="101823" dir="2700000" algn="ctr" rotWithShape="0">
              <a:srgbClr val="C0C0C0"/>
            </a:outerShdw>
          </a:effectLst>
        </p:spPr>
        <p:txBody>
          <a:bodyPr lIns="89584" tIns="46589" rIns="89584" bIns="46589">
            <a:prstTxWarp prst="textNoShape">
              <a:avLst/>
            </a:prstTxWarp>
            <a:spAutoFit/>
          </a:bodyPr>
          <a:lstStyle/>
          <a:p>
            <a:pPr>
              <a:lnSpc>
                <a:spcPct val="94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900" b="1" noProof="1">
                <a:solidFill>
                  <a:srgbClr val="000000"/>
                </a:solidFill>
                <a:latin typeface="Courier New" charset="0"/>
                <a:ea typeface="msmincho" charset="0"/>
                <a:cs typeface="msmincho" charset="0"/>
              </a:rPr>
              <a:t>&lt;http://sws.geonames.org/2759793&gt;</a:t>
            </a:r>
          </a:p>
          <a:p>
            <a:pPr>
              <a:lnSpc>
                <a:spcPct val="122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900" b="1" noProof="1">
                <a:solidFill>
                  <a:srgbClr val="000000"/>
                </a:solidFill>
                <a:latin typeface="Courier New" charset="0"/>
                <a:ea typeface="msmincho" charset="0"/>
                <a:cs typeface="msmincho" charset="0"/>
              </a:rPr>
              <a:t>  owl:sameAs &lt;http://dbpedia.org/resource/Amsterdam&gt;</a:t>
            </a:r>
          </a:p>
          <a:p>
            <a:pPr>
              <a:lnSpc>
                <a:spcPct val="122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900" b="1" noProof="1">
                <a:solidFill>
                  <a:srgbClr val="000000"/>
                </a:solidFill>
                <a:latin typeface="Courier New" charset="0"/>
                <a:ea typeface="msmincho" charset="0"/>
                <a:cs typeface="msmincho" charset="0"/>
              </a:rPr>
              <a:t>  wgs84_pos:lat </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52.3666667</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 ;</a:t>
            </a:r>
          </a:p>
          <a:p>
            <a:pPr>
              <a:lnSpc>
                <a:spcPct val="122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900" b="1" noProof="1">
                <a:solidFill>
                  <a:srgbClr val="000000"/>
                </a:solidFill>
                <a:latin typeface="Courier New" charset="0"/>
                <a:ea typeface="msmincho" charset="0"/>
                <a:cs typeface="msmincho" charset="0"/>
              </a:rPr>
              <a:t>  wgs84_pos:long </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4.8833333</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a:t>
            </a:r>
          </a:p>
          <a:p>
            <a:pPr>
              <a:lnSpc>
                <a:spcPct val="122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900" b="1" noProof="1">
                <a:solidFill>
                  <a:srgbClr val="000000"/>
                </a:solidFill>
                <a:latin typeface="Courier New" charset="0"/>
                <a:ea typeface="msmincho" charset="0"/>
                <a:cs typeface="msmincho" charset="0"/>
              </a:rPr>
              <a:t>  geo:inCountry &lt;http://www.geonames.org/countries/#NL&gt; ;</a:t>
            </a:r>
          </a:p>
          <a:p>
            <a:pPr>
              <a:lnSpc>
                <a:spcPct val="122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900" b="1" noProof="1">
                <a:solidFill>
                  <a:srgbClr val="000000"/>
                </a:solidFill>
                <a:latin typeface="Courier New" charset="0"/>
                <a:ea typeface="msmincho" charset="0"/>
                <a:cs typeface="msmincho" charset="0"/>
              </a:rPr>
              <a:t> ...</a:t>
            </a:r>
          </a:p>
        </p:txBody>
      </p:sp>
      <p:sp>
        <p:nvSpPr>
          <p:cNvPr id="258054" name="Text Box 4"/>
          <p:cNvSpPr txBox="1">
            <a:spLocks noChangeArrowheads="1"/>
          </p:cNvSpPr>
          <p:nvPr/>
        </p:nvSpPr>
        <p:spPr bwMode="auto">
          <a:xfrm>
            <a:off x="166688" y="6707188"/>
            <a:ext cx="9639300" cy="855662"/>
          </a:xfrm>
          <a:prstGeom prst="rect">
            <a:avLst/>
          </a:prstGeom>
          <a:noFill/>
          <a:ln w="9525">
            <a:noFill/>
            <a:round/>
            <a:headEnd/>
            <a:tailEnd/>
          </a:ln>
        </p:spPr>
        <p:txBody>
          <a:bodyPr wrap="none" lIns="89584" tIns="90444" rIns="89584" bIns="44794">
            <a:prstTxWarp prst="textNoShape">
              <a:avLst/>
            </a:prstTxWarp>
          </a:bodyPr>
          <a:lstStyle/>
          <a:p>
            <a:pPr>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pPr>
            <a:r>
              <a:rPr lang="en-US" dirty="0">
                <a:solidFill>
                  <a:srgbClr val="7F7F7F"/>
                </a:solidFill>
                <a:latin typeface="Helvetica Neue"/>
                <a:ea typeface="msmincho" charset="0"/>
                <a:cs typeface="Helvetica Neue"/>
              </a:rPr>
              <a:t>Processors can switch automatically from one to the other…</a:t>
            </a:r>
          </a:p>
          <a:p>
            <a:pPr>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pPr>
            <a:endParaRPr lang="en-US" dirty="0">
              <a:solidFill>
                <a:srgbClr val="000000"/>
              </a:solidFill>
              <a:ea typeface="msmincho" charset="0"/>
              <a:cs typeface="msmincho" charset="0"/>
            </a:endParaRPr>
          </a:p>
        </p:txBody>
      </p:sp>
      <p:cxnSp>
        <p:nvCxnSpPr>
          <p:cNvPr id="9" name="Shape 8"/>
          <p:cNvCxnSpPr>
            <a:stCxn id="124930" idx="1"/>
          </p:cNvCxnSpPr>
          <p:nvPr/>
        </p:nvCxnSpPr>
        <p:spPr bwMode="auto">
          <a:xfrm rot="10800000" flipV="1">
            <a:off x="849313" y="2034012"/>
            <a:ext cx="449263" cy="2079274"/>
          </a:xfrm>
          <a:prstGeom prst="bentConnector2">
            <a:avLst/>
          </a:prstGeom>
          <a:solidFill>
            <a:srgbClr val="00B8FF"/>
          </a:solidFill>
          <a:ln w="34925" cap="flat" cmpd="sng" algn="ctr">
            <a:solidFill>
              <a:srgbClr val="800000"/>
            </a:solidFill>
            <a:prstDash val="solid"/>
            <a:round/>
            <a:headEnd type="none" w="med" len="med"/>
            <a:tailEnd type="arrow"/>
          </a:ln>
          <a:effectLst/>
        </p:spPr>
      </p:cxnSp>
      <p:cxnSp>
        <p:nvCxnSpPr>
          <p:cNvPr id="11" name="Shape 10"/>
          <p:cNvCxnSpPr/>
          <p:nvPr/>
        </p:nvCxnSpPr>
        <p:spPr bwMode="auto">
          <a:xfrm rot="16200000" flipV="1">
            <a:off x="6297613" y="2522537"/>
            <a:ext cx="3048000" cy="1143000"/>
          </a:xfrm>
          <a:prstGeom prst="bentConnector3">
            <a:avLst>
              <a:gd name="adj1" fmla="val 99752"/>
            </a:avLst>
          </a:prstGeom>
          <a:solidFill>
            <a:srgbClr val="00B8FF"/>
          </a:solidFill>
          <a:ln w="38100" cap="flat" cmpd="sng" algn="ctr">
            <a:solidFill>
              <a:srgbClr val="800000"/>
            </a:solidFill>
            <a:prstDash val="solid"/>
            <a:round/>
            <a:headEnd type="none" w="med" len="med"/>
            <a:tailEnd type="arrow"/>
          </a:ln>
          <a:effectLst/>
        </p:spPr>
      </p:cxn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1" name="Rectangle 1"/>
          <p:cNvSpPr>
            <a:spLocks noGrp="1" noChangeArrowheads="1"/>
          </p:cNvSpPr>
          <p:nvPr>
            <p:ph type="title"/>
          </p:nvPr>
        </p:nvSpPr>
        <p:spPr/>
        <p:txBody>
          <a:bodyPr>
            <a:normAutofit/>
          </a:bodyPr>
          <a:lstStyle/>
          <a:p>
            <a:r>
              <a:rPr lang="en-US" dirty="0"/>
              <a:t>The LOD “cloud”, September 2011</a:t>
            </a:r>
          </a:p>
        </p:txBody>
      </p:sp>
      <p:pic>
        <p:nvPicPr>
          <p:cNvPr id="2" name="Picture 1" descr="lod-datasets_2011-09-19_color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713" y="1377271"/>
            <a:ext cx="9240617" cy="6098808"/>
          </a:xfrm>
          <a:prstGeom prst="rect">
            <a:avLst/>
          </a:prstGeom>
        </p:spPr>
      </p:pic>
      <p:sp>
        <p:nvSpPr>
          <p:cNvPr id="5" name="Text Box 7"/>
          <p:cNvSpPr txBox="1">
            <a:spLocks noChangeArrowheads="1"/>
          </p:cNvSpPr>
          <p:nvPr/>
        </p:nvSpPr>
        <p:spPr bwMode="auto">
          <a:xfrm>
            <a:off x="9810" y="7313335"/>
            <a:ext cx="8193088" cy="240093"/>
          </a:xfrm>
          <a:prstGeom prst="rect">
            <a:avLst/>
          </a:prstGeom>
          <a:noFill/>
          <a:ln w="9525">
            <a:noFill/>
            <a:round/>
            <a:headEnd/>
            <a:tailEnd/>
          </a:ln>
        </p:spPr>
        <p:txBody>
          <a:bodyPr wrap="none" lIns="89726" tIns="67729" rIns="89726" bIns="44863">
            <a:prstTxWarp prst="textNoShape">
              <a:avLst/>
            </a:prstTxWarp>
          </a:bodyPr>
          <a:lstStyle/>
          <a:p>
            <a:pPr>
              <a:tabLst>
                <a:tab pos="0" algn="l"/>
                <a:tab pos="715388" algn="l"/>
                <a:tab pos="1432375" algn="l"/>
                <a:tab pos="2149352" algn="l"/>
                <a:tab pos="2866332" algn="l"/>
                <a:tab pos="3583308" algn="l"/>
                <a:tab pos="4300289" algn="l"/>
                <a:tab pos="5017267" algn="l"/>
                <a:tab pos="5734248" algn="l"/>
                <a:tab pos="6451225" algn="l"/>
                <a:tab pos="7168206" algn="l"/>
                <a:tab pos="7885184" algn="l"/>
                <a:tab pos="8602160" algn="l"/>
                <a:tab pos="9319136" algn="l"/>
                <a:tab pos="10036117" algn="l"/>
                <a:tab pos="10753095" algn="l"/>
              </a:tabLst>
            </a:pPr>
            <a:r>
              <a:rPr lang="en-US" sz="1000" i="1" dirty="0">
                <a:solidFill>
                  <a:srgbClr val="000000"/>
                </a:solidFill>
                <a:ea typeface="msmincho" charset="0"/>
                <a:cs typeface="msmincho" charset="0"/>
              </a:rPr>
              <a:t>Courtesy of Richard Cyganiak and Anja Jentzsch</a:t>
            </a:r>
            <a:endParaRPr lang="en-US" sz="1000" i="1" dirty="0">
              <a:solidFill>
                <a:srgbClr val="000000"/>
              </a:solidFill>
              <a:ea typeface="msmincho" charset="0"/>
              <a:cs typeface="msmincho" charset="0"/>
              <a:hlinkClick r:id="rId4"/>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It provides a core set of data that Semantic Web applications can build on</a:t>
            </a:r>
          </a:p>
          <a:p>
            <a:pPr lvl="1"/>
            <a:r>
              <a:rPr lang="en-US" dirty="0" smtClean="0"/>
              <a:t>stable references for “things”, </a:t>
            </a:r>
          </a:p>
          <a:p>
            <a:pPr lvl="2"/>
            <a:r>
              <a:rPr lang="en-US" dirty="0" smtClean="0"/>
              <a:t>e.g., </a:t>
            </a:r>
            <a:r>
              <a:rPr lang="en-US" dirty="0" smtClean="0">
                <a:hlinkClick r:id="rId2"/>
              </a:rPr>
              <a:t>http://dbpedia.org/resource/Amsterdam</a:t>
            </a:r>
            <a:endParaRPr lang="en-US" dirty="0" smtClean="0"/>
          </a:p>
          <a:p>
            <a:pPr lvl="1"/>
            <a:r>
              <a:rPr lang="en-US" dirty="0" smtClean="0"/>
              <a:t>many relationships that applications may reuse	</a:t>
            </a:r>
          </a:p>
          <a:p>
            <a:pPr lvl="1"/>
            <a:r>
              <a:rPr lang="en-US" dirty="0" smtClean="0"/>
              <a:t>a “nucleus” for a larger, semantically enabled Web!</a:t>
            </a:r>
          </a:p>
          <a:p>
            <a:r>
              <a:rPr lang="en-US" dirty="0" smtClean="0"/>
              <a:t>For many, publishing data may be the first step into the world of Semantic Web</a:t>
            </a:r>
            <a:endParaRPr lang="en-US" dirty="0"/>
          </a:p>
        </p:txBody>
      </p:sp>
      <p:sp>
        <p:nvSpPr>
          <p:cNvPr id="3" name="Title 2"/>
          <p:cNvSpPr>
            <a:spLocks noGrp="1"/>
          </p:cNvSpPr>
          <p:nvPr>
            <p:ph type="title"/>
          </p:nvPr>
        </p:nvSpPr>
        <p:spPr/>
        <p:txBody>
          <a:bodyPr/>
          <a:lstStyle/>
          <a:p>
            <a:r>
              <a:rPr lang="en-US" dirty="0" smtClean="0"/>
              <a:t>The importance of Linked Data</a:t>
            </a:r>
            <a:endParaRPr lang="en-US" dirty="0"/>
          </a:p>
        </p:txBody>
      </p:sp>
    </p:spTree>
    <p:extLst>
      <p:ext uri="{BB962C8B-B14F-4D97-AF65-F5344CB8AC3E}">
        <p14:creationId xmlns:p14="http://schemas.microsoft.com/office/powerpoint/2010/main" val="3390658681"/>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ec1.png">
            <a:hlinkClick r:id="rId3"/>
          </p:cNvPr>
          <p:cNvPicPr>
            <a:picLocks noChangeAspect="1"/>
          </p:cNvPicPr>
          <p:nvPr/>
        </p:nvPicPr>
        <p:blipFill>
          <a:blip r:embed="rId4"/>
          <a:srcRect/>
          <a:stretch>
            <a:fillRect/>
          </a:stretch>
        </p:blipFill>
        <p:spPr bwMode="auto">
          <a:xfrm>
            <a:off x="27644" y="4101"/>
            <a:ext cx="10052993" cy="7555578"/>
          </a:xfrm>
          <a:prstGeom prst="rect">
            <a:avLst/>
          </a:prstGeom>
          <a:noFill/>
          <a:ln w="9525">
            <a:noFill/>
            <a:miter lim="800000"/>
            <a:headEnd/>
            <a:tailEnd/>
          </a:ln>
        </p:spPr>
      </p:pic>
    </p:spTree>
    <p:extLst>
      <p:ext uri="{BB962C8B-B14F-4D97-AF65-F5344CB8AC3E}">
        <p14:creationId xmlns:p14="http://schemas.microsoft.com/office/powerpoint/2010/main" val="101695908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ec1.png">
            <a:hlinkClick r:id="rId3"/>
          </p:cNvPr>
          <p:cNvPicPr>
            <a:picLocks noChangeAspect="1"/>
          </p:cNvPicPr>
          <p:nvPr/>
        </p:nvPicPr>
        <p:blipFill>
          <a:blip r:embed="rId4"/>
          <a:srcRect/>
          <a:stretch>
            <a:fillRect/>
          </a:stretch>
        </p:blipFill>
        <p:spPr bwMode="auto">
          <a:xfrm>
            <a:off x="0" y="4767"/>
            <a:ext cx="10080625" cy="7554914"/>
          </a:xfrm>
          <a:prstGeom prst="rect">
            <a:avLst/>
          </a:prstGeom>
          <a:noFill/>
          <a:ln w="9525">
            <a:noFill/>
            <a:miter lim="800000"/>
            <a:headEnd/>
            <a:tailEnd/>
          </a:ln>
        </p:spPr>
      </p:pic>
      <p:sp>
        <p:nvSpPr>
          <p:cNvPr id="6" name="Connector 5"/>
          <p:cNvSpPr/>
          <p:nvPr/>
        </p:nvSpPr>
        <p:spPr bwMode="auto">
          <a:xfrm>
            <a:off x="90842" y="3400313"/>
            <a:ext cx="2501202" cy="379524"/>
          </a:xfrm>
          <a:prstGeom prst="flowChartConnector">
            <a:avLst/>
          </a:prstGeom>
          <a:noFill/>
          <a:ln w="50800" cap="flat" cmpd="sng" algn="ctr">
            <a:solidFill>
              <a:srgbClr val="800000">
                <a:alpha val="58000"/>
              </a:srgbClr>
            </a:solidFill>
            <a:prstDash val="solid"/>
            <a:round/>
            <a:headEnd type="none" w="med" len="med"/>
            <a:tailEnd type="none" w="med" len="med"/>
          </a:ln>
          <a:effectLst/>
        </p:spPr>
        <p:txBody>
          <a:bodyPr lIns="70786" tIns="35394" rIns="70786" bIns="35394">
            <a:prstTxWarp prst="textNoShape">
              <a:avLst/>
            </a:prstTxWarp>
          </a:bodyPr>
          <a:lstStyle/>
          <a:p>
            <a:pPr algn="ctr">
              <a:defRPr/>
            </a:pPr>
            <a:endParaRPr lang="en-US" dirty="0">
              <a:effectLst>
                <a:outerShdw blurRad="38100" dist="38100" dir="2700000" algn="tl">
                  <a:srgbClr val="000000">
                    <a:alpha val="43137"/>
                  </a:srgbClr>
                </a:outerShdw>
              </a:effectLst>
            </a:endParaRPr>
          </a:p>
        </p:txBody>
      </p:sp>
      <p:sp>
        <p:nvSpPr>
          <p:cNvPr id="7" name="Connector 6"/>
          <p:cNvSpPr/>
          <p:nvPr/>
        </p:nvSpPr>
        <p:spPr bwMode="auto">
          <a:xfrm>
            <a:off x="90842" y="4552447"/>
            <a:ext cx="2501202" cy="379524"/>
          </a:xfrm>
          <a:prstGeom prst="flowChartConnector">
            <a:avLst/>
          </a:prstGeom>
          <a:noFill/>
          <a:ln w="50800" cap="flat" cmpd="sng" algn="ctr">
            <a:solidFill>
              <a:srgbClr val="800000">
                <a:alpha val="58000"/>
              </a:srgbClr>
            </a:solidFill>
            <a:prstDash val="solid"/>
            <a:round/>
            <a:headEnd type="none" w="med" len="med"/>
            <a:tailEnd type="none" w="med" len="med"/>
          </a:ln>
          <a:effectLst/>
        </p:spPr>
        <p:txBody>
          <a:bodyPr lIns="70786" tIns="35394" rIns="70786" bIns="35394">
            <a:prstTxWarp prst="textNoShape">
              <a:avLst/>
            </a:prstTxWarp>
          </a:bodyPr>
          <a:lstStyle/>
          <a:p>
            <a:pPr algn="ctr">
              <a:defRPr/>
            </a:pPr>
            <a:endParaRPr lang="en-US" dirty="0">
              <a:effectLst>
                <a:outerShdw blurRad="38100" dist="38100" dir="2700000" algn="tl">
                  <a:srgbClr val="000000">
                    <a:alpha val="43137"/>
                  </a:srgbClr>
                </a:outerShdw>
              </a:effectLst>
            </a:endParaRPr>
          </a:p>
        </p:txBody>
      </p:sp>
      <p:sp>
        <p:nvSpPr>
          <p:cNvPr id="8" name="Connector 7"/>
          <p:cNvSpPr/>
          <p:nvPr/>
        </p:nvSpPr>
        <p:spPr bwMode="auto">
          <a:xfrm>
            <a:off x="22845" y="4931966"/>
            <a:ext cx="6241608" cy="432048"/>
          </a:xfrm>
          <a:prstGeom prst="flowChartConnector">
            <a:avLst/>
          </a:prstGeom>
          <a:noFill/>
          <a:ln w="50800" cap="flat" cmpd="sng" algn="ctr">
            <a:solidFill>
              <a:srgbClr val="800000">
                <a:alpha val="58000"/>
              </a:srgbClr>
            </a:solidFill>
            <a:prstDash val="solid"/>
            <a:round/>
            <a:headEnd type="none" w="med" len="med"/>
            <a:tailEnd type="none" w="med" len="med"/>
          </a:ln>
          <a:effectLst/>
        </p:spPr>
        <p:txBody>
          <a:bodyPr lIns="70786" tIns="35394" rIns="70786" bIns="35394">
            <a:prstTxWarp prst="textNoShape">
              <a:avLst/>
            </a:prstTxWarp>
          </a:bodyPr>
          <a:lstStyle/>
          <a:p>
            <a:pPr algn="ctr">
              <a:defRPr/>
            </a:pPr>
            <a:endParaRPr lang="en-US" dirty="0">
              <a:effectLst>
                <a:outerShdw blurRad="38100" dist="38100" dir="2700000" algn="tl">
                  <a:srgbClr val="000000">
                    <a:alpha val="43137"/>
                  </a:srgbClr>
                </a:outerShdw>
              </a:effectLst>
            </a:endParaRPr>
          </a:p>
        </p:txBody>
      </p:sp>
      <p:sp>
        <p:nvSpPr>
          <p:cNvPr id="9" name="Connector 8"/>
          <p:cNvSpPr/>
          <p:nvPr/>
        </p:nvSpPr>
        <p:spPr bwMode="auto">
          <a:xfrm>
            <a:off x="15161" y="5940077"/>
            <a:ext cx="2501202" cy="379524"/>
          </a:xfrm>
          <a:prstGeom prst="flowChartConnector">
            <a:avLst/>
          </a:prstGeom>
          <a:noFill/>
          <a:ln w="50800" cap="flat" cmpd="sng" algn="ctr">
            <a:solidFill>
              <a:srgbClr val="800000">
                <a:alpha val="58000"/>
              </a:srgbClr>
            </a:solidFill>
            <a:prstDash val="solid"/>
            <a:round/>
            <a:headEnd type="none" w="med" len="med"/>
            <a:tailEnd type="none" w="med" len="med"/>
          </a:ln>
          <a:effectLst/>
        </p:spPr>
        <p:txBody>
          <a:bodyPr lIns="70786" tIns="35394" rIns="70786" bIns="35394">
            <a:prstTxWarp prst="textNoShape">
              <a:avLst/>
            </a:prstTxWarp>
          </a:bodyPr>
          <a:lstStyle/>
          <a:p>
            <a:pPr algn="ctr">
              <a:defRPr/>
            </a:pP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4112930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And this is no secret…</a:t>
            </a:r>
            <a:endParaRPr lang="en-US" dirty="0"/>
          </a:p>
        </p:txBody>
      </p:sp>
      <p:pic>
        <p:nvPicPr>
          <p:cNvPr id="19459" name="Picture 3" descr="ec3.png"/>
          <p:cNvPicPr>
            <a:picLocks noChangeAspect="1"/>
          </p:cNvPicPr>
          <p:nvPr/>
        </p:nvPicPr>
        <p:blipFill>
          <a:blip r:embed="rId2"/>
          <a:srcRect/>
          <a:stretch>
            <a:fillRect/>
          </a:stretch>
        </p:blipFill>
        <p:spPr bwMode="auto">
          <a:xfrm>
            <a:off x="1230312" y="1358380"/>
            <a:ext cx="7750298" cy="5845110"/>
          </a:xfrm>
          <a:prstGeom prst="rect">
            <a:avLst/>
          </a:prstGeom>
          <a:noFill/>
          <a:ln w="9525">
            <a:noFill/>
            <a:miter lim="800000"/>
            <a:headEnd/>
            <a:tailEnd/>
          </a:ln>
        </p:spPr>
      </p:pic>
      <p:sp>
        <p:nvSpPr>
          <p:cNvPr id="5" name="Rectangle 4"/>
          <p:cNvSpPr/>
          <p:nvPr/>
        </p:nvSpPr>
        <p:spPr bwMode="auto">
          <a:xfrm>
            <a:off x="1319144" y="4606679"/>
            <a:ext cx="6556344" cy="236240"/>
          </a:xfrm>
          <a:prstGeom prst="rect">
            <a:avLst/>
          </a:prstGeom>
          <a:solidFill>
            <a:schemeClr val="bg1">
              <a:lumMod val="50000"/>
              <a:lumOff val="50000"/>
              <a:alpha val="27000"/>
            </a:schemeClr>
          </a:solidFill>
          <a:ln w="25400" cap="flat" cmpd="sng" algn="ctr">
            <a:noFill/>
            <a:prstDash val="solid"/>
            <a:round/>
            <a:headEnd type="none" w="med" len="med"/>
            <a:tailEnd type="none" w="med" len="med"/>
          </a:ln>
          <a:effectLst/>
        </p:spPr>
        <p:txBody>
          <a:bodyPr lIns="70551" tIns="35276" rIns="70551" bIns="35276">
            <a:prstTxWarp prst="textNoShape">
              <a:avLst/>
            </a:prstTxWarp>
          </a:bodyPr>
          <a:lstStyle/>
          <a:p>
            <a:pPr algn="ctr">
              <a:defRPr/>
            </a:pPr>
            <a:endParaRPr lang="en-US">
              <a:effectLst>
                <a:outerShdw blurRad="38100" dist="38100" dir="2700000" algn="tl">
                  <a:srgbClr val="000000">
                    <a:alpha val="43137"/>
                  </a:srgbClr>
                </a:outerShdw>
              </a:effectLst>
            </a:endParaRPr>
          </a:p>
        </p:txBody>
      </p:sp>
      <p:sp>
        <p:nvSpPr>
          <p:cNvPr id="9" name="Connector 8"/>
          <p:cNvSpPr/>
          <p:nvPr/>
        </p:nvSpPr>
        <p:spPr bwMode="auto">
          <a:xfrm>
            <a:off x="1007864" y="4355906"/>
            <a:ext cx="7383270" cy="690735"/>
          </a:xfrm>
          <a:prstGeom prst="flowChartConnector">
            <a:avLst/>
          </a:prstGeom>
          <a:noFill/>
          <a:ln w="50800" cap="flat" cmpd="sng" algn="ctr">
            <a:solidFill>
              <a:srgbClr val="800000">
                <a:alpha val="58000"/>
              </a:srgbClr>
            </a:solidFill>
            <a:prstDash val="solid"/>
            <a:round/>
            <a:headEnd type="none" w="med" len="med"/>
            <a:tailEnd type="none" w="med" len="med"/>
          </a:ln>
          <a:effectLst/>
        </p:spPr>
        <p:txBody>
          <a:bodyPr lIns="70551" tIns="35276" rIns="70551" bIns="35276">
            <a:prstTxWarp prst="textNoShape">
              <a:avLst/>
            </a:prstTxWarp>
          </a:bodyPr>
          <a:lstStyle/>
          <a:p>
            <a:pPr algn="ctr">
              <a:defRPr/>
            </a:pPr>
            <a:endParaRPr lang="en-US">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datasets are essentially read-only</a:t>
            </a:r>
          </a:p>
          <a:p>
            <a:pPr lvl="1"/>
            <a:r>
              <a:rPr lang="en-US" dirty="0" smtClean="0"/>
              <a:t>they are curated “out of band”: regularly extracted from other databases, changed manually by data owners, </a:t>
            </a:r>
            <a:r>
              <a:rPr lang="en-US" dirty="0" err="1" smtClean="0"/>
              <a:t>etc</a:t>
            </a:r>
            <a:endParaRPr lang="en-US" dirty="0" smtClean="0"/>
          </a:p>
          <a:p>
            <a:r>
              <a:rPr lang="en-US" dirty="0" smtClean="0"/>
              <a:t>The dominating paradigm is to extract data via a specialized query engine (see later)</a:t>
            </a:r>
          </a:p>
          <a:p>
            <a:r>
              <a:rPr lang="en-US" dirty="0" smtClean="0"/>
              <a:t>Applications use (very) large datasets via (RDF based) integration</a:t>
            </a:r>
          </a:p>
          <a:p>
            <a:endParaRPr lang="en-US" dirty="0"/>
          </a:p>
        </p:txBody>
      </p:sp>
      <p:sp>
        <p:nvSpPr>
          <p:cNvPr id="3" name="Title 2"/>
          <p:cNvSpPr>
            <a:spLocks noGrp="1"/>
          </p:cNvSpPr>
          <p:nvPr>
            <p:ph type="title"/>
          </p:nvPr>
        </p:nvSpPr>
        <p:spPr/>
        <p:txBody>
          <a:bodyPr>
            <a:normAutofit fontScale="90000"/>
          </a:bodyPr>
          <a:lstStyle/>
          <a:p>
            <a:r>
              <a:rPr lang="en-US" dirty="0" smtClean="0"/>
              <a:t>Some characteristics of Linked Data and its Applications</a:t>
            </a:r>
            <a:endParaRPr lang="en-US" dirty="0"/>
          </a:p>
        </p:txBody>
      </p:sp>
    </p:spTree>
    <p:extLst>
      <p:ext uri="{BB962C8B-B14F-4D97-AF65-F5344CB8AC3E}">
        <p14:creationId xmlns:p14="http://schemas.microsoft.com/office/powerpoint/2010/main" val="832955882"/>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 y="3191863"/>
            <a:ext cx="9072563" cy="1259946"/>
          </a:xfrm>
        </p:spPr>
        <p:txBody>
          <a:bodyPr>
            <a:normAutofit fontScale="90000"/>
          </a:bodyPr>
          <a:lstStyle/>
          <a:p>
            <a:r>
              <a:rPr lang="en-US" sz="6000" b="1"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rPr>
              <a:t>Query RDF: </a:t>
            </a:r>
            <a:br>
              <a:rPr lang="en-US" sz="6000" b="1"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rPr>
            </a:br>
            <a:r>
              <a:rPr lang="en-US" sz="6000" b="1"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rPr>
              <a:t>(SPARQL)</a:t>
            </a:r>
          </a:p>
        </p:txBody>
      </p:sp>
      <p:sp>
        <p:nvSpPr>
          <p:cNvPr id="3" name="Text Box 7"/>
          <p:cNvSpPr txBox="1">
            <a:spLocks noChangeArrowheads="1"/>
          </p:cNvSpPr>
          <p:nvPr/>
        </p:nvSpPr>
        <p:spPr bwMode="auto">
          <a:xfrm>
            <a:off x="-38537" y="7268117"/>
            <a:ext cx="9032311" cy="320236"/>
          </a:xfrm>
          <a:prstGeom prst="rect">
            <a:avLst/>
          </a:prstGeom>
          <a:noFill/>
          <a:ln w="9525">
            <a:noFill/>
            <a:round/>
            <a:headEnd/>
            <a:tailEnd/>
          </a:ln>
        </p:spPr>
        <p:txBody>
          <a:bodyPr wrap="none" lIns="98811" tIns="74596" rIns="98811" bIns="49408">
            <a:prstTxWarp prst="textNoShape">
              <a:avLst/>
            </a:prstTxWarp>
          </a:bodyPr>
          <a:lstStyle/>
          <a:p>
            <a:pPr defTabSz="501052" fontAlgn="auto" hangingPunct="1">
              <a:lnSpc>
                <a:spcPct val="100000"/>
              </a:lnSpc>
              <a:spcBef>
                <a:spcPts val="0"/>
              </a:spcBef>
              <a:spcAft>
                <a:spcPts val="0"/>
              </a:spcAft>
              <a:buClrTx/>
              <a:buSzTx/>
              <a:tabLst>
                <a:tab pos="0" algn="l"/>
                <a:tab pos="787931" algn="l"/>
                <a:tab pos="1577597" algn="l"/>
                <a:tab pos="2367265" algn="l"/>
                <a:tab pos="3156934" algn="l"/>
                <a:tab pos="3946614" algn="l"/>
                <a:tab pos="4736279" algn="l"/>
                <a:tab pos="5525950" algn="l"/>
                <a:tab pos="6315614" algn="l"/>
                <a:tab pos="7105288" algn="l"/>
                <a:tab pos="7894967" algn="l"/>
                <a:tab pos="8684629" algn="l"/>
                <a:tab pos="9474299" algn="l"/>
                <a:tab pos="10263974" algn="l"/>
                <a:tab pos="11053641" algn="l"/>
                <a:tab pos="11843314" algn="l"/>
              </a:tabLst>
            </a:pPr>
            <a:r>
              <a:rPr lang="en-US" sz="1100" i="1" dirty="0">
                <a:solidFill>
                  <a:prstClr val="black"/>
                </a:solidFill>
                <a:latin typeface="Lucida Sans Unicode"/>
                <a:ea typeface="msmincho" charset="0"/>
                <a:cs typeface="msmincho" charset="0"/>
              </a:rPr>
              <a:t>Photo credit “reedster”, Flickr</a:t>
            </a:r>
            <a:endParaRPr lang="en-US" sz="1100" i="1" dirty="0">
              <a:solidFill>
                <a:prstClr val="black"/>
              </a:solidFill>
              <a:latin typeface="Lucida Sans Unicode"/>
              <a:ea typeface="msmincho" charset="0"/>
              <a:cs typeface="msmincho" charset="0"/>
              <a:hlinkClick r:id="rId3"/>
            </a:endParaRPr>
          </a:p>
        </p:txBody>
      </p:sp>
    </p:spTree>
    <p:extLst>
      <p:ext uri="{BB962C8B-B14F-4D97-AF65-F5344CB8AC3E}">
        <p14:creationId xmlns:p14="http://schemas.microsoft.com/office/powerpoint/2010/main" val="2314358394"/>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3" name="Rectangle 2"/>
          <p:cNvSpPr>
            <a:spLocks noGrp="1" noChangeArrowheads="1"/>
          </p:cNvSpPr>
          <p:nvPr>
            <p:ph idx="1"/>
          </p:nvPr>
        </p:nvSpPr>
        <p:spPr/>
        <p:txBody>
          <a:bodyPr/>
          <a:lstStyle/>
          <a:p>
            <a:r>
              <a:rPr lang="en-US" dirty="0" smtClean="0"/>
              <a:t>In practice, complex queries into the RDF data are necessary</a:t>
            </a:r>
          </a:p>
          <a:p>
            <a:pPr lvl="1"/>
            <a:r>
              <a:rPr lang="en-US" dirty="0" smtClean="0"/>
              <a:t>something like: “give me the (</a:t>
            </a:r>
            <a:r>
              <a:rPr lang="en-US" dirty="0" err="1" smtClean="0"/>
              <a:t>a,b</a:t>
            </a:r>
            <a:r>
              <a:rPr lang="en-US" dirty="0" smtClean="0"/>
              <a:t>) pair of resources, for which there is an x such that (x parent a) and (b brother x) holds” (i.e., return the uncles)</a:t>
            </a:r>
          </a:p>
          <a:p>
            <a:pPr lvl="2"/>
            <a:r>
              <a:rPr lang="en-US" dirty="0" smtClean="0"/>
              <a:t>these rules may become quite complex</a:t>
            </a:r>
          </a:p>
          <a:p>
            <a:r>
              <a:rPr lang="en-US" dirty="0" smtClean="0"/>
              <a:t>The goal of SPARQL (Query Language for RDF)</a:t>
            </a:r>
          </a:p>
          <a:p>
            <a:endParaRPr lang="en-US" dirty="0"/>
          </a:p>
        </p:txBody>
      </p:sp>
      <p:sp>
        <p:nvSpPr>
          <p:cNvPr id="276482" name="Rectangle 1"/>
          <p:cNvSpPr>
            <a:spLocks noGrp="1" noChangeArrowheads="1"/>
          </p:cNvSpPr>
          <p:nvPr>
            <p:ph type="title"/>
          </p:nvPr>
        </p:nvSpPr>
        <p:spPr/>
        <p:txBody>
          <a:bodyPr/>
          <a:lstStyle/>
          <a:p>
            <a:r>
              <a:rPr lang="en-US" smtClean="0"/>
              <a:t>Querying RDF graphs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3462" y="-1"/>
            <a:ext cx="10067759" cy="7559676"/>
            <a:chOff x="30347" y="-1"/>
            <a:chExt cx="9132329" cy="6858001"/>
          </a:xfrm>
        </p:grpSpPr>
        <p:pic>
          <p:nvPicPr>
            <p:cNvPr id="4" name="Picture 3" descr="artist-goog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47" y="-1"/>
              <a:ext cx="9132329" cy="6858001"/>
            </a:xfrm>
            <a:prstGeom prst="rect">
              <a:avLst/>
            </a:prstGeom>
          </p:spPr>
        </p:pic>
        <p:sp>
          <p:nvSpPr>
            <p:cNvPr id="5" name="Oval 4"/>
            <p:cNvSpPr/>
            <p:nvPr/>
          </p:nvSpPr>
          <p:spPr>
            <a:xfrm>
              <a:off x="1291331" y="5811593"/>
              <a:ext cx="2345993" cy="614603"/>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95219638"/>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Rectangle 2"/>
          <p:cNvSpPr>
            <a:spLocks noGrp="1" noChangeArrowheads="1"/>
          </p:cNvSpPr>
          <p:nvPr>
            <p:ph idx="1"/>
          </p:nvPr>
        </p:nvSpPr>
        <p:spPr/>
        <p:txBody>
          <a:bodyPr/>
          <a:lstStyle/>
          <a:p>
            <a:r>
              <a:rPr lang="en-US" dirty="0" smtClean="0"/>
              <a:t>The fundamental idea: use graph patterns</a:t>
            </a:r>
          </a:p>
          <a:p>
            <a:pPr lvl="1"/>
            <a:r>
              <a:rPr lang="en-US" dirty="0" smtClean="0"/>
              <a:t>the pattern contains unbound symbols</a:t>
            </a:r>
          </a:p>
          <a:p>
            <a:pPr lvl="1"/>
            <a:r>
              <a:rPr lang="en-US" dirty="0" smtClean="0"/>
              <a:t>by binding the symbols, </a:t>
            </a:r>
            <a:r>
              <a:rPr lang="en-US" dirty="0" err="1" smtClean="0"/>
              <a:t>subgraphs</a:t>
            </a:r>
            <a:r>
              <a:rPr lang="en-US" dirty="0" smtClean="0"/>
              <a:t> of the RDF graph are selected</a:t>
            </a:r>
          </a:p>
          <a:p>
            <a:pPr lvl="1"/>
            <a:r>
              <a:rPr lang="en-US" dirty="0" smtClean="0"/>
              <a:t>if there is such a selection, the query returns the bound resources</a:t>
            </a:r>
            <a:endParaRPr lang="en-US" dirty="0"/>
          </a:p>
        </p:txBody>
      </p:sp>
      <p:sp>
        <p:nvSpPr>
          <p:cNvPr id="280578" name="Rectangle 1"/>
          <p:cNvSpPr>
            <a:spLocks noGrp="1" noChangeArrowheads="1"/>
          </p:cNvSpPr>
          <p:nvPr>
            <p:ph type="title"/>
          </p:nvPr>
        </p:nvSpPr>
        <p:spPr/>
        <p:txBody>
          <a:bodyPr/>
          <a:lstStyle/>
          <a:p>
            <a:r>
              <a:rPr lang="en-US" dirty="0" smtClean="0"/>
              <a:t>General: graph patterns</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8" name="Rectangle 3"/>
          <p:cNvSpPr>
            <a:spLocks noGrp="1" noChangeArrowheads="1"/>
          </p:cNvSpPr>
          <p:nvPr>
            <p:ph idx="1"/>
          </p:nvPr>
        </p:nvSpPr>
        <p:spPr>
          <a:xfrm>
            <a:off x="360362" y="2027237"/>
            <a:ext cx="9358313" cy="4991101"/>
          </a:xfrm>
        </p:spPr>
        <p:txBody>
          <a:bodyPr/>
          <a:lstStyle/>
          <a:p>
            <a:r>
              <a:rPr lang="en-US" dirty="0" smtClean="0"/>
              <a:t>The triples in WHERE define the graph pattern, with ?p and ?</a:t>
            </a:r>
            <a:r>
              <a:rPr lang="en-US" dirty="0" err="1" smtClean="0"/>
              <a:t>o</a:t>
            </a:r>
            <a:r>
              <a:rPr lang="en-US" dirty="0" smtClean="0"/>
              <a:t> “unbound” symbols</a:t>
            </a:r>
          </a:p>
          <a:p>
            <a:r>
              <a:rPr lang="en-US" dirty="0" smtClean="0"/>
              <a:t>The query returns all </a:t>
            </a:r>
            <a:r>
              <a:rPr lang="en-US" dirty="0" err="1" smtClean="0"/>
              <a:t>p,o</a:t>
            </a:r>
            <a:r>
              <a:rPr lang="en-US" dirty="0" smtClean="0"/>
              <a:t> pairs</a:t>
            </a:r>
            <a:endParaRPr lang="en-US" dirty="0"/>
          </a:p>
        </p:txBody>
      </p:sp>
      <p:sp>
        <p:nvSpPr>
          <p:cNvPr id="282626" name="Rectangle 1"/>
          <p:cNvSpPr>
            <a:spLocks noGrp="1" noChangeArrowheads="1"/>
          </p:cNvSpPr>
          <p:nvPr>
            <p:ph type="title"/>
          </p:nvPr>
        </p:nvSpPr>
        <p:spPr/>
        <p:txBody>
          <a:bodyPr/>
          <a:lstStyle/>
          <a:p>
            <a:r>
              <a:rPr lang="en-US" dirty="0" smtClean="0"/>
              <a:t>A simple example in SPARQL</a:t>
            </a:r>
            <a:endParaRPr lang="en-US" dirty="0"/>
          </a:p>
        </p:txBody>
      </p:sp>
      <p:sp>
        <p:nvSpPr>
          <p:cNvPr id="137218" name="Text Box 2"/>
          <p:cNvSpPr txBox="1">
            <a:spLocks noChangeArrowheads="1"/>
          </p:cNvSpPr>
          <p:nvPr/>
        </p:nvSpPr>
        <p:spPr bwMode="auto">
          <a:xfrm>
            <a:off x="287338" y="1265237"/>
            <a:ext cx="964723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584" tIns="71886" rIns="89584" bIns="44794">
            <a:prstTxWarp prst="textNoShape">
              <a:avLst/>
            </a:prstTxWarp>
          </a:bodyPr>
          <a:lstStyle/>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dirty="0">
                <a:solidFill>
                  <a:srgbClr val="000000"/>
                </a:solidFill>
                <a:latin typeface="Courier New" charset="0"/>
                <a:ea typeface="msmincho" charset="0"/>
                <a:cs typeface="msmincho" charset="0"/>
              </a:rPr>
              <a:t>SELECT ?p ?</a:t>
            </a:r>
            <a:r>
              <a:rPr lang="en-US" sz="1800" b="1" dirty="0" err="1">
                <a:solidFill>
                  <a:srgbClr val="000000"/>
                </a:solidFill>
                <a:latin typeface="Courier New" charset="0"/>
                <a:ea typeface="msmincho" charset="0"/>
                <a:cs typeface="msmincho" charset="0"/>
              </a:rPr>
              <a:t>o</a:t>
            </a:r>
            <a:endParaRPr lang="en-US" sz="1800" b="1" dirty="0">
              <a:solidFill>
                <a:srgbClr val="000000"/>
              </a:solidFill>
              <a:latin typeface="Courier New" charset="0"/>
              <a:ea typeface="msmincho" charset="0"/>
              <a:cs typeface="msmincho" charset="0"/>
            </a:endParaRP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dirty="0">
                <a:solidFill>
                  <a:srgbClr val="000000"/>
                </a:solidFill>
                <a:latin typeface="Courier New" charset="0"/>
                <a:ea typeface="msmincho" charset="0"/>
                <a:cs typeface="msmincho" charset="0"/>
              </a:rPr>
              <a:t>WHERE {subject ?p ?</a:t>
            </a:r>
            <a:r>
              <a:rPr lang="en-US" sz="1800" b="1" dirty="0" err="1">
                <a:solidFill>
                  <a:srgbClr val="000000"/>
                </a:solidFill>
                <a:latin typeface="Courier New" charset="0"/>
                <a:ea typeface="msmincho" charset="0"/>
                <a:cs typeface="msmincho" charset="0"/>
              </a:rPr>
              <a:t>o</a:t>
            </a:r>
            <a:r>
              <a:rPr lang="en-US" sz="1800" b="1" dirty="0">
                <a:solidFill>
                  <a:srgbClr val="000000"/>
                </a:solidFill>
                <a:latin typeface="Courier New" charset="0"/>
                <a:ea typeface="msmincho" charset="0"/>
                <a:cs typeface="msmincho" charset="0"/>
              </a:rPr>
              <a:t>}</a:t>
            </a:r>
          </a:p>
        </p:txBody>
      </p:sp>
      <p:grpSp>
        <p:nvGrpSpPr>
          <p:cNvPr id="2" name="Group 5"/>
          <p:cNvGrpSpPr/>
          <p:nvPr/>
        </p:nvGrpSpPr>
        <p:grpSpPr>
          <a:xfrm>
            <a:off x="1611313" y="4084636"/>
            <a:ext cx="6934200" cy="2907402"/>
            <a:chOff x="544512" y="3017837"/>
            <a:chExt cx="6934200" cy="2907401"/>
          </a:xfrm>
        </p:grpSpPr>
        <p:sp>
          <p:nvSpPr>
            <p:cNvPr id="7" name="Oval 6"/>
            <p:cNvSpPr/>
            <p:nvPr/>
          </p:nvSpPr>
          <p:spPr bwMode="auto">
            <a:xfrm>
              <a:off x="544512" y="4272656"/>
              <a:ext cx="2656972" cy="462164"/>
            </a:xfrm>
            <a:prstGeom prst="ellipse">
              <a:avLst/>
            </a:prstGeom>
            <a:solidFill>
              <a:srgbClr val="CCFFCC"/>
            </a:solidFill>
            <a:ln w="22225" cap="flat" cmpd="sng" algn="ctr">
              <a:solidFill>
                <a:srgbClr val="FF0000"/>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subject</a:t>
              </a:r>
            </a:p>
          </p:txBody>
        </p:sp>
        <p:grpSp>
          <p:nvGrpSpPr>
            <p:cNvPr id="3" name="Group 11"/>
            <p:cNvGrpSpPr/>
            <p:nvPr/>
          </p:nvGrpSpPr>
          <p:grpSpPr>
            <a:xfrm>
              <a:off x="6411912" y="3082237"/>
              <a:ext cx="1066800" cy="2843001"/>
              <a:chOff x="5040312" y="2777437"/>
              <a:chExt cx="1066800" cy="2843001"/>
            </a:xfrm>
          </p:grpSpPr>
          <p:sp>
            <p:nvSpPr>
              <p:cNvPr id="17" name="Oval 16"/>
              <p:cNvSpPr/>
              <p:nvPr/>
            </p:nvSpPr>
            <p:spPr bwMode="auto">
              <a:xfrm>
                <a:off x="5040312" y="3571049"/>
                <a:ext cx="1066800"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?o</a:t>
                </a:r>
              </a:p>
            </p:txBody>
          </p:sp>
          <p:sp>
            <p:nvSpPr>
              <p:cNvPr id="18" name="Oval 17"/>
              <p:cNvSpPr/>
              <p:nvPr/>
            </p:nvSpPr>
            <p:spPr bwMode="auto">
              <a:xfrm>
                <a:off x="5040312" y="2777437"/>
                <a:ext cx="1066800" cy="462164"/>
              </a:xfrm>
              <a:prstGeom prst="ellipse">
                <a:avLst/>
              </a:prstGeom>
              <a:solidFill>
                <a:srgbClr val="CCFFCC"/>
              </a:solidFill>
              <a:ln w="22225" cap="flat" cmpd="sng" algn="ctr">
                <a:solidFill>
                  <a:srgbClr val="FF0000"/>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?o</a:t>
                </a:r>
              </a:p>
            </p:txBody>
          </p:sp>
          <p:sp>
            <p:nvSpPr>
              <p:cNvPr id="19" name="Oval 18"/>
              <p:cNvSpPr/>
              <p:nvPr/>
            </p:nvSpPr>
            <p:spPr bwMode="auto">
              <a:xfrm>
                <a:off x="5040312" y="4364660"/>
                <a:ext cx="1066800"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?o</a:t>
                </a:r>
              </a:p>
            </p:txBody>
          </p:sp>
          <p:sp>
            <p:nvSpPr>
              <p:cNvPr id="20" name="Oval 19"/>
              <p:cNvSpPr/>
              <p:nvPr/>
            </p:nvSpPr>
            <p:spPr bwMode="auto">
              <a:xfrm>
                <a:off x="5040312" y="5158274"/>
                <a:ext cx="1066800"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?o</a:t>
                </a:r>
              </a:p>
            </p:txBody>
          </p:sp>
        </p:grpSp>
        <p:cxnSp>
          <p:nvCxnSpPr>
            <p:cNvPr id="9" name="Straight Arrow Connector 8"/>
            <p:cNvCxnSpPr>
              <a:stCxn id="7" idx="6"/>
              <a:endCxn id="18" idx="2"/>
            </p:cNvCxnSpPr>
            <p:nvPr/>
          </p:nvCxnSpPr>
          <p:spPr bwMode="auto">
            <a:xfrm flipV="1">
              <a:off x="3201484" y="3313320"/>
              <a:ext cx="3210428" cy="1190418"/>
            </a:xfrm>
            <a:prstGeom prst="straightConnector1">
              <a:avLst/>
            </a:prstGeom>
            <a:solidFill>
              <a:srgbClr val="00B8FF"/>
            </a:solidFill>
            <a:ln w="25400" cap="flat" cmpd="sng" algn="ctr">
              <a:solidFill>
                <a:srgbClr val="FF0000"/>
              </a:solidFill>
              <a:prstDash val="solid"/>
              <a:round/>
              <a:headEnd type="none" w="med" len="med"/>
              <a:tailEnd type="triangle" w="lg" len="med"/>
            </a:ln>
            <a:effectLst/>
          </p:spPr>
        </p:cxnSp>
        <p:cxnSp>
          <p:nvCxnSpPr>
            <p:cNvPr id="10" name="Straight Arrow Connector 9"/>
            <p:cNvCxnSpPr>
              <a:stCxn id="7" idx="6"/>
              <a:endCxn id="17" idx="2"/>
            </p:cNvCxnSpPr>
            <p:nvPr/>
          </p:nvCxnSpPr>
          <p:spPr bwMode="auto">
            <a:xfrm flipV="1">
              <a:off x="3201484" y="4106932"/>
              <a:ext cx="3210428" cy="396807"/>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11" name="Straight Arrow Connector 10"/>
            <p:cNvCxnSpPr>
              <a:stCxn id="7" idx="6"/>
              <a:endCxn id="19" idx="2"/>
            </p:cNvCxnSpPr>
            <p:nvPr/>
          </p:nvCxnSpPr>
          <p:spPr bwMode="auto">
            <a:xfrm>
              <a:off x="3201484" y="4503739"/>
              <a:ext cx="3210428" cy="396805"/>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12" name="Straight Arrow Connector 11"/>
            <p:cNvCxnSpPr>
              <a:stCxn id="7" idx="6"/>
              <a:endCxn id="20" idx="2"/>
            </p:cNvCxnSpPr>
            <p:nvPr/>
          </p:nvCxnSpPr>
          <p:spPr bwMode="auto">
            <a:xfrm>
              <a:off x="3201484" y="4503738"/>
              <a:ext cx="3210428" cy="1190418"/>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sp>
          <p:nvSpPr>
            <p:cNvPr id="13" name="TextBox 12"/>
            <p:cNvSpPr txBox="1"/>
            <p:nvPr/>
          </p:nvSpPr>
          <p:spPr>
            <a:xfrm>
              <a:off x="5802312" y="3017837"/>
              <a:ext cx="457200" cy="328665"/>
            </a:xfrm>
            <a:prstGeom prst="rect">
              <a:avLst/>
            </a:prstGeom>
            <a:noFill/>
          </p:spPr>
          <p:txBody>
            <a:bodyPr wrap="square" rtlCol="0">
              <a:spAutoFit/>
            </a:bodyPr>
            <a:lstStyle/>
            <a:p>
              <a:r>
                <a:rPr lang="en-US" sz="1700" b="1" dirty="0">
                  <a:solidFill>
                    <a:srgbClr val="FF0000"/>
                  </a:solidFill>
                </a:rPr>
                <a:t>?</a:t>
              </a:r>
              <a:r>
                <a:rPr lang="en-US" sz="1700" b="1" noProof="1">
                  <a:solidFill>
                    <a:srgbClr val="FF0000"/>
                  </a:solidFill>
                </a:rPr>
                <a:t>p</a:t>
              </a:r>
            </a:p>
          </p:txBody>
        </p:sp>
        <p:sp>
          <p:nvSpPr>
            <p:cNvPr id="14" name="TextBox 13"/>
            <p:cNvSpPr txBox="1"/>
            <p:nvPr/>
          </p:nvSpPr>
          <p:spPr>
            <a:xfrm>
              <a:off x="5802312" y="3779837"/>
              <a:ext cx="457200" cy="328665"/>
            </a:xfrm>
            <a:prstGeom prst="rect">
              <a:avLst/>
            </a:prstGeom>
            <a:noFill/>
          </p:spPr>
          <p:txBody>
            <a:bodyPr wrap="square" rtlCol="0">
              <a:spAutoFit/>
            </a:bodyPr>
            <a:lstStyle/>
            <a:p>
              <a:r>
                <a:rPr lang="en-US" sz="1700" b="1" dirty="0">
                  <a:solidFill>
                    <a:schemeClr val="tx1"/>
                  </a:solidFill>
                </a:rPr>
                <a:t>?</a:t>
              </a:r>
              <a:r>
                <a:rPr lang="en-US" sz="1700" b="1" noProof="1">
                  <a:solidFill>
                    <a:schemeClr val="tx1"/>
                  </a:solidFill>
                </a:rPr>
                <a:t>p</a:t>
              </a:r>
            </a:p>
          </p:txBody>
        </p:sp>
        <p:sp>
          <p:nvSpPr>
            <p:cNvPr id="15" name="TextBox 14"/>
            <p:cNvSpPr txBox="1"/>
            <p:nvPr/>
          </p:nvSpPr>
          <p:spPr>
            <a:xfrm>
              <a:off x="5802312" y="4465637"/>
              <a:ext cx="457200" cy="328665"/>
            </a:xfrm>
            <a:prstGeom prst="rect">
              <a:avLst/>
            </a:prstGeom>
            <a:noFill/>
          </p:spPr>
          <p:txBody>
            <a:bodyPr wrap="square" rtlCol="0">
              <a:spAutoFit/>
            </a:bodyPr>
            <a:lstStyle/>
            <a:p>
              <a:r>
                <a:rPr lang="en-US" sz="1700" b="1" dirty="0">
                  <a:solidFill>
                    <a:schemeClr val="tx1"/>
                  </a:solidFill>
                </a:rPr>
                <a:t>?</a:t>
              </a:r>
              <a:r>
                <a:rPr lang="en-US" sz="1700" b="1" noProof="1">
                  <a:solidFill>
                    <a:schemeClr val="tx1"/>
                  </a:solidFill>
                </a:rPr>
                <a:t>p</a:t>
              </a:r>
            </a:p>
          </p:txBody>
        </p:sp>
        <p:sp>
          <p:nvSpPr>
            <p:cNvPr id="16" name="TextBox 15"/>
            <p:cNvSpPr txBox="1"/>
            <p:nvPr/>
          </p:nvSpPr>
          <p:spPr>
            <a:xfrm>
              <a:off x="5802312" y="5227637"/>
              <a:ext cx="457200" cy="328665"/>
            </a:xfrm>
            <a:prstGeom prst="rect">
              <a:avLst/>
            </a:prstGeom>
            <a:noFill/>
          </p:spPr>
          <p:txBody>
            <a:bodyPr wrap="square" rtlCol="0">
              <a:spAutoFit/>
            </a:bodyPr>
            <a:lstStyle/>
            <a:p>
              <a:r>
                <a:rPr lang="en-US" sz="1700" b="1" noProof="1">
                  <a:solidFill>
                    <a:schemeClr val="tx1"/>
                  </a:solidFill>
                </a:rPr>
                <a:t>?p</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1"/>
          <p:cNvSpPr>
            <a:spLocks noGrp="1" noChangeArrowheads="1"/>
          </p:cNvSpPr>
          <p:nvPr>
            <p:ph type="title"/>
          </p:nvPr>
        </p:nvSpPr>
        <p:spPr/>
        <p:txBody>
          <a:bodyPr/>
          <a:lstStyle/>
          <a:p>
            <a:r>
              <a:rPr lang="en-US" smtClean="0"/>
              <a:t>Simple SPARQL example</a:t>
            </a:r>
            <a:endParaRPr lang="en-US"/>
          </a:p>
        </p:txBody>
      </p:sp>
      <p:sp>
        <p:nvSpPr>
          <p:cNvPr id="138242" name="Text Box 2"/>
          <p:cNvSpPr txBox="1">
            <a:spLocks noChangeArrowheads="1"/>
          </p:cNvSpPr>
          <p:nvPr/>
        </p:nvSpPr>
        <p:spPr bwMode="auto">
          <a:xfrm>
            <a:off x="71438" y="1260475"/>
            <a:ext cx="992028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584" tIns="71886" rIns="89584" bIns="44794">
            <a:prstTxWarp prst="textNoShape">
              <a:avLst/>
            </a:prstTxWarp>
          </a:bodyPr>
          <a:lstStyle/>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noProof="1">
                <a:solidFill>
                  <a:srgbClr val="000000"/>
                </a:solidFill>
                <a:latin typeface="Courier New" charset="0"/>
                <a:ea typeface="msmincho" charset="0"/>
                <a:cs typeface="msmincho" charset="0"/>
              </a:rPr>
              <a:t>SELECT ?isbn ?price ?currency # note: not ?x!</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noProof="1">
                <a:solidFill>
                  <a:srgbClr val="000000"/>
                </a:solidFill>
                <a:latin typeface="Courier New" charset="0"/>
                <a:ea typeface="msmincho" charset="0"/>
                <a:cs typeface="msmincho" charset="0"/>
              </a:rPr>
              <a:t>WHERE {?isbn a:price ?x. ?x rdf:value ?price. ?x p:currency ?currency.}</a:t>
            </a:r>
          </a:p>
        </p:txBody>
      </p:sp>
      <p:grpSp>
        <p:nvGrpSpPr>
          <p:cNvPr id="2" name="Group 91"/>
          <p:cNvGrpSpPr/>
          <p:nvPr/>
        </p:nvGrpSpPr>
        <p:grpSpPr>
          <a:xfrm>
            <a:off x="87313" y="3774707"/>
            <a:ext cx="9906000" cy="3434130"/>
            <a:chOff x="87312" y="3393707"/>
            <a:chExt cx="9906000" cy="3434130"/>
          </a:xfrm>
        </p:grpSpPr>
        <p:sp>
          <p:nvSpPr>
            <p:cNvPr id="7" name="TextBox 6"/>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8" name="Oval 7"/>
            <p:cNvSpPr/>
            <p:nvPr/>
          </p:nvSpPr>
          <p:spPr bwMode="auto">
            <a:xfrm>
              <a:off x="6226426" y="4517967"/>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9" name="Straight Arrow Connector 8"/>
            <p:cNvCxnSpPr>
              <a:stCxn id="63" idx="7"/>
              <a:endCxn id="64"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Oval 11"/>
            <p:cNvSpPr/>
            <p:nvPr/>
          </p:nvSpPr>
          <p:spPr bwMode="auto">
            <a:xfrm>
              <a:off x="1197226" y="4517967"/>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10"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7" name="Oval 16"/>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19" name="Rectangle 18"/>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21" name="Straight Arrow Connector 20"/>
                <p:cNvCxnSpPr>
                  <a:stCxn id="10" idx="4"/>
                  <a:endCxn id="1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4"/>
                  <a:endCxn id="19"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8" name="TextBox 2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29" name="TextBox 2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2362200" cy="1295400"/>
                <a:chOff x="849312" y="4999037"/>
                <a:chExt cx="2362200" cy="1295400"/>
              </a:xfrm>
            </p:grpSpPr>
            <p:sp>
              <p:nvSpPr>
                <p:cNvPr id="33" name="Oval 32"/>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4" name="Oval 33"/>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5" name="Rectangle 34"/>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36" name="Straight Arrow Connector 35"/>
                <p:cNvCxnSpPr>
                  <a:stCxn id="33" idx="4"/>
                  <a:endCxn id="34"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33" idx="4"/>
                  <a:endCxn id="35"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39"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4876800" cy="1295400"/>
              <a:chOff x="5116512" y="5532437"/>
              <a:chExt cx="4876800" cy="1295400"/>
            </a:xfrm>
          </p:grpSpPr>
          <p:grpSp>
            <p:nvGrpSpPr>
              <p:cNvPr id="11" name="Group 39"/>
              <p:cNvGrpSpPr/>
              <p:nvPr/>
            </p:nvGrpSpPr>
            <p:grpSpPr>
              <a:xfrm>
                <a:off x="5116512" y="5532437"/>
                <a:ext cx="2362200" cy="1295400"/>
                <a:chOff x="849312" y="4999037"/>
                <a:chExt cx="2362200" cy="1295400"/>
              </a:xfrm>
            </p:grpSpPr>
            <p:sp>
              <p:nvSpPr>
                <p:cNvPr id="41" name="Oval 40"/>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2" name="Oval 41"/>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3" name="Rectangle 42"/>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44" name="Straight Arrow Connector 43"/>
                <p:cNvCxnSpPr>
                  <a:stCxn id="41" idx="4"/>
                  <a:endCxn id="42"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41" idx="4"/>
                  <a:endCxn id="43"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7" name="TextBox 46"/>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13" name="Group 47"/>
              <p:cNvGrpSpPr/>
              <p:nvPr/>
            </p:nvGrpSpPr>
            <p:grpSpPr>
              <a:xfrm>
                <a:off x="76311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1" name="Rectangle 50"/>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63" name="Oval 62"/>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4" name="Rectangle 63"/>
            <p:cNvSpPr/>
            <p:nvPr/>
          </p:nvSpPr>
          <p:spPr bwMode="auto">
            <a:xfrm>
              <a:off x="6646513" y="3393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65" name="Straight Arrow Connector 64"/>
            <p:cNvCxnSpPr>
              <a:stCxn id="12" idx="4"/>
              <a:endCxn id="10" idx="0"/>
            </p:cNvCxnSpPr>
            <p:nvPr/>
          </p:nvCxnSpPr>
          <p:spPr bwMode="auto">
            <a:xfrm flipH="1">
              <a:off x="12684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12" idx="4"/>
              <a:endCxn id="33" idx="0"/>
            </p:cNvCxnSpPr>
            <p:nvPr/>
          </p:nvCxnSpPr>
          <p:spPr bwMode="auto">
            <a:xfrm>
              <a:off x="25257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1" name="TextBox 70"/>
            <p:cNvSpPr txBox="1"/>
            <p:nvPr/>
          </p:nvSpPr>
          <p:spPr>
            <a:xfrm>
              <a:off x="32115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72" name="TextBox 71"/>
            <p:cNvSpPr txBox="1"/>
            <p:nvPr/>
          </p:nvSpPr>
          <p:spPr>
            <a:xfrm>
              <a:off x="11541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73" name="Straight Arrow Connector 72"/>
            <p:cNvCxnSpPr>
              <a:stCxn id="8" idx="4"/>
              <a:endCxn id="49" idx="0"/>
            </p:cNvCxnSpPr>
            <p:nvPr/>
          </p:nvCxnSpPr>
          <p:spPr bwMode="auto">
            <a:xfrm>
              <a:off x="75549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76" name="Straight Arrow Connector 75"/>
            <p:cNvCxnSpPr>
              <a:stCxn id="8" idx="4"/>
              <a:endCxn id="41" idx="0"/>
            </p:cNvCxnSpPr>
            <p:nvPr/>
          </p:nvCxnSpPr>
          <p:spPr bwMode="auto">
            <a:xfrm flipH="1">
              <a:off x="62976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a:off x="82407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80" name="TextBox 79"/>
            <p:cNvSpPr txBox="1"/>
            <p:nvPr/>
          </p:nvSpPr>
          <p:spPr>
            <a:xfrm>
              <a:off x="61833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81" name="Straight Arrow Connector 80"/>
            <p:cNvCxnSpPr>
              <a:stCxn id="8" idx="1"/>
              <a:endCxn id="63" idx="5"/>
            </p:cNvCxnSpPr>
            <p:nvPr/>
          </p:nvCxnSpPr>
          <p:spPr bwMode="auto">
            <a:xfrm flipH="1" flipV="1">
              <a:off x="5136511" y="3970970"/>
              <a:ext cx="1479020"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5" name="Straight Arrow Connector 84"/>
            <p:cNvCxnSpPr>
              <a:stCxn id="12" idx="7"/>
              <a:endCxn id="63" idx="3"/>
            </p:cNvCxnSpPr>
            <p:nvPr/>
          </p:nvCxnSpPr>
          <p:spPr bwMode="auto">
            <a:xfrm flipV="1">
              <a:off x="3465093" y="3970970"/>
              <a:ext cx="1339219"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8" name="TextBox 8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89" name="TextBox 8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1"/>
          <p:cNvSpPr>
            <a:spLocks noGrp="1" noChangeArrowheads="1"/>
          </p:cNvSpPr>
          <p:nvPr>
            <p:ph type="title"/>
          </p:nvPr>
        </p:nvSpPr>
        <p:spPr/>
        <p:txBody>
          <a:bodyPr/>
          <a:lstStyle/>
          <a:p>
            <a:r>
              <a:rPr lang="en-US" smtClean="0"/>
              <a:t>Simple SPARQL example</a:t>
            </a:r>
            <a:endParaRPr lang="en-US"/>
          </a:p>
        </p:txBody>
      </p:sp>
      <p:sp>
        <p:nvSpPr>
          <p:cNvPr id="138242" name="Text Box 2"/>
          <p:cNvSpPr txBox="1">
            <a:spLocks noChangeArrowheads="1"/>
          </p:cNvSpPr>
          <p:nvPr/>
        </p:nvSpPr>
        <p:spPr bwMode="auto">
          <a:xfrm>
            <a:off x="71438" y="1260475"/>
            <a:ext cx="992028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584" tIns="71886" rIns="89584" bIns="44794">
            <a:prstTxWarp prst="textNoShape">
              <a:avLst/>
            </a:prstTxWarp>
          </a:bodyPr>
          <a:lstStyle/>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noProof="1">
                <a:solidFill>
                  <a:srgbClr val="000000"/>
                </a:solidFill>
                <a:latin typeface="Courier New" charset="0"/>
                <a:ea typeface="msmincho" charset="0"/>
                <a:cs typeface="msmincho" charset="0"/>
              </a:rPr>
              <a:t>SELECT ?isbn ?price ?currency # note: not ?x!</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noProof="1">
                <a:solidFill>
                  <a:srgbClr val="000000"/>
                </a:solidFill>
                <a:latin typeface="Courier New" charset="0"/>
                <a:ea typeface="msmincho" charset="0"/>
                <a:cs typeface="msmincho" charset="0"/>
              </a:rPr>
              <a:t>WHERE {?isbn a:price ?x. ?x rdf:value ?price. ?x p:currency ?currency.}</a:t>
            </a:r>
          </a:p>
        </p:txBody>
      </p:sp>
      <p:grpSp>
        <p:nvGrpSpPr>
          <p:cNvPr id="2" name="Group 91"/>
          <p:cNvGrpSpPr/>
          <p:nvPr/>
        </p:nvGrpSpPr>
        <p:grpSpPr>
          <a:xfrm>
            <a:off x="87313" y="3774707"/>
            <a:ext cx="9906000" cy="3434130"/>
            <a:chOff x="87312" y="3393707"/>
            <a:chExt cx="9906000" cy="3434130"/>
          </a:xfrm>
        </p:grpSpPr>
        <p:sp>
          <p:nvSpPr>
            <p:cNvPr id="7" name="TextBox 6"/>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8" name="Oval 7"/>
            <p:cNvSpPr/>
            <p:nvPr/>
          </p:nvSpPr>
          <p:spPr bwMode="auto">
            <a:xfrm>
              <a:off x="6226426" y="4517967"/>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9" name="Straight Arrow Connector 8"/>
            <p:cNvCxnSpPr>
              <a:stCxn id="63" idx="7"/>
              <a:endCxn id="64"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Oval 11"/>
            <p:cNvSpPr/>
            <p:nvPr/>
          </p:nvSpPr>
          <p:spPr bwMode="auto">
            <a:xfrm>
              <a:off x="1197226" y="4517967"/>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10"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7" name="Oval 16"/>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19" name="Rectangle 18"/>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21" name="Straight Arrow Connector 20"/>
                <p:cNvCxnSpPr>
                  <a:stCxn id="10" idx="4"/>
                  <a:endCxn id="1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4"/>
                  <a:endCxn id="19"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8" name="TextBox 2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29" name="TextBox 2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2362200" cy="1295400"/>
                <a:chOff x="849312" y="4999037"/>
                <a:chExt cx="2362200" cy="1295400"/>
              </a:xfrm>
            </p:grpSpPr>
            <p:sp>
              <p:nvSpPr>
                <p:cNvPr id="33" name="Oval 32"/>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4" name="Oval 33"/>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5" name="Rectangle 34"/>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36" name="Straight Arrow Connector 35"/>
                <p:cNvCxnSpPr>
                  <a:stCxn id="33" idx="4"/>
                  <a:endCxn id="34"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33" idx="4"/>
                  <a:endCxn id="35"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39"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4876800" cy="1295400"/>
              <a:chOff x="5116512" y="5532437"/>
              <a:chExt cx="4876800" cy="1295400"/>
            </a:xfrm>
          </p:grpSpPr>
          <p:grpSp>
            <p:nvGrpSpPr>
              <p:cNvPr id="11" name="Group 39"/>
              <p:cNvGrpSpPr/>
              <p:nvPr/>
            </p:nvGrpSpPr>
            <p:grpSpPr>
              <a:xfrm>
                <a:off x="5116512" y="5532437"/>
                <a:ext cx="2362200" cy="1295400"/>
                <a:chOff x="849312" y="4999037"/>
                <a:chExt cx="2362200" cy="1295400"/>
              </a:xfrm>
            </p:grpSpPr>
            <p:sp>
              <p:nvSpPr>
                <p:cNvPr id="41" name="Oval 40"/>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2" name="Oval 41"/>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3" name="Rectangle 42"/>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44" name="Straight Arrow Connector 43"/>
                <p:cNvCxnSpPr>
                  <a:stCxn id="41" idx="4"/>
                  <a:endCxn id="42"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41" idx="4"/>
                  <a:endCxn id="43"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7" name="TextBox 46"/>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13" name="Group 47"/>
              <p:cNvGrpSpPr/>
              <p:nvPr/>
            </p:nvGrpSpPr>
            <p:grpSpPr>
              <a:xfrm>
                <a:off x="76311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1" name="Rectangle 50"/>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63" name="Oval 62"/>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4" name="Rectangle 63"/>
            <p:cNvSpPr/>
            <p:nvPr/>
          </p:nvSpPr>
          <p:spPr bwMode="auto">
            <a:xfrm>
              <a:off x="6646513" y="3393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65" name="Straight Arrow Connector 64"/>
            <p:cNvCxnSpPr>
              <a:stCxn id="12" idx="4"/>
              <a:endCxn id="10" idx="0"/>
            </p:cNvCxnSpPr>
            <p:nvPr/>
          </p:nvCxnSpPr>
          <p:spPr bwMode="auto">
            <a:xfrm flipH="1">
              <a:off x="12684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12" idx="4"/>
              <a:endCxn id="33" idx="0"/>
            </p:cNvCxnSpPr>
            <p:nvPr/>
          </p:nvCxnSpPr>
          <p:spPr bwMode="auto">
            <a:xfrm>
              <a:off x="25257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1" name="TextBox 70"/>
            <p:cNvSpPr txBox="1"/>
            <p:nvPr/>
          </p:nvSpPr>
          <p:spPr>
            <a:xfrm>
              <a:off x="32115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72" name="TextBox 71"/>
            <p:cNvSpPr txBox="1"/>
            <p:nvPr/>
          </p:nvSpPr>
          <p:spPr>
            <a:xfrm>
              <a:off x="11541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73" name="Straight Arrow Connector 72"/>
            <p:cNvCxnSpPr>
              <a:stCxn id="8" idx="4"/>
              <a:endCxn id="49" idx="0"/>
            </p:cNvCxnSpPr>
            <p:nvPr/>
          </p:nvCxnSpPr>
          <p:spPr bwMode="auto">
            <a:xfrm>
              <a:off x="75549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76" name="Straight Arrow Connector 75"/>
            <p:cNvCxnSpPr>
              <a:stCxn id="8" idx="4"/>
              <a:endCxn id="41" idx="0"/>
            </p:cNvCxnSpPr>
            <p:nvPr/>
          </p:nvCxnSpPr>
          <p:spPr bwMode="auto">
            <a:xfrm flipH="1">
              <a:off x="62976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a:off x="82407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80" name="TextBox 79"/>
            <p:cNvSpPr txBox="1"/>
            <p:nvPr/>
          </p:nvSpPr>
          <p:spPr>
            <a:xfrm>
              <a:off x="61833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81" name="Straight Arrow Connector 80"/>
            <p:cNvCxnSpPr>
              <a:stCxn id="8" idx="1"/>
              <a:endCxn id="63" idx="5"/>
            </p:cNvCxnSpPr>
            <p:nvPr/>
          </p:nvCxnSpPr>
          <p:spPr bwMode="auto">
            <a:xfrm flipH="1" flipV="1">
              <a:off x="5136511" y="3970970"/>
              <a:ext cx="1479020"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5" name="Straight Arrow Connector 84"/>
            <p:cNvCxnSpPr>
              <a:stCxn id="12" idx="7"/>
              <a:endCxn id="63" idx="3"/>
            </p:cNvCxnSpPr>
            <p:nvPr/>
          </p:nvCxnSpPr>
          <p:spPr bwMode="auto">
            <a:xfrm flipV="1">
              <a:off x="3465093" y="3970970"/>
              <a:ext cx="1339219"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8" name="TextBox 8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89" name="TextBox 8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
        <p:nvSpPr>
          <p:cNvPr id="57" name="TextBox 56"/>
          <p:cNvSpPr txBox="1"/>
          <p:nvPr/>
        </p:nvSpPr>
        <p:spPr>
          <a:xfrm>
            <a:off x="163513" y="2332085"/>
            <a:ext cx="9677400" cy="476541"/>
          </a:xfrm>
          <a:prstGeom prst="rect">
            <a:avLst/>
          </a:prstGeom>
          <a:noFill/>
        </p:spPr>
        <p:txBody>
          <a:bodyPr wrap="square" lIns="91018" tIns="45510" rIns="91018" bIns="45510" rtlCol="0">
            <a:spAutoFit/>
          </a:bodyPr>
          <a:lstStyle/>
          <a:p>
            <a:r>
              <a:rPr lang="en-US" dirty="0" smtClean="0">
                <a:solidFill>
                  <a:srgbClr val="7F7F7F"/>
                </a:solidFill>
                <a:latin typeface="Helvetica Neue"/>
                <a:cs typeface="Helvetica Neue"/>
              </a:rPr>
              <a:t>Returns:</a:t>
            </a:r>
            <a:r>
              <a:rPr lang="en-US" dirty="0" smtClean="0">
                <a:solidFill>
                  <a:srgbClr val="000000"/>
                </a:solidFill>
                <a:latin typeface="Helvetica Neue"/>
                <a:cs typeface="Helvetica Neue"/>
              </a:rPr>
              <a:t> </a:t>
            </a:r>
            <a:r>
              <a:rPr lang="en-US" dirty="0" smtClean="0">
                <a:solidFill>
                  <a:srgbClr val="FF0000"/>
                </a:solidFill>
                <a:latin typeface="Helvetica Neue"/>
                <a:cs typeface="Helvetica Neue"/>
              </a:rPr>
              <a:t>[&lt;…409X&gt;,33,:£]</a:t>
            </a:r>
            <a:endParaRPr lang="en-US" dirty="0">
              <a:solidFill>
                <a:srgbClr val="000000"/>
              </a:solidFill>
              <a:latin typeface="Helvetica Neue"/>
              <a:cs typeface="Helvetica Neue"/>
            </a:endParaRPr>
          </a:p>
        </p:txBody>
      </p:sp>
      <p:sp>
        <p:nvSpPr>
          <p:cNvPr id="58" name="Freeform 57"/>
          <p:cNvSpPr/>
          <p:nvPr/>
        </p:nvSpPr>
        <p:spPr bwMode="auto">
          <a:xfrm>
            <a:off x="981884" y="4583840"/>
            <a:ext cx="3025374" cy="796937"/>
          </a:xfrm>
          <a:custGeom>
            <a:avLst/>
            <a:gdLst>
              <a:gd name="connsiteX0" fmla="*/ 11140 w 3025374"/>
              <a:gd name="connsiteY0" fmla="*/ 362883 h 796937"/>
              <a:gd name="connsiteX1" fmla="*/ 20688 w 3025374"/>
              <a:gd name="connsiteY1" fmla="*/ 429730 h 796937"/>
              <a:gd name="connsiteX2" fmla="*/ 68430 w 3025374"/>
              <a:gd name="connsiteY2" fmla="*/ 477478 h 796937"/>
              <a:gd name="connsiteX3" fmla="*/ 125720 w 3025374"/>
              <a:gd name="connsiteY3" fmla="*/ 534775 h 796937"/>
              <a:gd name="connsiteX4" fmla="*/ 163913 w 3025374"/>
              <a:gd name="connsiteY4" fmla="*/ 582523 h 796937"/>
              <a:gd name="connsiteX5" fmla="*/ 230751 w 3025374"/>
              <a:gd name="connsiteY5" fmla="*/ 649370 h 796937"/>
              <a:gd name="connsiteX6" fmla="*/ 259396 w 3025374"/>
              <a:gd name="connsiteY6" fmla="*/ 678019 h 796937"/>
              <a:gd name="connsiteX7" fmla="*/ 316686 w 3025374"/>
              <a:gd name="connsiteY7" fmla="*/ 725767 h 796937"/>
              <a:gd name="connsiteX8" fmla="*/ 364427 w 3025374"/>
              <a:gd name="connsiteY8" fmla="*/ 735316 h 796937"/>
              <a:gd name="connsiteX9" fmla="*/ 440814 w 3025374"/>
              <a:gd name="connsiteY9" fmla="*/ 754415 h 796937"/>
              <a:gd name="connsiteX10" fmla="*/ 889584 w 3025374"/>
              <a:gd name="connsiteY10" fmla="*/ 783064 h 796937"/>
              <a:gd name="connsiteX11" fmla="*/ 1176033 w 3025374"/>
              <a:gd name="connsiteY11" fmla="*/ 792614 h 796937"/>
              <a:gd name="connsiteX12" fmla="*/ 2560538 w 3025374"/>
              <a:gd name="connsiteY12" fmla="*/ 783064 h 796937"/>
              <a:gd name="connsiteX13" fmla="*/ 2913825 w 3025374"/>
              <a:gd name="connsiteY13" fmla="*/ 763965 h 796937"/>
              <a:gd name="connsiteX14" fmla="*/ 2942470 w 3025374"/>
              <a:gd name="connsiteY14" fmla="*/ 744866 h 796937"/>
              <a:gd name="connsiteX15" fmla="*/ 3009308 w 3025374"/>
              <a:gd name="connsiteY15" fmla="*/ 697118 h 796937"/>
              <a:gd name="connsiteX16" fmla="*/ 2990212 w 3025374"/>
              <a:gd name="connsiteY16" fmla="*/ 563424 h 796937"/>
              <a:gd name="connsiteX17" fmla="*/ 2952018 w 3025374"/>
              <a:gd name="connsiteY17" fmla="*/ 477478 h 796937"/>
              <a:gd name="connsiteX18" fmla="*/ 2932922 w 3025374"/>
              <a:gd name="connsiteY18" fmla="*/ 448829 h 796937"/>
              <a:gd name="connsiteX19" fmla="*/ 2923374 w 3025374"/>
              <a:gd name="connsiteY19" fmla="*/ 420180 h 796937"/>
              <a:gd name="connsiteX20" fmla="*/ 2846987 w 3025374"/>
              <a:gd name="connsiteY20" fmla="*/ 362883 h 796937"/>
              <a:gd name="connsiteX21" fmla="*/ 2780149 w 3025374"/>
              <a:gd name="connsiteY21" fmla="*/ 315135 h 796937"/>
              <a:gd name="connsiteX22" fmla="*/ 2675118 w 3025374"/>
              <a:gd name="connsiteY22" fmla="*/ 248288 h 796937"/>
              <a:gd name="connsiteX23" fmla="*/ 2608279 w 3025374"/>
              <a:gd name="connsiteY23" fmla="*/ 200540 h 796937"/>
              <a:gd name="connsiteX24" fmla="*/ 2560538 w 3025374"/>
              <a:gd name="connsiteY24" fmla="*/ 171892 h 796937"/>
              <a:gd name="connsiteX25" fmla="*/ 2522345 w 3025374"/>
              <a:gd name="connsiteY25" fmla="*/ 143243 h 796937"/>
              <a:gd name="connsiteX26" fmla="*/ 2465055 w 3025374"/>
              <a:gd name="connsiteY26" fmla="*/ 114594 h 796937"/>
              <a:gd name="connsiteX27" fmla="*/ 2350475 w 3025374"/>
              <a:gd name="connsiteY27" fmla="*/ 66847 h 796937"/>
              <a:gd name="connsiteX28" fmla="*/ 2264540 w 3025374"/>
              <a:gd name="connsiteY28" fmla="*/ 19099 h 796937"/>
              <a:gd name="connsiteX29" fmla="*/ 2197702 w 3025374"/>
              <a:gd name="connsiteY29" fmla="*/ 0 h 796937"/>
              <a:gd name="connsiteX30" fmla="*/ 1042357 w 3025374"/>
              <a:gd name="connsiteY30" fmla="*/ 28648 h 796937"/>
              <a:gd name="connsiteX31" fmla="*/ 889584 w 3025374"/>
              <a:gd name="connsiteY31" fmla="*/ 47747 h 796937"/>
              <a:gd name="connsiteX32" fmla="*/ 698618 w 3025374"/>
              <a:gd name="connsiteY32" fmla="*/ 57297 h 796937"/>
              <a:gd name="connsiteX33" fmla="*/ 517200 w 3025374"/>
              <a:gd name="connsiteY33" fmla="*/ 105045 h 796937"/>
              <a:gd name="connsiteX34" fmla="*/ 412169 w 3025374"/>
              <a:gd name="connsiteY34" fmla="*/ 152793 h 796937"/>
              <a:gd name="connsiteX35" fmla="*/ 354879 w 3025374"/>
              <a:gd name="connsiteY35" fmla="*/ 162342 h 796937"/>
              <a:gd name="connsiteX36" fmla="*/ 307137 w 3025374"/>
              <a:gd name="connsiteY36" fmla="*/ 171892 h 796937"/>
              <a:gd name="connsiteX37" fmla="*/ 268944 w 3025374"/>
              <a:gd name="connsiteY37" fmla="*/ 200540 h 796937"/>
              <a:gd name="connsiteX38" fmla="*/ 240299 w 3025374"/>
              <a:gd name="connsiteY38" fmla="*/ 219640 h 796937"/>
              <a:gd name="connsiteX39" fmla="*/ 221203 w 3025374"/>
              <a:gd name="connsiteY39" fmla="*/ 248288 h 796937"/>
              <a:gd name="connsiteX40" fmla="*/ 192558 w 3025374"/>
              <a:gd name="connsiteY40" fmla="*/ 267387 h 796937"/>
              <a:gd name="connsiteX41" fmla="*/ 125720 w 3025374"/>
              <a:gd name="connsiteY41" fmla="*/ 334234 h 796937"/>
              <a:gd name="connsiteX42" fmla="*/ 87526 w 3025374"/>
              <a:gd name="connsiteY42" fmla="*/ 353334 h 796937"/>
              <a:gd name="connsiteX43" fmla="*/ 11140 w 3025374"/>
              <a:gd name="connsiteY43" fmla="*/ 362883 h 79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25374" h="796937">
                <a:moveTo>
                  <a:pt x="11140" y="362883"/>
                </a:moveTo>
                <a:cubicBezTo>
                  <a:pt x="0" y="375616"/>
                  <a:pt x="14221" y="408171"/>
                  <a:pt x="20688" y="429730"/>
                </a:cubicBezTo>
                <a:cubicBezTo>
                  <a:pt x="30526" y="462527"/>
                  <a:pt x="45859" y="457413"/>
                  <a:pt x="68430" y="477478"/>
                </a:cubicBezTo>
                <a:cubicBezTo>
                  <a:pt x="88615" y="495423"/>
                  <a:pt x="108849" y="513684"/>
                  <a:pt x="125720" y="534775"/>
                </a:cubicBezTo>
                <a:cubicBezTo>
                  <a:pt x="138451" y="550691"/>
                  <a:pt x="150142" y="567498"/>
                  <a:pt x="163913" y="582523"/>
                </a:cubicBezTo>
                <a:cubicBezTo>
                  <a:pt x="185203" y="605752"/>
                  <a:pt x="208472" y="627088"/>
                  <a:pt x="230751" y="649370"/>
                </a:cubicBezTo>
                <a:lnTo>
                  <a:pt x="259396" y="678019"/>
                </a:lnTo>
                <a:cubicBezTo>
                  <a:pt x="274253" y="692878"/>
                  <a:pt x="295419" y="717791"/>
                  <a:pt x="316686" y="725767"/>
                </a:cubicBezTo>
                <a:cubicBezTo>
                  <a:pt x="331881" y="731466"/>
                  <a:pt x="348614" y="731666"/>
                  <a:pt x="364427" y="735316"/>
                </a:cubicBezTo>
                <a:cubicBezTo>
                  <a:pt x="390001" y="741218"/>
                  <a:pt x="415352" y="748049"/>
                  <a:pt x="440814" y="754415"/>
                </a:cubicBezTo>
                <a:cubicBezTo>
                  <a:pt x="610879" y="796937"/>
                  <a:pt x="476787" y="766097"/>
                  <a:pt x="889584" y="783064"/>
                </a:cubicBezTo>
                <a:lnTo>
                  <a:pt x="1176033" y="792614"/>
                </a:lnTo>
                <a:lnTo>
                  <a:pt x="2560538" y="783064"/>
                </a:lnTo>
                <a:cubicBezTo>
                  <a:pt x="2678456" y="781120"/>
                  <a:pt x="2796476" y="775701"/>
                  <a:pt x="2913825" y="763965"/>
                </a:cubicBezTo>
                <a:cubicBezTo>
                  <a:pt x="2925244" y="762823"/>
                  <a:pt x="2933132" y="751537"/>
                  <a:pt x="2942470" y="744866"/>
                </a:cubicBezTo>
                <a:cubicBezTo>
                  <a:pt x="3025374" y="685641"/>
                  <a:pt x="2941801" y="742128"/>
                  <a:pt x="3009308" y="697118"/>
                </a:cubicBezTo>
                <a:cubicBezTo>
                  <a:pt x="3002943" y="652553"/>
                  <a:pt x="2999485" y="607476"/>
                  <a:pt x="2990212" y="563424"/>
                </a:cubicBezTo>
                <a:cubicBezTo>
                  <a:pt x="2986801" y="547222"/>
                  <a:pt x="2961364" y="493835"/>
                  <a:pt x="2952018" y="477478"/>
                </a:cubicBezTo>
                <a:cubicBezTo>
                  <a:pt x="2946325" y="467513"/>
                  <a:pt x="2938054" y="459094"/>
                  <a:pt x="2932922" y="448829"/>
                </a:cubicBezTo>
                <a:cubicBezTo>
                  <a:pt x="2928421" y="439825"/>
                  <a:pt x="2929924" y="427823"/>
                  <a:pt x="2923374" y="420180"/>
                </a:cubicBezTo>
                <a:cubicBezTo>
                  <a:pt x="2908254" y="402538"/>
                  <a:pt x="2869174" y="377676"/>
                  <a:pt x="2846987" y="362883"/>
                </a:cubicBezTo>
                <a:cubicBezTo>
                  <a:pt x="2811605" y="309804"/>
                  <a:pt x="2848668" y="353682"/>
                  <a:pt x="2780149" y="315135"/>
                </a:cubicBezTo>
                <a:cubicBezTo>
                  <a:pt x="2743980" y="294787"/>
                  <a:pt x="2709646" y="271310"/>
                  <a:pt x="2675118" y="248288"/>
                </a:cubicBezTo>
                <a:cubicBezTo>
                  <a:pt x="2652337" y="233099"/>
                  <a:pt x="2631060" y="215729"/>
                  <a:pt x="2608279" y="200540"/>
                </a:cubicBezTo>
                <a:cubicBezTo>
                  <a:pt x="2592838" y="190244"/>
                  <a:pt x="2575979" y="182188"/>
                  <a:pt x="2560538" y="171892"/>
                </a:cubicBezTo>
                <a:cubicBezTo>
                  <a:pt x="2547297" y="163063"/>
                  <a:pt x="2535991" y="151432"/>
                  <a:pt x="2522345" y="143243"/>
                </a:cubicBezTo>
                <a:cubicBezTo>
                  <a:pt x="2504037" y="132257"/>
                  <a:pt x="2484566" y="123266"/>
                  <a:pt x="2465055" y="114594"/>
                </a:cubicBezTo>
                <a:cubicBezTo>
                  <a:pt x="2427245" y="97788"/>
                  <a:pt x="2385954" y="88138"/>
                  <a:pt x="2350475" y="66847"/>
                </a:cubicBezTo>
                <a:cubicBezTo>
                  <a:pt x="2331739" y="55604"/>
                  <a:pt x="2287726" y="27531"/>
                  <a:pt x="2264540" y="19099"/>
                </a:cubicBezTo>
                <a:cubicBezTo>
                  <a:pt x="2242764" y="11180"/>
                  <a:pt x="2219981" y="6366"/>
                  <a:pt x="2197702" y="0"/>
                </a:cubicBezTo>
                <a:cubicBezTo>
                  <a:pt x="1823595" y="5756"/>
                  <a:pt x="1417611" y="7798"/>
                  <a:pt x="1042357" y="28648"/>
                </a:cubicBezTo>
                <a:cubicBezTo>
                  <a:pt x="991115" y="31495"/>
                  <a:pt x="940727" y="43484"/>
                  <a:pt x="889584" y="47747"/>
                </a:cubicBezTo>
                <a:cubicBezTo>
                  <a:pt x="826069" y="53041"/>
                  <a:pt x="762273" y="54114"/>
                  <a:pt x="698618" y="57297"/>
                </a:cubicBezTo>
                <a:cubicBezTo>
                  <a:pt x="638145" y="73213"/>
                  <a:pt x="574126" y="79166"/>
                  <a:pt x="517200" y="105045"/>
                </a:cubicBezTo>
                <a:cubicBezTo>
                  <a:pt x="482190" y="120961"/>
                  <a:pt x="448434" y="139992"/>
                  <a:pt x="412169" y="152793"/>
                </a:cubicBezTo>
                <a:cubicBezTo>
                  <a:pt x="393913" y="159237"/>
                  <a:pt x="373927" y="158878"/>
                  <a:pt x="354879" y="162342"/>
                </a:cubicBezTo>
                <a:cubicBezTo>
                  <a:pt x="338912" y="165246"/>
                  <a:pt x="323051" y="168709"/>
                  <a:pt x="307137" y="171892"/>
                </a:cubicBezTo>
                <a:cubicBezTo>
                  <a:pt x="294406" y="181441"/>
                  <a:pt x="281893" y="191289"/>
                  <a:pt x="268944" y="200540"/>
                </a:cubicBezTo>
                <a:cubicBezTo>
                  <a:pt x="259606" y="207211"/>
                  <a:pt x="248413" y="211524"/>
                  <a:pt x="240299" y="219640"/>
                </a:cubicBezTo>
                <a:cubicBezTo>
                  <a:pt x="232185" y="227756"/>
                  <a:pt x="229318" y="240172"/>
                  <a:pt x="221203" y="248288"/>
                </a:cubicBezTo>
                <a:cubicBezTo>
                  <a:pt x="213089" y="256403"/>
                  <a:pt x="201088" y="259709"/>
                  <a:pt x="192558" y="267387"/>
                </a:cubicBezTo>
                <a:cubicBezTo>
                  <a:pt x="169138" y="288468"/>
                  <a:pt x="153902" y="320141"/>
                  <a:pt x="125720" y="334234"/>
                </a:cubicBezTo>
                <a:cubicBezTo>
                  <a:pt x="112989" y="340601"/>
                  <a:pt x="99732" y="346010"/>
                  <a:pt x="87526" y="353334"/>
                </a:cubicBezTo>
                <a:cubicBezTo>
                  <a:pt x="67846" y="365144"/>
                  <a:pt x="22280" y="350150"/>
                  <a:pt x="11140" y="362883"/>
                </a:cubicBezTo>
                <a:close/>
              </a:path>
            </a:pathLst>
          </a:custGeom>
          <a:noFill/>
          <a:ln w="25400" cap="flat" cmpd="sng" algn="ctr">
            <a:solidFill>
              <a:srgbClr val="FF0000"/>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
        <p:nvSpPr>
          <p:cNvPr id="60" name="Freeform 59"/>
          <p:cNvSpPr/>
          <p:nvPr/>
        </p:nvSpPr>
        <p:spPr bwMode="auto">
          <a:xfrm>
            <a:off x="294386" y="6719436"/>
            <a:ext cx="685800" cy="554887"/>
          </a:xfrm>
          <a:custGeom>
            <a:avLst/>
            <a:gdLst>
              <a:gd name="connsiteX0" fmla="*/ 192562 w 794105"/>
              <a:gd name="connsiteY0" fmla="*/ 0 h 642517"/>
              <a:gd name="connsiteX1" fmla="*/ 68434 w 794105"/>
              <a:gd name="connsiteY1" fmla="*/ 66847 h 642517"/>
              <a:gd name="connsiteX2" fmla="*/ 49337 w 794105"/>
              <a:gd name="connsiteY2" fmla="*/ 124144 h 642517"/>
              <a:gd name="connsiteX3" fmla="*/ 30241 w 794105"/>
              <a:gd name="connsiteY3" fmla="*/ 162342 h 642517"/>
              <a:gd name="connsiteX4" fmla="*/ 1596 w 794105"/>
              <a:gd name="connsiteY4" fmla="*/ 257838 h 642517"/>
              <a:gd name="connsiteX5" fmla="*/ 20693 w 794105"/>
              <a:gd name="connsiteY5" fmla="*/ 429730 h 642517"/>
              <a:gd name="connsiteX6" fmla="*/ 97079 w 794105"/>
              <a:gd name="connsiteY6" fmla="*/ 506127 h 642517"/>
              <a:gd name="connsiteX7" fmla="*/ 144821 w 794105"/>
              <a:gd name="connsiteY7" fmla="*/ 534775 h 642517"/>
              <a:gd name="connsiteX8" fmla="*/ 183014 w 794105"/>
              <a:gd name="connsiteY8" fmla="*/ 544325 h 642517"/>
              <a:gd name="connsiteX9" fmla="*/ 268948 w 794105"/>
              <a:gd name="connsiteY9" fmla="*/ 572974 h 642517"/>
              <a:gd name="connsiteX10" fmla="*/ 335787 w 794105"/>
              <a:gd name="connsiteY10" fmla="*/ 601622 h 642517"/>
              <a:gd name="connsiteX11" fmla="*/ 373980 w 794105"/>
              <a:gd name="connsiteY11" fmla="*/ 620721 h 642517"/>
              <a:gd name="connsiteX12" fmla="*/ 469463 w 794105"/>
              <a:gd name="connsiteY12" fmla="*/ 639821 h 642517"/>
              <a:gd name="connsiteX13" fmla="*/ 765460 w 794105"/>
              <a:gd name="connsiteY13" fmla="*/ 630271 h 642517"/>
              <a:gd name="connsiteX14" fmla="*/ 775009 w 794105"/>
              <a:gd name="connsiteY14" fmla="*/ 601622 h 642517"/>
              <a:gd name="connsiteX15" fmla="*/ 794105 w 794105"/>
              <a:gd name="connsiteY15" fmla="*/ 572974 h 642517"/>
              <a:gd name="connsiteX16" fmla="*/ 784557 w 794105"/>
              <a:gd name="connsiteY16" fmla="*/ 458379 h 642517"/>
              <a:gd name="connsiteX17" fmla="*/ 775009 w 794105"/>
              <a:gd name="connsiteY17" fmla="*/ 429730 h 642517"/>
              <a:gd name="connsiteX18" fmla="*/ 755912 w 794105"/>
              <a:gd name="connsiteY18" fmla="*/ 353334 h 642517"/>
              <a:gd name="connsiteX19" fmla="*/ 736816 w 794105"/>
              <a:gd name="connsiteY19" fmla="*/ 296036 h 642517"/>
              <a:gd name="connsiteX20" fmla="*/ 689074 w 794105"/>
              <a:gd name="connsiteY20" fmla="*/ 181441 h 642517"/>
              <a:gd name="connsiteX21" fmla="*/ 669977 w 794105"/>
              <a:gd name="connsiteY21" fmla="*/ 143243 h 642517"/>
              <a:gd name="connsiteX22" fmla="*/ 631784 w 794105"/>
              <a:gd name="connsiteY22" fmla="*/ 114594 h 642517"/>
              <a:gd name="connsiteX23" fmla="*/ 612688 w 794105"/>
              <a:gd name="connsiteY23" fmla="*/ 76396 h 642517"/>
              <a:gd name="connsiteX24" fmla="*/ 603139 w 794105"/>
              <a:gd name="connsiteY24" fmla="*/ 47747 h 642517"/>
              <a:gd name="connsiteX25" fmla="*/ 536301 w 794105"/>
              <a:gd name="connsiteY25" fmla="*/ 9549 h 642517"/>
              <a:gd name="connsiteX26" fmla="*/ 106627 w 794105"/>
              <a:gd name="connsiteY26" fmla="*/ 9549 h 64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4105" h="642517">
                <a:moveTo>
                  <a:pt x="192562" y="0"/>
                </a:moveTo>
                <a:cubicBezTo>
                  <a:pt x="89545" y="34342"/>
                  <a:pt x="127976" y="7295"/>
                  <a:pt x="68434" y="66847"/>
                </a:cubicBezTo>
                <a:cubicBezTo>
                  <a:pt x="62068" y="85946"/>
                  <a:pt x="58339" y="106137"/>
                  <a:pt x="49337" y="124144"/>
                </a:cubicBezTo>
                <a:cubicBezTo>
                  <a:pt x="42972" y="136877"/>
                  <a:pt x="35527" y="149125"/>
                  <a:pt x="30241" y="162342"/>
                </a:cubicBezTo>
                <a:cubicBezTo>
                  <a:pt x="14742" y="201095"/>
                  <a:pt x="10975" y="220315"/>
                  <a:pt x="1596" y="257838"/>
                </a:cubicBezTo>
                <a:cubicBezTo>
                  <a:pt x="7962" y="315135"/>
                  <a:pt x="0" y="375922"/>
                  <a:pt x="20693" y="429730"/>
                </a:cubicBezTo>
                <a:cubicBezTo>
                  <a:pt x="33619" y="463342"/>
                  <a:pt x="66200" y="487598"/>
                  <a:pt x="97079" y="506127"/>
                </a:cubicBezTo>
                <a:cubicBezTo>
                  <a:pt x="112993" y="515676"/>
                  <a:pt x="127862" y="527237"/>
                  <a:pt x="144821" y="534775"/>
                </a:cubicBezTo>
                <a:cubicBezTo>
                  <a:pt x="156813" y="540105"/>
                  <a:pt x="170472" y="540465"/>
                  <a:pt x="183014" y="544325"/>
                </a:cubicBezTo>
                <a:cubicBezTo>
                  <a:pt x="211873" y="553206"/>
                  <a:pt x="240676" y="562371"/>
                  <a:pt x="268948" y="572974"/>
                </a:cubicBezTo>
                <a:cubicBezTo>
                  <a:pt x="291644" y="581486"/>
                  <a:pt x="313720" y="591591"/>
                  <a:pt x="335787" y="601622"/>
                </a:cubicBezTo>
                <a:cubicBezTo>
                  <a:pt x="348745" y="607513"/>
                  <a:pt x="360294" y="616810"/>
                  <a:pt x="373980" y="620721"/>
                </a:cubicBezTo>
                <a:cubicBezTo>
                  <a:pt x="405189" y="629639"/>
                  <a:pt x="437635" y="633454"/>
                  <a:pt x="469463" y="639821"/>
                </a:cubicBezTo>
                <a:cubicBezTo>
                  <a:pt x="568129" y="636638"/>
                  <a:pt x="667506" y="642517"/>
                  <a:pt x="765460" y="630271"/>
                </a:cubicBezTo>
                <a:cubicBezTo>
                  <a:pt x="775448" y="629022"/>
                  <a:pt x="770508" y="610626"/>
                  <a:pt x="775009" y="601622"/>
                </a:cubicBezTo>
                <a:cubicBezTo>
                  <a:pt x="780141" y="591357"/>
                  <a:pt x="787740" y="582523"/>
                  <a:pt x="794105" y="572974"/>
                </a:cubicBezTo>
                <a:cubicBezTo>
                  <a:pt x="790922" y="534776"/>
                  <a:pt x="789622" y="496374"/>
                  <a:pt x="784557" y="458379"/>
                </a:cubicBezTo>
                <a:cubicBezTo>
                  <a:pt x="783227" y="448401"/>
                  <a:pt x="777657" y="439441"/>
                  <a:pt x="775009" y="429730"/>
                </a:cubicBezTo>
                <a:cubicBezTo>
                  <a:pt x="768103" y="404406"/>
                  <a:pt x="763122" y="378573"/>
                  <a:pt x="755912" y="353334"/>
                </a:cubicBezTo>
                <a:cubicBezTo>
                  <a:pt x="750382" y="333976"/>
                  <a:pt x="741699" y="315567"/>
                  <a:pt x="736816" y="296036"/>
                </a:cubicBezTo>
                <a:cubicBezTo>
                  <a:pt x="720362" y="230218"/>
                  <a:pt x="733135" y="269575"/>
                  <a:pt x="689074" y="181441"/>
                </a:cubicBezTo>
                <a:cubicBezTo>
                  <a:pt x="682708" y="168708"/>
                  <a:pt x="681365" y="151785"/>
                  <a:pt x="669977" y="143243"/>
                </a:cubicBezTo>
                <a:lnTo>
                  <a:pt x="631784" y="114594"/>
                </a:lnTo>
                <a:cubicBezTo>
                  <a:pt x="625419" y="101861"/>
                  <a:pt x="618295" y="89480"/>
                  <a:pt x="612688" y="76396"/>
                </a:cubicBezTo>
                <a:cubicBezTo>
                  <a:pt x="608723" y="67144"/>
                  <a:pt x="609427" y="55608"/>
                  <a:pt x="603139" y="47747"/>
                </a:cubicBezTo>
                <a:cubicBezTo>
                  <a:pt x="597019" y="40097"/>
                  <a:pt x="542130" y="9787"/>
                  <a:pt x="536301" y="9549"/>
                </a:cubicBezTo>
                <a:cubicBezTo>
                  <a:pt x="393196" y="3707"/>
                  <a:pt x="249852" y="9549"/>
                  <a:pt x="106627" y="9549"/>
                </a:cubicBezTo>
              </a:path>
            </a:pathLst>
          </a:custGeom>
          <a:noFill/>
          <a:ln w="25400" cap="flat" cmpd="sng" algn="ctr">
            <a:solidFill>
              <a:srgbClr val="FF0000"/>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
        <p:nvSpPr>
          <p:cNvPr id="62" name="Freeform 61"/>
          <p:cNvSpPr/>
          <p:nvPr/>
        </p:nvSpPr>
        <p:spPr bwMode="auto">
          <a:xfrm>
            <a:off x="1458961" y="6780193"/>
            <a:ext cx="674459" cy="460666"/>
          </a:xfrm>
          <a:custGeom>
            <a:avLst/>
            <a:gdLst>
              <a:gd name="connsiteX0" fmla="*/ 85935 w 782961"/>
              <a:gd name="connsiteY0" fmla="*/ 47748 h 534775"/>
              <a:gd name="connsiteX1" fmla="*/ 57290 w 782961"/>
              <a:gd name="connsiteY1" fmla="*/ 57297 h 534775"/>
              <a:gd name="connsiteX2" fmla="*/ 19096 w 782961"/>
              <a:gd name="connsiteY2" fmla="*/ 114594 h 534775"/>
              <a:gd name="connsiteX3" fmla="*/ 0 w 782961"/>
              <a:gd name="connsiteY3" fmla="*/ 133694 h 534775"/>
              <a:gd name="connsiteX4" fmla="*/ 9548 w 782961"/>
              <a:gd name="connsiteY4" fmla="*/ 334234 h 534775"/>
              <a:gd name="connsiteX5" fmla="*/ 28645 w 782961"/>
              <a:gd name="connsiteY5" fmla="*/ 401081 h 534775"/>
              <a:gd name="connsiteX6" fmla="*/ 85935 w 782961"/>
              <a:gd name="connsiteY6" fmla="*/ 458379 h 534775"/>
              <a:gd name="connsiteX7" fmla="*/ 133676 w 782961"/>
              <a:gd name="connsiteY7" fmla="*/ 487028 h 534775"/>
              <a:gd name="connsiteX8" fmla="*/ 200514 w 782961"/>
              <a:gd name="connsiteY8" fmla="*/ 525226 h 534775"/>
              <a:gd name="connsiteX9" fmla="*/ 238707 w 782961"/>
              <a:gd name="connsiteY9" fmla="*/ 534775 h 534775"/>
              <a:gd name="connsiteX10" fmla="*/ 725671 w 782961"/>
              <a:gd name="connsiteY10" fmla="*/ 515676 h 534775"/>
              <a:gd name="connsiteX11" fmla="*/ 754316 w 782961"/>
              <a:gd name="connsiteY11" fmla="*/ 506127 h 534775"/>
              <a:gd name="connsiteX12" fmla="*/ 763864 w 782961"/>
              <a:gd name="connsiteY12" fmla="*/ 477478 h 534775"/>
              <a:gd name="connsiteX13" fmla="*/ 782961 w 782961"/>
              <a:gd name="connsiteY13" fmla="*/ 448829 h 534775"/>
              <a:gd name="connsiteX14" fmla="*/ 763864 w 782961"/>
              <a:gd name="connsiteY14" fmla="*/ 229189 h 534775"/>
              <a:gd name="connsiteX15" fmla="*/ 735219 w 782961"/>
              <a:gd name="connsiteY15" fmla="*/ 171892 h 534775"/>
              <a:gd name="connsiteX16" fmla="*/ 649285 w 782961"/>
              <a:gd name="connsiteY16" fmla="*/ 105045 h 534775"/>
              <a:gd name="connsiteX17" fmla="*/ 563350 w 782961"/>
              <a:gd name="connsiteY17" fmla="*/ 47748 h 534775"/>
              <a:gd name="connsiteX18" fmla="*/ 496512 w 782961"/>
              <a:gd name="connsiteY18" fmla="*/ 9549 h 534775"/>
              <a:gd name="connsiteX19" fmla="*/ 448770 w 782961"/>
              <a:gd name="connsiteY19" fmla="*/ 0 h 534775"/>
              <a:gd name="connsiteX20" fmla="*/ 210063 w 782961"/>
              <a:gd name="connsiteY20" fmla="*/ 9549 h 534775"/>
              <a:gd name="connsiteX21" fmla="*/ 105031 w 782961"/>
              <a:gd name="connsiteY21" fmla="*/ 38198 h 534775"/>
              <a:gd name="connsiteX22" fmla="*/ 9548 w 782961"/>
              <a:gd name="connsiteY22" fmla="*/ 57297 h 53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2961" h="534775">
                <a:moveTo>
                  <a:pt x="85935" y="47748"/>
                </a:moveTo>
                <a:cubicBezTo>
                  <a:pt x="76387" y="50931"/>
                  <a:pt x="64407" y="50180"/>
                  <a:pt x="57290" y="57297"/>
                </a:cubicBezTo>
                <a:cubicBezTo>
                  <a:pt x="41060" y="73528"/>
                  <a:pt x="32867" y="96230"/>
                  <a:pt x="19096" y="114594"/>
                </a:cubicBezTo>
                <a:cubicBezTo>
                  <a:pt x="13695" y="121797"/>
                  <a:pt x="6365" y="127327"/>
                  <a:pt x="0" y="133694"/>
                </a:cubicBezTo>
                <a:cubicBezTo>
                  <a:pt x="3183" y="200541"/>
                  <a:pt x="2419" y="267692"/>
                  <a:pt x="9548" y="334234"/>
                </a:cubicBezTo>
                <a:cubicBezTo>
                  <a:pt x="12016" y="357276"/>
                  <a:pt x="20040" y="379564"/>
                  <a:pt x="28645" y="401081"/>
                </a:cubicBezTo>
                <a:cubicBezTo>
                  <a:pt x="39785" y="428936"/>
                  <a:pt x="61833" y="442309"/>
                  <a:pt x="85935" y="458379"/>
                </a:cubicBezTo>
                <a:cubicBezTo>
                  <a:pt x="101376" y="468675"/>
                  <a:pt x="117939" y="477191"/>
                  <a:pt x="133676" y="487028"/>
                </a:cubicBezTo>
                <a:cubicBezTo>
                  <a:pt x="161376" y="504343"/>
                  <a:pt x="167919" y="513001"/>
                  <a:pt x="200514" y="525226"/>
                </a:cubicBezTo>
                <a:cubicBezTo>
                  <a:pt x="212801" y="529834"/>
                  <a:pt x="225976" y="531592"/>
                  <a:pt x="238707" y="534775"/>
                </a:cubicBezTo>
                <a:lnTo>
                  <a:pt x="725671" y="515676"/>
                </a:lnTo>
                <a:cubicBezTo>
                  <a:pt x="735720" y="515118"/>
                  <a:pt x="747200" y="513244"/>
                  <a:pt x="754316" y="506127"/>
                </a:cubicBezTo>
                <a:cubicBezTo>
                  <a:pt x="761433" y="499009"/>
                  <a:pt x="759363" y="486482"/>
                  <a:pt x="763864" y="477478"/>
                </a:cubicBezTo>
                <a:cubicBezTo>
                  <a:pt x="768996" y="467213"/>
                  <a:pt x="776595" y="458379"/>
                  <a:pt x="782961" y="448829"/>
                </a:cubicBezTo>
                <a:cubicBezTo>
                  <a:pt x="776595" y="375616"/>
                  <a:pt x="772287" y="302194"/>
                  <a:pt x="763864" y="229189"/>
                </a:cubicBezTo>
                <a:cubicBezTo>
                  <a:pt x="761961" y="212695"/>
                  <a:pt x="747045" y="182644"/>
                  <a:pt x="735219" y="171892"/>
                </a:cubicBezTo>
                <a:cubicBezTo>
                  <a:pt x="708368" y="147478"/>
                  <a:pt x="677622" y="127718"/>
                  <a:pt x="649285" y="105045"/>
                </a:cubicBezTo>
                <a:cubicBezTo>
                  <a:pt x="579620" y="49305"/>
                  <a:pt x="617459" y="65786"/>
                  <a:pt x="563350" y="47748"/>
                </a:cubicBezTo>
                <a:cubicBezTo>
                  <a:pt x="542396" y="33776"/>
                  <a:pt x="520742" y="17627"/>
                  <a:pt x="496512" y="9549"/>
                </a:cubicBezTo>
                <a:cubicBezTo>
                  <a:pt x="481116" y="4416"/>
                  <a:pt x="464684" y="3183"/>
                  <a:pt x="448770" y="0"/>
                </a:cubicBezTo>
                <a:cubicBezTo>
                  <a:pt x="369201" y="3183"/>
                  <a:pt x="289519" y="4251"/>
                  <a:pt x="210063" y="9549"/>
                </a:cubicBezTo>
                <a:cubicBezTo>
                  <a:pt x="165026" y="12552"/>
                  <a:pt x="149879" y="26984"/>
                  <a:pt x="105031" y="38198"/>
                </a:cubicBezTo>
                <a:cubicBezTo>
                  <a:pt x="22469" y="58841"/>
                  <a:pt x="54891" y="57297"/>
                  <a:pt x="9548" y="57297"/>
                </a:cubicBezTo>
              </a:path>
            </a:pathLst>
          </a:custGeom>
          <a:noFill/>
          <a:ln w="25400" cap="flat" cmpd="sng" algn="ctr">
            <a:solidFill>
              <a:srgbClr val="FF0000"/>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1"/>
          <p:cNvSpPr>
            <a:spLocks noGrp="1" noChangeArrowheads="1"/>
          </p:cNvSpPr>
          <p:nvPr>
            <p:ph type="title"/>
          </p:nvPr>
        </p:nvSpPr>
        <p:spPr/>
        <p:txBody>
          <a:bodyPr/>
          <a:lstStyle/>
          <a:p>
            <a:r>
              <a:rPr lang="en-US" smtClean="0"/>
              <a:t>Simple SPARQL example</a:t>
            </a:r>
            <a:endParaRPr lang="en-US"/>
          </a:p>
        </p:txBody>
      </p:sp>
      <p:sp>
        <p:nvSpPr>
          <p:cNvPr id="138242" name="Text Box 2"/>
          <p:cNvSpPr txBox="1">
            <a:spLocks noChangeArrowheads="1"/>
          </p:cNvSpPr>
          <p:nvPr/>
        </p:nvSpPr>
        <p:spPr bwMode="auto">
          <a:xfrm>
            <a:off x="71438" y="1260475"/>
            <a:ext cx="992028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584" tIns="71886" rIns="89584" bIns="44794">
            <a:prstTxWarp prst="textNoShape">
              <a:avLst/>
            </a:prstTxWarp>
          </a:bodyPr>
          <a:lstStyle/>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noProof="1">
                <a:solidFill>
                  <a:srgbClr val="000000"/>
                </a:solidFill>
                <a:latin typeface="Courier New" charset="0"/>
                <a:ea typeface="msmincho" charset="0"/>
                <a:cs typeface="msmincho" charset="0"/>
              </a:rPr>
              <a:t>SELECT ?isbn ?price ?currency # note: not ?x!</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noProof="1">
                <a:solidFill>
                  <a:srgbClr val="000000"/>
                </a:solidFill>
                <a:latin typeface="Courier New" charset="0"/>
                <a:ea typeface="msmincho" charset="0"/>
                <a:cs typeface="msmincho" charset="0"/>
              </a:rPr>
              <a:t>WHERE {?isbn a:price ?x. ?x rdf:value ?price. ?x p:currency ?currency.}</a:t>
            </a:r>
          </a:p>
        </p:txBody>
      </p:sp>
      <p:grpSp>
        <p:nvGrpSpPr>
          <p:cNvPr id="2" name="Group 91"/>
          <p:cNvGrpSpPr/>
          <p:nvPr/>
        </p:nvGrpSpPr>
        <p:grpSpPr>
          <a:xfrm>
            <a:off x="87313" y="3774707"/>
            <a:ext cx="9906000" cy="3434130"/>
            <a:chOff x="87312" y="3393707"/>
            <a:chExt cx="9906000" cy="3434130"/>
          </a:xfrm>
        </p:grpSpPr>
        <p:sp>
          <p:nvSpPr>
            <p:cNvPr id="7" name="TextBox 6"/>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8" name="Oval 7"/>
            <p:cNvSpPr/>
            <p:nvPr/>
          </p:nvSpPr>
          <p:spPr bwMode="auto">
            <a:xfrm>
              <a:off x="6226426" y="4517967"/>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9" name="Straight Arrow Connector 8"/>
            <p:cNvCxnSpPr>
              <a:stCxn id="63" idx="7"/>
              <a:endCxn id="64"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Oval 11"/>
            <p:cNvSpPr/>
            <p:nvPr/>
          </p:nvSpPr>
          <p:spPr bwMode="auto">
            <a:xfrm>
              <a:off x="1197226" y="4517967"/>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10"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7" name="Oval 16"/>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19" name="Rectangle 18"/>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21" name="Straight Arrow Connector 20"/>
                <p:cNvCxnSpPr>
                  <a:stCxn id="10" idx="4"/>
                  <a:endCxn id="1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4"/>
                  <a:endCxn id="19"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8" name="TextBox 2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29" name="TextBox 2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2362200" cy="1295400"/>
                <a:chOff x="849312" y="4999037"/>
                <a:chExt cx="2362200" cy="1295400"/>
              </a:xfrm>
            </p:grpSpPr>
            <p:sp>
              <p:nvSpPr>
                <p:cNvPr id="33" name="Oval 32"/>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4" name="Oval 33"/>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5" name="Rectangle 34"/>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36" name="Straight Arrow Connector 35"/>
                <p:cNvCxnSpPr>
                  <a:stCxn id="33" idx="4"/>
                  <a:endCxn id="34"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33" idx="4"/>
                  <a:endCxn id="35"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39"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4876800" cy="1295400"/>
              <a:chOff x="5116512" y="5532437"/>
              <a:chExt cx="4876800" cy="1295400"/>
            </a:xfrm>
          </p:grpSpPr>
          <p:grpSp>
            <p:nvGrpSpPr>
              <p:cNvPr id="11" name="Group 39"/>
              <p:cNvGrpSpPr/>
              <p:nvPr/>
            </p:nvGrpSpPr>
            <p:grpSpPr>
              <a:xfrm>
                <a:off x="5116512" y="5532437"/>
                <a:ext cx="2362200" cy="1295400"/>
                <a:chOff x="849312" y="4999037"/>
                <a:chExt cx="2362200" cy="1295400"/>
              </a:xfrm>
            </p:grpSpPr>
            <p:sp>
              <p:nvSpPr>
                <p:cNvPr id="41" name="Oval 40"/>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2" name="Oval 41"/>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3" name="Rectangle 42"/>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44" name="Straight Arrow Connector 43"/>
                <p:cNvCxnSpPr>
                  <a:stCxn id="41" idx="4"/>
                  <a:endCxn id="42"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41" idx="4"/>
                  <a:endCxn id="43"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7" name="TextBox 46"/>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13" name="Group 47"/>
              <p:cNvGrpSpPr/>
              <p:nvPr/>
            </p:nvGrpSpPr>
            <p:grpSpPr>
              <a:xfrm>
                <a:off x="76311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1" name="Rectangle 50"/>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63" name="Oval 62"/>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4" name="Rectangle 63"/>
            <p:cNvSpPr/>
            <p:nvPr/>
          </p:nvSpPr>
          <p:spPr bwMode="auto">
            <a:xfrm>
              <a:off x="6646513" y="3393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65" name="Straight Arrow Connector 64"/>
            <p:cNvCxnSpPr>
              <a:stCxn id="12" idx="4"/>
              <a:endCxn id="10" idx="0"/>
            </p:cNvCxnSpPr>
            <p:nvPr/>
          </p:nvCxnSpPr>
          <p:spPr bwMode="auto">
            <a:xfrm flipH="1">
              <a:off x="12684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12" idx="4"/>
              <a:endCxn id="33" idx="0"/>
            </p:cNvCxnSpPr>
            <p:nvPr/>
          </p:nvCxnSpPr>
          <p:spPr bwMode="auto">
            <a:xfrm>
              <a:off x="25257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1" name="TextBox 70"/>
            <p:cNvSpPr txBox="1"/>
            <p:nvPr/>
          </p:nvSpPr>
          <p:spPr>
            <a:xfrm>
              <a:off x="32115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72" name="TextBox 71"/>
            <p:cNvSpPr txBox="1"/>
            <p:nvPr/>
          </p:nvSpPr>
          <p:spPr>
            <a:xfrm>
              <a:off x="11541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73" name="Straight Arrow Connector 72"/>
            <p:cNvCxnSpPr>
              <a:stCxn id="8" idx="4"/>
              <a:endCxn id="49" idx="0"/>
            </p:cNvCxnSpPr>
            <p:nvPr/>
          </p:nvCxnSpPr>
          <p:spPr bwMode="auto">
            <a:xfrm>
              <a:off x="75549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76" name="Straight Arrow Connector 75"/>
            <p:cNvCxnSpPr>
              <a:stCxn id="8" idx="4"/>
              <a:endCxn id="41" idx="0"/>
            </p:cNvCxnSpPr>
            <p:nvPr/>
          </p:nvCxnSpPr>
          <p:spPr bwMode="auto">
            <a:xfrm flipH="1">
              <a:off x="62976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a:off x="82407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80" name="TextBox 79"/>
            <p:cNvSpPr txBox="1"/>
            <p:nvPr/>
          </p:nvSpPr>
          <p:spPr>
            <a:xfrm>
              <a:off x="61833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81" name="Straight Arrow Connector 80"/>
            <p:cNvCxnSpPr>
              <a:stCxn id="8" idx="1"/>
              <a:endCxn id="63" idx="5"/>
            </p:cNvCxnSpPr>
            <p:nvPr/>
          </p:nvCxnSpPr>
          <p:spPr bwMode="auto">
            <a:xfrm flipH="1" flipV="1">
              <a:off x="5136511" y="3970970"/>
              <a:ext cx="1479020"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5" name="Straight Arrow Connector 84"/>
            <p:cNvCxnSpPr>
              <a:stCxn id="12" idx="7"/>
              <a:endCxn id="63" idx="3"/>
            </p:cNvCxnSpPr>
            <p:nvPr/>
          </p:nvCxnSpPr>
          <p:spPr bwMode="auto">
            <a:xfrm flipV="1">
              <a:off x="3465093" y="3970970"/>
              <a:ext cx="1339219"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8" name="TextBox 8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89" name="TextBox 8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
        <p:nvSpPr>
          <p:cNvPr id="57" name="TextBox 56"/>
          <p:cNvSpPr txBox="1"/>
          <p:nvPr/>
        </p:nvSpPr>
        <p:spPr>
          <a:xfrm>
            <a:off x="163513" y="2332085"/>
            <a:ext cx="9677400" cy="476541"/>
          </a:xfrm>
          <a:prstGeom prst="rect">
            <a:avLst/>
          </a:prstGeom>
          <a:noFill/>
        </p:spPr>
        <p:txBody>
          <a:bodyPr wrap="square" lIns="91018" tIns="45510" rIns="91018" bIns="45510" rtlCol="0">
            <a:spAutoFit/>
          </a:bodyPr>
          <a:lstStyle/>
          <a:p>
            <a:r>
              <a:rPr lang="en-US" dirty="0" smtClean="0">
                <a:solidFill>
                  <a:srgbClr val="7F7F7F"/>
                </a:solidFill>
                <a:latin typeface="Helvetica Neue"/>
                <a:cs typeface="Helvetica Neue"/>
              </a:rPr>
              <a:t>Returns:</a:t>
            </a:r>
            <a:r>
              <a:rPr lang="en-US" dirty="0" smtClean="0">
                <a:solidFill>
                  <a:srgbClr val="000000"/>
                </a:solidFill>
                <a:latin typeface="Helvetica Neue"/>
                <a:cs typeface="Helvetica Neue"/>
              </a:rPr>
              <a:t> </a:t>
            </a:r>
            <a:r>
              <a:rPr lang="en-US" dirty="0" smtClean="0">
                <a:solidFill>
                  <a:srgbClr val="FF0000"/>
                </a:solidFill>
                <a:latin typeface="Helvetica Neue"/>
                <a:cs typeface="Helvetica Neue"/>
              </a:rPr>
              <a:t>[&lt;…409X&gt;,33,:£]</a:t>
            </a:r>
            <a:r>
              <a:rPr lang="en-US" dirty="0" smtClean="0">
                <a:solidFill>
                  <a:srgbClr val="000000"/>
                </a:solidFill>
                <a:latin typeface="Helvetica Neue"/>
                <a:cs typeface="Helvetica Neue"/>
              </a:rPr>
              <a:t>,  </a:t>
            </a:r>
            <a:r>
              <a:rPr lang="en-US" dirty="0" smtClean="0">
                <a:solidFill>
                  <a:schemeClr val="accent1">
                    <a:lumMod val="50000"/>
                  </a:schemeClr>
                </a:solidFill>
                <a:latin typeface="Helvetica Neue"/>
                <a:cs typeface="Helvetica Neue"/>
              </a:rPr>
              <a:t>[&lt;…409X&gt;,50,:€]</a:t>
            </a:r>
            <a:endParaRPr lang="en-US" dirty="0">
              <a:solidFill>
                <a:srgbClr val="000000"/>
              </a:solidFill>
              <a:latin typeface="Helvetica Neue"/>
              <a:cs typeface="Helvetica Neue"/>
            </a:endParaRPr>
          </a:p>
        </p:txBody>
      </p:sp>
      <p:sp>
        <p:nvSpPr>
          <p:cNvPr id="58" name="Freeform 57"/>
          <p:cNvSpPr/>
          <p:nvPr/>
        </p:nvSpPr>
        <p:spPr bwMode="auto">
          <a:xfrm>
            <a:off x="981884" y="4583840"/>
            <a:ext cx="3025374" cy="796937"/>
          </a:xfrm>
          <a:custGeom>
            <a:avLst/>
            <a:gdLst>
              <a:gd name="connsiteX0" fmla="*/ 11140 w 3025374"/>
              <a:gd name="connsiteY0" fmla="*/ 362883 h 796937"/>
              <a:gd name="connsiteX1" fmla="*/ 20688 w 3025374"/>
              <a:gd name="connsiteY1" fmla="*/ 429730 h 796937"/>
              <a:gd name="connsiteX2" fmla="*/ 68430 w 3025374"/>
              <a:gd name="connsiteY2" fmla="*/ 477478 h 796937"/>
              <a:gd name="connsiteX3" fmla="*/ 125720 w 3025374"/>
              <a:gd name="connsiteY3" fmla="*/ 534775 h 796937"/>
              <a:gd name="connsiteX4" fmla="*/ 163913 w 3025374"/>
              <a:gd name="connsiteY4" fmla="*/ 582523 h 796937"/>
              <a:gd name="connsiteX5" fmla="*/ 230751 w 3025374"/>
              <a:gd name="connsiteY5" fmla="*/ 649370 h 796937"/>
              <a:gd name="connsiteX6" fmla="*/ 259396 w 3025374"/>
              <a:gd name="connsiteY6" fmla="*/ 678019 h 796937"/>
              <a:gd name="connsiteX7" fmla="*/ 316686 w 3025374"/>
              <a:gd name="connsiteY7" fmla="*/ 725767 h 796937"/>
              <a:gd name="connsiteX8" fmla="*/ 364427 w 3025374"/>
              <a:gd name="connsiteY8" fmla="*/ 735316 h 796937"/>
              <a:gd name="connsiteX9" fmla="*/ 440814 w 3025374"/>
              <a:gd name="connsiteY9" fmla="*/ 754415 h 796937"/>
              <a:gd name="connsiteX10" fmla="*/ 889584 w 3025374"/>
              <a:gd name="connsiteY10" fmla="*/ 783064 h 796937"/>
              <a:gd name="connsiteX11" fmla="*/ 1176033 w 3025374"/>
              <a:gd name="connsiteY11" fmla="*/ 792614 h 796937"/>
              <a:gd name="connsiteX12" fmla="*/ 2560538 w 3025374"/>
              <a:gd name="connsiteY12" fmla="*/ 783064 h 796937"/>
              <a:gd name="connsiteX13" fmla="*/ 2913825 w 3025374"/>
              <a:gd name="connsiteY13" fmla="*/ 763965 h 796937"/>
              <a:gd name="connsiteX14" fmla="*/ 2942470 w 3025374"/>
              <a:gd name="connsiteY14" fmla="*/ 744866 h 796937"/>
              <a:gd name="connsiteX15" fmla="*/ 3009308 w 3025374"/>
              <a:gd name="connsiteY15" fmla="*/ 697118 h 796937"/>
              <a:gd name="connsiteX16" fmla="*/ 2990212 w 3025374"/>
              <a:gd name="connsiteY16" fmla="*/ 563424 h 796937"/>
              <a:gd name="connsiteX17" fmla="*/ 2952018 w 3025374"/>
              <a:gd name="connsiteY17" fmla="*/ 477478 h 796937"/>
              <a:gd name="connsiteX18" fmla="*/ 2932922 w 3025374"/>
              <a:gd name="connsiteY18" fmla="*/ 448829 h 796937"/>
              <a:gd name="connsiteX19" fmla="*/ 2923374 w 3025374"/>
              <a:gd name="connsiteY19" fmla="*/ 420180 h 796937"/>
              <a:gd name="connsiteX20" fmla="*/ 2846987 w 3025374"/>
              <a:gd name="connsiteY20" fmla="*/ 362883 h 796937"/>
              <a:gd name="connsiteX21" fmla="*/ 2780149 w 3025374"/>
              <a:gd name="connsiteY21" fmla="*/ 315135 h 796937"/>
              <a:gd name="connsiteX22" fmla="*/ 2675118 w 3025374"/>
              <a:gd name="connsiteY22" fmla="*/ 248288 h 796937"/>
              <a:gd name="connsiteX23" fmla="*/ 2608279 w 3025374"/>
              <a:gd name="connsiteY23" fmla="*/ 200540 h 796937"/>
              <a:gd name="connsiteX24" fmla="*/ 2560538 w 3025374"/>
              <a:gd name="connsiteY24" fmla="*/ 171892 h 796937"/>
              <a:gd name="connsiteX25" fmla="*/ 2522345 w 3025374"/>
              <a:gd name="connsiteY25" fmla="*/ 143243 h 796937"/>
              <a:gd name="connsiteX26" fmla="*/ 2465055 w 3025374"/>
              <a:gd name="connsiteY26" fmla="*/ 114594 h 796937"/>
              <a:gd name="connsiteX27" fmla="*/ 2350475 w 3025374"/>
              <a:gd name="connsiteY27" fmla="*/ 66847 h 796937"/>
              <a:gd name="connsiteX28" fmla="*/ 2264540 w 3025374"/>
              <a:gd name="connsiteY28" fmla="*/ 19099 h 796937"/>
              <a:gd name="connsiteX29" fmla="*/ 2197702 w 3025374"/>
              <a:gd name="connsiteY29" fmla="*/ 0 h 796937"/>
              <a:gd name="connsiteX30" fmla="*/ 1042357 w 3025374"/>
              <a:gd name="connsiteY30" fmla="*/ 28648 h 796937"/>
              <a:gd name="connsiteX31" fmla="*/ 889584 w 3025374"/>
              <a:gd name="connsiteY31" fmla="*/ 47747 h 796937"/>
              <a:gd name="connsiteX32" fmla="*/ 698618 w 3025374"/>
              <a:gd name="connsiteY32" fmla="*/ 57297 h 796937"/>
              <a:gd name="connsiteX33" fmla="*/ 517200 w 3025374"/>
              <a:gd name="connsiteY33" fmla="*/ 105045 h 796937"/>
              <a:gd name="connsiteX34" fmla="*/ 412169 w 3025374"/>
              <a:gd name="connsiteY34" fmla="*/ 152793 h 796937"/>
              <a:gd name="connsiteX35" fmla="*/ 354879 w 3025374"/>
              <a:gd name="connsiteY35" fmla="*/ 162342 h 796937"/>
              <a:gd name="connsiteX36" fmla="*/ 307137 w 3025374"/>
              <a:gd name="connsiteY36" fmla="*/ 171892 h 796937"/>
              <a:gd name="connsiteX37" fmla="*/ 268944 w 3025374"/>
              <a:gd name="connsiteY37" fmla="*/ 200540 h 796937"/>
              <a:gd name="connsiteX38" fmla="*/ 240299 w 3025374"/>
              <a:gd name="connsiteY38" fmla="*/ 219640 h 796937"/>
              <a:gd name="connsiteX39" fmla="*/ 221203 w 3025374"/>
              <a:gd name="connsiteY39" fmla="*/ 248288 h 796937"/>
              <a:gd name="connsiteX40" fmla="*/ 192558 w 3025374"/>
              <a:gd name="connsiteY40" fmla="*/ 267387 h 796937"/>
              <a:gd name="connsiteX41" fmla="*/ 125720 w 3025374"/>
              <a:gd name="connsiteY41" fmla="*/ 334234 h 796937"/>
              <a:gd name="connsiteX42" fmla="*/ 87526 w 3025374"/>
              <a:gd name="connsiteY42" fmla="*/ 353334 h 796937"/>
              <a:gd name="connsiteX43" fmla="*/ 11140 w 3025374"/>
              <a:gd name="connsiteY43" fmla="*/ 362883 h 79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25374" h="796937">
                <a:moveTo>
                  <a:pt x="11140" y="362883"/>
                </a:moveTo>
                <a:cubicBezTo>
                  <a:pt x="0" y="375616"/>
                  <a:pt x="14221" y="408171"/>
                  <a:pt x="20688" y="429730"/>
                </a:cubicBezTo>
                <a:cubicBezTo>
                  <a:pt x="30526" y="462527"/>
                  <a:pt x="45859" y="457413"/>
                  <a:pt x="68430" y="477478"/>
                </a:cubicBezTo>
                <a:cubicBezTo>
                  <a:pt x="88615" y="495423"/>
                  <a:pt x="108849" y="513684"/>
                  <a:pt x="125720" y="534775"/>
                </a:cubicBezTo>
                <a:cubicBezTo>
                  <a:pt x="138451" y="550691"/>
                  <a:pt x="150142" y="567498"/>
                  <a:pt x="163913" y="582523"/>
                </a:cubicBezTo>
                <a:cubicBezTo>
                  <a:pt x="185203" y="605752"/>
                  <a:pt x="208472" y="627088"/>
                  <a:pt x="230751" y="649370"/>
                </a:cubicBezTo>
                <a:lnTo>
                  <a:pt x="259396" y="678019"/>
                </a:lnTo>
                <a:cubicBezTo>
                  <a:pt x="274253" y="692878"/>
                  <a:pt x="295419" y="717791"/>
                  <a:pt x="316686" y="725767"/>
                </a:cubicBezTo>
                <a:cubicBezTo>
                  <a:pt x="331881" y="731466"/>
                  <a:pt x="348614" y="731666"/>
                  <a:pt x="364427" y="735316"/>
                </a:cubicBezTo>
                <a:cubicBezTo>
                  <a:pt x="390001" y="741218"/>
                  <a:pt x="415352" y="748049"/>
                  <a:pt x="440814" y="754415"/>
                </a:cubicBezTo>
                <a:cubicBezTo>
                  <a:pt x="610879" y="796937"/>
                  <a:pt x="476787" y="766097"/>
                  <a:pt x="889584" y="783064"/>
                </a:cubicBezTo>
                <a:lnTo>
                  <a:pt x="1176033" y="792614"/>
                </a:lnTo>
                <a:lnTo>
                  <a:pt x="2560538" y="783064"/>
                </a:lnTo>
                <a:cubicBezTo>
                  <a:pt x="2678456" y="781120"/>
                  <a:pt x="2796476" y="775701"/>
                  <a:pt x="2913825" y="763965"/>
                </a:cubicBezTo>
                <a:cubicBezTo>
                  <a:pt x="2925244" y="762823"/>
                  <a:pt x="2933132" y="751537"/>
                  <a:pt x="2942470" y="744866"/>
                </a:cubicBezTo>
                <a:cubicBezTo>
                  <a:pt x="3025374" y="685641"/>
                  <a:pt x="2941801" y="742128"/>
                  <a:pt x="3009308" y="697118"/>
                </a:cubicBezTo>
                <a:cubicBezTo>
                  <a:pt x="3002943" y="652553"/>
                  <a:pt x="2999485" y="607476"/>
                  <a:pt x="2990212" y="563424"/>
                </a:cubicBezTo>
                <a:cubicBezTo>
                  <a:pt x="2986801" y="547222"/>
                  <a:pt x="2961364" y="493835"/>
                  <a:pt x="2952018" y="477478"/>
                </a:cubicBezTo>
                <a:cubicBezTo>
                  <a:pt x="2946325" y="467513"/>
                  <a:pt x="2938054" y="459094"/>
                  <a:pt x="2932922" y="448829"/>
                </a:cubicBezTo>
                <a:cubicBezTo>
                  <a:pt x="2928421" y="439825"/>
                  <a:pt x="2929924" y="427823"/>
                  <a:pt x="2923374" y="420180"/>
                </a:cubicBezTo>
                <a:cubicBezTo>
                  <a:pt x="2908254" y="402538"/>
                  <a:pt x="2869174" y="377676"/>
                  <a:pt x="2846987" y="362883"/>
                </a:cubicBezTo>
                <a:cubicBezTo>
                  <a:pt x="2811605" y="309804"/>
                  <a:pt x="2848668" y="353682"/>
                  <a:pt x="2780149" y="315135"/>
                </a:cubicBezTo>
                <a:cubicBezTo>
                  <a:pt x="2743980" y="294787"/>
                  <a:pt x="2709646" y="271310"/>
                  <a:pt x="2675118" y="248288"/>
                </a:cubicBezTo>
                <a:cubicBezTo>
                  <a:pt x="2652337" y="233099"/>
                  <a:pt x="2631060" y="215729"/>
                  <a:pt x="2608279" y="200540"/>
                </a:cubicBezTo>
                <a:cubicBezTo>
                  <a:pt x="2592838" y="190244"/>
                  <a:pt x="2575979" y="182188"/>
                  <a:pt x="2560538" y="171892"/>
                </a:cubicBezTo>
                <a:cubicBezTo>
                  <a:pt x="2547297" y="163063"/>
                  <a:pt x="2535991" y="151432"/>
                  <a:pt x="2522345" y="143243"/>
                </a:cubicBezTo>
                <a:cubicBezTo>
                  <a:pt x="2504037" y="132257"/>
                  <a:pt x="2484566" y="123266"/>
                  <a:pt x="2465055" y="114594"/>
                </a:cubicBezTo>
                <a:cubicBezTo>
                  <a:pt x="2427245" y="97788"/>
                  <a:pt x="2385954" y="88138"/>
                  <a:pt x="2350475" y="66847"/>
                </a:cubicBezTo>
                <a:cubicBezTo>
                  <a:pt x="2331739" y="55604"/>
                  <a:pt x="2287726" y="27531"/>
                  <a:pt x="2264540" y="19099"/>
                </a:cubicBezTo>
                <a:cubicBezTo>
                  <a:pt x="2242764" y="11180"/>
                  <a:pt x="2219981" y="6366"/>
                  <a:pt x="2197702" y="0"/>
                </a:cubicBezTo>
                <a:cubicBezTo>
                  <a:pt x="1823595" y="5756"/>
                  <a:pt x="1417611" y="7798"/>
                  <a:pt x="1042357" y="28648"/>
                </a:cubicBezTo>
                <a:cubicBezTo>
                  <a:pt x="991115" y="31495"/>
                  <a:pt x="940727" y="43484"/>
                  <a:pt x="889584" y="47747"/>
                </a:cubicBezTo>
                <a:cubicBezTo>
                  <a:pt x="826069" y="53041"/>
                  <a:pt x="762273" y="54114"/>
                  <a:pt x="698618" y="57297"/>
                </a:cubicBezTo>
                <a:cubicBezTo>
                  <a:pt x="638145" y="73213"/>
                  <a:pt x="574126" y="79166"/>
                  <a:pt x="517200" y="105045"/>
                </a:cubicBezTo>
                <a:cubicBezTo>
                  <a:pt x="482190" y="120961"/>
                  <a:pt x="448434" y="139992"/>
                  <a:pt x="412169" y="152793"/>
                </a:cubicBezTo>
                <a:cubicBezTo>
                  <a:pt x="393913" y="159237"/>
                  <a:pt x="373927" y="158878"/>
                  <a:pt x="354879" y="162342"/>
                </a:cubicBezTo>
                <a:cubicBezTo>
                  <a:pt x="338912" y="165246"/>
                  <a:pt x="323051" y="168709"/>
                  <a:pt x="307137" y="171892"/>
                </a:cubicBezTo>
                <a:cubicBezTo>
                  <a:pt x="294406" y="181441"/>
                  <a:pt x="281893" y="191289"/>
                  <a:pt x="268944" y="200540"/>
                </a:cubicBezTo>
                <a:cubicBezTo>
                  <a:pt x="259606" y="207211"/>
                  <a:pt x="248413" y="211524"/>
                  <a:pt x="240299" y="219640"/>
                </a:cubicBezTo>
                <a:cubicBezTo>
                  <a:pt x="232185" y="227756"/>
                  <a:pt x="229318" y="240172"/>
                  <a:pt x="221203" y="248288"/>
                </a:cubicBezTo>
                <a:cubicBezTo>
                  <a:pt x="213089" y="256403"/>
                  <a:pt x="201088" y="259709"/>
                  <a:pt x="192558" y="267387"/>
                </a:cubicBezTo>
                <a:cubicBezTo>
                  <a:pt x="169138" y="288468"/>
                  <a:pt x="153902" y="320141"/>
                  <a:pt x="125720" y="334234"/>
                </a:cubicBezTo>
                <a:cubicBezTo>
                  <a:pt x="112989" y="340601"/>
                  <a:pt x="99732" y="346010"/>
                  <a:pt x="87526" y="353334"/>
                </a:cubicBezTo>
                <a:cubicBezTo>
                  <a:pt x="67846" y="365144"/>
                  <a:pt x="22280" y="350150"/>
                  <a:pt x="11140" y="362883"/>
                </a:cubicBezTo>
                <a:close/>
              </a:path>
            </a:pathLst>
          </a:custGeom>
          <a:noFill/>
          <a:ln w="25400" cap="flat" cmpd="sng" algn="ctr">
            <a:solidFill>
              <a:srgbClr val="FF0000"/>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
        <p:nvSpPr>
          <p:cNvPr id="66" name="Freeform 65"/>
          <p:cNvSpPr/>
          <p:nvPr/>
        </p:nvSpPr>
        <p:spPr bwMode="auto">
          <a:xfrm>
            <a:off x="1039851" y="4682526"/>
            <a:ext cx="3018528" cy="849911"/>
          </a:xfrm>
          <a:custGeom>
            <a:avLst/>
            <a:gdLst>
              <a:gd name="connsiteX0" fmla="*/ 631103 w 3018528"/>
              <a:gd name="connsiteY0" fmla="*/ 114595 h 849911"/>
              <a:gd name="connsiteX1" fmla="*/ 277815 w 3018528"/>
              <a:gd name="connsiteY1" fmla="*/ 124144 h 849911"/>
              <a:gd name="connsiteX2" fmla="*/ 172784 w 3018528"/>
              <a:gd name="connsiteY2" fmla="*/ 143243 h 849911"/>
              <a:gd name="connsiteX3" fmla="*/ 153687 w 3018528"/>
              <a:gd name="connsiteY3" fmla="*/ 171892 h 849911"/>
              <a:gd name="connsiteX4" fmla="*/ 125042 w 3018528"/>
              <a:gd name="connsiteY4" fmla="*/ 200541 h 849911"/>
              <a:gd name="connsiteX5" fmla="*/ 86849 w 3018528"/>
              <a:gd name="connsiteY5" fmla="*/ 276937 h 849911"/>
              <a:gd name="connsiteX6" fmla="*/ 20011 w 3018528"/>
              <a:gd name="connsiteY6" fmla="*/ 362884 h 849911"/>
              <a:gd name="connsiteX7" fmla="*/ 914 w 3018528"/>
              <a:gd name="connsiteY7" fmla="*/ 420181 h 849911"/>
              <a:gd name="connsiteX8" fmla="*/ 29559 w 3018528"/>
              <a:gd name="connsiteY8" fmla="*/ 572974 h 849911"/>
              <a:gd name="connsiteX9" fmla="*/ 48656 w 3018528"/>
              <a:gd name="connsiteY9" fmla="*/ 620722 h 849911"/>
              <a:gd name="connsiteX10" fmla="*/ 230074 w 3018528"/>
              <a:gd name="connsiteY10" fmla="*/ 763965 h 849911"/>
              <a:gd name="connsiteX11" fmla="*/ 325557 w 3018528"/>
              <a:gd name="connsiteY11" fmla="*/ 802164 h 849911"/>
              <a:gd name="connsiteX12" fmla="*/ 411492 w 3018528"/>
              <a:gd name="connsiteY12" fmla="*/ 811713 h 849911"/>
              <a:gd name="connsiteX13" fmla="*/ 545168 w 3018528"/>
              <a:gd name="connsiteY13" fmla="*/ 830812 h 849911"/>
              <a:gd name="connsiteX14" fmla="*/ 841165 w 3018528"/>
              <a:gd name="connsiteY14" fmla="*/ 840362 h 849911"/>
              <a:gd name="connsiteX15" fmla="*/ 1261291 w 3018528"/>
              <a:gd name="connsiteY15" fmla="*/ 849911 h 849911"/>
              <a:gd name="connsiteX16" fmla="*/ 2340250 w 3018528"/>
              <a:gd name="connsiteY16" fmla="*/ 840362 h 849911"/>
              <a:gd name="connsiteX17" fmla="*/ 2502571 w 3018528"/>
              <a:gd name="connsiteY17" fmla="*/ 830812 h 849911"/>
              <a:gd name="connsiteX18" fmla="*/ 2588506 w 3018528"/>
              <a:gd name="connsiteY18" fmla="*/ 811713 h 849911"/>
              <a:gd name="connsiteX19" fmla="*/ 2703085 w 3018528"/>
              <a:gd name="connsiteY19" fmla="*/ 763965 h 849911"/>
              <a:gd name="connsiteX20" fmla="*/ 2731730 w 3018528"/>
              <a:gd name="connsiteY20" fmla="*/ 744866 h 849911"/>
              <a:gd name="connsiteX21" fmla="*/ 2769923 w 3018528"/>
              <a:gd name="connsiteY21" fmla="*/ 725767 h 849911"/>
              <a:gd name="connsiteX22" fmla="*/ 2874955 w 3018528"/>
              <a:gd name="connsiteY22" fmla="*/ 592073 h 849911"/>
              <a:gd name="connsiteX23" fmla="*/ 2979986 w 3018528"/>
              <a:gd name="connsiteY23" fmla="*/ 420181 h 849911"/>
              <a:gd name="connsiteX24" fmla="*/ 2979986 w 3018528"/>
              <a:gd name="connsiteY24" fmla="*/ 190991 h 849911"/>
              <a:gd name="connsiteX25" fmla="*/ 2922696 w 3018528"/>
              <a:gd name="connsiteY25" fmla="*/ 143243 h 849911"/>
              <a:gd name="connsiteX26" fmla="*/ 2836762 w 3018528"/>
              <a:gd name="connsiteY26" fmla="*/ 85946 h 849911"/>
              <a:gd name="connsiteX27" fmla="*/ 2789020 w 3018528"/>
              <a:gd name="connsiteY27" fmla="*/ 57297 h 849911"/>
              <a:gd name="connsiteX28" fmla="*/ 2712634 w 3018528"/>
              <a:gd name="connsiteY28" fmla="*/ 38198 h 849911"/>
              <a:gd name="connsiteX29" fmla="*/ 2645795 w 3018528"/>
              <a:gd name="connsiteY29" fmla="*/ 19099 h 849911"/>
              <a:gd name="connsiteX30" fmla="*/ 2321153 w 3018528"/>
              <a:gd name="connsiteY30" fmla="*/ 0 h 849911"/>
              <a:gd name="connsiteX31" fmla="*/ 745682 w 3018528"/>
              <a:gd name="connsiteY31" fmla="*/ 9550 h 849911"/>
              <a:gd name="connsiteX32" fmla="*/ 669296 w 3018528"/>
              <a:gd name="connsiteY32" fmla="*/ 19099 h 849911"/>
              <a:gd name="connsiteX33" fmla="*/ 602458 w 3018528"/>
              <a:gd name="connsiteY33" fmla="*/ 57297 h 849911"/>
              <a:gd name="connsiteX34" fmla="*/ 573813 w 3018528"/>
              <a:gd name="connsiteY34" fmla="*/ 66847 h 849911"/>
              <a:gd name="connsiteX35" fmla="*/ 497426 w 3018528"/>
              <a:gd name="connsiteY35" fmla="*/ 133694 h 84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018528" h="849911">
                <a:moveTo>
                  <a:pt x="631103" y="114595"/>
                </a:moveTo>
                <a:lnTo>
                  <a:pt x="277815" y="124144"/>
                </a:lnTo>
                <a:cubicBezTo>
                  <a:pt x="215530" y="126913"/>
                  <a:pt x="216324" y="128729"/>
                  <a:pt x="172784" y="143243"/>
                </a:cubicBezTo>
                <a:cubicBezTo>
                  <a:pt x="166418" y="152793"/>
                  <a:pt x="161034" y="163075"/>
                  <a:pt x="153687" y="171892"/>
                </a:cubicBezTo>
                <a:cubicBezTo>
                  <a:pt x="145042" y="182267"/>
                  <a:pt x="132199" y="189089"/>
                  <a:pt x="125042" y="200541"/>
                </a:cubicBezTo>
                <a:cubicBezTo>
                  <a:pt x="49545" y="321354"/>
                  <a:pt x="150362" y="192242"/>
                  <a:pt x="86849" y="276937"/>
                </a:cubicBezTo>
                <a:cubicBezTo>
                  <a:pt x="65075" y="305972"/>
                  <a:pt x="20011" y="362884"/>
                  <a:pt x="20011" y="362884"/>
                </a:cubicBezTo>
                <a:cubicBezTo>
                  <a:pt x="13645" y="381983"/>
                  <a:pt x="0" y="400070"/>
                  <a:pt x="914" y="420181"/>
                </a:cubicBezTo>
                <a:cubicBezTo>
                  <a:pt x="3267" y="471946"/>
                  <a:pt x="17558" y="522564"/>
                  <a:pt x="29559" y="572974"/>
                </a:cubicBezTo>
                <a:cubicBezTo>
                  <a:pt x="33529" y="589650"/>
                  <a:pt x="38205" y="607134"/>
                  <a:pt x="48656" y="620722"/>
                </a:cubicBezTo>
                <a:cubicBezTo>
                  <a:pt x="88284" y="672245"/>
                  <a:pt x="170839" y="740267"/>
                  <a:pt x="230074" y="763965"/>
                </a:cubicBezTo>
                <a:cubicBezTo>
                  <a:pt x="261902" y="776698"/>
                  <a:pt x="292406" y="793439"/>
                  <a:pt x="325557" y="802164"/>
                </a:cubicBezTo>
                <a:cubicBezTo>
                  <a:pt x="353429" y="809500"/>
                  <a:pt x="382913" y="807985"/>
                  <a:pt x="411492" y="811713"/>
                </a:cubicBezTo>
                <a:cubicBezTo>
                  <a:pt x="456125" y="817535"/>
                  <a:pt x="500257" y="827817"/>
                  <a:pt x="545168" y="830812"/>
                </a:cubicBezTo>
                <a:cubicBezTo>
                  <a:pt x="643666" y="837380"/>
                  <a:pt x="742483" y="837730"/>
                  <a:pt x="841165" y="840362"/>
                </a:cubicBezTo>
                <a:lnTo>
                  <a:pt x="1261291" y="849911"/>
                </a:lnTo>
                <a:lnTo>
                  <a:pt x="2340250" y="840362"/>
                </a:lnTo>
                <a:cubicBezTo>
                  <a:pt x="2394444" y="839528"/>
                  <a:pt x="2448728" y="837026"/>
                  <a:pt x="2502571" y="830812"/>
                </a:cubicBezTo>
                <a:cubicBezTo>
                  <a:pt x="2531721" y="827448"/>
                  <a:pt x="2560153" y="819275"/>
                  <a:pt x="2588506" y="811713"/>
                </a:cubicBezTo>
                <a:cubicBezTo>
                  <a:pt x="2634505" y="799445"/>
                  <a:pt x="2661252" y="787209"/>
                  <a:pt x="2703085" y="763965"/>
                </a:cubicBezTo>
                <a:cubicBezTo>
                  <a:pt x="2713117" y="758391"/>
                  <a:pt x="2721766" y="750560"/>
                  <a:pt x="2731730" y="744866"/>
                </a:cubicBezTo>
                <a:cubicBezTo>
                  <a:pt x="2744088" y="737803"/>
                  <a:pt x="2758907" y="734781"/>
                  <a:pt x="2769923" y="725767"/>
                </a:cubicBezTo>
                <a:cubicBezTo>
                  <a:pt x="2862480" y="650029"/>
                  <a:pt x="2814963" y="678741"/>
                  <a:pt x="2874955" y="592073"/>
                </a:cubicBezTo>
                <a:cubicBezTo>
                  <a:pt x="2983069" y="435887"/>
                  <a:pt x="2854829" y="670528"/>
                  <a:pt x="2979986" y="420181"/>
                </a:cubicBezTo>
                <a:cubicBezTo>
                  <a:pt x="2997199" y="334107"/>
                  <a:pt x="3018528" y="282540"/>
                  <a:pt x="2979986" y="190991"/>
                </a:cubicBezTo>
                <a:cubicBezTo>
                  <a:pt x="2970340" y="168079"/>
                  <a:pt x="2941275" y="159760"/>
                  <a:pt x="2922696" y="143243"/>
                </a:cubicBezTo>
                <a:cubicBezTo>
                  <a:pt x="2858998" y="86616"/>
                  <a:pt x="2937682" y="141001"/>
                  <a:pt x="2836762" y="85946"/>
                </a:cubicBezTo>
                <a:cubicBezTo>
                  <a:pt x="2820469" y="77058"/>
                  <a:pt x="2806342" y="63960"/>
                  <a:pt x="2789020" y="57297"/>
                </a:cubicBezTo>
                <a:cubicBezTo>
                  <a:pt x="2764524" y="47874"/>
                  <a:pt x="2737993" y="44961"/>
                  <a:pt x="2712634" y="38198"/>
                </a:cubicBezTo>
                <a:cubicBezTo>
                  <a:pt x="2690245" y="32227"/>
                  <a:pt x="2668651" y="22909"/>
                  <a:pt x="2645795" y="19099"/>
                </a:cubicBezTo>
                <a:cubicBezTo>
                  <a:pt x="2577266" y="7676"/>
                  <a:pt x="2347710" y="1155"/>
                  <a:pt x="2321153" y="0"/>
                </a:cubicBezTo>
                <a:lnTo>
                  <a:pt x="745682" y="9550"/>
                </a:lnTo>
                <a:cubicBezTo>
                  <a:pt x="720024" y="9847"/>
                  <a:pt x="694190" y="12875"/>
                  <a:pt x="669296" y="19099"/>
                </a:cubicBezTo>
                <a:cubicBezTo>
                  <a:pt x="635820" y="27469"/>
                  <a:pt x="630868" y="43090"/>
                  <a:pt x="602458" y="57297"/>
                </a:cubicBezTo>
                <a:cubicBezTo>
                  <a:pt x="593456" y="61799"/>
                  <a:pt x="583361" y="63664"/>
                  <a:pt x="573813" y="66847"/>
                </a:cubicBezTo>
                <a:cubicBezTo>
                  <a:pt x="511491" y="129177"/>
                  <a:pt x="540679" y="112064"/>
                  <a:pt x="497426" y="133694"/>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
        <p:nvSpPr>
          <p:cNvPr id="69" name="Freeform 68"/>
          <p:cNvSpPr/>
          <p:nvPr/>
        </p:nvSpPr>
        <p:spPr bwMode="auto">
          <a:xfrm>
            <a:off x="2780768" y="6696613"/>
            <a:ext cx="705493" cy="619373"/>
          </a:xfrm>
          <a:custGeom>
            <a:avLst/>
            <a:gdLst>
              <a:gd name="connsiteX0" fmla="*/ 160160 w 705493"/>
              <a:gd name="connsiteY0" fmla="*/ 7182 h 619373"/>
              <a:gd name="connsiteX1" fmla="*/ 141063 w 705493"/>
              <a:gd name="connsiteY1" fmla="*/ 45380 h 619373"/>
              <a:gd name="connsiteX2" fmla="*/ 55128 w 705493"/>
              <a:gd name="connsiteY2" fmla="*/ 121777 h 619373"/>
              <a:gd name="connsiteX3" fmla="*/ 64676 w 705493"/>
              <a:gd name="connsiteY3" fmla="*/ 274570 h 619373"/>
              <a:gd name="connsiteX4" fmla="*/ 93321 w 705493"/>
              <a:gd name="connsiteY4" fmla="*/ 293669 h 619373"/>
              <a:gd name="connsiteX5" fmla="*/ 188804 w 705493"/>
              <a:gd name="connsiteY5" fmla="*/ 446462 h 619373"/>
              <a:gd name="connsiteX6" fmla="*/ 265191 w 705493"/>
              <a:gd name="connsiteY6" fmla="*/ 551507 h 619373"/>
              <a:gd name="connsiteX7" fmla="*/ 284288 w 705493"/>
              <a:gd name="connsiteY7" fmla="*/ 570607 h 619373"/>
              <a:gd name="connsiteX8" fmla="*/ 446609 w 705493"/>
              <a:gd name="connsiteY8" fmla="*/ 618354 h 619373"/>
              <a:gd name="connsiteX9" fmla="*/ 589833 w 705493"/>
              <a:gd name="connsiteY9" fmla="*/ 580156 h 619373"/>
              <a:gd name="connsiteX10" fmla="*/ 666220 w 705493"/>
              <a:gd name="connsiteY10" fmla="*/ 513309 h 619373"/>
              <a:gd name="connsiteX11" fmla="*/ 694865 w 705493"/>
              <a:gd name="connsiteY11" fmla="*/ 465561 h 619373"/>
              <a:gd name="connsiteX12" fmla="*/ 704413 w 705493"/>
              <a:gd name="connsiteY12" fmla="*/ 417813 h 619373"/>
              <a:gd name="connsiteX13" fmla="*/ 666220 w 705493"/>
              <a:gd name="connsiteY13" fmla="*/ 284120 h 619373"/>
              <a:gd name="connsiteX14" fmla="*/ 628027 w 705493"/>
              <a:gd name="connsiteY14" fmla="*/ 226822 h 619373"/>
              <a:gd name="connsiteX15" fmla="*/ 542092 w 705493"/>
              <a:gd name="connsiteY15" fmla="*/ 159975 h 619373"/>
              <a:gd name="connsiteX16" fmla="*/ 408416 w 705493"/>
              <a:gd name="connsiteY16" fmla="*/ 54930 h 619373"/>
              <a:gd name="connsiteX17" fmla="*/ 379771 w 705493"/>
              <a:gd name="connsiteY17" fmla="*/ 45380 h 619373"/>
              <a:gd name="connsiteX18" fmla="*/ 179256 w 705493"/>
              <a:gd name="connsiteY18" fmla="*/ 54930 h 619373"/>
              <a:gd name="connsiteX19" fmla="*/ 121966 w 705493"/>
              <a:gd name="connsiteY19" fmla="*/ 83579 h 619373"/>
              <a:gd name="connsiteX20" fmla="*/ 83773 w 705493"/>
              <a:gd name="connsiteY20" fmla="*/ 93128 h 61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5493" h="619373">
                <a:moveTo>
                  <a:pt x="160160" y="7182"/>
                </a:moveTo>
                <a:cubicBezTo>
                  <a:pt x="153794" y="19915"/>
                  <a:pt x="151128" y="35313"/>
                  <a:pt x="141063" y="45380"/>
                </a:cubicBezTo>
                <a:cubicBezTo>
                  <a:pt x="0" y="186462"/>
                  <a:pt x="146450" y="0"/>
                  <a:pt x="55128" y="121777"/>
                </a:cubicBezTo>
                <a:cubicBezTo>
                  <a:pt x="35235" y="181466"/>
                  <a:pt x="32017" y="176580"/>
                  <a:pt x="64676" y="274570"/>
                </a:cubicBezTo>
                <a:cubicBezTo>
                  <a:pt x="68305" y="285457"/>
                  <a:pt x="83773" y="287303"/>
                  <a:pt x="93321" y="293669"/>
                </a:cubicBezTo>
                <a:cubicBezTo>
                  <a:pt x="172370" y="451787"/>
                  <a:pt x="104178" y="333612"/>
                  <a:pt x="188804" y="446462"/>
                </a:cubicBezTo>
                <a:cubicBezTo>
                  <a:pt x="258220" y="539029"/>
                  <a:pt x="194975" y="469577"/>
                  <a:pt x="265191" y="551507"/>
                </a:cubicBezTo>
                <a:cubicBezTo>
                  <a:pt x="271050" y="558343"/>
                  <a:pt x="276568" y="565974"/>
                  <a:pt x="284288" y="570607"/>
                </a:cubicBezTo>
                <a:cubicBezTo>
                  <a:pt x="365554" y="619373"/>
                  <a:pt x="353537" y="608012"/>
                  <a:pt x="446609" y="618354"/>
                </a:cubicBezTo>
                <a:cubicBezTo>
                  <a:pt x="498548" y="610934"/>
                  <a:pt x="542907" y="609489"/>
                  <a:pt x="589833" y="580156"/>
                </a:cubicBezTo>
                <a:cubicBezTo>
                  <a:pt x="618524" y="562222"/>
                  <a:pt x="643358" y="538252"/>
                  <a:pt x="666220" y="513309"/>
                </a:cubicBezTo>
                <a:cubicBezTo>
                  <a:pt x="678761" y="499626"/>
                  <a:pt x="685317" y="481477"/>
                  <a:pt x="694865" y="465561"/>
                </a:cubicBezTo>
                <a:cubicBezTo>
                  <a:pt x="698048" y="449645"/>
                  <a:pt x="705493" y="434008"/>
                  <a:pt x="704413" y="417813"/>
                </a:cubicBezTo>
                <a:cubicBezTo>
                  <a:pt x="700857" y="364473"/>
                  <a:pt x="691792" y="326747"/>
                  <a:pt x="666220" y="284120"/>
                </a:cubicBezTo>
                <a:cubicBezTo>
                  <a:pt x="654412" y="264437"/>
                  <a:pt x="646145" y="240915"/>
                  <a:pt x="628027" y="226822"/>
                </a:cubicBezTo>
                <a:cubicBezTo>
                  <a:pt x="599382" y="204540"/>
                  <a:pt x="570257" y="182862"/>
                  <a:pt x="542092" y="159975"/>
                </a:cubicBezTo>
                <a:cubicBezTo>
                  <a:pt x="488348" y="116302"/>
                  <a:pt x="467519" y="90397"/>
                  <a:pt x="408416" y="54930"/>
                </a:cubicBezTo>
                <a:cubicBezTo>
                  <a:pt x="399786" y="49751"/>
                  <a:pt x="389319" y="48563"/>
                  <a:pt x="379771" y="45380"/>
                </a:cubicBezTo>
                <a:cubicBezTo>
                  <a:pt x="312933" y="48563"/>
                  <a:pt x="245447" y="45122"/>
                  <a:pt x="179256" y="54930"/>
                </a:cubicBezTo>
                <a:cubicBezTo>
                  <a:pt x="158135" y="58059"/>
                  <a:pt x="141477" y="74907"/>
                  <a:pt x="121966" y="83579"/>
                </a:cubicBezTo>
                <a:cubicBezTo>
                  <a:pt x="98219" y="94135"/>
                  <a:pt x="100882" y="93128"/>
                  <a:pt x="83773" y="93128"/>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
        <p:nvSpPr>
          <p:cNvPr id="74" name="Freeform 73"/>
          <p:cNvSpPr/>
          <p:nvPr/>
        </p:nvSpPr>
        <p:spPr bwMode="auto">
          <a:xfrm>
            <a:off x="3935621" y="6827837"/>
            <a:ext cx="743097" cy="461352"/>
          </a:xfrm>
          <a:custGeom>
            <a:avLst/>
            <a:gdLst>
              <a:gd name="connsiteX0" fmla="*/ 112909 w 743097"/>
              <a:gd name="connsiteY0" fmla="*/ 0 h 461352"/>
              <a:gd name="connsiteX1" fmla="*/ 84264 w 743097"/>
              <a:gd name="connsiteY1" fmla="*/ 9549 h 461352"/>
              <a:gd name="connsiteX2" fmla="*/ 26974 w 743097"/>
              <a:gd name="connsiteY2" fmla="*/ 76396 h 461352"/>
              <a:gd name="connsiteX3" fmla="*/ 26974 w 743097"/>
              <a:gd name="connsiteY3" fmla="*/ 210090 h 461352"/>
              <a:gd name="connsiteX4" fmla="*/ 84264 w 743097"/>
              <a:gd name="connsiteY4" fmla="*/ 267388 h 461352"/>
              <a:gd name="connsiteX5" fmla="*/ 132006 w 743097"/>
              <a:gd name="connsiteY5" fmla="*/ 315136 h 461352"/>
              <a:gd name="connsiteX6" fmla="*/ 160651 w 743097"/>
              <a:gd name="connsiteY6" fmla="*/ 343784 h 461352"/>
              <a:gd name="connsiteX7" fmla="*/ 198844 w 743097"/>
              <a:gd name="connsiteY7" fmla="*/ 362883 h 461352"/>
              <a:gd name="connsiteX8" fmla="*/ 237037 w 743097"/>
              <a:gd name="connsiteY8" fmla="*/ 391532 h 461352"/>
              <a:gd name="connsiteX9" fmla="*/ 303875 w 743097"/>
              <a:gd name="connsiteY9" fmla="*/ 439280 h 461352"/>
              <a:gd name="connsiteX10" fmla="*/ 638066 w 743097"/>
              <a:gd name="connsiteY10" fmla="*/ 420181 h 461352"/>
              <a:gd name="connsiteX11" fmla="*/ 685808 w 743097"/>
              <a:gd name="connsiteY11" fmla="*/ 401082 h 461352"/>
              <a:gd name="connsiteX12" fmla="*/ 714452 w 743097"/>
              <a:gd name="connsiteY12" fmla="*/ 391532 h 461352"/>
              <a:gd name="connsiteX13" fmla="*/ 743097 w 743097"/>
              <a:gd name="connsiteY13" fmla="*/ 324685 h 461352"/>
              <a:gd name="connsiteX14" fmla="*/ 724001 w 743097"/>
              <a:gd name="connsiteY14" fmla="*/ 248289 h 461352"/>
              <a:gd name="connsiteX15" fmla="*/ 704904 w 743097"/>
              <a:gd name="connsiteY15" fmla="*/ 219640 h 461352"/>
              <a:gd name="connsiteX16" fmla="*/ 685808 w 743097"/>
              <a:gd name="connsiteY16" fmla="*/ 181442 h 461352"/>
              <a:gd name="connsiteX17" fmla="*/ 618969 w 743097"/>
              <a:gd name="connsiteY17" fmla="*/ 124144 h 461352"/>
              <a:gd name="connsiteX18" fmla="*/ 580776 w 743097"/>
              <a:gd name="connsiteY18" fmla="*/ 85946 h 461352"/>
              <a:gd name="connsiteX19" fmla="*/ 494841 w 743097"/>
              <a:gd name="connsiteY19" fmla="*/ 47748 h 461352"/>
              <a:gd name="connsiteX20" fmla="*/ 408907 w 743097"/>
              <a:gd name="connsiteY20" fmla="*/ 9549 h 461352"/>
              <a:gd name="connsiteX21" fmla="*/ 112909 w 743097"/>
              <a:gd name="connsiteY21" fmla="*/ 0 h 46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3097" h="461352">
                <a:moveTo>
                  <a:pt x="112909" y="0"/>
                </a:moveTo>
                <a:cubicBezTo>
                  <a:pt x="58802" y="0"/>
                  <a:pt x="92454" y="3698"/>
                  <a:pt x="84264" y="9549"/>
                </a:cubicBezTo>
                <a:cubicBezTo>
                  <a:pt x="54798" y="30599"/>
                  <a:pt x="45323" y="48869"/>
                  <a:pt x="26974" y="76396"/>
                </a:cubicBezTo>
                <a:cubicBezTo>
                  <a:pt x="11038" y="124214"/>
                  <a:pt x="0" y="144573"/>
                  <a:pt x="26974" y="210090"/>
                </a:cubicBezTo>
                <a:cubicBezTo>
                  <a:pt x="37256" y="235065"/>
                  <a:pt x="65167" y="248289"/>
                  <a:pt x="84264" y="267388"/>
                </a:cubicBezTo>
                <a:lnTo>
                  <a:pt x="132006" y="315136"/>
                </a:lnTo>
                <a:cubicBezTo>
                  <a:pt x="141554" y="324685"/>
                  <a:pt x="148573" y="337744"/>
                  <a:pt x="160651" y="343784"/>
                </a:cubicBezTo>
                <a:cubicBezTo>
                  <a:pt x="173382" y="350150"/>
                  <a:pt x="186774" y="355338"/>
                  <a:pt x="198844" y="362883"/>
                </a:cubicBezTo>
                <a:cubicBezTo>
                  <a:pt x="212339" y="371319"/>
                  <a:pt x="224087" y="382281"/>
                  <a:pt x="237037" y="391532"/>
                </a:cubicBezTo>
                <a:cubicBezTo>
                  <a:pt x="334771" y="461352"/>
                  <a:pt x="179054" y="345650"/>
                  <a:pt x="303875" y="439280"/>
                </a:cubicBezTo>
                <a:cubicBezTo>
                  <a:pt x="415272" y="432914"/>
                  <a:pt x="527041" y="431285"/>
                  <a:pt x="638066" y="420181"/>
                </a:cubicBezTo>
                <a:cubicBezTo>
                  <a:pt x="655121" y="418475"/>
                  <a:pt x="669759" y="407101"/>
                  <a:pt x="685808" y="401082"/>
                </a:cubicBezTo>
                <a:cubicBezTo>
                  <a:pt x="695232" y="397548"/>
                  <a:pt x="704904" y="394715"/>
                  <a:pt x="714452" y="391532"/>
                </a:cubicBezTo>
                <a:cubicBezTo>
                  <a:pt x="718183" y="384070"/>
                  <a:pt x="743097" y="338738"/>
                  <a:pt x="743097" y="324685"/>
                </a:cubicBezTo>
                <a:cubicBezTo>
                  <a:pt x="743097" y="313789"/>
                  <a:pt x="731536" y="263361"/>
                  <a:pt x="724001" y="248289"/>
                </a:cubicBezTo>
                <a:cubicBezTo>
                  <a:pt x="718869" y="238024"/>
                  <a:pt x="710598" y="229605"/>
                  <a:pt x="704904" y="219640"/>
                </a:cubicBezTo>
                <a:cubicBezTo>
                  <a:pt x="697842" y="207280"/>
                  <a:pt x="694348" y="192831"/>
                  <a:pt x="685808" y="181442"/>
                </a:cubicBezTo>
                <a:cubicBezTo>
                  <a:pt x="644536" y="126405"/>
                  <a:pt x="659386" y="158791"/>
                  <a:pt x="618969" y="124144"/>
                </a:cubicBezTo>
                <a:cubicBezTo>
                  <a:pt x="605299" y="112425"/>
                  <a:pt x="595180" y="96750"/>
                  <a:pt x="580776" y="85946"/>
                </a:cubicBezTo>
                <a:cubicBezTo>
                  <a:pt x="555569" y="67038"/>
                  <a:pt x="521702" y="62673"/>
                  <a:pt x="494841" y="47748"/>
                </a:cubicBezTo>
                <a:cubicBezTo>
                  <a:pt x="441710" y="18227"/>
                  <a:pt x="474248" y="13179"/>
                  <a:pt x="408907" y="9549"/>
                </a:cubicBezTo>
                <a:cubicBezTo>
                  <a:pt x="310342" y="4072"/>
                  <a:pt x="167016" y="0"/>
                  <a:pt x="112909" y="0"/>
                </a:cubicBezTo>
                <a:close/>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
        <p:nvSpPr>
          <p:cNvPr id="78" name="Freeform 77"/>
          <p:cNvSpPr/>
          <p:nvPr/>
        </p:nvSpPr>
        <p:spPr bwMode="auto">
          <a:xfrm>
            <a:off x="294386" y="6719436"/>
            <a:ext cx="685800" cy="554887"/>
          </a:xfrm>
          <a:custGeom>
            <a:avLst/>
            <a:gdLst>
              <a:gd name="connsiteX0" fmla="*/ 192562 w 794105"/>
              <a:gd name="connsiteY0" fmla="*/ 0 h 642517"/>
              <a:gd name="connsiteX1" fmla="*/ 68434 w 794105"/>
              <a:gd name="connsiteY1" fmla="*/ 66847 h 642517"/>
              <a:gd name="connsiteX2" fmla="*/ 49337 w 794105"/>
              <a:gd name="connsiteY2" fmla="*/ 124144 h 642517"/>
              <a:gd name="connsiteX3" fmla="*/ 30241 w 794105"/>
              <a:gd name="connsiteY3" fmla="*/ 162342 h 642517"/>
              <a:gd name="connsiteX4" fmla="*/ 1596 w 794105"/>
              <a:gd name="connsiteY4" fmla="*/ 257838 h 642517"/>
              <a:gd name="connsiteX5" fmla="*/ 20693 w 794105"/>
              <a:gd name="connsiteY5" fmla="*/ 429730 h 642517"/>
              <a:gd name="connsiteX6" fmla="*/ 97079 w 794105"/>
              <a:gd name="connsiteY6" fmla="*/ 506127 h 642517"/>
              <a:gd name="connsiteX7" fmla="*/ 144821 w 794105"/>
              <a:gd name="connsiteY7" fmla="*/ 534775 h 642517"/>
              <a:gd name="connsiteX8" fmla="*/ 183014 w 794105"/>
              <a:gd name="connsiteY8" fmla="*/ 544325 h 642517"/>
              <a:gd name="connsiteX9" fmla="*/ 268948 w 794105"/>
              <a:gd name="connsiteY9" fmla="*/ 572974 h 642517"/>
              <a:gd name="connsiteX10" fmla="*/ 335787 w 794105"/>
              <a:gd name="connsiteY10" fmla="*/ 601622 h 642517"/>
              <a:gd name="connsiteX11" fmla="*/ 373980 w 794105"/>
              <a:gd name="connsiteY11" fmla="*/ 620721 h 642517"/>
              <a:gd name="connsiteX12" fmla="*/ 469463 w 794105"/>
              <a:gd name="connsiteY12" fmla="*/ 639821 h 642517"/>
              <a:gd name="connsiteX13" fmla="*/ 765460 w 794105"/>
              <a:gd name="connsiteY13" fmla="*/ 630271 h 642517"/>
              <a:gd name="connsiteX14" fmla="*/ 775009 w 794105"/>
              <a:gd name="connsiteY14" fmla="*/ 601622 h 642517"/>
              <a:gd name="connsiteX15" fmla="*/ 794105 w 794105"/>
              <a:gd name="connsiteY15" fmla="*/ 572974 h 642517"/>
              <a:gd name="connsiteX16" fmla="*/ 784557 w 794105"/>
              <a:gd name="connsiteY16" fmla="*/ 458379 h 642517"/>
              <a:gd name="connsiteX17" fmla="*/ 775009 w 794105"/>
              <a:gd name="connsiteY17" fmla="*/ 429730 h 642517"/>
              <a:gd name="connsiteX18" fmla="*/ 755912 w 794105"/>
              <a:gd name="connsiteY18" fmla="*/ 353334 h 642517"/>
              <a:gd name="connsiteX19" fmla="*/ 736816 w 794105"/>
              <a:gd name="connsiteY19" fmla="*/ 296036 h 642517"/>
              <a:gd name="connsiteX20" fmla="*/ 689074 w 794105"/>
              <a:gd name="connsiteY20" fmla="*/ 181441 h 642517"/>
              <a:gd name="connsiteX21" fmla="*/ 669977 w 794105"/>
              <a:gd name="connsiteY21" fmla="*/ 143243 h 642517"/>
              <a:gd name="connsiteX22" fmla="*/ 631784 w 794105"/>
              <a:gd name="connsiteY22" fmla="*/ 114594 h 642517"/>
              <a:gd name="connsiteX23" fmla="*/ 612688 w 794105"/>
              <a:gd name="connsiteY23" fmla="*/ 76396 h 642517"/>
              <a:gd name="connsiteX24" fmla="*/ 603139 w 794105"/>
              <a:gd name="connsiteY24" fmla="*/ 47747 h 642517"/>
              <a:gd name="connsiteX25" fmla="*/ 536301 w 794105"/>
              <a:gd name="connsiteY25" fmla="*/ 9549 h 642517"/>
              <a:gd name="connsiteX26" fmla="*/ 106627 w 794105"/>
              <a:gd name="connsiteY26" fmla="*/ 9549 h 64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4105" h="642517">
                <a:moveTo>
                  <a:pt x="192562" y="0"/>
                </a:moveTo>
                <a:cubicBezTo>
                  <a:pt x="89545" y="34342"/>
                  <a:pt x="127976" y="7295"/>
                  <a:pt x="68434" y="66847"/>
                </a:cubicBezTo>
                <a:cubicBezTo>
                  <a:pt x="62068" y="85946"/>
                  <a:pt x="58339" y="106137"/>
                  <a:pt x="49337" y="124144"/>
                </a:cubicBezTo>
                <a:cubicBezTo>
                  <a:pt x="42972" y="136877"/>
                  <a:pt x="35527" y="149125"/>
                  <a:pt x="30241" y="162342"/>
                </a:cubicBezTo>
                <a:cubicBezTo>
                  <a:pt x="14742" y="201095"/>
                  <a:pt x="10975" y="220315"/>
                  <a:pt x="1596" y="257838"/>
                </a:cubicBezTo>
                <a:cubicBezTo>
                  <a:pt x="7962" y="315135"/>
                  <a:pt x="0" y="375922"/>
                  <a:pt x="20693" y="429730"/>
                </a:cubicBezTo>
                <a:cubicBezTo>
                  <a:pt x="33619" y="463342"/>
                  <a:pt x="66200" y="487598"/>
                  <a:pt x="97079" y="506127"/>
                </a:cubicBezTo>
                <a:cubicBezTo>
                  <a:pt x="112993" y="515676"/>
                  <a:pt x="127862" y="527237"/>
                  <a:pt x="144821" y="534775"/>
                </a:cubicBezTo>
                <a:cubicBezTo>
                  <a:pt x="156813" y="540105"/>
                  <a:pt x="170472" y="540465"/>
                  <a:pt x="183014" y="544325"/>
                </a:cubicBezTo>
                <a:cubicBezTo>
                  <a:pt x="211873" y="553206"/>
                  <a:pt x="240676" y="562371"/>
                  <a:pt x="268948" y="572974"/>
                </a:cubicBezTo>
                <a:cubicBezTo>
                  <a:pt x="291644" y="581486"/>
                  <a:pt x="313720" y="591591"/>
                  <a:pt x="335787" y="601622"/>
                </a:cubicBezTo>
                <a:cubicBezTo>
                  <a:pt x="348745" y="607513"/>
                  <a:pt x="360294" y="616810"/>
                  <a:pt x="373980" y="620721"/>
                </a:cubicBezTo>
                <a:cubicBezTo>
                  <a:pt x="405189" y="629639"/>
                  <a:pt x="437635" y="633454"/>
                  <a:pt x="469463" y="639821"/>
                </a:cubicBezTo>
                <a:cubicBezTo>
                  <a:pt x="568129" y="636638"/>
                  <a:pt x="667506" y="642517"/>
                  <a:pt x="765460" y="630271"/>
                </a:cubicBezTo>
                <a:cubicBezTo>
                  <a:pt x="775448" y="629022"/>
                  <a:pt x="770508" y="610626"/>
                  <a:pt x="775009" y="601622"/>
                </a:cubicBezTo>
                <a:cubicBezTo>
                  <a:pt x="780141" y="591357"/>
                  <a:pt x="787740" y="582523"/>
                  <a:pt x="794105" y="572974"/>
                </a:cubicBezTo>
                <a:cubicBezTo>
                  <a:pt x="790922" y="534776"/>
                  <a:pt x="789622" y="496374"/>
                  <a:pt x="784557" y="458379"/>
                </a:cubicBezTo>
                <a:cubicBezTo>
                  <a:pt x="783227" y="448401"/>
                  <a:pt x="777657" y="439441"/>
                  <a:pt x="775009" y="429730"/>
                </a:cubicBezTo>
                <a:cubicBezTo>
                  <a:pt x="768103" y="404406"/>
                  <a:pt x="763122" y="378573"/>
                  <a:pt x="755912" y="353334"/>
                </a:cubicBezTo>
                <a:cubicBezTo>
                  <a:pt x="750382" y="333976"/>
                  <a:pt x="741699" y="315567"/>
                  <a:pt x="736816" y="296036"/>
                </a:cubicBezTo>
                <a:cubicBezTo>
                  <a:pt x="720362" y="230218"/>
                  <a:pt x="733135" y="269575"/>
                  <a:pt x="689074" y="181441"/>
                </a:cubicBezTo>
                <a:cubicBezTo>
                  <a:pt x="682708" y="168708"/>
                  <a:pt x="681365" y="151785"/>
                  <a:pt x="669977" y="143243"/>
                </a:cubicBezTo>
                <a:lnTo>
                  <a:pt x="631784" y="114594"/>
                </a:lnTo>
                <a:cubicBezTo>
                  <a:pt x="625419" y="101861"/>
                  <a:pt x="618295" y="89480"/>
                  <a:pt x="612688" y="76396"/>
                </a:cubicBezTo>
                <a:cubicBezTo>
                  <a:pt x="608723" y="67144"/>
                  <a:pt x="609427" y="55608"/>
                  <a:pt x="603139" y="47747"/>
                </a:cubicBezTo>
                <a:cubicBezTo>
                  <a:pt x="597019" y="40097"/>
                  <a:pt x="542130" y="9787"/>
                  <a:pt x="536301" y="9549"/>
                </a:cubicBezTo>
                <a:cubicBezTo>
                  <a:pt x="393196" y="3707"/>
                  <a:pt x="249852" y="9549"/>
                  <a:pt x="106627" y="9549"/>
                </a:cubicBezTo>
              </a:path>
            </a:pathLst>
          </a:custGeom>
          <a:noFill/>
          <a:ln w="25400" cap="flat" cmpd="sng" algn="ctr">
            <a:solidFill>
              <a:srgbClr val="FF0000"/>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
        <p:nvSpPr>
          <p:cNvPr id="83" name="Freeform 82"/>
          <p:cNvSpPr/>
          <p:nvPr/>
        </p:nvSpPr>
        <p:spPr bwMode="auto">
          <a:xfrm>
            <a:off x="1458961" y="6780193"/>
            <a:ext cx="674459" cy="460666"/>
          </a:xfrm>
          <a:custGeom>
            <a:avLst/>
            <a:gdLst>
              <a:gd name="connsiteX0" fmla="*/ 85935 w 782961"/>
              <a:gd name="connsiteY0" fmla="*/ 47748 h 534775"/>
              <a:gd name="connsiteX1" fmla="*/ 57290 w 782961"/>
              <a:gd name="connsiteY1" fmla="*/ 57297 h 534775"/>
              <a:gd name="connsiteX2" fmla="*/ 19096 w 782961"/>
              <a:gd name="connsiteY2" fmla="*/ 114594 h 534775"/>
              <a:gd name="connsiteX3" fmla="*/ 0 w 782961"/>
              <a:gd name="connsiteY3" fmla="*/ 133694 h 534775"/>
              <a:gd name="connsiteX4" fmla="*/ 9548 w 782961"/>
              <a:gd name="connsiteY4" fmla="*/ 334234 h 534775"/>
              <a:gd name="connsiteX5" fmla="*/ 28645 w 782961"/>
              <a:gd name="connsiteY5" fmla="*/ 401081 h 534775"/>
              <a:gd name="connsiteX6" fmla="*/ 85935 w 782961"/>
              <a:gd name="connsiteY6" fmla="*/ 458379 h 534775"/>
              <a:gd name="connsiteX7" fmla="*/ 133676 w 782961"/>
              <a:gd name="connsiteY7" fmla="*/ 487028 h 534775"/>
              <a:gd name="connsiteX8" fmla="*/ 200514 w 782961"/>
              <a:gd name="connsiteY8" fmla="*/ 525226 h 534775"/>
              <a:gd name="connsiteX9" fmla="*/ 238707 w 782961"/>
              <a:gd name="connsiteY9" fmla="*/ 534775 h 534775"/>
              <a:gd name="connsiteX10" fmla="*/ 725671 w 782961"/>
              <a:gd name="connsiteY10" fmla="*/ 515676 h 534775"/>
              <a:gd name="connsiteX11" fmla="*/ 754316 w 782961"/>
              <a:gd name="connsiteY11" fmla="*/ 506127 h 534775"/>
              <a:gd name="connsiteX12" fmla="*/ 763864 w 782961"/>
              <a:gd name="connsiteY12" fmla="*/ 477478 h 534775"/>
              <a:gd name="connsiteX13" fmla="*/ 782961 w 782961"/>
              <a:gd name="connsiteY13" fmla="*/ 448829 h 534775"/>
              <a:gd name="connsiteX14" fmla="*/ 763864 w 782961"/>
              <a:gd name="connsiteY14" fmla="*/ 229189 h 534775"/>
              <a:gd name="connsiteX15" fmla="*/ 735219 w 782961"/>
              <a:gd name="connsiteY15" fmla="*/ 171892 h 534775"/>
              <a:gd name="connsiteX16" fmla="*/ 649285 w 782961"/>
              <a:gd name="connsiteY16" fmla="*/ 105045 h 534775"/>
              <a:gd name="connsiteX17" fmla="*/ 563350 w 782961"/>
              <a:gd name="connsiteY17" fmla="*/ 47748 h 534775"/>
              <a:gd name="connsiteX18" fmla="*/ 496512 w 782961"/>
              <a:gd name="connsiteY18" fmla="*/ 9549 h 534775"/>
              <a:gd name="connsiteX19" fmla="*/ 448770 w 782961"/>
              <a:gd name="connsiteY19" fmla="*/ 0 h 534775"/>
              <a:gd name="connsiteX20" fmla="*/ 210063 w 782961"/>
              <a:gd name="connsiteY20" fmla="*/ 9549 h 534775"/>
              <a:gd name="connsiteX21" fmla="*/ 105031 w 782961"/>
              <a:gd name="connsiteY21" fmla="*/ 38198 h 534775"/>
              <a:gd name="connsiteX22" fmla="*/ 9548 w 782961"/>
              <a:gd name="connsiteY22" fmla="*/ 57297 h 53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2961" h="534775">
                <a:moveTo>
                  <a:pt x="85935" y="47748"/>
                </a:moveTo>
                <a:cubicBezTo>
                  <a:pt x="76387" y="50931"/>
                  <a:pt x="64407" y="50180"/>
                  <a:pt x="57290" y="57297"/>
                </a:cubicBezTo>
                <a:cubicBezTo>
                  <a:pt x="41060" y="73528"/>
                  <a:pt x="32867" y="96230"/>
                  <a:pt x="19096" y="114594"/>
                </a:cubicBezTo>
                <a:cubicBezTo>
                  <a:pt x="13695" y="121797"/>
                  <a:pt x="6365" y="127327"/>
                  <a:pt x="0" y="133694"/>
                </a:cubicBezTo>
                <a:cubicBezTo>
                  <a:pt x="3183" y="200541"/>
                  <a:pt x="2419" y="267692"/>
                  <a:pt x="9548" y="334234"/>
                </a:cubicBezTo>
                <a:cubicBezTo>
                  <a:pt x="12016" y="357276"/>
                  <a:pt x="20040" y="379564"/>
                  <a:pt x="28645" y="401081"/>
                </a:cubicBezTo>
                <a:cubicBezTo>
                  <a:pt x="39785" y="428936"/>
                  <a:pt x="61833" y="442309"/>
                  <a:pt x="85935" y="458379"/>
                </a:cubicBezTo>
                <a:cubicBezTo>
                  <a:pt x="101376" y="468675"/>
                  <a:pt x="117939" y="477191"/>
                  <a:pt x="133676" y="487028"/>
                </a:cubicBezTo>
                <a:cubicBezTo>
                  <a:pt x="161376" y="504343"/>
                  <a:pt x="167919" y="513001"/>
                  <a:pt x="200514" y="525226"/>
                </a:cubicBezTo>
                <a:cubicBezTo>
                  <a:pt x="212801" y="529834"/>
                  <a:pt x="225976" y="531592"/>
                  <a:pt x="238707" y="534775"/>
                </a:cubicBezTo>
                <a:lnTo>
                  <a:pt x="725671" y="515676"/>
                </a:lnTo>
                <a:cubicBezTo>
                  <a:pt x="735720" y="515118"/>
                  <a:pt x="747200" y="513244"/>
                  <a:pt x="754316" y="506127"/>
                </a:cubicBezTo>
                <a:cubicBezTo>
                  <a:pt x="761433" y="499009"/>
                  <a:pt x="759363" y="486482"/>
                  <a:pt x="763864" y="477478"/>
                </a:cubicBezTo>
                <a:cubicBezTo>
                  <a:pt x="768996" y="467213"/>
                  <a:pt x="776595" y="458379"/>
                  <a:pt x="782961" y="448829"/>
                </a:cubicBezTo>
                <a:cubicBezTo>
                  <a:pt x="776595" y="375616"/>
                  <a:pt x="772287" y="302194"/>
                  <a:pt x="763864" y="229189"/>
                </a:cubicBezTo>
                <a:cubicBezTo>
                  <a:pt x="761961" y="212695"/>
                  <a:pt x="747045" y="182644"/>
                  <a:pt x="735219" y="171892"/>
                </a:cubicBezTo>
                <a:cubicBezTo>
                  <a:pt x="708368" y="147478"/>
                  <a:pt x="677622" y="127718"/>
                  <a:pt x="649285" y="105045"/>
                </a:cubicBezTo>
                <a:cubicBezTo>
                  <a:pt x="579620" y="49305"/>
                  <a:pt x="617459" y="65786"/>
                  <a:pt x="563350" y="47748"/>
                </a:cubicBezTo>
                <a:cubicBezTo>
                  <a:pt x="542396" y="33776"/>
                  <a:pt x="520742" y="17627"/>
                  <a:pt x="496512" y="9549"/>
                </a:cubicBezTo>
                <a:cubicBezTo>
                  <a:pt x="481116" y="4416"/>
                  <a:pt x="464684" y="3183"/>
                  <a:pt x="448770" y="0"/>
                </a:cubicBezTo>
                <a:cubicBezTo>
                  <a:pt x="369201" y="3183"/>
                  <a:pt x="289519" y="4251"/>
                  <a:pt x="210063" y="9549"/>
                </a:cubicBezTo>
                <a:cubicBezTo>
                  <a:pt x="165026" y="12552"/>
                  <a:pt x="149879" y="26984"/>
                  <a:pt x="105031" y="38198"/>
                </a:cubicBezTo>
                <a:cubicBezTo>
                  <a:pt x="22469" y="58841"/>
                  <a:pt x="54891" y="57297"/>
                  <a:pt x="9548" y="57297"/>
                </a:cubicBezTo>
              </a:path>
            </a:pathLst>
          </a:custGeom>
          <a:noFill/>
          <a:ln w="25400" cap="flat" cmpd="sng" algn="ctr">
            <a:solidFill>
              <a:srgbClr val="FF0000"/>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1"/>
          <p:cNvSpPr>
            <a:spLocks noGrp="1" noChangeArrowheads="1"/>
          </p:cNvSpPr>
          <p:nvPr>
            <p:ph type="title"/>
          </p:nvPr>
        </p:nvSpPr>
        <p:spPr/>
        <p:txBody>
          <a:bodyPr/>
          <a:lstStyle/>
          <a:p>
            <a:r>
              <a:rPr lang="en-US" smtClean="0"/>
              <a:t>Simple SPARQL example</a:t>
            </a:r>
            <a:endParaRPr lang="en-US"/>
          </a:p>
        </p:txBody>
      </p:sp>
      <p:sp>
        <p:nvSpPr>
          <p:cNvPr id="138242" name="Text Box 2"/>
          <p:cNvSpPr txBox="1">
            <a:spLocks noChangeArrowheads="1"/>
          </p:cNvSpPr>
          <p:nvPr/>
        </p:nvSpPr>
        <p:spPr bwMode="auto">
          <a:xfrm>
            <a:off x="71438" y="1260475"/>
            <a:ext cx="992028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584" tIns="71886" rIns="89584" bIns="44794">
            <a:prstTxWarp prst="textNoShape">
              <a:avLst/>
            </a:prstTxWarp>
          </a:bodyPr>
          <a:lstStyle/>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noProof="1">
                <a:solidFill>
                  <a:srgbClr val="000000"/>
                </a:solidFill>
                <a:latin typeface="Courier New" charset="0"/>
                <a:ea typeface="msmincho" charset="0"/>
                <a:cs typeface="msmincho" charset="0"/>
              </a:rPr>
              <a:t>SELECT ?isbn ?price ?currency # note: not ?x!</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noProof="1">
                <a:solidFill>
                  <a:srgbClr val="000000"/>
                </a:solidFill>
                <a:latin typeface="Courier New" charset="0"/>
                <a:ea typeface="msmincho" charset="0"/>
                <a:cs typeface="msmincho" charset="0"/>
              </a:rPr>
              <a:t>WHERE {?isbn a:price ?x. ?x rdf:value ?price. ?x p:currency ?currency.}</a:t>
            </a:r>
          </a:p>
        </p:txBody>
      </p:sp>
      <p:grpSp>
        <p:nvGrpSpPr>
          <p:cNvPr id="2" name="Group 91"/>
          <p:cNvGrpSpPr/>
          <p:nvPr/>
        </p:nvGrpSpPr>
        <p:grpSpPr>
          <a:xfrm>
            <a:off x="87313" y="3774707"/>
            <a:ext cx="9906000" cy="3434130"/>
            <a:chOff x="87312" y="3393707"/>
            <a:chExt cx="9906000" cy="3434130"/>
          </a:xfrm>
        </p:grpSpPr>
        <p:sp>
          <p:nvSpPr>
            <p:cNvPr id="7" name="TextBox 6"/>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8" name="Oval 7"/>
            <p:cNvSpPr/>
            <p:nvPr/>
          </p:nvSpPr>
          <p:spPr bwMode="auto">
            <a:xfrm>
              <a:off x="6226426" y="4517967"/>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9" name="Straight Arrow Connector 8"/>
            <p:cNvCxnSpPr>
              <a:stCxn id="63" idx="7"/>
              <a:endCxn id="64"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Oval 11"/>
            <p:cNvSpPr/>
            <p:nvPr/>
          </p:nvSpPr>
          <p:spPr bwMode="auto">
            <a:xfrm>
              <a:off x="1197226" y="4517967"/>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10"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7" name="Oval 16"/>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19" name="Rectangle 18"/>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21" name="Straight Arrow Connector 20"/>
                <p:cNvCxnSpPr>
                  <a:stCxn id="10" idx="4"/>
                  <a:endCxn id="1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4"/>
                  <a:endCxn id="19"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8" name="TextBox 2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29" name="TextBox 2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2362200" cy="1295400"/>
                <a:chOff x="849312" y="4999037"/>
                <a:chExt cx="2362200" cy="1295400"/>
              </a:xfrm>
            </p:grpSpPr>
            <p:sp>
              <p:nvSpPr>
                <p:cNvPr id="33" name="Oval 32"/>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4" name="Oval 33"/>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5" name="Rectangle 34"/>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36" name="Straight Arrow Connector 35"/>
                <p:cNvCxnSpPr>
                  <a:stCxn id="33" idx="4"/>
                  <a:endCxn id="34"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33" idx="4"/>
                  <a:endCxn id="35"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39"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4876800" cy="1295400"/>
              <a:chOff x="5116512" y="5532437"/>
              <a:chExt cx="4876800" cy="1295400"/>
            </a:xfrm>
          </p:grpSpPr>
          <p:grpSp>
            <p:nvGrpSpPr>
              <p:cNvPr id="11" name="Group 39"/>
              <p:cNvGrpSpPr/>
              <p:nvPr/>
            </p:nvGrpSpPr>
            <p:grpSpPr>
              <a:xfrm>
                <a:off x="5116512" y="5532437"/>
                <a:ext cx="2362200" cy="1295400"/>
                <a:chOff x="849312" y="4999037"/>
                <a:chExt cx="2362200" cy="1295400"/>
              </a:xfrm>
            </p:grpSpPr>
            <p:sp>
              <p:nvSpPr>
                <p:cNvPr id="41" name="Oval 40"/>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2" name="Oval 41"/>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3" name="Rectangle 42"/>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44" name="Straight Arrow Connector 43"/>
                <p:cNvCxnSpPr>
                  <a:stCxn id="41" idx="4"/>
                  <a:endCxn id="42"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41" idx="4"/>
                  <a:endCxn id="43"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7" name="TextBox 46"/>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13" name="Group 47"/>
              <p:cNvGrpSpPr/>
              <p:nvPr/>
            </p:nvGrpSpPr>
            <p:grpSpPr>
              <a:xfrm>
                <a:off x="76311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1" name="Rectangle 50"/>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63" name="Oval 62"/>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4" name="Rectangle 63"/>
            <p:cNvSpPr/>
            <p:nvPr/>
          </p:nvSpPr>
          <p:spPr bwMode="auto">
            <a:xfrm>
              <a:off x="6646513" y="3393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65" name="Straight Arrow Connector 64"/>
            <p:cNvCxnSpPr>
              <a:stCxn id="12" idx="4"/>
              <a:endCxn id="10" idx="0"/>
            </p:cNvCxnSpPr>
            <p:nvPr/>
          </p:nvCxnSpPr>
          <p:spPr bwMode="auto">
            <a:xfrm flipH="1">
              <a:off x="12684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12" idx="4"/>
              <a:endCxn id="33" idx="0"/>
            </p:cNvCxnSpPr>
            <p:nvPr/>
          </p:nvCxnSpPr>
          <p:spPr bwMode="auto">
            <a:xfrm>
              <a:off x="25257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1" name="TextBox 70"/>
            <p:cNvSpPr txBox="1"/>
            <p:nvPr/>
          </p:nvSpPr>
          <p:spPr>
            <a:xfrm>
              <a:off x="32115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72" name="TextBox 71"/>
            <p:cNvSpPr txBox="1"/>
            <p:nvPr/>
          </p:nvSpPr>
          <p:spPr>
            <a:xfrm>
              <a:off x="11541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73" name="Straight Arrow Connector 72"/>
            <p:cNvCxnSpPr>
              <a:stCxn id="8" idx="4"/>
              <a:endCxn id="49" idx="0"/>
            </p:cNvCxnSpPr>
            <p:nvPr/>
          </p:nvCxnSpPr>
          <p:spPr bwMode="auto">
            <a:xfrm>
              <a:off x="75549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76" name="Straight Arrow Connector 75"/>
            <p:cNvCxnSpPr>
              <a:stCxn id="8" idx="4"/>
              <a:endCxn id="41" idx="0"/>
            </p:cNvCxnSpPr>
            <p:nvPr/>
          </p:nvCxnSpPr>
          <p:spPr bwMode="auto">
            <a:xfrm flipH="1">
              <a:off x="62976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a:off x="82407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80" name="TextBox 79"/>
            <p:cNvSpPr txBox="1"/>
            <p:nvPr/>
          </p:nvSpPr>
          <p:spPr>
            <a:xfrm>
              <a:off x="61833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81" name="Straight Arrow Connector 80"/>
            <p:cNvCxnSpPr>
              <a:stCxn id="8" idx="1"/>
              <a:endCxn id="63" idx="5"/>
            </p:cNvCxnSpPr>
            <p:nvPr/>
          </p:nvCxnSpPr>
          <p:spPr bwMode="auto">
            <a:xfrm flipH="1" flipV="1">
              <a:off x="5136511" y="3970970"/>
              <a:ext cx="1479020"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5" name="Straight Arrow Connector 84"/>
            <p:cNvCxnSpPr>
              <a:stCxn id="12" idx="7"/>
              <a:endCxn id="63" idx="3"/>
            </p:cNvCxnSpPr>
            <p:nvPr/>
          </p:nvCxnSpPr>
          <p:spPr bwMode="auto">
            <a:xfrm flipV="1">
              <a:off x="3465093" y="3970970"/>
              <a:ext cx="1339219"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8" name="TextBox 8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89" name="TextBox 8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
        <p:nvSpPr>
          <p:cNvPr id="57" name="TextBox 56"/>
          <p:cNvSpPr txBox="1"/>
          <p:nvPr/>
        </p:nvSpPr>
        <p:spPr>
          <a:xfrm>
            <a:off x="163513" y="2332037"/>
            <a:ext cx="9677400" cy="851413"/>
          </a:xfrm>
          <a:prstGeom prst="rect">
            <a:avLst/>
          </a:prstGeom>
          <a:noFill/>
        </p:spPr>
        <p:txBody>
          <a:bodyPr wrap="square" lIns="91018" tIns="45510" rIns="91018" bIns="45510" rtlCol="0">
            <a:spAutoFit/>
          </a:bodyPr>
          <a:lstStyle/>
          <a:p>
            <a:r>
              <a:rPr lang="en-US" dirty="0" smtClean="0">
                <a:solidFill>
                  <a:srgbClr val="7F7F7F"/>
                </a:solidFill>
                <a:latin typeface="Helvetica Neue"/>
                <a:cs typeface="Helvetica Neue"/>
              </a:rPr>
              <a:t>Returns:</a:t>
            </a:r>
            <a:r>
              <a:rPr lang="en-US" dirty="0" smtClean="0">
                <a:solidFill>
                  <a:srgbClr val="000000"/>
                </a:solidFill>
                <a:latin typeface="Helvetica Neue"/>
                <a:cs typeface="Helvetica Neue"/>
              </a:rPr>
              <a:t> </a:t>
            </a:r>
            <a:r>
              <a:rPr lang="en-US" dirty="0" smtClean="0">
                <a:solidFill>
                  <a:srgbClr val="FF0000"/>
                </a:solidFill>
                <a:latin typeface="Helvetica Neue"/>
                <a:cs typeface="Helvetica Neue"/>
              </a:rPr>
              <a:t>[&lt;…409X&gt;,33,:£]</a:t>
            </a:r>
            <a:r>
              <a:rPr lang="en-US" dirty="0" smtClean="0">
                <a:solidFill>
                  <a:srgbClr val="000000"/>
                </a:solidFill>
                <a:latin typeface="Helvetica Neue"/>
                <a:cs typeface="Helvetica Neue"/>
              </a:rPr>
              <a:t>,  </a:t>
            </a:r>
            <a:r>
              <a:rPr lang="en-US" dirty="0" smtClean="0">
                <a:solidFill>
                  <a:schemeClr val="accent1">
                    <a:lumMod val="50000"/>
                  </a:schemeClr>
                </a:solidFill>
                <a:latin typeface="Helvetica Neue"/>
                <a:cs typeface="Helvetica Neue"/>
              </a:rPr>
              <a:t>[&lt;…409X&gt;,50,:€]</a:t>
            </a:r>
            <a:r>
              <a:rPr lang="en-US" dirty="0" smtClean="0">
                <a:solidFill>
                  <a:srgbClr val="000000"/>
                </a:solidFill>
                <a:latin typeface="Helvetica Neue"/>
                <a:cs typeface="Helvetica Neue"/>
              </a:rPr>
              <a:t>,</a:t>
            </a:r>
          </a:p>
          <a:p>
            <a:r>
              <a:rPr lang="en-US" dirty="0" smtClean="0">
                <a:solidFill>
                  <a:srgbClr val="000000"/>
                </a:solidFill>
                <a:latin typeface="Helvetica Neue"/>
                <a:cs typeface="Helvetica Neue"/>
              </a:rPr>
              <a:t>               </a:t>
            </a:r>
            <a:r>
              <a:rPr lang="en-US" dirty="0" smtClean="0">
                <a:solidFill>
                  <a:schemeClr val="accent6">
                    <a:lumMod val="50000"/>
                  </a:schemeClr>
                </a:solidFill>
                <a:latin typeface="Helvetica Neue"/>
                <a:cs typeface="Helvetica Neue"/>
              </a:rPr>
              <a:t>[&lt;…6682&gt;,60,:€]</a:t>
            </a:r>
            <a:endParaRPr lang="en-US" dirty="0">
              <a:solidFill>
                <a:srgbClr val="000000"/>
              </a:solidFill>
              <a:latin typeface="Helvetica Neue"/>
              <a:cs typeface="Helvetica Neue"/>
            </a:endParaRPr>
          </a:p>
        </p:txBody>
      </p:sp>
      <p:sp>
        <p:nvSpPr>
          <p:cNvPr id="58" name="Freeform 57"/>
          <p:cNvSpPr/>
          <p:nvPr/>
        </p:nvSpPr>
        <p:spPr bwMode="auto">
          <a:xfrm>
            <a:off x="981884" y="4583840"/>
            <a:ext cx="3025374" cy="796937"/>
          </a:xfrm>
          <a:custGeom>
            <a:avLst/>
            <a:gdLst>
              <a:gd name="connsiteX0" fmla="*/ 11140 w 3025374"/>
              <a:gd name="connsiteY0" fmla="*/ 362883 h 796937"/>
              <a:gd name="connsiteX1" fmla="*/ 20688 w 3025374"/>
              <a:gd name="connsiteY1" fmla="*/ 429730 h 796937"/>
              <a:gd name="connsiteX2" fmla="*/ 68430 w 3025374"/>
              <a:gd name="connsiteY2" fmla="*/ 477478 h 796937"/>
              <a:gd name="connsiteX3" fmla="*/ 125720 w 3025374"/>
              <a:gd name="connsiteY3" fmla="*/ 534775 h 796937"/>
              <a:gd name="connsiteX4" fmla="*/ 163913 w 3025374"/>
              <a:gd name="connsiteY4" fmla="*/ 582523 h 796937"/>
              <a:gd name="connsiteX5" fmla="*/ 230751 w 3025374"/>
              <a:gd name="connsiteY5" fmla="*/ 649370 h 796937"/>
              <a:gd name="connsiteX6" fmla="*/ 259396 w 3025374"/>
              <a:gd name="connsiteY6" fmla="*/ 678019 h 796937"/>
              <a:gd name="connsiteX7" fmla="*/ 316686 w 3025374"/>
              <a:gd name="connsiteY7" fmla="*/ 725767 h 796937"/>
              <a:gd name="connsiteX8" fmla="*/ 364427 w 3025374"/>
              <a:gd name="connsiteY8" fmla="*/ 735316 h 796937"/>
              <a:gd name="connsiteX9" fmla="*/ 440814 w 3025374"/>
              <a:gd name="connsiteY9" fmla="*/ 754415 h 796937"/>
              <a:gd name="connsiteX10" fmla="*/ 889584 w 3025374"/>
              <a:gd name="connsiteY10" fmla="*/ 783064 h 796937"/>
              <a:gd name="connsiteX11" fmla="*/ 1176033 w 3025374"/>
              <a:gd name="connsiteY11" fmla="*/ 792614 h 796937"/>
              <a:gd name="connsiteX12" fmla="*/ 2560538 w 3025374"/>
              <a:gd name="connsiteY12" fmla="*/ 783064 h 796937"/>
              <a:gd name="connsiteX13" fmla="*/ 2913825 w 3025374"/>
              <a:gd name="connsiteY13" fmla="*/ 763965 h 796937"/>
              <a:gd name="connsiteX14" fmla="*/ 2942470 w 3025374"/>
              <a:gd name="connsiteY14" fmla="*/ 744866 h 796937"/>
              <a:gd name="connsiteX15" fmla="*/ 3009308 w 3025374"/>
              <a:gd name="connsiteY15" fmla="*/ 697118 h 796937"/>
              <a:gd name="connsiteX16" fmla="*/ 2990212 w 3025374"/>
              <a:gd name="connsiteY16" fmla="*/ 563424 h 796937"/>
              <a:gd name="connsiteX17" fmla="*/ 2952018 w 3025374"/>
              <a:gd name="connsiteY17" fmla="*/ 477478 h 796937"/>
              <a:gd name="connsiteX18" fmla="*/ 2932922 w 3025374"/>
              <a:gd name="connsiteY18" fmla="*/ 448829 h 796937"/>
              <a:gd name="connsiteX19" fmla="*/ 2923374 w 3025374"/>
              <a:gd name="connsiteY19" fmla="*/ 420180 h 796937"/>
              <a:gd name="connsiteX20" fmla="*/ 2846987 w 3025374"/>
              <a:gd name="connsiteY20" fmla="*/ 362883 h 796937"/>
              <a:gd name="connsiteX21" fmla="*/ 2780149 w 3025374"/>
              <a:gd name="connsiteY21" fmla="*/ 315135 h 796937"/>
              <a:gd name="connsiteX22" fmla="*/ 2675118 w 3025374"/>
              <a:gd name="connsiteY22" fmla="*/ 248288 h 796937"/>
              <a:gd name="connsiteX23" fmla="*/ 2608279 w 3025374"/>
              <a:gd name="connsiteY23" fmla="*/ 200540 h 796937"/>
              <a:gd name="connsiteX24" fmla="*/ 2560538 w 3025374"/>
              <a:gd name="connsiteY24" fmla="*/ 171892 h 796937"/>
              <a:gd name="connsiteX25" fmla="*/ 2522345 w 3025374"/>
              <a:gd name="connsiteY25" fmla="*/ 143243 h 796937"/>
              <a:gd name="connsiteX26" fmla="*/ 2465055 w 3025374"/>
              <a:gd name="connsiteY26" fmla="*/ 114594 h 796937"/>
              <a:gd name="connsiteX27" fmla="*/ 2350475 w 3025374"/>
              <a:gd name="connsiteY27" fmla="*/ 66847 h 796937"/>
              <a:gd name="connsiteX28" fmla="*/ 2264540 w 3025374"/>
              <a:gd name="connsiteY28" fmla="*/ 19099 h 796937"/>
              <a:gd name="connsiteX29" fmla="*/ 2197702 w 3025374"/>
              <a:gd name="connsiteY29" fmla="*/ 0 h 796937"/>
              <a:gd name="connsiteX30" fmla="*/ 1042357 w 3025374"/>
              <a:gd name="connsiteY30" fmla="*/ 28648 h 796937"/>
              <a:gd name="connsiteX31" fmla="*/ 889584 w 3025374"/>
              <a:gd name="connsiteY31" fmla="*/ 47747 h 796937"/>
              <a:gd name="connsiteX32" fmla="*/ 698618 w 3025374"/>
              <a:gd name="connsiteY32" fmla="*/ 57297 h 796937"/>
              <a:gd name="connsiteX33" fmla="*/ 517200 w 3025374"/>
              <a:gd name="connsiteY33" fmla="*/ 105045 h 796937"/>
              <a:gd name="connsiteX34" fmla="*/ 412169 w 3025374"/>
              <a:gd name="connsiteY34" fmla="*/ 152793 h 796937"/>
              <a:gd name="connsiteX35" fmla="*/ 354879 w 3025374"/>
              <a:gd name="connsiteY35" fmla="*/ 162342 h 796937"/>
              <a:gd name="connsiteX36" fmla="*/ 307137 w 3025374"/>
              <a:gd name="connsiteY36" fmla="*/ 171892 h 796937"/>
              <a:gd name="connsiteX37" fmla="*/ 268944 w 3025374"/>
              <a:gd name="connsiteY37" fmla="*/ 200540 h 796937"/>
              <a:gd name="connsiteX38" fmla="*/ 240299 w 3025374"/>
              <a:gd name="connsiteY38" fmla="*/ 219640 h 796937"/>
              <a:gd name="connsiteX39" fmla="*/ 221203 w 3025374"/>
              <a:gd name="connsiteY39" fmla="*/ 248288 h 796937"/>
              <a:gd name="connsiteX40" fmla="*/ 192558 w 3025374"/>
              <a:gd name="connsiteY40" fmla="*/ 267387 h 796937"/>
              <a:gd name="connsiteX41" fmla="*/ 125720 w 3025374"/>
              <a:gd name="connsiteY41" fmla="*/ 334234 h 796937"/>
              <a:gd name="connsiteX42" fmla="*/ 87526 w 3025374"/>
              <a:gd name="connsiteY42" fmla="*/ 353334 h 796937"/>
              <a:gd name="connsiteX43" fmla="*/ 11140 w 3025374"/>
              <a:gd name="connsiteY43" fmla="*/ 362883 h 79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25374" h="796937">
                <a:moveTo>
                  <a:pt x="11140" y="362883"/>
                </a:moveTo>
                <a:cubicBezTo>
                  <a:pt x="0" y="375616"/>
                  <a:pt x="14221" y="408171"/>
                  <a:pt x="20688" y="429730"/>
                </a:cubicBezTo>
                <a:cubicBezTo>
                  <a:pt x="30526" y="462527"/>
                  <a:pt x="45859" y="457413"/>
                  <a:pt x="68430" y="477478"/>
                </a:cubicBezTo>
                <a:cubicBezTo>
                  <a:pt x="88615" y="495423"/>
                  <a:pt x="108849" y="513684"/>
                  <a:pt x="125720" y="534775"/>
                </a:cubicBezTo>
                <a:cubicBezTo>
                  <a:pt x="138451" y="550691"/>
                  <a:pt x="150142" y="567498"/>
                  <a:pt x="163913" y="582523"/>
                </a:cubicBezTo>
                <a:cubicBezTo>
                  <a:pt x="185203" y="605752"/>
                  <a:pt x="208472" y="627088"/>
                  <a:pt x="230751" y="649370"/>
                </a:cubicBezTo>
                <a:lnTo>
                  <a:pt x="259396" y="678019"/>
                </a:lnTo>
                <a:cubicBezTo>
                  <a:pt x="274253" y="692878"/>
                  <a:pt x="295419" y="717791"/>
                  <a:pt x="316686" y="725767"/>
                </a:cubicBezTo>
                <a:cubicBezTo>
                  <a:pt x="331881" y="731466"/>
                  <a:pt x="348614" y="731666"/>
                  <a:pt x="364427" y="735316"/>
                </a:cubicBezTo>
                <a:cubicBezTo>
                  <a:pt x="390001" y="741218"/>
                  <a:pt x="415352" y="748049"/>
                  <a:pt x="440814" y="754415"/>
                </a:cubicBezTo>
                <a:cubicBezTo>
                  <a:pt x="610879" y="796937"/>
                  <a:pt x="476787" y="766097"/>
                  <a:pt x="889584" y="783064"/>
                </a:cubicBezTo>
                <a:lnTo>
                  <a:pt x="1176033" y="792614"/>
                </a:lnTo>
                <a:lnTo>
                  <a:pt x="2560538" y="783064"/>
                </a:lnTo>
                <a:cubicBezTo>
                  <a:pt x="2678456" y="781120"/>
                  <a:pt x="2796476" y="775701"/>
                  <a:pt x="2913825" y="763965"/>
                </a:cubicBezTo>
                <a:cubicBezTo>
                  <a:pt x="2925244" y="762823"/>
                  <a:pt x="2933132" y="751537"/>
                  <a:pt x="2942470" y="744866"/>
                </a:cubicBezTo>
                <a:cubicBezTo>
                  <a:pt x="3025374" y="685641"/>
                  <a:pt x="2941801" y="742128"/>
                  <a:pt x="3009308" y="697118"/>
                </a:cubicBezTo>
                <a:cubicBezTo>
                  <a:pt x="3002943" y="652553"/>
                  <a:pt x="2999485" y="607476"/>
                  <a:pt x="2990212" y="563424"/>
                </a:cubicBezTo>
                <a:cubicBezTo>
                  <a:pt x="2986801" y="547222"/>
                  <a:pt x="2961364" y="493835"/>
                  <a:pt x="2952018" y="477478"/>
                </a:cubicBezTo>
                <a:cubicBezTo>
                  <a:pt x="2946325" y="467513"/>
                  <a:pt x="2938054" y="459094"/>
                  <a:pt x="2932922" y="448829"/>
                </a:cubicBezTo>
                <a:cubicBezTo>
                  <a:pt x="2928421" y="439825"/>
                  <a:pt x="2929924" y="427823"/>
                  <a:pt x="2923374" y="420180"/>
                </a:cubicBezTo>
                <a:cubicBezTo>
                  <a:pt x="2908254" y="402538"/>
                  <a:pt x="2869174" y="377676"/>
                  <a:pt x="2846987" y="362883"/>
                </a:cubicBezTo>
                <a:cubicBezTo>
                  <a:pt x="2811605" y="309804"/>
                  <a:pt x="2848668" y="353682"/>
                  <a:pt x="2780149" y="315135"/>
                </a:cubicBezTo>
                <a:cubicBezTo>
                  <a:pt x="2743980" y="294787"/>
                  <a:pt x="2709646" y="271310"/>
                  <a:pt x="2675118" y="248288"/>
                </a:cubicBezTo>
                <a:cubicBezTo>
                  <a:pt x="2652337" y="233099"/>
                  <a:pt x="2631060" y="215729"/>
                  <a:pt x="2608279" y="200540"/>
                </a:cubicBezTo>
                <a:cubicBezTo>
                  <a:pt x="2592838" y="190244"/>
                  <a:pt x="2575979" y="182188"/>
                  <a:pt x="2560538" y="171892"/>
                </a:cubicBezTo>
                <a:cubicBezTo>
                  <a:pt x="2547297" y="163063"/>
                  <a:pt x="2535991" y="151432"/>
                  <a:pt x="2522345" y="143243"/>
                </a:cubicBezTo>
                <a:cubicBezTo>
                  <a:pt x="2504037" y="132257"/>
                  <a:pt x="2484566" y="123266"/>
                  <a:pt x="2465055" y="114594"/>
                </a:cubicBezTo>
                <a:cubicBezTo>
                  <a:pt x="2427245" y="97788"/>
                  <a:pt x="2385954" y="88138"/>
                  <a:pt x="2350475" y="66847"/>
                </a:cubicBezTo>
                <a:cubicBezTo>
                  <a:pt x="2331739" y="55604"/>
                  <a:pt x="2287726" y="27531"/>
                  <a:pt x="2264540" y="19099"/>
                </a:cubicBezTo>
                <a:cubicBezTo>
                  <a:pt x="2242764" y="11180"/>
                  <a:pt x="2219981" y="6366"/>
                  <a:pt x="2197702" y="0"/>
                </a:cubicBezTo>
                <a:cubicBezTo>
                  <a:pt x="1823595" y="5756"/>
                  <a:pt x="1417611" y="7798"/>
                  <a:pt x="1042357" y="28648"/>
                </a:cubicBezTo>
                <a:cubicBezTo>
                  <a:pt x="991115" y="31495"/>
                  <a:pt x="940727" y="43484"/>
                  <a:pt x="889584" y="47747"/>
                </a:cubicBezTo>
                <a:cubicBezTo>
                  <a:pt x="826069" y="53041"/>
                  <a:pt x="762273" y="54114"/>
                  <a:pt x="698618" y="57297"/>
                </a:cubicBezTo>
                <a:cubicBezTo>
                  <a:pt x="638145" y="73213"/>
                  <a:pt x="574126" y="79166"/>
                  <a:pt x="517200" y="105045"/>
                </a:cubicBezTo>
                <a:cubicBezTo>
                  <a:pt x="482190" y="120961"/>
                  <a:pt x="448434" y="139992"/>
                  <a:pt x="412169" y="152793"/>
                </a:cubicBezTo>
                <a:cubicBezTo>
                  <a:pt x="393913" y="159237"/>
                  <a:pt x="373927" y="158878"/>
                  <a:pt x="354879" y="162342"/>
                </a:cubicBezTo>
                <a:cubicBezTo>
                  <a:pt x="338912" y="165246"/>
                  <a:pt x="323051" y="168709"/>
                  <a:pt x="307137" y="171892"/>
                </a:cubicBezTo>
                <a:cubicBezTo>
                  <a:pt x="294406" y="181441"/>
                  <a:pt x="281893" y="191289"/>
                  <a:pt x="268944" y="200540"/>
                </a:cubicBezTo>
                <a:cubicBezTo>
                  <a:pt x="259606" y="207211"/>
                  <a:pt x="248413" y="211524"/>
                  <a:pt x="240299" y="219640"/>
                </a:cubicBezTo>
                <a:cubicBezTo>
                  <a:pt x="232185" y="227756"/>
                  <a:pt x="229318" y="240172"/>
                  <a:pt x="221203" y="248288"/>
                </a:cubicBezTo>
                <a:cubicBezTo>
                  <a:pt x="213089" y="256403"/>
                  <a:pt x="201088" y="259709"/>
                  <a:pt x="192558" y="267387"/>
                </a:cubicBezTo>
                <a:cubicBezTo>
                  <a:pt x="169138" y="288468"/>
                  <a:pt x="153902" y="320141"/>
                  <a:pt x="125720" y="334234"/>
                </a:cubicBezTo>
                <a:cubicBezTo>
                  <a:pt x="112989" y="340601"/>
                  <a:pt x="99732" y="346010"/>
                  <a:pt x="87526" y="353334"/>
                </a:cubicBezTo>
                <a:cubicBezTo>
                  <a:pt x="67846" y="365144"/>
                  <a:pt x="22280" y="350150"/>
                  <a:pt x="11140" y="362883"/>
                </a:cubicBezTo>
                <a:close/>
              </a:path>
            </a:pathLst>
          </a:custGeom>
          <a:noFill/>
          <a:ln w="25400" cap="flat" cmpd="sng" algn="ctr">
            <a:solidFill>
              <a:srgbClr val="FF0000"/>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
        <p:nvSpPr>
          <p:cNvPr id="66" name="Freeform 65"/>
          <p:cNvSpPr/>
          <p:nvPr/>
        </p:nvSpPr>
        <p:spPr bwMode="auto">
          <a:xfrm>
            <a:off x="1039851" y="4682526"/>
            <a:ext cx="3018528" cy="849911"/>
          </a:xfrm>
          <a:custGeom>
            <a:avLst/>
            <a:gdLst>
              <a:gd name="connsiteX0" fmla="*/ 631103 w 3018528"/>
              <a:gd name="connsiteY0" fmla="*/ 114595 h 849911"/>
              <a:gd name="connsiteX1" fmla="*/ 277815 w 3018528"/>
              <a:gd name="connsiteY1" fmla="*/ 124144 h 849911"/>
              <a:gd name="connsiteX2" fmla="*/ 172784 w 3018528"/>
              <a:gd name="connsiteY2" fmla="*/ 143243 h 849911"/>
              <a:gd name="connsiteX3" fmla="*/ 153687 w 3018528"/>
              <a:gd name="connsiteY3" fmla="*/ 171892 h 849911"/>
              <a:gd name="connsiteX4" fmla="*/ 125042 w 3018528"/>
              <a:gd name="connsiteY4" fmla="*/ 200541 h 849911"/>
              <a:gd name="connsiteX5" fmla="*/ 86849 w 3018528"/>
              <a:gd name="connsiteY5" fmla="*/ 276937 h 849911"/>
              <a:gd name="connsiteX6" fmla="*/ 20011 w 3018528"/>
              <a:gd name="connsiteY6" fmla="*/ 362884 h 849911"/>
              <a:gd name="connsiteX7" fmla="*/ 914 w 3018528"/>
              <a:gd name="connsiteY7" fmla="*/ 420181 h 849911"/>
              <a:gd name="connsiteX8" fmla="*/ 29559 w 3018528"/>
              <a:gd name="connsiteY8" fmla="*/ 572974 h 849911"/>
              <a:gd name="connsiteX9" fmla="*/ 48656 w 3018528"/>
              <a:gd name="connsiteY9" fmla="*/ 620722 h 849911"/>
              <a:gd name="connsiteX10" fmla="*/ 230074 w 3018528"/>
              <a:gd name="connsiteY10" fmla="*/ 763965 h 849911"/>
              <a:gd name="connsiteX11" fmla="*/ 325557 w 3018528"/>
              <a:gd name="connsiteY11" fmla="*/ 802164 h 849911"/>
              <a:gd name="connsiteX12" fmla="*/ 411492 w 3018528"/>
              <a:gd name="connsiteY12" fmla="*/ 811713 h 849911"/>
              <a:gd name="connsiteX13" fmla="*/ 545168 w 3018528"/>
              <a:gd name="connsiteY13" fmla="*/ 830812 h 849911"/>
              <a:gd name="connsiteX14" fmla="*/ 841165 w 3018528"/>
              <a:gd name="connsiteY14" fmla="*/ 840362 h 849911"/>
              <a:gd name="connsiteX15" fmla="*/ 1261291 w 3018528"/>
              <a:gd name="connsiteY15" fmla="*/ 849911 h 849911"/>
              <a:gd name="connsiteX16" fmla="*/ 2340250 w 3018528"/>
              <a:gd name="connsiteY16" fmla="*/ 840362 h 849911"/>
              <a:gd name="connsiteX17" fmla="*/ 2502571 w 3018528"/>
              <a:gd name="connsiteY17" fmla="*/ 830812 h 849911"/>
              <a:gd name="connsiteX18" fmla="*/ 2588506 w 3018528"/>
              <a:gd name="connsiteY18" fmla="*/ 811713 h 849911"/>
              <a:gd name="connsiteX19" fmla="*/ 2703085 w 3018528"/>
              <a:gd name="connsiteY19" fmla="*/ 763965 h 849911"/>
              <a:gd name="connsiteX20" fmla="*/ 2731730 w 3018528"/>
              <a:gd name="connsiteY20" fmla="*/ 744866 h 849911"/>
              <a:gd name="connsiteX21" fmla="*/ 2769923 w 3018528"/>
              <a:gd name="connsiteY21" fmla="*/ 725767 h 849911"/>
              <a:gd name="connsiteX22" fmla="*/ 2874955 w 3018528"/>
              <a:gd name="connsiteY22" fmla="*/ 592073 h 849911"/>
              <a:gd name="connsiteX23" fmla="*/ 2979986 w 3018528"/>
              <a:gd name="connsiteY23" fmla="*/ 420181 h 849911"/>
              <a:gd name="connsiteX24" fmla="*/ 2979986 w 3018528"/>
              <a:gd name="connsiteY24" fmla="*/ 190991 h 849911"/>
              <a:gd name="connsiteX25" fmla="*/ 2922696 w 3018528"/>
              <a:gd name="connsiteY25" fmla="*/ 143243 h 849911"/>
              <a:gd name="connsiteX26" fmla="*/ 2836762 w 3018528"/>
              <a:gd name="connsiteY26" fmla="*/ 85946 h 849911"/>
              <a:gd name="connsiteX27" fmla="*/ 2789020 w 3018528"/>
              <a:gd name="connsiteY27" fmla="*/ 57297 h 849911"/>
              <a:gd name="connsiteX28" fmla="*/ 2712634 w 3018528"/>
              <a:gd name="connsiteY28" fmla="*/ 38198 h 849911"/>
              <a:gd name="connsiteX29" fmla="*/ 2645795 w 3018528"/>
              <a:gd name="connsiteY29" fmla="*/ 19099 h 849911"/>
              <a:gd name="connsiteX30" fmla="*/ 2321153 w 3018528"/>
              <a:gd name="connsiteY30" fmla="*/ 0 h 849911"/>
              <a:gd name="connsiteX31" fmla="*/ 745682 w 3018528"/>
              <a:gd name="connsiteY31" fmla="*/ 9550 h 849911"/>
              <a:gd name="connsiteX32" fmla="*/ 669296 w 3018528"/>
              <a:gd name="connsiteY32" fmla="*/ 19099 h 849911"/>
              <a:gd name="connsiteX33" fmla="*/ 602458 w 3018528"/>
              <a:gd name="connsiteY33" fmla="*/ 57297 h 849911"/>
              <a:gd name="connsiteX34" fmla="*/ 573813 w 3018528"/>
              <a:gd name="connsiteY34" fmla="*/ 66847 h 849911"/>
              <a:gd name="connsiteX35" fmla="*/ 497426 w 3018528"/>
              <a:gd name="connsiteY35" fmla="*/ 133694 h 84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018528" h="849911">
                <a:moveTo>
                  <a:pt x="631103" y="114595"/>
                </a:moveTo>
                <a:lnTo>
                  <a:pt x="277815" y="124144"/>
                </a:lnTo>
                <a:cubicBezTo>
                  <a:pt x="215530" y="126913"/>
                  <a:pt x="216324" y="128729"/>
                  <a:pt x="172784" y="143243"/>
                </a:cubicBezTo>
                <a:cubicBezTo>
                  <a:pt x="166418" y="152793"/>
                  <a:pt x="161034" y="163075"/>
                  <a:pt x="153687" y="171892"/>
                </a:cubicBezTo>
                <a:cubicBezTo>
                  <a:pt x="145042" y="182267"/>
                  <a:pt x="132199" y="189089"/>
                  <a:pt x="125042" y="200541"/>
                </a:cubicBezTo>
                <a:cubicBezTo>
                  <a:pt x="49545" y="321354"/>
                  <a:pt x="150362" y="192242"/>
                  <a:pt x="86849" y="276937"/>
                </a:cubicBezTo>
                <a:cubicBezTo>
                  <a:pt x="65075" y="305972"/>
                  <a:pt x="20011" y="362884"/>
                  <a:pt x="20011" y="362884"/>
                </a:cubicBezTo>
                <a:cubicBezTo>
                  <a:pt x="13645" y="381983"/>
                  <a:pt x="0" y="400070"/>
                  <a:pt x="914" y="420181"/>
                </a:cubicBezTo>
                <a:cubicBezTo>
                  <a:pt x="3267" y="471946"/>
                  <a:pt x="17558" y="522564"/>
                  <a:pt x="29559" y="572974"/>
                </a:cubicBezTo>
                <a:cubicBezTo>
                  <a:pt x="33529" y="589650"/>
                  <a:pt x="38205" y="607134"/>
                  <a:pt x="48656" y="620722"/>
                </a:cubicBezTo>
                <a:cubicBezTo>
                  <a:pt x="88284" y="672245"/>
                  <a:pt x="170839" y="740267"/>
                  <a:pt x="230074" y="763965"/>
                </a:cubicBezTo>
                <a:cubicBezTo>
                  <a:pt x="261902" y="776698"/>
                  <a:pt x="292406" y="793439"/>
                  <a:pt x="325557" y="802164"/>
                </a:cubicBezTo>
                <a:cubicBezTo>
                  <a:pt x="353429" y="809500"/>
                  <a:pt x="382913" y="807985"/>
                  <a:pt x="411492" y="811713"/>
                </a:cubicBezTo>
                <a:cubicBezTo>
                  <a:pt x="456125" y="817535"/>
                  <a:pt x="500257" y="827817"/>
                  <a:pt x="545168" y="830812"/>
                </a:cubicBezTo>
                <a:cubicBezTo>
                  <a:pt x="643666" y="837380"/>
                  <a:pt x="742483" y="837730"/>
                  <a:pt x="841165" y="840362"/>
                </a:cubicBezTo>
                <a:lnTo>
                  <a:pt x="1261291" y="849911"/>
                </a:lnTo>
                <a:lnTo>
                  <a:pt x="2340250" y="840362"/>
                </a:lnTo>
                <a:cubicBezTo>
                  <a:pt x="2394444" y="839528"/>
                  <a:pt x="2448728" y="837026"/>
                  <a:pt x="2502571" y="830812"/>
                </a:cubicBezTo>
                <a:cubicBezTo>
                  <a:pt x="2531721" y="827448"/>
                  <a:pt x="2560153" y="819275"/>
                  <a:pt x="2588506" y="811713"/>
                </a:cubicBezTo>
                <a:cubicBezTo>
                  <a:pt x="2634505" y="799445"/>
                  <a:pt x="2661252" y="787209"/>
                  <a:pt x="2703085" y="763965"/>
                </a:cubicBezTo>
                <a:cubicBezTo>
                  <a:pt x="2713117" y="758391"/>
                  <a:pt x="2721766" y="750560"/>
                  <a:pt x="2731730" y="744866"/>
                </a:cubicBezTo>
                <a:cubicBezTo>
                  <a:pt x="2744088" y="737803"/>
                  <a:pt x="2758907" y="734781"/>
                  <a:pt x="2769923" y="725767"/>
                </a:cubicBezTo>
                <a:cubicBezTo>
                  <a:pt x="2862480" y="650029"/>
                  <a:pt x="2814963" y="678741"/>
                  <a:pt x="2874955" y="592073"/>
                </a:cubicBezTo>
                <a:cubicBezTo>
                  <a:pt x="2983069" y="435887"/>
                  <a:pt x="2854829" y="670528"/>
                  <a:pt x="2979986" y="420181"/>
                </a:cubicBezTo>
                <a:cubicBezTo>
                  <a:pt x="2997199" y="334107"/>
                  <a:pt x="3018528" y="282540"/>
                  <a:pt x="2979986" y="190991"/>
                </a:cubicBezTo>
                <a:cubicBezTo>
                  <a:pt x="2970340" y="168079"/>
                  <a:pt x="2941275" y="159760"/>
                  <a:pt x="2922696" y="143243"/>
                </a:cubicBezTo>
                <a:cubicBezTo>
                  <a:pt x="2858998" y="86616"/>
                  <a:pt x="2937682" y="141001"/>
                  <a:pt x="2836762" y="85946"/>
                </a:cubicBezTo>
                <a:cubicBezTo>
                  <a:pt x="2820469" y="77058"/>
                  <a:pt x="2806342" y="63960"/>
                  <a:pt x="2789020" y="57297"/>
                </a:cubicBezTo>
                <a:cubicBezTo>
                  <a:pt x="2764524" y="47874"/>
                  <a:pt x="2737993" y="44961"/>
                  <a:pt x="2712634" y="38198"/>
                </a:cubicBezTo>
                <a:cubicBezTo>
                  <a:pt x="2690245" y="32227"/>
                  <a:pt x="2668651" y="22909"/>
                  <a:pt x="2645795" y="19099"/>
                </a:cubicBezTo>
                <a:cubicBezTo>
                  <a:pt x="2577266" y="7676"/>
                  <a:pt x="2347710" y="1155"/>
                  <a:pt x="2321153" y="0"/>
                </a:cubicBezTo>
                <a:lnTo>
                  <a:pt x="745682" y="9550"/>
                </a:lnTo>
                <a:cubicBezTo>
                  <a:pt x="720024" y="9847"/>
                  <a:pt x="694190" y="12875"/>
                  <a:pt x="669296" y="19099"/>
                </a:cubicBezTo>
                <a:cubicBezTo>
                  <a:pt x="635820" y="27469"/>
                  <a:pt x="630868" y="43090"/>
                  <a:pt x="602458" y="57297"/>
                </a:cubicBezTo>
                <a:cubicBezTo>
                  <a:pt x="593456" y="61799"/>
                  <a:pt x="583361" y="63664"/>
                  <a:pt x="573813" y="66847"/>
                </a:cubicBezTo>
                <a:cubicBezTo>
                  <a:pt x="511491" y="129177"/>
                  <a:pt x="540679" y="112064"/>
                  <a:pt x="497426" y="133694"/>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
        <p:nvSpPr>
          <p:cNvPr id="69" name="Freeform 68"/>
          <p:cNvSpPr/>
          <p:nvPr/>
        </p:nvSpPr>
        <p:spPr bwMode="auto">
          <a:xfrm>
            <a:off x="2780768" y="6696613"/>
            <a:ext cx="705493" cy="619373"/>
          </a:xfrm>
          <a:custGeom>
            <a:avLst/>
            <a:gdLst>
              <a:gd name="connsiteX0" fmla="*/ 160160 w 705493"/>
              <a:gd name="connsiteY0" fmla="*/ 7182 h 619373"/>
              <a:gd name="connsiteX1" fmla="*/ 141063 w 705493"/>
              <a:gd name="connsiteY1" fmla="*/ 45380 h 619373"/>
              <a:gd name="connsiteX2" fmla="*/ 55128 w 705493"/>
              <a:gd name="connsiteY2" fmla="*/ 121777 h 619373"/>
              <a:gd name="connsiteX3" fmla="*/ 64676 w 705493"/>
              <a:gd name="connsiteY3" fmla="*/ 274570 h 619373"/>
              <a:gd name="connsiteX4" fmla="*/ 93321 w 705493"/>
              <a:gd name="connsiteY4" fmla="*/ 293669 h 619373"/>
              <a:gd name="connsiteX5" fmla="*/ 188804 w 705493"/>
              <a:gd name="connsiteY5" fmla="*/ 446462 h 619373"/>
              <a:gd name="connsiteX6" fmla="*/ 265191 w 705493"/>
              <a:gd name="connsiteY6" fmla="*/ 551507 h 619373"/>
              <a:gd name="connsiteX7" fmla="*/ 284288 w 705493"/>
              <a:gd name="connsiteY7" fmla="*/ 570607 h 619373"/>
              <a:gd name="connsiteX8" fmla="*/ 446609 w 705493"/>
              <a:gd name="connsiteY8" fmla="*/ 618354 h 619373"/>
              <a:gd name="connsiteX9" fmla="*/ 589833 w 705493"/>
              <a:gd name="connsiteY9" fmla="*/ 580156 h 619373"/>
              <a:gd name="connsiteX10" fmla="*/ 666220 w 705493"/>
              <a:gd name="connsiteY10" fmla="*/ 513309 h 619373"/>
              <a:gd name="connsiteX11" fmla="*/ 694865 w 705493"/>
              <a:gd name="connsiteY11" fmla="*/ 465561 h 619373"/>
              <a:gd name="connsiteX12" fmla="*/ 704413 w 705493"/>
              <a:gd name="connsiteY12" fmla="*/ 417813 h 619373"/>
              <a:gd name="connsiteX13" fmla="*/ 666220 w 705493"/>
              <a:gd name="connsiteY13" fmla="*/ 284120 h 619373"/>
              <a:gd name="connsiteX14" fmla="*/ 628027 w 705493"/>
              <a:gd name="connsiteY14" fmla="*/ 226822 h 619373"/>
              <a:gd name="connsiteX15" fmla="*/ 542092 w 705493"/>
              <a:gd name="connsiteY15" fmla="*/ 159975 h 619373"/>
              <a:gd name="connsiteX16" fmla="*/ 408416 w 705493"/>
              <a:gd name="connsiteY16" fmla="*/ 54930 h 619373"/>
              <a:gd name="connsiteX17" fmla="*/ 379771 w 705493"/>
              <a:gd name="connsiteY17" fmla="*/ 45380 h 619373"/>
              <a:gd name="connsiteX18" fmla="*/ 179256 w 705493"/>
              <a:gd name="connsiteY18" fmla="*/ 54930 h 619373"/>
              <a:gd name="connsiteX19" fmla="*/ 121966 w 705493"/>
              <a:gd name="connsiteY19" fmla="*/ 83579 h 619373"/>
              <a:gd name="connsiteX20" fmla="*/ 83773 w 705493"/>
              <a:gd name="connsiteY20" fmla="*/ 93128 h 61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5493" h="619373">
                <a:moveTo>
                  <a:pt x="160160" y="7182"/>
                </a:moveTo>
                <a:cubicBezTo>
                  <a:pt x="153794" y="19915"/>
                  <a:pt x="151128" y="35313"/>
                  <a:pt x="141063" y="45380"/>
                </a:cubicBezTo>
                <a:cubicBezTo>
                  <a:pt x="0" y="186462"/>
                  <a:pt x="146450" y="0"/>
                  <a:pt x="55128" y="121777"/>
                </a:cubicBezTo>
                <a:cubicBezTo>
                  <a:pt x="35235" y="181466"/>
                  <a:pt x="32017" y="176580"/>
                  <a:pt x="64676" y="274570"/>
                </a:cubicBezTo>
                <a:cubicBezTo>
                  <a:pt x="68305" y="285457"/>
                  <a:pt x="83773" y="287303"/>
                  <a:pt x="93321" y="293669"/>
                </a:cubicBezTo>
                <a:cubicBezTo>
                  <a:pt x="172370" y="451787"/>
                  <a:pt x="104178" y="333612"/>
                  <a:pt x="188804" y="446462"/>
                </a:cubicBezTo>
                <a:cubicBezTo>
                  <a:pt x="258220" y="539029"/>
                  <a:pt x="194975" y="469577"/>
                  <a:pt x="265191" y="551507"/>
                </a:cubicBezTo>
                <a:cubicBezTo>
                  <a:pt x="271050" y="558343"/>
                  <a:pt x="276568" y="565974"/>
                  <a:pt x="284288" y="570607"/>
                </a:cubicBezTo>
                <a:cubicBezTo>
                  <a:pt x="365554" y="619373"/>
                  <a:pt x="353537" y="608012"/>
                  <a:pt x="446609" y="618354"/>
                </a:cubicBezTo>
                <a:cubicBezTo>
                  <a:pt x="498548" y="610934"/>
                  <a:pt x="542907" y="609489"/>
                  <a:pt x="589833" y="580156"/>
                </a:cubicBezTo>
                <a:cubicBezTo>
                  <a:pt x="618524" y="562222"/>
                  <a:pt x="643358" y="538252"/>
                  <a:pt x="666220" y="513309"/>
                </a:cubicBezTo>
                <a:cubicBezTo>
                  <a:pt x="678761" y="499626"/>
                  <a:pt x="685317" y="481477"/>
                  <a:pt x="694865" y="465561"/>
                </a:cubicBezTo>
                <a:cubicBezTo>
                  <a:pt x="698048" y="449645"/>
                  <a:pt x="705493" y="434008"/>
                  <a:pt x="704413" y="417813"/>
                </a:cubicBezTo>
                <a:cubicBezTo>
                  <a:pt x="700857" y="364473"/>
                  <a:pt x="691792" y="326747"/>
                  <a:pt x="666220" y="284120"/>
                </a:cubicBezTo>
                <a:cubicBezTo>
                  <a:pt x="654412" y="264437"/>
                  <a:pt x="646145" y="240915"/>
                  <a:pt x="628027" y="226822"/>
                </a:cubicBezTo>
                <a:cubicBezTo>
                  <a:pt x="599382" y="204540"/>
                  <a:pt x="570257" y="182862"/>
                  <a:pt x="542092" y="159975"/>
                </a:cubicBezTo>
                <a:cubicBezTo>
                  <a:pt x="488348" y="116302"/>
                  <a:pt x="467519" y="90397"/>
                  <a:pt x="408416" y="54930"/>
                </a:cubicBezTo>
                <a:cubicBezTo>
                  <a:pt x="399786" y="49751"/>
                  <a:pt x="389319" y="48563"/>
                  <a:pt x="379771" y="45380"/>
                </a:cubicBezTo>
                <a:cubicBezTo>
                  <a:pt x="312933" y="48563"/>
                  <a:pt x="245447" y="45122"/>
                  <a:pt x="179256" y="54930"/>
                </a:cubicBezTo>
                <a:cubicBezTo>
                  <a:pt x="158135" y="58059"/>
                  <a:pt x="141477" y="74907"/>
                  <a:pt x="121966" y="83579"/>
                </a:cubicBezTo>
                <a:cubicBezTo>
                  <a:pt x="98219" y="94135"/>
                  <a:pt x="100882" y="93128"/>
                  <a:pt x="83773" y="93128"/>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
        <p:nvSpPr>
          <p:cNvPr id="74" name="Freeform 73"/>
          <p:cNvSpPr/>
          <p:nvPr/>
        </p:nvSpPr>
        <p:spPr bwMode="auto">
          <a:xfrm>
            <a:off x="3935621" y="6827837"/>
            <a:ext cx="743097" cy="461352"/>
          </a:xfrm>
          <a:custGeom>
            <a:avLst/>
            <a:gdLst>
              <a:gd name="connsiteX0" fmla="*/ 112909 w 743097"/>
              <a:gd name="connsiteY0" fmla="*/ 0 h 461352"/>
              <a:gd name="connsiteX1" fmla="*/ 84264 w 743097"/>
              <a:gd name="connsiteY1" fmla="*/ 9549 h 461352"/>
              <a:gd name="connsiteX2" fmla="*/ 26974 w 743097"/>
              <a:gd name="connsiteY2" fmla="*/ 76396 h 461352"/>
              <a:gd name="connsiteX3" fmla="*/ 26974 w 743097"/>
              <a:gd name="connsiteY3" fmla="*/ 210090 h 461352"/>
              <a:gd name="connsiteX4" fmla="*/ 84264 w 743097"/>
              <a:gd name="connsiteY4" fmla="*/ 267388 h 461352"/>
              <a:gd name="connsiteX5" fmla="*/ 132006 w 743097"/>
              <a:gd name="connsiteY5" fmla="*/ 315136 h 461352"/>
              <a:gd name="connsiteX6" fmla="*/ 160651 w 743097"/>
              <a:gd name="connsiteY6" fmla="*/ 343784 h 461352"/>
              <a:gd name="connsiteX7" fmla="*/ 198844 w 743097"/>
              <a:gd name="connsiteY7" fmla="*/ 362883 h 461352"/>
              <a:gd name="connsiteX8" fmla="*/ 237037 w 743097"/>
              <a:gd name="connsiteY8" fmla="*/ 391532 h 461352"/>
              <a:gd name="connsiteX9" fmla="*/ 303875 w 743097"/>
              <a:gd name="connsiteY9" fmla="*/ 439280 h 461352"/>
              <a:gd name="connsiteX10" fmla="*/ 638066 w 743097"/>
              <a:gd name="connsiteY10" fmla="*/ 420181 h 461352"/>
              <a:gd name="connsiteX11" fmla="*/ 685808 w 743097"/>
              <a:gd name="connsiteY11" fmla="*/ 401082 h 461352"/>
              <a:gd name="connsiteX12" fmla="*/ 714452 w 743097"/>
              <a:gd name="connsiteY12" fmla="*/ 391532 h 461352"/>
              <a:gd name="connsiteX13" fmla="*/ 743097 w 743097"/>
              <a:gd name="connsiteY13" fmla="*/ 324685 h 461352"/>
              <a:gd name="connsiteX14" fmla="*/ 724001 w 743097"/>
              <a:gd name="connsiteY14" fmla="*/ 248289 h 461352"/>
              <a:gd name="connsiteX15" fmla="*/ 704904 w 743097"/>
              <a:gd name="connsiteY15" fmla="*/ 219640 h 461352"/>
              <a:gd name="connsiteX16" fmla="*/ 685808 w 743097"/>
              <a:gd name="connsiteY16" fmla="*/ 181442 h 461352"/>
              <a:gd name="connsiteX17" fmla="*/ 618969 w 743097"/>
              <a:gd name="connsiteY17" fmla="*/ 124144 h 461352"/>
              <a:gd name="connsiteX18" fmla="*/ 580776 w 743097"/>
              <a:gd name="connsiteY18" fmla="*/ 85946 h 461352"/>
              <a:gd name="connsiteX19" fmla="*/ 494841 w 743097"/>
              <a:gd name="connsiteY19" fmla="*/ 47748 h 461352"/>
              <a:gd name="connsiteX20" fmla="*/ 408907 w 743097"/>
              <a:gd name="connsiteY20" fmla="*/ 9549 h 461352"/>
              <a:gd name="connsiteX21" fmla="*/ 112909 w 743097"/>
              <a:gd name="connsiteY21" fmla="*/ 0 h 46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3097" h="461352">
                <a:moveTo>
                  <a:pt x="112909" y="0"/>
                </a:moveTo>
                <a:cubicBezTo>
                  <a:pt x="58802" y="0"/>
                  <a:pt x="92454" y="3698"/>
                  <a:pt x="84264" y="9549"/>
                </a:cubicBezTo>
                <a:cubicBezTo>
                  <a:pt x="54798" y="30599"/>
                  <a:pt x="45323" y="48869"/>
                  <a:pt x="26974" y="76396"/>
                </a:cubicBezTo>
                <a:cubicBezTo>
                  <a:pt x="11038" y="124214"/>
                  <a:pt x="0" y="144573"/>
                  <a:pt x="26974" y="210090"/>
                </a:cubicBezTo>
                <a:cubicBezTo>
                  <a:pt x="37256" y="235065"/>
                  <a:pt x="65167" y="248289"/>
                  <a:pt x="84264" y="267388"/>
                </a:cubicBezTo>
                <a:lnTo>
                  <a:pt x="132006" y="315136"/>
                </a:lnTo>
                <a:cubicBezTo>
                  <a:pt x="141554" y="324685"/>
                  <a:pt x="148573" y="337744"/>
                  <a:pt x="160651" y="343784"/>
                </a:cubicBezTo>
                <a:cubicBezTo>
                  <a:pt x="173382" y="350150"/>
                  <a:pt x="186774" y="355338"/>
                  <a:pt x="198844" y="362883"/>
                </a:cubicBezTo>
                <a:cubicBezTo>
                  <a:pt x="212339" y="371319"/>
                  <a:pt x="224087" y="382281"/>
                  <a:pt x="237037" y="391532"/>
                </a:cubicBezTo>
                <a:cubicBezTo>
                  <a:pt x="334771" y="461352"/>
                  <a:pt x="179054" y="345650"/>
                  <a:pt x="303875" y="439280"/>
                </a:cubicBezTo>
                <a:cubicBezTo>
                  <a:pt x="415272" y="432914"/>
                  <a:pt x="527041" y="431285"/>
                  <a:pt x="638066" y="420181"/>
                </a:cubicBezTo>
                <a:cubicBezTo>
                  <a:pt x="655121" y="418475"/>
                  <a:pt x="669759" y="407101"/>
                  <a:pt x="685808" y="401082"/>
                </a:cubicBezTo>
                <a:cubicBezTo>
                  <a:pt x="695232" y="397548"/>
                  <a:pt x="704904" y="394715"/>
                  <a:pt x="714452" y="391532"/>
                </a:cubicBezTo>
                <a:cubicBezTo>
                  <a:pt x="718183" y="384070"/>
                  <a:pt x="743097" y="338738"/>
                  <a:pt x="743097" y="324685"/>
                </a:cubicBezTo>
                <a:cubicBezTo>
                  <a:pt x="743097" y="313789"/>
                  <a:pt x="731536" y="263361"/>
                  <a:pt x="724001" y="248289"/>
                </a:cubicBezTo>
                <a:cubicBezTo>
                  <a:pt x="718869" y="238024"/>
                  <a:pt x="710598" y="229605"/>
                  <a:pt x="704904" y="219640"/>
                </a:cubicBezTo>
                <a:cubicBezTo>
                  <a:pt x="697842" y="207280"/>
                  <a:pt x="694348" y="192831"/>
                  <a:pt x="685808" y="181442"/>
                </a:cubicBezTo>
                <a:cubicBezTo>
                  <a:pt x="644536" y="126405"/>
                  <a:pt x="659386" y="158791"/>
                  <a:pt x="618969" y="124144"/>
                </a:cubicBezTo>
                <a:cubicBezTo>
                  <a:pt x="605299" y="112425"/>
                  <a:pt x="595180" y="96750"/>
                  <a:pt x="580776" y="85946"/>
                </a:cubicBezTo>
                <a:cubicBezTo>
                  <a:pt x="555569" y="67038"/>
                  <a:pt x="521702" y="62673"/>
                  <a:pt x="494841" y="47748"/>
                </a:cubicBezTo>
                <a:cubicBezTo>
                  <a:pt x="441710" y="18227"/>
                  <a:pt x="474248" y="13179"/>
                  <a:pt x="408907" y="9549"/>
                </a:cubicBezTo>
                <a:cubicBezTo>
                  <a:pt x="310342" y="4072"/>
                  <a:pt x="167016" y="0"/>
                  <a:pt x="112909" y="0"/>
                </a:cubicBezTo>
                <a:close/>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
        <p:nvSpPr>
          <p:cNvPr id="75" name="Freeform 74"/>
          <p:cNvSpPr/>
          <p:nvPr/>
        </p:nvSpPr>
        <p:spPr bwMode="auto">
          <a:xfrm>
            <a:off x="5986788" y="4650639"/>
            <a:ext cx="3026813" cy="744866"/>
          </a:xfrm>
          <a:custGeom>
            <a:avLst/>
            <a:gdLst>
              <a:gd name="connsiteX0" fmla="*/ 57290 w 3026814"/>
              <a:gd name="connsiteY0" fmla="*/ 362883 h 744866"/>
              <a:gd name="connsiteX1" fmla="*/ 66839 w 3026814"/>
              <a:gd name="connsiteY1" fmla="*/ 410631 h 744866"/>
              <a:gd name="connsiteX2" fmla="*/ 105032 w 3026814"/>
              <a:gd name="connsiteY2" fmla="*/ 429730 h 744866"/>
              <a:gd name="connsiteX3" fmla="*/ 133677 w 3026814"/>
              <a:gd name="connsiteY3" fmla="*/ 458379 h 744866"/>
              <a:gd name="connsiteX4" fmla="*/ 210063 w 3026814"/>
              <a:gd name="connsiteY4" fmla="*/ 496577 h 744866"/>
              <a:gd name="connsiteX5" fmla="*/ 315095 w 3026814"/>
              <a:gd name="connsiteY5" fmla="*/ 544325 h 744866"/>
              <a:gd name="connsiteX6" fmla="*/ 391481 w 3026814"/>
              <a:gd name="connsiteY6" fmla="*/ 582523 h 744866"/>
              <a:gd name="connsiteX7" fmla="*/ 448771 w 3026814"/>
              <a:gd name="connsiteY7" fmla="*/ 601622 h 744866"/>
              <a:gd name="connsiteX8" fmla="*/ 486964 w 3026814"/>
              <a:gd name="connsiteY8" fmla="*/ 611172 h 744866"/>
              <a:gd name="connsiteX9" fmla="*/ 534706 w 3026814"/>
              <a:gd name="connsiteY9" fmla="*/ 630271 h 744866"/>
              <a:gd name="connsiteX10" fmla="*/ 620640 w 3026814"/>
              <a:gd name="connsiteY10" fmla="*/ 649370 h 744866"/>
              <a:gd name="connsiteX11" fmla="*/ 763865 w 3026814"/>
              <a:gd name="connsiteY11" fmla="*/ 678019 h 744866"/>
              <a:gd name="connsiteX12" fmla="*/ 907090 w 3026814"/>
              <a:gd name="connsiteY12" fmla="*/ 687568 h 744866"/>
              <a:gd name="connsiteX13" fmla="*/ 993024 w 3026814"/>
              <a:gd name="connsiteY13" fmla="*/ 697118 h 744866"/>
              <a:gd name="connsiteX14" fmla="*/ 1107604 w 3026814"/>
              <a:gd name="connsiteY14" fmla="*/ 706667 h 744866"/>
              <a:gd name="connsiteX15" fmla="*/ 1203087 w 3026814"/>
              <a:gd name="connsiteY15" fmla="*/ 716217 h 744866"/>
              <a:gd name="connsiteX16" fmla="*/ 1289022 w 3026814"/>
              <a:gd name="connsiteY16" fmla="*/ 725767 h 744866"/>
              <a:gd name="connsiteX17" fmla="*/ 1460891 w 3026814"/>
              <a:gd name="connsiteY17" fmla="*/ 735316 h 744866"/>
              <a:gd name="connsiteX18" fmla="*/ 2434819 w 3026814"/>
              <a:gd name="connsiteY18" fmla="*/ 744866 h 744866"/>
              <a:gd name="connsiteX19" fmla="*/ 2769009 w 3026814"/>
              <a:gd name="connsiteY19" fmla="*/ 735316 h 744866"/>
              <a:gd name="connsiteX20" fmla="*/ 2797654 w 3026814"/>
              <a:gd name="connsiteY20" fmla="*/ 716217 h 744866"/>
              <a:gd name="connsiteX21" fmla="*/ 2893137 w 3026814"/>
              <a:gd name="connsiteY21" fmla="*/ 668469 h 744866"/>
              <a:gd name="connsiteX22" fmla="*/ 2921782 w 3026814"/>
              <a:gd name="connsiteY22" fmla="*/ 630271 h 744866"/>
              <a:gd name="connsiteX23" fmla="*/ 2979072 w 3026814"/>
              <a:gd name="connsiteY23" fmla="*/ 572973 h 744866"/>
              <a:gd name="connsiteX24" fmla="*/ 2998169 w 3026814"/>
              <a:gd name="connsiteY24" fmla="*/ 506127 h 744866"/>
              <a:gd name="connsiteX25" fmla="*/ 3007717 w 3026814"/>
              <a:gd name="connsiteY25" fmla="*/ 458379 h 744866"/>
              <a:gd name="connsiteX26" fmla="*/ 3026814 w 3026814"/>
              <a:gd name="connsiteY26" fmla="*/ 429730 h 744866"/>
              <a:gd name="connsiteX27" fmla="*/ 3017265 w 3026814"/>
              <a:gd name="connsiteY27" fmla="*/ 353333 h 744866"/>
              <a:gd name="connsiteX28" fmla="*/ 2979072 w 3026814"/>
              <a:gd name="connsiteY28" fmla="*/ 296036 h 744866"/>
              <a:gd name="connsiteX29" fmla="*/ 2893137 w 3026814"/>
              <a:gd name="connsiteY29" fmla="*/ 190991 h 744866"/>
              <a:gd name="connsiteX30" fmla="*/ 2864492 w 3026814"/>
              <a:gd name="connsiteY30" fmla="*/ 171892 h 744866"/>
              <a:gd name="connsiteX31" fmla="*/ 2807203 w 3026814"/>
              <a:gd name="connsiteY31" fmla="*/ 152793 h 744866"/>
              <a:gd name="connsiteX32" fmla="*/ 2711720 w 3026814"/>
              <a:gd name="connsiteY32" fmla="*/ 95495 h 744866"/>
              <a:gd name="connsiteX33" fmla="*/ 2434819 w 3026814"/>
              <a:gd name="connsiteY33" fmla="*/ 57297 h 744866"/>
              <a:gd name="connsiteX34" fmla="*/ 2329787 w 3026814"/>
              <a:gd name="connsiteY34" fmla="*/ 38198 h 744866"/>
              <a:gd name="connsiteX35" fmla="*/ 2224756 w 3026814"/>
              <a:gd name="connsiteY35" fmla="*/ 28648 h 744866"/>
              <a:gd name="connsiteX36" fmla="*/ 1775986 w 3026814"/>
              <a:gd name="connsiteY36" fmla="*/ 0 h 744866"/>
              <a:gd name="connsiteX37" fmla="*/ 1040766 w 3026814"/>
              <a:gd name="connsiteY37" fmla="*/ 9549 h 744866"/>
              <a:gd name="connsiteX38" fmla="*/ 973928 w 3026814"/>
              <a:gd name="connsiteY38" fmla="*/ 28648 h 744866"/>
              <a:gd name="connsiteX39" fmla="*/ 878445 w 3026814"/>
              <a:gd name="connsiteY39" fmla="*/ 57297 h 744866"/>
              <a:gd name="connsiteX40" fmla="*/ 849800 w 3026814"/>
              <a:gd name="connsiteY40" fmla="*/ 76396 h 744866"/>
              <a:gd name="connsiteX41" fmla="*/ 811607 w 3026814"/>
              <a:gd name="connsiteY41" fmla="*/ 85946 h 744866"/>
              <a:gd name="connsiteX42" fmla="*/ 706575 w 3026814"/>
              <a:gd name="connsiteY42" fmla="*/ 124144 h 744866"/>
              <a:gd name="connsiteX43" fmla="*/ 658834 w 3026814"/>
              <a:gd name="connsiteY43" fmla="*/ 133693 h 744866"/>
              <a:gd name="connsiteX44" fmla="*/ 534706 w 3026814"/>
              <a:gd name="connsiteY44" fmla="*/ 162342 h 744866"/>
              <a:gd name="connsiteX45" fmla="*/ 458319 w 3026814"/>
              <a:gd name="connsiteY45" fmla="*/ 200540 h 744866"/>
              <a:gd name="connsiteX46" fmla="*/ 429674 w 3026814"/>
              <a:gd name="connsiteY46" fmla="*/ 210090 h 744866"/>
              <a:gd name="connsiteX47" fmla="*/ 391481 w 3026814"/>
              <a:gd name="connsiteY47" fmla="*/ 229189 h 744866"/>
              <a:gd name="connsiteX48" fmla="*/ 334191 w 3026814"/>
              <a:gd name="connsiteY48" fmla="*/ 248288 h 744866"/>
              <a:gd name="connsiteX49" fmla="*/ 257805 w 3026814"/>
              <a:gd name="connsiteY49" fmla="*/ 286487 h 744866"/>
              <a:gd name="connsiteX50" fmla="*/ 181418 w 3026814"/>
              <a:gd name="connsiteY50" fmla="*/ 315135 h 744866"/>
              <a:gd name="connsiteX51" fmla="*/ 105032 w 3026814"/>
              <a:gd name="connsiteY51" fmla="*/ 353333 h 744866"/>
              <a:gd name="connsiteX52" fmla="*/ 85935 w 3026814"/>
              <a:gd name="connsiteY52" fmla="*/ 372433 h 744866"/>
              <a:gd name="connsiteX53" fmla="*/ 57290 w 3026814"/>
              <a:gd name="connsiteY53" fmla="*/ 381982 h 744866"/>
              <a:gd name="connsiteX54" fmla="*/ 9549 w 3026814"/>
              <a:gd name="connsiteY54" fmla="*/ 429730 h 744866"/>
              <a:gd name="connsiteX55" fmla="*/ 0 w 3026814"/>
              <a:gd name="connsiteY55" fmla="*/ 429730 h 74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26814" h="744866">
                <a:moveTo>
                  <a:pt x="57290" y="362883"/>
                </a:moveTo>
                <a:cubicBezTo>
                  <a:pt x="60473" y="378799"/>
                  <a:pt x="57406" y="397423"/>
                  <a:pt x="66839" y="410631"/>
                </a:cubicBezTo>
                <a:cubicBezTo>
                  <a:pt x="75112" y="422214"/>
                  <a:pt x="93450" y="421456"/>
                  <a:pt x="105032" y="429730"/>
                </a:cubicBezTo>
                <a:cubicBezTo>
                  <a:pt x="116020" y="437580"/>
                  <a:pt x="122284" y="451128"/>
                  <a:pt x="133677" y="458379"/>
                </a:cubicBezTo>
                <a:cubicBezTo>
                  <a:pt x="157694" y="473664"/>
                  <a:pt x="185653" y="481929"/>
                  <a:pt x="210063" y="496577"/>
                </a:cubicBezTo>
                <a:cubicBezTo>
                  <a:pt x="275066" y="535584"/>
                  <a:pt x="240198" y="519356"/>
                  <a:pt x="315095" y="544325"/>
                </a:cubicBezTo>
                <a:cubicBezTo>
                  <a:pt x="360288" y="589524"/>
                  <a:pt x="324400" y="564226"/>
                  <a:pt x="391481" y="582523"/>
                </a:cubicBezTo>
                <a:cubicBezTo>
                  <a:pt x="410901" y="587820"/>
                  <a:pt x="429242" y="596739"/>
                  <a:pt x="448771" y="601622"/>
                </a:cubicBezTo>
                <a:cubicBezTo>
                  <a:pt x="461502" y="604805"/>
                  <a:pt x="474515" y="607022"/>
                  <a:pt x="486964" y="611172"/>
                </a:cubicBezTo>
                <a:cubicBezTo>
                  <a:pt x="503224" y="616593"/>
                  <a:pt x="518225" y="625562"/>
                  <a:pt x="534706" y="630271"/>
                </a:cubicBezTo>
                <a:cubicBezTo>
                  <a:pt x="562920" y="638333"/>
                  <a:pt x="591913" y="643384"/>
                  <a:pt x="620640" y="649370"/>
                </a:cubicBezTo>
                <a:cubicBezTo>
                  <a:pt x="668304" y="659301"/>
                  <a:pt x="715285" y="674780"/>
                  <a:pt x="763865" y="678019"/>
                </a:cubicBezTo>
                <a:lnTo>
                  <a:pt x="907090" y="687568"/>
                </a:lnTo>
                <a:cubicBezTo>
                  <a:pt x="935811" y="689962"/>
                  <a:pt x="964333" y="694385"/>
                  <a:pt x="993024" y="697118"/>
                </a:cubicBezTo>
                <a:cubicBezTo>
                  <a:pt x="1031177" y="700752"/>
                  <a:pt x="1069436" y="703197"/>
                  <a:pt x="1107604" y="706667"/>
                </a:cubicBezTo>
                <a:lnTo>
                  <a:pt x="1203087" y="716217"/>
                </a:lnTo>
                <a:cubicBezTo>
                  <a:pt x="1231750" y="719235"/>
                  <a:pt x="1260279" y="723638"/>
                  <a:pt x="1289022" y="725767"/>
                </a:cubicBezTo>
                <a:cubicBezTo>
                  <a:pt x="1346243" y="730006"/>
                  <a:pt x="1403521" y="734360"/>
                  <a:pt x="1460891" y="735316"/>
                </a:cubicBezTo>
                <a:lnTo>
                  <a:pt x="2434819" y="744866"/>
                </a:lnTo>
                <a:cubicBezTo>
                  <a:pt x="2546216" y="741683"/>
                  <a:pt x="2657913" y="744088"/>
                  <a:pt x="2769009" y="735316"/>
                </a:cubicBezTo>
                <a:cubicBezTo>
                  <a:pt x="2780449" y="734413"/>
                  <a:pt x="2787390" y="721350"/>
                  <a:pt x="2797654" y="716217"/>
                </a:cubicBezTo>
                <a:cubicBezTo>
                  <a:pt x="2817359" y="706363"/>
                  <a:pt x="2871633" y="689976"/>
                  <a:pt x="2893137" y="668469"/>
                </a:cubicBezTo>
                <a:cubicBezTo>
                  <a:pt x="2904390" y="657215"/>
                  <a:pt x="2911136" y="642101"/>
                  <a:pt x="2921782" y="630271"/>
                </a:cubicBezTo>
                <a:cubicBezTo>
                  <a:pt x="2939849" y="610194"/>
                  <a:pt x="2979072" y="572973"/>
                  <a:pt x="2979072" y="572973"/>
                </a:cubicBezTo>
                <a:cubicBezTo>
                  <a:pt x="2989703" y="541076"/>
                  <a:pt x="2990178" y="542092"/>
                  <a:pt x="2998169" y="506127"/>
                </a:cubicBezTo>
                <a:cubicBezTo>
                  <a:pt x="3001690" y="490282"/>
                  <a:pt x="3002019" y="473577"/>
                  <a:pt x="3007717" y="458379"/>
                </a:cubicBezTo>
                <a:cubicBezTo>
                  <a:pt x="3011746" y="447633"/>
                  <a:pt x="3020448" y="439280"/>
                  <a:pt x="3026814" y="429730"/>
                </a:cubicBezTo>
                <a:cubicBezTo>
                  <a:pt x="3023631" y="404264"/>
                  <a:pt x="3025896" y="377502"/>
                  <a:pt x="3017265" y="353333"/>
                </a:cubicBezTo>
                <a:cubicBezTo>
                  <a:pt x="3009546" y="331717"/>
                  <a:pt x="2992843" y="314399"/>
                  <a:pt x="2979072" y="296036"/>
                </a:cubicBezTo>
                <a:cubicBezTo>
                  <a:pt x="2953871" y="262431"/>
                  <a:pt x="2927236" y="219411"/>
                  <a:pt x="2893137" y="190991"/>
                </a:cubicBezTo>
                <a:cubicBezTo>
                  <a:pt x="2884321" y="183644"/>
                  <a:pt x="2874979" y="176553"/>
                  <a:pt x="2864492" y="171892"/>
                </a:cubicBezTo>
                <a:cubicBezTo>
                  <a:pt x="2846098" y="163716"/>
                  <a:pt x="2826299" y="159159"/>
                  <a:pt x="2807203" y="152793"/>
                </a:cubicBezTo>
                <a:cubicBezTo>
                  <a:pt x="2776536" y="129790"/>
                  <a:pt x="2750230" y="106500"/>
                  <a:pt x="2711720" y="95495"/>
                </a:cubicBezTo>
                <a:cubicBezTo>
                  <a:pt x="2599501" y="63428"/>
                  <a:pt x="2548417" y="65412"/>
                  <a:pt x="2434819" y="57297"/>
                </a:cubicBezTo>
                <a:cubicBezTo>
                  <a:pt x="2399808" y="50931"/>
                  <a:pt x="2365045" y="43007"/>
                  <a:pt x="2329787" y="38198"/>
                </a:cubicBezTo>
                <a:cubicBezTo>
                  <a:pt x="2294955" y="33447"/>
                  <a:pt x="2259817" y="31214"/>
                  <a:pt x="2224756" y="28648"/>
                </a:cubicBezTo>
                <a:lnTo>
                  <a:pt x="1775986" y="0"/>
                </a:lnTo>
                <a:cubicBezTo>
                  <a:pt x="1530913" y="3183"/>
                  <a:pt x="1285704" y="800"/>
                  <a:pt x="1040766" y="9549"/>
                </a:cubicBezTo>
                <a:cubicBezTo>
                  <a:pt x="1017610" y="10376"/>
                  <a:pt x="996282" y="22551"/>
                  <a:pt x="973928" y="28648"/>
                </a:cubicBezTo>
                <a:cubicBezTo>
                  <a:pt x="951347" y="34807"/>
                  <a:pt x="894281" y="46738"/>
                  <a:pt x="878445" y="57297"/>
                </a:cubicBezTo>
                <a:cubicBezTo>
                  <a:pt x="868897" y="63663"/>
                  <a:pt x="860348" y="71875"/>
                  <a:pt x="849800" y="76396"/>
                </a:cubicBezTo>
                <a:cubicBezTo>
                  <a:pt x="837738" y="81566"/>
                  <a:pt x="824056" y="81796"/>
                  <a:pt x="811607" y="85946"/>
                </a:cubicBezTo>
                <a:cubicBezTo>
                  <a:pt x="774591" y="98286"/>
                  <a:pt x="745579" y="116343"/>
                  <a:pt x="706575" y="124144"/>
                </a:cubicBezTo>
                <a:cubicBezTo>
                  <a:pt x="690661" y="127327"/>
                  <a:pt x="674647" y="130043"/>
                  <a:pt x="658834" y="133693"/>
                </a:cubicBezTo>
                <a:cubicBezTo>
                  <a:pt x="509122" y="168247"/>
                  <a:pt x="643788" y="140524"/>
                  <a:pt x="534706" y="162342"/>
                </a:cubicBezTo>
                <a:cubicBezTo>
                  <a:pt x="509244" y="175075"/>
                  <a:pt x="484235" y="188758"/>
                  <a:pt x="458319" y="200540"/>
                </a:cubicBezTo>
                <a:cubicBezTo>
                  <a:pt x="449156" y="204705"/>
                  <a:pt x="438925" y="206125"/>
                  <a:pt x="429674" y="210090"/>
                </a:cubicBezTo>
                <a:cubicBezTo>
                  <a:pt x="416591" y="215698"/>
                  <a:pt x="404697" y="223902"/>
                  <a:pt x="391481" y="229189"/>
                </a:cubicBezTo>
                <a:cubicBezTo>
                  <a:pt x="372791" y="236666"/>
                  <a:pt x="334191" y="248288"/>
                  <a:pt x="334191" y="248288"/>
                </a:cubicBezTo>
                <a:cubicBezTo>
                  <a:pt x="283468" y="282108"/>
                  <a:pt x="327877" y="255339"/>
                  <a:pt x="257805" y="286487"/>
                </a:cubicBezTo>
                <a:cubicBezTo>
                  <a:pt x="193615" y="315020"/>
                  <a:pt x="246566" y="298847"/>
                  <a:pt x="181418" y="315135"/>
                </a:cubicBezTo>
                <a:cubicBezTo>
                  <a:pt x="67683" y="400449"/>
                  <a:pt x="212299" y="299692"/>
                  <a:pt x="105032" y="353333"/>
                </a:cubicBezTo>
                <a:cubicBezTo>
                  <a:pt x="96980" y="357360"/>
                  <a:pt x="93655" y="367800"/>
                  <a:pt x="85935" y="372433"/>
                </a:cubicBezTo>
                <a:cubicBezTo>
                  <a:pt x="77305" y="377612"/>
                  <a:pt x="66838" y="378799"/>
                  <a:pt x="57290" y="381982"/>
                </a:cubicBezTo>
                <a:cubicBezTo>
                  <a:pt x="38195" y="410630"/>
                  <a:pt x="41377" y="413814"/>
                  <a:pt x="9549" y="429730"/>
                </a:cubicBezTo>
                <a:cubicBezTo>
                  <a:pt x="6702" y="431154"/>
                  <a:pt x="3183" y="429730"/>
                  <a:pt x="0" y="429730"/>
                </a:cubicBezTo>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
        <p:nvSpPr>
          <p:cNvPr id="77" name="Freeform 76"/>
          <p:cNvSpPr/>
          <p:nvPr/>
        </p:nvSpPr>
        <p:spPr bwMode="auto">
          <a:xfrm>
            <a:off x="5348715" y="6751592"/>
            <a:ext cx="762344" cy="515677"/>
          </a:xfrm>
          <a:custGeom>
            <a:avLst/>
            <a:gdLst>
              <a:gd name="connsiteX0" fmla="*/ 65175 w 762344"/>
              <a:gd name="connsiteY0" fmla="*/ 0 h 515677"/>
              <a:gd name="connsiteX1" fmla="*/ 7885 w 762344"/>
              <a:gd name="connsiteY1" fmla="*/ 85946 h 515677"/>
              <a:gd name="connsiteX2" fmla="*/ 46078 w 762344"/>
              <a:gd name="connsiteY2" fmla="*/ 248289 h 515677"/>
              <a:gd name="connsiteX3" fmla="*/ 65175 w 762344"/>
              <a:gd name="connsiteY3" fmla="*/ 305586 h 515677"/>
              <a:gd name="connsiteX4" fmla="*/ 122465 w 762344"/>
              <a:gd name="connsiteY4" fmla="*/ 372433 h 515677"/>
              <a:gd name="connsiteX5" fmla="*/ 151110 w 762344"/>
              <a:gd name="connsiteY5" fmla="*/ 391532 h 515677"/>
              <a:gd name="connsiteX6" fmla="*/ 189303 w 762344"/>
              <a:gd name="connsiteY6" fmla="*/ 420181 h 515677"/>
              <a:gd name="connsiteX7" fmla="*/ 237045 w 762344"/>
              <a:gd name="connsiteY7" fmla="*/ 467929 h 515677"/>
              <a:gd name="connsiteX8" fmla="*/ 332528 w 762344"/>
              <a:gd name="connsiteY8" fmla="*/ 506127 h 515677"/>
              <a:gd name="connsiteX9" fmla="*/ 361173 w 762344"/>
              <a:gd name="connsiteY9" fmla="*/ 515677 h 515677"/>
              <a:gd name="connsiteX10" fmla="*/ 609428 w 762344"/>
              <a:gd name="connsiteY10" fmla="*/ 477478 h 515677"/>
              <a:gd name="connsiteX11" fmla="*/ 666718 w 762344"/>
              <a:gd name="connsiteY11" fmla="*/ 439280 h 515677"/>
              <a:gd name="connsiteX12" fmla="*/ 752653 w 762344"/>
              <a:gd name="connsiteY12" fmla="*/ 372433 h 515677"/>
              <a:gd name="connsiteX13" fmla="*/ 714460 w 762344"/>
              <a:gd name="connsiteY13" fmla="*/ 200541 h 515677"/>
              <a:gd name="connsiteX14" fmla="*/ 685815 w 762344"/>
              <a:gd name="connsiteY14" fmla="*/ 181442 h 515677"/>
              <a:gd name="connsiteX15" fmla="*/ 628525 w 762344"/>
              <a:gd name="connsiteY15" fmla="*/ 114595 h 515677"/>
              <a:gd name="connsiteX16" fmla="*/ 590332 w 762344"/>
              <a:gd name="connsiteY16" fmla="*/ 66847 h 515677"/>
              <a:gd name="connsiteX17" fmla="*/ 389817 w 762344"/>
              <a:gd name="connsiteY17" fmla="*/ 19099 h 515677"/>
              <a:gd name="connsiteX18" fmla="*/ 237045 w 762344"/>
              <a:gd name="connsiteY18" fmla="*/ 9550 h 515677"/>
              <a:gd name="connsiteX19" fmla="*/ 65175 w 762344"/>
              <a:gd name="connsiteY19" fmla="*/ 0 h 515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2344" h="515677">
                <a:moveTo>
                  <a:pt x="65175" y="0"/>
                </a:moveTo>
                <a:cubicBezTo>
                  <a:pt x="46078" y="28649"/>
                  <a:pt x="0" y="52431"/>
                  <a:pt x="7885" y="85946"/>
                </a:cubicBezTo>
                <a:cubicBezTo>
                  <a:pt x="20616" y="140060"/>
                  <a:pt x="32047" y="194497"/>
                  <a:pt x="46078" y="248289"/>
                </a:cubicBezTo>
                <a:cubicBezTo>
                  <a:pt x="51159" y="267769"/>
                  <a:pt x="54625" y="288440"/>
                  <a:pt x="65175" y="305586"/>
                </a:cubicBezTo>
                <a:cubicBezTo>
                  <a:pt x="80554" y="330580"/>
                  <a:pt x="101716" y="351681"/>
                  <a:pt x="122465" y="372433"/>
                </a:cubicBezTo>
                <a:cubicBezTo>
                  <a:pt x="130579" y="380548"/>
                  <a:pt x="141772" y="384861"/>
                  <a:pt x="151110" y="391532"/>
                </a:cubicBezTo>
                <a:cubicBezTo>
                  <a:pt x="164060" y="400783"/>
                  <a:pt x="177409" y="409607"/>
                  <a:pt x="189303" y="420181"/>
                </a:cubicBezTo>
                <a:cubicBezTo>
                  <a:pt x="206124" y="435135"/>
                  <a:pt x="218843" y="454690"/>
                  <a:pt x="237045" y="467929"/>
                </a:cubicBezTo>
                <a:cubicBezTo>
                  <a:pt x="278294" y="497932"/>
                  <a:pt x="290694" y="494172"/>
                  <a:pt x="332528" y="506127"/>
                </a:cubicBezTo>
                <a:cubicBezTo>
                  <a:pt x="342206" y="508892"/>
                  <a:pt x="351625" y="512494"/>
                  <a:pt x="361173" y="515677"/>
                </a:cubicBezTo>
                <a:cubicBezTo>
                  <a:pt x="443925" y="502944"/>
                  <a:pt x="528203" y="497787"/>
                  <a:pt x="609428" y="477478"/>
                </a:cubicBezTo>
                <a:cubicBezTo>
                  <a:pt x="631695" y="471911"/>
                  <a:pt x="647621" y="452013"/>
                  <a:pt x="666718" y="439280"/>
                </a:cubicBezTo>
                <a:cubicBezTo>
                  <a:pt x="735244" y="393591"/>
                  <a:pt x="707779" y="417313"/>
                  <a:pt x="752653" y="372433"/>
                </a:cubicBezTo>
                <a:cubicBezTo>
                  <a:pt x="746405" y="291202"/>
                  <a:pt x="762344" y="256413"/>
                  <a:pt x="714460" y="200541"/>
                </a:cubicBezTo>
                <a:cubicBezTo>
                  <a:pt x="706992" y="191827"/>
                  <a:pt x="695363" y="187808"/>
                  <a:pt x="685815" y="181442"/>
                </a:cubicBezTo>
                <a:cubicBezTo>
                  <a:pt x="615613" y="64424"/>
                  <a:pt x="694657" y="180736"/>
                  <a:pt x="628525" y="114595"/>
                </a:cubicBezTo>
                <a:cubicBezTo>
                  <a:pt x="614114" y="100182"/>
                  <a:pt x="606636" y="79077"/>
                  <a:pt x="590332" y="66847"/>
                </a:cubicBezTo>
                <a:cubicBezTo>
                  <a:pt x="519718" y="13880"/>
                  <a:pt x="479809" y="25306"/>
                  <a:pt x="389817" y="19099"/>
                </a:cubicBezTo>
                <a:lnTo>
                  <a:pt x="237045" y="9550"/>
                </a:lnTo>
                <a:lnTo>
                  <a:pt x="65175" y="0"/>
                </a:lnTo>
                <a:close/>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
        <p:nvSpPr>
          <p:cNvPr id="82" name="Freeform 81"/>
          <p:cNvSpPr/>
          <p:nvPr/>
        </p:nvSpPr>
        <p:spPr bwMode="auto">
          <a:xfrm>
            <a:off x="6416468" y="6799377"/>
            <a:ext cx="842748" cy="537708"/>
          </a:xfrm>
          <a:custGeom>
            <a:avLst/>
            <a:gdLst>
              <a:gd name="connsiteX0" fmla="*/ 105032 w 842748"/>
              <a:gd name="connsiteY0" fmla="*/ 38113 h 537708"/>
              <a:gd name="connsiteX1" fmla="*/ 66838 w 842748"/>
              <a:gd name="connsiteY1" fmla="*/ 57212 h 537708"/>
              <a:gd name="connsiteX2" fmla="*/ 9549 w 842748"/>
              <a:gd name="connsiteY2" fmla="*/ 133609 h 537708"/>
              <a:gd name="connsiteX3" fmla="*/ 0 w 842748"/>
              <a:gd name="connsiteY3" fmla="*/ 162257 h 537708"/>
              <a:gd name="connsiteX4" fmla="*/ 19097 w 842748"/>
              <a:gd name="connsiteY4" fmla="*/ 295951 h 537708"/>
              <a:gd name="connsiteX5" fmla="*/ 28645 w 842748"/>
              <a:gd name="connsiteY5" fmla="*/ 324600 h 537708"/>
              <a:gd name="connsiteX6" fmla="*/ 124128 w 842748"/>
              <a:gd name="connsiteY6" fmla="*/ 400997 h 537708"/>
              <a:gd name="connsiteX7" fmla="*/ 152773 w 842748"/>
              <a:gd name="connsiteY7" fmla="*/ 410546 h 537708"/>
              <a:gd name="connsiteX8" fmla="*/ 601544 w 842748"/>
              <a:gd name="connsiteY8" fmla="*/ 420096 h 537708"/>
              <a:gd name="connsiteX9" fmla="*/ 677930 w 842748"/>
              <a:gd name="connsiteY9" fmla="*/ 400997 h 537708"/>
              <a:gd name="connsiteX10" fmla="*/ 716123 w 842748"/>
              <a:gd name="connsiteY10" fmla="*/ 391447 h 537708"/>
              <a:gd name="connsiteX11" fmla="*/ 763865 w 842748"/>
              <a:gd name="connsiteY11" fmla="*/ 362798 h 537708"/>
              <a:gd name="connsiteX12" fmla="*/ 802058 w 842748"/>
              <a:gd name="connsiteY12" fmla="*/ 343699 h 537708"/>
              <a:gd name="connsiteX13" fmla="*/ 821155 w 842748"/>
              <a:gd name="connsiteY13" fmla="*/ 315050 h 537708"/>
              <a:gd name="connsiteX14" fmla="*/ 821155 w 842748"/>
              <a:gd name="connsiteY14" fmla="*/ 210005 h 537708"/>
              <a:gd name="connsiteX15" fmla="*/ 792510 w 842748"/>
              <a:gd name="connsiteY15" fmla="*/ 190906 h 537708"/>
              <a:gd name="connsiteX16" fmla="*/ 773413 w 842748"/>
              <a:gd name="connsiteY16" fmla="*/ 162257 h 537708"/>
              <a:gd name="connsiteX17" fmla="*/ 706575 w 842748"/>
              <a:gd name="connsiteY17" fmla="*/ 124059 h 537708"/>
              <a:gd name="connsiteX18" fmla="*/ 668382 w 842748"/>
              <a:gd name="connsiteY18" fmla="*/ 95410 h 537708"/>
              <a:gd name="connsiteX19" fmla="*/ 630188 w 842748"/>
              <a:gd name="connsiteY19" fmla="*/ 85861 h 537708"/>
              <a:gd name="connsiteX20" fmla="*/ 572899 w 842748"/>
              <a:gd name="connsiteY20" fmla="*/ 66762 h 537708"/>
              <a:gd name="connsiteX21" fmla="*/ 544254 w 842748"/>
              <a:gd name="connsiteY21" fmla="*/ 47663 h 537708"/>
              <a:gd name="connsiteX22" fmla="*/ 515609 w 842748"/>
              <a:gd name="connsiteY22" fmla="*/ 38113 h 537708"/>
              <a:gd name="connsiteX23" fmla="*/ 105032 w 842748"/>
              <a:gd name="connsiteY23" fmla="*/ 38113 h 53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2748" h="537708">
                <a:moveTo>
                  <a:pt x="105032" y="38113"/>
                </a:moveTo>
                <a:cubicBezTo>
                  <a:pt x="30237" y="41296"/>
                  <a:pt x="77550" y="47838"/>
                  <a:pt x="66838" y="57212"/>
                </a:cubicBezTo>
                <a:cubicBezTo>
                  <a:pt x="60588" y="62681"/>
                  <a:pt x="17925" y="116855"/>
                  <a:pt x="9549" y="133609"/>
                </a:cubicBezTo>
                <a:cubicBezTo>
                  <a:pt x="5048" y="142612"/>
                  <a:pt x="3183" y="152708"/>
                  <a:pt x="0" y="162257"/>
                </a:cubicBezTo>
                <a:cubicBezTo>
                  <a:pt x="5942" y="215736"/>
                  <a:pt x="6937" y="247304"/>
                  <a:pt x="19097" y="295951"/>
                </a:cubicBezTo>
                <a:cubicBezTo>
                  <a:pt x="21538" y="305717"/>
                  <a:pt x="22606" y="316547"/>
                  <a:pt x="28645" y="324600"/>
                </a:cubicBezTo>
                <a:cubicBezTo>
                  <a:pt x="55406" y="360286"/>
                  <a:pt x="85210" y="381535"/>
                  <a:pt x="124128" y="400997"/>
                </a:cubicBezTo>
                <a:cubicBezTo>
                  <a:pt x="133130" y="405499"/>
                  <a:pt x="143225" y="407363"/>
                  <a:pt x="152773" y="410546"/>
                </a:cubicBezTo>
                <a:cubicBezTo>
                  <a:pt x="279917" y="537708"/>
                  <a:pt x="174372" y="446253"/>
                  <a:pt x="601544" y="420096"/>
                </a:cubicBezTo>
                <a:cubicBezTo>
                  <a:pt x="638595" y="417827"/>
                  <a:pt x="646640" y="409938"/>
                  <a:pt x="677930" y="400997"/>
                </a:cubicBezTo>
                <a:cubicBezTo>
                  <a:pt x="690548" y="397391"/>
                  <a:pt x="703392" y="394630"/>
                  <a:pt x="716123" y="391447"/>
                </a:cubicBezTo>
                <a:cubicBezTo>
                  <a:pt x="732037" y="381897"/>
                  <a:pt x="747642" y="371812"/>
                  <a:pt x="763865" y="362798"/>
                </a:cubicBezTo>
                <a:cubicBezTo>
                  <a:pt x="776307" y="355885"/>
                  <a:pt x="791124" y="352812"/>
                  <a:pt x="802058" y="343699"/>
                </a:cubicBezTo>
                <a:cubicBezTo>
                  <a:pt x="810874" y="336351"/>
                  <a:pt x="814789" y="324600"/>
                  <a:pt x="821155" y="315050"/>
                </a:cubicBezTo>
                <a:cubicBezTo>
                  <a:pt x="834583" y="274761"/>
                  <a:pt x="842748" y="263995"/>
                  <a:pt x="821155" y="210005"/>
                </a:cubicBezTo>
                <a:cubicBezTo>
                  <a:pt x="816893" y="199350"/>
                  <a:pt x="802058" y="197272"/>
                  <a:pt x="792510" y="190906"/>
                </a:cubicBezTo>
                <a:cubicBezTo>
                  <a:pt x="786144" y="181356"/>
                  <a:pt x="781528" y="170373"/>
                  <a:pt x="773413" y="162257"/>
                </a:cubicBezTo>
                <a:cubicBezTo>
                  <a:pt x="744511" y="133351"/>
                  <a:pt x="739349" y="134986"/>
                  <a:pt x="706575" y="124059"/>
                </a:cubicBezTo>
                <a:cubicBezTo>
                  <a:pt x="693844" y="114509"/>
                  <a:pt x="682616" y="102528"/>
                  <a:pt x="668382" y="95410"/>
                </a:cubicBezTo>
                <a:cubicBezTo>
                  <a:pt x="656645" y="89541"/>
                  <a:pt x="642758" y="89632"/>
                  <a:pt x="630188" y="85861"/>
                </a:cubicBezTo>
                <a:cubicBezTo>
                  <a:pt x="610908" y="80076"/>
                  <a:pt x="591293" y="74938"/>
                  <a:pt x="572899" y="66762"/>
                </a:cubicBezTo>
                <a:cubicBezTo>
                  <a:pt x="562412" y="62101"/>
                  <a:pt x="554518" y="52796"/>
                  <a:pt x="544254" y="47663"/>
                </a:cubicBezTo>
                <a:cubicBezTo>
                  <a:pt x="535252" y="43161"/>
                  <a:pt x="525287" y="40878"/>
                  <a:pt x="515609" y="38113"/>
                </a:cubicBezTo>
                <a:cubicBezTo>
                  <a:pt x="382231" y="0"/>
                  <a:pt x="179827" y="34930"/>
                  <a:pt x="105032" y="38113"/>
                </a:cubicBezTo>
                <a:close/>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
        <p:nvSpPr>
          <p:cNvPr id="67" name="Freeform 66"/>
          <p:cNvSpPr/>
          <p:nvPr/>
        </p:nvSpPr>
        <p:spPr bwMode="auto">
          <a:xfrm>
            <a:off x="294386" y="6719436"/>
            <a:ext cx="685800" cy="554887"/>
          </a:xfrm>
          <a:custGeom>
            <a:avLst/>
            <a:gdLst>
              <a:gd name="connsiteX0" fmla="*/ 192562 w 794105"/>
              <a:gd name="connsiteY0" fmla="*/ 0 h 642517"/>
              <a:gd name="connsiteX1" fmla="*/ 68434 w 794105"/>
              <a:gd name="connsiteY1" fmla="*/ 66847 h 642517"/>
              <a:gd name="connsiteX2" fmla="*/ 49337 w 794105"/>
              <a:gd name="connsiteY2" fmla="*/ 124144 h 642517"/>
              <a:gd name="connsiteX3" fmla="*/ 30241 w 794105"/>
              <a:gd name="connsiteY3" fmla="*/ 162342 h 642517"/>
              <a:gd name="connsiteX4" fmla="*/ 1596 w 794105"/>
              <a:gd name="connsiteY4" fmla="*/ 257838 h 642517"/>
              <a:gd name="connsiteX5" fmla="*/ 20693 w 794105"/>
              <a:gd name="connsiteY5" fmla="*/ 429730 h 642517"/>
              <a:gd name="connsiteX6" fmla="*/ 97079 w 794105"/>
              <a:gd name="connsiteY6" fmla="*/ 506127 h 642517"/>
              <a:gd name="connsiteX7" fmla="*/ 144821 w 794105"/>
              <a:gd name="connsiteY7" fmla="*/ 534775 h 642517"/>
              <a:gd name="connsiteX8" fmla="*/ 183014 w 794105"/>
              <a:gd name="connsiteY8" fmla="*/ 544325 h 642517"/>
              <a:gd name="connsiteX9" fmla="*/ 268948 w 794105"/>
              <a:gd name="connsiteY9" fmla="*/ 572974 h 642517"/>
              <a:gd name="connsiteX10" fmla="*/ 335787 w 794105"/>
              <a:gd name="connsiteY10" fmla="*/ 601622 h 642517"/>
              <a:gd name="connsiteX11" fmla="*/ 373980 w 794105"/>
              <a:gd name="connsiteY11" fmla="*/ 620721 h 642517"/>
              <a:gd name="connsiteX12" fmla="*/ 469463 w 794105"/>
              <a:gd name="connsiteY12" fmla="*/ 639821 h 642517"/>
              <a:gd name="connsiteX13" fmla="*/ 765460 w 794105"/>
              <a:gd name="connsiteY13" fmla="*/ 630271 h 642517"/>
              <a:gd name="connsiteX14" fmla="*/ 775009 w 794105"/>
              <a:gd name="connsiteY14" fmla="*/ 601622 h 642517"/>
              <a:gd name="connsiteX15" fmla="*/ 794105 w 794105"/>
              <a:gd name="connsiteY15" fmla="*/ 572974 h 642517"/>
              <a:gd name="connsiteX16" fmla="*/ 784557 w 794105"/>
              <a:gd name="connsiteY16" fmla="*/ 458379 h 642517"/>
              <a:gd name="connsiteX17" fmla="*/ 775009 w 794105"/>
              <a:gd name="connsiteY17" fmla="*/ 429730 h 642517"/>
              <a:gd name="connsiteX18" fmla="*/ 755912 w 794105"/>
              <a:gd name="connsiteY18" fmla="*/ 353334 h 642517"/>
              <a:gd name="connsiteX19" fmla="*/ 736816 w 794105"/>
              <a:gd name="connsiteY19" fmla="*/ 296036 h 642517"/>
              <a:gd name="connsiteX20" fmla="*/ 689074 w 794105"/>
              <a:gd name="connsiteY20" fmla="*/ 181441 h 642517"/>
              <a:gd name="connsiteX21" fmla="*/ 669977 w 794105"/>
              <a:gd name="connsiteY21" fmla="*/ 143243 h 642517"/>
              <a:gd name="connsiteX22" fmla="*/ 631784 w 794105"/>
              <a:gd name="connsiteY22" fmla="*/ 114594 h 642517"/>
              <a:gd name="connsiteX23" fmla="*/ 612688 w 794105"/>
              <a:gd name="connsiteY23" fmla="*/ 76396 h 642517"/>
              <a:gd name="connsiteX24" fmla="*/ 603139 w 794105"/>
              <a:gd name="connsiteY24" fmla="*/ 47747 h 642517"/>
              <a:gd name="connsiteX25" fmla="*/ 536301 w 794105"/>
              <a:gd name="connsiteY25" fmla="*/ 9549 h 642517"/>
              <a:gd name="connsiteX26" fmla="*/ 106627 w 794105"/>
              <a:gd name="connsiteY26" fmla="*/ 9549 h 64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4105" h="642517">
                <a:moveTo>
                  <a:pt x="192562" y="0"/>
                </a:moveTo>
                <a:cubicBezTo>
                  <a:pt x="89545" y="34342"/>
                  <a:pt x="127976" y="7295"/>
                  <a:pt x="68434" y="66847"/>
                </a:cubicBezTo>
                <a:cubicBezTo>
                  <a:pt x="62068" y="85946"/>
                  <a:pt x="58339" y="106137"/>
                  <a:pt x="49337" y="124144"/>
                </a:cubicBezTo>
                <a:cubicBezTo>
                  <a:pt x="42972" y="136877"/>
                  <a:pt x="35527" y="149125"/>
                  <a:pt x="30241" y="162342"/>
                </a:cubicBezTo>
                <a:cubicBezTo>
                  <a:pt x="14742" y="201095"/>
                  <a:pt x="10975" y="220315"/>
                  <a:pt x="1596" y="257838"/>
                </a:cubicBezTo>
                <a:cubicBezTo>
                  <a:pt x="7962" y="315135"/>
                  <a:pt x="0" y="375922"/>
                  <a:pt x="20693" y="429730"/>
                </a:cubicBezTo>
                <a:cubicBezTo>
                  <a:pt x="33619" y="463342"/>
                  <a:pt x="66200" y="487598"/>
                  <a:pt x="97079" y="506127"/>
                </a:cubicBezTo>
                <a:cubicBezTo>
                  <a:pt x="112993" y="515676"/>
                  <a:pt x="127862" y="527237"/>
                  <a:pt x="144821" y="534775"/>
                </a:cubicBezTo>
                <a:cubicBezTo>
                  <a:pt x="156813" y="540105"/>
                  <a:pt x="170472" y="540465"/>
                  <a:pt x="183014" y="544325"/>
                </a:cubicBezTo>
                <a:cubicBezTo>
                  <a:pt x="211873" y="553206"/>
                  <a:pt x="240676" y="562371"/>
                  <a:pt x="268948" y="572974"/>
                </a:cubicBezTo>
                <a:cubicBezTo>
                  <a:pt x="291644" y="581486"/>
                  <a:pt x="313720" y="591591"/>
                  <a:pt x="335787" y="601622"/>
                </a:cubicBezTo>
                <a:cubicBezTo>
                  <a:pt x="348745" y="607513"/>
                  <a:pt x="360294" y="616810"/>
                  <a:pt x="373980" y="620721"/>
                </a:cubicBezTo>
                <a:cubicBezTo>
                  <a:pt x="405189" y="629639"/>
                  <a:pt x="437635" y="633454"/>
                  <a:pt x="469463" y="639821"/>
                </a:cubicBezTo>
                <a:cubicBezTo>
                  <a:pt x="568129" y="636638"/>
                  <a:pt x="667506" y="642517"/>
                  <a:pt x="765460" y="630271"/>
                </a:cubicBezTo>
                <a:cubicBezTo>
                  <a:pt x="775448" y="629022"/>
                  <a:pt x="770508" y="610626"/>
                  <a:pt x="775009" y="601622"/>
                </a:cubicBezTo>
                <a:cubicBezTo>
                  <a:pt x="780141" y="591357"/>
                  <a:pt x="787740" y="582523"/>
                  <a:pt x="794105" y="572974"/>
                </a:cubicBezTo>
                <a:cubicBezTo>
                  <a:pt x="790922" y="534776"/>
                  <a:pt x="789622" y="496374"/>
                  <a:pt x="784557" y="458379"/>
                </a:cubicBezTo>
                <a:cubicBezTo>
                  <a:pt x="783227" y="448401"/>
                  <a:pt x="777657" y="439441"/>
                  <a:pt x="775009" y="429730"/>
                </a:cubicBezTo>
                <a:cubicBezTo>
                  <a:pt x="768103" y="404406"/>
                  <a:pt x="763122" y="378573"/>
                  <a:pt x="755912" y="353334"/>
                </a:cubicBezTo>
                <a:cubicBezTo>
                  <a:pt x="750382" y="333976"/>
                  <a:pt x="741699" y="315567"/>
                  <a:pt x="736816" y="296036"/>
                </a:cubicBezTo>
                <a:cubicBezTo>
                  <a:pt x="720362" y="230218"/>
                  <a:pt x="733135" y="269575"/>
                  <a:pt x="689074" y="181441"/>
                </a:cubicBezTo>
                <a:cubicBezTo>
                  <a:pt x="682708" y="168708"/>
                  <a:pt x="681365" y="151785"/>
                  <a:pt x="669977" y="143243"/>
                </a:cubicBezTo>
                <a:lnTo>
                  <a:pt x="631784" y="114594"/>
                </a:lnTo>
                <a:cubicBezTo>
                  <a:pt x="625419" y="101861"/>
                  <a:pt x="618295" y="89480"/>
                  <a:pt x="612688" y="76396"/>
                </a:cubicBezTo>
                <a:cubicBezTo>
                  <a:pt x="608723" y="67144"/>
                  <a:pt x="609427" y="55608"/>
                  <a:pt x="603139" y="47747"/>
                </a:cubicBezTo>
                <a:cubicBezTo>
                  <a:pt x="597019" y="40097"/>
                  <a:pt x="542130" y="9787"/>
                  <a:pt x="536301" y="9549"/>
                </a:cubicBezTo>
                <a:cubicBezTo>
                  <a:pt x="393196" y="3707"/>
                  <a:pt x="249852" y="9549"/>
                  <a:pt x="106627" y="9549"/>
                </a:cubicBezTo>
              </a:path>
            </a:pathLst>
          </a:custGeom>
          <a:noFill/>
          <a:ln w="25400" cap="flat" cmpd="sng" algn="ctr">
            <a:solidFill>
              <a:srgbClr val="FF0000"/>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
        <p:nvSpPr>
          <p:cNvPr id="70" name="Freeform 69"/>
          <p:cNvSpPr/>
          <p:nvPr/>
        </p:nvSpPr>
        <p:spPr bwMode="auto">
          <a:xfrm>
            <a:off x="1458961" y="6780193"/>
            <a:ext cx="674459" cy="460666"/>
          </a:xfrm>
          <a:custGeom>
            <a:avLst/>
            <a:gdLst>
              <a:gd name="connsiteX0" fmla="*/ 85935 w 782961"/>
              <a:gd name="connsiteY0" fmla="*/ 47748 h 534775"/>
              <a:gd name="connsiteX1" fmla="*/ 57290 w 782961"/>
              <a:gd name="connsiteY1" fmla="*/ 57297 h 534775"/>
              <a:gd name="connsiteX2" fmla="*/ 19096 w 782961"/>
              <a:gd name="connsiteY2" fmla="*/ 114594 h 534775"/>
              <a:gd name="connsiteX3" fmla="*/ 0 w 782961"/>
              <a:gd name="connsiteY3" fmla="*/ 133694 h 534775"/>
              <a:gd name="connsiteX4" fmla="*/ 9548 w 782961"/>
              <a:gd name="connsiteY4" fmla="*/ 334234 h 534775"/>
              <a:gd name="connsiteX5" fmla="*/ 28645 w 782961"/>
              <a:gd name="connsiteY5" fmla="*/ 401081 h 534775"/>
              <a:gd name="connsiteX6" fmla="*/ 85935 w 782961"/>
              <a:gd name="connsiteY6" fmla="*/ 458379 h 534775"/>
              <a:gd name="connsiteX7" fmla="*/ 133676 w 782961"/>
              <a:gd name="connsiteY7" fmla="*/ 487028 h 534775"/>
              <a:gd name="connsiteX8" fmla="*/ 200514 w 782961"/>
              <a:gd name="connsiteY8" fmla="*/ 525226 h 534775"/>
              <a:gd name="connsiteX9" fmla="*/ 238707 w 782961"/>
              <a:gd name="connsiteY9" fmla="*/ 534775 h 534775"/>
              <a:gd name="connsiteX10" fmla="*/ 725671 w 782961"/>
              <a:gd name="connsiteY10" fmla="*/ 515676 h 534775"/>
              <a:gd name="connsiteX11" fmla="*/ 754316 w 782961"/>
              <a:gd name="connsiteY11" fmla="*/ 506127 h 534775"/>
              <a:gd name="connsiteX12" fmla="*/ 763864 w 782961"/>
              <a:gd name="connsiteY12" fmla="*/ 477478 h 534775"/>
              <a:gd name="connsiteX13" fmla="*/ 782961 w 782961"/>
              <a:gd name="connsiteY13" fmla="*/ 448829 h 534775"/>
              <a:gd name="connsiteX14" fmla="*/ 763864 w 782961"/>
              <a:gd name="connsiteY14" fmla="*/ 229189 h 534775"/>
              <a:gd name="connsiteX15" fmla="*/ 735219 w 782961"/>
              <a:gd name="connsiteY15" fmla="*/ 171892 h 534775"/>
              <a:gd name="connsiteX16" fmla="*/ 649285 w 782961"/>
              <a:gd name="connsiteY16" fmla="*/ 105045 h 534775"/>
              <a:gd name="connsiteX17" fmla="*/ 563350 w 782961"/>
              <a:gd name="connsiteY17" fmla="*/ 47748 h 534775"/>
              <a:gd name="connsiteX18" fmla="*/ 496512 w 782961"/>
              <a:gd name="connsiteY18" fmla="*/ 9549 h 534775"/>
              <a:gd name="connsiteX19" fmla="*/ 448770 w 782961"/>
              <a:gd name="connsiteY19" fmla="*/ 0 h 534775"/>
              <a:gd name="connsiteX20" fmla="*/ 210063 w 782961"/>
              <a:gd name="connsiteY20" fmla="*/ 9549 h 534775"/>
              <a:gd name="connsiteX21" fmla="*/ 105031 w 782961"/>
              <a:gd name="connsiteY21" fmla="*/ 38198 h 534775"/>
              <a:gd name="connsiteX22" fmla="*/ 9548 w 782961"/>
              <a:gd name="connsiteY22" fmla="*/ 57297 h 53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2961" h="534775">
                <a:moveTo>
                  <a:pt x="85935" y="47748"/>
                </a:moveTo>
                <a:cubicBezTo>
                  <a:pt x="76387" y="50931"/>
                  <a:pt x="64407" y="50180"/>
                  <a:pt x="57290" y="57297"/>
                </a:cubicBezTo>
                <a:cubicBezTo>
                  <a:pt x="41060" y="73528"/>
                  <a:pt x="32867" y="96230"/>
                  <a:pt x="19096" y="114594"/>
                </a:cubicBezTo>
                <a:cubicBezTo>
                  <a:pt x="13695" y="121797"/>
                  <a:pt x="6365" y="127327"/>
                  <a:pt x="0" y="133694"/>
                </a:cubicBezTo>
                <a:cubicBezTo>
                  <a:pt x="3183" y="200541"/>
                  <a:pt x="2419" y="267692"/>
                  <a:pt x="9548" y="334234"/>
                </a:cubicBezTo>
                <a:cubicBezTo>
                  <a:pt x="12016" y="357276"/>
                  <a:pt x="20040" y="379564"/>
                  <a:pt x="28645" y="401081"/>
                </a:cubicBezTo>
                <a:cubicBezTo>
                  <a:pt x="39785" y="428936"/>
                  <a:pt x="61833" y="442309"/>
                  <a:pt x="85935" y="458379"/>
                </a:cubicBezTo>
                <a:cubicBezTo>
                  <a:pt x="101376" y="468675"/>
                  <a:pt x="117939" y="477191"/>
                  <a:pt x="133676" y="487028"/>
                </a:cubicBezTo>
                <a:cubicBezTo>
                  <a:pt x="161376" y="504343"/>
                  <a:pt x="167919" y="513001"/>
                  <a:pt x="200514" y="525226"/>
                </a:cubicBezTo>
                <a:cubicBezTo>
                  <a:pt x="212801" y="529834"/>
                  <a:pt x="225976" y="531592"/>
                  <a:pt x="238707" y="534775"/>
                </a:cubicBezTo>
                <a:lnTo>
                  <a:pt x="725671" y="515676"/>
                </a:lnTo>
                <a:cubicBezTo>
                  <a:pt x="735720" y="515118"/>
                  <a:pt x="747200" y="513244"/>
                  <a:pt x="754316" y="506127"/>
                </a:cubicBezTo>
                <a:cubicBezTo>
                  <a:pt x="761433" y="499009"/>
                  <a:pt x="759363" y="486482"/>
                  <a:pt x="763864" y="477478"/>
                </a:cubicBezTo>
                <a:cubicBezTo>
                  <a:pt x="768996" y="467213"/>
                  <a:pt x="776595" y="458379"/>
                  <a:pt x="782961" y="448829"/>
                </a:cubicBezTo>
                <a:cubicBezTo>
                  <a:pt x="776595" y="375616"/>
                  <a:pt x="772287" y="302194"/>
                  <a:pt x="763864" y="229189"/>
                </a:cubicBezTo>
                <a:cubicBezTo>
                  <a:pt x="761961" y="212695"/>
                  <a:pt x="747045" y="182644"/>
                  <a:pt x="735219" y="171892"/>
                </a:cubicBezTo>
                <a:cubicBezTo>
                  <a:pt x="708368" y="147478"/>
                  <a:pt x="677622" y="127718"/>
                  <a:pt x="649285" y="105045"/>
                </a:cubicBezTo>
                <a:cubicBezTo>
                  <a:pt x="579620" y="49305"/>
                  <a:pt x="617459" y="65786"/>
                  <a:pt x="563350" y="47748"/>
                </a:cubicBezTo>
                <a:cubicBezTo>
                  <a:pt x="542396" y="33776"/>
                  <a:pt x="520742" y="17627"/>
                  <a:pt x="496512" y="9549"/>
                </a:cubicBezTo>
                <a:cubicBezTo>
                  <a:pt x="481116" y="4416"/>
                  <a:pt x="464684" y="3183"/>
                  <a:pt x="448770" y="0"/>
                </a:cubicBezTo>
                <a:cubicBezTo>
                  <a:pt x="369201" y="3183"/>
                  <a:pt x="289519" y="4251"/>
                  <a:pt x="210063" y="9549"/>
                </a:cubicBezTo>
                <a:cubicBezTo>
                  <a:pt x="165026" y="12552"/>
                  <a:pt x="149879" y="26984"/>
                  <a:pt x="105031" y="38198"/>
                </a:cubicBezTo>
                <a:cubicBezTo>
                  <a:pt x="22469" y="58841"/>
                  <a:pt x="54891" y="57297"/>
                  <a:pt x="9548" y="57297"/>
                </a:cubicBezTo>
              </a:path>
            </a:pathLst>
          </a:custGeom>
          <a:noFill/>
          <a:ln w="25400" cap="flat" cmpd="sng" algn="ctr">
            <a:solidFill>
              <a:srgbClr val="FF0000"/>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1"/>
          <p:cNvSpPr>
            <a:spLocks noGrp="1" noChangeArrowheads="1"/>
          </p:cNvSpPr>
          <p:nvPr>
            <p:ph type="title"/>
          </p:nvPr>
        </p:nvSpPr>
        <p:spPr/>
        <p:txBody>
          <a:bodyPr/>
          <a:lstStyle/>
          <a:p>
            <a:r>
              <a:rPr lang="en-US" smtClean="0"/>
              <a:t>Simple SPARQL example</a:t>
            </a:r>
            <a:endParaRPr lang="en-US"/>
          </a:p>
        </p:txBody>
      </p:sp>
      <p:sp>
        <p:nvSpPr>
          <p:cNvPr id="138242" name="Text Box 2"/>
          <p:cNvSpPr txBox="1">
            <a:spLocks noChangeArrowheads="1"/>
          </p:cNvSpPr>
          <p:nvPr/>
        </p:nvSpPr>
        <p:spPr bwMode="auto">
          <a:xfrm>
            <a:off x="71438" y="1260475"/>
            <a:ext cx="992028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584" tIns="71886" rIns="89584" bIns="44794">
            <a:prstTxWarp prst="textNoShape">
              <a:avLst/>
            </a:prstTxWarp>
          </a:bodyPr>
          <a:lstStyle/>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noProof="1">
                <a:solidFill>
                  <a:srgbClr val="000000"/>
                </a:solidFill>
                <a:latin typeface="Courier New" charset="0"/>
                <a:ea typeface="msmincho" charset="0"/>
                <a:cs typeface="msmincho" charset="0"/>
              </a:rPr>
              <a:t>SELECT ?isbn ?price ?currency # note: not ?x!</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noProof="1">
                <a:solidFill>
                  <a:srgbClr val="000000"/>
                </a:solidFill>
                <a:latin typeface="Courier New" charset="0"/>
                <a:ea typeface="msmincho" charset="0"/>
                <a:cs typeface="msmincho" charset="0"/>
              </a:rPr>
              <a:t>WHERE {?isbn a:price ?x. ?x rdf:value ?price. ?x p:currency ?currency.}</a:t>
            </a:r>
          </a:p>
        </p:txBody>
      </p:sp>
      <p:grpSp>
        <p:nvGrpSpPr>
          <p:cNvPr id="2" name="Group 91"/>
          <p:cNvGrpSpPr/>
          <p:nvPr/>
        </p:nvGrpSpPr>
        <p:grpSpPr>
          <a:xfrm>
            <a:off x="87313" y="3774707"/>
            <a:ext cx="9906000" cy="3434130"/>
            <a:chOff x="87312" y="3393707"/>
            <a:chExt cx="9906000" cy="3434130"/>
          </a:xfrm>
        </p:grpSpPr>
        <p:sp>
          <p:nvSpPr>
            <p:cNvPr id="7" name="TextBox 6"/>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8" name="Oval 7"/>
            <p:cNvSpPr/>
            <p:nvPr/>
          </p:nvSpPr>
          <p:spPr bwMode="auto">
            <a:xfrm>
              <a:off x="6226426" y="4517967"/>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9" name="Straight Arrow Connector 8"/>
            <p:cNvCxnSpPr>
              <a:stCxn id="63" idx="7"/>
              <a:endCxn id="64"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Oval 11"/>
            <p:cNvSpPr/>
            <p:nvPr/>
          </p:nvSpPr>
          <p:spPr bwMode="auto">
            <a:xfrm>
              <a:off x="1197226" y="4517967"/>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10"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7" name="Oval 16"/>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19" name="Rectangle 18"/>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21" name="Straight Arrow Connector 20"/>
                <p:cNvCxnSpPr>
                  <a:stCxn id="10" idx="4"/>
                  <a:endCxn id="1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4"/>
                  <a:endCxn id="19"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8" name="TextBox 2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29" name="TextBox 2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2362200" cy="1295400"/>
                <a:chOff x="849312" y="4999037"/>
                <a:chExt cx="2362200" cy="1295400"/>
              </a:xfrm>
            </p:grpSpPr>
            <p:sp>
              <p:nvSpPr>
                <p:cNvPr id="33" name="Oval 32"/>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4" name="Oval 33"/>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5" name="Rectangle 34"/>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36" name="Straight Arrow Connector 35"/>
                <p:cNvCxnSpPr>
                  <a:stCxn id="33" idx="4"/>
                  <a:endCxn id="34"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33" idx="4"/>
                  <a:endCxn id="35"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39"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4876800" cy="1295400"/>
              <a:chOff x="5116512" y="5532437"/>
              <a:chExt cx="4876800" cy="1295400"/>
            </a:xfrm>
          </p:grpSpPr>
          <p:grpSp>
            <p:nvGrpSpPr>
              <p:cNvPr id="11" name="Group 39"/>
              <p:cNvGrpSpPr/>
              <p:nvPr/>
            </p:nvGrpSpPr>
            <p:grpSpPr>
              <a:xfrm>
                <a:off x="5116512" y="5532437"/>
                <a:ext cx="2362200" cy="1295400"/>
                <a:chOff x="849312" y="4999037"/>
                <a:chExt cx="2362200" cy="1295400"/>
              </a:xfrm>
            </p:grpSpPr>
            <p:sp>
              <p:nvSpPr>
                <p:cNvPr id="41" name="Oval 40"/>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2" name="Oval 41"/>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3" name="Rectangle 42"/>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44" name="Straight Arrow Connector 43"/>
                <p:cNvCxnSpPr>
                  <a:stCxn id="41" idx="4"/>
                  <a:endCxn id="42"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41" idx="4"/>
                  <a:endCxn id="43"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7" name="TextBox 46"/>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13" name="Group 47"/>
              <p:cNvGrpSpPr/>
              <p:nvPr/>
            </p:nvGrpSpPr>
            <p:grpSpPr>
              <a:xfrm>
                <a:off x="76311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1" name="Rectangle 50"/>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63" name="Oval 62"/>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4" name="Rectangle 63"/>
            <p:cNvSpPr/>
            <p:nvPr/>
          </p:nvSpPr>
          <p:spPr bwMode="auto">
            <a:xfrm>
              <a:off x="6646513" y="3393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65" name="Straight Arrow Connector 64"/>
            <p:cNvCxnSpPr>
              <a:stCxn id="12" idx="4"/>
              <a:endCxn id="10" idx="0"/>
            </p:cNvCxnSpPr>
            <p:nvPr/>
          </p:nvCxnSpPr>
          <p:spPr bwMode="auto">
            <a:xfrm flipH="1">
              <a:off x="12684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12" idx="4"/>
              <a:endCxn id="33" idx="0"/>
            </p:cNvCxnSpPr>
            <p:nvPr/>
          </p:nvCxnSpPr>
          <p:spPr bwMode="auto">
            <a:xfrm>
              <a:off x="25257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1" name="TextBox 70"/>
            <p:cNvSpPr txBox="1"/>
            <p:nvPr/>
          </p:nvSpPr>
          <p:spPr>
            <a:xfrm>
              <a:off x="32115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72" name="TextBox 71"/>
            <p:cNvSpPr txBox="1"/>
            <p:nvPr/>
          </p:nvSpPr>
          <p:spPr>
            <a:xfrm>
              <a:off x="11541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73" name="Straight Arrow Connector 72"/>
            <p:cNvCxnSpPr>
              <a:stCxn id="8" idx="4"/>
              <a:endCxn id="49" idx="0"/>
            </p:cNvCxnSpPr>
            <p:nvPr/>
          </p:nvCxnSpPr>
          <p:spPr bwMode="auto">
            <a:xfrm>
              <a:off x="75549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76" name="Straight Arrow Connector 75"/>
            <p:cNvCxnSpPr>
              <a:stCxn id="8" idx="4"/>
              <a:endCxn id="41" idx="0"/>
            </p:cNvCxnSpPr>
            <p:nvPr/>
          </p:nvCxnSpPr>
          <p:spPr bwMode="auto">
            <a:xfrm flipH="1">
              <a:off x="62976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a:off x="82407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80" name="TextBox 79"/>
            <p:cNvSpPr txBox="1"/>
            <p:nvPr/>
          </p:nvSpPr>
          <p:spPr>
            <a:xfrm>
              <a:off x="61833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81" name="Straight Arrow Connector 80"/>
            <p:cNvCxnSpPr>
              <a:stCxn id="8" idx="1"/>
              <a:endCxn id="63" idx="5"/>
            </p:cNvCxnSpPr>
            <p:nvPr/>
          </p:nvCxnSpPr>
          <p:spPr bwMode="auto">
            <a:xfrm flipH="1" flipV="1">
              <a:off x="5136511" y="3970970"/>
              <a:ext cx="1479020"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5" name="Straight Arrow Connector 84"/>
            <p:cNvCxnSpPr>
              <a:stCxn id="12" idx="7"/>
              <a:endCxn id="63" idx="3"/>
            </p:cNvCxnSpPr>
            <p:nvPr/>
          </p:nvCxnSpPr>
          <p:spPr bwMode="auto">
            <a:xfrm flipV="1">
              <a:off x="3465093" y="3970970"/>
              <a:ext cx="1339219"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8" name="TextBox 8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89" name="TextBox 8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
        <p:nvSpPr>
          <p:cNvPr id="57" name="TextBox 56"/>
          <p:cNvSpPr txBox="1"/>
          <p:nvPr/>
        </p:nvSpPr>
        <p:spPr>
          <a:xfrm>
            <a:off x="163513" y="2332037"/>
            <a:ext cx="9677400" cy="851413"/>
          </a:xfrm>
          <a:prstGeom prst="rect">
            <a:avLst/>
          </a:prstGeom>
          <a:noFill/>
        </p:spPr>
        <p:txBody>
          <a:bodyPr wrap="square" lIns="91018" tIns="45510" rIns="91018" bIns="45510" rtlCol="0">
            <a:spAutoFit/>
          </a:bodyPr>
          <a:lstStyle/>
          <a:p>
            <a:r>
              <a:rPr lang="en-US" dirty="0" smtClean="0">
                <a:solidFill>
                  <a:srgbClr val="7F7F7F"/>
                </a:solidFill>
                <a:latin typeface="Helvetica Neue"/>
                <a:cs typeface="Helvetica Neue"/>
              </a:rPr>
              <a:t>Returns:</a:t>
            </a:r>
            <a:r>
              <a:rPr lang="en-US" dirty="0" smtClean="0">
                <a:solidFill>
                  <a:srgbClr val="000000"/>
                </a:solidFill>
                <a:latin typeface="Helvetica Neue"/>
                <a:cs typeface="Helvetica Neue"/>
              </a:rPr>
              <a:t> </a:t>
            </a:r>
            <a:r>
              <a:rPr lang="en-US" dirty="0" smtClean="0">
                <a:solidFill>
                  <a:srgbClr val="FF0000"/>
                </a:solidFill>
                <a:latin typeface="Helvetica Neue"/>
                <a:cs typeface="Helvetica Neue"/>
              </a:rPr>
              <a:t>[&lt;…409X&gt;,33,:£]</a:t>
            </a:r>
            <a:r>
              <a:rPr lang="en-US" dirty="0" smtClean="0">
                <a:solidFill>
                  <a:srgbClr val="000000"/>
                </a:solidFill>
                <a:latin typeface="Helvetica Neue"/>
                <a:cs typeface="Helvetica Neue"/>
              </a:rPr>
              <a:t>,  </a:t>
            </a:r>
            <a:r>
              <a:rPr lang="en-US" dirty="0" smtClean="0">
                <a:solidFill>
                  <a:schemeClr val="accent1">
                    <a:lumMod val="50000"/>
                  </a:schemeClr>
                </a:solidFill>
                <a:latin typeface="Helvetica Neue"/>
                <a:cs typeface="Helvetica Neue"/>
              </a:rPr>
              <a:t>[&lt;…409X&gt;,50,:€]</a:t>
            </a:r>
            <a:r>
              <a:rPr lang="en-US" dirty="0" smtClean="0">
                <a:solidFill>
                  <a:srgbClr val="000000"/>
                </a:solidFill>
                <a:latin typeface="Helvetica Neue"/>
                <a:cs typeface="Helvetica Neue"/>
              </a:rPr>
              <a:t>,</a:t>
            </a:r>
          </a:p>
          <a:p>
            <a:r>
              <a:rPr lang="en-US" dirty="0" smtClean="0">
                <a:solidFill>
                  <a:srgbClr val="000000"/>
                </a:solidFill>
                <a:latin typeface="Helvetica Neue"/>
                <a:cs typeface="Helvetica Neue"/>
              </a:rPr>
              <a:t>               </a:t>
            </a:r>
            <a:r>
              <a:rPr lang="en-US" dirty="0" smtClean="0">
                <a:solidFill>
                  <a:schemeClr val="accent6">
                    <a:lumMod val="50000"/>
                  </a:schemeClr>
                </a:solidFill>
                <a:latin typeface="Helvetica Neue"/>
                <a:cs typeface="Helvetica Neue"/>
              </a:rPr>
              <a:t>[&lt;…6682&gt;,60,:€]</a:t>
            </a:r>
            <a:r>
              <a:rPr lang="en-US" dirty="0" smtClean="0">
                <a:solidFill>
                  <a:srgbClr val="000000"/>
                </a:solidFill>
                <a:latin typeface="Helvetica Neue"/>
                <a:cs typeface="Helvetica Neue"/>
              </a:rPr>
              <a:t>,  </a:t>
            </a:r>
            <a:r>
              <a:rPr lang="en-US" dirty="0" smtClean="0">
                <a:solidFill>
                  <a:srgbClr val="800000"/>
                </a:solidFill>
                <a:latin typeface="Helvetica Neue"/>
                <a:cs typeface="Helvetica Neue"/>
              </a:rPr>
              <a:t>[&lt;…6682&gt;,78,:$]</a:t>
            </a:r>
            <a:endParaRPr lang="en-US" dirty="0">
              <a:solidFill>
                <a:srgbClr val="000000"/>
              </a:solidFill>
              <a:latin typeface="Helvetica Neue"/>
              <a:cs typeface="Helvetica Neue"/>
            </a:endParaRPr>
          </a:p>
        </p:txBody>
      </p:sp>
      <p:sp>
        <p:nvSpPr>
          <p:cNvPr id="58" name="Freeform 57"/>
          <p:cNvSpPr/>
          <p:nvPr/>
        </p:nvSpPr>
        <p:spPr bwMode="auto">
          <a:xfrm>
            <a:off x="981884" y="4583840"/>
            <a:ext cx="3025374" cy="796937"/>
          </a:xfrm>
          <a:custGeom>
            <a:avLst/>
            <a:gdLst>
              <a:gd name="connsiteX0" fmla="*/ 11140 w 3025374"/>
              <a:gd name="connsiteY0" fmla="*/ 362883 h 796937"/>
              <a:gd name="connsiteX1" fmla="*/ 20688 w 3025374"/>
              <a:gd name="connsiteY1" fmla="*/ 429730 h 796937"/>
              <a:gd name="connsiteX2" fmla="*/ 68430 w 3025374"/>
              <a:gd name="connsiteY2" fmla="*/ 477478 h 796937"/>
              <a:gd name="connsiteX3" fmla="*/ 125720 w 3025374"/>
              <a:gd name="connsiteY3" fmla="*/ 534775 h 796937"/>
              <a:gd name="connsiteX4" fmla="*/ 163913 w 3025374"/>
              <a:gd name="connsiteY4" fmla="*/ 582523 h 796937"/>
              <a:gd name="connsiteX5" fmla="*/ 230751 w 3025374"/>
              <a:gd name="connsiteY5" fmla="*/ 649370 h 796937"/>
              <a:gd name="connsiteX6" fmla="*/ 259396 w 3025374"/>
              <a:gd name="connsiteY6" fmla="*/ 678019 h 796937"/>
              <a:gd name="connsiteX7" fmla="*/ 316686 w 3025374"/>
              <a:gd name="connsiteY7" fmla="*/ 725767 h 796937"/>
              <a:gd name="connsiteX8" fmla="*/ 364427 w 3025374"/>
              <a:gd name="connsiteY8" fmla="*/ 735316 h 796937"/>
              <a:gd name="connsiteX9" fmla="*/ 440814 w 3025374"/>
              <a:gd name="connsiteY9" fmla="*/ 754415 h 796937"/>
              <a:gd name="connsiteX10" fmla="*/ 889584 w 3025374"/>
              <a:gd name="connsiteY10" fmla="*/ 783064 h 796937"/>
              <a:gd name="connsiteX11" fmla="*/ 1176033 w 3025374"/>
              <a:gd name="connsiteY11" fmla="*/ 792614 h 796937"/>
              <a:gd name="connsiteX12" fmla="*/ 2560538 w 3025374"/>
              <a:gd name="connsiteY12" fmla="*/ 783064 h 796937"/>
              <a:gd name="connsiteX13" fmla="*/ 2913825 w 3025374"/>
              <a:gd name="connsiteY13" fmla="*/ 763965 h 796937"/>
              <a:gd name="connsiteX14" fmla="*/ 2942470 w 3025374"/>
              <a:gd name="connsiteY14" fmla="*/ 744866 h 796937"/>
              <a:gd name="connsiteX15" fmla="*/ 3009308 w 3025374"/>
              <a:gd name="connsiteY15" fmla="*/ 697118 h 796937"/>
              <a:gd name="connsiteX16" fmla="*/ 2990212 w 3025374"/>
              <a:gd name="connsiteY16" fmla="*/ 563424 h 796937"/>
              <a:gd name="connsiteX17" fmla="*/ 2952018 w 3025374"/>
              <a:gd name="connsiteY17" fmla="*/ 477478 h 796937"/>
              <a:gd name="connsiteX18" fmla="*/ 2932922 w 3025374"/>
              <a:gd name="connsiteY18" fmla="*/ 448829 h 796937"/>
              <a:gd name="connsiteX19" fmla="*/ 2923374 w 3025374"/>
              <a:gd name="connsiteY19" fmla="*/ 420180 h 796937"/>
              <a:gd name="connsiteX20" fmla="*/ 2846987 w 3025374"/>
              <a:gd name="connsiteY20" fmla="*/ 362883 h 796937"/>
              <a:gd name="connsiteX21" fmla="*/ 2780149 w 3025374"/>
              <a:gd name="connsiteY21" fmla="*/ 315135 h 796937"/>
              <a:gd name="connsiteX22" fmla="*/ 2675118 w 3025374"/>
              <a:gd name="connsiteY22" fmla="*/ 248288 h 796937"/>
              <a:gd name="connsiteX23" fmla="*/ 2608279 w 3025374"/>
              <a:gd name="connsiteY23" fmla="*/ 200540 h 796937"/>
              <a:gd name="connsiteX24" fmla="*/ 2560538 w 3025374"/>
              <a:gd name="connsiteY24" fmla="*/ 171892 h 796937"/>
              <a:gd name="connsiteX25" fmla="*/ 2522345 w 3025374"/>
              <a:gd name="connsiteY25" fmla="*/ 143243 h 796937"/>
              <a:gd name="connsiteX26" fmla="*/ 2465055 w 3025374"/>
              <a:gd name="connsiteY26" fmla="*/ 114594 h 796937"/>
              <a:gd name="connsiteX27" fmla="*/ 2350475 w 3025374"/>
              <a:gd name="connsiteY27" fmla="*/ 66847 h 796937"/>
              <a:gd name="connsiteX28" fmla="*/ 2264540 w 3025374"/>
              <a:gd name="connsiteY28" fmla="*/ 19099 h 796937"/>
              <a:gd name="connsiteX29" fmla="*/ 2197702 w 3025374"/>
              <a:gd name="connsiteY29" fmla="*/ 0 h 796937"/>
              <a:gd name="connsiteX30" fmla="*/ 1042357 w 3025374"/>
              <a:gd name="connsiteY30" fmla="*/ 28648 h 796937"/>
              <a:gd name="connsiteX31" fmla="*/ 889584 w 3025374"/>
              <a:gd name="connsiteY31" fmla="*/ 47747 h 796937"/>
              <a:gd name="connsiteX32" fmla="*/ 698618 w 3025374"/>
              <a:gd name="connsiteY32" fmla="*/ 57297 h 796937"/>
              <a:gd name="connsiteX33" fmla="*/ 517200 w 3025374"/>
              <a:gd name="connsiteY33" fmla="*/ 105045 h 796937"/>
              <a:gd name="connsiteX34" fmla="*/ 412169 w 3025374"/>
              <a:gd name="connsiteY34" fmla="*/ 152793 h 796937"/>
              <a:gd name="connsiteX35" fmla="*/ 354879 w 3025374"/>
              <a:gd name="connsiteY35" fmla="*/ 162342 h 796937"/>
              <a:gd name="connsiteX36" fmla="*/ 307137 w 3025374"/>
              <a:gd name="connsiteY36" fmla="*/ 171892 h 796937"/>
              <a:gd name="connsiteX37" fmla="*/ 268944 w 3025374"/>
              <a:gd name="connsiteY37" fmla="*/ 200540 h 796937"/>
              <a:gd name="connsiteX38" fmla="*/ 240299 w 3025374"/>
              <a:gd name="connsiteY38" fmla="*/ 219640 h 796937"/>
              <a:gd name="connsiteX39" fmla="*/ 221203 w 3025374"/>
              <a:gd name="connsiteY39" fmla="*/ 248288 h 796937"/>
              <a:gd name="connsiteX40" fmla="*/ 192558 w 3025374"/>
              <a:gd name="connsiteY40" fmla="*/ 267387 h 796937"/>
              <a:gd name="connsiteX41" fmla="*/ 125720 w 3025374"/>
              <a:gd name="connsiteY41" fmla="*/ 334234 h 796937"/>
              <a:gd name="connsiteX42" fmla="*/ 87526 w 3025374"/>
              <a:gd name="connsiteY42" fmla="*/ 353334 h 796937"/>
              <a:gd name="connsiteX43" fmla="*/ 11140 w 3025374"/>
              <a:gd name="connsiteY43" fmla="*/ 362883 h 79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25374" h="796937">
                <a:moveTo>
                  <a:pt x="11140" y="362883"/>
                </a:moveTo>
                <a:cubicBezTo>
                  <a:pt x="0" y="375616"/>
                  <a:pt x="14221" y="408171"/>
                  <a:pt x="20688" y="429730"/>
                </a:cubicBezTo>
                <a:cubicBezTo>
                  <a:pt x="30526" y="462527"/>
                  <a:pt x="45859" y="457413"/>
                  <a:pt x="68430" y="477478"/>
                </a:cubicBezTo>
                <a:cubicBezTo>
                  <a:pt x="88615" y="495423"/>
                  <a:pt x="108849" y="513684"/>
                  <a:pt x="125720" y="534775"/>
                </a:cubicBezTo>
                <a:cubicBezTo>
                  <a:pt x="138451" y="550691"/>
                  <a:pt x="150142" y="567498"/>
                  <a:pt x="163913" y="582523"/>
                </a:cubicBezTo>
                <a:cubicBezTo>
                  <a:pt x="185203" y="605752"/>
                  <a:pt x="208472" y="627088"/>
                  <a:pt x="230751" y="649370"/>
                </a:cubicBezTo>
                <a:lnTo>
                  <a:pt x="259396" y="678019"/>
                </a:lnTo>
                <a:cubicBezTo>
                  <a:pt x="274253" y="692878"/>
                  <a:pt x="295419" y="717791"/>
                  <a:pt x="316686" y="725767"/>
                </a:cubicBezTo>
                <a:cubicBezTo>
                  <a:pt x="331881" y="731466"/>
                  <a:pt x="348614" y="731666"/>
                  <a:pt x="364427" y="735316"/>
                </a:cubicBezTo>
                <a:cubicBezTo>
                  <a:pt x="390001" y="741218"/>
                  <a:pt x="415352" y="748049"/>
                  <a:pt x="440814" y="754415"/>
                </a:cubicBezTo>
                <a:cubicBezTo>
                  <a:pt x="610879" y="796937"/>
                  <a:pt x="476787" y="766097"/>
                  <a:pt x="889584" y="783064"/>
                </a:cubicBezTo>
                <a:lnTo>
                  <a:pt x="1176033" y="792614"/>
                </a:lnTo>
                <a:lnTo>
                  <a:pt x="2560538" y="783064"/>
                </a:lnTo>
                <a:cubicBezTo>
                  <a:pt x="2678456" y="781120"/>
                  <a:pt x="2796476" y="775701"/>
                  <a:pt x="2913825" y="763965"/>
                </a:cubicBezTo>
                <a:cubicBezTo>
                  <a:pt x="2925244" y="762823"/>
                  <a:pt x="2933132" y="751537"/>
                  <a:pt x="2942470" y="744866"/>
                </a:cubicBezTo>
                <a:cubicBezTo>
                  <a:pt x="3025374" y="685641"/>
                  <a:pt x="2941801" y="742128"/>
                  <a:pt x="3009308" y="697118"/>
                </a:cubicBezTo>
                <a:cubicBezTo>
                  <a:pt x="3002943" y="652553"/>
                  <a:pt x="2999485" y="607476"/>
                  <a:pt x="2990212" y="563424"/>
                </a:cubicBezTo>
                <a:cubicBezTo>
                  <a:pt x="2986801" y="547222"/>
                  <a:pt x="2961364" y="493835"/>
                  <a:pt x="2952018" y="477478"/>
                </a:cubicBezTo>
                <a:cubicBezTo>
                  <a:pt x="2946325" y="467513"/>
                  <a:pt x="2938054" y="459094"/>
                  <a:pt x="2932922" y="448829"/>
                </a:cubicBezTo>
                <a:cubicBezTo>
                  <a:pt x="2928421" y="439825"/>
                  <a:pt x="2929924" y="427823"/>
                  <a:pt x="2923374" y="420180"/>
                </a:cubicBezTo>
                <a:cubicBezTo>
                  <a:pt x="2908254" y="402538"/>
                  <a:pt x="2869174" y="377676"/>
                  <a:pt x="2846987" y="362883"/>
                </a:cubicBezTo>
                <a:cubicBezTo>
                  <a:pt x="2811605" y="309804"/>
                  <a:pt x="2848668" y="353682"/>
                  <a:pt x="2780149" y="315135"/>
                </a:cubicBezTo>
                <a:cubicBezTo>
                  <a:pt x="2743980" y="294787"/>
                  <a:pt x="2709646" y="271310"/>
                  <a:pt x="2675118" y="248288"/>
                </a:cubicBezTo>
                <a:cubicBezTo>
                  <a:pt x="2652337" y="233099"/>
                  <a:pt x="2631060" y="215729"/>
                  <a:pt x="2608279" y="200540"/>
                </a:cubicBezTo>
                <a:cubicBezTo>
                  <a:pt x="2592838" y="190244"/>
                  <a:pt x="2575979" y="182188"/>
                  <a:pt x="2560538" y="171892"/>
                </a:cubicBezTo>
                <a:cubicBezTo>
                  <a:pt x="2547297" y="163063"/>
                  <a:pt x="2535991" y="151432"/>
                  <a:pt x="2522345" y="143243"/>
                </a:cubicBezTo>
                <a:cubicBezTo>
                  <a:pt x="2504037" y="132257"/>
                  <a:pt x="2484566" y="123266"/>
                  <a:pt x="2465055" y="114594"/>
                </a:cubicBezTo>
                <a:cubicBezTo>
                  <a:pt x="2427245" y="97788"/>
                  <a:pt x="2385954" y="88138"/>
                  <a:pt x="2350475" y="66847"/>
                </a:cubicBezTo>
                <a:cubicBezTo>
                  <a:pt x="2331739" y="55604"/>
                  <a:pt x="2287726" y="27531"/>
                  <a:pt x="2264540" y="19099"/>
                </a:cubicBezTo>
                <a:cubicBezTo>
                  <a:pt x="2242764" y="11180"/>
                  <a:pt x="2219981" y="6366"/>
                  <a:pt x="2197702" y="0"/>
                </a:cubicBezTo>
                <a:cubicBezTo>
                  <a:pt x="1823595" y="5756"/>
                  <a:pt x="1417611" y="7798"/>
                  <a:pt x="1042357" y="28648"/>
                </a:cubicBezTo>
                <a:cubicBezTo>
                  <a:pt x="991115" y="31495"/>
                  <a:pt x="940727" y="43484"/>
                  <a:pt x="889584" y="47747"/>
                </a:cubicBezTo>
                <a:cubicBezTo>
                  <a:pt x="826069" y="53041"/>
                  <a:pt x="762273" y="54114"/>
                  <a:pt x="698618" y="57297"/>
                </a:cubicBezTo>
                <a:cubicBezTo>
                  <a:pt x="638145" y="73213"/>
                  <a:pt x="574126" y="79166"/>
                  <a:pt x="517200" y="105045"/>
                </a:cubicBezTo>
                <a:cubicBezTo>
                  <a:pt x="482190" y="120961"/>
                  <a:pt x="448434" y="139992"/>
                  <a:pt x="412169" y="152793"/>
                </a:cubicBezTo>
                <a:cubicBezTo>
                  <a:pt x="393913" y="159237"/>
                  <a:pt x="373927" y="158878"/>
                  <a:pt x="354879" y="162342"/>
                </a:cubicBezTo>
                <a:cubicBezTo>
                  <a:pt x="338912" y="165246"/>
                  <a:pt x="323051" y="168709"/>
                  <a:pt x="307137" y="171892"/>
                </a:cubicBezTo>
                <a:cubicBezTo>
                  <a:pt x="294406" y="181441"/>
                  <a:pt x="281893" y="191289"/>
                  <a:pt x="268944" y="200540"/>
                </a:cubicBezTo>
                <a:cubicBezTo>
                  <a:pt x="259606" y="207211"/>
                  <a:pt x="248413" y="211524"/>
                  <a:pt x="240299" y="219640"/>
                </a:cubicBezTo>
                <a:cubicBezTo>
                  <a:pt x="232185" y="227756"/>
                  <a:pt x="229318" y="240172"/>
                  <a:pt x="221203" y="248288"/>
                </a:cubicBezTo>
                <a:cubicBezTo>
                  <a:pt x="213089" y="256403"/>
                  <a:pt x="201088" y="259709"/>
                  <a:pt x="192558" y="267387"/>
                </a:cubicBezTo>
                <a:cubicBezTo>
                  <a:pt x="169138" y="288468"/>
                  <a:pt x="153902" y="320141"/>
                  <a:pt x="125720" y="334234"/>
                </a:cubicBezTo>
                <a:cubicBezTo>
                  <a:pt x="112989" y="340601"/>
                  <a:pt x="99732" y="346010"/>
                  <a:pt x="87526" y="353334"/>
                </a:cubicBezTo>
                <a:cubicBezTo>
                  <a:pt x="67846" y="365144"/>
                  <a:pt x="22280" y="350150"/>
                  <a:pt x="11140" y="362883"/>
                </a:cubicBezTo>
                <a:close/>
              </a:path>
            </a:pathLst>
          </a:custGeom>
          <a:noFill/>
          <a:ln w="25400" cap="flat" cmpd="sng" algn="ctr">
            <a:solidFill>
              <a:srgbClr val="FF0000"/>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
        <p:nvSpPr>
          <p:cNvPr id="66" name="Freeform 65"/>
          <p:cNvSpPr/>
          <p:nvPr/>
        </p:nvSpPr>
        <p:spPr bwMode="auto">
          <a:xfrm>
            <a:off x="1039851" y="4682526"/>
            <a:ext cx="3018528" cy="849911"/>
          </a:xfrm>
          <a:custGeom>
            <a:avLst/>
            <a:gdLst>
              <a:gd name="connsiteX0" fmla="*/ 631103 w 3018528"/>
              <a:gd name="connsiteY0" fmla="*/ 114595 h 849911"/>
              <a:gd name="connsiteX1" fmla="*/ 277815 w 3018528"/>
              <a:gd name="connsiteY1" fmla="*/ 124144 h 849911"/>
              <a:gd name="connsiteX2" fmla="*/ 172784 w 3018528"/>
              <a:gd name="connsiteY2" fmla="*/ 143243 h 849911"/>
              <a:gd name="connsiteX3" fmla="*/ 153687 w 3018528"/>
              <a:gd name="connsiteY3" fmla="*/ 171892 h 849911"/>
              <a:gd name="connsiteX4" fmla="*/ 125042 w 3018528"/>
              <a:gd name="connsiteY4" fmla="*/ 200541 h 849911"/>
              <a:gd name="connsiteX5" fmla="*/ 86849 w 3018528"/>
              <a:gd name="connsiteY5" fmla="*/ 276937 h 849911"/>
              <a:gd name="connsiteX6" fmla="*/ 20011 w 3018528"/>
              <a:gd name="connsiteY6" fmla="*/ 362884 h 849911"/>
              <a:gd name="connsiteX7" fmla="*/ 914 w 3018528"/>
              <a:gd name="connsiteY7" fmla="*/ 420181 h 849911"/>
              <a:gd name="connsiteX8" fmla="*/ 29559 w 3018528"/>
              <a:gd name="connsiteY8" fmla="*/ 572974 h 849911"/>
              <a:gd name="connsiteX9" fmla="*/ 48656 w 3018528"/>
              <a:gd name="connsiteY9" fmla="*/ 620722 h 849911"/>
              <a:gd name="connsiteX10" fmla="*/ 230074 w 3018528"/>
              <a:gd name="connsiteY10" fmla="*/ 763965 h 849911"/>
              <a:gd name="connsiteX11" fmla="*/ 325557 w 3018528"/>
              <a:gd name="connsiteY11" fmla="*/ 802164 h 849911"/>
              <a:gd name="connsiteX12" fmla="*/ 411492 w 3018528"/>
              <a:gd name="connsiteY12" fmla="*/ 811713 h 849911"/>
              <a:gd name="connsiteX13" fmla="*/ 545168 w 3018528"/>
              <a:gd name="connsiteY13" fmla="*/ 830812 h 849911"/>
              <a:gd name="connsiteX14" fmla="*/ 841165 w 3018528"/>
              <a:gd name="connsiteY14" fmla="*/ 840362 h 849911"/>
              <a:gd name="connsiteX15" fmla="*/ 1261291 w 3018528"/>
              <a:gd name="connsiteY15" fmla="*/ 849911 h 849911"/>
              <a:gd name="connsiteX16" fmla="*/ 2340250 w 3018528"/>
              <a:gd name="connsiteY16" fmla="*/ 840362 h 849911"/>
              <a:gd name="connsiteX17" fmla="*/ 2502571 w 3018528"/>
              <a:gd name="connsiteY17" fmla="*/ 830812 h 849911"/>
              <a:gd name="connsiteX18" fmla="*/ 2588506 w 3018528"/>
              <a:gd name="connsiteY18" fmla="*/ 811713 h 849911"/>
              <a:gd name="connsiteX19" fmla="*/ 2703085 w 3018528"/>
              <a:gd name="connsiteY19" fmla="*/ 763965 h 849911"/>
              <a:gd name="connsiteX20" fmla="*/ 2731730 w 3018528"/>
              <a:gd name="connsiteY20" fmla="*/ 744866 h 849911"/>
              <a:gd name="connsiteX21" fmla="*/ 2769923 w 3018528"/>
              <a:gd name="connsiteY21" fmla="*/ 725767 h 849911"/>
              <a:gd name="connsiteX22" fmla="*/ 2874955 w 3018528"/>
              <a:gd name="connsiteY22" fmla="*/ 592073 h 849911"/>
              <a:gd name="connsiteX23" fmla="*/ 2979986 w 3018528"/>
              <a:gd name="connsiteY23" fmla="*/ 420181 h 849911"/>
              <a:gd name="connsiteX24" fmla="*/ 2979986 w 3018528"/>
              <a:gd name="connsiteY24" fmla="*/ 190991 h 849911"/>
              <a:gd name="connsiteX25" fmla="*/ 2922696 w 3018528"/>
              <a:gd name="connsiteY25" fmla="*/ 143243 h 849911"/>
              <a:gd name="connsiteX26" fmla="*/ 2836762 w 3018528"/>
              <a:gd name="connsiteY26" fmla="*/ 85946 h 849911"/>
              <a:gd name="connsiteX27" fmla="*/ 2789020 w 3018528"/>
              <a:gd name="connsiteY27" fmla="*/ 57297 h 849911"/>
              <a:gd name="connsiteX28" fmla="*/ 2712634 w 3018528"/>
              <a:gd name="connsiteY28" fmla="*/ 38198 h 849911"/>
              <a:gd name="connsiteX29" fmla="*/ 2645795 w 3018528"/>
              <a:gd name="connsiteY29" fmla="*/ 19099 h 849911"/>
              <a:gd name="connsiteX30" fmla="*/ 2321153 w 3018528"/>
              <a:gd name="connsiteY30" fmla="*/ 0 h 849911"/>
              <a:gd name="connsiteX31" fmla="*/ 745682 w 3018528"/>
              <a:gd name="connsiteY31" fmla="*/ 9550 h 849911"/>
              <a:gd name="connsiteX32" fmla="*/ 669296 w 3018528"/>
              <a:gd name="connsiteY32" fmla="*/ 19099 h 849911"/>
              <a:gd name="connsiteX33" fmla="*/ 602458 w 3018528"/>
              <a:gd name="connsiteY33" fmla="*/ 57297 h 849911"/>
              <a:gd name="connsiteX34" fmla="*/ 573813 w 3018528"/>
              <a:gd name="connsiteY34" fmla="*/ 66847 h 849911"/>
              <a:gd name="connsiteX35" fmla="*/ 497426 w 3018528"/>
              <a:gd name="connsiteY35" fmla="*/ 133694 h 84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018528" h="849911">
                <a:moveTo>
                  <a:pt x="631103" y="114595"/>
                </a:moveTo>
                <a:lnTo>
                  <a:pt x="277815" y="124144"/>
                </a:lnTo>
                <a:cubicBezTo>
                  <a:pt x="215530" y="126913"/>
                  <a:pt x="216324" y="128729"/>
                  <a:pt x="172784" y="143243"/>
                </a:cubicBezTo>
                <a:cubicBezTo>
                  <a:pt x="166418" y="152793"/>
                  <a:pt x="161034" y="163075"/>
                  <a:pt x="153687" y="171892"/>
                </a:cubicBezTo>
                <a:cubicBezTo>
                  <a:pt x="145042" y="182267"/>
                  <a:pt x="132199" y="189089"/>
                  <a:pt x="125042" y="200541"/>
                </a:cubicBezTo>
                <a:cubicBezTo>
                  <a:pt x="49545" y="321354"/>
                  <a:pt x="150362" y="192242"/>
                  <a:pt x="86849" y="276937"/>
                </a:cubicBezTo>
                <a:cubicBezTo>
                  <a:pt x="65075" y="305972"/>
                  <a:pt x="20011" y="362884"/>
                  <a:pt x="20011" y="362884"/>
                </a:cubicBezTo>
                <a:cubicBezTo>
                  <a:pt x="13645" y="381983"/>
                  <a:pt x="0" y="400070"/>
                  <a:pt x="914" y="420181"/>
                </a:cubicBezTo>
                <a:cubicBezTo>
                  <a:pt x="3267" y="471946"/>
                  <a:pt x="17558" y="522564"/>
                  <a:pt x="29559" y="572974"/>
                </a:cubicBezTo>
                <a:cubicBezTo>
                  <a:pt x="33529" y="589650"/>
                  <a:pt x="38205" y="607134"/>
                  <a:pt x="48656" y="620722"/>
                </a:cubicBezTo>
                <a:cubicBezTo>
                  <a:pt x="88284" y="672245"/>
                  <a:pt x="170839" y="740267"/>
                  <a:pt x="230074" y="763965"/>
                </a:cubicBezTo>
                <a:cubicBezTo>
                  <a:pt x="261902" y="776698"/>
                  <a:pt x="292406" y="793439"/>
                  <a:pt x="325557" y="802164"/>
                </a:cubicBezTo>
                <a:cubicBezTo>
                  <a:pt x="353429" y="809500"/>
                  <a:pt x="382913" y="807985"/>
                  <a:pt x="411492" y="811713"/>
                </a:cubicBezTo>
                <a:cubicBezTo>
                  <a:pt x="456125" y="817535"/>
                  <a:pt x="500257" y="827817"/>
                  <a:pt x="545168" y="830812"/>
                </a:cubicBezTo>
                <a:cubicBezTo>
                  <a:pt x="643666" y="837380"/>
                  <a:pt x="742483" y="837730"/>
                  <a:pt x="841165" y="840362"/>
                </a:cubicBezTo>
                <a:lnTo>
                  <a:pt x="1261291" y="849911"/>
                </a:lnTo>
                <a:lnTo>
                  <a:pt x="2340250" y="840362"/>
                </a:lnTo>
                <a:cubicBezTo>
                  <a:pt x="2394444" y="839528"/>
                  <a:pt x="2448728" y="837026"/>
                  <a:pt x="2502571" y="830812"/>
                </a:cubicBezTo>
                <a:cubicBezTo>
                  <a:pt x="2531721" y="827448"/>
                  <a:pt x="2560153" y="819275"/>
                  <a:pt x="2588506" y="811713"/>
                </a:cubicBezTo>
                <a:cubicBezTo>
                  <a:pt x="2634505" y="799445"/>
                  <a:pt x="2661252" y="787209"/>
                  <a:pt x="2703085" y="763965"/>
                </a:cubicBezTo>
                <a:cubicBezTo>
                  <a:pt x="2713117" y="758391"/>
                  <a:pt x="2721766" y="750560"/>
                  <a:pt x="2731730" y="744866"/>
                </a:cubicBezTo>
                <a:cubicBezTo>
                  <a:pt x="2744088" y="737803"/>
                  <a:pt x="2758907" y="734781"/>
                  <a:pt x="2769923" y="725767"/>
                </a:cubicBezTo>
                <a:cubicBezTo>
                  <a:pt x="2862480" y="650029"/>
                  <a:pt x="2814963" y="678741"/>
                  <a:pt x="2874955" y="592073"/>
                </a:cubicBezTo>
                <a:cubicBezTo>
                  <a:pt x="2983069" y="435887"/>
                  <a:pt x="2854829" y="670528"/>
                  <a:pt x="2979986" y="420181"/>
                </a:cubicBezTo>
                <a:cubicBezTo>
                  <a:pt x="2997199" y="334107"/>
                  <a:pt x="3018528" y="282540"/>
                  <a:pt x="2979986" y="190991"/>
                </a:cubicBezTo>
                <a:cubicBezTo>
                  <a:pt x="2970340" y="168079"/>
                  <a:pt x="2941275" y="159760"/>
                  <a:pt x="2922696" y="143243"/>
                </a:cubicBezTo>
                <a:cubicBezTo>
                  <a:pt x="2858998" y="86616"/>
                  <a:pt x="2937682" y="141001"/>
                  <a:pt x="2836762" y="85946"/>
                </a:cubicBezTo>
                <a:cubicBezTo>
                  <a:pt x="2820469" y="77058"/>
                  <a:pt x="2806342" y="63960"/>
                  <a:pt x="2789020" y="57297"/>
                </a:cubicBezTo>
                <a:cubicBezTo>
                  <a:pt x="2764524" y="47874"/>
                  <a:pt x="2737993" y="44961"/>
                  <a:pt x="2712634" y="38198"/>
                </a:cubicBezTo>
                <a:cubicBezTo>
                  <a:pt x="2690245" y="32227"/>
                  <a:pt x="2668651" y="22909"/>
                  <a:pt x="2645795" y="19099"/>
                </a:cubicBezTo>
                <a:cubicBezTo>
                  <a:pt x="2577266" y="7676"/>
                  <a:pt x="2347710" y="1155"/>
                  <a:pt x="2321153" y="0"/>
                </a:cubicBezTo>
                <a:lnTo>
                  <a:pt x="745682" y="9550"/>
                </a:lnTo>
                <a:cubicBezTo>
                  <a:pt x="720024" y="9847"/>
                  <a:pt x="694190" y="12875"/>
                  <a:pt x="669296" y="19099"/>
                </a:cubicBezTo>
                <a:cubicBezTo>
                  <a:pt x="635820" y="27469"/>
                  <a:pt x="630868" y="43090"/>
                  <a:pt x="602458" y="57297"/>
                </a:cubicBezTo>
                <a:cubicBezTo>
                  <a:pt x="593456" y="61799"/>
                  <a:pt x="583361" y="63664"/>
                  <a:pt x="573813" y="66847"/>
                </a:cubicBezTo>
                <a:cubicBezTo>
                  <a:pt x="511491" y="129177"/>
                  <a:pt x="540679" y="112064"/>
                  <a:pt x="497426" y="133694"/>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
        <p:nvSpPr>
          <p:cNvPr id="69" name="Freeform 68"/>
          <p:cNvSpPr/>
          <p:nvPr/>
        </p:nvSpPr>
        <p:spPr bwMode="auto">
          <a:xfrm>
            <a:off x="2780768" y="6696613"/>
            <a:ext cx="705493" cy="619373"/>
          </a:xfrm>
          <a:custGeom>
            <a:avLst/>
            <a:gdLst>
              <a:gd name="connsiteX0" fmla="*/ 160160 w 705493"/>
              <a:gd name="connsiteY0" fmla="*/ 7182 h 619373"/>
              <a:gd name="connsiteX1" fmla="*/ 141063 w 705493"/>
              <a:gd name="connsiteY1" fmla="*/ 45380 h 619373"/>
              <a:gd name="connsiteX2" fmla="*/ 55128 w 705493"/>
              <a:gd name="connsiteY2" fmla="*/ 121777 h 619373"/>
              <a:gd name="connsiteX3" fmla="*/ 64676 w 705493"/>
              <a:gd name="connsiteY3" fmla="*/ 274570 h 619373"/>
              <a:gd name="connsiteX4" fmla="*/ 93321 w 705493"/>
              <a:gd name="connsiteY4" fmla="*/ 293669 h 619373"/>
              <a:gd name="connsiteX5" fmla="*/ 188804 w 705493"/>
              <a:gd name="connsiteY5" fmla="*/ 446462 h 619373"/>
              <a:gd name="connsiteX6" fmla="*/ 265191 w 705493"/>
              <a:gd name="connsiteY6" fmla="*/ 551507 h 619373"/>
              <a:gd name="connsiteX7" fmla="*/ 284288 w 705493"/>
              <a:gd name="connsiteY7" fmla="*/ 570607 h 619373"/>
              <a:gd name="connsiteX8" fmla="*/ 446609 w 705493"/>
              <a:gd name="connsiteY8" fmla="*/ 618354 h 619373"/>
              <a:gd name="connsiteX9" fmla="*/ 589833 w 705493"/>
              <a:gd name="connsiteY9" fmla="*/ 580156 h 619373"/>
              <a:gd name="connsiteX10" fmla="*/ 666220 w 705493"/>
              <a:gd name="connsiteY10" fmla="*/ 513309 h 619373"/>
              <a:gd name="connsiteX11" fmla="*/ 694865 w 705493"/>
              <a:gd name="connsiteY11" fmla="*/ 465561 h 619373"/>
              <a:gd name="connsiteX12" fmla="*/ 704413 w 705493"/>
              <a:gd name="connsiteY12" fmla="*/ 417813 h 619373"/>
              <a:gd name="connsiteX13" fmla="*/ 666220 w 705493"/>
              <a:gd name="connsiteY13" fmla="*/ 284120 h 619373"/>
              <a:gd name="connsiteX14" fmla="*/ 628027 w 705493"/>
              <a:gd name="connsiteY14" fmla="*/ 226822 h 619373"/>
              <a:gd name="connsiteX15" fmla="*/ 542092 w 705493"/>
              <a:gd name="connsiteY15" fmla="*/ 159975 h 619373"/>
              <a:gd name="connsiteX16" fmla="*/ 408416 w 705493"/>
              <a:gd name="connsiteY16" fmla="*/ 54930 h 619373"/>
              <a:gd name="connsiteX17" fmla="*/ 379771 w 705493"/>
              <a:gd name="connsiteY17" fmla="*/ 45380 h 619373"/>
              <a:gd name="connsiteX18" fmla="*/ 179256 w 705493"/>
              <a:gd name="connsiteY18" fmla="*/ 54930 h 619373"/>
              <a:gd name="connsiteX19" fmla="*/ 121966 w 705493"/>
              <a:gd name="connsiteY19" fmla="*/ 83579 h 619373"/>
              <a:gd name="connsiteX20" fmla="*/ 83773 w 705493"/>
              <a:gd name="connsiteY20" fmla="*/ 93128 h 61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5493" h="619373">
                <a:moveTo>
                  <a:pt x="160160" y="7182"/>
                </a:moveTo>
                <a:cubicBezTo>
                  <a:pt x="153794" y="19915"/>
                  <a:pt x="151128" y="35313"/>
                  <a:pt x="141063" y="45380"/>
                </a:cubicBezTo>
                <a:cubicBezTo>
                  <a:pt x="0" y="186462"/>
                  <a:pt x="146450" y="0"/>
                  <a:pt x="55128" y="121777"/>
                </a:cubicBezTo>
                <a:cubicBezTo>
                  <a:pt x="35235" y="181466"/>
                  <a:pt x="32017" y="176580"/>
                  <a:pt x="64676" y="274570"/>
                </a:cubicBezTo>
                <a:cubicBezTo>
                  <a:pt x="68305" y="285457"/>
                  <a:pt x="83773" y="287303"/>
                  <a:pt x="93321" y="293669"/>
                </a:cubicBezTo>
                <a:cubicBezTo>
                  <a:pt x="172370" y="451787"/>
                  <a:pt x="104178" y="333612"/>
                  <a:pt x="188804" y="446462"/>
                </a:cubicBezTo>
                <a:cubicBezTo>
                  <a:pt x="258220" y="539029"/>
                  <a:pt x="194975" y="469577"/>
                  <a:pt x="265191" y="551507"/>
                </a:cubicBezTo>
                <a:cubicBezTo>
                  <a:pt x="271050" y="558343"/>
                  <a:pt x="276568" y="565974"/>
                  <a:pt x="284288" y="570607"/>
                </a:cubicBezTo>
                <a:cubicBezTo>
                  <a:pt x="365554" y="619373"/>
                  <a:pt x="353537" y="608012"/>
                  <a:pt x="446609" y="618354"/>
                </a:cubicBezTo>
                <a:cubicBezTo>
                  <a:pt x="498548" y="610934"/>
                  <a:pt x="542907" y="609489"/>
                  <a:pt x="589833" y="580156"/>
                </a:cubicBezTo>
                <a:cubicBezTo>
                  <a:pt x="618524" y="562222"/>
                  <a:pt x="643358" y="538252"/>
                  <a:pt x="666220" y="513309"/>
                </a:cubicBezTo>
                <a:cubicBezTo>
                  <a:pt x="678761" y="499626"/>
                  <a:pt x="685317" y="481477"/>
                  <a:pt x="694865" y="465561"/>
                </a:cubicBezTo>
                <a:cubicBezTo>
                  <a:pt x="698048" y="449645"/>
                  <a:pt x="705493" y="434008"/>
                  <a:pt x="704413" y="417813"/>
                </a:cubicBezTo>
                <a:cubicBezTo>
                  <a:pt x="700857" y="364473"/>
                  <a:pt x="691792" y="326747"/>
                  <a:pt x="666220" y="284120"/>
                </a:cubicBezTo>
                <a:cubicBezTo>
                  <a:pt x="654412" y="264437"/>
                  <a:pt x="646145" y="240915"/>
                  <a:pt x="628027" y="226822"/>
                </a:cubicBezTo>
                <a:cubicBezTo>
                  <a:pt x="599382" y="204540"/>
                  <a:pt x="570257" y="182862"/>
                  <a:pt x="542092" y="159975"/>
                </a:cubicBezTo>
                <a:cubicBezTo>
                  <a:pt x="488348" y="116302"/>
                  <a:pt x="467519" y="90397"/>
                  <a:pt x="408416" y="54930"/>
                </a:cubicBezTo>
                <a:cubicBezTo>
                  <a:pt x="399786" y="49751"/>
                  <a:pt x="389319" y="48563"/>
                  <a:pt x="379771" y="45380"/>
                </a:cubicBezTo>
                <a:cubicBezTo>
                  <a:pt x="312933" y="48563"/>
                  <a:pt x="245447" y="45122"/>
                  <a:pt x="179256" y="54930"/>
                </a:cubicBezTo>
                <a:cubicBezTo>
                  <a:pt x="158135" y="58059"/>
                  <a:pt x="141477" y="74907"/>
                  <a:pt x="121966" y="83579"/>
                </a:cubicBezTo>
                <a:cubicBezTo>
                  <a:pt x="98219" y="94135"/>
                  <a:pt x="100882" y="93128"/>
                  <a:pt x="83773" y="93128"/>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
        <p:nvSpPr>
          <p:cNvPr id="74" name="Freeform 73"/>
          <p:cNvSpPr/>
          <p:nvPr/>
        </p:nvSpPr>
        <p:spPr bwMode="auto">
          <a:xfrm>
            <a:off x="3935621" y="6827837"/>
            <a:ext cx="743097" cy="461352"/>
          </a:xfrm>
          <a:custGeom>
            <a:avLst/>
            <a:gdLst>
              <a:gd name="connsiteX0" fmla="*/ 112909 w 743097"/>
              <a:gd name="connsiteY0" fmla="*/ 0 h 461352"/>
              <a:gd name="connsiteX1" fmla="*/ 84264 w 743097"/>
              <a:gd name="connsiteY1" fmla="*/ 9549 h 461352"/>
              <a:gd name="connsiteX2" fmla="*/ 26974 w 743097"/>
              <a:gd name="connsiteY2" fmla="*/ 76396 h 461352"/>
              <a:gd name="connsiteX3" fmla="*/ 26974 w 743097"/>
              <a:gd name="connsiteY3" fmla="*/ 210090 h 461352"/>
              <a:gd name="connsiteX4" fmla="*/ 84264 w 743097"/>
              <a:gd name="connsiteY4" fmla="*/ 267388 h 461352"/>
              <a:gd name="connsiteX5" fmla="*/ 132006 w 743097"/>
              <a:gd name="connsiteY5" fmla="*/ 315136 h 461352"/>
              <a:gd name="connsiteX6" fmla="*/ 160651 w 743097"/>
              <a:gd name="connsiteY6" fmla="*/ 343784 h 461352"/>
              <a:gd name="connsiteX7" fmla="*/ 198844 w 743097"/>
              <a:gd name="connsiteY7" fmla="*/ 362883 h 461352"/>
              <a:gd name="connsiteX8" fmla="*/ 237037 w 743097"/>
              <a:gd name="connsiteY8" fmla="*/ 391532 h 461352"/>
              <a:gd name="connsiteX9" fmla="*/ 303875 w 743097"/>
              <a:gd name="connsiteY9" fmla="*/ 439280 h 461352"/>
              <a:gd name="connsiteX10" fmla="*/ 638066 w 743097"/>
              <a:gd name="connsiteY10" fmla="*/ 420181 h 461352"/>
              <a:gd name="connsiteX11" fmla="*/ 685808 w 743097"/>
              <a:gd name="connsiteY11" fmla="*/ 401082 h 461352"/>
              <a:gd name="connsiteX12" fmla="*/ 714452 w 743097"/>
              <a:gd name="connsiteY12" fmla="*/ 391532 h 461352"/>
              <a:gd name="connsiteX13" fmla="*/ 743097 w 743097"/>
              <a:gd name="connsiteY13" fmla="*/ 324685 h 461352"/>
              <a:gd name="connsiteX14" fmla="*/ 724001 w 743097"/>
              <a:gd name="connsiteY14" fmla="*/ 248289 h 461352"/>
              <a:gd name="connsiteX15" fmla="*/ 704904 w 743097"/>
              <a:gd name="connsiteY15" fmla="*/ 219640 h 461352"/>
              <a:gd name="connsiteX16" fmla="*/ 685808 w 743097"/>
              <a:gd name="connsiteY16" fmla="*/ 181442 h 461352"/>
              <a:gd name="connsiteX17" fmla="*/ 618969 w 743097"/>
              <a:gd name="connsiteY17" fmla="*/ 124144 h 461352"/>
              <a:gd name="connsiteX18" fmla="*/ 580776 w 743097"/>
              <a:gd name="connsiteY18" fmla="*/ 85946 h 461352"/>
              <a:gd name="connsiteX19" fmla="*/ 494841 w 743097"/>
              <a:gd name="connsiteY19" fmla="*/ 47748 h 461352"/>
              <a:gd name="connsiteX20" fmla="*/ 408907 w 743097"/>
              <a:gd name="connsiteY20" fmla="*/ 9549 h 461352"/>
              <a:gd name="connsiteX21" fmla="*/ 112909 w 743097"/>
              <a:gd name="connsiteY21" fmla="*/ 0 h 46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3097" h="461352">
                <a:moveTo>
                  <a:pt x="112909" y="0"/>
                </a:moveTo>
                <a:cubicBezTo>
                  <a:pt x="58802" y="0"/>
                  <a:pt x="92454" y="3698"/>
                  <a:pt x="84264" y="9549"/>
                </a:cubicBezTo>
                <a:cubicBezTo>
                  <a:pt x="54798" y="30599"/>
                  <a:pt x="45323" y="48869"/>
                  <a:pt x="26974" y="76396"/>
                </a:cubicBezTo>
                <a:cubicBezTo>
                  <a:pt x="11038" y="124214"/>
                  <a:pt x="0" y="144573"/>
                  <a:pt x="26974" y="210090"/>
                </a:cubicBezTo>
                <a:cubicBezTo>
                  <a:pt x="37256" y="235065"/>
                  <a:pt x="65167" y="248289"/>
                  <a:pt x="84264" y="267388"/>
                </a:cubicBezTo>
                <a:lnTo>
                  <a:pt x="132006" y="315136"/>
                </a:lnTo>
                <a:cubicBezTo>
                  <a:pt x="141554" y="324685"/>
                  <a:pt x="148573" y="337744"/>
                  <a:pt x="160651" y="343784"/>
                </a:cubicBezTo>
                <a:cubicBezTo>
                  <a:pt x="173382" y="350150"/>
                  <a:pt x="186774" y="355338"/>
                  <a:pt x="198844" y="362883"/>
                </a:cubicBezTo>
                <a:cubicBezTo>
                  <a:pt x="212339" y="371319"/>
                  <a:pt x="224087" y="382281"/>
                  <a:pt x="237037" y="391532"/>
                </a:cubicBezTo>
                <a:cubicBezTo>
                  <a:pt x="334771" y="461352"/>
                  <a:pt x="179054" y="345650"/>
                  <a:pt x="303875" y="439280"/>
                </a:cubicBezTo>
                <a:cubicBezTo>
                  <a:pt x="415272" y="432914"/>
                  <a:pt x="527041" y="431285"/>
                  <a:pt x="638066" y="420181"/>
                </a:cubicBezTo>
                <a:cubicBezTo>
                  <a:pt x="655121" y="418475"/>
                  <a:pt x="669759" y="407101"/>
                  <a:pt x="685808" y="401082"/>
                </a:cubicBezTo>
                <a:cubicBezTo>
                  <a:pt x="695232" y="397548"/>
                  <a:pt x="704904" y="394715"/>
                  <a:pt x="714452" y="391532"/>
                </a:cubicBezTo>
                <a:cubicBezTo>
                  <a:pt x="718183" y="384070"/>
                  <a:pt x="743097" y="338738"/>
                  <a:pt x="743097" y="324685"/>
                </a:cubicBezTo>
                <a:cubicBezTo>
                  <a:pt x="743097" y="313789"/>
                  <a:pt x="731536" y="263361"/>
                  <a:pt x="724001" y="248289"/>
                </a:cubicBezTo>
                <a:cubicBezTo>
                  <a:pt x="718869" y="238024"/>
                  <a:pt x="710598" y="229605"/>
                  <a:pt x="704904" y="219640"/>
                </a:cubicBezTo>
                <a:cubicBezTo>
                  <a:pt x="697842" y="207280"/>
                  <a:pt x="694348" y="192831"/>
                  <a:pt x="685808" y="181442"/>
                </a:cubicBezTo>
                <a:cubicBezTo>
                  <a:pt x="644536" y="126405"/>
                  <a:pt x="659386" y="158791"/>
                  <a:pt x="618969" y="124144"/>
                </a:cubicBezTo>
                <a:cubicBezTo>
                  <a:pt x="605299" y="112425"/>
                  <a:pt x="595180" y="96750"/>
                  <a:pt x="580776" y="85946"/>
                </a:cubicBezTo>
                <a:cubicBezTo>
                  <a:pt x="555569" y="67038"/>
                  <a:pt x="521702" y="62673"/>
                  <a:pt x="494841" y="47748"/>
                </a:cubicBezTo>
                <a:cubicBezTo>
                  <a:pt x="441710" y="18227"/>
                  <a:pt x="474248" y="13179"/>
                  <a:pt x="408907" y="9549"/>
                </a:cubicBezTo>
                <a:cubicBezTo>
                  <a:pt x="310342" y="4072"/>
                  <a:pt x="167016" y="0"/>
                  <a:pt x="112909" y="0"/>
                </a:cubicBezTo>
                <a:close/>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
        <p:nvSpPr>
          <p:cNvPr id="75" name="Freeform 74"/>
          <p:cNvSpPr/>
          <p:nvPr/>
        </p:nvSpPr>
        <p:spPr bwMode="auto">
          <a:xfrm>
            <a:off x="5986788" y="4650639"/>
            <a:ext cx="3026813" cy="744866"/>
          </a:xfrm>
          <a:custGeom>
            <a:avLst/>
            <a:gdLst>
              <a:gd name="connsiteX0" fmla="*/ 57290 w 3026814"/>
              <a:gd name="connsiteY0" fmla="*/ 362883 h 744866"/>
              <a:gd name="connsiteX1" fmla="*/ 66839 w 3026814"/>
              <a:gd name="connsiteY1" fmla="*/ 410631 h 744866"/>
              <a:gd name="connsiteX2" fmla="*/ 105032 w 3026814"/>
              <a:gd name="connsiteY2" fmla="*/ 429730 h 744866"/>
              <a:gd name="connsiteX3" fmla="*/ 133677 w 3026814"/>
              <a:gd name="connsiteY3" fmla="*/ 458379 h 744866"/>
              <a:gd name="connsiteX4" fmla="*/ 210063 w 3026814"/>
              <a:gd name="connsiteY4" fmla="*/ 496577 h 744866"/>
              <a:gd name="connsiteX5" fmla="*/ 315095 w 3026814"/>
              <a:gd name="connsiteY5" fmla="*/ 544325 h 744866"/>
              <a:gd name="connsiteX6" fmla="*/ 391481 w 3026814"/>
              <a:gd name="connsiteY6" fmla="*/ 582523 h 744866"/>
              <a:gd name="connsiteX7" fmla="*/ 448771 w 3026814"/>
              <a:gd name="connsiteY7" fmla="*/ 601622 h 744866"/>
              <a:gd name="connsiteX8" fmla="*/ 486964 w 3026814"/>
              <a:gd name="connsiteY8" fmla="*/ 611172 h 744866"/>
              <a:gd name="connsiteX9" fmla="*/ 534706 w 3026814"/>
              <a:gd name="connsiteY9" fmla="*/ 630271 h 744866"/>
              <a:gd name="connsiteX10" fmla="*/ 620640 w 3026814"/>
              <a:gd name="connsiteY10" fmla="*/ 649370 h 744866"/>
              <a:gd name="connsiteX11" fmla="*/ 763865 w 3026814"/>
              <a:gd name="connsiteY11" fmla="*/ 678019 h 744866"/>
              <a:gd name="connsiteX12" fmla="*/ 907090 w 3026814"/>
              <a:gd name="connsiteY12" fmla="*/ 687568 h 744866"/>
              <a:gd name="connsiteX13" fmla="*/ 993024 w 3026814"/>
              <a:gd name="connsiteY13" fmla="*/ 697118 h 744866"/>
              <a:gd name="connsiteX14" fmla="*/ 1107604 w 3026814"/>
              <a:gd name="connsiteY14" fmla="*/ 706667 h 744866"/>
              <a:gd name="connsiteX15" fmla="*/ 1203087 w 3026814"/>
              <a:gd name="connsiteY15" fmla="*/ 716217 h 744866"/>
              <a:gd name="connsiteX16" fmla="*/ 1289022 w 3026814"/>
              <a:gd name="connsiteY16" fmla="*/ 725767 h 744866"/>
              <a:gd name="connsiteX17" fmla="*/ 1460891 w 3026814"/>
              <a:gd name="connsiteY17" fmla="*/ 735316 h 744866"/>
              <a:gd name="connsiteX18" fmla="*/ 2434819 w 3026814"/>
              <a:gd name="connsiteY18" fmla="*/ 744866 h 744866"/>
              <a:gd name="connsiteX19" fmla="*/ 2769009 w 3026814"/>
              <a:gd name="connsiteY19" fmla="*/ 735316 h 744866"/>
              <a:gd name="connsiteX20" fmla="*/ 2797654 w 3026814"/>
              <a:gd name="connsiteY20" fmla="*/ 716217 h 744866"/>
              <a:gd name="connsiteX21" fmla="*/ 2893137 w 3026814"/>
              <a:gd name="connsiteY21" fmla="*/ 668469 h 744866"/>
              <a:gd name="connsiteX22" fmla="*/ 2921782 w 3026814"/>
              <a:gd name="connsiteY22" fmla="*/ 630271 h 744866"/>
              <a:gd name="connsiteX23" fmla="*/ 2979072 w 3026814"/>
              <a:gd name="connsiteY23" fmla="*/ 572973 h 744866"/>
              <a:gd name="connsiteX24" fmla="*/ 2998169 w 3026814"/>
              <a:gd name="connsiteY24" fmla="*/ 506127 h 744866"/>
              <a:gd name="connsiteX25" fmla="*/ 3007717 w 3026814"/>
              <a:gd name="connsiteY25" fmla="*/ 458379 h 744866"/>
              <a:gd name="connsiteX26" fmla="*/ 3026814 w 3026814"/>
              <a:gd name="connsiteY26" fmla="*/ 429730 h 744866"/>
              <a:gd name="connsiteX27" fmla="*/ 3017265 w 3026814"/>
              <a:gd name="connsiteY27" fmla="*/ 353333 h 744866"/>
              <a:gd name="connsiteX28" fmla="*/ 2979072 w 3026814"/>
              <a:gd name="connsiteY28" fmla="*/ 296036 h 744866"/>
              <a:gd name="connsiteX29" fmla="*/ 2893137 w 3026814"/>
              <a:gd name="connsiteY29" fmla="*/ 190991 h 744866"/>
              <a:gd name="connsiteX30" fmla="*/ 2864492 w 3026814"/>
              <a:gd name="connsiteY30" fmla="*/ 171892 h 744866"/>
              <a:gd name="connsiteX31" fmla="*/ 2807203 w 3026814"/>
              <a:gd name="connsiteY31" fmla="*/ 152793 h 744866"/>
              <a:gd name="connsiteX32" fmla="*/ 2711720 w 3026814"/>
              <a:gd name="connsiteY32" fmla="*/ 95495 h 744866"/>
              <a:gd name="connsiteX33" fmla="*/ 2434819 w 3026814"/>
              <a:gd name="connsiteY33" fmla="*/ 57297 h 744866"/>
              <a:gd name="connsiteX34" fmla="*/ 2329787 w 3026814"/>
              <a:gd name="connsiteY34" fmla="*/ 38198 h 744866"/>
              <a:gd name="connsiteX35" fmla="*/ 2224756 w 3026814"/>
              <a:gd name="connsiteY35" fmla="*/ 28648 h 744866"/>
              <a:gd name="connsiteX36" fmla="*/ 1775986 w 3026814"/>
              <a:gd name="connsiteY36" fmla="*/ 0 h 744866"/>
              <a:gd name="connsiteX37" fmla="*/ 1040766 w 3026814"/>
              <a:gd name="connsiteY37" fmla="*/ 9549 h 744866"/>
              <a:gd name="connsiteX38" fmla="*/ 973928 w 3026814"/>
              <a:gd name="connsiteY38" fmla="*/ 28648 h 744866"/>
              <a:gd name="connsiteX39" fmla="*/ 878445 w 3026814"/>
              <a:gd name="connsiteY39" fmla="*/ 57297 h 744866"/>
              <a:gd name="connsiteX40" fmla="*/ 849800 w 3026814"/>
              <a:gd name="connsiteY40" fmla="*/ 76396 h 744866"/>
              <a:gd name="connsiteX41" fmla="*/ 811607 w 3026814"/>
              <a:gd name="connsiteY41" fmla="*/ 85946 h 744866"/>
              <a:gd name="connsiteX42" fmla="*/ 706575 w 3026814"/>
              <a:gd name="connsiteY42" fmla="*/ 124144 h 744866"/>
              <a:gd name="connsiteX43" fmla="*/ 658834 w 3026814"/>
              <a:gd name="connsiteY43" fmla="*/ 133693 h 744866"/>
              <a:gd name="connsiteX44" fmla="*/ 534706 w 3026814"/>
              <a:gd name="connsiteY44" fmla="*/ 162342 h 744866"/>
              <a:gd name="connsiteX45" fmla="*/ 458319 w 3026814"/>
              <a:gd name="connsiteY45" fmla="*/ 200540 h 744866"/>
              <a:gd name="connsiteX46" fmla="*/ 429674 w 3026814"/>
              <a:gd name="connsiteY46" fmla="*/ 210090 h 744866"/>
              <a:gd name="connsiteX47" fmla="*/ 391481 w 3026814"/>
              <a:gd name="connsiteY47" fmla="*/ 229189 h 744866"/>
              <a:gd name="connsiteX48" fmla="*/ 334191 w 3026814"/>
              <a:gd name="connsiteY48" fmla="*/ 248288 h 744866"/>
              <a:gd name="connsiteX49" fmla="*/ 257805 w 3026814"/>
              <a:gd name="connsiteY49" fmla="*/ 286487 h 744866"/>
              <a:gd name="connsiteX50" fmla="*/ 181418 w 3026814"/>
              <a:gd name="connsiteY50" fmla="*/ 315135 h 744866"/>
              <a:gd name="connsiteX51" fmla="*/ 105032 w 3026814"/>
              <a:gd name="connsiteY51" fmla="*/ 353333 h 744866"/>
              <a:gd name="connsiteX52" fmla="*/ 85935 w 3026814"/>
              <a:gd name="connsiteY52" fmla="*/ 372433 h 744866"/>
              <a:gd name="connsiteX53" fmla="*/ 57290 w 3026814"/>
              <a:gd name="connsiteY53" fmla="*/ 381982 h 744866"/>
              <a:gd name="connsiteX54" fmla="*/ 9549 w 3026814"/>
              <a:gd name="connsiteY54" fmla="*/ 429730 h 744866"/>
              <a:gd name="connsiteX55" fmla="*/ 0 w 3026814"/>
              <a:gd name="connsiteY55" fmla="*/ 429730 h 74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26814" h="744866">
                <a:moveTo>
                  <a:pt x="57290" y="362883"/>
                </a:moveTo>
                <a:cubicBezTo>
                  <a:pt x="60473" y="378799"/>
                  <a:pt x="57406" y="397423"/>
                  <a:pt x="66839" y="410631"/>
                </a:cubicBezTo>
                <a:cubicBezTo>
                  <a:pt x="75112" y="422214"/>
                  <a:pt x="93450" y="421456"/>
                  <a:pt x="105032" y="429730"/>
                </a:cubicBezTo>
                <a:cubicBezTo>
                  <a:pt x="116020" y="437580"/>
                  <a:pt x="122284" y="451128"/>
                  <a:pt x="133677" y="458379"/>
                </a:cubicBezTo>
                <a:cubicBezTo>
                  <a:pt x="157694" y="473664"/>
                  <a:pt x="185653" y="481929"/>
                  <a:pt x="210063" y="496577"/>
                </a:cubicBezTo>
                <a:cubicBezTo>
                  <a:pt x="275066" y="535584"/>
                  <a:pt x="240198" y="519356"/>
                  <a:pt x="315095" y="544325"/>
                </a:cubicBezTo>
                <a:cubicBezTo>
                  <a:pt x="360288" y="589524"/>
                  <a:pt x="324400" y="564226"/>
                  <a:pt x="391481" y="582523"/>
                </a:cubicBezTo>
                <a:cubicBezTo>
                  <a:pt x="410901" y="587820"/>
                  <a:pt x="429242" y="596739"/>
                  <a:pt x="448771" y="601622"/>
                </a:cubicBezTo>
                <a:cubicBezTo>
                  <a:pt x="461502" y="604805"/>
                  <a:pt x="474515" y="607022"/>
                  <a:pt x="486964" y="611172"/>
                </a:cubicBezTo>
                <a:cubicBezTo>
                  <a:pt x="503224" y="616593"/>
                  <a:pt x="518225" y="625562"/>
                  <a:pt x="534706" y="630271"/>
                </a:cubicBezTo>
                <a:cubicBezTo>
                  <a:pt x="562920" y="638333"/>
                  <a:pt x="591913" y="643384"/>
                  <a:pt x="620640" y="649370"/>
                </a:cubicBezTo>
                <a:cubicBezTo>
                  <a:pt x="668304" y="659301"/>
                  <a:pt x="715285" y="674780"/>
                  <a:pt x="763865" y="678019"/>
                </a:cubicBezTo>
                <a:lnTo>
                  <a:pt x="907090" y="687568"/>
                </a:lnTo>
                <a:cubicBezTo>
                  <a:pt x="935811" y="689962"/>
                  <a:pt x="964333" y="694385"/>
                  <a:pt x="993024" y="697118"/>
                </a:cubicBezTo>
                <a:cubicBezTo>
                  <a:pt x="1031177" y="700752"/>
                  <a:pt x="1069436" y="703197"/>
                  <a:pt x="1107604" y="706667"/>
                </a:cubicBezTo>
                <a:lnTo>
                  <a:pt x="1203087" y="716217"/>
                </a:lnTo>
                <a:cubicBezTo>
                  <a:pt x="1231750" y="719235"/>
                  <a:pt x="1260279" y="723638"/>
                  <a:pt x="1289022" y="725767"/>
                </a:cubicBezTo>
                <a:cubicBezTo>
                  <a:pt x="1346243" y="730006"/>
                  <a:pt x="1403521" y="734360"/>
                  <a:pt x="1460891" y="735316"/>
                </a:cubicBezTo>
                <a:lnTo>
                  <a:pt x="2434819" y="744866"/>
                </a:lnTo>
                <a:cubicBezTo>
                  <a:pt x="2546216" y="741683"/>
                  <a:pt x="2657913" y="744088"/>
                  <a:pt x="2769009" y="735316"/>
                </a:cubicBezTo>
                <a:cubicBezTo>
                  <a:pt x="2780449" y="734413"/>
                  <a:pt x="2787390" y="721350"/>
                  <a:pt x="2797654" y="716217"/>
                </a:cubicBezTo>
                <a:cubicBezTo>
                  <a:pt x="2817359" y="706363"/>
                  <a:pt x="2871633" y="689976"/>
                  <a:pt x="2893137" y="668469"/>
                </a:cubicBezTo>
                <a:cubicBezTo>
                  <a:pt x="2904390" y="657215"/>
                  <a:pt x="2911136" y="642101"/>
                  <a:pt x="2921782" y="630271"/>
                </a:cubicBezTo>
                <a:cubicBezTo>
                  <a:pt x="2939849" y="610194"/>
                  <a:pt x="2979072" y="572973"/>
                  <a:pt x="2979072" y="572973"/>
                </a:cubicBezTo>
                <a:cubicBezTo>
                  <a:pt x="2989703" y="541076"/>
                  <a:pt x="2990178" y="542092"/>
                  <a:pt x="2998169" y="506127"/>
                </a:cubicBezTo>
                <a:cubicBezTo>
                  <a:pt x="3001690" y="490282"/>
                  <a:pt x="3002019" y="473577"/>
                  <a:pt x="3007717" y="458379"/>
                </a:cubicBezTo>
                <a:cubicBezTo>
                  <a:pt x="3011746" y="447633"/>
                  <a:pt x="3020448" y="439280"/>
                  <a:pt x="3026814" y="429730"/>
                </a:cubicBezTo>
                <a:cubicBezTo>
                  <a:pt x="3023631" y="404264"/>
                  <a:pt x="3025896" y="377502"/>
                  <a:pt x="3017265" y="353333"/>
                </a:cubicBezTo>
                <a:cubicBezTo>
                  <a:pt x="3009546" y="331717"/>
                  <a:pt x="2992843" y="314399"/>
                  <a:pt x="2979072" y="296036"/>
                </a:cubicBezTo>
                <a:cubicBezTo>
                  <a:pt x="2953871" y="262431"/>
                  <a:pt x="2927236" y="219411"/>
                  <a:pt x="2893137" y="190991"/>
                </a:cubicBezTo>
                <a:cubicBezTo>
                  <a:pt x="2884321" y="183644"/>
                  <a:pt x="2874979" y="176553"/>
                  <a:pt x="2864492" y="171892"/>
                </a:cubicBezTo>
                <a:cubicBezTo>
                  <a:pt x="2846098" y="163716"/>
                  <a:pt x="2826299" y="159159"/>
                  <a:pt x="2807203" y="152793"/>
                </a:cubicBezTo>
                <a:cubicBezTo>
                  <a:pt x="2776536" y="129790"/>
                  <a:pt x="2750230" y="106500"/>
                  <a:pt x="2711720" y="95495"/>
                </a:cubicBezTo>
                <a:cubicBezTo>
                  <a:pt x="2599501" y="63428"/>
                  <a:pt x="2548417" y="65412"/>
                  <a:pt x="2434819" y="57297"/>
                </a:cubicBezTo>
                <a:cubicBezTo>
                  <a:pt x="2399808" y="50931"/>
                  <a:pt x="2365045" y="43007"/>
                  <a:pt x="2329787" y="38198"/>
                </a:cubicBezTo>
                <a:cubicBezTo>
                  <a:pt x="2294955" y="33447"/>
                  <a:pt x="2259817" y="31214"/>
                  <a:pt x="2224756" y="28648"/>
                </a:cubicBezTo>
                <a:lnTo>
                  <a:pt x="1775986" y="0"/>
                </a:lnTo>
                <a:cubicBezTo>
                  <a:pt x="1530913" y="3183"/>
                  <a:pt x="1285704" y="800"/>
                  <a:pt x="1040766" y="9549"/>
                </a:cubicBezTo>
                <a:cubicBezTo>
                  <a:pt x="1017610" y="10376"/>
                  <a:pt x="996282" y="22551"/>
                  <a:pt x="973928" y="28648"/>
                </a:cubicBezTo>
                <a:cubicBezTo>
                  <a:pt x="951347" y="34807"/>
                  <a:pt x="894281" y="46738"/>
                  <a:pt x="878445" y="57297"/>
                </a:cubicBezTo>
                <a:cubicBezTo>
                  <a:pt x="868897" y="63663"/>
                  <a:pt x="860348" y="71875"/>
                  <a:pt x="849800" y="76396"/>
                </a:cubicBezTo>
                <a:cubicBezTo>
                  <a:pt x="837738" y="81566"/>
                  <a:pt x="824056" y="81796"/>
                  <a:pt x="811607" y="85946"/>
                </a:cubicBezTo>
                <a:cubicBezTo>
                  <a:pt x="774591" y="98286"/>
                  <a:pt x="745579" y="116343"/>
                  <a:pt x="706575" y="124144"/>
                </a:cubicBezTo>
                <a:cubicBezTo>
                  <a:pt x="690661" y="127327"/>
                  <a:pt x="674647" y="130043"/>
                  <a:pt x="658834" y="133693"/>
                </a:cubicBezTo>
                <a:cubicBezTo>
                  <a:pt x="509122" y="168247"/>
                  <a:pt x="643788" y="140524"/>
                  <a:pt x="534706" y="162342"/>
                </a:cubicBezTo>
                <a:cubicBezTo>
                  <a:pt x="509244" y="175075"/>
                  <a:pt x="484235" y="188758"/>
                  <a:pt x="458319" y="200540"/>
                </a:cubicBezTo>
                <a:cubicBezTo>
                  <a:pt x="449156" y="204705"/>
                  <a:pt x="438925" y="206125"/>
                  <a:pt x="429674" y="210090"/>
                </a:cubicBezTo>
                <a:cubicBezTo>
                  <a:pt x="416591" y="215698"/>
                  <a:pt x="404697" y="223902"/>
                  <a:pt x="391481" y="229189"/>
                </a:cubicBezTo>
                <a:cubicBezTo>
                  <a:pt x="372791" y="236666"/>
                  <a:pt x="334191" y="248288"/>
                  <a:pt x="334191" y="248288"/>
                </a:cubicBezTo>
                <a:cubicBezTo>
                  <a:pt x="283468" y="282108"/>
                  <a:pt x="327877" y="255339"/>
                  <a:pt x="257805" y="286487"/>
                </a:cubicBezTo>
                <a:cubicBezTo>
                  <a:pt x="193615" y="315020"/>
                  <a:pt x="246566" y="298847"/>
                  <a:pt x="181418" y="315135"/>
                </a:cubicBezTo>
                <a:cubicBezTo>
                  <a:pt x="67683" y="400449"/>
                  <a:pt x="212299" y="299692"/>
                  <a:pt x="105032" y="353333"/>
                </a:cubicBezTo>
                <a:cubicBezTo>
                  <a:pt x="96980" y="357360"/>
                  <a:pt x="93655" y="367800"/>
                  <a:pt x="85935" y="372433"/>
                </a:cubicBezTo>
                <a:cubicBezTo>
                  <a:pt x="77305" y="377612"/>
                  <a:pt x="66838" y="378799"/>
                  <a:pt x="57290" y="381982"/>
                </a:cubicBezTo>
                <a:cubicBezTo>
                  <a:pt x="38195" y="410630"/>
                  <a:pt x="41377" y="413814"/>
                  <a:pt x="9549" y="429730"/>
                </a:cubicBezTo>
                <a:cubicBezTo>
                  <a:pt x="6702" y="431154"/>
                  <a:pt x="3183" y="429730"/>
                  <a:pt x="0" y="429730"/>
                </a:cubicBezTo>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
        <p:nvSpPr>
          <p:cNvPr id="77" name="Freeform 76"/>
          <p:cNvSpPr/>
          <p:nvPr/>
        </p:nvSpPr>
        <p:spPr bwMode="auto">
          <a:xfrm>
            <a:off x="5348715" y="6751592"/>
            <a:ext cx="762344" cy="515677"/>
          </a:xfrm>
          <a:custGeom>
            <a:avLst/>
            <a:gdLst>
              <a:gd name="connsiteX0" fmla="*/ 65175 w 762344"/>
              <a:gd name="connsiteY0" fmla="*/ 0 h 515677"/>
              <a:gd name="connsiteX1" fmla="*/ 7885 w 762344"/>
              <a:gd name="connsiteY1" fmla="*/ 85946 h 515677"/>
              <a:gd name="connsiteX2" fmla="*/ 46078 w 762344"/>
              <a:gd name="connsiteY2" fmla="*/ 248289 h 515677"/>
              <a:gd name="connsiteX3" fmla="*/ 65175 w 762344"/>
              <a:gd name="connsiteY3" fmla="*/ 305586 h 515677"/>
              <a:gd name="connsiteX4" fmla="*/ 122465 w 762344"/>
              <a:gd name="connsiteY4" fmla="*/ 372433 h 515677"/>
              <a:gd name="connsiteX5" fmla="*/ 151110 w 762344"/>
              <a:gd name="connsiteY5" fmla="*/ 391532 h 515677"/>
              <a:gd name="connsiteX6" fmla="*/ 189303 w 762344"/>
              <a:gd name="connsiteY6" fmla="*/ 420181 h 515677"/>
              <a:gd name="connsiteX7" fmla="*/ 237045 w 762344"/>
              <a:gd name="connsiteY7" fmla="*/ 467929 h 515677"/>
              <a:gd name="connsiteX8" fmla="*/ 332528 w 762344"/>
              <a:gd name="connsiteY8" fmla="*/ 506127 h 515677"/>
              <a:gd name="connsiteX9" fmla="*/ 361173 w 762344"/>
              <a:gd name="connsiteY9" fmla="*/ 515677 h 515677"/>
              <a:gd name="connsiteX10" fmla="*/ 609428 w 762344"/>
              <a:gd name="connsiteY10" fmla="*/ 477478 h 515677"/>
              <a:gd name="connsiteX11" fmla="*/ 666718 w 762344"/>
              <a:gd name="connsiteY11" fmla="*/ 439280 h 515677"/>
              <a:gd name="connsiteX12" fmla="*/ 752653 w 762344"/>
              <a:gd name="connsiteY12" fmla="*/ 372433 h 515677"/>
              <a:gd name="connsiteX13" fmla="*/ 714460 w 762344"/>
              <a:gd name="connsiteY13" fmla="*/ 200541 h 515677"/>
              <a:gd name="connsiteX14" fmla="*/ 685815 w 762344"/>
              <a:gd name="connsiteY14" fmla="*/ 181442 h 515677"/>
              <a:gd name="connsiteX15" fmla="*/ 628525 w 762344"/>
              <a:gd name="connsiteY15" fmla="*/ 114595 h 515677"/>
              <a:gd name="connsiteX16" fmla="*/ 590332 w 762344"/>
              <a:gd name="connsiteY16" fmla="*/ 66847 h 515677"/>
              <a:gd name="connsiteX17" fmla="*/ 389817 w 762344"/>
              <a:gd name="connsiteY17" fmla="*/ 19099 h 515677"/>
              <a:gd name="connsiteX18" fmla="*/ 237045 w 762344"/>
              <a:gd name="connsiteY18" fmla="*/ 9550 h 515677"/>
              <a:gd name="connsiteX19" fmla="*/ 65175 w 762344"/>
              <a:gd name="connsiteY19" fmla="*/ 0 h 515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2344" h="515677">
                <a:moveTo>
                  <a:pt x="65175" y="0"/>
                </a:moveTo>
                <a:cubicBezTo>
                  <a:pt x="46078" y="28649"/>
                  <a:pt x="0" y="52431"/>
                  <a:pt x="7885" y="85946"/>
                </a:cubicBezTo>
                <a:cubicBezTo>
                  <a:pt x="20616" y="140060"/>
                  <a:pt x="32047" y="194497"/>
                  <a:pt x="46078" y="248289"/>
                </a:cubicBezTo>
                <a:cubicBezTo>
                  <a:pt x="51159" y="267769"/>
                  <a:pt x="54625" y="288440"/>
                  <a:pt x="65175" y="305586"/>
                </a:cubicBezTo>
                <a:cubicBezTo>
                  <a:pt x="80554" y="330580"/>
                  <a:pt x="101716" y="351681"/>
                  <a:pt x="122465" y="372433"/>
                </a:cubicBezTo>
                <a:cubicBezTo>
                  <a:pt x="130579" y="380548"/>
                  <a:pt x="141772" y="384861"/>
                  <a:pt x="151110" y="391532"/>
                </a:cubicBezTo>
                <a:cubicBezTo>
                  <a:pt x="164060" y="400783"/>
                  <a:pt x="177409" y="409607"/>
                  <a:pt x="189303" y="420181"/>
                </a:cubicBezTo>
                <a:cubicBezTo>
                  <a:pt x="206124" y="435135"/>
                  <a:pt x="218843" y="454690"/>
                  <a:pt x="237045" y="467929"/>
                </a:cubicBezTo>
                <a:cubicBezTo>
                  <a:pt x="278294" y="497932"/>
                  <a:pt x="290694" y="494172"/>
                  <a:pt x="332528" y="506127"/>
                </a:cubicBezTo>
                <a:cubicBezTo>
                  <a:pt x="342206" y="508892"/>
                  <a:pt x="351625" y="512494"/>
                  <a:pt x="361173" y="515677"/>
                </a:cubicBezTo>
                <a:cubicBezTo>
                  <a:pt x="443925" y="502944"/>
                  <a:pt x="528203" y="497787"/>
                  <a:pt x="609428" y="477478"/>
                </a:cubicBezTo>
                <a:cubicBezTo>
                  <a:pt x="631695" y="471911"/>
                  <a:pt x="647621" y="452013"/>
                  <a:pt x="666718" y="439280"/>
                </a:cubicBezTo>
                <a:cubicBezTo>
                  <a:pt x="735244" y="393591"/>
                  <a:pt x="707779" y="417313"/>
                  <a:pt x="752653" y="372433"/>
                </a:cubicBezTo>
                <a:cubicBezTo>
                  <a:pt x="746405" y="291202"/>
                  <a:pt x="762344" y="256413"/>
                  <a:pt x="714460" y="200541"/>
                </a:cubicBezTo>
                <a:cubicBezTo>
                  <a:pt x="706992" y="191827"/>
                  <a:pt x="695363" y="187808"/>
                  <a:pt x="685815" y="181442"/>
                </a:cubicBezTo>
                <a:cubicBezTo>
                  <a:pt x="615613" y="64424"/>
                  <a:pt x="694657" y="180736"/>
                  <a:pt x="628525" y="114595"/>
                </a:cubicBezTo>
                <a:cubicBezTo>
                  <a:pt x="614114" y="100182"/>
                  <a:pt x="606636" y="79077"/>
                  <a:pt x="590332" y="66847"/>
                </a:cubicBezTo>
                <a:cubicBezTo>
                  <a:pt x="519718" y="13880"/>
                  <a:pt x="479809" y="25306"/>
                  <a:pt x="389817" y="19099"/>
                </a:cubicBezTo>
                <a:lnTo>
                  <a:pt x="237045" y="9550"/>
                </a:lnTo>
                <a:lnTo>
                  <a:pt x="65175" y="0"/>
                </a:lnTo>
                <a:close/>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
        <p:nvSpPr>
          <p:cNvPr id="82" name="Freeform 81"/>
          <p:cNvSpPr/>
          <p:nvPr/>
        </p:nvSpPr>
        <p:spPr bwMode="auto">
          <a:xfrm>
            <a:off x="6416468" y="6799377"/>
            <a:ext cx="842748" cy="537708"/>
          </a:xfrm>
          <a:custGeom>
            <a:avLst/>
            <a:gdLst>
              <a:gd name="connsiteX0" fmla="*/ 105032 w 842748"/>
              <a:gd name="connsiteY0" fmla="*/ 38113 h 537708"/>
              <a:gd name="connsiteX1" fmla="*/ 66838 w 842748"/>
              <a:gd name="connsiteY1" fmla="*/ 57212 h 537708"/>
              <a:gd name="connsiteX2" fmla="*/ 9549 w 842748"/>
              <a:gd name="connsiteY2" fmla="*/ 133609 h 537708"/>
              <a:gd name="connsiteX3" fmla="*/ 0 w 842748"/>
              <a:gd name="connsiteY3" fmla="*/ 162257 h 537708"/>
              <a:gd name="connsiteX4" fmla="*/ 19097 w 842748"/>
              <a:gd name="connsiteY4" fmla="*/ 295951 h 537708"/>
              <a:gd name="connsiteX5" fmla="*/ 28645 w 842748"/>
              <a:gd name="connsiteY5" fmla="*/ 324600 h 537708"/>
              <a:gd name="connsiteX6" fmla="*/ 124128 w 842748"/>
              <a:gd name="connsiteY6" fmla="*/ 400997 h 537708"/>
              <a:gd name="connsiteX7" fmla="*/ 152773 w 842748"/>
              <a:gd name="connsiteY7" fmla="*/ 410546 h 537708"/>
              <a:gd name="connsiteX8" fmla="*/ 601544 w 842748"/>
              <a:gd name="connsiteY8" fmla="*/ 420096 h 537708"/>
              <a:gd name="connsiteX9" fmla="*/ 677930 w 842748"/>
              <a:gd name="connsiteY9" fmla="*/ 400997 h 537708"/>
              <a:gd name="connsiteX10" fmla="*/ 716123 w 842748"/>
              <a:gd name="connsiteY10" fmla="*/ 391447 h 537708"/>
              <a:gd name="connsiteX11" fmla="*/ 763865 w 842748"/>
              <a:gd name="connsiteY11" fmla="*/ 362798 h 537708"/>
              <a:gd name="connsiteX12" fmla="*/ 802058 w 842748"/>
              <a:gd name="connsiteY12" fmla="*/ 343699 h 537708"/>
              <a:gd name="connsiteX13" fmla="*/ 821155 w 842748"/>
              <a:gd name="connsiteY13" fmla="*/ 315050 h 537708"/>
              <a:gd name="connsiteX14" fmla="*/ 821155 w 842748"/>
              <a:gd name="connsiteY14" fmla="*/ 210005 h 537708"/>
              <a:gd name="connsiteX15" fmla="*/ 792510 w 842748"/>
              <a:gd name="connsiteY15" fmla="*/ 190906 h 537708"/>
              <a:gd name="connsiteX16" fmla="*/ 773413 w 842748"/>
              <a:gd name="connsiteY16" fmla="*/ 162257 h 537708"/>
              <a:gd name="connsiteX17" fmla="*/ 706575 w 842748"/>
              <a:gd name="connsiteY17" fmla="*/ 124059 h 537708"/>
              <a:gd name="connsiteX18" fmla="*/ 668382 w 842748"/>
              <a:gd name="connsiteY18" fmla="*/ 95410 h 537708"/>
              <a:gd name="connsiteX19" fmla="*/ 630188 w 842748"/>
              <a:gd name="connsiteY19" fmla="*/ 85861 h 537708"/>
              <a:gd name="connsiteX20" fmla="*/ 572899 w 842748"/>
              <a:gd name="connsiteY20" fmla="*/ 66762 h 537708"/>
              <a:gd name="connsiteX21" fmla="*/ 544254 w 842748"/>
              <a:gd name="connsiteY21" fmla="*/ 47663 h 537708"/>
              <a:gd name="connsiteX22" fmla="*/ 515609 w 842748"/>
              <a:gd name="connsiteY22" fmla="*/ 38113 h 537708"/>
              <a:gd name="connsiteX23" fmla="*/ 105032 w 842748"/>
              <a:gd name="connsiteY23" fmla="*/ 38113 h 53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2748" h="537708">
                <a:moveTo>
                  <a:pt x="105032" y="38113"/>
                </a:moveTo>
                <a:cubicBezTo>
                  <a:pt x="30237" y="41296"/>
                  <a:pt x="77550" y="47838"/>
                  <a:pt x="66838" y="57212"/>
                </a:cubicBezTo>
                <a:cubicBezTo>
                  <a:pt x="60588" y="62681"/>
                  <a:pt x="17925" y="116855"/>
                  <a:pt x="9549" y="133609"/>
                </a:cubicBezTo>
                <a:cubicBezTo>
                  <a:pt x="5048" y="142612"/>
                  <a:pt x="3183" y="152708"/>
                  <a:pt x="0" y="162257"/>
                </a:cubicBezTo>
                <a:cubicBezTo>
                  <a:pt x="5942" y="215736"/>
                  <a:pt x="6937" y="247304"/>
                  <a:pt x="19097" y="295951"/>
                </a:cubicBezTo>
                <a:cubicBezTo>
                  <a:pt x="21538" y="305717"/>
                  <a:pt x="22606" y="316547"/>
                  <a:pt x="28645" y="324600"/>
                </a:cubicBezTo>
                <a:cubicBezTo>
                  <a:pt x="55406" y="360286"/>
                  <a:pt x="85210" y="381535"/>
                  <a:pt x="124128" y="400997"/>
                </a:cubicBezTo>
                <a:cubicBezTo>
                  <a:pt x="133130" y="405499"/>
                  <a:pt x="143225" y="407363"/>
                  <a:pt x="152773" y="410546"/>
                </a:cubicBezTo>
                <a:cubicBezTo>
                  <a:pt x="279917" y="537708"/>
                  <a:pt x="174372" y="446253"/>
                  <a:pt x="601544" y="420096"/>
                </a:cubicBezTo>
                <a:cubicBezTo>
                  <a:pt x="638595" y="417827"/>
                  <a:pt x="646640" y="409938"/>
                  <a:pt x="677930" y="400997"/>
                </a:cubicBezTo>
                <a:cubicBezTo>
                  <a:pt x="690548" y="397391"/>
                  <a:pt x="703392" y="394630"/>
                  <a:pt x="716123" y="391447"/>
                </a:cubicBezTo>
                <a:cubicBezTo>
                  <a:pt x="732037" y="381897"/>
                  <a:pt x="747642" y="371812"/>
                  <a:pt x="763865" y="362798"/>
                </a:cubicBezTo>
                <a:cubicBezTo>
                  <a:pt x="776307" y="355885"/>
                  <a:pt x="791124" y="352812"/>
                  <a:pt x="802058" y="343699"/>
                </a:cubicBezTo>
                <a:cubicBezTo>
                  <a:pt x="810874" y="336351"/>
                  <a:pt x="814789" y="324600"/>
                  <a:pt x="821155" y="315050"/>
                </a:cubicBezTo>
                <a:cubicBezTo>
                  <a:pt x="834583" y="274761"/>
                  <a:pt x="842748" y="263995"/>
                  <a:pt x="821155" y="210005"/>
                </a:cubicBezTo>
                <a:cubicBezTo>
                  <a:pt x="816893" y="199350"/>
                  <a:pt x="802058" y="197272"/>
                  <a:pt x="792510" y="190906"/>
                </a:cubicBezTo>
                <a:cubicBezTo>
                  <a:pt x="786144" y="181356"/>
                  <a:pt x="781528" y="170373"/>
                  <a:pt x="773413" y="162257"/>
                </a:cubicBezTo>
                <a:cubicBezTo>
                  <a:pt x="744511" y="133351"/>
                  <a:pt x="739349" y="134986"/>
                  <a:pt x="706575" y="124059"/>
                </a:cubicBezTo>
                <a:cubicBezTo>
                  <a:pt x="693844" y="114509"/>
                  <a:pt x="682616" y="102528"/>
                  <a:pt x="668382" y="95410"/>
                </a:cubicBezTo>
                <a:cubicBezTo>
                  <a:pt x="656645" y="89541"/>
                  <a:pt x="642758" y="89632"/>
                  <a:pt x="630188" y="85861"/>
                </a:cubicBezTo>
                <a:cubicBezTo>
                  <a:pt x="610908" y="80076"/>
                  <a:pt x="591293" y="74938"/>
                  <a:pt x="572899" y="66762"/>
                </a:cubicBezTo>
                <a:cubicBezTo>
                  <a:pt x="562412" y="62101"/>
                  <a:pt x="554518" y="52796"/>
                  <a:pt x="544254" y="47663"/>
                </a:cubicBezTo>
                <a:cubicBezTo>
                  <a:pt x="535252" y="43161"/>
                  <a:pt x="525287" y="40878"/>
                  <a:pt x="515609" y="38113"/>
                </a:cubicBezTo>
                <a:cubicBezTo>
                  <a:pt x="382231" y="0"/>
                  <a:pt x="179827" y="34930"/>
                  <a:pt x="105032" y="38113"/>
                </a:cubicBezTo>
                <a:close/>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
        <p:nvSpPr>
          <p:cNvPr id="83" name="Freeform 82"/>
          <p:cNvSpPr/>
          <p:nvPr/>
        </p:nvSpPr>
        <p:spPr bwMode="auto">
          <a:xfrm>
            <a:off x="6130061" y="4727036"/>
            <a:ext cx="2872699" cy="805402"/>
          </a:xfrm>
          <a:custGeom>
            <a:avLst/>
            <a:gdLst>
              <a:gd name="connsiteX0" fmla="*/ 372384 w 3093651"/>
              <a:gd name="connsiteY0" fmla="*/ 9550 h 1079101"/>
              <a:gd name="connsiteX1" fmla="*/ 315094 w 3093651"/>
              <a:gd name="connsiteY1" fmla="*/ 28649 h 1079101"/>
              <a:gd name="connsiteX2" fmla="*/ 229159 w 3093651"/>
              <a:gd name="connsiteY2" fmla="*/ 57297 h 1079101"/>
              <a:gd name="connsiteX3" fmla="*/ 105031 w 3093651"/>
              <a:gd name="connsiteY3" fmla="*/ 143244 h 1079101"/>
              <a:gd name="connsiteX4" fmla="*/ 47742 w 3093651"/>
              <a:gd name="connsiteY4" fmla="*/ 171892 h 1079101"/>
              <a:gd name="connsiteX5" fmla="*/ 38193 w 3093651"/>
              <a:gd name="connsiteY5" fmla="*/ 200541 h 1079101"/>
              <a:gd name="connsiteX6" fmla="*/ 19097 w 3093651"/>
              <a:gd name="connsiteY6" fmla="*/ 229190 h 1079101"/>
              <a:gd name="connsiteX7" fmla="*/ 0 w 3093651"/>
              <a:gd name="connsiteY7" fmla="*/ 267388 h 1079101"/>
              <a:gd name="connsiteX8" fmla="*/ 38193 w 3093651"/>
              <a:gd name="connsiteY8" fmla="*/ 353334 h 1079101"/>
              <a:gd name="connsiteX9" fmla="*/ 57290 w 3093651"/>
              <a:gd name="connsiteY9" fmla="*/ 381983 h 1079101"/>
              <a:gd name="connsiteX10" fmla="*/ 114580 w 3093651"/>
              <a:gd name="connsiteY10" fmla="*/ 439280 h 1079101"/>
              <a:gd name="connsiteX11" fmla="*/ 229159 w 3093651"/>
              <a:gd name="connsiteY11" fmla="*/ 563424 h 1079101"/>
              <a:gd name="connsiteX12" fmla="*/ 248256 w 3093651"/>
              <a:gd name="connsiteY12" fmla="*/ 592073 h 1079101"/>
              <a:gd name="connsiteX13" fmla="*/ 591995 w 3093651"/>
              <a:gd name="connsiteY13" fmla="*/ 859461 h 1079101"/>
              <a:gd name="connsiteX14" fmla="*/ 744768 w 3093651"/>
              <a:gd name="connsiteY14" fmla="*/ 926308 h 1079101"/>
              <a:gd name="connsiteX15" fmla="*/ 811606 w 3093651"/>
              <a:gd name="connsiteY15" fmla="*/ 974056 h 1079101"/>
              <a:gd name="connsiteX16" fmla="*/ 859348 w 3093651"/>
              <a:gd name="connsiteY16" fmla="*/ 1002704 h 1079101"/>
              <a:gd name="connsiteX17" fmla="*/ 897541 w 3093651"/>
              <a:gd name="connsiteY17" fmla="*/ 1031353 h 1079101"/>
              <a:gd name="connsiteX18" fmla="*/ 973927 w 3093651"/>
              <a:gd name="connsiteY18" fmla="*/ 1040903 h 1079101"/>
              <a:gd name="connsiteX19" fmla="*/ 1098055 w 3093651"/>
              <a:gd name="connsiteY19" fmla="*/ 1050452 h 1079101"/>
              <a:gd name="connsiteX20" fmla="*/ 1269925 w 3093651"/>
              <a:gd name="connsiteY20" fmla="*/ 1060002 h 1079101"/>
              <a:gd name="connsiteX21" fmla="*/ 1384505 w 3093651"/>
              <a:gd name="connsiteY21" fmla="*/ 1069551 h 1079101"/>
              <a:gd name="connsiteX22" fmla="*/ 1556374 w 3093651"/>
              <a:gd name="connsiteY22" fmla="*/ 1079101 h 1079101"/>
              <a:gd name="connsiteX23" fmla="*/ 2797654 w 3093651"/>
              <a:gd name="connsiteY23" fmla="*/ 1069551 h 1079101"/>
              <a:gd name="connsiteX24" fmla="*/ 2940879 w 3093651"/>
              <a:gd name="connsiteY24" fmla="*/ 1040903 h 1079101"/>
              <a:gd name="connsiteX25" fmla="*/ 2979072 w 3093651"/>
              <a:gd name="connsiteY25" fmla="*/ 1021804 h 1079101"/>
              <a:gd name="connsiteX26" fmla="*/ 3007717 w 3093651"/>
              <a:gd name="connsiteY26" fmla="*/ 993155 h 1079101"/>
              <a:gd name="connsiteX27" fmla="*/ 3093651 w 3093651"/>
              <a:gd name="connsiteY27" fmla="*/ 849911 h 1079101"/>
              <a:gd name="connsiteX28" fmla="*/ 3074555 w 3093651"/>
              <a:gd name="connsiteY28" fmla="*/ 506127 h 1079101"/>
              <a:gd name="connsiteX29" fmla="*/ 3065007 w 3093651"/>
              <a:gd name="connsiteY29" fmla="*/ 458379 h 1079101"/>
              <a:gd name="connsiteX30" fmla="*/ 3017265 w 3093651"/>
              <a:gd name="connsiteY30" fmla="*/ 372433 h 1079101"/>
              <a:gd name="connsiteX31" fmla="*/ 2969523 w 3093651"/>
              <a:gd name="connsiteY31" fmla="*/ 315136 h 1079101"/>
              <a:gd name="connsiteX32" fmla="*/ 2940879 w 3093651"/>
              <a:gd name="connsiteY32" fmla="*/ 296037 h 1079101"/>
              <a:gd name="connsiteX33" fmla="*/ 2921782 w 3093651"/>
              <a:gd name="connsiteY33" fmla="*/ 267388 h 1079101"/>
              <a:gd name="connsiteX34" fmla="*/ 2902685 w 3093651"/>
              <a:gd name="connsiteY34" fmla="*/ 229190 h 1079101"/>
              <a:gd name="connsiteX35" fmla="*/ 2835847 w 3093651"/>
              <a:gd name="connsiteY35" fmla="*/ 190991 h 1079101"/>
              <a:gd name="connsiteX36" fmla="*/ 2788106 w 3093651"/>
              <a:gd name="connsiteY36" fmla="*/ 152793 h 1079101"/>
              <a:gd name="connsiteX37" fmla="*/ 2683074 w 3093651"/>
              <a:gd name="connsiteY37" fmla="*/ 105045 h 1079101"/>
              <a:gd name="connsiteX38" fmla="*/ 2644881 w 3093651"/>
              <a:gd name="connsiteY38" fmla="*/ 76397 h 1079101"/>
              <a:gd name="connsiteX39" fmla="*/ 2578043 w 3093651"/>
              <a:gd name="connsiteY39" fmla="*/ 57297 h 1079101"/>
              <a:gd name="connsiteX40" fmla="*/ 2473012 w 3093651"/>
              <a:gd name="connsiteY40" fmla="*/ 19099 h 1079101"/>
              <a:gd name="connsiteX41" fmla="*/ 2234304 w 3093651"/>
              <a:gd name="connsiteY41" fmla="*/ 0 h 1079101"/>
              <a:gd name="connsiteX42" fmla="*/ 1422698 w 3093651"/>
              <a:gd name="connsiteY42" fmla="*/ 9550 h 1079101"/>
              <a:gd name="connsiteX43" fmla="*/ 1327215 w 3093651"/>
              <a:gd name="connsiteY43" fmla="*/ 19099 h 1079101"/>
              <a:gd name="connsiteX44" fmla="*/ 229159 w 3093651"/>
              <a:gd name="connsiteY44" fmla="*/ 28649 h 107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93651" h="1079101">
                <a:moveTo>
                  <a:pt x="372384" y="9550"/>
                </a:moveTo>
                <a:lnTo>
                  <a:pt x="315094" y="28649"/>
                </a:lnTo>
                <a:lnTo>
                  <a:pt x="229159" y="57297"/>
                </a:lnTo>
                <a:cubicBezTo>
                  <a:pt x="166481" y="119984"/>
                  <a:pt x="233501" y="57587"/>
                  <a:pt x="105031" y="143244"/>
                </a:cubicBezTo>
                <a:cubicBezTo>
                  <a:pt x="68012" y="167926"/>
                  <a:pt x="87273" y="158714"/>
                  <a:pt x="47742" y="171892"/>
                </a:cubicBezTo>
                <a:cubicBezTo>
                  <a:pt x="44559" y="181442"/>
                  <a:pt x="42694" y="191537"/>
                  <a:pt x="38193" y="200541"/>
                </a:cubicBezTo>
                <a:cubicBezTo>
                  <a:pt x="33061" y="210806"/>
                  <a:pt x="24790" y="219225"/>
                  <a:pt x="19097" y="229190"/>
                </a:cubicBezTo>
                <a:cubicBezTo>
                  <a:pt x="12035" y="241550"/>
                  <a:pt x="6366" y="254655"/>
                  <a:pt x="0" y="267388"/>
                </a:cubicBezTo>
                <a:cubicBezTo>
                  <a:pt x="13639" y="301489"/>
                  <a:pt x="20354" y="322112"/>
                  <a:pt x="38193" y="353334"/>
                </a:cubicBezTo>
                <a:cubicBezTo>
                  <a:pt x="43887" y="363299"/>
                  <a:pt x="49666" y="373405"/>
                  <a:pt x="57290" y="381983"/>
                </a:cubicBezTo>
                <a:cubicBezTo>
                  <a:pt x="75232" y="402170"/>
                  <a:pt x="97709" y="418189"/>
                  <a:pt x="114580" y="439280"/>
                </a:cubicBezTo>
                <a:cubicBezTo>
                  <a:pt x="200907" y="547204"/>
                  <a:pt x="158357" y="510317"/>
                  <a:pt x="229159" y="563424"/>
                </a:cubicBezTo>
                <a:cubicBezTo>
                  <a:pt x="235525" y="572974"/>
                  <a:pt x="240141" y="583957"/>
                  <a:pt x="248256" y="592073"/>
                </a:cubicBezTo>
                <a:cubicBezTo>
                  <a:pt x="332300" y="676128"/>
                  <a:pt x="500388" y="819378"/>
                  <a:pt x="591995" y="859461"/>
                </a:cubicBezTo>
                <a:cubicBezTo>
                  <a:pt x="642919" y="881743"/>
                  <a:pt x="695488" y="900593"/>
                  <a:pt x="744768" y="926308"/>
                </a:cubicBezTo>
                <a:cubicBezTo>
                  <a:pt x="769042" y="938975"/>
                  <a:pt x="788825" y="958867"/>
                  <a:pt x="811606" y="974056"/>
                </a:cubicBezTo>
                <a:cubicBezTo>
                  <a:pt x="827048" y="984352"/>
                  <a:pt x="843906" y="992408"/>
                  <a:pt x="859348" y="1002704"/>
                </a:cubicBezTo>
                <a:cubicBezTo>
                  <a:pt x="872589" y="1011533"/>
                  <a:pt x="882443" y="1026320"/>
                  <a:pt x="897541" y="1031353"/>
                </a:cubicBezTo>
                <a:cubicBezTo>
                  <a:pt x="921884" y="1039469"/>
                  <a:pt x="948382" y="1038470"/>
                  <a:pt x="973927" y="1040903"/>
                </a:cubicBezTo>
                <a:cubicBezTo>
                  <a:pt x="1015238" y="1044838"/>
                  <a:pt x="1056643" y="1047780"/>
                  <a:pt x="1098055" y="1050452"/>
                </a:cubicBezTo>
                <a:lnTo>
                  <a:pt x="1269925" y="1060002"/>
                </a:lnTo>
                <a:cubicBezTo>
                  <a:pt x="1308166" y="1062552"/>
                  <a:pt x="1346264" y="1067001"/>
                  <a:pt x="1384505" y="1069551"/>
                </a:cubicBezTo>
                <a:cubicBezTo>
                  <a:pt x="1441756" y="1073368"/>
                  <a:pt x="1499084" y="1075918"/>
                  <a:pt x="1556374" y="1079101"/>
                </a:cubicBezTo>
                <a:lnTo>
                  <a:pt x="2797654" y="1069551"/>
                </a:lnTo>
                <a:cubicBezTo>
                  <a:pt x="2856075" y="1068710"/>
                  <a:pt x="2889438" y="1061482"/>
                  <a:pt x="2940879" y="1040903"/>
                </a:cubicBezTo>
                <a:cubicBezTo>
                  <a:pt x="2954095" y="1035616"/>
                  <a:pt x="2966341" y="1028170"/>
                  <a:pt x="2979072" y="1021804"/>
                </a:cubicBezTo>
                <a:cubicBezTo>
                  <a:pt x="2988620" y="1012254"/>
                  <a:pt x="2999615" y="1003959"/>
                  <a:pt x="3007717" y="993155"/>
                </a:cubicBezTo>
                <a:cubicBezTo>
                  <a:pt x="3059570" y="924009"/>
                  <a:pt x="3060329" y="916567"/>
                  <a:pt x="3093651" y="849911"/>
                </a:cubicBezTo>
                <a:cubicBezTo>
                  <a:pt x="3087286" y="735316"/>
                  <a:pt x="3082929" y="620592"/>
                  <a:pt x="3074555" y="506127"/>
                </a:cubicBezTo>
                <a:cubicBezTo>
                  <a:pt x="3073371" y="489939"/>
                  <a:pt x="3070553" y="473633"/>
                  <a:pt x="3065007" y="458379"/>
                </a:cubicBezTo>
                <a:cubicBezTo>
                  <a:pt x="3056955" y="436233"/>
                  <a:pt x="3034379" y="394439"/>
                  <a:pt x="3017265" y="372433"/>
                </a:cubicBezTo>
                <a:cubicBezTo>
                  <a:pt x="3002003" y="352809"/>
                  <a:pt x="2987101" y="332716"/>
                  <a:pt x="2969523" y="315136"/>
                </a:cubicBezTo>
                <a:cubicBezTo>
                  <a:pt x="2961409" y="307021"/>
                  <a:pt x="2950427" y="302403"/>
                  <a:pt x="2940879" y="296037"/>
                </a:cubicBezTo>
                <a:cubicBezTo>
                  <a:pt x="2934513" y="286487"/>
                  <a:pt x="2927476" y="277353"/>
                  <a:pt x="2921782" y="267388"/>
                </a:cubicBezTo>
                <a:cubicBezTo>
                  <a:pt x="2914720" y="255028"/>
                  <a:pt x="2911798" y="240126"/>
                  <a:pt x="2902685" y="229190"/>
                </a:cubicBezTo>
                <a:cubicBezTo>
                  <a:pt x="2890478" y="214540"/>
                  <a:pt x="2849226" y="199912"/>
                  <a:pt x="2835847" y="190991"/>
                </a:cubicBezTo>
                <a:cubicBezTo>
                  <a:pt x="2818890" y="179685"/>
                  <a:pt x="2805463" y="163475"/>
                  <a:pt x="2788106" y="152793"/>
                </a:cubicBezTo>
                <a:cubicBezTo>
                  <a:pt x="2737652" y="121740"/>
                  <a:pt x="2726375" y="119481"/>
                  <a:pt x="2683074" y="105045"/>
                </a:cubicBezTo>
                <a:cubicBezTo>
                  <a:pt x="2670343" y="95496"/>
                  <a:pt x="2658698" y="84294"/>
                  <a:pt x="2644881" y="76397"/>
                </a:cubicBezTo>
                <a:cubicBezTo>
                  <a:pt x="2632007" y="69039"/>
                  <a:pt x="2589207" y="61019"/>
                  <a:pt x="2578043" y="57297"/>
                </a:cubicBezTo>
                <a:cubicBezTo>
                  <a:pt x="2552564" y="48803"/>
                  <a:pt x="2498467" y="22384"/>
                  <a:pt x="2473012" y="19099"/>
                </a:cubicBezTo>
                <a:cubicBezTo>
                  <a:pt x="2393845" y="8883"/>
                  <a:pt x="2234304" y="0"/>
                  <a:pt x="2234304" y="0"/>
                </a:cubicBezTo>
                <a:lnTo>
                  <a:pt x="1422698" y="9550"/>
                </a:lnTo>
                <a:cubicBezTo>
                  <a:pt x="1390719" y="10223"/>
                  <a:pt x="1359195" y="18446"/>
                  <a:pt x="1327215" y="19099"/>
                </a:cubicBezTo>
                <a:cubicBezTo>
                  <a:pt x="811474" y="29626"/>
                  <a:pt x="641143" y="28649"/>
                  <a:pt x="229159" y="28649"/>
                </a:cubicBezTo>
              </a:path>
            </a:pathLst>
          </a:custGeom>
          <a:noFill/>
          <a:ln w="25400" cap="flat" cmpd="sng" algn="ctr">
            <a:solidFill>
              <a:srgbClr val="800000"/>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
        <p:nvSpPr>
          <p:cNvPr id="70" name="Freeform 69"/>
          <p:cNvSpPr/>
          <p:nvPr/>
        </p:nvSpPr>
        <p:spPr bwMode="auto">
          <a:xfrm>
            <a:off x="294386" y="6719436"/>
            <a:ext cx="685800" cy="554887"/>
          </a:xfrm>
          <a:custGeom>
            <a:avLst/>
            <a:gdLst>
              <a:gd name="connsiteX0" fmla="*/ 192562 w 794105"/>
              <a:gd name="connsiteY0" fmla="*/ 0 h 642517"/>
              <a:gd name="connsiteX1" fmla="*/ 68434 w 794105"/>
              <a:gd name="connsiteY1" fmla="*/ 66847 h 642517"/>
              <a:gd name="connsiteX2" fmla="*/ 49337 w 794105"/>
              <a:gd name="connsiteY2" fmla="*/ 124144 h 642517"/>
              <a:gd name="connsiteX3" fmla="*/ 30241 w 794105"/>
              <a:gd name="connsiteY3" fmla="*/ 162342 h 642517"/>
              <a:gd name="connsiteX4" fmla="*/ 1596 w 794105"/>
              <a:gd name="connsiteY4" fmla="*/ 257838 h 642517"/>
              <a:gd name="connsiteX5" fmla="*/ 20693 w 794105"/>
              <a:gd name="connsiteY5" fmla="*/ 429730 h 642517"/>
              <a:gd name="connsiteX6" fmla="*/ 97079 w 794105"/>
              <a:gd name="connsiteY6" fmla="*/ 506127 h 642517"/>
              <a:gd name="connsiteX7" fmla="*/ 144821 w 794105"/>
              <a:gd name="connsiteY7" fmla="*/ 534775 h 642517"/>
              <a:gd name="connsiteX8" fmla="*/ 183014 w 794105"/>
              <a:gd name="connsiteY8" fmla="*/ 544325 h 642517"/>
              <a:gd name="connsiteX9" fmla="*/ 268948 w 794105"/>
              <a:gd name="connsiteY9" fmla="*/ 572974 h 642517"/>
              <a:gd name="connsiteX10" fmla="*/ 335787 w 794105"/>
              <a:gd name="connsiteY10" fmla="*/ 601622 h 642517"/>
              <a:gd name="connsiteX11" fmla="*/ 373980 w 794105"/>
              <a:gd name="connsiteY11" fmla="*/ 620721 h 642517"/>
              <a:gd name="connsiteX12" fmla="*/ 469463 w 794105"/>
              <a:gd name="connsiteY12" fmla="*/ 639821 h 642517"/>
              <a:gd name="connsiteX13" fmla="*/ 765460 w 794105"/>
              <a:gd name="connsiteY13" fmla="*/ 630271 h 642517"/>
              <a:gd name="connsiteX14" fmla="*/ 775009 w 794105"/>
              <a:gd name="connsiteY14" fmla="*/ 601622 h 642517"/>
              <a:gd name="connsiteX15" fmla="*/ 794105 w 794105"/>
              <a:gd name="connsiteY15" fmla="*/ 572974 h 642517"/>
              <a:gd name="connsiteX16" fmla="*/ 784557 w 794105"/>
              <a:gd name="connsiteY16" fmla="*/ 458379 h 642517"/>
              <a:gd name="connsiteX17" fmla="*/ 775009 w 794105"/>
              <a:gd name="connsiteY17" fmla="*/ 429730 h 642517"/>
              <a:gd name="connsiteX18" fmla="*/ 755912 w 794105"/>
              <a:gd name="connsiteY18" fmla="*/ 353334 h 642517"/>
              <a:gd name="connsiteX19" fmla="*/ 736816 w 794105"/>
              <a:gd name="connsiteY19" fmla="*/ 296036 h 642517"/>
              <a:gd name="connsiteX20" fmla="*/ 689074 w 794105"/>
              <a:gd name="connsiteY20" fmla="*/ 181441 h 642517"/>
              <a:gd name="connsiteX21" fmla="*/ 669977 w 794105"/>
              <a:gd name="connsiteY21" fmla="*/ 143243 h 642517"/>
              <a:gd name="connsiteX22" fmla="*/ 631784 w 794105"/>
              <a:gd name="connsiteY22" fmla="*/ 114594 h 642517"/>
              <a:gd name="connsiteX23" fmla="*/ 612688 w 794105"/>
              <a:gd name="connsiteY23" fmla="*/ 76396 h 642517"/>
              <a:gd name="connsiteX24" fmla="*/ 603139 w 794105"/>
              <a:gd name="connsiteY24" fmla="*/ 47747 h 642517"/>
              <a:gd name="connsiteX25" fmla="*/ 536301 w 794105"/>
              <a:gd name="connsiteY25" fmla="*/ 9549 h 642517"/>
              <a:gd name="connsiteX26" fmla="*/ 106627 w 794105"/>
              <a:gd name="connsiteY26" fmla="*/ 9549 h 64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4105" h="642517">
                <a:moveTo>
                  <a:pt x="192562" y="0"/>
                </a:moveTo>
                <a:cubicBezTo>
                  <a:pt x="89545" y="34342"/>
                  <a:pt x="127976" y="7295"/>
                  <a:pt x="68434" y="66847"/>
                </a:cubicBezTo>
                <a:cubicBezTo>
                  <a:pt x="62068" y="85946"/>
                  <a:pt x="58339" y="106137"/>
                  <a:pt x="49337" y="124144"/>
                </a:cubicBezTo>
                <a:cubicBezTo>
                  <a:pt x="42972" y="136877"/>
                  <a:pt x="35527" y="149125"/>
                  <a:pt x="30241" y="162342"/>
                </a:cubicBezTo>
                <a:cubicBezTo>
                  <a:pt x="14742" y="201095"/>
                  <a:pt x="10975" y="220315"/>
                  <a:pt x="1596" y="257838"/>
                </a:cubicBezTo>
                <a:cubicBezTo>
                  <a:pt x="7962" y="315135"/>
                  <a:pt x="0" y="375922"/>
                  <a:pt x="20693" y="429730"/>
                </a:cubicBezTo>
                <a:cubicBezTo>
                  <a:pt x="33619" y="463342"/>
                  <a:pt x="66200" y="487598"/>
                  <a:pt x="97079" y="506127"/>
                </a:cubicBezTo>
                <a:cubicBezTo>
                  <a:pt x="112993" y="515676"/>
                  <a:pt x="127862" y="527237"/>
                  <a:pt x="144821" y="534775"/>
                </a:cubicBezTo>
                <a:cubicBezTo>
                  <a:pt x="156813" y="540105"/>
                  <a:pt x="170472" y="540465"/>
                  <a:pt x="183014" y="544325"/>
                </a:cubicBezTo>
                <a:cubicBezTo>
                  <a:pt x="211873" y="553206"/>
                  <a:pt x="240676" y="562371"/>
                  <a:pt x="268948" y="572974"/>
                </a:cubicBezTo>
                <a:cubicBezTo>
                  <a:pt x="291644" y="581486"/>
                  <a:pt x="313720" y="591591"/>
                  <a:pt x="335787" y="601622"/>
                </a:cubicBezTo>
                <a:cubicBezTo>
                  <a:pt x="348745" y="607513"/>
                  <a:pt x="360294" y="616810"/>
                  <a:pt x="373980" y="620721"/>
                </a:cubicBezTo>
                <a:cubicBezTo>
                  <a:pt x="405189" y="629639"/>
                  <a:pt x="437635" y="633454"/>
                  <a:pt x="469463" y="639821"/>
                </a:cubicBezTo>
                <a:cubicBezTo>
                  <a:pt x="568129" y="636638"/>
                  <a:pt x="667506" y="642517"/>
                  <a:pt x="765460" y="630271"/>
                </a:cubicBezTo>
                <a:cubicBezTo>
                  <a:pt x="775448" y="629022"/>
                  <a:pt x="770508" y="610626"/>
                  <a:pt x="775009" y="601622"/>
                </a:cubicBezTo>
                <a:cubicBezTo>
                  <a:pt x="780141" y="591357"/>
                  <a:pt x="787740" y="582523"/>
                  <a:pt x="794105" y="572974"/>
                </a:cubicBezTo>
                <a:cubicBezTo>
                  <a:pt x="790922" y="534776"/>
                  <a:pt x="789622" y="496374"/>
                  <a:pt x="784557" y="458379"/>
                </a:cubicBezTo>
                <a:cubicBezTo>
                  <a:pt x="783227" y="448401"/>
                  <a:pt x="777657" y="439441"/>
                  <a:pt x="775009" y="429730"/>
                </a:cubicBezTo>
                <a:cubicBezTo>
                  <a:pt x="768103" y="404406"/>
                  <a:pt x="763122" y="378573"/>
                  <a:pt x="755912" y="353334"/>
                </a:cubicBezTo>
                <a:cubicBezTo>
                  <a:pt x="750382" y="333976"/>
                  <a:pt x="741699" y="315567"/>
                  <a:pt x="736816" y="296036"/>
                </a:cubicBezTo>
                <a:cubicBezTo>
                  <a:pt x="720362" y="230218"/>
                  <a:pt x="733135" y="269575"/>
                  <a:pt x="689074" y="181441"/>
                </a:cubicBezTo>
                <a:cubicBezTo>
                  <a:pt x="682708" y="168708"/>
                  <a:pt x="681365" y="151785"/>
                  <a:pt x="669977" y="143243"/>
                </a:cubicBezTo>
                <a:lnTo>
                  <a:pt x="631784" y="114594"/>
                </a:lnTo>
                <a:cubicBezTo>
                  <a:pt x="625419" y="101861"/>
                  <a:pt x="618295" y="89480"/>
                  <a:pt x="612688" y="76396"/>
                </a:cubicBezTo>
                <a:cubicBezTo>
                  <a:pt x="608723" y="67144"/>
                  <a:pt x="609427" y="55608"/>
                  <a:pt x="603139" y="47747"/>
                </a:cubicBezTo>
                <a:cubicBezTo>
                  <a:pt x="597019" y="40097"/>
                  <a:pt x="542130" y="9787"/>
                  <a:pt x="536301" y="9549"/>
                </a:cubicBezTo>
                <a:cubicBezTo>
                  <a:pt x="393196" y="3707"/>
                  <a:pt x="249852" y="9549"/>
                  <a:pt x="106627" y="9549"/>
                </a:cubicBezTo>
              </a:path>
            </a:pathLst>
          </a:custGeom>
          <a:noFill/>
          <a:ln w="25400" cap="flat" cmpd="sng" algn="ctr">
            <a:solidFill>
              <a:srgbClr val="FF0000"/>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
        <p:nvSpPr>
          <p:cNvPr id="78" name="Freeform 77"/>
          <p:cNvSpPr/>
          <p:nvPr/>
        </p:nvSpPr>
        <p:spPr bwMode="auto">
          <a:xfrm>
            <a:off x="1458961" y="6780193"/>
            <a:ext cx="674459" cy="460666"/>
          </a:xfrm>
          <a:custGeom>
            <a:avLst/>
            <a:gdLst>
              <a:gd name="connsiteX0" fmla="*/ 85935 w 782961"/>
              <a:gd name="connsiteY0" fmla="*/ 47748 h 534775"/>
              <a:gd name="connsiteX1" fmla="*/ 57290 w 782961"/>
              <a:gd name="connsiteY1" fmla="*/ 57297 h 534775"/>
              <a:gd name="connsiteX2" fmla="*/ 19096 w 782961"/>
              <a:gd name="connsiteY2" fmla="*/ 114594 h 534775"/>
              <a:gd name="connsiteX3" fmla="*/ 0 w 782961"/>
              <a:gd name="connsiteY3" fmla="*/ 133694 h 534775"/>
              <a:gd name="connsiteX4" fmla="*/ 9548 w 782961"/>
              <a:gd name="connsiteY4" fmla="*/ 334234 h 534775"/>
              <a:gd name="connsiteX5" fmla="*/ 28645 w 782961"/>
              <a:gd name="connsiteY5" fmla="*/ 401081 h 534775"/>
              <a:gd name="connsiteX6" fmla="*/ 85935 w 782961"/>
              <a:gd name="connsiteY6" fmla="*/ 458379 h 534775"/>
              <a:gd name="connsiteX7" fmla="*/ 133676 w 782961"/>
              <a:gd name="connsiteY7" fmla="*/ 487028 h 534775"/>
              <a:gd name="connsiteX8" fmla="*/ 200514 w 782961"/>
              <a:gd name="connsiteY8" fmla="*/ 525226 h 534775"/>
              <a:gd name="connsiteX9" fmla="*/ 238707 w 782961"/>
              <a:gd name="connsiteY9" fmla="*/ 534775 h 534775"/>
              <a:gd name="connsiteX10" fmla="*/ 725671 w 782961"/>
              <a:gd name="connsiteY10" fmla="*/ 515676 h 534775"/>
              <a:gd name="connsiteX11" fmla="*/ 754316 w 782961"/>
              <a:gd name="connsiteY11" fmla="*/ 506127 h 534775"/>
              <a:gd name="connsiteX12" fmla="*/ 763864 w 782961"/>
              <a:gd name="connsiteY12" fmla="*/ 477478 h 534775"/>
              <a:gd name="connsiteX13" fmla="*/ 782961 w 782961"/>
              <a:gd name="connsiteY13" fmla="*/ 448829 h 534775"/>
              <a:gd name="connsiteX14" fmla="*/ 763864 w 782961"/>
              <a:gd name="connsiteY14" fmla="*/ 229189 h 534775"/>
              <a:gd name="connsiteX15" fmla="*/ 735219 w 782961"/>
              <a:gd name="connsiteY15" fmla="*/ 171892 h 534775"/>
              <a:gd name="connsiteX16" fmla="*/ 649285 w 782961"/>
              <a:gd name="connsiteY16" fmla="*/ 105045 h 534775"/>
              <a:gd name="connsiteX17" fmla="*/ 563350 w 782961"/>
              <a:gd name="connsiteY17" fmla="*/ 47748 h 534775"/>
              <a:gd name="connsiteX18" fmla="*/ 496512 w 782961"/>
              <a:gd name="connsiteY18" fmla="*/ 9549 h 534775"/>
              <a:gd name="connsiteX19" fmla="*/ 448770 w 782961"/>
              <a:gd name="connsiteY19" fmla="*/ 0 h 534775"/>
              <a:gd name="connsiteX20" fmla="*/ 210063 w 782961"/>
              <a:gd name="connsiteY20" fmla="*/ 9549 h 534775"/>
              <a:gd name="connsiteX21" fmla="*/ 105031 w 782961"/>
              <a:gd name="connsiteY21" fmla="*/ 38198 h 534775"/>
              <a:gd name="connsiteX22" fmla="*/ 9548 w 782961"/>
              <a:gd name="connsiteY22" fmla="*/ 57297 h 53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2961" h="534775">
                <a:moveTo>
                  <a:pt x="85935" y="47748"/>
                </a:moveTo>
                <a:cubicBezTo>
                  <a:pt x="76387" y="50931"/>
                  <a:pt x="64407" y="50180"/>
                  <a:pt x="57290" y="57297"/>
                </a:cubicBezTo>
                <a:cubicBezTo>
                  <a:pt x="41060" y="73528"/>
                  <a:pt x="32867" y="96230"/>
                  <a:pt x="19096" y="114594"/>
                </a:cubicBezTo>
                <a:cubicBezTo>
                  <a:pt x="13695" y="121797"/>
                  <a:pt x="6365" y="127327"/>
                  <a:pt x="0" y="133694"/>
                </a:cubicBezTo>
                <a:cubicBezTo>
                  <a:pt x="3183" y="200541"/>
                  <a:pt x="2419" y="267692"/>
                  <a:pt x="9548" y="334234"/>
                </a:cubicBezTo>
                <a:cubicBezTo>
                  <a:pt x="12016" y="357276"/>
                  <a:pt x="20040" y="379564"/>
                  <a:pt x="28645" y="401081"/>
                </a:cubicBezTo>
                <a:cubicBezTo>
                  <a:pt x="39785" y="428936"/>
                  <a:pt x="61833" y="442309"/>
                  <a:pt x="85935" y="458379"/>
                </a:cubicBezTo>
                <a:cubicBezTo>
                  <a:pt x="101376" y="468675"/>
                  <a:pt x="117939" y="477191"/>
                  <a:pt x="133676" y="487028"/>
                </a:cubicBezTo>
                <a:cubicBezTo>
                  <a:pt x="161376" y="504343"/>
                  <a:pt x="167919" y="513001"/>
                  <a:pt x="200514" y="525226"/>
                </a:cubicBezTo>
                <a:cubicBezTo>
                  <a:pt x="212801" y="529834"/>
                  <a:pt x="225976" y="531592"/>
                  <a:pt x="238707" y="534775"/>
                </a:cubicBezTo>
                <a:lnTo>
                  <a:pt x="725671" y="515676"/>
                </a:lnTo>
                <a:cubicBezTo>
                  <a:pt x="735720" y="515118"/>
                  <a:pt x="747200" y="513244"/>
                  <a:pt x="754316" y="506127"/>
                </a:cubicBezTo>
                <a:cubicBezTo>
                  <a:pt x="761433" y="499009"/>
                  <a:pt x="759363" y="486482"/>
                  <a:pt x="763864" y="477478"/>
                </a:cubicBezTo>
                <a:cubicBezTo>
                  <a:pt x="768996" y="467213"/>
                  <a:pt x="776595" y="458379"/>
                  <a:pt x="782961" y="448829"/>
                </a:cubicBezTo>
                <a:cubicBezTo>
                  <a:pt x="776595" y="375616"/>
                  <a:pt x="772287" y="302194"/>
                  <a:pt x="763864" y="229189"/>
                </a:cubicBezTo>
                <a:cubicBezTo>
                  <a:pt x="761961" y="212695"/>
                  <a:pt x="747045" y="182644"/>
                  <a:pt x="735219" y="171892"/>
                </a:cubicBezTo>
                <a:cubicBezTo>
                  <a:pt x="708368" y="147478"/>
                  <a:pt x="677622" y="127718"/>
                  <a:pt x="649285" y="105045"/>
                </a:cubicBezTo>
                <a:cubicBezTo>
                  <a:pt x="579620" y="49305"/>
                  <a:pt x="617459" y="65786"/>
                  <a:pt x="563350" y="47748"/>
                </a:cubicBezTo>
                <a:cubicBezTo>
                  <a:pt x="542396" y="33776"/>
                  <a:pt x="520742" y="17627"/>
                  <a:pt x="496512" y="9549"/>
                </a:cubicBezTo>
                <a:cubicBezTo>
                  <a:pt x="481116" y="4416"/>
                  <a:pt x="464684" y="3183"/>
                  <a:pt x="448770" y="0"/>
                </a:cubicBezTo>
                <a:cubicBezTo>
                  <a:pt x="369201" y="3183"/>
                  <a:pt x="289519" y="4251"/>
                  <a:pt x="210063" y="9549"/>
                </a:cubicBezTo>
                <a:cubicBezTo>
                  <a:pt x="165026" y="12552"/>
                  <a:pt x="149879" y="26984"/>
                  <a:pt x="105031" y="38198"/>
                </a:cubicBezTo>
                <a:cubicBezTo>
                  <a:pt x="22469" y="58841"/>
                  <a:pt x="54891" y="57297"/>
                  <a:pt x="9548" y="57297"/>
                </a:cubicBezTo>
              </a:path>
            </a:pathLst>
          </a:custGeom>
          <a:noFill/>
          <a:ln w="25400" cap="flat" cmpd="sng" algn="ctr">
            <a:solidFill>
              <a:srgbClr val="FF0000"/>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
        <p:nvSpPr>
          <p:cNvPr id="87" name="Freeform 86"/>
          <p:cNvSpPr/>
          <p:nvPr/>
        </p:nvSpPr>
        <p:spPr bwMode="auto">
          <a:xfrm>
            <a:off x="7903623" y="6699895"/>
            <a:ext cx="671336" cy="574601"/>
          </a:xfrm>
          <a:custGeom>
            <a:avLst/>
            <a:gdLst>
              <a:gd name="connsiteX0" fmla="*/ 219611 w 747536"/>
              <a:gd name="connsiteY0" fmla="*/ 0 h 639821"/>
              <a:gd name="connsiteX1" fmla="*/ 162321 w 747536"/>
              <a:gd name="connsiteY1" fmla="*/ 28648 h 639821"/>
              <a:gd name="connsiteX2" fmla="*/ 57290 w 747536"/>
              <a:gd name="connsiteY2" fmla="*/ 95495 h 639821"/>
              <a:gd name="connsiteX3" fmla="*/ 47742 w 747536"/>
              <a:gd name="connsiteY3" fmla="*/ 124144 h 639821"/>
              <a:gd name="connsiteX4" fmla="*/ 19097 w 747536"/>
              <a:gd name="connsiteY4" fmla="*/ 143243 h 639821"/>
              <a:gd name="connsiteX5" fmla="*/ 0 w 747536"/>
              <a:gd name="connsiteY5" fmla="*/ 276937 h 639821"/>
              <a:gd name="connsiteX6" fmla="*/ 9549 w 747536"/>
              <a:gd name="connsiteY6" fmla="*/ 496577 h 639821"/>
              <a:gd name="connsiteX7" fmla="*/ 28645 w 747536"/>
              <a:gd name="connsiteY7" fmla="*/ 534775 h 639821"/>
              <a:gd name="connsiteX8" fmla="*/ 47742 w 747536"/>
              <a:gd name="connsiteY8" fmla="*/ 563424 h 639821"/>
              <a:gd name="connsiteX9" fmla="*/ 124128 w 747536"/>
              <a:gd name="connsiteY9" fmla="*/ 611172 h 639821"/>
              <a:gd name="connsiteX10" fmla="*/ 200515 w 747536"/>
              <a:gd name="connsiteY10" fmla="*/ 639821 h 639821"/>
              <a:gd name="connsiteX11" fmla="*/ 611092 w 747536"/>
              <a:gd name="connsiteY11" fmla="*/ 630271 h 639821"/>
              <a:gd name="connsiteX12" fmla="*/ 658833 w 747536"/>
              <a:gd name="connsiteY12" fmla="*/ 582523 h 639821"/>
              <a:gd name="connsiteX13" fmla="*/ 716123 w 747536"/>
              <a:gd name="connsiteY13" fmla="*/ 572974 h 639821"/>
              <a:gd name="connsiteX14" fmla="*/ 725672 w 747536"/>
              <a:gd name="connsiteY14" fmla="*/ 534775 h 639821"/>
              <a:gd name="connsiteX15" fmla="*/ 744768 w 747536"/>
              <a:gd name="connsiteY15" fmla="*/ 506127 h 639821"/>
              <a:gd name="connsiteX16" fmla="*/ 735220 w 747536"/>
              <a:gd name="connsiteY16" fmla="*/ 315135 h 639821"/>
              <a:gd name="connsiteX17" fmla="*/ 725672 w 747536"/>
              <a:gd name="connsiteY17" fmla="*/ 286487 h 639821"/>
              <a:gd name="connsiteX18" fmla="*/ 706575 w 747536"/>
              <a:gd name="connsiteY18" fmla="*/ 257838 h 639821"/>
              <a:gd name="connsiteX19" fmla="*/ 668382 w 747536"/>
              <a:gd name="connsiteY19" fmla="*/ 219640 h 639821"/>
              <a:gd name="connsiteX20" fmla="*/ 639737 w 747536"/>
              <a:gd name="connsiteY20" fmla="*/ 210090 h 639821"/>
              <a:gd name="connsiteX21" fmla="*/ 620640 w 747536"/>
              <a:gd name="connsiteY21" fmla="*/ 171892 h 639821"/>
              <a:gd name="connsiteX22" fmla="*/ 544254 w 747536"/>
              <a:gd name="connsiteY22" fmla="*/ 114594 h 639821"/>
              <a:gd name="connsiteX23" fmla="*/ 515609 w 747536"/>
              <a:gd name="connsiteY23" fmla="*/ 95495 h 639821"/>
              <a:gd name="connsiteX24" fmla="*/ 448771 w 747536"/>
              <a:gd name="connsiteY24" fmla="*/ 66847 h 639821"/>
              <a:gd name="connsiteX25" fmla="*/ 391481 w 747536"/>
              <a:gd name="connsiteY25" fmla="*/ 38198 h 639821"/>
              <a:gd name="connsiteX26" fmla="*/ 162321 w 747536"/>
              <a:gd name="connsiteY26" fmla="*/ 19099 h 6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7536" h="639821">
                <a:moveTo>
                  <a:pt x="219611" y="0"/>
                </a:moveTo>
                <a:cubicBezTo>
                  <a:pt x="200514" y="9549"/>
                  <a:pt x="180504" y="17457"/>
                  <a:pt x="162321" y="28648"/>
                </a:cubicBezTo>
                <a:cubicBezTo>
                  <a:pt x="16676" y="118287"/>
                  <a:pt x="154920" y="46674"/>
                  <a:pt x="57290" y="95495"/>
                </a:cubicBezTo>
                <a:cubicBezTo>
                  <a:pt x="54107" y="105045"/>
                  <a:pt x="54030" y="116283"/>
                  <a:pt x="47742" y="124144"/>
                </a:cubicBezTo>
                <a:cubicBezTo>
                  <a:pt x="40574" y="133106"/>
                  <a:pt x="22520" y="132289"/>
                  <a:pt x="19097" y="143243"/>
                </a:cubicBezTo>
                <a:cubicBezTo>
                  <a:pt x="5671" y="186211"/>
                  <a:pt x="0" y="276937"/>
                  <a:pt x="0" y="276937"/>
                </a:cubicBezTo>
                <a:cubicBezTo>
                  <a:pt x="3183" y="350150"/>
                  <a:pt x="1457" y="423743"/>
                  <a:pt x="9549" y="496577"/>
                </a:cubicBezTo>
                <a:cubicBezTo>
                  <a:pt x="11121" y="510725"/>
                  <a:pt x="21583" y="522415"/>
                  <a:pt x="28645" y="534775"/>
                </a:cubicBezTo>
                <a:cubicBezTo>
                  <a:pt x="34339" y="544740"/>
                  <a:pt x="38781" y="556254"/>
                  <a:pt x="47742" y="563424"/>
                </a:cubicBezTo>
                <a:cubicBezTo>
                  <a:pt x="71188" y="582183"/>
                  <a:pt x="95642" y="601676"/>
                  <a:pt x="124128" y="611172"/>
                </a:cubicBezTo>
                <a:cubicBezTo>
                  <a:pt x="169034" y="626142"/>
                  <a:pt x="143428" y="616982"/>
                  <a:pt x="200515" y="639821"/>
                </a:cubicBezTo>
                <a:cubicBezTo>
                  <a:pt x="337374" y="636638"/>
                  <a:pt x="474325" y="636218"/>
                  <a:pt x="611092" y="630271"/>
                </a:cubicBezTo>
                <a:cubicBezTo>
                  <a:pt x="671683" y="627636"/>
                  <a:pt x="609154" y="613576"/>
                  <a:pt x="658833" y="582523"/>
                </a:cubicBezTo>
                <a:cubicBezTo>
                  <a:pt x="675250" y="572261"/>
                  <a:pt x="697026" y="576157"/>
                  <a:pt x="716123" y="572974"/>
                </a:cubicBezTo>
                <a:cubicBezTo>
                  <a:pt x="719306" y="560241"/>
                  <a:pt x="720502" y="546839"/>
                  <a:pt x="725672" y="534775"/>
                </a:cubicBezTo>
                <a:cubicBezTo>
                  <a:pt x="730192" y="524226"/>
                  <a:pt x="744270" y="517593"/>
                  <a:pt x="744768" y="506127"/>
                </a:cubicBezTo>
                <a:cubicBezTo>
                  <a:pt x="747536" y="442444"/>
                  <a:pt x="740741" y="378639"/>
                  <a:pt x="735220" y="315135"/>
                </a:cubicBezTo>
                <a:cubicBezTo>
                  <a:pt x="734348" y="305107"/>
                  <a:pt x="730173" y="295490"/>
                  <a:pt x="725672" y="286487"/>
                </a:cubicBezTo>
                <a:cubicBezTo>
                  <a:pt x="720540" y="276222"/>
                  <a:pt x="714043" y="266552"/>
                  <a:pt x="706575" y="257838"/>
                </a:cubicBezTo>
                <a:cubicBezTo>
                  <a:pt x="694858" y="244166"/>
                  <a:pt x="683033" y="230106"/>
                  <a:pt x="668382" y="219640"/>
                </a:cubicBezTo>
                <a:cubicBezTo>
                  <a:pt x="660192" y="213789"/>
                  <a:pt x="649285" y="213273"/>
                  <a:pt x="639737" y="210090"/>
                </a:cubicBezTo>
                <a:cubicBezTo>
                  <a:pt x="633371" y="197357"/>
                  <a:pt x="629180" y="183281"/>
                  <a:pt x="620640" y="171892"/>
                </a:cubicBezTo>
                <a:cubicBezTo>
                  <a:pt x="587057" y="127109"/>
                  <a:pt x="586950" y="138996"/>
                  <a:pt x="544254" y="114594"/>
                </a:cubicBezTo>
                <a:cubicBezTo>
                  <a:pt x="534290" y="108900"/>
                  <a:pt x="525573" y="101189"/>
                  <a:pt x="515609" y="95495"/>
                </a:cubicBezTo>
                <a:cubicBezTo>
                  <a:pt x="482571" y="76614"/>
                  <a:pt x="480909" y="77560"/>
                  <a:pt x="448771" y="66847"/>
                </a:cubicBezTo>
                <a:cubicBezTo>
                  <a:pt x="418096" y="36167"/>
                  <a:pt x="441760" y="53283"/>
                  <a:pt x="391481" y="38198"/>
                </a:cubicBezTo>
                <a:cubicBezTo>
                  <a:pt x="267435" y="980"/>
                  <a:pt x="389629" y="19099"/>
                  <a:pt x="162321" y="19099"/>
                </a:cubicBezTo>
              </a:path>
            </a:pathLst>
          </a:custGeom>
          <a:noFill/>
          <a:ln w="25400" cap="flat" cmpd="sng" algn="ctr">
            <a:solidFill>
              <a:srgbClr val="800000"/>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
        <p:nvSpPr>
          <p:cNvPr id="90" name="Freeform 89"/>
          <p:cNvSpPr/>
          <p:nvPr/>
        </p:nvSpPr>
        <p:spPr bwMode="auto">
          <a:xfrm>
            <a:off x="9029727" y="6756993"/>
            <a:ext cx="582633" cy="515322"/>
          </a:xfrm>
          <a:custGeom>
            <a:avLst/>
            <a:gdLst>
              <a:gd name="connsiteX0" fmla="*/ 66838 w 658833"/>
              <a:gd name="connsiteY0" fmla="*/ 15480 h 582719"/>
              <a:gd name="connsiteX1" fmla="*/ 38193 w 658833"/>
              <a:gd name="connsiteY1" fmla="*/ 44129 h 582719"/>
              <a:gd name="connsiteX2" fmla="*/ 19096 w 658833"/>
              <a:gd name="connsiteY2" fmla="*/ 91877 h 582719"/>
              <a:gd name="connsiteX3" fmla="*/ 0 w 658833"/>
              <a:gd name="connsiteY3" fmla="*/ 120525 h 582719"/>
              <a:gd name="connsiteX4" fmla="*/ 19096 w 658833"/>
              <a:gd name="connsiteY4" fmla="*/ 254219 h 582719"/>
              <a:gd name="connsiteX5" fmla="*/ 76386 w 658833"/>
              <a:gd name="connsiteY5" fmla="*/ 387913 h 582719"/>
              <a:gd name="connsiteX6" fmla="*/ 133676 w 658833"/>
              <a:gd name="connsiteY6" fmla="*/ 483409 h 582719"/>
              <a:gd name="connsiteX7" fmla="*/ 171869 w 658833"/>
              <a:gd name="connsiteY7" fmla="*/ 512057 h 582719"/>
              <a:gd name="connsiteX8" fmla="*/ 190966 w 658833"/>
              <a:gd name="connsiteY8" fmla="*/ 540706 h 582719"/>
              <a:gd name="connsiteX9" fmla="*/ 286449 w 658833"/>
              <a:gd name="connsiteY9" fmla="*/ 578904 h 582719"/>
              <a:gd name="connsiteX10" fmla="*/ 601543 w 658833"/>
              <a:gd name="connsiteY10" fmla="*/ 569355 h 582719"/>
              <a:gd name="connsiteX11" fmla="*/ 658833 w 658833"/>
              <a:gd name="connsiteY11" fmla="*/ 531157 h 582719"/>
              <a:gd name="connsiteX12" fmla="*/ 649285 w 658833"/>
              <a:gd name="connsiteY12" fmla="*/ 330616 h 582719"/>
              <a:gd name="connsiteX13" fmla="*/ 639736 w 658833"/>
              <a:gd name="connsiteY13" fmla="*/ 301967 h 582719"/>
              <a:gd name="connsiteX14" fmla="*/ 620640 w 658833"/>
              <a:gd name="connsiteY14" fmla="*/ 273318 h 582719"/>
              <a:gd name="connsiteX15" fmla="*/ 611091 w 658833"/>
              <a:gd name="connsiteY15" fmla="*/ 225570 h 582719"/>
              <a:gd name="connsiteX16" fmla="*/ 544253 w 658833"/>
              <a:gd name="connsiteY16" fmla="*/ 149174 h 582719"/>
              <a:gd name="connsiteX17" fmla="*/ 486963 w 658833"/>
              <a:gd name="connsiteY17" fmla="*/ 91877 h 582719"/>
              <a:gd name="connsiteX18" fmla="*/ 391480 w 658833"/>
              <a:gd name="connsiteY18" fmla="*/ 72777 h 582719"/>
              <a:gd name="connsiteX19" fmla="*/ 353287 w 658833"/>
              <a:gd name="connsiteY19" fmla="*/ 63228 h 582719"/>
              <a:gd name="connsiteX20" fmla="*/ 19096 w 658833"/>
              <a:gd name="connsiteY20" fmla="*/ 44129 h 58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8833" h="582719">
                <a:moveTo>
                  <a:pt x="66838" y="15480"/>
                </a:moveTo>
                <a:cubicBezTo>
                  <a:pt x="57290" y="25030"/>
                  <a:pt x="45350" y="32677"/>
                  <a:pt x="38193" y="44129"/>
                </a:cubicBezTo>
                <a:cubicBezTo>
                  <a:pt x="29109" y="58666"/>
                  <a:pt x="26761" y="76545"/>
                  <a:pt x="19096" y="91877"/>
                </a:cubicBezTo>
                <a:cubicBezTo>
                  <a:pt x="13964" y="102142"/>
                  <a:pt x="6365" y="110976"/>
                  <a:pt x="0" y="120525"/>
                </a:cubicBezTo>
                <a:cubicBezTo>
                  <a:pt x="6365" y="165090"/>
                  <a:pt x="6730" y="210934"/>
                  <a:pt x="19096" y="254219"/>
                </a:cubicBezTo>
                <a:cubicBezTo>
                  <a:pt x="32414" y="300838"/>
                  <a:pt x="56697" y="343607"/>
                  <a:pt x="76386" y="387913"/>
                </a:cubicBezTo>
                <a:cubicBezTo>
                  <a:pt x="89693" y="417858"/>
                  <a:pt x="113474" y="460679"/>
                  <a:pt x="133676" y="483409"/>
                </a:cubicBezTo>
                <a:cubicBezTo>
                  <a:pt x="144248" y="495304"/>
                  <a:pt x="159138" y="502508"/>
                  <a:pt x="171869" y="512057"/>
                </a:cubicBezTo>
                <a:cubicBezTo>
                  <a:pt x="178235" y="521607"/>
                  <a:pt x="181053" y="534923"/>
                  <a:pt x="190966" y="540706"/>
                </a:cubicBezTo>
                <a:cubicBezTo>
                  <a:pt x="220575" y="557980"/>
                  <a:pt x="286449" y="578904"/>
                  <a:pt x="286449" y="578904"/>
                </a:cubicBezTo>
                <a:cubicBezTo>
                  <a:pt x="391480" y="575721"/>
                  <a:pt x="497317" y="582719"/>
                  <a:pt x="601543" y="569355"/>
                </a:cubicBezTo>
                <a:cubicBezTo>
                  <a:pt x="624309" y="566436"/>
                  <a:pt x="658833" y="531157"/>
                  <a:pt x="658833" y="531157"/>
                </a:cubicBezTo>
                <a:cubicBezTo>
                  <a:pt x="655650" y="464310"/>
                  <a:pt x="654842" y="397308"/>
                  <a:pt x="649285" y="330616"/>
                </a:cubicBezTo>
                <a:cubicBezTo>
                  <a:pt x="648449" y="320585"/>
                  <a:pt x="644237" y="310971"/>
                  <a:pt x="639736" y="301967"/>
                </a:cubicBezTo>
                <a:cubicBezTo>
                  <a:pt x="634604" y="291702"/>
                  <a:pt x="627005" y="282868"/>
                  <a:pt x="620640" y="273318"/>
                </a:cubicBezTo>
                <a:cubicBezTo>
                  <a:pt x="617457" y="257402"/>
                  <a:pt x="617807" y="240347"/>
                  <a:pt x="611091" y="225570"/>
                </a:cubicBezTo>
                <a:cubicBezTo>
                  <a:pt x="586874" y="172286"/>
                  <a:pt x="581825" y="174225"/>
                  <a:pt x="544253" y="149174"/>
                </a:cubicBezTo>
                <a:cubicBezTo>
                  <a:pt x="528072" y="124899"/>
                  <a:pt x="518055" y="102983"/>
                  <a:pt x="486963" y="91877"/>
                </a:cubicBezTo>
                <a:cubicBezTo>
                  <a:pt x="456396" y="80959"/>
                  <a:pt x="422969" y="80650"/>
                  <a:pt x="391480" y="72777"/>
                </a:cubicBezTo>
                <a:lnTo>
                  <a:pt x="353287" y="63228"/>
                </a:lnTo>
                <a:cubicBezTo>
                  <a:pt x="226847" y="0"/>
                  <a:pt x="329328" y="44129"/>
                  <a:pt x="19096" y="44129"/>
                </a:cubicBezTo>
              </a:path>
            </a:pathLst>
          </a:custGeom>
          <a:noFill/>
          <a:ln w="25400" cap="flat" cmpd="sng" algn="ctr">
            <a:solidFill>
              <a:srgbClr val="800000"/>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1"/>
          <p:cNvSpPr>
            <a:spLocks noGrp="1" noChangeArrowheads="1"/>
          </p:cNvSpPr>
          <p:nvPr>
            <p:ph type="title"/>
          </p:nvPr>
        </p:nvSpPr>
        <p:spPr/>
        <p:txBody>
          <a:bodyPr/>
          <a:lstStyle/>
          <a:p>
            <a:r>
              <a:rPr lang="en-US" smtClean="0"/>
              <a:t>Pattern constraints</a:t>
            </a:r>
            <a:endParaRPr lang="en-US"/>
          </a:p>
        </p:txBody>
      </p:sp>
      <p:sp>
        <p:nvSpPr>
          <p:cNvPr id="140290" name="Text Box 2"/>
          <p:cNvSpPr txBox="1">
            <a:spLocks noChangeArrowheads="1"/>
          </p:cNvSpPr>
          <p:nvPr/>
        </p:nvSpPr>
        <p:spPr bwMode="auto">
          <a:xfrm>
            <a:off x="71438" y="1260475"/>
            <a:ext cx="9920288" cy="8318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584" tIns="71886" rIns="89584" bIns="44794">
            <a:prstTxWarp prst="textNoShape">
              <a:avLst/>
            </a:prstTxWarp>
          </a:bodyPr>
          <a:lstStyle/>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noProof="1">
                <a:solidFill>
                  <a:srgbClr val="000000"/>
                </a:solidFill>
                <a:latin typeface="Courier New" charset="0"/>
                <a:ea typeface="msmincho" charset="0"/>
                <a:cs typeface="msmincho" charset="0"/>
              </a:rPr>
              <a:t>SELECT ?isbn ?price ?currency # note: not ?x!</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noProof="1">
                <a:solidFill>
                  <a:srgbClr val="000000"/>
                </a:solidFill>
                <a:latin typeface="Courier New" charset="0"/>
                <a:ea typeface="msmincho" charset="0"/>
                <a:cs typeface="msmincho" charset="0"/>
              </a:rPr>
              <a:t>WHERE { ?isbn a:price ?x. ?x rdf:value ?price. ?x p:currency ?currency.</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noProof="1">
                <a:solidFill>
                  <a:srgbClr val="000000"/>
                </a:solidFill>
                <a:latin typeface="Courier New" charset="0"/>
                <a:ea typeface="msmincho" charset="0"/>
                <a:cs typeface="msmincho" charset="0"/>
              </a:rPr>
              <a:t>        FILTER(?currency == :€) }</a:t>
            </a:r>
          </a:p>
        </p:txBody>
      </p:sp>
      <p:grpSp>
        <p:nvGrpSpPr>
          <p:cNvPr id="2" name="Group 91"/>
          <p:cNvGrpSpPr/>
          <p:nvPr/>
        </p:nvGrpSpPr>
        <p:grpSpPr>
          <a:xfrm>
            <a:off x="87313" y="3774707"/>
            <a:ext cx="9906000" cy="3434130"/>
            <a:chOff x="87312" y="3393707"/>
            <a:chExt cx="9906000" cy="3434130"/>
          </a:xfrm>
        </p:grpSpPr>
        <p:sp>
          <p:nvSpPr>
            <p:cNvPr id="20" name="TextBox 19"/>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21" name="Oval 20"/>
            <p:cNvSpPr/>
            <p:nvPr/>
          </p:nvSpPr>
          <p:spPr bwMode="auto">
            <a:xfrm>
              <a:off x="6226426" y="4517967"/>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22" name="Straight Arrow Connector 21"/>
            <p:cNvCxnSpPr>
              <a:stCxn id="26" idx="7"/>
              <a:endCxn id="27"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3" name="Oval 22"/>
            <p:cNvSpPr/>
            <p:nvPr/>
          </p:nvSpPr>
          <p:spPr bwMode="auto">
            <a:xfrm>
              <a:off x="1197226" y="4517967"/>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65"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6" name="Oval 65"/>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67" name="Rectangle 66"/>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68" name="Straight Arrow Connector 67"/>
                <p:cNvCxnSpPr>
                  <a:endCxn id="66"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9" name="Straight Arrow Connector 23"/>
                <p:cNvCxnSpPr>
                  <a:endCxn id="67"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0" name="TextBox 69"/>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71" name="TextBox 70"/>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2362200" cy="1295400"/>
                <a:chOff x="849312" y="4999037"/>
                <a:chExt cx="2362200" cy="1295400"/>
              </a:xfrm>
            </p:grpSpPr>
            <p:sp>
              <p:nvSpPr>
                <p:cNvPr id="58" name="Oval 57"/>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9" name="Oval 58"/>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60" name="Rectangle 59"/>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61" name="Straight Arrow Connector 60"/>
                <p:cNvCxnSpPr>
                  <a:stCxn id="58" idx="4"/>
                  <a:endCxn id="59"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2" name="Straight Arrow Connector 61"/>
                <p:cNvCxnSpPr>
                  <a:stCxn id="58" idx="4"/>
                  <a:endCxn id="60"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3" name="TextBox 62"/>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64"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4876800" cy="1295400"/>
              <a:chOff x="5116512" y="5532437"/>
              <a:chExt cx="4876800" cy="1295400"/>
            </a:xfrm>
          </p:grpSpPr>
          <p:grpSp>
            <p:nvGrpSpPr>
              <p:cNvPr id="7" name="Group 39"/>
              <p:cNvGrpSpPr/>
              <p:nvPr/>
            </p:nvGrpSpPr>
            <p:grpSpPr>
              <a:xfrm>
                <a:off x="51165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1" name="Rectangle 50"/>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8" name="Group 47"/>
              <p:cNvGrpSpPr/>
              <p:nvPr/>
            </p:nvGrpSpPr>
            <p:grpSpPr>
              <a:xfrm>
                <a:off x="7631112" y="5532437"/>
                <a:ext cx="2362200" cy="1295400"/>
                <a:chOff x="849312" y="4999037"/>
                <a:chExt cx="2362200" cy="1295400"/>
              </a:xfrm>
            </p:grpSpPr>
            <p:sp>
              <p:nvSpPr>
                <p:cNvPr id="42" name="Oval 41"/>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3" name="Oval 42"/>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4" name="Rectangle 43"/>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45" name="Straight Arrow Connector 44"/>
                <p:cNvCxnSpPr>
                  <a:stCxn id="42" idx="4"/>
                  <a:endCxn id="43"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6" name="Straight Arrow Connector 45"/>
                <p:cNvCxnSpPr>
                  <a:stCxn id="42" idx="4"/>
                  <a:endCxn id="44"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7" name="TextBox 46"/>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8" name="TextBox 47"/>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26" name="Oval 25"/>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27" name="Rectangle 26"/>
            <p:cNvSpPr/>
            <p:nvPr/>
          </p:nvSpPr>
          <p:spPr bwMode="auto">
            <a:xfrm>
              <a:off x="6646513" y="3393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28" name="Straight Arrow Connector 27"/>
            <p:cNvCxnSpPr>
              <a:stCxn id="23" idx="4"/>
            </p:cNvCxnSpPr>
            <p:nvPr/>
          </p:nvCxnSpPr>
          <p:spPr bwMode="auto">
            <a:xfrm flipH="1">
              <a:off x="1268412" y="4852515"/>
              <a:ext cx="1257300" cy="67992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9" name="Straight Arrow Connector 28"/>
            <p:cNvCxnSpPr>
              <a:stCxn id="23" idx="4"/>
              <a:endCxn id="58" idx="0"/>
            </p:cNvCxnSpPr>
            <p:nvPr/>
          </p:nvCxnSpPr>
          <p:spPr bwMode="auto">
            <a:xfrm>
              <a:off x="25257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0" name="TextBox 29"/>
            <p:cNvSpPr txBox="1"/>
            <p:nvPr/>
          </p:nvSpPr>
          <p:spPr>
            <a:xfrm>
              <a:off x="32115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31" name="TextBox 30"/>
            <p:cNvSpPr txBox="1"/>
            <p:nvPr/>
          </p:nvSpPr>
          <p:spPr>
            <a:xfrm>
              <a:off x="11541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32" name="Straight Arrow Connector 31"/>
            <p:cNvCxnSpPr>
              <a:stCxn id="21" idx="4"/>
              <a:endCxn id="42" idx="0"/>
            </p:cNvCxnSpPr>
            <p:nvPr/>
          </p:nvCxnSpPr>
          <p:spPr bwMode="auto">
            <a:xfrm>
              <a:off x="75549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3" name="Straight Arrow Connector 32"/>
            <p:cNvCxnSpPr>
              <a:stCxn id="21" idx="4"/>
              <a:endCxn id="49" idx="0"/>
            </p:cNvCxnSpPr>
            <p:nvPr/>
          </p:nvCxnSpPr>
          <p:spPr bwMode="auto">
            <a:xfrm flipH="1">
              <a:off x="62976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4" name="TextBox 33"/>
            <p:cNvSpPr txBox="1"/>
            <p:nvPr/>
          </p:nvSpPr>
          <p:spPr>
            <a:xfrm>
              <a:off x="82407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35" name="TextBox 34"/>
            <p:cNvSpPr txBox="1"/>
            <p:nvPr/>
          </p:nvSpPr>
          <p:spPr>
            <a:xfrm>
              <a:off x="61833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36" name="Straight Arrow Connector 35"/>
            <p:cNvCxnSpPr>
              <a:stCxn id="21" idx="1"/>
              <a:endCxn id="26" idx="5"/>
            </p:cNvCxnSpPr>
            <p:nvPr/>
          </p:nvCxnSpPr>
          <p:spPr bwMode="auto">
            <a:xfrm flipH="1" flipV="1">
              <a:off x="5136511" y="3970970"/>
              <a:ext cx="1479020"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23" idx="7"/>
              <a:endCxn id="26" idx="3"/>
            </p:cNvCxnSpPr>
            <p:nvPr/>
          </p:nvCxnSpPr>
          <p:spPr bwMode="auto">
            <a:xfrm flipV="1">
              <a:off x="3465093" y="3970970"/>
              <a:ext cx="1339219"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39" name="TextBox 3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
        <p:nvSpPr>
          <p:cNvPr id="76" name="Freeform 75"/>
          <p:cNvSpPr/>
          <p:nvPr/>
        </p:nvSpPr>
        <p:spPr bwMode="auto">
          <a:xfrm>
            <a:off x="1039851" y="4682526"/>
            <a:ext cx="3018528" cy="849911"/>
          </a:xfrm>
          <a:custGeom>
            <a:avLst/>
            <a:gdLst>
              <a:gd name="connsiteX0" fmla="*/ 631103 w 3018528"/>
              <a:gd name="connsiteY0" fmla="*/ 114595 h 849911"/>
              <a:gd name="connsiteX1" fmla="*/ 277815 w 3018528"/>
              <a:gd name="connsiteY1" fmla="*/ 124144 h 849911"/>
              <a:gd name="connsiteX2" fmla="*/ 172784 w 3018528"/>
              <a:gd name="connsiteY2" fmla="*/ 143243 h 849911"/>
              <a:gd name="connsiteX3" fmla="*/ 153687 w 3018528"/>
              <a:gd name="connsiteY3" fmla="*/ 171892 h 849911"/>
              <a:gd name="connsiteX4" fmla="*/ 125042 w 3018528"/>
              <a:gd name="connsiteY4" fmla="*/ 200541 h 849911"/>
              <a:gd name="connsiteX5" fmla="*/ 86849 w 3018528"/>
              <a:gd name="connsiteY5" fmla="*/ 276937 h 849911"/>
              <a:gd name="connsiteX6" fmla="*/ 20011 w 3018528"/>
              <a:gd name="connsiteY6" fmla="*/ 362884 h 849911"/>
              <a:gd name="connsiteX7" fmla="*/ 914 w 3018528"/>
              <a:gd name="connsiteY7" fmla="*/ 420181 h 849911"/>
              <a:gd name="connsiteX8" fmla="*/ 29559 w 3018528"/>
              <a:gd name="connsiteY8" fmla="*/ 572974 h 849911"/>
              <a:gd name="connsiteX9" fmla="*/ 48656 w 3018528"/>
              <a:gd name="connsiteY9" fmla="*/ 620722 h 849911"/>
              <a:gd name="connsiteX10" fmla="*/ 230074 w 3018528"/>
              <a:gd name="connsiteY10" fmla="*/ 763965 h 849911"/>
              <a:gd name="connsiteX11" fmla="*/ 325557 w 3018528"/>
              <a:gd name="connsiteY11" fmla="*/ 802164 h 849911"/>
              <a:gd name="connsiteX12" fmla="*/ 411492 w 3018528"/>
              <a:gd name="connsiteY12" fmla="*/ 811713 h 849911"/>
              <a:gd name="connsiteX13" fmla="*/ 545168 w 3018528"/>
              <a:gd name="connsiteY13" fmla="*/ 830812 h 849911"/>
              <a:gd name="connsiteX14" fmla="*/ 841165 w 3018528"/>
              <a:gd name="connsiteY14" fmla="*/ 840362 h 849911"/>
              <a:gd name="connsiteX15" fmla="*/ 1261291 w 3018528"/>
              <a:gd name="connsiteY15" fmla="*/ 849911 h 849911"/>
              <a:gd name="connsiteX16" fmla="*/ 2340250 w 3018528"/>
              <a:gd name="connsiteY16" fmla="*/ 840362 h 849911"/>
              <a:gd name="connsiteX17" fmla="*/ 2502571 w 3018528"/>
              <a:gd name="connsiteY17" fmla="*/ 830812 h 849911"/>
              <a:gd name="connsiteX18" fmla="*/ 2588506 w 3018528"/>
              <a:gd name="connsiteY18" fmla="*/ 811713 h 849911"/>
              <a:gd name="connsiteX19" fmla="*/ 2703085 w 3018528"/>
              <a:gd name="connsiteY19" fmla="*/ 763965 h 849911"/>
              <a:gd name="connsiteX20" fmla="*/ 2731730 w 3018528"/>
              <a:gd name="connsiteY20" fmla="*/ 744866 h 849911"/>
              <a:gd name="connsiteX21" fmla="*/ 2769923 w 3018528"/>
              <a:gd name="connsiteY21" fmla="*/ 725767 h 849911"/>
              <a:gd name="connsiteX22" fmla="*/ 2874955 w 3018528"/>
              <a:gd name="connsiteY22" fmla="*/ 592073 h 849911"/>
              <a:gd name="connsiteX23" fmla="*/ 2979986 w 3018528"/>
              <a:gd name="connsiteY23" fmla="*/ 420181 h 849911"/>
              <a:gd name="connsiteX24" fmla="*/ 2979986 w 3018528"/>
              <a:gd name="connsiteY24" fmla="*/ 190991 h 849911"/>
              <a:gd name="connsiteX25" fmla="*/ 2922696 w 3018528"/>
              <a:gd name="connsiteY25" fmla="*/ 143243 h 849911"/>
              <a:gd name="connsiteX26" fmla="*/ 2836762 w 3018528"/>
              <a:gd name="connsiteY26" fmla="*/ 85946 h 849911"/>
              <a:gd name="connsiteX27" fmla="*/ 2789020 w 3018528"/>
              <a:gd name="connsiteY27" fmla="*/ 57297 h 849911"/>
              <a:gd name="connsiteX28" fmla="*/ 2712634 w 3018528"/>
              <a:gd name="connsiteY28" fmla="*/ 38198 h 849911"/>
              <a:gd name="connsiteX29" fmla="*/ 2645795 w 3018528"/>
              <a:gd name="connsiteY29" fmla="*/ 19099 h 849911"/>
              <a:gd name="connsiteX30" fmla="*/ 2321153 w 3018528"/>
              <a:gd name="connsiteY30" fmla="*/ 0 h 849911"/>
              <a:gd name="connsiteX31" fmla="*/ 745682 w 3018528"/>
              <a:gd name="connsiteY31" fmla="*/ 9550 h 849911"/>
              <a:gd name="connsiteX32" fmla="*/ 669296 w 3018528"/>
              <a:gd name="connsiteY32" fmla="*/ 19099 h 849911"/>
              <a:gd name="connsiteX33" fmla="*/ 602458 w 3018528"/>
              <a:gd name="connsiteY33" fmla="*/ 57297 h 849911"/>
              <a:gd name="connsiteX34" fmla="*/ 573813 w 3018528"/>
              <a:gd name="connsiteY34" fmla="*/ 66847 h 849911"/>
              <a:gd name="connsiteX35" fmla="*/ 497426 w 3018528"/>
              <a:gd name="connsiteY35" fmla="*/ 133694 h 84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018528" h="849911">
                <a:moveTo>
                  <a:pt x="631103" y="114595"/>
                </a:moveTo>
                <a:lnTo>
                  <a:pt x="277815" y="124144"/>
                </a:lnTo>
                <a:cubicBezTo>
                  <a:pt x="215530" y="126913"/>
                  <a:pt x="216324" y="128729"/>
                  <a:pt x="172784" y="143243"/>
                </a:cubicBezTo>
                <a:cubicBezTo>
                  <a:pt x="166418" y="152793"/>
                  <a:pt x="161034" y="163075"/>
                  <a:pt x="153687" y="171892"/>
                </a:cubicBezTo>
                <a:cubicBezTo>
                  <a:pt x="145042" y="182267"/>
                  <a:pt x="132199" y="189089"/>
                  <a:pt x="125042" y="200541"/>
                </a:cubicBezTo>
                <a:cubicBezTo>
                  <a:pt x="49545" y="321354"/>
                  <a:pt x="150362" y="192242"/>
                  <a:pt x="86849" y="276937"/>
                </a:cubicBezTo>
                <a:cubicBezTo>
                  <a:pt x="65075" y="305972"/>
                  <a:pt x="20011" y="362884"/>
                  <a:pt x="20011" y="362884"/>
                </a:cubicBezTo>
                <a:cubicBezTo>
                  <a:pt x="13645" y="381983"/>
                  <a:pt x="0" y="400070"/>
                  <a:pt x="914" y="420181"/>
                </a:cubicBezTo>
                <a:cubicBezTo>
                  <a:pt x="3267" y="471946"/>
                  <a:pt x="17558" y="522564"/>
                  <a:pt x="29559" y="572974"/>
                </a:cubicBezTo>
                <a:cubicBezTo>
                  <a:pt x="33529" y="589650"/>
                  <a:pt x="38205" y="607134"/>
                  <a:pt x="48656" y="620722"/>
                </a:cubicBezTo>
                <a:cubicBezTo>
                  <a:pt x="88284" y="672245"/>
                  <a:pt x="170839" y="740267"/>
                  <a:pt x="230074" y="763965"/>
                </a:cubicBezTo>
                <a:cubicBezTo>
                  <a:pt x="261902" y="776698"/>
                  <a:pt x="292406" y="793439"/>
                  <a:pt x="325557" y="802164"/>
                </a:cubicBezTo>
                <a:cubicBezTo>
                  <a:pt x="353429" y="809500"/>
                  <a:pt x="382913" y="807985"/>
                  <a:pt x="411492" y="811713"/>
                </a:cubicBezTo>
                <a:cubicBezTo>
                  <a:pt x="456125" y="817535"/>
                  <a:pt x="500257" y="827817"/>
                  <a:pt x="545168" y="830812"/>
                </a:cubicBezTo>
                <a:cubicBezTo>
                  <a:pt x="643666" y="837380"/>
                  <a:pt x="742483" y="837730"/>
                  <a:pt x="841165" y="840362"/>
                </a:cubicBezTo>
                <a:lnTo>
                  <a:pt x="1261291" y="849911"/>
                </a:lnTo>
                <a:lnTo>
                  <a:pt x="2340250" y="840362"/>
                </a:lnTo>
                <a:cubicBezTo>
                  <a:pt x="2394444" y="839528"/>
                  <a:pt x="2448728" y="837026"/>
                  <a:pt x="2502571" y="830812"/>
                </a:cubicBezTo>
                <a:cubicBezTo>
                  <a:pt x="2531721" y="827448"/>
                  <a:pt x="2560153" y="819275"/>
                  <a:pt x="2588506" y="811713"/>
                </a:cubicBezTo>
                <a:cubicBezTo>
                  <a:pt x="2634505" y="799445"/>
                  <a:pt x="2661252" y="787209"/>
                  <a:pt x="2703085" y="763965"/>
                </a:cubicBezTo>
                <a:cubicBezTo>
                  <a:pt x="2713117" y="758391"/>
                  <a:pt x="2721766" y="750560"/>
                  <a:pt x="2731730" y="744866"/>
                </a:cubicBezTo>
                <a:cubicBezTo>
                  <a:pt x="2744088" y="737803"/>
                  <a:pt x="2758907" y="734781"/>
                  <a:pt x="2769923" y="725767"/>
                </a:cubicBezTo>
                <a:cubicBezTo>
                  <a:pt x="2862480" y="650029"/>
                  <a:pt x="2814963" y="678741"/>
                  <a:pt x="2874955" y="592073"/>
                </a:cubicBezTo>
                <a:cubicBezTo>
                  <a:pt x="2983069" y="435887"/>
                  <a:pt x="2854829" y="670528"/>
                  <a:pt x="2979986" y="420181"/>
                </a:cubicBezTo>
                <a:cubicBezTo>
                  <a:pt x="2997199" y="334107"/>
                  <a:pt x="3018528" y="282540"/>
                  <a:pt x="2979986" y="190991"/>
                </a:cubicBezTo>
                <a:cubicBezTo>
                  <a:pt x="2970340" y="168079"/>
                  <a:pt x="2941275" y="159760"/>
                  <a:pt x="2922696" y="143243"/>
                </a:cubicBezTo>
                <a:cubicBezTo>
                  <a:pt x="2858998" y="86616"/>
                  <a:pt x="2937682" y="141001"/>
                  <a:pt x="2836762" y="85946"/>
                </a:cubicBezTo>
                <a:cubicBezTo>
                  <a:pt x="2820469" y="77058"/>
                  <a:pt x="2806342" y="63960"/>
                  <a:pt x="2789020" y="57297"/>
                </a:cubicBezTo>
                <a:cubicBezTo>
                  <a:pt x="2764524" y="47874"/>
                  <a:pt x="2737993" y="44961"/>
                  <a:pt x="2712634" y="38198"/>
                </a:cubicBezTo>
                <a:cubicBezTo>
                  <a:pt x="2690245" y="32227"/>
                  <a:pt x="2668651" y="22909"/>
                  <a:pt x="2645795" y="19099"/>
                </a:cubicBezTo>
                <a:cubicBezTo>
                  <a:pt x="2577266" y="7676"/>
                  <a:pt x="2347710" y="1155"/>
                  <a:pt x="2321153" y="0"/>
                </a:cubicBezTo>
                <a:lnTo>
                  <a:pt x="745682" y="9550"/>
                </a:lnTo>
                <a:cubicBezTo>
                  <a:pt x="720024" y="9847"/>
                  <a:pt x="694190" y="12875"/>
                  <a:pt x="669296" y="19099"/>
                </a:cubicBezTo>
                <a:cubicBezTo>
                  <a:pt x="635820" y="27469"/>
                  <a:pt x="630868" y="43090"/>
                  <a:pt x="602458" y="57297"/>
                </a:cubicBezTo>
                <a:cubicBezTo>
                  <a:pt x="593456" y="61799"/>
                  <a:pt x="583361" y="63664"/>
                  <a:pt x="573813" y="66847"/>
                </a:cubicBezTo>
                <a:cubicBezTo>
                  <a:pt x="511491" y="129177"/>
                  <a:pt x="540679" y="112064"/>
                  <a:pt x="497426" y="133694"/>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
        <p:nvSpPr>
          <p:cNvPr id="77" name="Freeform 76"/>
          <p:cNvSpPr/>
          <p:nvPr/>
        </p:nvSpPr>
        <p:spPr bwMode="auto">
          <a:xfrm>
            <a:off x="2780768" y="6696613"/>
            <a:ext cx="705493" cy="619373"/>
          </a:xfrm>
          <a:custGeom>
            <a:avLst/>
            <a:gdLst>
              <a:gd name="connsiteX0" fmla="*/ 160160 w 705493"/>
              <a:gd name="connsiteY0" fmla="*/ 7182 h 619373"/>
              <a:gd name="connsiteX1" fmla="*/ 141063 w 705493"/>
              <a:gd name="connsiteY1" fmla="*/ 45380 h 619373"/>
              <a:gd name="connsiteX2" fmla="*/ 55128 w 705493"/>
              <a:gd name="connsiteY2" fmla="*/ 121777 h 619373"/>
              <a:gd name="connsiteX3" fmla="*/ 64676 w 705493"/>
              <a:gd name="connsiteY3" fmla="*/ 274570 h 619373"/>
              <a:gd name="connsiteX4" fmla="*/ 93321 w 705493"/>
              <a:gd name="connsiteY4" fmla="*/ 293669 h 619373"/>
              <a:gd name="connsiteX5" fmla="*/ 188804 w 705493"/>
              <a:gd name="connsiteY5" fmla="*/ 446462 h 619373"/>
              <a:gd name="connsiteX6" fmla="*/ 265191 w 705493"/>
              <a:gd name="connsiteY6" fmla="*/ 551507 h 619373"/>
              <a:gd name="connsiteX7" fmla="*/ 284288 w 705493"/>
              <a:gd name="connsiteY7" fmla="*/ 570607 h 619373"/>
              <a:gd name="connsiteX8" fmla="*/ 446609 w 705493"/>
              <a:gd name="connsiteY8" fmla="*/ 618354 h 619373"/>
              <a:gd name="connsiteX9" fmla="*/ 589833 w 705493"/>
              <a:gd name="connsiteY9" fmla="*/ 580156 h 619373"/>
              <a:gd name="connsiteX10" fmla="*/ 666220 w 705493"/>
              <a:gd name="connsiteY10" fmla="*/ 513309 h 619373"/>
              <a:gd name="connsiteX11" fmla="*/ 694865 w 705493"/>
              <a:gd name="connsiteY11" fmla="*/ 465561 h 619373"/>
              <a:gd name="connsiteX12" fmla="*/ 704413 w 705493"/>
              <a:gd name="connsiteY12" fmla="*/ 417813 h 619373"/>
              <a:gd name="connsiteX13" fmla="*/ 666220 w 705493"/>
              <a:gd name="connsiteY13" fmla="*/ 284120 h 619373"/>
              <a:gd name="connsiteX14" fmla="*/ 628027 w 705493"/>
              <a:gd name="connsiteY14" fmla="*/ 226822 h 619373"/>
              <a:gd name="connsiteX15" fmla="*/ 542092 w 705493"/>
              <a:gd name="connsiteY15" fmla="*/ 159975 h 619373"/>
              <a:gd name="connsiteX16" fmla="*/ 408416 w 705493"/>
              <a:gd name="connsiteY16" fmla="*/ 54930 h 619373"/>
              <a:gd name="connsiteX17" fmla="*/ 379771 w 705493"/>
              <a:gd name="connsiteY17" fmla="*/ 45380 h 619373"/>
              <a:gd name="connsiteX18" fmla="*/ 179256 w 705493"/>
              <a:gd name="connsiteY18" fmla="*/ 54930 h 619373"/>
              <a:gd name="connsiteX19" fmla="*/ 121966 w 705493"/>
              <a:gd name="connsiteY19" fmla="*/ 83579 h 619373"/>
              <a:gd name="connsiteX20" fmla="*/ 83773 w 705493"/>
              <a:gd name="connsiteY20" fmla="*/ 93128 h 61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5493" h="619373">
                <a:moveTo>
                  <a:pt x="160160" y="7182"/>
                </a:moveTo>
                <a:cubicBezTo>
                  <a:pt x="153794" y="19915"/>
                  <a:pt x="151128" y="35313"/>
                  <a:pt x="141063" y="45380"/>
                </a:cubicBezTo>
                <a:cubicBezTo>
                  <a:pt x="0" y="186462"/>
                  <a:pt x="146450" y="0"/>
                  <a:pt x="55128" y="121777"/>
                </a:cubicBezTo>
                <a:cubicBezTo>
                  <a:pt x="35235" y="181466"/>
                  <a:pt x="32017" y="176580"/>
                  <a:pt x="64676" y="274570"/>
                </a:cubicBezTo>
                <a:cubicBezTo>
                  <a:pt x="68305" y="285457"/>
                  <a:pt x="83773" y="287303"/>
                  <a:pt x="93321" y="293669"/>
                </a:cubicBezTo>
                <a:cubicBezTo>
                  <a:pt x="172370" y="451787"/>
                  <a:pt x="104178" y="333612"/>
                  <a:pt x="188804" y="446462"/>
                </a:cubicBezTo>
                <a:cubicBezTo>
                  <a:pt x="258220" y="539029"/>
                  <a:pt x="194975" y="469577"/>
                  <a:pt x="265191" y="551507"/>
                </a:cubicBezTo>
                <a:cubicBezTo>
                  <a:pt x="271050" y="558343"/>
                  <a:pt x="276568" y="565974"/>
                  <a:pt x="284288" y="570607"/>
                </a:cubicBezTo>
                <a:cubicBezTo>
                  <a:pt x="365554" y="619373"/>
                  <a:pt x="353537" y="608012"/>
                  <a:pt x="446609" y="618354"/>
                </a:cubicBezTo>
                <a:cubicBezTo>
                  <a:pt x="498548" y="610934"/>
                  <a:pt x="542907" y="609489"/>
                  <a:pt x="589833" y="580156"/>
                </a:cubicBezTo>
                <a:cubicBezTo>
                  <a:pt x="618524" y="562222"/>
                  <a:pt x="643358" y="538252"/>
                  <a:pt x="666220" y="513309"/>
                </a:cubicBezTo>
                <a:cubicBezTo>
                  <a:pt x="678761" y="499626"/>
                  <a:pt x="685317" y="481477"/>
                  <a:pt x="694865" y="465561"/>
                </a:cubicBezTo>
                <a:cubicBezTo>
                  <a:pt x="698048" y="449645"/>
                  <a:pt x="705493" y="434008"/>
                  <a:pt x="704413" y="417813"/>
                </a:cubicBezTo>
                <a:cubicBezTo>
                  <a:pt x="700857" y="364473"/>
                  <a:pt x="691792" y="326747"/>
                  <a:pt x="666220" y="284120"/>
                </a:cubicBezTo>
                <a:cubicBezTo>
                  <a:pt x="654412" y="264437"/>
                  <a:pt x="646145" y="240915"/>
                  <a:pt x="628027" y="226822"/>
                </a:cubicBezTo>
                <a:cubicBezTo>
                  <a:pt x="599382" y="204540"/>
                  <a:pt x="570257" y="182862"/>
                  <a:pt x="542092" y="159975"/>
                </a:cubicBezTo>
                <a:cubicBezTo>
                  <a:pt x="488348" y="116302"/>
                  <a:pt x="467519" y="90397"/>
                  <a:pt x="408416" y="54930"/>
                </a:cubicBezTo>
                <a:cubicBezTo>
                  <a:pt x="399786" y="49751"/>
                  <a:pt x="389319" y="48563"/>
                  <a:pt x="379771" y="45380"/>
                </a:cubicBezTo>
                <a:cubicBezTo>
                  <a:pt x="312933" y="48563"/>
                  <a:pt x="245447" y="45122"/>
                  <a:pt x="179256" y="54930"/>
                </a:cubicBezTo>
                <a:cubicBezTo>
                  <a:pt x="158135" y="58059"/>
                  <a:pt x="141477" y="74907"/>
                  <a:pt x="121966" y="83579"/>
                </a:cubicBezTo>
                <a:cubicBezTo>
                  <a:pt x="98219" y="94135"/>
                  <a:pt x="100882" y="93128"/>
                  <a:pt x="83773" y="93128"/>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
        <p:nvSpPr>
          <p:cNvPr id="78" name="Freeform 77"/>
          <p:cNvSpPr/>
          <p:nvPr/>
        </p:nvSpPr>
        <p:spPr bwMode="auto">
          <a:xfrm>
            <a:off x="3935621" y="6827837"/>
            <a:ext cx="743097" cy="461352"/>
          </a:xfrm>
          <a:custGeom>
            <a:avLst/>
            <a:gdLst>
              <a:gd name="connsiteX0" fmla="*/ 112909 w 743097"/>
              <a:gd name="connsiteY0" fmla="*/ 0 h 461352"/>
              <a:gd name="connsiteX1" fmla="*/ 84264 w 743097"/>
              <a:gd name="connsiteY1" fmla="*/ 9549 h 461352"/>
              <a:gd name="connsiteX2" fmla="*/ 26974 w 743097"/>
              <a:gd name="connsiteY2" fmla="*/ 76396 h 461352"/>
              <a:gd name="connsiteX3" fmla="*/ 26974 w 743097"/>
              <a:gd name="connsiteY3" fmla="*/ 210090 h 461352"/>
              <a:gd name="connsiteX4" fmla="*/ 84264 w 743097"/>
              <a:gd name="connsiteY4" fmla="*/ 267388 h 461352"/>
              <a:gd name="connsiteX5" fmla="*/ 132006 w 743097"/>
              <a:gd name="connsiteY5" fmla="*/ 315136 h 461352"/>
              <a:gd name="connsiteX6" fmla="*/ 160651 w 743097"/>
              <a:gd name="connsiteY6" fmla="*/ 343784 h 461352"/>
              <a:gd name="connsiteX7" fmla="*/ 198844 w 743097"/>
              <a:gd name="connsiteY7" fmla="*/ 362883 h 461352"/>
              <a:gd name="connsiteX8" fmla="*/ 237037 w 743097"/>
              <a:gd name="connsiteY8" fmla="*/ 391532 h 461352"/>
              <a:gd name="connsiteX9" fmla="*/ 303875 w 743097"/>
              <a:gd name="connsiteY9" fmla="*/ 439280 h 461352"/>
              <a:gd name="connsiteX10" fmla="*/ 638066 w 743097"/>
              <a:gd name="connsiteY10" fmla="*/ 420181 h 461352"/>
              <a:gd name="connsiteX11" fmla="*/ 685808 w 743097"/>
              <a:gd name="connsiteY11" fmla="*/ 401082 h 461352"/>
              <a:gd name="connsiteX12" fmla="*/ 714452 w 743097"/>
              <a:gd name="connsiteY12" fmla="*/ 391532 h 461352"/>
              <a:gd name="connsiteX13" fmla="*/ 743097 w 743097"/>
              <a:gd name="connsiteY13" fmla="*/ 324685 h 461352"/>
              <a:gd name="connsiteX14" fmla="*/ 724001 w 743097"/>
              <a:gd name="connsiteY14" fmla="*/ 248289 h 461352"/>
              <a:gd name="connsiteX15" fmla="*/ 704904 w 743097"/>
              <a:gd name="connsiteY15" fmla="*/ 219640 h 461352"/>
              <a:gd name="connsiteX16" fmla="*/ 685808 w 743097"/>
              <a:gd name="connsiteY16" fmla="*/ 181442 h 461352"/>
              <a:gd name="connsiteX17" fmla="*/ 618969 w 743097"/>
              <a:gd name="connsiteY17" fmla="*/ 124144 h 461352"/>
              <a:gd name="connsiteX18" fmla="*/ 580776 w 743097"/>
              <a:gd name="connsiteY18" fmla="*/ 85946 h 461352"/>
              <a:gd name="connsiteX19" fmla="*/ 494841 w 743097"/>
              <a:gd name="connsiteY19" fmla="*/ 47748 h 461352"/>
              <a:gd name="connsiteX20" fmla="*/ 408907 w 743097"/>
              <a:gd name="connsiteY20" fmla="*/ 9549 h 461352"/>
              <a:gd name="connsiteX21" fmla="*/ 112909 w 743097"/>
              <a:gd name="connsiteY21" fmla="*/ 0 h 46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3097" h="461352">
                <a:moveTo>
                  <a:pt x="112909" y="0"/>
                </a:moveTo>
                <a:cubicBezTo>
                  <a:pt x="58802" y="0"/>
                  <a:pt x="92454" y="3698"/>
                  <a:pt x="84264" y="9549"/>
                </a:cubicBezTo>
                <a:cubicBezTo>
                  <a:pt x="54798" y="30599"/>
                  <a:pt x="45323" y="48869"/>
                  <a:pt x="26974" y="76396"/>
                </a:cubicBezTo>
                <a:cubicBezTo>
                  <a:pt x="11038" y="124214"/>
                  <a:pt x="0" y="144573"/>
                  <a:pt x="26974" y="210090"/>
                </a:cubicBezTo>
                <a:cubicBezTo>
                  <a:pt x="37256" y="235065"/>
                  <a:pt x="65167" y="248289"/>
                  <a:pt x="84264" y="267388"/>
                </a:cubicBezTo>
                <a:lnTo>
                  <a:pt x="132006" y="315136"/>
                </a:lnTo>
                <a:cubicBezTo>
                  <a:pt x="141554" y="324685"/>
                  <a:pt x="148573" y="337744"/>
                  <a:pt x="160651" y="343784"/>
                </a:cubicBezTo>
                <a:cubicBezTo>
                  <a:pt x="173382" y="350150"/>
                  <a:pt x="186774" y="355338"/>
                  <a:pt x="198844" y="362883"/>
                </a:cubicBezTo>
                <a:cubicBezTo>
                  <a:pt x="212339" y="371319"/>
                  <a:pt x="224087" y="382281"/>
                  <a:pt x="237037" y="391532"/>
                </a:cubicBezTo>
                <a:cubicBezTo>
                  <a:pt x="334771" y="461352"/>
                  <a:pt x="179054" y="345650"/>
                  <a:pt x="303875" y="439280"/>
                </a:cubicBezTo>
                <a:cubicBezTo>
                  <a:pt x="415272" y="432914"/>
                  <a:pt x="527041" y="431285"/>
                  <a:pt x="638066" y="420181"/>
                </a:cubicBezTo>
                <a:cubicBezTo>
                  <a:pt x="655121" y="418475"/>
                  <a:pt x="669759" y="407101"/>
                  <a:pt x="685808" y="401082"/>
                </a:cubicBezTo>
                <a:cubicBezTo>
                  <a:pt x="695232" y="397548"/>
                  <a:pt x="704904" y="394715"/>
                  <a:pt x="714452" y="391532"/>
                </a:cubicBezTo>
                <a:cubicBezTo>
                  <a:pt x="718183" y="384070"/>
                  <a:pt x="743097" y="338738"/>
                  <a:pt x="743097" y="324685"/>
                </a:cubicBezTo>
                <a:cubicBezTo>
                  <a:pt x="743097" y="313789"/>
                  <a:pt x="731536" y="263361"/>
                  <a:pt x="724001" y="248289"/>
                </a:cubicBezTo>
                <a:cubicBezTo>
                  <a:pt x="718869" y="238024"/>
                  <a:pt x="710598" y="229605"/>
                  <a:pt x="704904" y="219640"/>
                </a:cubicBezTo>
                <a:cubicBezTo>
                  <a:pt x="697842" y="207280"/>
                  <a:pt x="694348" y="192831"/>
                  <a:pt x="685808" y="181442"/>
                </a:cubicBezTo>
                <a:cubicBezTo>
                  <a:pt x="644536" y="126405"/>
                  <a:pt x="659386" y="158791"/>
                  <a:pt x="618969" y="124144"/>
                </a:cubicBezTo>
                <a:cubicBezTo>
                  <a:pt x="605299" y="112425"/>
                  <a:pt x="595180" y="96750"/>
                  <a:pt x="580776" y="85946"/>
                </a:cubicBezTo>
                <a:cubicBezTo>
                  <a:pt x="555569" y="67038"/>
                  <a:pt x="521702" y="62673"/>
                  <a:pt x="494841" y="47748"/>
                </a:cubicBezTo>
                <a:cubicBezTo>
                  <a:pt x="441710" y="18227"/>
                  <a:pt x="474248" y="13179"/>
                  <a:pt x="408907" y="9549"/>
                </a:cubicBezTo>
                <a:cubicBezTo>
                  <a:pt x="310342" y="4072"/>
                  <a:pt x="167016" y="0"/>
                  <a:pt x="112909" y="0"/>
                </a:cubicBezTo>
                <a:close/>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
        <p:nvSpPr>
          <p:cNvPr id="79" name="Freeform 78"/>
          <p:cNvSpPr/>
          <p:nvPr/>
        </p:nvSpPr>
        <p:spPr bwMode="auto">
          <a:xfrm>
            <a:off x="5986788" y="4650639"/>
            <a:ext cx="3026813" cy="744866"/>
          </a:xfrm>
          <a:custGeom>
            <a:avLst/>
            <a:gdLst>
              <a:gd name="connsiteX0" fmla="*/ 57290 w 3026814"/>
              <a:gd name="connsiteY0" fmla="*/ 362883 h 744866"/>
              <a:gd name="connsiteX1" fmla="*/ 66839 w 3026814"/>
              <a:gd name="connsiteY1" fmla="*/ 410631 h 744866"/>
              <a:gd name="connsiteX2" fmla="*/ 105032 w 3026814"/>
              <a:gd name="connsiteY2" fmla="*/ 429730 h 744866"/>
              <a:gd name="connsiteX3" fmla="*/ 133677 w 3026814"/>
              <a:gd name="connsiteY3" fmla="*/ 458379 h 744866"/>
              <a:gd name="connsiteX4" fmla="*/ 210063 w 3026814"/>
              <a:gd name="connsiteY4" fmla="*/ 496577 h 744866"/>
              <a:gd name="connsiteX5" fmla="*/ 315095 w 3026814"/>
              <a:gd name="connsiteY5" fmla="*/ 544325 h 744866"/>
              <a:gd name="connsiteX6" fmla="*/ 391481 w 3026814"/>
              <a:gd name="connsiteY6" fmla="*/ 582523 h 744866"/>
              <a:gd name="connsiteX7" fmla="*/ 448771 w 3026814"/>
              <a:gd name="connsiteY7" fmla="*/ 601622 h 744866"/>
              <a:gd name="connsiteX8" fmla="*/ 486964 w 3026814"/>
              <a:gd name="connsiteY8" fmla="*/ 611172 h 744866"/>
              <a:gd name="connsiteX9" fmla="*/ 534706 w 3026814"/>
              <a:gd name="connsiteY9" fmla="*/ 630271 h 744866"/>
              <a:gd name="connsiteX10" fmla="*/ 620640 w 3026814"/>
              <a:gd name="connsiteY10" fmla="*/ 649370 h 744866"/>
              <a:gd name="connsiteX11" fmla="*/ 763865 w 3026814"/>
              <a:gd name="connsiteY11" fmla="*/ 678019 h 744866"/>
              <a:gd name="connsiteX12" fmla="*/ 907090 w 3026814"/>
              <a:gd name="connsiteY12" fmla="*/ 687568 h 744866"/>
              <a:gd name="connsiteX13" fmla="*/ 993024 w 3026814"/>
              <a:gd name="connsiteY13" fmla="*/ 697118 h 744866"/>
              <a:gd name="connsiteX14" fmla="*/ 1107604 w 3026814"/>
              <a:gd name="connsiteY14" fmla="*/ 706667 h 744866"/>
              <a:gd name="connsiteX15" fmla="*/ 1203087 w 3026814"/>
              <a:gd name="connsiteY15" fmla="*/ 716217 h 744866"/>
              <a:gd name="connsiteX16" fmla="*/ 1289022 w 3026814"/>
              <a:gd name="connsiteY16" fmla="*/ 725767 h 744866"/>
              <a:gd name="connsiteX17" fmla="*/ 1460891 w 3026814"/>
              <a:gd name="connsiteY17" fmla="*/ 735316 h 744866"/>
              <a:gd name="connsiteX18" fmla="*/ 2434819 w 3026814"/>
              <a:gd name="connsiteY18" fmla="*/ 744866 h 744866"/>
              <a:gd name="connsiteX19" fmla="*/ 2769009 w 3026814"/>
              <a:gd name="connsiteY19" fmla="*/ 735316 h 744866"/>
              <a:gd name="connsiteX20" fmla="*/ 2797654 w 3026814"/>
              <a:gd name="connsiteY20" fmla="*/ 716217 h 744866"/>
              <a:gd name="connsiteX21" fmla="*/ 2893137 w 3026814"/>
              <a:gd name="connsiteY21" fmla="*/ 668469 h 744866"/>
              <a:gd name="connsiteX22" fmla="*/ 2921782 w 3026814"/>
              <a:gd name="connsiteY22" fmla="*/ 630271 h 744866"/>
              <a:gd name="connsiteX23" fmla="*/ 2979072 w 3026814"/>
              <a:gd name="connsiteY23" fmla="*/ 572973 h 744866"/>
              <a:gd name="connsiteX24" fmla="*/ 2998169 w 3026814"/>
              <a:gd name="connsiteY24" fmla="*/ 506127 h 744866"/>
              <a:gd name="connsiteX25" fmla="*/ 3007717 w 3026814"/>
              <a:gd name="connsiteY25" fmla="*/ 458379 h 744866"/>
              <a:gd name="connsiteX26" fmla="*/ 3026814 w 3026814"/>
              <a:gd name="connsiteY26" fmla="*/ 429730 h 744866"/>
              <a:gd name="connsiteX27" fmla="*/ 3017265 w 3026814"/>
              <a:gd name="connsiteY27" fmla="*/ 353333 h 744866"/>
              <a:gd name="connsiteX28" fmla="*/ 2979072 w 3026814"/>
              <a:gd name="connsiteY28" fmla="*/ 296036 h 744866"/>
              <a:gd name="connsiteX29" fmla="*/ 2893137 w 3026814"/>
              <a:gd name="connsiteY29" fmla="*/ 190991 h 744866"/>
              <a:gd name="connsiteX30" fmla="*/ 2864492 w 3026814"/>
              <a:gd name="connsiteY30" fmla="*/ 171892 h 744866"/>
              <a:gd name="connsiteX31" fmla="*/ 2807203 w 3026814"/>
              <a:gd name="connsiteY31" fmla="*/ 152793 h 744866"/>
              <a:gd name="connsiteX32" fmla="*/ 2711720 w 3026814"/>
              <a:gd name="connsiteY32" fmla="*/ 95495 h 744866"/>
              <a:gd name="connsiteX33" fmla="*/ 2434819 w 3026814"/>
              <a:gd name="connsiteY33" fmla="*/ 57297 h 744866"/>
              <a:gd name="connsiteX34" fmla="*/ 2329787 w 3026814"/>
              <a:gd name="connsiteY34" fmla="*/ 38198 h 744866"/>
              <a:gd name="connsiteX35" fmla="*/ 2224756 w 3026814"/>
              <a:gd name="connsiteY35" fmla="*/ 28648 h 744866"/>
              <a:gd name="connsiteX36" fmla="*/ 1775986 w 3026814"/>
              <a:gd name="connsiteY36" fmla="*/ 0 h 744866"/>
              <a:gd name="connsiteX37" fmla="*/ 1040766 w 3026814"/>
              <a:gd name="connsiteY37" fmla="*/ 9549 h 744866"/>
              <a:gd name="connsiteX38" fmla="*/ 973928 w 3026814"/>
              <a:gd name="connsiteY38" fmla="*/ 28648 h 744866"/>
              <a:gd name="connsiteX39" fmla="*/ 878445 w 3026814"/>
              <a:gd name="connsiteY39" fmla="*/ 57297 h 744866"/>
              <a:gd name="connsiteX40" fmla="*/ 849800 w 3026814"/>
              <a:gd name="connsiteY40" fmla="*/ 76396 h 744866"/>
              <a:gd name="connsiteX41" fmla="*/ 811607 w 3026814"/>
              <a:gd name="connsiteY41" fmla="*/ 85946 h 744866"/>
              <a:gd name="connsiteX42" fmla="*/ 706575 w 3026814"/>
              <a:gd name="connsiteY42" fmla="*/ 124144 h 744866"/>
              <a:gd name="connsiteX43" fmla="*/ 658834 w 3026814"/>
              <a:gd name="connsiteY43" fmla="*/ 133693 h 744866"/>
              <a:gd name="connsiteX44" fmla="*/ 534706 w 3026814"/>
              <a:gd name="connsiteY44" fmla="*/ 162342 h 744866"/>
              <a:gd name="connsiteX45" fmla="*/ 458319 w 3026814"/>
              <a:gd name="connsiteY45" fmla="*/ 200540 h 744866"/>
              <a:gd name="connsiteX46" fmla="*/ 429674 w 3026814"/>
              <a:gd name="connsiteY46" fmla="*/ 210090 h 744866"/>
              <a:gd name="connsiteX47" fmla="*/ 391481 w 3026814"/>
              <a:gd name="connsiteY47" fmla="*/ 229189 h 744866"/>
              <a:gd name="connsiteX48" fmla="*/ 334191 w 3026814"/>
              <a:gd name="connsiteY48" fmla="*/ 248288 h 744866"/>
              <a:gd name="connsiteX49" fmla="*/ 257805 w 3026814"/>
              <a:gd name="connsiteY49" fmla="*/ 286487 h 744866"/>
              <a:gd name="connsiteX50" fmla="*/ 181418 w 3026814"/>
              <a:gd name="connsiteY50" fmla="*/ 315135 h 744866"/>
              <a:gd name="connsiteX51" fmla="*/ 105032 w 3026814"/>
              <a:gd name="connsiteY51" fmla="*/ 353333 h 744866"/>
              <a:gd name="connsiteX52" fmla="*/ 85935 w 3026814"/>
              <a:gd name="connsiteY52" fmla="*/ 372433 h 744866"/>
              <a:gd name="connsiteX53" fmla="*/ 57290 w 3026814"/>
              <a:gd name="connsiteY53" fmla="*/ 381982 h 744866"/>
              <a:gd name="connsiteX54" fmla="*/ 9549 w 3026814"/>
              <a:gd name="connsiteY54" fmla="*/ 429730 h 744866"/>
              <a:gd name="connsiteX55" fmla="*/ 0 w 3026814"/>
              <a:gd name="connsiteY55" fmla="*/ 429730 h 74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26814" h="744866">
                <a:moveTo>
                  <a:pt x="57290" y="362883"/>
                </a:moveTo>
                <a:cubicBezTo>
                  <a:pt x="60473" y="378799"/>
                  <a:pt x="57406" y="397423"/>
                  <a:pt x="66839" y="410631"/>
                </a:cubicBezTo>
                <a:cubicBezTo>
                  <a:pt x="75112" y="422214"/>
                  <a:pt x="93450" y="421456"/>
                  <a:pt x="105032" y="429730"/>
                </a:cubicBezTo>
                <a:cubicBezTo>
                  <a:pt x="116020" y="437580"/>
                  <a:pt x="122284" y="451128"/>
                  <a:pt x="133677" y="458379"/>
                </a:cubicBezTo>
                <a:cubicBezTo>
                  <a:pt x="157694" y="473664"/>
                  <a:pt x="185653" y="481929"/>
                  <a:pt x="210063" y="496577"/>
                </a:cubicBezTo>
                <a:cubicBezTo>
                  <a:pt x="275066" y="535584"/>
                  <a:pt x="240198" y="519356"/>
                  <a:pt x="315095" y="544325"/>
                </a:cubicBezTo>
                <a:cubicBezTo>
                  <a:pt x="360288" y="589524"/>
                  <a:pt x="324400" y="564226"/>
                  <a:pt x="391481" y="582523"/>
                </a:cubicBezTo>
                <a:cubicBezTo>
                  <a:pt x="410901" y="587820"/>
                  <a:pt x="429242" y="596739"/>
                  <a:pt x="448771" y="601622"/>
                </a:cubicBezTo>
                <a:cubicBezTo>
                  <a:pt x="461502" y="604805"/>
                  <a:pt x="474515" y="607022"/>
                  <a:pt x="486964" y="611172"/>
                </a:cubicBezTo>
                <a:cubicBezTo>
                  <a:pt x="503224" y="616593"/>
                  <a:pt x="518225" y="625562"/>
                  <a:pt x="534706" y="630271"/>
                </a:cubicBezTo>
                <a:cubicBezTo>
                  <a:pt x="562920" y="638333"/>
                  <a:pt x="591913" y="643384"/>
                  <a:pt x="620640" y="649370"/>
                </a:cubicBezTo>
                <a:cubicBezTo>
                  <a:pt x="668304" y="659301"/>
                  <a:pt x="715285" y="674780"/>
                  <a:pt x="763865" y="678019"/>
                </a:cubicBezTo>
                <a:lnTo>
                  <a:pt x="907090" y="687568"/>
                </a:lnTo>
                <a:cubicBezTo>
                  <a:pt x="935811" y="689962"/>
                  <a:pt x="964333" y="694385"/>
                  <a:pt x="993024" y="697118"/>
                </a:cubicBezTo>
                <a:cubicBezTo>
                  <a:pt x="1031177" y="700752"/>
                  <a:pt x="1069436" y="703197"/>
                  <a:pt x="1107604" y="706667"/>
                </a:cubicBezTo>
                <a:lnTo>
                  <a:pt x="1203087" y="716217"/>
                </a:lnTo>
                <a:cubicBezTo>
                  <a:pt x="1231750" y="719235"/>
                  <a:pt x="1260279" y="723638"/>
                  <a:pt x="1289022" y="725767"/>
                </a:cubicBezTo>
                <a:cubicBezTo>
                  <a:pt x="1346243" y="730006"/>
                  <a:pt x="1403521" y="734360"/>
                  <a:pt x="1460891" y="735316"/>
                </a:cubicBezTo>
                <a:lnTo>
                  <a:pt x="2434819" y="744866"/>
                </a:lnTo>
                <a:cubicBezTo>
                  <a:pt x="2546216" y="741683"/>
                  <a:pt x="2657913" y="744088"/>
                  <a:pt x="2769009" y="735316"/>
                </a:cubicBezTo>
                <a:cubicBezTo>
                  <a:pt x="2780449" y="734413"/>
                  <a:pt x="2787390" y="721350"/>
                  <a:pt x="2797654" y="716217"/>
                </a:cubicBezTo>
                <a:cubicBezTo>
                  <a:pt x="2817359" y="706363"/>
                  <a:pt x="2871633" y="689976"/>
                  <a:pt x="2893137" y="668469"/>
                </a:cubicBezTo>
                <a:cubicBezTo>
                  <a:pt x="2904390" y="657215"/>
                  <a:pt x="2911136" y="642101"/>
                  <a:pt x="2921782" y="630271"/>
                </a:cubicBezTo>
                <a:cubicBezTo>
                  <a:pt x="2939849" y="610194"/>
                  <a:pt x="2979072" y="572973"/>
                  <a:pt x="2979072" y="572973"/>
                </a:cubicBezTo>
                <a:cubicBezTo>
                  <a:pt x="2989703" y="541076"/>
                  <a:pt x="2990178" y="542092"/>
                  <a:pt x="2998169" y="506127"/>
                </a:cubicBezTo>
                <a:cubicBezTo>
                  <a:pt x="3001690" y="490282"/>
                  <a:pt x="3002019" y="473577"/>
                  <a:pt x="3007717" y="458379"/>
                </a:cubicBezTo>
                <a:cubicBezTo>
                  <a:pt x="3011746" y="447633"/>
                  <a:pt x="3020448" y="439280"/>
                  <a:pt x="3026814" y="429730"/>
                </a:cubicBezTo>
                <a:cubicBezTo>
                  <a:pt x="3023631" y="404264"/>
                  <a:pt x="3025896" y="377502"/>
                  <a:pt x="3017265" y="353333"/>
                </a:cubicBezTo>
                <a:cubicBezTo>
                  <a:pt x="3009546" y="331717"/>
                  <a:pt x="2992843" y="314399"/>
                  <a:pt x="2979072" y="296036"/>
                </a:cubicBezTo>
                <a:cubicBezTo>
                  <a:pt x="2953871" y="262431"/>
                  <a:pt x="2927236" y="219411"/>
                  <a:pt x="2893137" y="190991"/>
                </a:cubicBezTo>
                <a:cubicBezTo>
                  <a:pt x="2884321" y="183644"/>
                  <a:pt x="2874979" y="176553"/>
                  <a:pt x="2864492" y="171892"/>
                </a:cubicBezTo>
                <a:cubicBezTo>
                  <a:pt x="2846098" y="163716"/>
                  <a:pt x="2826299" y="159159"/>
                  <a:pt x="2807203" y="152793"/>
                </a:cubicBezTo>
                <a:cubicBezTo>
                  <a:pt x="2776536" y="129790"/>
                  <a:pt x="2750230" y="106500"/>
                  <a:pt x="2711720" y="95495"/>
                </a:cubicBezTo>
                <a:cubicBezTo>
                  <a:pt x="2599501" y="63428"/>
                  <a:pt x="2548417" y="65412"/>
                  <a:pt x="2434819" y="57297"/>
                </a:cubicBezTo>
                <a:cubicBezTo>
                  <a:pt x="2399808" y="50931"/>
                  <a:pt x="2365045" y="43007"/>
                  <a:pt x="2329787" y="38198"/>
                </a:cubicBezTo>
                <a:cubicBezTo>
                  <a:pt x="2294955" y="33447"/>
                  <a:pt x="2259817" y="31214"/>
                  <a:pt x="2224756" y="28648"/>
                </a:cubicBezTo>
                <a:lnTo>
                  <a:pt x="1775986" y="0"/>
                </a:lnTo>
                <a:cubicBezTo>
                  <a:pt x="1530913" y="3183"/>
                  <a:pt x="1285704" y="800"/>
                  <a:pt x="1040766" y="9549"/>
                </a:cubicBezTo>
                <a:cubicBezTo>
                  <a:pt x="1017610" y="10376"/>
                  <a:pt x="996282" y="22551"/>
                  <a:pt x="973928" y="28648"/>
                </a:cubicBezTo>
                <a:cubicBezTo>
                  <a:pt x="951347" y="34807"/>
                  <a:pt x="894281" y="46738"/>
                  <a:pt x="878445" y="57297"/>
                </a:cubicBezTo>
                <a:cubicBezTo>
                  <a:pt x="868897" y="63663"/>
                  <a:pt x="860348" y="71875"/>
                  <a:pt x="849800" y="76396"/>
                </a:cubicBezTo>
                <a:cubicBezTo>
                  <a:pt x="837738" y="81566"/>
                  <a:pt x="824056" y="81796"/>
                  <a:pt x="811607" y="85946"/>
                </a:cubicBezTo>
                <a:cubicBezTo>
                  <a:pt x="774591" y="98286"/>
                  <a:pt x="745579" y="116343"/>
                  <a:pt x="706575" y="124144"/>
                </a:cubicBezTo>
                <a:cubicBezTo>
                  <a:pt x="690661" y="127327"/>
                  <a:pt x="674647" y="130043"/>
                  <a:pt x="658834" y="133693"/>
                </a:cubicBezTo>
                <a:cubicBezTo>
                  <a:pt x="509122" y="168247"/>
                  <a:pt x="643788" y="140524"/>
                  <a:pt x="534706" y="162342"/>
                </a:cubicBezTo>
                <a:cubicBezTo>
                  <a:pt x="509244" y="175075"/>
                  <a:pt x="484235" y="188758"/>
                  <a:pt x="458319" y="200540"/>
                </a:cubicBezTo>
                <a:cubicBezTo>
                  <a:pt x="449156" y="204705"/>
                  <a:pt x="438925" y="206125"/>
                  <a:pt x="429674" y="210090"/>
                </a:cubicBezTo>
                <a:cubicBezTo>
                  <a:pt x="416591" y="215698"/>
                  <a:pt x="404697" y="223902"/>
                  <a:pt x="391481" y="229189"/>
                </a:cubicBezTo>
                <a:cubicBezTo>
                  <a:pt x="372791" y="236666"/>
                  <a:pt x="334191" y="248288"/>
                  <a:pt x="334191" y="248288"/>
                </a:cubicBezTo>
                <a:cubicBezTo>
                  <a:pt x="283468" y="282108"/>
                  <a:pt x="327877" y="255339"/>
                  <a:pt x="257805" y="286487"/>
                </a:cubicBezTo>
                <a:cubicBezTo>
                  <a:pt x="193615" y="315020"/>
                  <a:pt x="246566" y="298847"/>
                  <a:pt x="181418" y="315135"/>
                </a:cubicBezTo>
                <a:cubicBezTo>
                  <a:pt x="67683" y="400449"/>
                  <a:pt x="212299" y="299692"/>
                  <a:pt x="105032" y="353333"/>
                </a:cubicBezTo>
                <a:cubicBezTo>
                  <a:pt x="96980" y="357360"/>
                  <a:pt x="93655" y="367800"/>
                  <a:pt x="85935" y="372433"/>
                </a:cubicBezTo>
                <a:cubicBezTo>
                  <a:pt x="77305" y="377612"/>
                  <a:pt x="66838" y="378799"/>
                  <a:pt x="57290" y="381982"/>
                </a:cubicBezTo>
                <a:cubicBezTo>
                  <a:pt x="38195" y="410630"/>
                  <a:pt x="41377" y="413814"/>
                  <a:pt x="9549" y="429730"/>
                </a:cubicBezTo>
                <a:cubicBezTo>
                  <a:pt x="6702" y="431154"/>
                  <a:pt x="3183" y="429730"/>
                  <a:pt x="0" y="429730"/>
                </a:cubicBezTo>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
        <p:nvSpPr>
          <p:cNvPr id="80" name="Freeform 79"/>
          <p:cNvSpPr/>
          <p:nvPr/>
        </p:nvSpPr>
        <p:spPr bwMode="auto">
          <a:xfrm>
            <a:off x="5348715" y="6751592"/>
            <a:ext cx="762344" cy="515677"/>
          </a:xfrm>
          <a:custGeom>
            <a:avLst/>
            <a:gdLst>
              <a:gd name="connsiteX0" fmla="*/ 65175 w 762344"/>
              <a:gd name="connsiteY0" fmla="*/ 0 h 515677"/>
              <a:gd name="connsiteX1" fmla="*/ 7885 w 762344"/>
              <a:gd name="connsiteY1" fmla="*/ 85946 h 515677"/>
              <a:gd name="connsiteX2" fmla="*/ 46078 w 762344"/>
              <a:gd name="connsiteY2" fmla="*/ 248289 h 515677"/>
              <a:gd name="connsiteX3" fmla="*/ 65175 w 762344"/>
              <a:gd name="connsiteY3" fmla="*/ 305586 h 515677"/>
              <a:gd name="connsiteX4" fmla="*/ 122465 w 762344"/>
              <a:gd name="connsiteY4" fmla="*/ 372433 h 515677"/>
              <a:gd name="connsiteX5" fmla="*/ 151110 w 762344"/>
              <a:gd name="connsiteY5" fmla="*/ 391532 h 515677"/>
              <a:gd name="connsiteX6" fmla="*/ 189303 w 762344"/>
              <a:gd name="connsiteY6" fmla="*/ 420181 h 515677"/>
              <a:gd name="connsiteX7" fmla="*/ 237045 w 762344"/>
              <a:gd name="connsiteY7" fmla="*/ 467929 h 515677"/>
              <a:gd name="connsiteX8" fmla="*/ 332528 w 762344"/>
              <a:gd name="connsiteY8" fmla="*/ 506127 h 515677"/>
              <a:gd name="connsiteX9" fmla="*/ 361173 w 762344"/>
              <a:gd name="connsiteY9" fmla="*/ 515677 h 515677"/>
              <a:gd name="connsiteX10" fmla="*/ 609428 w 762344"/>
              <a:gd name="connsiteY10" fmla="*/ 477478 h 515677"/>
              <a:gd name="connsiteX11" fmla="*/ 666718 w 762344"/>
              <a:gd name="connsiteY11" fmla="*/ 439280 h 515677"/>
              <a:gd name="connsiteX12" fmla="*/ 752653 w 762344"/>
              <a:gd name="connsiteY12" fmla="*/ 372433 h 515677"/>
              <a:gd name="connsiteX13" fmla="*/ 714460 w 762344"/>
              <a:gd name="connsiteY13" fmla="*/ 200541 h 515677"/>
              <a:gd name="connsiteX14" fmla="*/ 685815 w 762344"/>
              <a:gd name="connsiteY14" fmla="*/ 181442 h 515677"/>
              <a:gd name="connsiteX15" fmla="*/ 628525 w 762344"/>
              <a:gd name="connsiteY15" fmla="*/ 114595 h 515677"/>
              <a:gd name="connsiteX16" fmla="*/ 590332 w 762344"/>
              <a:gd name="connsiteY16" fmla="*/ 66847 h 515677"/>
              <a:gd name="connsiteX17" fmla="*/ 389817 w 762344"/>
              <a:gd name="connsiteY17" fmla="*/ 19099 h 515677"/>
              <a:gd name="connsiteX18" fmla="*/ 237045 w 762344"/>
              <a:gd name="connsiteY18" fmla="*/ 9550 h 515677"/>
              <a:gd name="connsiteX19" fmla="*/ 65175 w 762344"/>
              <a:gd name="connsiteY19" fmla="*/ 0 h 515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2344" h="515677">
                <a:moveTo>
                  <a:pt x="65175" y="0"/>
                </a:moveTo>
                <a:cubicBezTo>
                  <a:pt x="46078" y="28649"/>
                  <a:pt x="0" y="52431"/>
                  <a:pt x="7885" y="85946"/>
                </a:cubicBezTo>
                <a:cubicBezTo>
                  <a:pt x="20616" y="140060"/>
                  <a:pt x="32047" y="194497"/>
                  <a:pt x="46078" y="248289"/>
                </a:cubicBezTo>
                <a:cubicBezTo>
                  <a:pt x="51159" y="267769"/>
                  <a:pt x="54625" y="288440"/>
                  <a:pt x="65175" y="305586"/>
                </a:cubicBezTo>
                <a:cubicBezTo>
                  <a:pt x="80554" y="330580"/>
                  <a:pt x="101716" y="351681"/>
                  <a:pt x="122465" y="372433"/>
                </a:cubicBezTo>
                <a:cubicBezTo>
                  <a:pt x="130579" y="380548"/>
                  <a:pt x="141772" y="384861"/>
                  <a:pt x="151110" y="391532"/>
                </a:cubicBezTo>
                <a:cubicBezTo>
                  <a:pt x="164060" y="400783"/>
                  <a:pt x="177409" y="409607"/>
                  <a:pt x="189303" y="420181"/>
                </a:cubicBezTo>
                <a:cubicBezTo>
                  <a:pt x="206124" y="435135"/>
                  <a:pt x="218843" y="454690"/>
                  <a:pt x="237045" y="467929"/>
                </a:cubicBezTo>
                <a:cubicBezTo>
                  <a:pt x="278294" y="497932"/>
                  <a:pt x="290694" y="494172"/>
                  <a:pt x="332528" y="506127"/>
                </a:cubicBezTo>
                <a:cubicBezTo>
                  <a:pt x="342206" y="508892"/>
                  <a:pt x="351625" y="512494"/>
                  <a:pt x="361173" y="515677"/>
                </a:cubicBezTo>
                <a:cubicBezTo>
                  <a:pt x="443925" y="502944"/>
                  <a:pt x="528203" y="497787"/>
                  <a:pt x="609428" y="477478"/>
                </a:cubicBezTo>
                <a:cubicBezTo>
                  <a:pt x="631695" y="471911"/>
                  <a:pt x="647621" y="452013"/>
                  <a:pt x="666718" y="439280"/>
                </a:cubicBezTo>
                <a:cubicBezTo>
                  <a:pt x="735244" y="393591"/>
                  <a:pt x="707779" y="417313"/>
                  <a:pt x="752653" y="372433"/>
                </a:cubicBezTo>
                <a:cubicBezTo>
                  <a:pt x="746405" y="291202"/>
                  <a:pt x="762344" y="256413"/>
                  <a:pt x="714460" y="200541"/>
                </a:cubicBezTo>
                <a:cubicBezTo>
                  <a:pt x="706992" y="191827"/>
                  <a:pt x="695363" y="187808"/>
                  <a:pt x="685815" y="181442"/>
                </a:cubicBezTo>
                <a:cubicBezTo>
                  <a:pt x="615613" y="64424"/>
                  <a:pt x="694657" y="180736"/>
                  <a:pt x="628525" y="114595"/>
                </a:cubicBezTo>
                <a:cubicBezTo>
                  <a:pt x="614114" y="100182"/>
                  <a:pt x="606636" y="79077"/>
                  <a:pt x="590332" y="66847"/>
                </a:cubicBezTo>
                <a:cubicBezTo>
                  <a:pt x="519718" y="13880"/>
                  <a:pt x="479809" y="25306"/>
                  <a:pt x="389817" y="19099"/>
                </a:cubicBezTo>
                <a:lnTo>
                  <a:pt x="237045" y="9550"/>
                </a:lnTo>
                <a:lnTo>
                  <a:pt x="65175" y="0"/>
                </a:lnTo>
                <a:close/>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
        <p:nvSpPr>
          <p:cNvPr id="81" name="Freeform 80"/>
          <p:cNvSpPr/>
          <p:nvPr/>
        </p:nvSpPr>
        <p:spPr bwMode="auto">
          <a:xfrm>
            <a:off x="6416468" y="6799377"/>
            <a:ext cx="842748" cy="537708"/>
          </a:xfrm>
          <a:custGeom>
            <a:avLst/>
            <a:gdLst>
              <a:gd name="connsiteX0" fmla="*/ 105032 w 842748"/>
              <a:gd name="connsiteY0" fmla="*/ 38113 h 537708"/>
              <a:gd name="connsiteX1" fmla="*/ 66838 w 842748"/>
              <a:gd name="connsiteY1" fmla="*/ 57212 h 537708"/>
              <a:gd name="connsiteX2" fmla="*/ 9549 w 842748"/>
              <a:gd name="connsiteY2" fmla="*/ 133609 h 537708"/>
              <a:gd name="connsiteX3" fmla="*/ 0 w 842748"/>
              <a:gd name="connsiteY3" fmla="*/ 162257 h 537708"/>
              <a:gd name="connsiteX4" fmla="*/ 19097 w 842748"/>
              <a:gd name="connsiteY4" fmla="*/ 295951 h 537708"/>
              <a:gd name="connsiteX5" fmla="*/ 28645 w 842748"/>
              <a:gd name="connsiteY5" fmla="*/ 324600 h 537708"/>
              <a:gd name="connsiteX6" fmla="*/ 124128 w 842748"/>
              <a:gd name="connsiteY6" fmla="*/ 400997 h 537708"/>
              <a:gd name="connsiteX7" fmla="*/ 152773 w 842748"/>
              <a:gd name="connsiteY7" fmla="*/ 410546 h 537708"/>
              <a:gd name="connsiteX8" fmla="*/ 601544 w 842748"/>
              <a:gd name="connsiteY8" fmla="*/ 420096 h 537708"/>
              <a:gd name="connsiteX9" fmla="*/ 677930 w 842748"/>
              <a:gd name="connsiteY9" fmla="*/ 400997 h 537708"/>
              <a:gd name="connsiteX10" fmla="*/ 716123 w 842748"/>
              <a:gd name="connsiteY10" fmla="*/ 391447 h 537708"/>
              <a:gd name="connsiteX11" fmla="*/ 763865 w 842748"/>
              <a:gd name="connsiteY11" fmla="*/ 362798 h 537708"/>
              <a:gd name="connsiteX12" fmla="*/ 802058 w 842748"/>
              <a:gd name="connsiteY12" fmla="*/ 343699 h 537708"/>
              <a:gd name="connsiteX13" fmla="*/ 821155 w 842748"/>
              <a:gd name="connsiteY13" fmla="*/ 315050 h 537708"/>
              <a:gd name="connsiteX14" fmla="*/ 821155 w 842748"/>
              <a:gd name="connsiteY14" fmla="*/ 210005 h 537708"/>
              <a:gd name="connsiteX15" fmla="*/ 792510 w 842748"/>
              <a:gd name="connsiteY15" fmla="*/ 190906 h 537708"/>
              <a:gd name="connsiteX16" fmla="*/ 773413 w 842748"/>
              <a:gd name="connsiteY16" fmla="*/ 162257 h 537708"/>
              <a:gd name="connsiteX17" fmla="*/ 706575 w 842748"/>
              <a:gd name="connsiteY17" fmla="*/ 124059 h 537708"/>
              <a:gd name="connsiteX18" fmla="*/ 668382 w 842748"/>
              <a:gd name="connsiteY18" fmla="*/ 95410 h 537708"/>
              <a:gd name="connsiteX19" fmla="*/ 630188 w 842748"/>
              <a:gd name="connsiteY19" fmla="*/ 85861 h 537708"/>
              <a:gd name="connsiteX20" fmla="*/ 572899 w 842748"/>
              <a:gd name="connsiteY20" fmla="*/ 66762 h 537708"/>
              <a:gd name="connsiteX21" fmla="*/ 544254 w 842748"/>
              <a:gd name="connsiteY21" fmla="*/ 47663 h 537708"/>
              <a:gd name="connsiteX22" fmla="*/ 515609 w 842748"/>
              <a:gd name="connsiteY22" fmla="*/ 38113 h 537708"/>
              <a:gd name="connsiteX23" fmla="*/ 105032 w 842748"/>
              <a:gd name="connsiteY23" fmla="*/ 38113 h 53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2748" h="537708">
                <a:moveTo>
                  <a:pt x="105032" y="38113"/>
                </a:moveTo>
                <a:cubicBezTo>
                  <a:pt x="30237" y="41296"/>
                  <a:pt x="77550" y="47838"/>
                  <a:pt x="66838" y="57212"/>
                </a:cubicBezTo>
                <a:cubicBezTo>
                  <a:pt x="60588" y="62681"/>
                  <a:pt x="17925" y="116855"/>
                  <a:pt x="9549" y="133609"/>
                </a:cubicBezTo>
                <a:cubicBezTo>
                  <a:pt x="5048" y="142612"/>
                  <a:pt x="3183" y="152708"/>
                  <a:pt x="0" y="162257"/>
                </a:cubicBezTo>
                <a:cubicBezTo>
                  <a:pt x="5942" y="215736"/>
                  <a:pt x="6937" y="247304"/>
                  <a:pt x="19097" y="295951"/>
                </a:cubicBezTo>
                <a:cubicBezTo>
                  <a:pt x="21538" y="305717"/>
                  <a:pt x="22606" y="316547"/>
                  <a:pt x="28645" y="324600"/>
                </a:cubicBezTo>
                <a:cubicBezTo>
                  <a:pt x="55406" y="360286"/>
                  <a:pt x="85210" y="381535"/>
                  <a:pt x="124128" y="400997"/>
                </a:cubicBezTo>
                <a:cubicBezTo>
                  <a:pt x="133130" y="405499"/>
                  <a:pt x="143225" y="407363"/>
                  <a:pt x="152773" y="410546"/>
                </a:cubicBezTo>
                <a:cubicBezTo>
                  <a:pt x="279917" y="537708"/>
                  <a:pt x="174372" y="446253"/>
                  <a:pt x="601544" y="420096"/>
                </a:cubicBezTo>
                <a:cubicBezTo>
                  <a:pt x="638595" y="417827"/>
                  <a:pt x="646640" y="409938"/>
                  <a:pt x="677930" y="400997"/>
                </a:cubicBezTo>
                <a:cubicBezTo>
                  <a:pt x="690548" y="397391"/>
                  <a:pt x="703392" y="394630"/>
                  <a:pt x="716123" y="391447"/>
                </a:cubicBezTo>
                <a:cubicBezTo>
                  <a:pt x="732037" y="381897"/>
                  <a:pt x="747642" y="371812"/>
                  <a:pt x="763865" y="362798"/>
                </a:cubicBezTo>
                <a:cubicBezTo>
                  <a:pt x="776307" y="355885"/>
                  <a:pt x="791124" y="352812"/>
                  <a:pt x="802058" y="343699"/>
                </a:cubicBezTo>
                <a:cubicBezTo>
                  <a:pt x="810874" y="336351"/>
                  <a:pt x="814789" y="324600"/>
                  <a:pt x="821155" y="315050"/>
                </a:cubicBezTo>
                <a:cubicBezTo>
                  <a:pt x="834583" y="274761"/>
                  <a:pt x="842748" y="263995"/>
                  <a:pt x="821155" y="210005"/>
                </a:cubicBezTo>
                <a:cubicBezTo>
                  <a:pt x="816893" y="199350"/>
                  <a:pt x="802058" y="197272"/>
                  <a:pt x="792510" y="190906"/>
                </a:cubicBezTo>
                <a:cubicBezTo>
                  <a:pt x="786144" y="181356"/>
                  <a:pt x="781528" y="170373"/>
                  <a:pt x="773413" y="162257"/>
                </a:cubicBezTo>
                <a:cubicBezTo>
                  <a:pt x="744511" y="133351"/>
                  <a:pt x="739349" y="134986"/>
                  <a:pt x="706575" y="124059"/>
                </a:cubicBezTo>
                <a:cubicBezTo>
                  <a:pt x="693844" y="114509"/>
                  <a:pt x="682616" y="102528"/>
                  <a:pt x="668382" y="95410"/>
                </a:cubicBezTo>
                <a:cubicBezTo>
                  <a:pt x="656645" y="89541"/>
                  <a:pt x="642758" y="89632"/>
                  <a:pt x="630188" y="85861"/>
                </a:cubicBezTo>
                <a:cubicBezTo>
                  <a:pt x="610908" y="80076"/>
                  <a:pt x="591293" y="74938"/>
                  <a:pt x="572899" y="66762"/>
                </a:cubicBezTo>
                <a:cubicBezTo>
                  <a:pt x="562412" y="62101"/>
                  <a:pt x="554518" y="52796"/>
                  <a:pt x="544254" y="47663"/>
                </a:cubicBezTo>
                <a:cubicBezTo>
                  <a:pt x="535252" y="43161"/>
                  <a:pt x="525287" y="40878"/>
                  <a:pt x="515609" y="38113"/>
                </a:cubicBezTo>
                <a:cubicBezTo>
                  <a:pt x="382231" y="0"/>
                  <a:pt x="179827" y="34930"/>
                  <a:pt x="105032" y="38113"/>
                </a:cubicBezTo>
                <a:close/>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018" tIns="45510" rIns="91018" bIns="45510" numCol="1" rtlCol="0" anchor="t" anchorCtr="0" compatLnSpc="1">
            <a:prstTxWarp prst="textNoShape">
              <a:avLst/>
            </a:prstTxWarp>
          </a:bodyPr>
          <a:lstStyle/>
          <a:p>
            <a:endParaRPr lang="en-US"/>
          </a:p>
        </p:txBody>
      </p:sp>
      <p:sp>
        <p:nvSpPr>
          <p:cNvPr id="85" name="TextBox 84"/>
          <p:cNvSpPr txBox="1"/>
          <p:nvPr/>
        </p:nvSpPr>
        <p:spPr>
          <a:xfrm>
            <a:off x="163513" y="2332085"/>
            <a:ext cx="9677400" cy="476541"/>
          </a:xfrm>
          <a:prstGeom prst="rect">
            <a:avLst/>
          </a:prstGeom>
          <a:noFill/>
        </p:spPr>
        <p:txBody>
          <a:bodyPr wrap="square" lIns="91018" tIns="45510" rIns="91018" bIns="45510" rtlCol="0">
            <a:spAutoFit/>
          </a:bodyPr>
          <a:lstStyle/>
          <a:p>
            <a:r>
              <a:rPr lang="en-US" dirty="0" smtClean="0">
                <a:solidFill>
                  <a:srgbClr val="7F7F7F"/>
                </a:solidFill>
                <a:latin typeface="Helvetica Neue"/>
                <a:cs typeface="Helvetica Neue"/>
              </a:rPr>
              <a:t>Returns:</a:t>
            </a:r>
            <a:r>
              <a:rPr lang="en-US" dirty="0" smtClean="0">
                <a:solidFill>
                  <a:srgbClr val="000000"/>
                </a:solidFill>
                <a:latin typeface="Helvetica Neue"/>
                <a:cs typeface="Helvetica Neue"/>
              </a:rPr>
              <a:t> </a:t>
            </a:r>
            <a:r>
              <a:rPr lang="en-US" dirty="0" smtClean="0">
                <a:solidFill>
                  <a:schemeClr val="accent1">
                    <a:lumMod val="50000"/>
                  </a:schemeClr>
                </a:solidFill>
                <a:latin typeface="Helvetica Neue"/>
                <a:cs typeface="Helvetica Neue"/>
              </a:rPr>
              <a:t>[&lt;…409X&gt;,50,:€]</a:t>
            </a:r>
            <a:r>
              <a:rPr lang="en-US" dirty="0" smtClean="0">
                <a:solidFill>
                  <a:srgbClr val="000000"/>
                </a:solidFill>
                <a:latin typeface="Helvetica Neue"/>
                <a:cs typeface="Helvetica Neue"/>
              </a:rPr>
              <a:t>,  </a:t>
            </a:r>
            <a:r>
              <a:rPr lang="en-US" dirty="0" smtClean="0">
                <a:solidFill>
                  <a:schemeClr val="accent6">
                    <a:lumMod val="50000"/>
                  </a:schemeClr>
                </a:solidFill>
                <a:latin typeface="Helvetica Neue"/>
                <a:cs typeface="Helvetica Neue"/>
              </a:rPr>
              <a:t>[&lt;…6682&gt;,60,:€]</a:t>
            </a:r>
            <a:endParaRPr lang="en-US" dirty="0">
              <a:solidFill>
                <a:srgbClr val="000000"/>
              </a:solidFill>
              <a:latin typeface="Helvetica Neue"/>
              <a:cs typeface="Helvetica Neue"/>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1"/>
          <p:cNvSpPr>
            <a:spLocks noGrp="1" noChangeArrowheads="1"/>
          </p:cNvSpPr>
          <p:nvPr>
            <p:ph type="title"/>
          </p:nvPr>
        </p:nvSpPr>
        <p:spPr/>
        <p:txBody>
          <a:bodyPr/>
          <a:lstStyle/>
          <a:p>
            <a:r>
              <a:rPr lang="en-US" dirty="0" smtClean="0"/>
              <a:t>Update: insert</a:t>
            </a:r>
            <a:endParaRPr lang="en-US" dirty="0"/>
          </a:p>
        </p:txBody>
      </p:sp>
      <p:sp>
        <p:nvSpPr>
          <p:cNvPr id="138242" name="Text Box 2"/>
          <p:cNvSpPr txBox="1">
            <a:spLocks noChangeArrowheads="1"/>
          </p:cNvSpPr>
          <p:nvPr/>
        </p:nvSpPr>
        <p:spPr bwMode="auto">
          <a:xfrm>
            <a:off x="71438" y="1260475"/>
            <a:ext cx="992028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584" tIns="71886" rIns="89584" bIns="44794">
            <a:prstTxWarp prst="textNoShape">
              <a:avLst/>
            </a:prstTxWarp>
          </a:bodyPr>
          <a:lstStyle/>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noProof="1">
                <a:solidFill>
                  <a:srgbClr val="000000"/>
                </a:solidFill>
                <a:latin typeface="Courier New" charset="0"/>
                <a:ea typeface="msmincho" charset="0"/>
                <a:cs typeface="msmincho" charset="0"/>
              </a:rPr>
              <a:t>INSERT {?isbn rdf:type frbr:Work}</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noProof="1">
                <a:solidFill>
                  <a:srgbClr val="000000"/>
                </a:solidFill>
                <a:latin typeface="Courier New" charset="0"/>
                <a:ea typeface="msmincho" charset="0"/>
                <a:cs typeface="msmincho" charset="0"/>
              </a:rPr>
              <a:t>WHERE  {?isbn a:price ?x. ?x rdf:value ?price. ?x p:currency ?currency.}</a:t>
            </a:r>
          </a:p>
        </p:txBody>
      </p:sp>
      <p:grpSp>
        <p:nvGrpSpPr>
          <p:cNvPr id="2" name="Group 91"/>
          <p:cNvGrpSpPr/>
          <p:nvPr/>
        </p:nvGrpSpPr>
        <p:grpSpPr>
          <a:xfrm>
            <a:off x="87313" y="3774707"/>
            <a:ext cx="9906000" cy="3434130"/>
            <a:chOff x="87312" y="3393707"/>
            <a:chExt cx="9906000" cy="3434130"/>
          </a:xfrm>
        </p:grpSpPr>
        <p:sp>
          <p:nvSpPr>
            <p:cNvPr id="7" name="TextBox 6"/>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8" name="Oval 7"/>
            <p:cNvSpPr/>
            <p:nvPr/>
          </p:nvSpPr>
          <p:spPr bwMode="auto">
            <a:xfrm>
              <a:off x="6226426" y="4517967"/>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9" name="Straight Arrow Connector 8"/>
            <p:cNvCxnSpPr>
              <a:stCxn id="63" idx="7"/>
              <a:endCxn id="64"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Oval 11"/>
            <p:cNvSpPr/>
            <p:nvPr/>
          </p:nvSpPr>
          <p:spPr bwMode="auto">
            <a:xfrm>
              <a:off x="1197226" y="4517967"/>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10"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7" name="Oval 16"/>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19" name="Rectangle 18"/>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21" name="Straight Arrow Connector 20"/>
                <p:cNvCxnSpPr>
                  <a:stCxn id="10" idx="4"/>
                  <a:endCxn id="1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4"/>
                  <a:endCxn id="19"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8" name="TextBox 2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29" name="TextBox 2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2362200" cy="1295400"/>
                <a:chOff x="849312" y="4999037"/>
                <a:chExt cx="2362200" cy="1295400"/>
              </a:xfrm>
            </p:grpSpPr>
            <p:sp>
              <p:nvSpPr>
                <p:cNvPr id="33" name="Oval 32"/>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4" name="Oval 33"/>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5" name="Rectangle 34"/>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36" name="Straight Arrow Connector 35"/>
                <p:cNvCxnSpPr>
                  <a:stCxn id="33" idx="4"/>
                  <a:endCxn id="34"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33" idx="4"/>
                  <a:endCxn id="35"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39"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4876800" cy="1295400"/>
              <a:chOff x="5116512" y="5532437"/>
              <a:chExt cx="4876800" cy="1295400"/>
            </a:xfrm>
          </p:grpSpPr>
          <p:grpSp>
            <p:nvGrpSpPr>
              <p:cNvPr id="11" name="Group 39"/>
              <p:cNvGrpSpPr/>
              <p:nvPr/>
            </p:nvGrpSpPr>
            <p:grpSpPr>
              <a:xfrm>
                <a:off x="5116512" y="5532437"/>
                <a:ext cx="2362200" cy="1295400"/>
                <a:chOff x="849312" y="4999037"/>
                <a:chExt cx="2362200" cy="1295400"/>
              </a:xfrm>
            </p:grpSpPr>
            <p:sp>
              <p:nvSpPr>
                <p:cNvPr id="41" name="Oval 40"/>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2" name="Oval 41"/>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3" name="Rectangle 42"/>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44" name="Straight Arrow Connector 43"/>
                <p:cNvCxnSpPr>
                  <a:stCxn id="41" idx="4"/>
                  <a:endCxn id="42"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41" idx="4"/>
                  <a:endCxn id="43"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7" name="TextBox 46"/>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13" name="Group 47"/>
              <p:cNvGrpSpPr/>
              <p:nvPr/>
            </p:nvGrpSpPr>
            <p:grpSpPr>
              <a:xfrm>
                <a:off x="76311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1" name="Rectangle 50"/>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63" name="Oval 62"/>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4" name="Rectangle 63"/>
            <p:cNvSpPr/>
            <p:nvPr/>
          </p:nvSpPr>
          <p:spPr bwMode="auto">
            <a:xfrm>
              <a:off x="6646513" y="3393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65" name="Straight Arrow Connector 64"/>
            <p:cNvCxnSpPr>
              <a:stCxn id="12" idx="4"/>
              <a:endCxn id="10" idx="0"/>
            </p:cNvCxnSpPr>
            <p:nvPr/>
          </p:nvCxnSpPr>
          <p:spPr bwMode="auto">
            <a:xfrm flipH="1">
              <a:off x="12684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12" idx="4"/>
              <a:endCxn id="33" idx="0"/>
            </p:cNvCxnSpPr>
            <p:nvPr/>
          </p:nvCxnSpPr>
          <p:spPr bwMode="auto">
            <a:xfrm>
              <a:off x="25257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1" name="TextBox 70"/>
            <p:cNvSpPr txBox="1"/>
            <p:nvPr/>
          </p:nvSpPr>
          <p:spPr>
            <a:xfrm>
              <a:off x="32115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72" name="TextBox 71"/>
            <p:cNvSpPr txBox="1"/>
            <p:nvPr/>
          </p:nvSpPr>
          <p:spPr>
            <a:xfrm>
              <a:off x="11541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73" name="Straight Arrow Connector 72"/>
            <p:cNvCxnSpPr>
              <a:stCxn id="8" idx="4"/>
              <a:endCxn id="49" idx="0"/>
            </p:cNvCxnSpPr>
            <p:nvPr/>
          </p:nvCxnSpPr>
          <p:spPr bwMode="auto">
            <a:xfrm>
              <a:off x="75549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76" name="Straight Arrow Connector 75"/>
            <p:cNvCxnSpPr>
              <a:stCxn id="8" idx="4"/>
              <a:endCxn id="41" idx="0"/>
            </p:cNvCxnSpPr>
            <p:nvPr/>
          </p:nvCxnSpPr>
          <p:spPr bwMode="auto">
            <a:xfrm flipH="1">
              <a:off x="62976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a:off x="82407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80" name="TextBox 79"/>
            <p:cNvSpPr txBox="1"/>
            <p:nvPr/>
          </p:nvSpPr>
          <p:spPr>
            <a:xfrm>
              <a:off x="61833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81" name="Straight Arrow Connector 80"/>
            <p:cNvCxnSpPr>
              <a:stCxn id="8" idx="1"/>
              <a:endCxn id="63" idx="5"/>
            </p:cNvCxnSpPr>
            <p:nvPr/>
          </p:nvCxnSpPr>
          <p:spPr bwMode="auto">
            <a:xfrm flipH="1" flipV="1">
              <a:off x="5136511" y="3970970"/>
              <a:ext cx="1479020"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5" name="Straight Arrow Connector 84"/>
            <p:cNvCxnSpPr>
              <a:stCxn id="12" idx="7"/>
              <a:endCxn id="63" idx="3"/>
            </p:cNvCxnSpPr>
            <p:nvPr/>
          </p:nvCxnSpPr>
          <p:spPr bwMode="auto">
            <a:xfrm flipV="1">
              <a:off x="3465093" y="3970970"/>
              <a:ext cx="1339219"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8" name="TextBox 8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89" name="TextBox 8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Tree>
    <p:extLst>
      <p:ext uri="{BB962C8B-B14F-4D97-AF65-F5344CB8AC3E}">
        <p14:creationId xmlns:p14="http://schemas.microsoft.com/office/powerpoint/2010/main" val="171328826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1"/>
          <p:cNvSpPr>
            <a:spLocks noGrp="1" noChangeArrowheads="1"/>
          </p:cNvSpPr>
          <p:nvPr>
            <p:ph type="title"/>
          </p:nvPr>
        </p:nvSpPr>
        <p:spPr/>
        <p:txBody>
          <a:bodyPr/>
          <a:lstStyle/>
          <a:p>
            <a:r>
              <a:rPr lang="en-US" dirty="0"/>
              <a:t>Update: insert</a:t>
            </a:r>
          </a:p>
        </p:txBody>
      </p:sp>
      <p:sp>
        <p:nvSpPr>
          <p:cNvPr id="138242" name="Text Box 2"/>
          <p:cNvSpPr txBox="1">
            <a:spLocks noChangeArrowheads="1"/>
          </p:cNvSpPr>
          <p:nvPr/>
        </p:nvSpPr>
        <p:spPr bwMode="auto">
          <a:xfrm>
            <a:off x="71438" y="1260475"/>
            <a:ext cx="992028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584" tIns="71886" rIns="89584" bIns="44794">
            <a:prstTxWarp prst="textNoShape">
              <a:avLst/>
            </a:prstTxWarp>
          </a:bodyPr>
          <a:lstStyle/>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noProof="1">
                <a:solidFill>
                  <a:srgbClr val="000000"/>
                </a:solidFill>
                <a:latin typeface="Courier New" charset="0"/>
                <a:ea typeface="msmincho" charset="0"/>
                <a:cs typeface="msmincho" charset="0"/>
              </a:rPr>
              <a:t>INSERT {?isbn rdf:type frbr:Work}</a:t>
            </a:r>
          </a:p>
          <a:p>
            <a:pPr>
              <a:lnSpc>
                <a:spcPct val="88000"/>
              </a:lnSpc>
              <a:tabLst>
                <a:tab pos="0" algn="l"/>
                <a:tab pos="714272" algn="l"/>
                <a:tab pos="1430148" algn="l"/>
                <a:tab pos="2146012" algn="l"/>
                <a:tab pos="2861878" algn="l"/>
                <a:tab pos="3577746" algn="l"/>
                <a:tab pos="4293607" algn="l"/>
                <a:tab pos="5009472" algn="l"/>
                <a:tab pos="5725340" algn="l"/>
                <a:tab pos="6441203" algn="l"/>
                <a:tab pos="7157067" algn="l"/>
                <a:tab pos="7872926" algn="l"/>
                <a:tab pos="8588792" algn="l"/>
                <a:tab pos="9304653" algn="l"/>
                <a:tab pos="10020521" algn="l"/>
                <a:tab pos="10736387" algn="l"/>
              </a:tabLst>
              <a:defRPr/>
            </a:pPr>
            <a:r>
              <a:rPr lang="en-US" sz="1800" b="1" noProof="1">
                <a:solidFill>
                  <a:srgbClr val="000000"/>
                </a:solidFill>
                <a:latin typeface="Courier New" charset="0"/>
                <a:ea typeface="msmincho" charset="0"/>
                <a:cs typeface="msmincho" charset="0"/>
              </a:rPr>
              <a:t>WHERE  {?isbn a:price ?x. ?x rdf:value ?price. ?x p:currency ?currency.}</a:t>
            </a:r>
          </a:p>
        </p:txBody>
      </p:sp>
      <p:grpSp>
        <p:nvGrpSpPr>
          <p:cNvPr id="20" name="Group 19"/>
          <p:cNvGrpSpPr/>
          <p:nvPr/>
        </p:nvGrpSpPr>
        <p:grpSpPr>
          <a:xfrm>
            <a:off x="87313" y="2549824"/>
            <a:ext cx="9906000" cy="4659015"/>
            <a:chOff x="87312" y="2549822"/>
            <a:chExt cx="9906000" cy="4659015"/>
          </a:xfrm>
        </p:grpSpPr>
        <p:cxnSp>
          <p:nvCxnSpPr>
            <p:cNvPr id="60" name="Curved Connector 59"/>
            <p:cNvCxnSpPr>
              <a:stCxn id="8" idx="0"/>
              <a:endCxn id="57" idx="6"/>
            </p:cNvCxnSpPr>
            <p:nvPr/>
          </p:nvCxnSpPr>
          <p:spPr>
            <a:xfrm rot="16200000" flipV="1">
              <a:off x="5815082" y="3159138"/>
              <a:ext cx="2181871" cy="1297788"/>
            </a:xfrm>
            <a:prstGeom prst="curvedConnector2">
              <a:avLst/>
            </a:prstGeom>
            <a:ln w="19050" cmpd="sng">
              <a:solidFill>
                <a:schemeClr val="tx1">
                  <a:lumMod val="95000"/>
                  <a:lumOff val="5000"/>
                </a:schemeClr>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 name="Group 91"/>
            <p:cNvGrpSpPr/>
            <p:nvPr/>
          </p:nvGrpSpPr>
          <p:grpSpPr>
            <a:xfrm>
              <a:off x="87312" y="3774707"/>
              <a:ext cx="9906000" cy="3434130"/>
              <a:chOff x="87312" y="3393707"/>
              <a:chExt cx="9906000" cy="3434130"/>
            </a:xfrm>
          </p:grpSpPr>
          <p:sp>
            <p:nvSpPr>
              <p:cNvPr id="7" name="TextBox 6"/>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8" name="Oval 7"/>
              <p:cNvSpPr/>
              <p:nvPr/>
            </p:nvSpPr>
            <p:spPr bwMode="auto">
              <a:xfrm>
                <a:off x="6226426" y="4517968"/>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9" name="Straight Arrow Connector 8"/>
              <p:cNvCxnSpPr>
                <a:stCxn id="63" idx="7"/>
                <a:endCxn id="64"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Oval 11"/>
              <p:cNvSpPr/>
              <p:nvPr/>
            </p:nvSpPr>
            <p:spPr bwMode="auto">
              <a:xfrm>
                <a:off x="1197226" y="4517968"/>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10"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7" name="Oval 16"/>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19" name="Rectangle 18"/>
                  <p:cNvSpPr/>
                  <p:nvPr/>
                </p:nvSpPr>
                <p:spPr bwMode="auto">
                  <a:xfrm>
                    <a:off x="1230312" y="6013541"/>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21" name="Straight Arrow Connector 20"/>
                  <p:cNvCxnSpPr>
                    <a:stCxn id="10" idx="4"/>
                    <a:endCxn id="1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4"/>
                    <a:endCxn id="19" idx="0"/>
                  </p:cNvCxnSpPr>
                  <p:nvPr/>
                </p:nvCxnSpPr>
                <p:spPr bwMode="auto">
                  <a:xfrm flipH="1">
                    <a:off x="1420812" y="5312237"/>
                    <a:ext cx="609600" cy="70130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8" name="TextBox 2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29" name="TextBox 2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2362200" cy="1295400"/>
                  <a:chOff x="849312" y="4999037"/>
                  <a:chExt cx="2362200" cy="1295400"/>
                </a:xfrm>
              </p:grpSpPr>
              <p:sp>
                <p:nvSpPr>
                  <p:cNvPr id="33" name="Oval 32"/>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4" name="Oval 33"/>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5" name="Rectangle 34"/>
                  <p:cNvSpPr/>
                  <p:nvPr/>
                </p:nvSpPr>
                <p:spPr bwMode="auto">
                  <a:xfrm>
                    <a:off x="1230312" y="6013541"/>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36" name="Straight Arrow Connector 35"/>
                  <p:cNvCxnSpPr>
                    <a:stCxn id="33" idx="4"/>
                    <a:endCxn id="34"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33" idx="4"/>
                    <a:endCxn id="35" idx="0"/>
                  </p:cNvCxnSpPr>
                  <p:nvPr/>
                </p:nvCxnSpPr>
                <p:spPr bwMode="auto">
                  <a:xfrm flipH="1">
                    <a:off x="1420812" y="5312237"/>
                    <a:ext cx="609600" cy="70130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39"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4876800" cy="1295400"/>
                <a:chOff x="5116512" y="5532437"/>
                <a:chExt cx="4876800" cy="1295400"/>
              </a:xfrm>
            </p:grpSpPr>
            <p:grpSp>
              <p:nvGrpSpPr>
                <p:cNvPr id="11" name="Group 39"/>
                <p:cNvGrpSpPr/>
                <p:nvPr/>
              </p:nvGrpSpPr>
              <p:grpSpPr>
                <a:xfrm>
                  <a:off x="5116512" y="5532437"/>
                  <a:ext cx="2362200" cy="1295400"/>
                  <a:chOff x="849312" y="4999037"/>
                  <a:chExt cx="2362200" cy="1295400"/>
                </a:xfrm>
              </p:grpSpPr>
              <p:sp>
                <p:nvSpPr>
                  <p:cNvPr id="41" name="Oval 40"/>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2" name="Oval 41"/>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3" name="Rectangle 42"/>
                  <p:cNvSpPr/>
                  <p:nvPr/>
                </p:nvSpPr>
                <p:spPr bwMode="auto">
                  <a:xfrm>
                    <a:off x="1230312" y="6013541"/>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44" name="Straight Arrow Connector 43"/>
                  <p:cNvCxnSpPr>
                    <a:stCxn id="41" idx="4"/>
                    <a:endCxn id="42"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41" idx="4"/>
                    <a:endCxn id="43" idx="0"/>
                  </p:cNvCxnSpPr>
                  <p:nvPr/>
                </p:nvCxnSpPr>
                <p:spPr bwMode="auto">
                  <a:xfrm flipH="1">
                    <a:off x="1420812" y="5312237"/>
                    <a:ext cx="609600" cy="70130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7" name="TextBox 46"/>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13" name="Group 47"/>
                <p:cNvGrpSpPr/>
                <p:nvPr/>
              </p:nvGrpSpPr>
              <p:grpSpPr>
                <a:xfrm>
                  <a:off x="76311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1" name="Rectangle 50"/>
                  <p:cNvSpPr/>
                  <p:nvPr/>
                </p:nvSpPr>
                <p:spPr bwMode="auto">
                  <a:xfrm>
                    <a:off x="1230312" y="6013541"/>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flipH="1">
                    <a:off x="1420812" y="5312237"/>
                    <a:ext cx="609600" cy="70130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63" name="Oval 62"/>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4" name="Rectangle 63"/>
              <p:cNvSpPr/>
              <p:nvPr/>
            </p:nvSpPr>
            <p:spPr bwMode="auto">
              <a:xfrm>
                <a:off x="6646513" y="3393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65" name="Straight Arrow Connector 64"/>
              <p:cNvCxnSpPr>
                <a:stCxn id="12" idx="4"/>
                <a:endCxn id="10" idx="0"/>
              </p:cNvCxnSpPr>
              <p:nvPr/>
            </p:nvCxnSpPr>
            <p:spPr bwMode="auto">
              <a:xfrm flipH="1">
                <a:off x="1268412" y="4852516"/>
                <a:ext cx="1257300" cy="67992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12" idx="4"/>
                <a:endCxn id="33" idx="0"/>
              </p:cNvCxnSpPr>
              <p:nvPr/>
            </p:nvCxnSpPr>
            <p:spPr bwMode="auto">
              <a:xfrm>
                <a:off x="2525712" y="4852516"/>
                <a:ext cx="1257300" cy="67992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1" name="TextBox 70"/>
              <p:cNvSpPr txBox="1"/>
              <p:nvPr/>
            </p:nvSpPr>
            <p:spPr>
              <a:xfrm>
                <a:off x="3211512" y="4999038"/>
                <a:ext cx="762000" cy="237910"/>
              </a:xfrm>
              <a:prstGeom prst="rect">
                <a:avLst/>
              </a:prstGeom>
              <a:noFill/>
            </p:spPr>
            <p:txBody>
              <a:bodyPr wrap="square" rtlCol="0">
                <a:spAutoFit/>
              </a:bodyPr>
              <a:lstStyle/>
              <a:p>
                <a:r>
                  <a:rPr lang="en-US" sz="1000" b="1" noProof="1">
                    <a:solidFill>
                      <a:srgbClr val="0D0D0D"/>
                    </a:solidFill>
                  </a:rPr>
                  <a:t>a:price</a:t>
                </a:r>
              </a:p>
            </p:txBody>
          </p:sp>
          <p:sp>
            <p:nvSpPr>
              <p:cNvPr id="72" name="TextBox 71"/>
              <p:cNvSpPr txBox="1"/>
              <p:nvPr/>
            </p:nvSpPr>
            <p:spPr>
              <a:xfrm>
                <a:off x="1154112" y="4999038"/>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73" name="Straight Arrow Connector 72"/>
              <p:cNvCxnSpPr>
                <a:stCxn id="8" idx="4"/>
                <a:endCxn id="49" idx="0"/>
              </p:cNvCxnSpPr>
              <p:nvPr/>
            </p:nvCxnSpPr>
            <p:spPr bwMode="auto">
              <a:xfrm>
                <a:off x="7554912" y="4852516"/>
                <a:ext cx="1257300" cy="67992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76" name="Straight Arrow Connector 75"/>
              <p:cNvCxnSpPr>
                <a:stCxn id="8" idx="4"/>
                <a:endCxn id="41" idx="0"/>
              </p:cNvCxnSpPr>
              <p:nvPr/>
            </p:nvCxnSpPr>
            <p:spPr bwMode="auto">
              <a:xfrm flipH="1">
                <a:off x="6297612" y="4852516"/>
                <a:ext cx="1257300" cy="67992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a:off x="8240712" y="4999038"/>
                <a:ext cx="762000" cy="237910"/>
              </a:xfrm>
              <a:prstGeom prst="rect">
                <a:avLst/>
              </a:prstGeom>
              <a:noFill/>
            </p:spPr>
            <p:txBody>
              <a:bodyPr wrap="square" rtlCol="0">
                <a:spAutoFit/>
              </a:bodyPr>
              <a:lstStyle/>
              <a:p>
                <a:r>
                  <a:rPr lang="en-US" sz="1000" b="1" noProof="1">
                    <a:solidFill>
                      <a:srgbClr val="0D0D0D"/>
                    </a:solidFill>
                  </a:rPr>
                  <a:t>a:price</a:t>
                </a:r>
              </a:p>
            </p:txBody>
          </p:sp>
          <p:sp>
            <p:nvSpPr>
              <p:cNvPr id="80" name="TextBox 79"/>
              <p:cNvSpPr txBox="1"/>
              <p:nvPr/>
            </p:nvSpPr>
            <p:spPr>
              <a:xfrm>
                <a:off x="6183312" y="4999038"/>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81" name="Straight Arrow Connector 80"/>
              <p:cNvCxnSpPr>
                <a:stCxn id="8" idx="1"/>
                <a:endCxn id="63" idx="5"/>
              </p:cNvCxnSpPr>
              <p:nvPr/>
            </p:nvCxnSpPr>
            <p:spPr bwMode="auto">
              <a:xfrm flipH="1" flipV="1">
                <a:off x="5136511" y="3970969"/>
                <a:ext cx="1479020" cy="5959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5" name="Straight Arrow Connector 84"/>
              <p:cNvCxnSpPr>
                <a:stCxn id="12" idx="7"/>
                <a:endCxn id="63" idx="3"/>
              </p:cNvCxnSpPr>
              <p:nvPr/>
            </p:nvCxnSpPr>
            <p:spPr bwMode="auto">
              <a:xfrm flipV="1">
                <a:off x="3465093" y="3970969"/>
                <a:ext cx="1339219" cy="5959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8" name="TextBox 8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89" name="TextBox 8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
          <p:nvSpPr>
            <p:cNvPr id="57" name="Oval 56"/>
            <p:cNvSpPr/>
            <p:nvPr/>
          </p:nvSpPr>
          <p:spPr bwMode="auto">
            <a:xfrm>
              <a:off x="3600152" y="2549822"/>
              <a:ext cx="2656972" cy="334548"/>
            </a:xfrm>
            <a:prstGeom prst="ellipse">
              <a:avLst/>
            </a:prstGeom>
            <a:solidFill>
              <a:schemeClr val="accent4">
                <a:lumMod val="75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FFFF00"/>
                  </a:solidFill>
                </a:rPr>
                <a:t>frbr:Work</a:t>
              </a:r>
            </a:p>
          </p:txBody>
        </p:sp>
        <p:cxnSp>
          <p:nvCxnSpPr>
            <p:cNvPr id="15" name="Curved Connector 14"/>
            <p:cNvCxnSpPr>
              <a:stCxn id="12" idx="0"/>
              <a:endCxn id="57" idx="2"/>
            </p:cNvCxnSpPr>
            <p:nvPr/>
          </p:nvCxnSpPr>
          <p:spPr>
            <a:xfrm rot="5400000" flipH="1" flipV="1">
              <a:off x="1971996" y="3270812"/>
              <a:ext cx="2181871" cy="1074440"/>
            </a:xfrm>
            <a:prstGeom prst="curvedConnector2">
              <a:avLst/>
            </a:prstGeom>
            <a:ln w="19050" cmpd="sng">
              <a:solidFill>
                <a:schemeClr val="tx1">
                  <a:lumMod val="95000"/>
                  <a:lumOff val="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2159992" y="3275781"/>
              <a:ext cx="762000" cy="237910"/>
            </a:xfrm>
            <a:prstGeom prst="rect">
              <a:avLst/>
            </a:prstGeom>
            <a:noFill/>
          </p:spPr>
          <p:txBody>
            <a:bodyPr wrap="square" rtlCol="0">
              <a:spAutoFit/>
            </a:bodyPr>
            <a:lstStyle/>
            <a:p>
              <a:r>
                <a:rPr lang="en-US" sz="1000" b="1" noProof="1">
                  <a:solidFill>
                    <a:srgbClr val="0D0D0D"/>
                  </a:solidFill>
                </a:rPr>
                <a:t>rdf:type</a:t>
              </a:r>
            </a:p>
          </p:txBody>
        </p:sp>
        <p:sp>
          <p:nvSpPr>
            <p:cNvPr id="67" name="TextBox 66"/>
            <p:cNvSpPr txBox="1"/>
            <p:nvPr/>
          </p:nvSpPr>
          <p:spPr>
            <a:xfrm>
              <a:off x="7200552" y="3275781"/>
              <a:ext cx="762000" cy="237910"/>
            </a:xfrm>
            <a:prstGeom prst="rect">
              <a:avLst/>
            </a:prstGeom>
            <a:noFill/>
          </p:spPr>
          <p:txBody>
            <a:bodyPr wrap="square" rtlCol="0">
              <a:spAutoFit/>
            </a:bodyPr>
            <a:lstStyle/>
            <a:p>
              <a:r>
                <a:rPr lang="en-US" sz="1000" b="1" noProof="1">
                  <a:solidFill>
                    <a:srgbClr val="0D0D0D"/>
                  </a:solidFill>
                </a:rPr>
                <a:t>rdf:type</a:t>
              </a:r>
            </a:p>
          </p:txBody>
        </p:sp>
      </p:grpSp>
    </p:spTree>
    <p:extLst>
      <p:ext uri="{BB962C8B-B14F-4D97-AF65-F5344CB8AC3E}">
        <p14:creationId xmlns:p14="http://schemas.microsoft.com/office/powerpoint/2010/main" val="197606843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1_Concourse">
  <a:themeElements>
    <a:clrScheme name="Custom 16">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0099CC"/>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2_Concourse">
  <a:themeElements>
    <a:clrScheme name="Custom 16">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0099CC"/>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3_Concourse">
  <a:themeElements>
    <a:clrScheme name="Custom 16">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0099CC"/>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4_Concourse">
  <a:themeElements>
    <a:clrScheme name="Custom 16">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0099CC"/>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5_Concourse">
  <a:themeElements>
    <a:clrScheme name="Custom 16">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0099CC"/>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14363</TotalTime>
  <Words>7142</Words>
  <Application>Microsoft Macintosh PowerPoint</Application>
  <PresentationFormat>Custom</PresentationFormat>
  <Paragraphs>1458</Paragraphs>
  <Slides>139</Slides>
  <Notes>97</Notes>
  <HiddenSlides>0</HiddenSlides>
  <MMClips>0</MMClips>
  <ScaleCrop>false</ScaleCrop>
  <HeadingPairs>
    <vt:vector size="6" baseType="variant">
      <vt:variant>
        <vt:lpstr>Theme</vt:lpstr>
      </vt:variant>
      <vt:variant>
        <vt:i4>6</vt:i4>
      </vt:variant>
      <vt:variant>
        <vt:lpstr>Slide Titles</vt:lpstr>
      </vt:variant>
      <vt:variant>
        <vt:i4>139</vt:i4>
      </vt:variant>
      <vt:variant>
        <vt:lpstr>Custom Shows</vt:lpstr>
      </vt:variant>
      <vt:variant>
        <vt:i4>2</vt:i4>
      </vt:variant>
    </vt:vector>
  </HeadingPairs>
  <TitlesOfParts>
    <vt:vector size="147" baseType="lpstr">
      <vt:lpstr>Concourse</vt:lpstr>
      <vt:lpstr>1_Concourse</vt:lpstr>
      <vt:lpstr>2_Concourse</vt:lpstr>
      <vt:lpstr>3_Concourse</vt:lpstr>
      <vt:lpstr>4_Concourse</vt:lpstr>
      <vt:lpstr>5_Concourse</vt:lpstr>
      <vt:lpstr>A short introduction to Semantic Web technologies</vt:lpstr>
      <vt:lpstr>What are we talking about when referring to the Semantic Web?</vt:lpstr>
      <vt:lpstr>PowerPoint Presentation</vt:lpstr>
      <vt:lpstr>For some people, Semantic (Web) is…</vt:lpstr>
      <vt:lpstr>PowerPoint Presentation</vt:lpstr>
      <vt:lpstr>PowerPoint Presentation</vt:lpstr>
      <vt:lpstr>PowerPoint Presentation</vt:lpstr>
      <vt:lpstr>PowerPoint Presentation</vt:lpstr>
      <vt:lpstr>PowerPoint Presentation</vt:lpstr>
      <vt:lpstr>A major trend: Data on the Web</vt:lpstr>
      <vt:lpstr>PowerPoint Presentation</vt:lpstr>
      <vt:lpstr>Imagine…</vt:lpstr>
      <vt:lpstr>Data on the Web is not enough…</vt:lpstr>
      <vt:lpstr>PowerPoint Presentation</vt:lpstr>
      <vt:lpstr>In what follows…</vt:lpstr>
      <vt:lpstr>The rough structure of data integration</vt:lpstr>
      <vt:lpstr>PowerPoint Presentation</vt:lpstr>
      <vt:lpstr>A simplified bookstore data  (dataset “A”)</vt:lpstr>
      <vt:lpstr>1st: export your data as a set of relations</vt:lpstr>
      <vt:lpstr>Some notes on the exporting the data</vt:lpstr>
      <vt:lpstr>PowerPoint Presentation</vt:lpstr>
      <vt:lpstr>Another bookstore data  (dataset “F”)</vt:lpstr>
      <vt:lpstr>2nd: export your second set of data</vt:lpstr>
      <vt:lpstr>3rd: start merging your data</vt:lpstr>
      <vt:lpstr>3rd: start merging your data (cont)</vt:lpstr>
      <vt:lpstr>3rd: start merging your data</vt:lpstr>
      <vt:lpstr>Start making queries…</vt:lpstr>
      <vt:lpstr>However, more can be achieved…</vt:lpstr>
      <vt:lpstr>3rd revisited: use the extra knowledge</vt:lpstr>
      <vt:lpstr>Start making richer queries!</vt:lpstr>
      <vt:lpstr>Combine with different datasets</vt:lpstr>
      <vt:lpstr>Merge with Wikipedia data</vt:lpstr>
      <vt:lpstr>Merge with Wikipedia data</vt:lpstr>
      <vt:lpstr>Merge with Wikipedia data</vt:lpstr>
      <vt:lpstr>It could become even more powerful</vt:lpstr>
      <vt:lpstr>So where is the Semantic Web?</vt:lpstr>
      <vt:lpstr>The Basis: RDF</vt:lpstr>
      <vt:lpstr>RDF triples</vt:lpstr>
      <vt:lpstr>RDF triples (cont.)</vt:lpstr>
      <vt:lpstr>RDF triples (cont.)</vt:lpstr>
      <vt:lpstr>RDF triples (cont.)</vt:lpstr>
      <vt:lpstr>A simple RDF example (in Turtle)</vt:lpstr>
      <vt:lpstr>URI-s play a fundamental role</vt:lpstr>
      <vt:lpstr>RDF in programming practice</vt:lpstr>
      <vt:lpstr>Python example using RDFLib</vt:lpstr>
      <vt:lpstr>One level higher up:  RDFS, Datatypes</vt:lpstr>
      <vt:lpstr>Need for RDF schemas</vt:lpstr>
      <vt:lpstr>Classes, resources, …</vt:lpstr>
      <vt:lpstr>Classes, resources, … (cont.)</vt:lpstr>
      <vt:lpstr>Classes, resources in RDF(S)</vt:lpstr>
      <vt:lpstr>Inferred properties</vt:lpstr>
      <vt:lpstr>Inference: let us be formal…</vt:lpstr>
      <vt:lpstr>Properties</vt:lpstr>
      <vt:lpstr>What does this mean?</vt:lpstr>
      <vt:lpstr>Literals</vt:lpstr>
      <vt:lpstr>A bit of RDFS can take you far…</vt:lpstr>
      <vt:lpstr>Vocabularies</vt:lpstr>
      <vt:lpstr>PowerPoint Presentation</vt:lpstr>
      <vt:lpstr>Access to Relational Databases (Direct Mapping, R2RML)</vt:lpstr>
      <vt:lpstr>Relational Databases and RDF</vt:lpstr>
      <vt:lpstr>RDF provides a common “view”</vt:lpstr>
      <vt:lpstr>What is “export”?</vt:lpstr>
      <vt:lpstr>What is “export”?</vt:lpstr>
      <vt:lpstr>Simple export: Direct Mapping</vt:lpstr>
      <vt:lpstr>Fundamental approach</vt:lpstr>
      <vt:lpstr>Fundamental approach</vt:lpstr>
      <vt:lpstr>PowerPoint Presentation</vt:lpstr>
      <vt:lpstr>Pros and cons of Direct Mapping</vt:lpstr>
      <vt:lpstr>But: direct graph must be transformed</vt:lpstr>
      <vt:lpstr>PowerPoint Presentation</vt:lpstr>
      <vt:lpstr>Beyond Direct Mapping: R2RML</vt:lpstr>
      <vt:lpstr>Back to the bookshop example</vt:lpstr>
      <vt:lpstr>PowerPoint Presentation</vt:lpstr>
      <vt:lpstr>Extract of an R2RML Instance</vt:lpstr>
      <vt:lpstr>Relationships to the Direct Mapping</vt:lpstr>
      <vt:lpstr>Linked Data</vt:lpstr>
      <vt:lpstr>Linked Data “Movement”</vt:lpstr>
      <vt:lpstr>Linked Data makes it possible to develop complex mashup applications easily</vt:lpstr>
      <vt:lpstr>Example data source: DBpedia</vt:lpstr>
      <vt:lpstr>Extracting structured data from Wikipedia</vt:lpstr>
      <vt:lpstr>Automatic links among open datasets</vt:lpstr>
      <vt:lpstr>The LOD “cloud”, September 2011</vt:lpstr>
      <vt:lpstr>The importance of Linked Data</vt:lpstr>
      <vt:lpstr>PowerPoint Presentation</vt:lpstr>
      <vt:lpstr>PowerPoint Presentation</vt:lpstr>
      <vt:lpstr>And this is no secret…</vt:lpstr>
      <vt:lpstr>Some characteristics of Linked Data and its Applications</vt:lpstr>
      <vt:lpstr>Query RDF:  (SPARQL)</vt:lpstr>
      <vt:lpstr>Querying RDF graphs</vt:lpstr>
      <vt:lpstr>General: graph patterns</vt:lpstr>
      <vt:lpstr>A simple example in SPARQL</vt:lpstr>
      <vt:lpstr>Simple SPARQL example</vt:lpstr>
      <vt:lpstr>Simple SPARQL example</vt:lpstr>
      <vt:lpstr>Simple SPARQL example</vt:lpstr>
      <vt:lpstr>Simple SPARQL example</vt:lpstr>
      <vt:lpstr>Simple SPARQL example</vt:lpstr>
      <vt:lpstr>Pattern constraints</vt:lpstr>
      <vt:lpstr>Update: insert</vt:lpstr>
      <vt:lpstr>Update: insert</vt:lpstr>
      <vt:lpstr>Other SPARQL features</vt:lpstr>
      <vt:lpstr>Remember this?</vt:lpstr>
      <vt:lpstr>Remember this?</vt:lpstr>
      <vt:lpstr>SPARQL usage in practice</vt:lpstr>
      <vt:lpstr>SPARQL as a unifying point</vt:lpstr>
      <vt:lpstr>PowerPoint Presentation</vt:lpstr>
      <vt:lpstr>Vocabularies</vt:lpstr>
      <vt:lpstr>Vocabularies</vt:lpstr>
      <vt:lpstr>Vocabularies</vt:lpstr>
      <vt:lpstr>But what about RDFS?</vt:lpstr>
      <vt:lpstr>Three technologies have emerged</vt:lpstr>
      <vt:lpstr>Ontologies (OWL)</vt:lpstr>
      <vt:lpstr>Application may want more than RDFS…</vt:lpstr>
      <vt:lpstr>Web Ontology Language = OWL</vt:lpstr>
      <vt:lpstr>OWL is complex…</vt:lpstr>
      <vt:lpstr>Term equivalences</vt:lpstr>
      <vt:lpstr>Term equivalences</vt:lpstr>
      <vt:lpstr>Other example: connecting to French</vt:lpstr>
      <vt:lpstr>Typical usage of owl:sameAs</vt:lpstr>
      <vt:lpstr>Property characterization</vt:lpstr>
      <vt:lpstr>What this means is…</vt:lpstr>
      <vt:lpstr>What this means is…</vt:lpstr>
      <vt:lpstr>What this means is…</vt:lpstr>
      <vt:lpstr>Classes in OWL</vt:lpstr>
      <vt:lpstr>Enumerate class content</vt:lpstr>
      <vt:lpstr>Union of classes</vt:lpstr>
      <vt:lpstr>For example…</vt:lpstr>
      <vt:lpstr>What we have so far…</vt:lpstr>
      <vt:lpstr>However… that may not be enough</vt:lpstr>
      <vt:lpstr>But: OWL is hard!</vt:lpstr>
      <vt:lpstr>OWL “species” or profiles</vt:lpstr>
      <vt:lpstr>OWL Species</vt:lpstr>
      <vt:lpstr>PowerPoint Presentation</vt:lpstr>
      <vt:lpstr>Available documents, resources</vt:lpstr>
      <vt:lpstr>Some books</vt:lpstr>
      <vt:lpstr>Further information</vt:lpstr>
      <vt:lpstr>Lots of Tools (not an exhaustive list!)</vt:lpstr>
      <vt:lpstr>Conclusions</vt:lpstr>
      <vt:lpstr>To remember…</vt:lpstr>
      <vt:lpstr>Thank you for your attention</vt:lpstr>
      <vt:lpstr>shorter version</vt:lpstr>
      <vt:lpstr>full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Tutorial on Semantic Web</dc:title>
  <cp:keywords>semantic web</cp:keywords>
  <dc:description>Full, cca. 4-5 hours’ worth of introductory tutorial to Semantic Web. The targeted audience is techies who have a good knowledge of the Web in general, have programming experience or at least minimal knowledge, have a knowledge in XML and want to understand what this beast is all about…
This is a generic slide set that should be adapted for a particular event. In particular, the separate set of Applications may be used to add application examples, intermixed with the technology part</dc:description>
  <cp:lastModifiedBy>Ivan Herman</cp:lastModifiedBy>
  <cp:revision>588</cp:revision>
  <cp:lastPrinted>1601-01-01T00:00:00Z</cp:lastPrinted>
  <dcterms:created xsi:type="dcterms:W3CDTF">2010-12-09T13:24:03Z</dcterms:created>
  <dcterms:modified xsi:type="dcterms:W3CDTF">2012-06-08T14:06:41Z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pyright URI: ">
    <vt:lpwstr>http://creativecommons.org/licenses/by-nd/3.0/</vt:lpwstr>
  </property>
  <property fmtid="{D5CDD505-2E9C-101B-9397-08002B2CF9AE}" pid="3" name="Copyright:">
    <vt:lpwstr>Creative Commons Attribution 3.0  License</vt:lpwstr>
  </property>
</Properties>
</file>