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85"/>
  </p:notesMasterIdLst>
  <p:sldIdLst>
    <p:sldId id="492" r:id="rId2"/>
    <p:sldId id="493" r:id="rId3"/>
    <p:sldId id="385" r:id="rId4"/>
    <p:sldId id="494" r:id="rId5"/>
    <p:sldId id="430" r:id="rId6"/>
    <p:sldId id="439" r:id="rId7"/>
    <p:sldId id="380" r:id="rId8"/>
    <p:sldId id="381" r:id="rId9"/>
    <p:sldId id="382" r:id="rId10"/>
    <p:sldId id="462" r:id="rId11"/>
    <p:sldId id="539" r:id="rId12"/>
    <p:sldId id="517" r:id="rId13"/>
    <p:sldId id="518" r:id="rId14"/>
    <p:sldId id="522" r:id="rId15"/>
    <p:sldId id="519" r:id="rId16"/>
    <p:sldId id="521" r:id="rId17"/>
    <p:sldId id="567" r:id="rId18"/>
    <p:sldId id="412" r:id="rId19"/>
    <p:sldId id="388" r:id="rId20"/>
    <p:sldId id="392" r:id="rId21"/>
    <p:sldId id="464" r:id="rId22"/>
    <p:sldId id="393" r:id="rId23"/>
    <p:sldId id="510" r:id="rId24"/>
    <p:sldId id="396" r:id="rId25"/>
    <p:sldId id="397" r:id="rId26"/>
    <p:sldId id="478" r:id="rId27"/>
    <p:sldId id="467" r:id="rId28"/>
    <p:sldId id="401" r:id="rId29"/>
    <p:sldId id="468" r:id="rId30"/>
    <p:sldId id="402" r:id="rId31"/>
    <p:sldId id="427" r:id="rId32"/>
    <p:sldId id="463" r:id="rId33"/>
    <p:sldId id="465" r:id="rId34"/>
    <p:sldId id="514" r:id="rId35"/>
    <p:sldId id="406" r:id="rId36"/>
    <p:sldId id="407" r:id="rId37"/>
    <p:sldId id="542" r:id="rId38"/>
    <p:sldId id="543" r:id="rId39"/>
    <p:sldId id="544" r:id="rId40"/>
    <p:sldId id="545" r:id="rId41"/>
    <p:sldId id="574" r:id="rId42"/>
    <p:sldId id="575" r:id="rId43"/>
    <p:sldId id="576" r:id="rId44"/>
    <p:sldId id="578" r:id="rId45"/>
    <p:sldId id="535" r:id="rId46"/>
    <p:sldId id="408" r:id="rId47"/>
    <p:sldId id="409" r:id="rId48"/>
    <p:sldId id="546" r:id="rId49"/>
    <p:sldId id="466" r:id="rId50"/>
    <p:sldId id="547" r:id="rId51"/>
    <p:sldId id="415" r:id="rId52"/>
    <p:sldId id="481" r:id="rId53"/>
    <p:sldId id="417" r:id="rId54"/>
    <p:sldId id="443" r:id="rId55"/>
    <p:sldId id="482" r:id="rId56"/>
    <p:sldId id="515" r:id="rId57"/>
    <p:sldId id="455" r:id="rId58"/>
    <p:sldId id="413" r:id="rId59"/>
    <p:sldId id="414" r:id="rId60"/>
    <p:sldId id="571" r:id="rId61"/>
    <p:sldId id="570" r:id="rId62"/>
    <p:sldId id="548" r:id="rId63"/>
    <p:sldId id="418" r:id="rId64"/>
    <p:sldId id="550" r:id="rId65"/>
    <p:sldId id="572" r:id="rId66"/>
    <p:sldId id="556" r:id="rId67"/>
    <p:sldId id="557" r:id="rId68"/>
    <p:sldId id="558" r:id="rId69"/>
    <p:sldId id="559" r:id="rId70"/>
    <p:sldId id="560" r:id="rId71"/>
    <p:sldId id="561" r:id="rId72"/>
    <p:sldId id="562" r:id="rId73"/>
    <p:sldId id="564" r:id="rId74"/>
    <p:sldId id="565" r:id="rId75"/>
    <p:sldId id="512" r:id="rId76"/>
    <p:sldId id="516" r:id="rId77"/>
    <p:sldId id="483" r:id="rId78"/>
    <p:sldId id="501" r:id="rId79"/>
    <p:sldId id="503" r:id="rId80"/>
    <p:sldId id="504" r:id="rId81"/>
    <p:sldId id="513" r:id="rId82"/>
    <p:sldId id="531" r:id="rId83"/>
    <p:sldId id="442" r:id="rId84"/>
  </p:sldIdLst>
  <p:sldSz cx="9144000" cy="6858000" type="screen4x3"/>
  <p:notesSz cx="6858000" cy="9144000"/>
  <p:defaultTextStyle>
    <a:defPPr>
      <a:defRPr lang="en-US"/>
    </a:defPPr>
    <a:lvl1pPr marL="0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127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193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255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321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382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440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509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0CEAE-F087-F540-A5F2-4DC8B030B4C0}" type="datetimeFigureOut">
              <a:rPr lang="en-US" smtClean="0"/>
              <a:pPr/>
              <a:t>2012-6-4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7C4D-13D0-E845-9A72-5C002C106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127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193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255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321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382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440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509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second bullet: in some cases graph based databases simply work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E255A-BE4D-6A4E-B5A9-DF38131AA3F0}" type="slidenum">
              <a:rPr lang="en-US"/>
              <a:pPr/>
              <a:t>40</a:t>
            </a:fld>
            <a:endParaRPr lang="en-US"/>
          </a:p>
        </p:txBody>
      </p:sp>
      <p:sp>
        <p:nvSpPr>
          <p:cNvPr id="2406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06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E255A-BE4D-6A4E-B5A9-DF38131AA3F0}" type="slidenum">
              <a:rPr lang="en-US"/>
              <a:pPr/>
              <a:t>44</a:t>
            </a:fld>
            <a:endParaRPr lang="en-US"/>
          </a:p>
        </p:txBody>
      </p:sp>
      <p:sp>
        <p:nvSpPr>
          <p:cNvPr id="2406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06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295 datasets, cca. 31.6B triples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Integrated datasets: </a:t>
            </a:r>
            <a:r>
              <a:rPr lang="en-US" dirty="0" err="1" smtClean="0"/>
              <a:t>dbpedia</a:t>
            </a:r>
            <a:r>
              <a:rPr lang="en-US" dirty="0" smtClean="0"/>
              <a:t>, open street maps, INSEE geographical</a:t>
            </a:r>
            <a:r>
              <a:rPr lang="en-US" baseline="0" dirty="0" smtClean="0"/>
              <a:t> information, official </a:t>
            </a:r>
            <a:r>
              <a:rPr lang="en-US" baseline="0" dirty="0" err="1" smtClean="0"/>
              <a:t>french</a:t>
            </a:r>
            <a:r>
              <a:rPr lang="en-US" baseline="0" dirty="0" smtClean="0"/>
              <a:t> list of historical monuments; not all made available in RDF, but integrated in RDF with the available conversion tools; results are merged in an RDF database (over 4.5 million triples) and a company tools is created for the user interface. Done in a few days using available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E04EF-E9FF-574E-9F96-64CF9BCC8234}" type="slidenum">
              <a:rPr lang="en-US"/>
              <a:pPr/>
              <a:t>83</a:t>
            </a:fld>
            <a:endParaRPr lang="en-US" dirty="0"/>
          </a:p>
        </p:txBody>
      </p:sp>
      <p:sp>
        <p:nvSpPr>
          <p:cNvPr id="60313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314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23" tIns="45614" rIns="91223" bIns="456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56584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199704"/>
          </a:xfrm>
        </p:spPr>
        <p:txBody>
          <a:bodyPr lIns="45614" rIns="45614"/>
          <a:lstStyle>
            <a:lvl1pPr marL="0" marR="63861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456156" indent="0" algn="ctr">
              <a:buNone/>
            </a:lvl2pPr>
            <a:lvl3pPr marL="912317" indent="0" algn="ctr">
              <a:buNone/>
            </a:lvl3pPr>
            <a:lvl4pPr marL="1368476" indent="0" algn="ctr">
              <a:buNone/>
            </a:lvl4pPr>
            <a:lvl5pPr marL="1824633" indent="0" algn="ctr">
              <a:buNone/>
            </a:lvl5pPr>
            <a:lvl6pPr marL="2280794" indent="0" algn="ctr">
              <a:buNone/>
            </a:lvl6pPr>
            <a:lvl7pPr marL="2736950" indent="0" algn="ctr">
              <a:buNone/>
            </a:lvl7pPr>
            <a:lvl8pPr marL="3193102" indent="0" algn="ctr">
              <a:buNone/>
            </a:lvl8pPr>
            <a:lvl9pPr marL="364926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r>
              <a:rPr lang="en-US" dirty="0" smtClean="0"/>
              <a:t>Click icon to add clip art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647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470065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501" y="1355182"/>
            <a:ext cx="4008959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80" y="1355182"/>
            <a:ext cx="4216320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22" y="2605614"/>
            <a:ext cx="8232775" cy="19839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2" y="1323342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" y="4737330"/>
            <a:ext cx="8229600" cy="143487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7" y="1353521"/>
            <a:ext cx="8232775" cy="178924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2" y="3309634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4047" y="4598275"/>
            <a:ext cx="8232775" cy="182632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7" y="1761435"/>
            <a:ext cx="8232775" cy="390296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55680" y="41764"/>
            <a:ext cx="8501760" cy="1143000"/>
          </a:xfrm>
          <a:prstGeom prst="rect">
            <a:avLst/>
          </a:prstGeom>
        </p:spPr>
        <p:txBody>
          <a:bodyPr vert="horz" lIns="91223" tIns="45614" rIns="91223" bIns="4561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48341" y="1392538"/>
            <a:ext cx="8847359" cy="4982942"/>
          </a:xfrm>
          <a:prstGeom prst="rect">
            <a:avLst/>
          </a:prstGeom>
        </p:spPr>
        <p:txBody>
          <a:bodyPr vert="horz" lIns="91223" tIns="45614" rIns="91223" bIns="45614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9021" y="6683181"/>
            <a:ext cx="371183" cy="209390"/>
          </a:xfrm>
          <a:prstGeom prst="rect">
            <a:avLst/>
          </a:prstGeom>
          <a:noFill/>
        </p:spPr>
        <p:txBody>
          <a:bodyPr wrap="none" lIns="82762" tIns="41382" rIns="82762" bIns="41382" rtlCol="0">
            <a:spAutoFit/>
          </a:bodyPr>
          <a:lstStyle/>
          <a:p>
            <a:pPr algn="l"/>
            <a:r>
              <a:rPr lang="en-US" sz="800" dirty="0" smtClean="0"/>
              <a:t>(</a:t>
            </a:r>
            <a:fld id="{1F7FDA8B-F13B-1D43-9711-3B08EFAB2B53}" type="slidenum">
              <a:rPr lang="en-US" sz="800" smtClean="0"/>
              <a:pPr algn="l"/>
              <a:t>‹#›</a:t>
            </a:fld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 descr="sw-horz-w3c-v-2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41" y="6682533"/>
            <a:ext cx="788394" cy="157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1" r:id="rId10"/>
    <p:sldLayoutId id="2147483695" r:id="rId11"/>
    <p:sldLayoutId id="2147483696" r:id="rId12"/>
    <p:sldLayoutId id="2147483697" r:id="rId13"/>
    <p:sldLayoutId id="2147483699" r:id="rId14"/>
    <p:sldLayoutId id="2147483700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364925" indent="-255447" algn="l" rtl="0" eaLnBrk="1" latinLnBrk="0" hangingPunct="1">
        <a:spcBef>
          <a:spcPts val="600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27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20376" indent="-228079" algn="l" rtl="0" eaLnBrk="1" latinLnBrk="0" hangingPunct="1">
        <a:spcBef>
          <a:spcPts val="400"/>
        </a:spcBef>
        <a:buClr>
          <a:schemeClr val="bg1">
            <a:lumMod val="50000"/>
          </a:schemeClr>
        </a:buClr>
        <a:buFont typeface="Wingdings" charset="2"/>
        <a:buChar char="§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857578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140399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9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368476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8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596550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4633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2713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0794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ediaont-1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edia-frag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Relationship Id="rId3" Type="http://schemas.openxmlformats.org/officeDocument/2006/relationships/hyperlink" Target="http://www.w3.org/2001/sw/sweo/public/UseCases/Pfizer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Relationship Id="rId3" Type="http://schemas.openxmlformats.org/officeDocument/2006/relationships/hyperlink" Target="http://www.w3.org/2001/sw/sweo/public/UseCases/Pfizer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g"/><Relationship Id="rId3" Type="http://schemas.openxmlformats.org/officeDocument/2006/relationships/hyperlink" Target="http://www.w3.org/2001/sw/sweo/public/UseCases/Pfizer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ists.w3.org/Archives/Public/public-lod/2012Apr/0105.html" TargetMode="External"/><Relationship Id="rId3" Type="http://schemas.openxmlformats.org/officeDocument/2006/relationships/hyperlink" Target="http://events.linkeddata.org/ldow2012/papers/ldow2012-inv-paper-2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icrodata-rdf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g"/><Relationship Id="rId3" Type="http://schemas.openxmlformats.org/officeDocument/2006/relationships/hyperlink" Target="http://www.w3.org/2001/sw/sweo/public/UseCases/Pfizer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rdf11-concepts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3.png"/><Relationship Id="rId5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3.org/2001/sw/sweo/public/UseCases/Pfizer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12/Talks/0605-SemTech-IH/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2" y="381961"/>
            <a:ext cx="9125721" cy="1829761"/>
          </a:xfrm>
        </p:spPr>
        <p:txBody>
          <a:bodyPr>
            <a:noAutofit/>
          </a:bodyPr>
          <a:lstStyle/>
          <a:p>
            <a:r>
              <a:rPr lang="en-US" sz="4400" dirty="0"/>
              <a:t>Semantic Web </a:t>
            </a:r>
            <a:r>
              <a:rPr lang="en-US" sz="4400" dirty="0" smtClean="0"/>
              <a:t>Activities @ </a:t>
            </a:r>
            <a:r>
              <a:rPr lang="en-US" sz="4400" dirty="0"/>
              <a:t>W3C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293" y="2809126"/>
            <a:ext cx="8197699" cy="2383634"/>
          </a:xfrm>
        </p:spPr>
        <p:txBody>
          <a:bodyPr>
            <a:normAutofit/>
          </a:bodyPr>
          <a:lstStyle/>
          <a:p>
            <a:r>
              <a:rPr lang="en-US" dirty="0" smtClean="0"/>
              <a:t>Ivan Herman, W3C</a:t>
            </a:r>
          </a:p>
          <a:p>
            <a:r>
              <a:rPr lang="en-US" sz="2000" dirty="0" smtClean="0"/>
              <a:t>Semantic Technology &amp; Business Conference</a:t>
            </a:r>
          </a:p>
          <a:p>
            <a:r>
              <a:rPr lang="en-US" sz="2000"/>
              <a:t>6</a:t>
            </a:r>
            <a:r>
              <a:rPr lang="en-US" sz="2000" baseline="30000"/>
              <a:t>th</a:t>
            </a:r>
            <a:r>
              <a:rPr lang="en-US" sz="2000"/>
              <a:t> June, </a:t>
            </a:r>
            <a:r>
              <a:rPr lang="en-US" sz="2000" smtClean="0"/>
              <a:t>2012</a:t>
            </a:r>
            <a:endParaRPr lang="en-US" sz="2000" dirty="0" smtClean="0"/>
          </a:p>
          <a:p>
            <a:r>
              <a:rPr lang="en-US" sz="2000" dirty="0" smtClean="0"/>
              <a:t>San Francisco, CA, USA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12286" y="4095180"/>
            <a:ext cx="184666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w-horz-w3c-v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47" y="5977204"/>
            <a:ext cx="3652348" cy="730470"/>
          </a:xfrm>
          <a:prstGeom prst="rect">
            <a:avLst/>
          </a:prstGeom>
        </p:spPr>
      </p:pic>
      <p:pic>
        <p:nvPicPr>
          <p:cNvPr id="7" name="Picture 6" descr="semte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9" y="5999463"/>
            <a:ext cx="3233773" cy="6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communities have different emphasis on which part of the Semantic Web they want to use</a:t>
            </a:r>
          </a:p>
          <a:p>
            <a:r>
              <a:rPr lang="en-US" dirty="0" smtClean="0"/>
              <a:t>W3C has contacts with some of those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c</a:t>
            </a:r>
            <a:r>
              <a:rPr lang="en-US" dirty="0" smtClean="0"/>
              <a:t>are and life </a:t>
            </a:r>
            <a:r>
              <a:rPr lang="en-US" dirty="0"/>
              <a:t>s</a:t>
            </a:r>
            <a:r>
              <a:rPr lang="en-US" dirty="0" smtClean="0"/>
              <a:t>ciences (a separate IG is up and running)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ibraries, publishing</a:t>
            </a:r>
          </a:p>
          <a:p>
            <a:pPr lvl="1"/>
            <a:r>
              <a:rPr lang="en-US" dirty="0" smtClean="0"/>
              <a:t>financials</a:t>
            </a:r>
          </a:p>
          <a:p>
            <a:pPr lvl="1"/>
            <a:r>
              <a:rPr lang="en-US" dirty="0" smtClean="0"/>
              <a:t>the oil, gas, and chemicals community</a:t>
            </a:r>
          </a:p>
          <a:p>
            <a:pPr lvl="1"/>
            <a:r>
              <a:rPr lang="en-US" dirty="0" smtClean="0"/>
              <a:t>governments</a:t>
            </a:r>
          </a:p>
          <a:p>
            <a:r>
              <a:rPr lang="en-US" dirty="0" smtClean="0"/>
              <a:t>… but there are many more!</a:t>
            </a:r>
          </a:p>
          <a:p>
            <a:pPr marL="392296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to specialized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communities often contribute technologies that can be used in general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New vocabularies may come to the fore: SKOS or FRBR (from libraries), annotations (originally form the HCLS work), Person vocabularies (from the </a:t>
            </a:r>
            <a:r>
              <a:rPr lang="en-US" dirty="0" err="1" smtClean="0"/>
              <a:t>eGov</a:t>
            </a:r>
            <a:r>
              <a:rPr lang="en-US" dirty="0" smtClean="0"/>
              <a:t> work)</a:t>
            </a:r>
          </a:p>
          <a:p>
            <a:pPr lvl="1"/>
            <a:r>
              <a:rPr lang="en-US" dirty="0" smtClean="0"/>
              <a:t>Health Care had a major influence on the Provenance work</a:t>
            </a:r>
          </a:p>
          <a:p>
            <a:pPr lvl="1"/>
            <a:r>
              <a:rPr lang="en-US" dirty="0" smtClean="0"/>
              <a:t>etc.</a:t>
            </a:r>
          </a:p>
          <a:p>
            <a:pPr marL="392296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community links are not one-way streets!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4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th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b="8662"/>
          <a:stretch>
            <a:fillRect/>
          </a:stretch>
        </p:blipFill>
        <p:spPr>
          <a:xfrm>
            <a:off x="87581" y="109490"/>
            <a:ext cx="5799138" cy="3155950"/>
          </a:xfrm>
        </p:spPr>
      </p:pic>
      <p:pic>
        <p:nvPicPr>
          <p:cNvPr id="5" name="Picture 4" descr="timbl_mov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6" y="4722561"/>
            <a:ext cx="5714405" cy="15238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2710" y="3579560"/>
            <a:ext cx="6987182" cy="1143000"/>
          </a:xfrm>
        </p:spPr>
        <p:txBody>
          <a:bodyPr/>
          <a:lstStyle/>
          <a:p>
            <a:r>
              <a:rPr lang="en-US" dirty="0" smtClean="0"/>
              <a:t>Audio, Video, and Semantics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696" y="6552189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Photo credit  Robert Freund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0850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27691"/>
            <a:ext cx="8229600" cy="1410909"/>
          </a:xfrm>
        </p:spPr>
        <p:txBody>
          <a:bodyPr>
            <a:normAutofit/>
          </a:bodyPr>
          <a:lstStyle/>
          <a:p>
            <a:r>
              <a:rPr lang="en-US" dirty="0" smtClean="0"/>
              <a:t>Audio and Video are now first class entities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7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986" y="155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But… video and audio on the Web is not only what you see and hear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474463" y="3555899"/>
            <a:ext cx="7393110" cy="1143000"/>
          </a:xfrm>
          <a:prstGeom prst="rect">
            <a:avLst/>
          </a:prstGeom>
        </p:spPr>
        <p:txBody>
          <a:bodyPr vert="horz" lIns="91223" tIns="45614" rIns="91223" bIns="45614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dirty="0" smtClean="0"/>
              <a:t>— it is also what you can search, discover, distribute, and manage!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“usual” Semantic Web problem: what vocabularies to use?</a:t>
            </a:r>
          </a:p>
          <a:p>
            <a:r>
              <a:rPr lang="en-US" dirty="0" smtClean="0"/>
              <a:t>The problem is not that there aren’t any… but that there are too many!</a:t>
            </a:r>
          </a:p>
          <a:p>
            <a:pPr lvl="1"/>
            <a:r>
              <a:rPr lang="en-US" dirty="0" smtClean="0"/>
              <a:t>EXIF, MPEG7, XMP, MRSS, …</a:t>
            </a:r>
          </a:p>
          <a:p>
            <a:pPr lvl="1"/>
            <a:r>
              <a:rPr lang="en-US" dirty="0" smtClean="0"/>
              <a:t>none of these cover </a:t>
            </a:r>
            <a:r>
              <a:rPr lang="en-US" i="1" dirty="0" smtClean="0"/>
              <a:t>all</a:t>
            </a:r>
            <a:r>
              <a:rPr lang="en-US" dirty="0" smtClean="0"/>
              <a:t> aspects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hlinkClick r:id="rId2"/>
              </a:rPr>
              <a:t>Ontology for Media Resources</a:t>
            </a:r>
            <a:r>
              <a:rPr lang="en-US" dirty="0" smtClean="0"/>
              <a:t> document</a:t>
            </a:r>
          </a:p>
          <a:p>
            <a:pPr lvl="1"/>
            <a:r>
              <a:rPr lang="en-US" dirty="0" smtClean="0"/>
              <a:t>defines a core vocabulary</a:t>
            </a:r>
          </a:p>
          <a:p>
            <a:pPr lvl="1"/>
            <a:r>
              <a:rPr lang="en-US" dirty="0" smtClean="0"/>
              <a:t>defines a set of mappings to other formats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Ontologies for Media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8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24" y="1479702"/>
            <a:ext cx="8926540" cy="4700654"/>
          </a:xfrm>
        </p:spPr>
        <p:txBody>
          <a:bodyPr>
            <a:normAutofit/>
          </a:bodyPr>
          <a:lstStyle/>
          <a:p>
            <a:r>
              <a:rPr lang="en-US" dirty="0" smtClean="0"/>
              <a:t>Questions:</a:t>
            </a:r>
          </a:p>
          <a:p>
            <a:pPr lvl="1"/>
            <a:r>
              <a:rPr lang="en-US" dirty="0" smtClean="0"/>
              <a:t>what is the standard URI for, say, a temporal fragment of a video?</a:t>
            </a:r>
          </a:p>
          <a:p>
            <a:pPr lvl="1"/>
            <a:r>
              <a:rPr lang="en-US" dirty="0" smtClean="0"/>
              <a:t>what should be the behavior of the user agents for these URIs?</a:t>
            </a:r>
          </a:p>
          <a:p>
            <a:r>
              <a:rPr lang="en-US" dirty="0" smtClean="0"/>
              <a:t>These are covered by the </a:t>
            </a:r>
            <a:r>
              <a:rPr lang="en-US" dirty="0" smtClean="0">
                <a:hlinkClick r:id="rId2"/>
              </a:rPr>
              <a:t>Media Fragments URI</a:t>
            </a:r>
            <a:r>
              <a:rPr lang="en-US" dirty="0" smtClean="0"/>
              <a:t> document, e.g.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</a:t>
            </a:r>
            <a:r>
              <a:rPr lang="en-US" sz="2000" b="1" dirty="0" err="1">
                <a:latin typeface="Courier New"/>
                <a:cs typeface="Courier New"/>
              </a:rPr>
              <a:t>www.example.com</a:t>
            </a:r>
            <a:r>
              <a:rPr lang="en-US" sz="2000" b="1" dirty="0">
                <a:latin typeface="Courier New"/>
                <a:cs typeface="Courier New"/>
              </a:rPr>
              <a:t>/</a:t>
            </a:r>
            <a:r>
              <a:rPr lang="en-US" sz="2000" b="1" dirty="0" err="1">
                <a:latin typeface="Courier New"/>
                <a:cs typeface="Courier New"/>
              </a:rPr>
              <a:t>video.ogv#t</a:t>
            </a:r>
            <a:r>
              <a:rPr lang="en-US" sz="2000" b="1" dirty="0">
                <a:latin typeface="Courier New"/>
                <a:cs typeface="Courier New"/>
              </a:rPr>
              <a:t>=10,20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http://www.example.com/video.ogv#track=audio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</a:t>
            </a:r>
            <a:r>
              <a:rPr lang="en-US" sz="2000" b="1" dirty="0" err="1">
                <a:latin typeface="Courier New"/>
                <a:cs typeface="Courier New"/>
              </a:rPr>
              <a:t>www.example.com</a:t>
            </a:r>
            <a:r>
              <a:rPr lang="en-US" sz="2000" b="1" dirty="0">
                <a:latin typeface="Courier New"/>
                <a:cs typeface="Courier New"/>
              </a:rPr>
              <a:t>/</a:t>
            </a:r>
            <a:r>
              <a:rPr lang="en-US" sz="2000" b="1" dirty="0" err="1">
                <a:latin typeface="Courier New"/>
                <a:cs typeface="Courier New"/>
              </a:rPr>
              <a:t>video.ogv#xywh</a:t>
            </a:r>
            <a:r>
              <a:rPr lang="en-US" sz="2000" b="1" dirty="0">
                <a:latin typeface="Courier New"/>
                <a:cs typeface="Courier New"/>
              </a:rPr>
              <a:t>=160,120,320,240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Fragment URIs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Ontologies for Media Resources: published as a Recommendation in February 2012</a:t>
            </a:r>
          </a:p>
          <a:p>
            <a:r>
              <a:rPr lang="en-US" dirty="0" smtClean="0"/>
              <a:t>Media Fragments URI: should be published as a Recommendation </a:t>
            </a:r>
            <a:r>
              <a:rPr lang="en-US" dirty="0" smtClean="0"/>
              <a:t>very soon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Work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4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Query RDF: SPARQL 1.1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ea typeface="msmincho" charset="0"/>
                <a:cs typeface="msmincho" charset="0"/>
              </a:rPr>
              <a:t>Photo credit “reedster”, Flickr</a:t>
            </a:r>
            <a:endParaRPr lang="en-US" sz="1000" i="1" dirty="0"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3459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Nested queries (i.e., </a:t>
            </a: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/>
              <a:t> within a </a:t>
            </a: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/>
              <a:t> clause)</a:t>
            </a:r>
          </a:p>
          <a:p>
            <a:r>
              <a:rPr lang="en-US" dirty="0" smtClean="0"/>
              <a:t>Negation (</a:t>
            </a:r>
            <a:r>
              <a:rPr lang="en-US" b="1" dirty="0" smtClean="0">
                <a:latin typeface="Courier New"/>
                <a:cs typeface="Courier New"/>
              </a:rPr>
              <a:t>MINUS</a:t>
            </a:r>
            <a:r>
              <a:rPr lang="en-US" dirty="0" smtClean="0"/>
              <a:t>, and a </a:t>
            </a:r>
            <a:r>
              <a:rPr lang="en-US" b="1" dirty="0" smtClean="0">
                <a:latin typeface="Courier New"/>
                <a:cs typeface="Courier New"/>
              </a:rPr>
              <a:t>NOT EXIST </a:t>
            </a:r>
            <a:r>
              <a:rPr lang="en-US" dirty="0" smtClean="0"/>
              <a:t>filter)</a:t>
            </a:r>
          </a:p>
          <a:p>
            <a:r>
              <a:rPr lang="en-US" dirty="0" smtClean="0"/>
              <a:t>Aggregate function on search results (</a:t>
            </a:r>
            <a:r>
              <a:rPr lang="en-US" b="1" dirty="0" smtClean="0">
                <a:latin typeface="Courier New"/>
                <a:cs typeface="Courier New"/>
              </a:rPr>
              <a:t>SUM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MIN</a:t>
            </a:r>
            <a:r>
              <a:rPr lang="en-US" dirty="0" smtClean="0"/>
              <a:t>,…)</a:t>
            </a:r>
          </a:p>
          <a:p>
            <a:r>
              <a:rPr lang="en-US" dirty="0" smtClean="0"/>
              <a:t>Property path expression (</a:t>
            </a:r>
            <a:r>
              <a:rPr lang="en-US" b="1" dirty="0" smtClean="0">
                <a:latin typeface="Courier New"/>
                <a:cs typeface="Courier New"/>
              </a:rPr>
              <a:t>?x foaf:knows+ ?y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SPARQL UPDATE facilities (</a:t>
            </a:r>
            <a:r>
              <a:rPr lang="en-US" b="1" dirty="0" smtClean="0">
                <a:latin typeface="Courier New"/>
                <a:cs typeface="Courier New"/>
              </a:rPr>
              <a:t>INSERT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DELETE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CREATE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Combination with entailment regimes</a:t>
            </a:r>
          </a:p>
          <a:p>
            <a:r>
              <a:rPr lang="en-US" dirty="0" smtClean="0"/>
              <a:t>Return format definition in JSON and in CSV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SPARQL 1.1: adding missing features to SPARQL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02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49"/>
          <a:lstStyle/>
          <a:p>
            <a:pPr>
              <a:tabLst>
                <a:tab pos="655562" algn="l"/>
                <a:tab pos="1311119" algn="l"/>
                <a:tab pos="1966682" algn="l"/>
                <a:tab pos="2622245" algn="l"/>
                <a:tab pos="3277804" algn="l"/>
                <a:tab pos="3933369" algn="l"/>
                <a:tab pos="4588930" algn="l"/>
                <a:tab pos="5244491" algn="l"/>
                <a:tab pos="5900051" algn="l"/>
                <a:tab pos="6555614" algn="l"/>
                <a:tab pos="7211176" algn="l"/>
                <a:tab pos="7866735" algn="l"/>
                <a:tab pos="8522297" algn="l"/>
              </a:tabLst>
            </a:pPr>
            <a:r>
              <a:rPr lang="en-US" dirty="0" smtClean="0"/>
              <a:t>SPARQL 1.1 </a:t>
            </a:r>
            <a:r>
              <a:rPr lang="en-US" dirty="0"/>
              <a:t>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4"/>
            <a:ext cx="699004" cy="1191044"/>
            <a:chOff x="2335212" y="5989637"/>
            <a:chExt cx="770608" cy="13129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9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29" y="5433724"/>
            <a:ext cx="1659429" cy="1191044"/>
            <a:chOff x="4506912" y="5989637"/>
            <a:chExt cx="1829405" cy="1312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9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39" y="5433724"/>
            <a:ext cx="1184940" cy="1191044"/>
            <a:chOff x="6631141" y="5989637"/>
            <a:chExt cx="1306314" cy="13129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9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09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11" y="1222177"/>
            <a:ext cx="1305576" cy="1582484"/>
            <a:chOff x="8249205" y="1648622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2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1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5"/>
            <a:ext cx="1029074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5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6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19"/>
            <a:ext cx="2081331" cy="68974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65" y="4230931"/>
            <a:ext cx="1488384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4"/>
            <a:ext cx="1629449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1"/>
            <a:ext cx="1629449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60" name="TextBox 59"/>
          <p:cNvSpPr txBox="1"/>
          <p:nvPr/>
        </p:nvSpPr>
        <p:spPr>
          <a:xfrm rot="1206292">
            <a:off x="1746213" y="2401291"/>
            <a:ext cx="1413701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1" name="TextBox 60"/>
          <p:cNvSpPr txBox="1"/>
          <p:nvPr/>
        </p:nvSpPr>
        <p:spPr>
          <a:xfrm rot="20451556">
            <a:off x="5898791" y="2400065"/>
            <a:ext cx="1413701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3" name="Arc 62"/>
          <p:cNvSpPr/>
          <p:nvPr/>
        </p:nvSpPr>
        <p:spPr>
          <a:xfrm rot="2895240">
            <a:off x="424782" y="2735682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07" tIns="41403" rIns="82807" bIns="41403" rtlCol="0" anchor="ctr"/>
          <a:lstStyle/>
          <a:p>
            <a:pPr algn="ctr"/>
            <a:endParaRPr lang="en-US" dirty="0"/>
          </a:p>
        </p:txBody>
      </p:sp>
      <p:sp>
        <p:nvSpPr>
          <p:cNvPr id="64" name="Arc 63"/>
          <p:cNvSpPr/>
          <p:nvPr/>
        </p:nvSpPr>
        <p:spPr>
          <a:xfrm rot="2895240">
            <a:off x="8168284" y="5574026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07" tIns="41403" rIns="82807" bIns="41403"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820639" y="5986725"/>
            <a:ext cx="1078730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287" y="3083380"/>
            <a:ext cx="1078730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</p:spTree>
    <p:extLst>
      <p:ext uri="{BB962C8B-B14F-4D97-AF65-F5344CB8AC3E}">
        <p14:creationId xmlns:p14="http://schemas.microsoft.com/office/powerpoint/2010/main" val="208991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Goes to “Proposed </a:t>
            </a:r>
            <a:r>
              <a:rPr lang="en-US" dirty="0"/>
              <a:t>R</a:t>
            </a:r>
            <a:r>
              <a:rPr lang="en-US" dirty="0" smtClean="0"/>
              <a:t>ecommendation” soon</a:t>
            </a:r>
          </a:p>
          <a:p>
            <a:r>
              <a:rPr lang="en-US" dirty="0" smtClean="0"/>
              <a:t>Should be published as a standard by this fall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2895600"/>
            <a:ext cx="9144001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Access to Relational Databases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“mayhem”,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273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Relational database vendors realize the importance of the Semantic Web market</a:t>
            </a:r>
          </a:p>
          <a:p>
            <a:r>
              <a:rPr lang="en-US" dirty="0" smtClean="0"/>
              <a:t>Many systems have a “hybrid” view: </a:t>
            </a:r>
          </a:p>
          <a:p>
            <a:pPr lvl="1"/>
            <a:r>
              <a:rPr lang="en-US" dirty="0" smtClean="0"/>
              <a:t>traditional, relational storage, usually coupled with SQL</a:t>
            </a:r>
          </a:p>
          <a:p>
            <a:pPr lvl="1"/>
            <a:r>
              <a:rPr lang="en-US" dirty="0" smtClean="0"/>
              <a:t>RDF storage, usually coupled with SPARQL</a:t>
            </a:r>
          </a:p>
          <a:p>
            <a:pPr lvl="1"/>
            <a:r>
              <a:rPr lang="en-US" dirty="0" smtClean="0"/>
              <a:t>examples: Oracle 3g, IBM’s DB2, </a:t>
            </a:r>
            <a:r>
              <a:rPr lang="en-US" dirty="0" err="1" smtClean="0"/>
              <a:t>OpenLink</a:t>
            </a:r>
            <a:r>
              <a:rPr lang="en-US" dirty="0" smtClean="0"/>
              <a:t> Virtuoso,…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RDB systems can handle 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3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3896116"/>
          </a:xfrm>
        </p:spPr>
        <p:txBody>
          <a:bodyPr/>
          <a:lstStyle/>
          <a:p>
            <a:r>
              <a:rPr lang="en-US" dirty="0" smtClean="0"/>
              <a:t>“Export” does not </a:t>
            </a:r>
            <a:r>
              <a:rPr lang="en-US" i="1" dirty="0" smtClean="0"/>
              <a:t>necessarily</a:t>
            </a:r>
            <a:r>
              <a:rPr lang="en-US" dirty="0" smtClean="0"/>
              <a:t> mean physical conversion</a:t>
            </a:r>
          </a:p>
          <a:p>
            <a:pPr lvl="1"/>
            <a:r>
              <a:rPr lang="en-US" dirty="0" smtClean="0"/>
              <a:t>for very large databases a “duplication” would not be an option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ystems may provide SPARQL⇔SQL “bridges” to make queries on the fly</a:t>
            </a:r>
          </a:p>
          <a:p>
            <a:r>
              <a:rPr lang="en-US" dirty="0" smtClean="0"/>
              <a:t>Result of export is a “logical” view of the RDB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“export”?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canonical RDF “view” of RDB tables</a:t>
            </a:r>
          </a:p>
          <a:p>
            <a:r>
              <a:rPr lang="en-US" dirty="0" smtClean="0"/>
              <a:t>Only needs the information in the RDB Schema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export: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3180" y="3158870"/>
            <a:ext cx="2536674" cy="2180319"/>
            <a:chOff x="373180" y="3158869"/>
            <a:chExt cx="2536674" cy="2180319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974213" y="3158869"/>
              <a:ext cx="1395170" cy="2180319"/>
            </a:xfrm>
            <a:prstGeom prst="straightConnector1">
              <a:avLst/>
            </a:prstGeom>
            <a:ln w="28575" cmpd="sng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3180" y="3935155"/>
              <a:ext cx="25366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Table references are URI objects</a:t>
              </a:r>
              <a:endParaRPr lang="en-US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0918"/>
              </p:ext>
            </p:extLst>
          </p:nvPr>
        </p:nvGraphicFramePr>
        <p:xfrm>
          <a:off x="239713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45418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20389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203890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183311" y="2379824"/>
            <a:ext cx="2855568" cy="646331"/>
            <a:chOff x="6183311" y="2379823"/>
            <a:chExt cx="2855568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6980071" y="2379823"/>
              <a:ext cx="2058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row is a subject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endCxn id="2" idx="1"/>
            </p:cNvCxnSpPr>
            <p:nvPr/>
          </p:nvCxnSpPr>
          <p:spPr>
            <a:xfrm flipV="1">
              <a:off x="6183311" y="2702989"/>
              <a:ext cx="796760" cy="231771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5" idx="3"/>
              <a:endCxn id="2" idx="1"/>
            </p:cNvCxnSpPr>
            <p:nvPr/>
          </p:nvCxnSpPr>
          <p:spPr>
            <a:xfrm flipV="1">
              <a:off x="6183311" y="2702989"/>
              <a:ext cx="796760" cy="26739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74213" y="1532313"/>
            <a:ext cx="4661074" cy="847510"/>
            <a:chOff x="974213" y="1532313"/>
            <a:chExt cx="4661074" cy="847510"/>
          </a:xfrm>
        </p:grpSpPr>
        <p:cxnSp>
          <p:nvCxnSpPr>
            <p:cNvPr id="28" name="Straight Arrow Connector 27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2202462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14584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31921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5" idx="2"/>
            </p:cNvCxnSpPr>
            <p:nvPr/>
          </p:nvCxnSpPr>
          <p:spPr>
            <a:xfrm flipV="1">
              <a:off x="2486784" y="1901645"/>
              <a:ext cx="81796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2"/>
            </p:cNvCxnSpPr>
            <p:nvPr/>
          </p:nvCxnSpPr>
          <p:spPr>
            <a:xfrm flipV="1">
              <a:off x="1312766" y="1901645"/>
              <a:ext cx="1991984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74213" y="1532313"/>
              <a:ext cx="4661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column name provides a predicate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38055" y="3158869"/>
            <a:ext cx="6966171" cy="1592556"/>
            <a:chOff x="1238055" y="3158869"/>
            <a:chExt cx="6966171" cy="1592556"/>
          </a:xfrm>
        </p:grpSpPr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>
              <a:off x="1238055" y="3158869"/>
              <a:ext cx="5272409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16702" y="4382093"/>
              <a:ext cx="338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Cells are Literal objects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endCxn id="37" idx="0"/>
            </p:cNvCxnSpPr>
            <p:nvPr/>
          </p:nvCxnSpPr>
          <p:spPr>
            <a:xfrm>
              <a:off x="3436671" y="3158869"/>
              <a:ext cx="3073793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37" idx="0"/>
            </p:cNvCxnSpPr>
            <p:nvPr/>
          </p:nvCxnSpPr>
          <p:spPr>
            <a:xfrm>
              <a:off x="5507212" y="3158869"/>
              <a:ext cx="1003252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7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7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80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7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6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3"/>
            <a:ext cx="3009134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</p:spTree>
    <p:extLst>
      <p:ext uri="{BB962C8B-B14F-4D97-AF65-F5344CB8AC3E}">
        <p14:creationId xmlns:p14="http://schemas.microsoft.com/office/powerpoint/2010/main" val="9155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Mapping is simple, does not require any other concepts</a:t>
            </a:r>
          </a:p>
          <a:p>
            <a:pPr lvl="1"/>
            <a:r>
              <a:rPr lang="en-US" dirty="0" smtClean="0"/>
              <a:t>know the Schema ⇒ know the RDF graph structure</a:t>
            </a:r>
          </a:p>
          <a:p>
            <a:pPr lvl="1"/>
            <a:r>
              <a:rPr lang="en-US" dirty="0" smtClean="0"/>
              <a:t>know the RDF graph structure </a:t>
            </a:r>
            <a:r>
              <a:rPr lang="en-US" dirty="0"/>
              <a:t>⇒ </a:t>
            </a:r>
            <a:r>
              <a:rPr lang="en-US" dirty="0" smtClean="0"/>
              <a:t>good idea of the Schema(!)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the resulting graph is not what the application really wants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6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7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80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5895" y="3627295"/>
            <a:ext cx="4585368" cy="1560130"/>
            <a:chOff x="2245895" y="3627295"/>
            <a:chExt cx="4585368" cy="1560130"/>
          </a:xfrm>
        </p:grpSpPr>
        <p:sp>
          <p:nvSpPr>
            <p:cNvPr id="51" name="Oval 50"/>
            <p:cNvSpPr/>
            <p:nvPr/>
          </p:nvSpPr>
          <p:spPr>
            <a:xfrm>
              <a:off x="2245895" y="3987363"/>
              <a:ext cx="4585368" cy="691273"/>
            </a:xfrm>
            <a:prstGeom prst="ellipse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65000">
                  <a:schemeClr val="bg2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000" dirty="0"/>
                <a:t>Graph Processing</a:t>
              </a:r>
            </a:p>
            <a:p>
              <a:pPr algn="ctr"/>
              <a:r>
                <a:rPr lang="en-US" sz="2000" dirty="0"/>
                <a:t>(Rules, SPARQL, …)</a:t>
              </a:r>
            </a:p>
          </p:txBody>
        </p:sp>
        <p:cxnSp>
          <p:nvCxnSpPr>
            <p:cNvPr id="81" name="Straight Arrow Connector 80"/>
            <p:cNvCxnSpPr>
              <a:stCxn id="51" idx="4"/>
              <a:endCxn id="79" idx="0"/>
            </p:cNvCxnSpPr>
            <p:nvPr/>
          </p:nvCxnSpPr>
          <p:spPr>
            <a:xfrm>
              <a:off x="4538579" y="4678636"/>
              <a:ext cx="296" cy="508789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26" idx="2"/>
              <a:endCxn id="51" idx="0"/>
            </p:cNvCxnSpPr>
            <p:nvPr/>
          </p:nvCxnSpPr>
          <p:spPr>
            <a:xfrm flipH="1">
              <a:off x="4538581" y="3627295"/>
              <a:ext cx="297" cy="36006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7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6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3"/>
            <a:ext cx="3009134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6489" y="5187428"/>
            <a:ext cx="5473731" cy="1741580"/>
            <a:chOff x="3496487" y="5187427"/>
            <a:chExt cx="5473731" cy="1741580"/>
          </a:xfrm>
        </p:grpSpPr>
        <p:grpSp>
          <p:nvGrpSpPr>
            <p:cNvPr id="80" name="Group 79"/>
            <p:cNvGrpSpPr/>
            <p:nvPr/>
          </p:nvGrpSpPr>
          <p:grpSpPr>
            <a:xfrm>
              <a:off x="3496487" y="5187427"/>
              <a:ext cx="2084776" cy="1741580"/>
              <a:chOff x="5044470" y="4500081"/>
              <a:chExt cx="2084776" cy="174158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044470" y="4500081"/>
                <a:ext cx="2084776" cy="17415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5044470" y="4670847"/>
                <a:ext cx="1935316" cy="1570814"/>
                <a:chOff x="4338947" y="4758409"/>
                <a:chExt cx="1851243" cy="157081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338947" y="4845970"/>
                  <a:ext cx="1664507" cy="14832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5101780" y="4758409"/>
                  <a:ext cx="175104" cy="17512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4883039" y="5543815"/>
                  <a:ext cx="175104" cy="175122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5565184" y="5018448"/>
                  <a:ext cx="175104" cy="175122"/>
                </a:xfrm>
                <a:prstGeom prst="ellipse">
                  <a:avLst/>
                </a:prstGeom>
                <a:solidFill>
                  <a:srgbClr val="008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6015086" y="5456254"/>
                  <a:ext cx="175104" cy="175122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4514560" y="5718938"/>
                  <a:ext cx="175104" cy="175122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5302528" y="5981622"/>
                  <a:ext cx="175104" cy="175122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6" name="Straight Arrow Connector 45"/>
                <p:cNvCxnSpPr>
                  <a:stCxn id="40" idx="6"/>
                  <a:endCxn id="42" idx="2"/>
                </p:cNvCxnSpPr>
                <p:nvPr/>
              </p:nvCxnSpPr>
              <p:spPr bwMode="auto">
                <a:xfrm>
                  <a:off x="5276884" y="4845970"/>
                  <a:ext cx="288300" cy="26003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7" name="Straight Arrow Connector 46"/>
                <p:cNvCxnSpPr>
                  <a:stCxn id="40" idx="3"/>
                  <a:endCxn id="44" idx="0"/>
                </p:cNvCxnSpPr>
                <p:nvPr/>
              </p:nvCxnSpPr>
              <p:spPr bwMode="auto">
                <a:xfrm flipH="1">
                  <a:off x="4602112" y="4907885"/>
                  <a:ext cx="525311" cy="811053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8" name="Straight Arrow Connector 47"/>
                <p:cNvCxnSpPr>
                  <a:stCxn id="44" idx="5"/>
                  <a:endCxn id="45" idx="2"/>
                </p:cNvCxnSpPr>
                <p:nvPr/>
              </p:nvCxnSpPr>
              <p:spPr bwMode="auto">
                <a:xfrm>
                  <a:off x="4664021" y="5868414"/>
                  <a:ext cx="638507" cy="20076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9" name="Straight Arrow Connector 48"/>
                <p:cNvCxnSpPr>
                  <a:stCxn id="41" idx="5"/>
                  <a:endCxn id="45" idx="1"/>
                </p:cNvCxnSpPr>
                <p:nvPr/>
              </p:nvCxnSpPr>
              <p:spPr bwMode="auto">
                <a:xfrm>
                  <a:off x="5032500" y="5693291"/>
                  <a:ext cx="295671" cy="31397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0" name="Straight Arrow Connector 49"/>
                <p:cNvCxnSpPr>
                  <a:stCxn id="45" idx="7"/>
                  <a:endCxn id="42" idx="4"/>
                </p:cNvCxnSpPr>
                <p:nvPr/>
              </p:nvCxnSpPr>
              <p:spPr bwMode="auto">
                <a:xfrm rot="5400000" flipH="1" flipV="1">
                  <a:off x="5145514" y="5500045"/>
                  <a:ext cx="813697" cy="20074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sp>
              <p:nvSpPr>
                <p:cNvPr id="52" name="Oval 51"/>
                <p:cNvSpPr/>
                <p:nvPr/>
              </p:nvSpPr>
              <p:spPr bwMode="auto">
                <a:xfrm>
                  <a:off x="5390080" y="5203334"/>
                  <a:ext cx="175104" cy="1751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41" idx="7"/>
                  <a:endCxn id="52" idx="3"/>
                </p:cNvCxnSpPr>
                <p:nvPr/>
              </p:nvCxnSpPr>
              <p:spPr bwMode="auto">
                <a:xfrm flipV="1">
                  <a:off x="5032500" y="5352810"/>
                  <a:ext cx="383223" cy="21665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8" name="Straight Arrow Connector 57"/>
                <p:cNvCxnSpPr>
                  <a:stCxn id="43" idx="1"/>
                  <a:endCxn id="42" idx="5"/>
                </p:cNvCxnSpPr>
                <p:nvPr/>
              </p:nvCxnSpPr>
              <p:spPr bwMode="auto">
                <a:xfrm flipH="1" flipV="1">
                  <a:off x="5714645" y="5167924"/>
                  <a:ext cx="326084" cy="31397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  <p:sp>
          <p:nvSpPr>
            <p:cNvPr id="117" name="TextBox 116"/>
            <p:cNvSpPr txBox="1"/>
            <p:nvPr/>
          </p:nvSpPr>
          <p:spPr>
            <a:xfrm>
              <a:off x="5493189" y="5295902"/>
              <a:ext cx="3477029" cy="453033"/>
            </a:xfrm>
            <a:prstGeom prst="rect">
              <a:avLst/>
            </a:prstGeom>
            <a:noFill/>
          </p:spPr>
          <p:txBody>
            <a:bodyPr wrap="square" lIns="82876" tIns="41438" rIns="82876" bIns="41438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Final, Application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14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 manipulating and analyzing knowledge</a:t>
            </a:r>
          </a:p>
          <a:p>
            <a:pPr lvl="1"/>
            <a:r>
              <a:rPr lang="en-US" dirty="0" smtClean="0"/>
              <a:t>e.g., via big ontologies, vocabularies</a:t>
            </a:r>
          </a:p>
          <a:p>
            <a:pPr lvl="1"/>
            <a:r>
              <a:rPr lang="en-US" dirty="0" smtClean="0"/>
              <a:t>Google’s Knowledge Graph?</a:t>
            </a:r>
          </a:p>
          <a:p>
            <a:r>
              <a:rPr lang="en-US" dirty="0" smtClean="0"/>
              <a:t>Improve search by adding structure to embedded data</a:t>
            </a:r>
          </a:p>
          <a:p>
            <a:r>
              <a:rPr lang="en-US" dirty="0" smtClean="0"/>
              <a:t>A </a:t>
            </a:r>
            <a:r>
              <a:rPr lang="en-US" dirty="0"/>
              <a:t>means to </a:t>
            </a:r>
            <a:r>
              <a:rPr lang="en-US" i="1" dirty="0"/>
              <a:t>integrate</a:t>
            </a:r>
            <a:r>
              <a:rPr lang="en-US" dirty="0"/>
              <a:t> many different pieces of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Integrate data-oriented applications</a:t>
            </a:r>
            <a:endParaRPr lang="en-US" dirty="0"/>
          </a:p>
          <a:p>
            <a:r>
              <a:rPr lang="en-US" dirty="0" smtClean="0"/>
              <a:t>And a mixture of all these…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some people, Semantic (Web) 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1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vocabulary to control the details of the mapping, e.g.:</a:t>
            </a:r>
            <a:endParaRPr lang="en-US" dirty="0"/>
          </a:p>
          <a:p>
            <a:pPr lvl="1"/>
            <a:r>
              <a:rPr lang="en-US" dirty="0" smtClean="0"/>
              <a:t>finer control over the choice of the subject</a:t>
            </a:r>
          </a:p>
          <a:p>
            <a:pPr lvl="1"/>
            <a:r>
              <a:rPr lang="en-US" dirty="0" smtClean="0"/>
              <a:t>creation of URI references from cells</a:t>
            </a:r>
          </a:p>
          <a:p>
            <a:pPr lvl="1"/>
            <a:r>
              <a:rPr lang="en-US" dirty="0" smtClean="0"/>
              <a:t>predicates may be chosen from a vocabulary</a:t>
            </a:r>
          </a:p>
          <a:p>
            <a:pPr lvl="1"/>
            <a:r>
              <a:rPr lang="en-US" dirty="0" smtClean="0"/>
              <a:t>datatypes may be assigned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Gets to the final RDF graph with one processing step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Direct Mapping: R2RML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13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3502438" y="2317722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R2RML</a:t>
            </a:r>
          </a:p>
          <a:p>
            <a:pPr algn="ctr"/>
            <a:r>
              <a:rPr lang="en-US" sz="2000" dirty="0"/>
              <a:t>Mapping</a:t>
            </a:r>
          </a:p>
        </p:txBody>
      </p:sp>
      <p:cxnSp>
        <p:nvCxnSpPr>
          <p:cNvPr id="37" name="Straight Arrow Connector 36"/>
          <p:cNvCxnSpPr>
            <a:stCxn id="27" idx="4"/>
            <a:endCxn id="79" idx="0"/>
          </p:cNvCxnSpPr>
          <p:nvPr/>
        </p:nvCxnSpPr>
        <p:spPr>
          <a:xfrm>
            <a:off x="4544822" y="3008995"/>
            <a:ext cx="8383" cy="14452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510819" y="4454280"/>
            <a:ext cx="2084776" cy="1741580"/>
            <a:chOff x="5044470" y="4500081"/>
            <a:chExt cx="2084776" cy="1741580"/>
          </a:xfrm>
        </p:grpSpPr>
        <p:sp>
          <p:nvSpPr>
            <p:cNvPr id="79" name="Rectangle 78"/>
            <p:cNvSpPr/>
            <p:nvPr/>
          </p:nvSpPr>
          <p:spPr>
            <a:xfrm>
              <a:off x="5044470" y="4500081"/>
              <a:ext cx="2084776" cy="17415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044470" y="4670847"/>
              <a:ext cx="1935316" cy="1570814"/>
              <a:chOff x="4338947" y="4758409"/>
              <a:chExt cx="1851243" cy="157081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338947" y="4845970"/>
                <a:ext cx="1664507" cy="14832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101780" y="4758409"/>
                <a:ext cx="175104" cy="17512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4883039" y="5543815"/>
                <a:ext cx="175104" cy="175122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5565184" y="5018448"/>
                <a:ext cx="175104" cy="17512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6015086" y="5456254"/>
                <a:ext cx="175104" cy="175122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4514560" y="5718938"/>
                <a:ext cx="175104" cy="175122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5302528" y="5981622"/>
                <a:ext cx="175104" cy="17512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46" name="Straight Arrow Connector 45"/>
              <p:cNvCxnSpPr>
                <a:stCxn id="40" idx="6"/>
                <a:endCxn id="42" idx="2"/>
              </p:cNvCxnSpPr>
              <p:nvPr/>
            </p:nvCxnSpPr>
            <p:spPr bwMode="auto">
              <a:xfrm>
                <a:off x="5276884" y="4845970"/>
                <a:ext cx="288300" cy="26003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7" name="Straight Arrow Connector 46"/>
              <p:cNvCxnSpPr>
                <a:stCxn id="40" idx="3"/>
                <a:endCxn id="44" idx="0"/>
              </p:cNvCxnSpPr>
              <p:nvPr/>
            </p:nvCxnSpPr>
            <p:spPr bwMode="auto">
              <a:xfrm flipH="1">
                <a:off x="4602112" y="4907885"/>
                <a:ext cx="525311" cy="81105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8" name="Straight Arrow Connector 47"/>
              <p:cNvCxnSpPr>
                <a:stCxn id="44" idx="5"/>
                <a:endCxn id="45" idx="2"/>
              </p:cNvCxnSpPr>
              <p:nvPr/>
            </p:nvCxnSpPr>
            <p:spPr bwMode="auto">
              <a:xfrm>
                <a:off x="4664021" y="5868414"/>
                <a:ext cx="638507" cy="20076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9" name="Straight Arrow Connector 48"/>
              <p:cNvCxnSpPr>
                <a:stCxn id="41" idx="5"/>
                <a:endCxn id="45" idx="1"/>
              </p:cNvCxnSpPr>
              <p:nvPr/>
            </p:nvCxnSpPr>
            <p:spPr bwMode="auto">
              <a:xfrm>
                <a:off x="5032500" y="5693291"/>
                <a:ext cx="295671" cy="31397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0" name="Straight Arrow Connector 49"/>
              <p:cNvCxnSpPr>
                <a:stCxn id="45" idx="7"/>
                <a:endCxn id="42" idx="4"/>
              </p:cNvCxnSpPr>
              <p:nvPr/>
            </p:nvCxnSpPr>
            <p:spPr bwMode="auto">
              <a:xfrm rot="5400000" flipH="1" flipV="1">
                <a:off x="5145514" y="5500045"/>
                <a:ext cx="813697" cy="20074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5390080" y="5203334"/>
                <a:ext cx="175104" cy="17512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41" idx="7"/>
                <a:endCxn id="52" idx="3"/>
              </p:cNvCxnSpPr>
              <p:nvPr/>
            </p:nvCxnSpPr>
            <p:spPr bwMode="auto">
              <a:xfrm flipV="1">
                <a:off x="5032500" y="5352810"/>
                <a:ext cx="383223" cy="21665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8" name="Straight Arrow Connector 57"/>
              <p:cNvCxnSpPr>
                <a:stCxn id="43" idx="1"/>
                <a:endCxn id="42" idx="5"/>
              </p:cNvCxnSpPr>
              <p:nvPr/>
            </p:nvCxnSpPr>
            <p:spPr bwMode="auto">
              <a:xfrm flipH="1" flipV="1">
                <a:off x="5714645" y="5167924"/>
                <a:ext cx="326084" cy="31397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cxnSp>
        <p:nvCxnSpPr>
          <p:cNvPr id="110" name="Straight Arrow Connector 109"/>
          <p:cNvCxnSpPr>
            <a:stCxn id="5" idx="1"/>
            <a:endCxn id="27" idx="7"/>
          </p:cNvCxnSpPr>
          <p:nvPr/>
        </p:nvCxnSpPr>
        <p:spPr>
          <a:xfrm flipH="1">
            <a:off x="5281905" y="1077584"/>
            <a:ext cx="1644351" cy="134136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1"/>
          </p:cNvCxnSpPr>
          <p:nvPr/>
        </p:nvCxnSpPr>
        <p:spPr>
          <a:xfrm>
            <a:off x="1778138" y="1001806"/>
            <a:ext cx="2029603" cy="1417151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493192" y="5295905"/>
            <a:ext cx="3477029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Final, Application Graph</a:t>
            </a:r>
          </a:p>
        </p:txBody>
      </p:sp>
      <p:sp>
        <p:nvSpPr>
          <p:cNvPr id="65" name="Card 64"/>
          <p:cNvSpPr/>
          <p:nvPr/>
        </p:nvSpPr>
        <p:spPr>
          <a:xfrm>
            <a:off x="3850658" y="378510"/>
            <a:ext cx="1400263" cy="608320"/>
          </a:xfrm>
          <a:prstGeom prst="flowChartPunchedCar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894" tIns="41446" rIns="82894" bIns="136730" rtlCol="0" anchor="ctr"/>
          <a:lstStyle/>
          <a:p>
            <a:pPr algn="ctr"/>
            <a:r>
              <a:rPr lang="en-US" dirty="0"/>
              <a:t>R2RML Instance</a:t>
            </a:r>
          </a:p>
        </p:txBody>
      </p:sp>
      <p:cxnSp>
        <p:nvCxnSpPr>
          <p:cNvPr id="72" name="Straight Arrow Connector 71"/>
          <p:cNvCxnSpPr>
            <a:stCxn id="65" idx="2"/>
            <a:endCxn id="27" idx="0"/>
          </p:cNvCxnSpPr>
          <p:nvPr/>
        </p:nvCxnSpPr>
        <p:spPr>
          <a:xfrm flipH="1">
            <a:off x="4544821" y="986830"/>
            <a:ext cx="5964" cy="13308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Fundamentals are similar:</a:t>
            </a:r>
            <a:endParaRPr lang="en-US" dirty="0"/>
          </a:p>
          <a:p>
            <a:pPr lvl="1"/>
            <a:r>
              <a:rPr lang="en-US" dirty="0"/>
              <a:t>each row is turned into a series of triples with a common subject</a:t>
            </a:r>
          </a:p>
          <a:p>
            <a:r>
              <a:rPr lang="en-US" dirty="0" smtClean="0"/>
              <a:t>Direct mapping is a “default” R2RML mapping</a:t>
            </a:r>
          </a:p>
          <a:p>
            <a:r>
              <a:rPr lang="en-US" dirty="0" smtClean="0"/>
              <a:t>Which of the two approaches is used depend on local tools, personal experiences and background,…</a:t>
            </a:r>
          </a:p>
          <a:p>
            <a:pPr lvl="1"/>
            <a:r>
              <a:rPr lang="en-US" dirty="0" smtClean="0"/>
              <a:t>e.g., user can begin with a “default” R2RML, and gradually refine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to the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7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0" y="1479702"/>
            <a:ext cx="8926540" cy="4700654"/>
          </a:xfrm>
        </p:spPr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Implementations revealed some minor issues to fold into the specification</a:t>
            </a:r>
          </a:p>
          <a:p>
            <a:r>
              <a:rPr lang="en-US" dirty="0" smtClean="0"/>
              <a:t>Should be finished this summer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R2RML and Direct Mapping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3481690"/>
            <a:ext cx="8639999" cy="2698665"/>
          </a:xfrm>
        </p:spPr>
        <p:txBody>
          <a:bodyPr/>
          <a:lstStyle/>
          <a:p>
            <a:r>
              <a:rPr lang="en-US" dirty="0" smtClean="0"/>
              <a:t>“Implementations of R2RML”, Wednesday, 8:45am</a:t>
            </a:r>
          </a:p>
          <a:p>
            <a:pPr lvl="1"/>
            <a:r>
              <a:rPr lang="en-US" dirty="0" err="1" smtClean="0"/>
              <a:t>Souripriya</a:t>
            </a:r>
            <a:r>
              <a:rPr lang="en-US" dirty="0" smtClean="0"/>
              <a:t> Das (Oracle), </a:t>
            </a:r>
            <a:r>
              <a:rPr lang="en-US" dirty="0" err="1" smtClean="0"/>
              <a:t>Jans</a:t>
            </a:r>
            <a:r>
              <a:rPr lang="en-US" dirty="0" smtClean="0"/>
              <a:t> </a:t>
            </a:r>
            <a:r>
              <a:rPr lang="en-US" dirty="0" err="1" smtClean="0"/>
              <a:t>Aasman</a:t>
            </a:r>
            <a:r>
              <a:rPr lang="en-US" dirty="0" smtClean="0"/>
              <a:t> (Franz Inc.), Juan </a:t>
            </a:r>
            <a:r>
              <a:rPr lang="en-US" dirty="0" err="1" smtClean="0"/>
              <a:t>Sequeda</a:t>
            </a:r>
            <a:r>
              <a:rPr lang="en-US" dirty="0" smtClean="0"/>
              <a:t> (</a:t>
            </a:r>
            <a:r>
              <a:rPr lang="en-US" dirty="0" err="1" smtClean="0"/>
              <a:t>Capsenta</a:t>
            </a:r>
            <a:r>
              <a:rPr lang="en-US" dirty="0" smtClean="0"/>
              <a:t>), and Tony </a:t>
            </a:r>
            <a:r>
              <a:rPr lang="en-US" dirty="0" err="1" smtClean="0"/>
              <a:t>Vachino</a:t>
            </a:r>
            <a:r>
              <a:rPr lang="en-US" dirty="0" smtClean="0"/>
              <a:t> (Spry, Inc.)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conference…</a:t>
            </a:r>
            <a:endParaRPr lang="en-US" dirty="0"/>
          </a:p>
        </p:txBody>
      </p:sp>
      <p:pic>
        <p:nvPicPr>
          <p:cNvPr id="4" name="Picture 3" descr="semte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" y="1514370"/>
            <a:ext cx="7389644" cy="1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141" y="2543044"/>
            <a:ext cx="7626607" cy="156966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Structured data in HTML: </a:t>
            </a:r>
          </a:p>
          <a:p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RDFa &amp; microdata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062606" y="6532299"/>
            <a:ext cx="2882967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 smtClean="0">
                <a:solidFill>
                  <a:schemeClr val="bg1"/>
                </a:solidFill>
                <a:ea typeface="msmincho" charset="0"/>
                <a:cs typeface="msmincho" charset="0"/>
              </a:rPr>
              <a:t>Photo credit “</a:t>
            </a:r>
            <a:r>
              <a:rPr lang="en-US" sz="1000" i="1" dirty="0" err="1" smtClean="0">
                <a:solidFill>
                  <a:schemeClr val="bg1"/>
                </a:solidFill>
                <a:ea typeface="msmincho" charset="0"/>
                <a:cs typeface="msmincho" charset="0"/>
              </a:rPr>
              <a:t>shetladd</a:t>
            </a:r>
            <a:r>
              <a:rPr lang="en-US" sz="1000" i="1" dirty="0" smtClean="0">
                <a:solidFill>
                  <a:schemeClr val="bg1"/>
                </a:solidFill>
                <a:ea typeface="msmincho" charset="0"/>
                <a:cs typeface="msmincho" charset="0"/>
              </a:rPr>
              <a:t>”, Flickr</a:t>
            </a:r>
            <a:endParaRPr lang="en-US" sz="1000" i="1" dirty="0">
              <a:solidFill>
                <a:schemeClr val="bg1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824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necessarily large amount of data per page, but lots of them…</a:t>
            </a:r>
          </a:p>
          <a:p>
            <a:r>
              <a:rPr lang="en-US" dirty="0" smtClean="0"/>
              <a:t>Have become very valuable to search engines</a:t>
            </a:r>
          </a:p>
          <a:p>
            <a:pPr lvl="1"/>
            <a:r>
              <a:rPr lang="en-US" dirty="0" smtClean="0"/>
              <a:t>Google, Bing, Yahoo!, or Yandex (i.e., schema.org) all committed to use such data</a:t>
            </a:r>
          </a:p>
          <a:p>
            <a:r>
              <a:rPr lang="en-US" dirty="0" smtClean="0"/>
              <a:t>Two syntaxes have emerged at W3C:</a:t>
            </a:r>
          </a:p>
          <a:p>
            <a:pPr lvl="1"/>
            <a:r>
              <a:rPr lang="en-US" dirty="0" smtClean="0"/>
              <a:t>microdata with HTML5</a:t>
            </a:r>
          </a:p>
          <a:p>
            <a:pPr lvl="1"/>
            <a:r>
              <a:rPr lang="en-US" dirty="0" smtClean="0"/>
              <a:t>RDFa with HTML5, XHTML, and with XML languages in general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pages are a huge source of structured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annot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cur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8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76" y="2760340"/>
            <a:ext cx="8778643" cy="101562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lIns="91390" tIns="45697" rIns="91390" bIns="45697" rtlCol="0">
            <a:spAutoFit/>
          </a:bodyPr>
          <a:lstStyle/>
          <a:p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elvetica Neue Light"/>
                <a:cs typeface="Helvetica Neue Light"/>
              </a:rPr>
              <a:t>And that is all right!</a:t>
            </a:r>
          </a:p>
        </p:txBody>
      </p:sp>
    </p:spTree>
    <p:extLst>
      <p:ext uri="{BB962C8B-B14F-4D97-AF65-F5344CB8AC3E}">
        <p14:creationId xmlns:p14="http://schemas.microsoft.com/office/powerpoint/2010/main" val="48558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Yielding…</a:t>
            </a:r>
            <a:endParaRPr lang="en-US" dirty="0"/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5728" y="1795872"/>
            <a:ext cx="8774662" cy="3135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wrap="none" lIns="81363" tIns="65289" rIns="81363" bIns="40683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&lt;http://www.ivan-herman.net/foaf#me&gt;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schema:alumniOf     &lt;http://www.elte.hu&gt;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foaf:schoolHomePage &lt;http://www.elte.hu&gt;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schema:worksFor     &lt;http://www.w3.org/W3C#data&gt;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…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&lt;http://www.elte.hu&gt; 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dc:title "Eötvös Loránd University of Budapest" .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…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&lt;http://www.w3.org/W3C#data&gt; 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dc:title "World Wide Web Consortium (W3C)”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44669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ta-home-annot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3"/>
            <a:ext cx="9144000" cy="6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ta-home-cur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3"/>
            <a:ext cx="9144000" cy="6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3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ta-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3"/>
            <a:ext cx="9144000" cy="6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Yielding…</a:t>
            </a:r>
            <a:endParaRPr lang="en-US" dirty="0"/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5728" y="1795872"/>
            <a:ext cx="8774662" cy="3135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wrap="none" lIns="81363" tIns="65289" rIns="81363" bIns="40683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[ rdf:type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schema:Review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schema:name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Oscars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2012: The Artist,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review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schema:description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The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Artist, an utterly beguiling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…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schema:ratingValue 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5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"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</a:t>
            </a: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…</a:t>
            </a: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]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347" y="-1"/>
            <a:ext cx="9132329" cy="6858001"/>
            <a:chOff x="30347" y="-1"/>
            <a:chExt cx="9132329" cy="6858001"/>
          </a:xfrm>
        </p:grpSpPr>
        <p:pic>
          <p:nvPicPr>
            <p:cNvPr id="4" name="Picture 3" descr="artist-goog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7" y="-1"/>
              <a:ext cx="9132329" cy="685800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91331" y="5811593"/>
              <a:ext cx="2345993" cy="614603"/>
            </a:xfrm>
            <a:prstGeom prst="ellipse">
              <a:avLst/>
            </a:prstGeom>
            <a:noFill/>
            <a:ln w="28575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613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have similar philosophies:</a:t>
            </a:r>
          </a:p>
          <a:p>
            <a:pPr lvl="1"/>
            <a:r>
              <a:rPr lang="en-US" dirty="0" smtClean="0"/>
              <a:t>the structured data is expressed </a:t>
            </a:r>
            <a:r>
              <a:rPr lang="en-US" i="1" dirty="0" smtClean="0"/>
              <a:t>via attributes only </a:t>
            </a:r>
            <a:r>
              <a:rPr lang="en-US" dirty="0" smtClean="0"/>
              <a:t>(no specialized elements)</a:t>
            </a:r>
          </a:p>
          <a:p>
            <a:pPr lvl="1"/>
            <a:r>
              <a:rPr lang="en-US" dirty="0" smtClean="0"/>
              <a:t>both define some special attributes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>
                <a:latin typeface="Courier New"/>
                <a:cs typeface="Courier New"/>
              </a:rPr>
              <a:t>itemscope</a:t>
            </a:r>
            <a:r>
              <a:rPr lang="en-US" dirty="0" smtClean="0"/>
              <a:t> for microdata, </a:t>
            </a:r>
            <a:r>
              <a:rPr lang="en-US" b="1" dirty="0" smtClean="0">
                <a:latin typeface="Courier New"/>
                <a:cs typeface="Courier New"/>
              </a:rPr>
              <a:t>resource</a:t>
            </a:r>
            <a:r>
              <a:rPr lang="en-US" dirty="0" smtClean="0"/>
              <a:t> for RDFa</a:t>
            </a:r>
          </a:p>
          <a:p>
            <a:pPr lvl="1"/>
            <a:r>
              <a:rPr lang="en-US" dirty="0" smtClean="0"/>
              <a:t>both reuse </a:t>
            </a:r>
            <a:r>
              <a:rPr lang="en-US" i="1" dirty="0" smtClean="0"/>
              <a:t>some</a:t>
            </a:r>
            <a:r>
              <a:rPr lang="en-US" dirty="0" smtClean="0"/>
              <a:t> HTML core attributes (e.g., </a:t>
            </a:r>
            <a:r>
              <a:rPr lang="en-US" b="1" dirty="0" smtClean="0">
                <a:latin typeface="Courier New"/>
                <a:cs typeface="Courier New"/>
              </a:rPr>
              <a:t>href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both reuse the textual content of the HTML source, if needed</a:t>
            </a:r>
          </a:p>
          <a:p>
            <a:r>
              <a:rPr lang="en-US" dirty="0" smtClean="0"/>
              <a:t>RDF data can be extracted from both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similarities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Microdata has been </a:t>
            </a:r>
            <a:r>
              <a:rPr lang="en-US" i="1" u="sng" dirty="0" smtClean="0"/>
              <a:t>optimized</a:t>
            </a:r>
            <a:r>
              <a:rPr lang="en-US" dirty="0" smtClean="0"/>
              <a:t> for simpler use cases:</a:t>
            </a:r>
          </a:p>
          <a:p>
            <a:pPr lvl="1"/>
            <a:r>
              <a:rPr lang="en-US" dirty="0" smtClean="0"/>
              <a:t>one vocabulary at a time</a:t>
            </a:r>
          </a:p>
          <a:p>
            <a:pPr lvl="1"/>
            <a:r>
              <a:rPr lang="en-US" dirty="0" smtClean="0"/>
              <a:t>tree shaped data</a:t>
            </a:r>
          </a:p>
          <a:p>
            <a:pPr lvl="1"/>
            <a:r>
              <a:rPr lang="en-US" dirty="0" smtClean="0"/>
              <a:t>no datatypes</a:t>
            </a:r>
          </a:p>
          <a:p>
            <a:r>
              <a:rPr lang="en-US" dirty="0" smtClean="0"/>
              <a:t>RDFa provides a full serialization of RDF in XML or HTML</a:t>
            </a:r>
          </a:p>
          <a:p>
            <a:pPr lvl="1"/>
            <a:r>
              <a:rPr lang="en-US" dirty="0" smtClean="0"/>
              <a:t>the price is an extra complexity compared to microdata</a:t>
            </a:r>
          </a:p>
          <a:p>
            <a:r>
              <a:rPr lang="en-US" dirty="0" smtClean="0"/>
              <a:t>RDFa 1.1 Lite is a simplified authoring profile of RDFa, very similar to microdata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76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Structured data in HTML is mainstream!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400" y="1283693"/>
            <a:ext cx="8501760" cy="178810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600" i="1" dirty="0" smtClean="0">
                <a:latin typeface="Helvetica Neue Light"/>
                <a:cs typeface="Helvetica Neue Light"/>
              </a:rPr>
              <a:t>…</a:t>
            </a:r>
            <a:r>
              <a:rPr lang="en-US" sz="3600" i="1" dirty="0" smtClean="0">
                <a:latin typeface="Helvetica Neue Light"/>
                <a:cs typeface="Helvetica Neue Light"/>
              </a:rPr>
              <a:t> </a:t>
            </a:r>
            <a:r>
              <a:rPr lang="en-US" sz="3600" i="1" dirty="0">
                <a:latin typeface="Helvetica Neue Light"/>
                <a:cs typeface="Helvetica Neue Light"/>
              </a:rPr>
              <a:t>25% of webpages </a:t>
            </a:r>
            <a:r>
              <a:rPr lang="en-US" sz="3600" i="1" dirty="0" smtClean="0">
                <a:latin typeface="Helvetica Neue Light"/>
                <a:cs typeface="Helvetica Neue Light"/>
              </a:rPr>
              <a:t>containing </a:t>
            </a:r>
            <a:r>
              <a:rPr lang="en-US" sz="3600" i="1" dirty="0">
                <a:latin typeface="Helvetica Neue Light"/>
                <a:cs typeface="Helvetica Neue Light"/>
              </a:rPr>
              <a:t>RDFa data </a:t>
            </a:r>
            <a:r>
              <a:rPr lang="en-US" sz="3600" i="1" dirty="0" smtClean="0">
                <a:latin typeface="Helvetica Neue Light"/>
                <a:cs typeface="Helvetica Neue Light"/>
              </a:rPr>
              <a:t>[…] </a:t>
            </a:r>
            <a:r>
              <a:rPr lang="en-US" sz="3600" i="1" dirty="0" smtClean="0">
                <a:latin typeface="Helvetica Neue Light"/>
                <a:cs typeface="Helvetica Neue Light"/>
              </a:rPr>
              <a:t>over 7% of web pages containing microdata.</a:t>
            </a:r>
            <a:endParaRPr lang="en-US" sz="3600" i="1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80" y="3054543"/>
            <a:ext cx="862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Helvetica Neue Light"/>
                <a:cs typeface="Helvetica Neue Light"/>
                <a:hlinkClick r:id="rId2"/>
              </a:rPr>
              <a:t>Mail from Peter Mika, Yahoo</a:t>
            </a:r>
            <a:r>
              <a:rPr lang="en-US" i="1" dirty="0" smtClean="0">
                <a:latin typeface="Helvetica Neue Light"/>
                <a:cs typeface="Helvetica Neue Light"/>
              </a:rPr>
              <a:t>!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Based on a crawl evaluation by P. Mika and T. Potter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 LDOW2012 Workshop, April 2012, Lyon, France 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490" y="4062624"/>
            <a:ext cx="8501760" cy="178810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600" i="1" dirty="0" smtClean="0">
                <a:latin typeface="Helvetica Neue Light"/>
                <a:cs typeface="Helvetica Neue Light"/>
              </a:rPr>
              <a:t>… web pages that contain structured data has increased from 6% in 2010 to 12% in </a:t>
            </a:r>
            <a:r>
              <a:rPr lang="en-US" sz="3600" i="1" dirty="0" smtClean="0">
                <a:latin typeface="Helvetica Neue Light"/>
                <a:cs typeface="Helvetica Neue Light"/>
              </a:rPr>
              <a:t>2012.</a:t>
            </a:r>
            <a:endParaRPr lang="en-US" sz="3600" i="1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54" y="5806425"/>
            <a:ext cx="85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Hannes</a:t>
            </a:r>
            <a:r>
              <a:rPr lang="en-US" i="1" dirty="0" smtClean="0">
                <a:latin typeface="Helvetica Neue Light"/>
                <a:cs typeface="Helvetica Neue Light"/>
                <a:hlinkClick r:id="rId3"/>
              </a:rPr>
              <a:t> </a:t>
            </a:r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Mühleisen</a:t>
            </a:r>
            <a:r>
              <a:rPr lang="en-US" i="1" dirty="0" smtClean="0">
                <a:latin typeface="Helvetica Neue Light"/>
                <a:cs typeface="Helvetica Neue Light"/>
                <a:hlinkClick r:id="rId3"/>
              </a:rPr>
              <a:t> and Christian </a:t>
            </a:r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Bizer</a:t>
            </a:r>
            <a:endParaRPr lang="en-US" i="1" dirty="0" smtClean="0">
              <a:latin typeface="Helvetica Neue Light"/>
              <a:cs typeface="Helvetica Neue Light"/>
            </a:endParaRP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Web Data Commons—Extracting Structured Data from Two Large Web Corpora,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LDOW2012 Workshop, April 2012, Lyon, France 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570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RDFa 1.1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Is in Proposed Recommendation</a:t>
            </a:r>
          </a:p>
          <a:p>
            <a:pPr lvl="1"/>
            <a:r>
              <a:rPr lang="en-US" dirty="0" smtClean="0"/>
              <a:t>Should be </a:t>
            </a:r>
            <a:r>
              <a:rPr lang="en-US" dirty="0" smtClean="0"/>
              <a:t>published as a Recommendation any day now</a:t>
            </a:r>
            <a:endParaRPr lang="en-US" dirty="0" smtClean="0"/>
          </a:p>
          <a:p>
            <a:r>
              <a:rPr lang="en-US" dirty="0" smtClean="0"/>
              <a:t>For microdata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There is </a:t>
            </a:r>
            <a:r>
              <a:rPr lang="en-US" dirty="0">
                <a:hlinkClick r:id="rId2"/>
              </a:rPr>
              <a:t>microdata</a:t>
            </a:r>
            <a:r>
              <a:rPr lang="en-US" dirty="0" smtClean="0">
                <a:hlinkClick r:id="rId2"/>
              </a:rPr>
              <a:t>→RDF</a:t>
            </a:r>
            <a:r>
              <a:rPr lang="en-US" dirty="0" smtClean="0"/>
              <a:t> mapping </a:t>
            </a:r>
            <a:r>
              <a:rPr lang="en-US" dirty="0" smtClean="0"/>
              <a:t>in a </a:t>
            </a:r>
            <a:r>
              <a:rPr lang="en-US" dirty="0" smtClean="0"/>
              <a:t>separate Note</a:t>
            </a:r>
          </a:p>
          <a:p>
            <a:pPr lvl="1"/>
            <a:r>
              <a:rPr lang="en-US" dirty="0" smtClean="0"/>
              <a:t>Is part of HTML5, hence its formal advancement depends on other technologies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1.1 and microdata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0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5617" y="1479550"/>
            <a:ext cx="8640763" cy="4700588"/>
          </a:xfrm>
        </p:spPr>
        <p:txBody>
          <a:bodyPr/>
          <a:lstStyle/>
          <a:p>
            <a:r>
              <a:rPr lang="en-US" dirty="0" smtClean="0"/>
              <a:t>We have to acknowledge that the field has grown and has become multi-faceted</a:t>
            </a:r>
          </a:p>
          <a:p>
            <a:r>
              <a:rPr lang="en-US" dirty="0" smtClean="0"/>
              <a:t>All different “views” have their success stories</a:t>
            </a:r>
          </a:p>
          <a:p>
            <a:r>
              <a:rPr lang="en-US" dirty="0" smtClean="0"/>
              <a:t>There are also no clear and water-proof boundaries between the different views</a:t>
            </a:r>
          </a:p>
        </p:txBody>
      </p:sp>
    </p:spTree>
    <p:extLst>
      <p:ext uri="{BB962C8B-B14F-4D97-AF65-F5344CB8AC3E}">
        <p14:creationId xmlns:p14="http://schemas.microsoft.com/office/powerpoint/2010/main" val="113910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3465075"/>
            <a:ext cx="8639999" cy="2939923"/>
          </a:xfrm>
        </p:spPr>
        <p:txBody>
          <a:bodyPr>
            <a:normAutofit/>
          </a:bodyPr>
          <a:lstStyle/>
          <a:p>
            <a:r>
              <a:rPr lang="en-US" dirty="0" smtClean="0"/>
              <a:t>“Schema.org panel”, Wednesday, 9:45</a:t>
            </a:r>
            <a:r>
              <a:rPr lang="en-US" dirty="0"/>
              <a:t>a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Dan </a:t>
            </a:r>
            <a:r>
              <a:rPr lang="en-US" dirty="0" err="1" smtClean="0"/>
              <a:t>Brickley</a:t>
            </a:r>
            <a:r>
              <a:rPr lang="en-US" dirty="0" smtClean="0"/>
              <a:t> (schema.org)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err="1"/>
              <a:t>Ramanathan</a:t>
            </a:r>
            <a:r>
              <a:rPr lang="en-US" dirty="0"/>
              <a:t> </a:t>
            </a:r>
            <a:r>
              <a:rPr lang="en-US" dirty="0" err="1"/>
              <a:t>Guha</a:t>
            </a:r>
            <a:r>
              <a:rPr lang="en-US" dirty="0"/>
              <a:t> (Google)</a:t>
            </a:r>
            <a:r>
              <a:rPr lang="en-US" dirty="0" smtClean="0"/>
              <a:t>, </a:t>
            </a:r>
            <a:r>
              <a:rPr lang="en-US" dirty="0"/>
              <a:t>Steve Macbeth (Microsoft</a:t>
            </a:r>
            <a:r>
              <a:rPr lang="en-US" dirty="0" smtClean="0"/>
              <a:t>), Peter </a:t>
            </a:r>
            <a:r>
              <a:rPr lang="en-US" dirty="0" smtClean="0"/>
              <a:t>Mika (Yahoo!), </a:t>
            </a:r>
            <a:r>
              <a:rPr lang="en-US" dirty="0"/>
              <a:t>Jeff Preston (Disney Interactive</a:t>
            </a:r>
            <a:r>
              <a:rPr lang="en-US" dirty="0" smtClean="0"/>
              <a:t>), </a:t>
            </a:r>
            <a:r>
              <a:rPr lang="en-US" dirty="0"/>
              <a:t>Evan </a:t>
            </a:r>
            <a:r>
              <a:rPr lang="en-US" dirty="0" err="1"/>
              <a:t>Sandhaus</a:t>
            </a:r>
            <a:r>
              <a:rPr lang="en-US" dirty="0"/>
              <a:t> (NYT</a:t>
            </a:r>
            <a:r>
              <a:rPr lang="en-US" dirty="0" smtClean="0"/>
              <a:t>), Alexander </a:t>
            </a:r>
            <a:r>
              <a:rPr lang="en-US" dirty="0" err="1" smtClean="0"/>
              <a:t>Shubin</a:t>
            </a:r>
            <a:r>
              <a:rPr lang="en-US" dirty="0" smtClean="0"/>
              <a:t> (Yandex</a:t>
            </a:r>
            <a:r>
              <a:rPr lang="en-US" dirty="0" smtClean="0"/>
              <a:t>); moderator: </a:t>
            </a:r>
            <a:r>
              <a:rPr lang="en-US" dirty="0" smtClean="0"/>
              <a:t>Ivan Herman (</a:t>
            </a:r>
            <a:r>
              <a:rPr lang="en-US" dirty="0" smtClean="0"/>
              <a:t>W3C)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conference…</a:t>
            </a:r>
            <a:endParaRPr lang="en-US" dirty="0"/>
          </a:p>
        </p:txBody>
      </p:sp>
      <p:pic>
        <p:nvPicPr>
          <p:cNvPr id="4" name="Picture 3" descr="semte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" y="1514370"/>
            <a:ext cx="7389644" cy="1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4990552" cy="1143000"/>
          </a:xfrm>
          <a:solidFill>
            <a:schemeClr val="bg2">
              <a:lumMod val="25000"/>
              <a:alpha val="36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Cleaning up RDF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Nexus Simulation Credit Erich Bremmer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9131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issues have come up since 2004:</a:t>
            </a:r>
          </a:p>
          <a:p>
            <a:pPr lvl="1"/>
            <a:r>
              <a:rPr lang="en-US" dirty="0" smtClean="0"/>
              <a:t>deployment issues</a:t>
            </a:r>
          </a:p>
          <a:p>
            <a:pPr lvl="1"/>
            <a:r>
              <a:rPr lang="en-US" dirty="0" smtClean="0"/>
              <a:t>new functionalities are needed</a:t>
            </a:r>
          </a:p>
          <a:p>
            <a:pPr lvl="1"/>
            <a:r>
              <a:rPr lang="en-US" dirty="0" smtClean="0"/>
              <a:t>underlying technology may have moved on (e.g., datatypes)</a:t>
            </a:r>
          </a:p>
          <a:p>
            <a:r>
              <a:rPr lang="en-US" dirty="0" smtClean="0"/>
              <a:t>The goal of the RDF Working Group is to refresh RDF</a:t>
            </a:r>
          </a:p>
          <a:p>
            <a:r>
              <a:rPr lang="en-US" dirty="0" smtClean="0"/>
              <a:t>NOT a complete reshaping of the standard!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 cleanup (a.k.a. RDF1.1)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Standardize Turtle as a serialization format</a:t>
            </a:r>
          </a:p>
          <a:p>
            <a:r>
              <a:rPr lang="en-US" dirty="0" smtClean="0"/>
              <a:t>Clean up some aspects of datatyping, e.g.:</a:t>
            </a:r>
          </a:p>
          <a:p>
            <a:pPr lvl="1"/>
            <a:r>
              <a:rPr lang="en-US" dirty="0" smtClean="0"/>
              <a:t>plain vs. typed literals</a:t>
            </a:r>
          </a:p>
          <a:p>
            <a:pPr lvl="1"/>
            <a:r>
              <a:rPr lang="en-US" dirty="0" smtClean="0"/>
              <a:t>introduction of an </a:t>
            </a:r>
            <a:r>
              <a:rPr lang="en-US" b="1" dirty="0" err="1" smtClean="0">
                <a:latin typeface="Courier New"/>
                <a:cs typeface="Courier New"/>
              </a:rPr>
              <a:t>rdf:HTML</a:t>
            </a:r>
            <a:r>
              <a:rPr lang="en-US" dirty="0" smtClean="0"/>
              <a:t> </a:t>
            </a:r>
            <a:r>
              <a:rPr lang="en-US" dirty="0" err="1" smtClean="0"/>
              <a:t>datatype</a:t>
            </a:r>
            <a:endParaRPr lang="en-US" dirty="0" smtClean="0"/>
          </a:p>
          <a:p>
            <a:pPr lvl="1"/>
            <a:r>
              <a:rPr lang="en-US" dirty="0" smtClean="0"/>
              <a:t>better definition of </a:t>
            </a:r>
            <a:r>
              <a:rPr lang="en-US" b="1" dirty="0" err="1" smtClean="0">
                <a:latin typeface="Courier New"/>
                <a:cs typeface="Courier New"/>
              </a:rPr>
              <a:t>rdf:XMLLiteral</a:t>
            </a:r>
            <a:endParaRPr lang="en-US" b="1" dirty="0" smtClean="0">
              <a:latin typeface="Courier New"/>
              <a:cs typeface="Courier New"/>
            </a:endParaRPr>
          </a:p>
          <a:p>
            <a:r>
              <a:rPr lang="en-US" dirty="0" smtClean="0"/>
              <a:t>Proper definition for “named graphs”</a:t>
            </a:r>
          </a:p>
          <a:p>
            <a:pPr lvl="1"/>
            <a:r>
              <a:rPr lang="en-US" dirty="0" smtClean="0"/>
              <a:t>including concepts, semantics, syntax, …</a:t>
            </a:r>
          </a:p>
          <a:p>
            <a:pPr lvl="2"/>
            <a:r>
              <a:rPr lang="en-US" dirty="0" smtClean="0"/>
              <a:t>obviously important for linked data access</a:t>
            </a:r>
          </a:p>
          <a:p>
            <a:pPr lvl="2"/>
            <a:r>
              <a:rPr lang="en-US" dirty="0" smtClean="0"/>
              <a:t>but generates quite some discussions on the details</a:t>
            </a:r>
          </a:p>
          <a:p>
            <a:r>
              <a:rPr lang="en-US" dirty="0"/>
              <a:t>Standardize a JSON format for linked data (JSON-LD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new features/plans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8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Cleanup the documents, make them more readable</a:t>
            </a:r>
          </a:p>
          <a:p>
            <a:pPr lvl="1"/>
            <a:r>
              <a:rPr lang="en-US" dirty="0" smtClean="0"/>
              <a:t>maybe a completely new primer</a:t>
            </a:r>
          </a:p>
          <a:p>
            <a:pPr lvl="1"/>
            <a:r>
              <a:rPr lang="en-US" dirty="0" smtClean="0"/>
              <a:t>probably a new structure for the Semantics document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Editorial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Turtle is almost finalized</a:t>
            </a:r>
          </a:p>
          <a:p>
            <a:r>
              <a:rPr lang="en-US" dirty="0" smtClean="0"/>
              <a:t>Literal cleanup is done</a:t>
            </a:r>
          </a:p>
          <a:p>
            <a:r>
              <a:rPr lang="en-US" dirty="0" smtClean="0"/>
              <a:t>JSON-LD is in a good shape</a:t>
            </a:r>
          </a:p>
          <a:p>
            <a:r>
              <a:rPr lang="en-US" dirty="0" smtClean="0"/>
              <a:t>Lots of discussion currently on named graphs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A new version of the RDF 1.1 concepts has just been published </a:t>
            </a:r>
            <a:r>
              <a:rPr lang="en-US" smtClean="0"/>
              <a:t>this morning!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http://www.w3.org/TR/rdf11-concepts/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3465075"/>
            <a:ext cx="8639999" cy="2939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“Updates to the Core RDF Standards”, Wednesday, 3:30pm</a:t>
            </a:r>
          </a:p>
          <a:p>
            <a:pPr lvl="1"/>
            <a:r>
              <a:rPr lang="en-US" dirty="0" smtClean="0"/>
              <a:t>David Wood (3 Round Stones, Inc., also co-chair of the W3C RDF WG)</a:t>
            </a:r>
          </a:p>
          <a:p>
            <a:r>
              <a:rPr lang="en-US" dirty="0"/>
              <a:t>“JSON-LD: JSON for Linked Data”, Thursday, 9:45am</a:t>
            </a:r>
          </a:p>
          <a:p>
            <a:pPr lvl="1"/>
            <a:r>
              <a:rPr lang="en-US" dirty="0"/>
              <a:t>Gregg Kellogg (Kellogg Associates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conference…</a:t>
            </a:r>
            <a:endParaRPr lang="en-US" dirty="0"/>
          </a:p>
        </p:txBody>
      </p:sp>
      <p:pic>
        <p:nvPicPr>
          <p:cNvPr id="4" name="Picture 3" descr="semte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" y="1514370"/>
            <a:ext cx="7389644" cy="1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0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" y="2895600"/>
            <a:ext cx="4785285" cy="1143000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43553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should be able to express all sorts of “meta” information on the data</a:t>
            </a:r>
          </a:p>
          <a:p>
            <a:pPr lvl="1"/>
            <a:r>
              <a:rPr lang="en-US" dirty="0" smtClean="0"/>
              <a:t>who </a:t>
            </a:r>
            <a:r>
              <a:rPr lang="en-US" dirty="0"/>
              <a:t>played what role in creating the data (author, reviewer, 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view of the full revision chain of the data</a:t>
            </a:r>
          </a:p>
          <a:p>
            <a:pPr lvl="1"/>
            <a:r>
              <a:rPr lang="en-US" dirty="0" smtClean="0"/>
              <a:t>in case of data integration: which part comes from which original data and under what process</a:t>
            </a:r>
          </a:p>
          <a:p>
            <a:pPr lvl="1"/>
            <a:r>
              <a:rPr lang="en-US" dirty="0" smtClean="0"/>
              <a:t>what vocabularies/ontologies/rules were used to generate some portions of the data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is simple…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7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 complete model describing the various constituents (actors, revisions, etc.)</a:t>
            </a:r>
          </a:p>
          <a:p>
            <a:r>
              <a:rPr lang="en-US" dirty="0" smtClean="0"/>
              <a:t>The model should be usable with RDF</a:t>
            </a:r>
          </a:p>
          <a:p>
            <a:r>
              <a:rPr lang="en-US" dirty="0" smtClean="0"/>
              <a:t>Has to find a balance between</a:t>
            </a:r>
          </a:p>
          <a:p>
            <a:pPr lvl="1"/>
            <a:r>
              <a:rPr lang="en-US" dirty="0" smtClean="0"/>
              <a:t>simple provenance: easily usable and editable</a:t>
            </a:r>
          </a:p>
          <a:p>
            <a:pPr lvl="1"/>
            <a:r>
              <a:rPr lang="en-US" dirty="0" smtClean="0"/>
              <a:t>complex provenance: allows for a detailed reporting of origins, versions, etc.</a:t>
            </a:r>
          </a:p>
          <a:p>
            <a:r>
              <a:rPr lang="en-US" dirty="0" smtClean="0"/>
              <a:t>That is the role of the Provenance Working Group (started in 2011)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…the solution is 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2400" y="2596660"/>
            <a:ext cx="8222822" cy="1143000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vert="horz" lIns="91223" tIns="45614" rIns="91223" bIns="45614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So… what is happening at W3C?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09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5766" y="1892431"/>
            <a:ext cx="2164404" cy="500737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0" tIns="45711" rIns="91420" bIns="93580" rtlCol="0" anchor="ctr" anchorCtr="1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ex:facetedView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000417" y="1880873"/>
            <a:ext cx="2513579" cy="52385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0" tIns="45711" rIns="91420" bIns="93580" rtlCol="0" anchor="ctr" anchorCtr="1">
            <a:no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ex:integratedData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7246" y="1336391"/>
            <a:ext cx="2100567" cy="1612820"/>
            <a:chOff x="7198149" y="1336390"/>
            <a:chExt cx="2100567" cy="1612820"/>
          </a:xfrm>
        </p:grpSpPr>
        <p:sp>
          <p:nvSpPr>
            <p:cNvPr id="4" name="Oval 3"/>
            <p:cNvSpPr/>
            <p:nvPr/>
          </p:nvSpPr>
          <p:spPr>
            <a:xfrm>
              <a:off x="7256654" y="1336390"/>
              <a:ext cx="1945852" cy="5007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0" tIns="45715" rIns="91430" bIns="93590" rtlCol="0" anchor="ctr" anchorCtr="1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ex:photosDB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198149" y="2448453"/>
              <a:ext cx="2100567" cy="5007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0" tIns="45715" rIns="91430" bIns="93590" rtlCol="0" anchor="ctr" anchorCtr="1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ex:metadata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800" y="3540973"/>
            <a:ext cx="1425332" cy="501323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/>
          <a:lstStyle/>
          <a:p>
            <a:pPr algn="ctr"/>
            <a:r>
              <a:rPr lang="en-US" sz="1400" b="1" dirty="0" err="1"/>
              <a:t>simile:exhibit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5494753" y="3540973"/>
            <a:ext cx="1517804" cy="501323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/>
          <a:lstStyle/>
          <a:p>
            <a:pPr algn="ctr"/>
            <a:r>
              <a:rPr lang="en-US" sz="1400" b="1" dirty="0" err="1"/>
              <a:t>ex:integrate</a:t>
            </a:r>
            <a:endParaRPr lang="en-US" sz="14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00950" y="4956137"/>
            <a:ext cx="4339137" cy="1779040"/>
            <a:chOff x="113240" y="4836192"/>
            <a:chExt cx="4339137" cy="1779040"/>
          </a:xfrm>
        </p:grpSpPr>
        <p:sp>
          <p:nvSpPr>
            <p:cNvPr id="9" name="Pentagon 8"/>
            <p:cNvSpPr/>
            <p:nvPr/>
          </p:nvSpPr>
          <p:spPr>
            <a:xfrm rot="16200000">
              <a:off x="726670" y="4822590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/>
            <p:cNvCxnSpPr>
              <a:stCxn id="9" idx="1"/>
              <a:endCxn id="13" idx="0"/>
            </p:cNvCxnSpPr>
            <p:nvPr/>
          </p:nvCxnSpPr>
          <p:spPr>
            <a:xfrm flipH="1">
              <a:off x="510726" y="5491804"/>
              <a:ext cx="543750" cy="7223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1"/>
              <a:endCxn id="12" idx="0"/>
            </p:cNvCxnSpPr>
            <p:nvPr/>
          </p:nvCxnSpPr>
          <p:spPr>
            <a:xfrm>
              <a:off x="1054476" y="5491804"/>
              <a:ext cx="2113436" cy="665929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883446" y="6157733"/>
              <a:ext cx="2568931" cy="457499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240" y="6214138"/>
              <a:ext cx="794971" cy="344689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1D314E"/>
                  </a:solidFill>
                </a:rPr>
                <a:t>Derek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2765" y="5718610"/>
              <a:ext cx="8771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6477" y="5724441"/>
              <a:ext cx="8643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88591" y="4956135"/>
            <a:ext cx="3681794" cy="1725694"/>
            <a:chOff x="5039366" y="4660786"/>
            <a:chExt cx="3681794" cy="1725695"/>
          </a:xfrm>
        </p:grpSpPr>
        <p:sp>
          <p:nvSpPr>
            <p:cNvPr id="27" name="Pentagon 26"/>
            <p:cNvSpPr/>
            <p:nvPr/>
          </p:nvSpPr>
          <p:spPr>
            <a:xfrm rot="16200000">
              <a:off x="6639440" y="4647184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>
              <a:stCxn id="27" idx="1"/>
              <a:endCxn id="31" idx="0"/>
            </p:cNvCxnSpPr>
            <p:nvPr/>
          </p:nvCxnSpPr>
          <p:spPr>
            <a:xfrm>
              <a:off x="6967246" y="5316398"/>
              <a:ext cx="1356429" cy="685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1"/>
              <a:endCxn id="30" idx="0"/>
            </p:cNvCxnSpPr>
            <p:nvPr/>
          </p:nvCxnSpPr>
          <p:spPr>
            <a:xfrm flipH="1">
              <a:off x="6323832" y="5316398"/>
              <a:ext cx="643414" cy="61258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039366" y="5928982"/>
              <a:ext cx="2568931" cy="457499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4">
                      <a:lumMod val="50000"/>
                    </a:schemeClr>
                  </a:solidFill>
                </a:rPr>
                <a:t>mailto:betty@ex.com</a:t>
              </a:r>
              <a:endParaRPr lang="en-US" sz="12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26189" y="6001440"/>
              <a:ext cx="794971" cy="344689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1D314E"/>
                  </a:solidFill>
                </a:rPr>
                <a:t>Betty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08654" y="5501298"/>
              <a:ext cx="8771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02907" y="5508169"/>
              <a:ext cx="8643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</p:grpSp>
      <p:cxnSp>
        <p:nvCxnSpPr>
          <p:cNvPr id="38" name="Straight Arrow Connector 37"/>
          <p:cNvCxnSpPr>
            <a:stCxn id="2" idx="4"/>
            <a:endCxn id="6" idx="0"/>
          </p:cNvCxnSpPr>
          <p:nvPr/>
        </p:nvCxnSpPr>
        <p:spPr>
          <a:xfrm>
            <a:off x="1147968" y="2393168"/>
            <a:ext cx="1408498" cy="114780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6" idx="0"/>
            <a:endCxn id="3" idx="4"/>
          </p:cNvCxnSpPr>
          <p:nvPr/>
        </p:nvCxnSpPr>
        <p:spPr>
          <a:xfrm flipV="1">
            <a:off x="2556466" y="2404727"/>
            <a:ext cx="1700740" cy="113624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4"/>
            <a:endCxn id="7" idx="0"/>
          </p:cNvCxnSpPr>
          <p:nvPr/>
        </p:nvCxnSpPr>
        <p:spPr>
          <a:xfrm>
            <a:off x="4257207" y="2404727"/>
            <a:ext cx="1996449" cy="113624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0"/>
            <a:endCxn id="4" idx="2"/>
          </p:cNvCxnSpPr>
          <p:nvPr/>
        </p:nvCxnSpPr>
        <p:spPr>
          <a:xfrm flipV="1">
            <a:off x="6253655" y="1586770"/>
            <a:ext cx="772096" cy="1954203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7" idx="0"/>
            <a:endCxn id="5" idx="4"/>
          </p:cNvCxnSpPr>
          <p:nvPr/>
        </p:nvCxnSpPr>
        <p:spPr>
          <a:xfrm flipV="1">
            <a:off x="6253655" y="2949211"/>
            <a:ext cx="1763875" cy="59176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077385" y="2795321"/>
            <a:ext cx="582190" cy="30776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172103" y="2804893"/>
            <a:ext cx="1582464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 err="1">
                <a:solidFill>
                  <a:srgbClr val="DA1F28"/>
                </a:solidFill>
                <a:latin typeface="Arial Unicode MS"/>
                <a:cs typeface="Arial Unicode MS"/>
              </a:rPr>
              <a:t>wasGeneratedBy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539750" y="2079193"/>
            <a:ext cx="582190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632082" y="3101800"/>
            <a:ext cx="582190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</a:p>
        </p:txBody>
      </p:sp>
      <p:cxnSp>
        <p:nvCxnSpPr>
          <p:cNvPr id="61" name="Straight Arrow Connector 60"/>
          <p:cNvCxnSpPr>
            <a:stCxn id="2" idx="4"/>
            <a:endCxn id="9" idx="3"/>
          </p:cNvCxnSpPr>
          <p:nvPr/>
        </p:nvCxnSpPr>
        <p:spPr>
          <a:xfrm flipH="1">
            <a:off x="1142186" y="2393168"/>
            <a:ext cx="5782" cy="256297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2993" y="3955762"/>
            <a:ext cx="1494725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 err="1">
                <a:solidFill>
                  <a:srgbClr val="DA1F28"/>
                </a:solidFill>
                <a:latin typeface="Arial Unicode MS"/>
                <a:cs typeface="Arial Unicode MS"/>
              </a:rPr>
              <a:t>wasAttributedTo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cxnSp>
        <p:nvCxnSpPr>
          <p:cNvPr id="65" name="Straight Arrow Connector 64"/>
          <p:cNvCxnSpPr>
            <a:stCxn id="6" idx="2"/>
            <a:endCxn id="9" idx="3"/>
          </p:cNvCxnSpPr>
          <p:nvPr/>
        </p:nvCxnSpPr>
        <p:spPr>
          <a:xfrm flipH="1">
            <a:off x="1142186" y="4042297"/>
            <a:ext cx="1414281" cy="913841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315364" y="4280095"/>
            <a:ext cx="1762001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 err="1">
                <a:solidFill>
                  <a:srgbClr val="DA1F28"/>
                </a:solidFill>
                <a:latin typeface="Arial Unicode MS"/>
                <a:cs typeface="Arial Unicode MS"/>
              </a:rPr>
              <a:t>wasAssociatedWith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cxnSp>
        <p:nvCxnSpPr>
          <p:cNvPr id="69" name="Straight Arrow Connector 68"/>
          <p:cNvCxnSpPr>
            <a:stCxn id="7" idx="2"/>
            <a:endCxn id="27" idx="3"/>
          </p:cNvCxnSpPr>
          <p:nvPr/>
        </p:nvCxnSpPr>
        <p:spPr>
          <a:xfrm>
            <a:off x="6253655" y="4042297"/>
            <a:ext cx="762816" cy="913841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5794051" y="4280095"/>
            <a:ext cx="1762001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 err="1">
                <a:solidFill>
                  <a:srgbClr val="DA1F28"/>
                </a:solidFill>
                <a:latin typeface="Arial Unicode MS"/>
                <a:cs typeface="Arial Unicode MS"/>
              </a:rPr>
              <a:t>wasAssociatedWith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220894" y="2804893"/>
            <a:ext cx="1582464" cy="30776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en-US" sz="1400" b="1" dirty="0" err="1">
                <a:solidFill>
                  <a:srgbClr val="DA1F28"/>
                </a:solidFill>
                <a:latin typeface="Arial Unicode MS"/>
                <a:cs typeface="Arial Unicode MS"/>
              </a:rPr>
              <a:t>wasGeneratedBy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pic>
        <p:nvPicPr>
          <p:cNvPr id="73" name="Picture 7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" y="100232"/>
            <a:ext cx="2211035" cy="148653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325" y="856350"/>
            <a:ext cx="458501" cy="458501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8444905" y="2032485"/>
            <a:ext cx="650960" cy="420352"/>
            <a:chOff x="5009132" y="1008162"/>
            <a:chExt cx="650960" cy="42035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9132" y="1008162"/>
              <a:ext cx="571501" cy="328227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8591" y="1100287"/>
              <a:ext cx="571501" cy="328227"/>
            </a:xfrm>
            <a:prstGeom prst="rect">
              <a:avLst/>
            </a:prstGeom>
          </p:spPr>
        </p:pic>
      </p:grpSp>
      <p:grpSp>
        <p:nvGrpSpPr>
          <p:cNvPr id="95" name="Group 33"/>
          <p:cNvGrpSpPr/>
          <p:nvPr/>
        </p:nvGrpSpPr>
        <p:grpSpPr>
          <a:xfrm>
            <a:off x="3817926" y="857306"/>
            <a:ext cx="743964" cy="644769"/>
            <a:chOff x="4659312" y="2789237"/>
            <a:chExt cx="1143000" cy="990600"/>
          </a:xfrm>
        </p:grpSpPr>
        <p:sp>
          <p:nvSpPr>
            <p:cNvPr id="96" name="Oval 9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cxnSp>
          <p:nvCxnSpPr>
            <p:cNvPr id="102" name="Straight Arrow Connector 101"/>
            <p:cNvCxnSpPr>
              <a:stCxn id="96" idx="6"/>
              <a:endCxn id="9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3" name="Straight Arrow Connector 102"/>
            <p:cNvCxnSpPr>
              <a:stCxn id="96" idx="5"/>
              <a:endCxn id="9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4" name="Straight Arrow Connector 103"/>
            <p:cNvCxnSpPr>
              <a:stCxn id="100" idx="7"/>
              <a:endCxn id="9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5" name="Straight Arrow Connector 104"/>
            <p:cNvCxnSpPr>
              <a:stCxn id="97" idx="5"/>
              <a:endCxn id="10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6" name="Straight Arrow Connector 105"/>
            <p:cNvCxnSpPr>
              <a:stCxn id="101" idx="7"/>
              <a:endCxn id="9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341990" y="6641469"/>
            <a:ext cx="214034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44" tIns="67890" rIns="89944" bIns="44973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04" algn="l"/>
                <a:tab pos="1435794" algn="l"/>
                <a:tab pos="2154482" algn="l"/>
                <a:tab pos="2873175" algn="l"/>
                <a:tab pos="3591865" algn="l"/>
                <a:tab pos="4310556" algn="l"/>
                <a:tab pos="5029246" algn="l"/>
                <a:tab pos="5747937" algn="l"/>
                <a:tab pos="6466625" algn="l"/>
                <a:tab pos="7185317" algn="l"/>
                <a:tab pos="7904006" algn="l"/>
                <a:tab pos="8622697" algn="l"/>
                <a:tab pos="9341387" algn="l"/>
                <a:tab pos="10060078" algn="l"/>
                <a:tab pos="10778768" algn="l"/>
              </a:tabLst>
            </a:pPr>
            <a:r>
              <a:rPr lang="en-US" sz="800" i="1" dirty="0" err="1">
                <a:solidFill>
                  <a:srgbClr val="1D314E"/>
                </a:solidFill>
                <a:ea typeface="msmincho" charset="0"/>
                <a:cs typeface="msmincho" charset="0"/>
              </a:rPr>
              <a:t>Screendump</a:t>
            </a:r>
            <a:r>
              <a:rPr lang="en-US" sz="800" i="1" dirty="0">
                <a:solidFill>
                  <a:srgbClr val="1D314E"/>
                </a:solidFill>
                <a:ea typeface="msmincho" charset="0"/>
                <a:cs typeface="msmincho" charset="0"/>
              </a:rPr>
              <a:t> from </a:t>
            </a:r>
            <a:r>
              <a:rPr lang="en-US" sz="800" i="1" dirty="0" err="1">
                <a:solidFill>
                  <a:srgbClr val="1D314E"/>
                </a:solidFill>
                <a:ea typeface="msmincho" charset="0"/>
                <a:cs typeface="msmincho" charset="0"/>
              </a:rPr>
              <a:t>Zepheira</a:t>
            </a:r>
            <a:endParaRPr lang="en-US" sz="800" i="1" dirty="0">
              <a:solidFill>
                <a:srgbClr val="1D314E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12958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56" grpId="0" animBg="1"/>
      <p:bldP spid="57" grpId="0" animBg="1"/>
      <p:bldP spid="58" grpId="0" animBg="1"/>
      <p:bldP spid="60" grpId="0" animBg="1"/>
      <p:bldP spid="64" grpId="0" animBg="1"/>
      <p:bldP spid="68" grpId="0" animBg="1"/>
      <p:bldP spid="72" grpId="0" animBg="1"/>
      <p:bldP spid="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Drafts have been published</a:t>
            </a:r>
          </a:p>
          <a:p>
            <a:pPr lvl="1"/>
            <a:r>
              <a:rPr lang="en-US" dirty="0" smtClean="0"/>
              <a:t>abstract data model, OWL version</a:t>
            </a:r>
          </a:p>
          <a:p>
            <a:pPr lvl="1"/>
            <a:r>
              <a:rPr lang="en-US" dirty="0" smtClean="0"/>
              <a:t>protocol (where to find provenance data)</a:t>
            </a:r>
          </a:p>
          <a:p>
            <a:pPr lvl="1"/>
            <a:r>
              <a:rPr lang="en-US" dirty="0" smtClean="0"/>
              <a:t>primer</a:t>
            </a:r>
          </a:p>
          <a:p>
            <a:r>
              <a:rPr lang="en-US" dirty="0" smtClean="0"/>
              <a:t>Goal is to finalize the technical design in the fall of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6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3481690"/>
            <a:ext cx="8639999" cy="2698665"/>
          </a:xfrm>
        </p:spPr>
        <p:txBody>
          <a:bodyPr/>
          <a:lstStyle/>
          <a:p>
            <a:r>
              <a:rPr lang="en-US" dirty="0"/>
              <a:t>“Benefits and Applications of </a:t>
            </a:r>
            <a:r>
              <a:rPr lang="en-US" dirty="0" smtClean="0"/>
              <a:t>W3C’s </a:t>
            </a:r>
            <a:r>
              <a:rPr lang="en-US" dirty="0"/>
              <a:t>Provenance Standards in Enterprise Semantic Web Applications”</a:t>
            </a:r>
            <a:r>
              <a:rPr lang="en-US" dirty="0" smtClean="0"/>
              <a:t>, Thursday, 10:45am</a:t>
            </a:r>
          </a:p>
          <a:p>
            <a:pPr lvl="1"/>
            <a:r>
              <a:rPr lang="en-US" dirty="0"/>
              <a:t>Reza </a:t>
            </a:r>
            <a:r>
              <a:rPr lang="en-US" dirty="0" err="1" smtClean="0"/>
              <a:t>Bfar</a:t>
            </a:r>
            <a:r>
              <a:rPr lang="en-US" dirty="0" smtClean="0"/>
              <a:t> (Oracle)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conference…</a:t>
            </a:r>
            <a:endParaRPr lang="en-US" dirty="0"/>
          </a:p>
        </p:txBody>
      </p:sp>
      <p:pic>
        <p:nvPicPr>
          <p:cNvPr id="4" name="Picture 3" descr="semte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" y="1514370"/>
            <a:ext cx="7389644" cy="1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6440250" cy="1143000"/>
          </a:xfrm>
          <a:solidFill>
            <a:srgbClr val="008000">
              <a:alpha val="1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Linked Data Platforms</a:t>
            </a:r>
          </a:p>
        </p:txBody>
      </p:sp>
    </p:spTree>
    <p:extLst>
      <p:ext uri="{BB962C8B-B14F-4D97-AF65-F5344CB8AC3E}">
        <p14:creationId xmlns:p14="http://schemas.microsoft.com/office/powerpoint/2010/main" val="40807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d-datasets_2011-09-19_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2742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8889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Richard Cyganiak and Anja Jentzsch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36125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datasets are essentially read-only</a:t>
            </a:r>
          </a:p>
          <a:p>
            <a:pPr lvl="1"/>
            <a:r>
              <a:rPr lang="en-US" dirty="0" smtClean="0"/>
              <a:t>they are curated “out of band”: regularly extracted from other databases, changed manually by data owners,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The dominating paradigm is to extract data via SPARQL queries</a:t>
            </a:r>
          </a:p>
          <a:p>
            <a:r>
              <a:rPr lang="en-US" dirty="0" smtClean="0"/>
              <a:t>Applications use (very) large datasets via (RDF based) integration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characteristics of Linked Data and its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However… </a:t>
            </a:r>
            <a:r>
              <a:rPr lang="en-US" dirty="0"/>
              <a:t>Linked </a:t>
            </a:r>
            <a:r>
              <a:rPr lang="en-US" dirty="0" smtClean="0"/>
              <a:t>Data Has Potentials </a:t>
            </a:r>
            <a:r>
              <a:rPr lang="en-US" dirty="0"/>
              <a:t>for </a:t>
            </a:r>
            <a:r>
              <a:rPr lang="en-US" dirty="0" smtClean="0"/>
              <a:t>“Simpler</a:t>
            </a:r>
            <a:r>
              <a:rPr lang="en-US" dirty="0"/>
              <a:t>” </a:t>
            </a:r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4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Lifecycle Management</a:t>
            </a:r>
          </a:p>
          <a:p>
            <a:pPr lvl="1"/>
            <a:r>
              <a:rPr lang="en-US" dirty="0" smtClean="0"/>
              <a:t>integration of development teams around the globe</a:t>
            </a:r>
          </a:p>
          <a:p>
            <a:pPr lvl="1"/>
            <a:r>
              <a:rPr lang="en-US" dirty="0" smtClean="0"/>
              <a:t>management of bug report, user requirements</a:t>
            </a:r>
          </a:p>
          <a:p>
            <a:pPr lvl="1"/>
            <a:r>
              <a:rPr lang="en-US" dirty="0" smtClean="0"/>
              <a:t>versioning</a:t>
            </a:r>
          </a:p>
          <a:p>
            <a:r>
              <a:rPr lang="en-US" dirty="0" smtClean="0"/>
              <a:t>Distributed access to, and management of Library Catalogue data</a:t>
            </a:r>
          </a:p>
          <a:p>
            <a:r>
              <a:rPr lang="en-US" dirty="0" smtClean="0"/>
              <a:t>Integrated view of corporate and private address book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Data-intensive application integration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0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has been approaches in the past</a:t>
            </a:r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355680" y="1401783"/>
            <a:ext cx="2826677" cy="2389842"/>
            <a:chOff x="355680" y="1401783"/>
            <a:chExt cx="2826677" cy="2389842"/>
          </a:xfrm>
        </p:grpSpPr>
        <p:grpSp>
          <p:nvGrpSpPr>
            <p:cNvPr id="71" name="Group 70"/>
            <p:cNvGrpSpPr/>
            <p:nvPr/>
          </p:nvGrpSpPr>
          <p:grpSpPr>
            <a:xfrm>
              <a:off x="644348" y="1401783"/>
              <a:ext cx="2249340" cy="1808626"/>
              <a:chOff x="319217" y="1261879"/>
              <a:chExt cx="2249340" cy="180862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19217" y="1935758"/>
                <a:ext cx="2249340" cy="460869"/>
                <a:chOff x="319217" y="1834782"/>
                <a:chExt cx="2249340" cy="460869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19217" y="183478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041200" y="183478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180209" y="1261879"/>
                <a:ext cx="527357" cy="1808626"/>
                <a:chOff x="1131778" y="1261879"/>
                <a:chExt cx="527357" cy="180862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131778" y="2609636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131778" y="1261879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" name="Straight Arrow Connector 10"/>
              <p:cNvCxnSpPr>
                <a:stCxn id="6" idx="3"/>
                <a:endCxn id="7" idx="1"/>
              </p:cNvCxnSpPr>
              <p:nvPr/>
            </p:nvCxnSpPr>
            <p:spPr>
              <a:xfrm>
                <a:off x="846574" y="2166193"/>
                <a:ext cx="119462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2"/>
                <a:endCxn id="8" idx="0"/>
              </p:cNvCxnSpPr>
              <p:nvPr/>
            </p:nvCxnSpPr>
            <p:spPr>
              <a:xfrm>
                <a:off x="1443888" y="1722748"/>
                <a:ext cx="0" cy="88688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6" idx="3"/>
                <a:endCxn id="8" idx="0"/>
              </p:cNvCxnSpPr>
              <p:nvPr/>
            </p:nvCxnSpPr>
            <p:spPr>
              <a:xfrm>
                <a:off x="846574" y="2166193"/>
                <a:ext cx="597314" cy="44344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6" idx="3"/>
                <a:endCxn id="9" idx="2"/>
              </p:cNvCxnSpPr>
              <p:nvPr/>
            </p:nvCxnSpPr>
            <p:spPr>
              <a:xfrm flipV="1">
                <a:off x="846574" y="1722748"/>
                <a:ext cx="597314" cy="443445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9" idx="2"/>
                <a:endCxn id="7" idx="1"/>
              </p:cNvCxnSpPr>
              <p:nvPr/>
            </p:nvCxnSpPr>
            <p:spPr>
              <a:xfrm>
                <a:off x="1443888" y="1722748"/>
                <a:ext cx="597312" cy="443445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8" idx="0"/>
                <a:endCxn id="7" idx="1"/>
              </p:cNvCxnSpPr>
              <p:nvPr/>
            </p:nvCxnSpPr>
            <p:spPr>
              <a:xfrm flipV="1">
                <a:off x="1443888" y="2166193"/>
                <a:ext cx="597312" cy="44344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355680" y="3422293"/>
              <a:ext cx="2826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Point-to-point via API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087659" y="1517000"/>
            <a:ext cx="2826677" cy="2274625"/>
            <a:chOff x="6087659" y="1517000"/>
            <a:chExt cx="2826677" cy="2274625"/>
          </a:xfrm>
        </p:grpSpPr>
        <p:grpSp>
          <p:nvGrpSpPr>
            <p:cNvPr id="70" name="Group 69"/>
            <p:cNvGrpSpPr/>
            <p:nvPr/>
          </p:nvGrpSpPr>
          <p:grpSpPr>
            <a:xfrm>
              <a:off x="6187985" y="1517000"/>
              <a:ext cx="2626024" cy="1578192"/>
              <a:chOff x="4001683" y="1492313"/>
              <a:chExt cx="2626024" cy="1578192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4001683" y="1492313"/>
                <a:ext cx="2626024" cy="460869"/>
                <a:chOff x="4001683" y="1492313"/>
                <a:chExt cx="2626024" cy="460869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4001683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701239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400795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100350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Can 32"/>
              <p:cNvSpPr/>
              <p:nvPr/>
            </p:nvSpPr>
            <p:spPr>
              <a:xfrm>
                <a:off x="4415071" y="2529039"/>
                <a:ext cx="1799248" cy="541466"/>
              </a:xfrm>
              <a:prstGeom prst="ca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>
                <a:stCxn id="29" idx="2"/>
                <a:endCxn id="33" idx="1"/>
              </p:cNvCxnSpPr>
              <p:nvPr/>
            </p:nvCxnSpPr>
            <p:spPr>
              <a:xfrm>
                <a:off x="4265362" y="1953182"/>
                <a:ext cx="1049333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30" idx="2"/>
                <a:endCxn id="33" idx="1"/>
              </p:cNvCxnSpPr>
              <p:nvPr/>
            </p:nvCxnSpPr>
            <p:spPr>
              <a:xfrm>
                <a:off x="4964918" y="1953182"/>
                <a:ext cx="349777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1" idx="2"/>
                <a:endCxn id="33" idx="1"/>
              </p:cNvCxnSpPr>
              <p:nvPr/>
            </p:nvCxnSpPr>
            <p:spPr>
              <a:xfrm flipH="1">
                <a:off x="5314695" y="1953182"/>
                <a:ext cx="349779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2" idx="2"/>
                <a:endCxn id="33" idx="1"/>
              </p:cNvCxnSpPr>
              <p:nvPr/>
            </p:nvCxnSpPr>
            <p:spPr>
              <a:xfrm flipH="1">
                <a:off x="5314695" y="1953182"/>
                <a:ext cx="1049334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6087659" y="3422293"/>
              <a:ext cx="2826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F7F7F"/>
                  </a:solidFill>
                </a:rPr>
                <a:t>Centralized repository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237698" y="4001564"/>
            <a:ext cx="2794620" cy="2643690"/>
            <a:chOff x="3006134" y="4001564"/>
            <a:chExt cx="2794620" cy="2643690"/>
          </a:xfrm>
        </p:grpSpPr>
        <p:grpSp>
          <p:nvGrpSpPr>
            <p:cNvPr id="69" name="Group 68"/>
            <p:cNvGrpSpPr/>
            <p:nvPr/>
          </p:nvGrpSpPr>
          <p:grpSpPr>
            <a:xfrm>
              <a:off x="3006134" y="4001564"/>
              <a:ext cx="2794620" cy="2033836"/>
              <a:chOff x="929170" y="4173752"/>
              <a:chExt cx="2794620" cy="2033836"/>
            </a:xfrm>
          </p:grpSpPr>
          <p:sp>
            <p:nvSpPr>
              <p:cNvPr id="46" name="Can 45"/>
              <p:cNvSpPr/>
              <p:nvPr/>
            </p:nvSpPr>
            <p:spPr>
              <a:xfrm rot="16200000">
                <a:off x="2201780" y="3783589"/>
                <a:ext cx="249399" cy="2794620"/>
              </a:xfrm>
              <a:prstGeom prst="can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1131778" y="4173752"/>
                <a:ext cx="2143443" cy="460869"/>
                <a:chOff x="1131778" y="4173752"/>
                <a:chExt cx="2143443" cy="46086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1131778" y="417375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747864" y="417375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020499" y="5746719"/>
                <a:ext cx="1811736" cy="460869"/>
                <a:chOff x="1020499" y="5660623"/>
                <a:chExt cx="1811736" cy="46086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020499" y="566062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304878" y="566062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" name="Straight Arrow Connector 50"/>
              <p:cNvCxnSpPr>
                <a:stCxn id="47" idx="2"/>
              </p:cNvCxnSpPr>
              <p:nvPr/>
            </p:nvCxnSpPr>
            <p:spPr>
              <a:xfrm>
                <a:off x="1395457" y="4634621"/>
                <a:ext cx="0" cy="42157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48" idx="2"/>
              </p:cNvCxnSpPr>
              <p:nvPr/>
            </p:nvCxnSpPr>
            <p:spPr>
              <a:xfrm>
                <a:off x="3011543" y="4634621"/>
                <a:ext cx="0" cy="42157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endCxn id="50" idx="0"/>
              </p:cNvCxnSpPr>
              <p:nvPr/>
            </p:nvCxnSpPr>
            <p:spPr>
              <a:xfrm>
                <a:off x="2568557" y="5294695"/>
                <a:ext cx="0" cy="45202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endCxn id="49" idx="0"/>
              </p:cNvCxnSpPr>
              <p:nvPr/>
            </p:nvCxnSpPr>
            <p:spPr>
              <a:xfrm>
                <a:off x="1284178" y="5294695"/>
                <a:ext cx="0" cy="45202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3277118" y="6275922"/>
              <a:ext cx="2252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F7F7F"/>
                  </a:solidFill>
                </a:rPr>
                <a:t>Central Hub/Bus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189964" y="6630642"/>
            <a:ext cx="7286009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Inspired by Arnaud Le Hors, IBM, LDOW2012 Presentation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5101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technologies </a:t>
            </a:r>
            <a:r>
              <a:rPr lang="en-US" dirty="0" smtClean="0"/>
              <a:t>are, essentially, done:</a:t>
            </a:r>
          </a:p>
          <a:p>
            <a:pPr lvl="1"/>
            <a:r>
              <a:rPr lang="en-US" dirty="0" smtClean="0"/>
              <a:t>Ontology </a:t>
            </a:r>
            <a:r>
              <a:rPr lang="en-US" dirty="0"/>
              <a:t>for Media Resources</a:t>
            </a:r>
          </a:p>
          <a:p>
            <a:pPr lvl="1"/>
            <a:r>
              <a:rPr lang="en-US" dirty="0"/>
              <a:t>Media Fragments URI </a:t>
            </a:r>
          </a:p>
          <a:p>
            <a:pPr lvl="1"/>
            <a:r>
              <a:rPr lang="en-US" dirty="0" smtClean="0"/>
              <a:t>SPARQL 1.1 (</a:t>
            </a:r>
            <a:r>
              <a:rPr lang="en-US" dirty="0"/>
              <a:t>SPARQL Protocol and RDF Query Language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RDB2RDF (Relational Databases to RDF)</a:t>
            </a:r>
          </a:p>
          <a:p>
            <a:pPr lvl="1"/>
            <a:r>
              <a:rPr lang="en-US" dirty="0" smtClean="0"/>
              <a:t>RDFa 1.1 (RDF in attributes)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(almost)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force to re-invent the wheel on many fronts</a:t>
            </a:r>
          </a:p>
          <a:p>
            <a:pPr lvl="1"/>
            <a:r>
              <a:rPr lang="en-US" dirty="0" smtClean="0"/>
              <a:t>distribution of data around the Internet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definition and implementation of new API-s, Protocols, data formats</a:t>
            </a:r>
          </a:p>
          <a:p>
            <a:pPr lvl="1"/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None of these are really satisfactory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5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3158663"/>
          </a:xfrm>
        </p:spPr>
        <p:txBody>
          <a:bodyPr/>
          <a:lstStyle/>
          <a:p>
            <a:r>
              <a:rPr lang="en-US" dirty="0" smtClean="0"/>
              <a:t>Distributed at its core</a:t>
            </a:r>
          </a:p>
          <a:p>
            <a:r>
              <a:rPr lang="en-US" dirty="0" smtClean="0"/>
              <a:t>Scalable in terms of users, of data, of hardware and software architecture</a:t>
            </a:r>
          </a:p>
          <a:p>
            <a:r>
              <a:rPr lang="en-US" dirty="0" smtClean="0"/>
              <a:t>Open to anyone</a:t>
            </a:r>
          </a:p>
          <a:p>
            <a:r>
              <a:rPr lang="en-US" dirty="0" smtClean="0"/>
              <a:t>Has a wide variety of available tools</a:t>
            </a:r>
          </a:p>
          <a:p>
            <a:r>
              <a:rPr lang="en-US" dirty="0" smtClean="0"/>
              <a:t>Widely known and deployed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461" y="41764"/>
            <a:ext cx="8868213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Why not make use of an architecture that is…</a:t>
            </a:r>
            <a:endParaRPr lang="en-US" sz="3700" dirty="0"/>
          </a:p>
        </p:txBody>
      </p:sp>
      <p:sp>
        <p:nvSpPr>
          <p:cNvPr id="4" name="TextBox 3"/>
          <p:cNvSpPr txBox="1"/>
          <p:nvPr/>
        </p:nvSpPr>
        <p:spPr>
          <a:xfrm>
            <a:off x="1749289" y="5176458"/>
            <a:ext cx="5396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7F7F7F"/>
                </a:solidFill>
                <a:latin typeface="Helvetica Neue"/>
                <a:cs typeface="Helvetica Neue"/>
              </a:rPr>
              <a:t>Sounds Familiar? </a:t>
            </a:r>
            <a:r>
              <a:rPr lang="en-US" sz="4000" b="1" i="1" dirty="0" smtClean="0">
                <a:solidFill>
                  <a:srgbClr val="7F7F7F"/>
                </a:solidFill>
                <a:latin typeface="Helvetica Neue"/>
                <a:cs typeface="Helvetica Neue"/>
                <a:sym typeface="Wingdings"/>
              </a:rPr>
              <a:t></a:t>
            </a:r>
            <a:endParaRPr lang="en-US" sz="4000" b="1" i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118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413232" y="1612767"/>
            <a:ext cx="8224309" cy="1743787"/>
            <a:chOff x="413231" y="1612766"/>
            <a:chExt cx="8224309" cy="174378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13231" y="3306155"/>
              <a:ext cx="8224309" cy="50398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/>
            <p:cNvSpPr/>
            <p:nvPr/>
          </p:nvSpPr>
          <p:spPr>
            <a:xfrm>
              <a:off x="2267756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Application #1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266423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Application #2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13232" y="4339775"/>
            <a:ext cx="8224309" cy="2169156"/>
            <a:chOff x="413231" y="4339775"/>
            <a:chExt cx="8224309" cy="216915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374857" y="4349279"/>
              <a:ext cx="1995605" cy="2159652"/>
              <a:chOff x="1796048" y="4007135"/>
              <a:chExt cx="1995605" cy="2159652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796048" y="4007135"/>
                <a:ext cx="1995605" cy="1550698"/>
                <a:chOff x="749821" y="3845586"/>
                <a:chExt cx="1995605" cy="1550698"/>
              </a:xfrm>
            </p:grpSpPr>
            <p:sp>
              <p:nvSpPr>
                <p:cNvPr id="97" name="Can 96"/>
                <p:cNvSpPr/>
                <p:nvPr/>
              </p:nvSpPr>
              <p:spPr>
                <a:xfrm>
                  <a:off x="749821" y="3845586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820614" y="4126005"/>
                  <a:ext cx="1833861" cy="1220829"/>
                  <a:chOff x="1091722" y="3587812"/>
                  <a:chExt cx="1833861" cy="1524196"/>
                </a:xfrm>
              </p:grpSpPr>
              <p:sp>
                <p:nvSpPr>
                  <p:cNvPr id="67" name="Document 66"/>
                  <p:cNvSpPr/>
                  <p:nvPr/>
                </p:nvSpPr>
                <p:spPr>
                  <a:xfrm>
                    <a:off x="2158075" y="4808641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Document 67"/>
                  <p:cNvSpPr/>
                  <p:nvPr/>
                </p:nvSpPr>
                <p:spPr>
                  <a:xfrm>
                    <a:off x="1310356" y="411023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Document 68"/>
                  <p:cNvSpPr/>
                  <p:nvPr/>
                </p:nvSpPr>
                <p:spPr>
                  <a:xfrm>
                    <a:off x="1939441" y="3587812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Document 69"/>
                  <p:cNvSpPr/>
                  <p:nvPr/>
                </p:nvSpPr>
                <p:spPr>
                  <a:xfrm>
                    <a:off x="1091722" y="4656958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" name="Straight Arrow Connector 70"/>
                  <p:cNvCxnSpPr>
                    <a:stCxn id="69" idx="2"/>
                    <a:endCxn id="67" idx="0"/>
                  </p:cNvCxnSpPr>
                  <p:nvPr/>
                </p:nvCxnSpPr>
                <p:spPr>
                  <a:xfrm>
                    <a:off x="2158075" y="3871123"/>
                    <a:ext cx="218634" cy="93751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>
                    <a:stCxn id="69" idx="1"/>
                    <a:endCxn id="68" idx="0"/>
                  </p:cNvCxnSpPr>
                  <p:nvPr/>
                </p:nvCxnSpPr>
                <p:spPr>
                  <a:xfrm flipH="1">
                    <a:off x="1528990" y="3739496"/>
                    <a:ext cx="410451" cy="370741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>
                    <a:stCxn id="68" idx="2"/>
                    <a:endCxn id="70" idx="0"/>
                  </p:cNvCxnSpPr>
                  <p:nvPr/>
                </p:nvCxnSpPr>
                <p:spPr>
                  <a:xfrm flipH="1">
                    <a:off x="1310356" y="4393548"/>
                    <a:ext cx="218634" cy="263410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>
                    <a:stCxn id="68" idx="2"/>
                    <a:endCxn id="67" idx="0"/>
                  </p:cNvCxnSpPr>
                  <p:nvPr/>
                </p:nvCxnSpPr>
                <p:spPr>
                  <a:xfrm>
                    <a:off x="1528990" y="4393548"/>
                    <a:ext cx="847719" cy="415093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Document 81"/>
                  <p:cNvSpPr/>
                  <p:nvPr/>
                </p:nvSpPr>
                <p:spPr>
                  <a:xfrm>
                    <a:off x="2488315" y="409018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85" name="Straight Arrow Connector 84"/>
                  <p:cNvCxnSpPr>
                    <a:stCxn id="82" idx="1"/>
                    <a:endCxn id="68" idx="3"/>
                  </p:cNvCxnSpPr>
                  <p:nvPr/>
                </p:nvCxnSpPr>
                <p:spPr>
                  <a:xfrm flipH="1">
                    <a:off x="1747624" y="4241864"/>
                    <a:ext cx="740691" cy="20057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3" name="TextBox 102"/>
              <p:cNvSpPr txBox="1"/>
              <p:nvPr/>
            </p:nvSpPr>
            <p:spPr>
              <a:xfrm>
                <a:off x="1995044" y="5520456"/>
                <a:ext cx="15976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Linked Data </a:t>
                </a:r>
              </a:p>
              <a:p>
                <a:pPr algn="ctr"/>
                <a:r>
                  <a:rPr lang="en-US" dirty="0" smtClean="0"/>
                  <a:t>on Server #1</a:t>
                </a:r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684448" y="4339775"/>
              <a:ext cx="1995605" cy="2159652"/>
              <a:chOff x="5684448" y="4007135"/>
              <a:chExt cx="1995605" cy="2159652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5684448" y="4007135"/>
                <a:ext cx="1995605" cy="1550698"/>
                <a:chOff x="4686646" y="3186778"/>
                <a:chExt cx="1995605" cy="1550698"/>
              </a:xfrm>
            </p:grpSpPr>
            <p:sp>
              <p:nvSpPr>
                <p:cNvPr id="92" name="Can 91"/>
                <p:cNvSpPr/>
                <p:nvPr/>
              </p:nvSpPr>
              <p:spPr>
                <a:xfrm>
                  <a:off x="4686646" y="3186778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4843108" y="3542514"/>
                  <a:ext cx="1682681" cy="1114444"/>
                  <a:chOff x="4014483" y="1682513"/>
                  <a:chExt cx="1682681" cy="1114444"/>
                </a:xfrm>
              </p:grpSpPr>
              <p:sp>
                <p:nvSpPr>
                  <p:cNvPr id="37" name="Document 36"/>
                  <p:cNvSpPr/>
                  <p:nvPr/>
                </p:nvSpPr>
                <p:spPr>
                  <a:xfrm>
                    <a:off x="5259896" y="249359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Document 47"/>
                  <p:cNvSpPr/>
                  <p:nvPr/>
                </p:nvSpPr>
                <p:spPr>
                  <a:xfrm>
                    <a:off x="5259896" y="174988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Document 48"/>
                  <p:cNvSpPr/>
                  <p:nvPr/>
                </p:nvSpPr>
                <p:spPr>
                  <a:xfrm>
                    <a:off x="4014483" y="1682513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Document 49"/>
                  <p:cNvSpPr/>
                  <p:nvPr/>
                </p:nvSpPr>
                <p:spPr>
                  <a:xfrm>
                    <a:off x="4164541" y="2448292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2" name="Straight Arrow Connector 51"/>
                  <p:cNvCxnSpPr>
                    <a:stCxn id="49" idx="2"/>
                    <a:endCxn id="37" idx="0"/>
                  </p:cNvCxnSpPr>
                  <p:nvPr/>
                </p:nvCxnSpPr>
                <p:spPr>
                  <a:xfrm>
                    <a:off x="4233117" y="1965824"/>
                    <a:ext cx="1245413" cy="527766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>
                    <a:stCxn id="49" idx="3"/>
                    <a:endCxn id="48" idx="1"/>
                  </p:cNvCxnSpPr>
                  <p:nvPr/>
                </p:nvCxnSpPr>
                <p:spPr>
                  <a:xfrm>
                    <a:off x="4451751" y="1834197"/>
                    <a:ext cx="808145" cy="67374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/>
                  <p:cNvCxnSpPr>
                    <a:stCxn id="48" idx="2"/>
                    <a:endCxn id="50" idx="3"/>
                  </p:cNvCxnSpPr>
                  <p:nvPr/>
                </p:nvCxnSpPr>
                <p:spPr>
                  <a:xfrm flipH="1">
                    <a:off x="4601809" y="2033198"/>
                    <a:ext cx="876721" cy="56677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>
                    <a:stCxn id="48" idx="2"/>
                    <a:endCxn id="37" idx="0"/>
                  </p:cNvCxnSpPr>
                  <p:nvPr/>
                </p:nvCxnSpPr>
                <p:spPr>
                  <a:xfrm>
                    <a:off x="5478530" y="2033198"/>
                    <a:ext cx="0" cy="460392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4" name="TextBox 103"/>
              <p:cNvSpPr txBox="1"/>
              <p:nvPr/>
            </p:nvSpPr>
            <p:spPr>
              <a:xfrm>
                <a:off x="5883444" y="5520456"/>
                <a:ext cx="15976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Linked Data </a:t>
                </a:r>
              </a:p>
              <a:p>
                <a:pPr algn="ctr"/>
                <a:r>
                  <a:rPr lang="en-US" dirty="0" smtClean="0"/>
                  <a:t>on Server #2</a:t>
                </a:r>
                <a:endParaRPr lang="en-US" dirty="0"/>
              </a:p>
            </p:txBody>
          </p:sp>
        </p:grpSp>
        <p:cxnSp>
          <p:nvCxnSpPr>
            <p:cNvPr id="107" name="Straight Arrow Connector 106"/>
            <p:cNvCxnSpPr>
              <a:stCxn id="67" idx="3"/>
              <a:endCxn id="49" idx="1"/>
            </p:cNvCxnSpPr>
            <p:nvPr/>
          </p:nvCxnSpPr>
          <p:spPr>
            <a:xfrm flipV="1">
              <a:off x="2949271" y="4847195"/>
              <a:ext cx="2891639" cy="881839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69" idx="3"/>
              <a:endCxn id="49" idx="1"/>
            </p:cNvCxnSpPr>
            <p:nvPr/>
          </p:nvCxnSpPr>
          <p:spPr>
            <a:xfrm>
              <a:off x="2730637" y="4751192"/>
              <a:ext cx="3110273" cy="96003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37" idx="3"/>
            </p:cNvCxnSpPr>
            <p:nvPr/>
          </p:nvCxnSpPr>
          <p:spPr>
            <a:xfrm flipV="1">
              <a:off x="7523591" y="5169636"/>
              <a:ext cx="1113949" cy="488636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endCxn id="68" idx="1"/>
            </p:cNvCxnSpPr>
            <p:nvPr/>
          </p:nvCxnSpPr>
          <p:spPr>
            <a:xfrm>
              <a:off x="413231" y="5169637"/>
              <a:ext cx="1251053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0" idx="1"/>
              <a:endCxn id="67" idx="3"/>
            </p:cNvCxnSpPr>
            <p:nvPr/>
          </p:nvCxnSpPr>
          <p:spPr>
            <a:xfrm flipH="1">
              <a:off x="2949271" y="5612974"/>
              <a:ext cx="3041697" cy="11606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itle 1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Data Provides a Better Paradigm: </a:t>
            </a:r>
            <a:r>
              <a:rPr lang="en-US" dirty="0" smtClean="0"/>
              <a:t>Use </a:t>
            </a:r>
            <a:r>
              <a:rPr lang="en-US" dirty="0"/>
              <a:t>the Existing Web Architecture!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2372661" y="2318349"/>
            <a:ext cx="4309591" cy="2030931"/>
            <a:chOff x="2372660" y="2318348"/>
            <a:chExt cx="4309591" cy="2030931"/>
          </a:xfrm>
        </p:grpSpPr>
        <p:cxnSp>
          <p:nvCxnSpPr>
            <p:cNvPr id="90" name="Straight Arrow Connector 89"/>
            <p:cNvCxnSpPr>
              <a:stCxn id="97" idx="1"/>
              <a:endCxn id="101" idx="2"/>
            </p:cNvCxnSpPr>
            <p:nvPr/>
          </p:nvCxnSpPr>
          <p:spPr>
            <a:xfrm flipV="1">
              <a:off x="2372660" y="2318348"/>
              <a:ext cx="741716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92" idx="1"/>
              <a:endCxn id="101" idx="2"/>
            </p:cNvCxnSpPr>
            <p:nvPr/>
          </p:nvCxnSpPr>
          <p:spPr>
            <a:xfrm flipH="1" flipV="1">
              <a:off x="3114376" y="2318348"/>
              <a:ext cx="3567875" cy="2021427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7" idx="1"/>
              <a:endCxn id="102" idx="2"/>
            </p:cNvCxnSpPr>
            <p:nvPr/>
          </p:nvCxnSpPr>
          <p:spPr>
            <a:xfrm flipV="1">
              <a:off x="2372660" y="2318348"/>
              <a:ext cx="3740383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610733" y="2597340"/>
              <a:ext cx="2057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HTTP GET, HEAD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114377" y="2318348"/>
            <a:ext cx="3694739" cy="2806280"/>
            <a:chOff x="3114376" y="2318348"/>
            <a:chExt cx="3694739" cy="2806280"/>
          </a:xfrm>
        </p:grpSpPr>
        <p:cxnSp>
          <p:nvCxnSpPr>
            <p:cNvPr id="147" name="Straight Arrow Connector 146"/>
            <p:cNvCxnSpPr>
              <a:stCxn id="101" idx="2"/>
              <a:endCxn id="92" idx="2"/>
            </p:cNvCxnSpPr>
            <p:nvPr/>
          </p:nvCxnSpPr>
          <p:spPr>
            <a:xfrm>
              <a:off x="3114376" y="2318348"/>
              <a:ext cx="2570072" cy="2796776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02" idx="2"/>
              <a:endCxn id="97" idx="4"/>
            </p:cNvCxnSpPr>
            <p:nvPr/>
          </p:nvCxnSpPr>
          <p:spPr>
            <a:xfrm flipH="1">
              <a:off x="3370462" y="2318348"/>
              <a:ext cx="2742581" cy="2806280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02" idx="2"/>
              <a:endCxn id="92" idx="1"/>
            </p:cNvCxnSpPr>
            <p:nvPr/>
          </p:nvCxnSpPr>
          <p:spPr>
            <a:xfrm>
              <a:off x="6113043" y="2318348"/>
              <a:ext cx="569208" cy="202142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4559781" y="3727475"/>
              <a:ext cx="2249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HTTP PUT, DELETE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55680" y="2979872"/>
            <a:ext cx="13296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URI+HTTP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rovide a simple, HTTP based infrastructure to publish, read, write, or modify linked data</a:t>
            </a:r>
          </a:p>
          <a:p>
            <a:r>
              <a:rPr lang="en-US" dirty="0" smtClean="0"/>
              <a:t>The infrastructure should be easy to implement and install</a:t>
            </a:r>
          </a:p>
          <a:p>
            <a:pPr lvl="1"/>
            <a:r>
              <a:rPr lang="en-US" dirty="0" smtClean="0"/>
              <a:t>more complex applications may require more sophisticated tools like SPARQL, Provenance, OWL,…</a:t>
            </a:r>
          </a:p>
          <a:p>
            <a:pPr lvl="1"/>
            <a:r>
              <a:rPr lang="en-US" dirty="0" smtClean="0"/>
              <a:t>provides an “entry point” for Linked Data applications!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3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Work items:</a:t>
            </a:r>
          </a:p>
          <a:p>
            <a:pPr lvl="1"/>
            <a:r>
              <a:rPr lang="en-US" dirty="0" smtClean="0"/>
              <a:t>define a </a:t>
            </a:r>
            <a:r>
              <a:rPr lang="en-US" dirty="0" err="1" smtClean="0"/>
              <a:t>RESTful</a:t>
            </a:r>
            <a:r>
              <a:rPr lang="en-US" dirty="0" smtClean="0"/>
              <a:t> way to access/update RDF data via HTTP</a:t>
            </a:r>
          </a:p>
          <a:p>
            <a:pPr lvl="2"/>
            <a:r>
              <a:rPr lang="en-US" dirty="0" smtClean="0"/>
              <a:t>what does HTTP GET/PUT/DELETE/POST/… mean for Linked Data?</a:t>
            </a:r>
          </a:p>
          <a:p>
            <a:pPr lvl="1"/>
            <a:r>
              <a:rPr lang="en-US" dirty="0" smtClean="0"/>
              <a:t>define a “profile” of minimal requirements for applications:</a:t>
            </a:r>
          </a:p>
          <a:p>
            <a:pPr lvl="2"/>
            <a:r>
              <a:rPr lang="en-US" dirty="0" smtClean="0"/>
              <a:t>what RDF datatypes are used</a:t>
            </a:r>
          </a:p>
          <a:p>
            <a:pPr lvl="2"/>
            <a:r>
              <a:rPr lang="en-US" dirty="0" smtClean="0"/>
              <a:t>what serialization syntax(</a:t>
            </a:r>
            <a:r>
              <a:rPr lang="en-US" dirty="0" err="1" smtClean="0"/>
              <a:t>es</a:t>
            </a:r>
            <a:r>
              <a:rPr lang="en-US" dirty="0" smtClean="0"/>
              <a:t>) must be supported</a:t>
            </a:r>
          </a:p>
          <a:p>
            <a:pPr lvl="2"/>
            <a:r>
              <a:rPr lang="en-US" dirty="0" smtClean="0"/>
              <a:t>how to access reasonable chunks of information (paging)</a:t>
            </a:r>
          </a:p>
          <a:p>
            <a:pPr lvl="2"/>
            <a:r>
              <a:rPr lang="en-US" dirty="0" smtClean="0"/>
              <a:t>how to manage collections of RDF data</a:t>
            </a:r>
          </a:p>
          <a:p>
            <a:pPr lvl="2"/>
            <a:r>
              <a:rPr lang="en-US" dirty="0" smtClean="0"/>
              <a:t>what vocabulary items to use for metadata</a:t>
            </a:r>
          </a:p>
          <a:p>
            <a:pPr lvl="2"/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2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just started a few days ago</a:t>
            </a:r>
            <a:r>
              <a:rPr lang="en-US" dirty="0" smtClean="0"/>
              <a:t>!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8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3465075"/>
            <a:ext cx="8639999" cy="2939923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Linked Enterprise Data Patterns</a:t>
            </a:r>
            <a:r>
              <a:rPr lang="en-US" dirty="0" smtClean="0"/>
              <a:t>”, </a:t>
            </a:r>
            <a:r>
              <a:rPr lang="en-US" dirty="0" smtClean="0"/>
              <a:t>Tuesday, </a:t>
            </a:r>
            <a:r>
              <a:rPr lang="en-US" dirty="0" smtClean="0"/>
              <a:t>11:30am</a:t>
            </a:r>
          </a:p>
          <a:p>
            <a:pPr lvl="1"/>
            <a:r>
              <a:rPr lang="en-US" dirty="0" smtClean="0"/>
              <a:t>David Wood (3 Round Stones, Inc.), Arnaud Le Hors (IBM), Ashok </a:t>
            </a:r>
            <a:r>
              <a:rPr lang="en-US" dirty="0" err="1" smtClean="0"/>
              <a:t>Malhotra</a:t>
            </a:r>
            <a:r>
              <a:rPr lang="en-US" dirty="0" smtClean="0"/>
              <a:t> (Oracle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LDP Working Group BOF: Tuesday, 12:30pm, Franciscan “C”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conference…</a:t>
            </a:r>
            <a:endParaRPr lang="en-US" dirty="0"/>
          </a:p>
        </p:txBody>
      </p:sp>
      <p:pic>
        <p:nvPicPr>
          <p:cNvPr id="4" name="Picture 3" descr="semte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" y="1514370"/>
            <a:ext cx="7389644" cy="1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7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3427404"/>
            <a:ext cx="8324856" cy="1143000"/>
          </a:xfrm>
          <a:prstGeom prst="rect">
            <a:avLst/>
          </a:prstGeom>
          <a:noFill/>
        </p:spPr>
        <p:txBody>
          <a:bodyPr vert="horz" lIns="91223" tIns="45614" rIns="91223" bIns="45614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else may be on the horizon?</a:t>
            </a:r>
          </a:p>
        </p:txBody>
      </p:sp>
    </p:spTree>
    <p:extLst>
      <p:ext uri="{BB962C8B-B14F-4D97-AF65-F5344CB8AC3E}">
        <p14:creationId xmlns:p14="http://schemas.microsoft.com/office/powerpoint/2010/main" val="122604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</a:t>
            </a:r>
            <a:r>
              <a:rPr lang="en-US" dirty="0" smtClean="0"/>
              <a:t>vs</a:t>
            </a:r>
            <a:r>
              <a:rPr lang="en-US" dirty="0"/>
              <a:t>. data </a:t>
            </a:r>
            <a:r>
              <a:rPr lang="en-US" dirty="0" smtClean="0"/>
              <a:t>ratio is different</a:t>
            </a:r>
            <a:r>
              <a:rPr lang="en-US" dirty="0"/>
              <a:t>: very shallow, simple vocabularies for huge sets of data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role of reasoning is different (vocabularies, OWL DL, etc., may not be feasible)</a:t>
            </a:r>
          </a:p>
          <a:p>
            <a:r>
              <a:rPr lang="en-US" dirty="0" smtClean="0"/>
              <a:t>Not enough links among datasets</a:t>
            </a:r>
          </a:p>
          <a:p>
            <a:pPr lvl="1"/>
            <a:r>
              <a:rPr lang="en-US" dirty="0" smtClean="0"/>
              <a:t>lots of work on “creating” further links</a:t>
            </a:r>
          </a:p>
          <a:p>
            <a:r>
              <a:rPr lang="en-US" dirty="0"/>
              <a:t>Scale: billions of triples, increasing every day</a:t>
            </a:r>
          </a:p>
          <a:p>
            <a:pPr lvl="1"/>
            <a:r>
              <a:rPr lang="en-US" dirty="0"/>
              <a:t>setting a SPARQL endpoint everywhere may not be </a:t>
            </a:r>
            <a:r>
              <a:rPr lang="en-US" dirty="0" smtClean="0"/>
              <a:t>realistic</a:t>
            </a:r>
          </a:p>
          <a:p>
            <a:r>
              <a:rPr lang="en-US" dirty="0"/>
              <a:t>Highly distributed</a:t>
            </a:r>
          </a:p>
          <a:p>
            <a:pPr lvl="1"/>
            <a:r>
              <a:rPr lang="en-US" dirty="0"/>
              <a:t>data may not be in one single database, even within the same organization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109479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challenges raised by 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6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Check on the quality of the published data</a:t>
            </a:r>
          </a:p>
          <a:p>
            <a:r>
              <a:rPr lang="en-US" dirty="0"/>
              <a:t>Reconsider rule languages for (e.g., for Linked Data applications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Relationship to JSON</a:t>
            </a:r>
          </a:p>
          <a:p>
            <a:r>
              <a:rPr lang="en-US" dirty="0"/>
              <a:t>Constraint checking of Data</a:t>
            </a:r>
          </a:p>
          <a:p>
            <a:r>
              <a:rPr lang="en-US" dirty="0"/>
              <a:t>API-s for client-side Web Application Developers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109479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ossible future works in the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3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areas are subject of work</a:t>
            </a:r>
          </a:p>
          <a:p>
            <a:pPr lvl="1"/>
            <a:r>
              <a:rPr lang="en-US" dirty="0" smtClean="0"/>
              <a:t>Update of RDF</a:t>
            </a:r>
          </a:p>
          <a:p>
            <a:pPr lvl="1"/>
            <a:r>
              <a:rPr lang="en-US" dirty="0" smtClean="0"/>
              <a:t>Provenance</a:t>
            </a:r>
          </a:p>
          <a:p>
            <a:pPr lvl="1"/>
            <a:r>
              <a:rPr lang="en-US" dirty="0" smtClean="0"/>
              <a:t>Linked Data Platform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Issues around internationalization of Semantic Web technologies</a:t>
            </a:r>
            <a:endParaRPr lang="en-US" dirty="0"/>
          </a:p>
          <a:p>
            <a:r>
              <a:rPr lang="en-US" dirty="0" smtClean="0"/>
              <a:t>Relationship between Semantic Web technologies and Big Data, Cloud Storage and Computing,…</a:t>
            </a:r>
          </a:p>
          <a:p>
            <a:r>
              <a:rPr lang="en-US" dirty="0" smtClean="0"/>
              <a:t>Specific standard vocabularies (e.g., data annotation, governmental vocabularies)</a:t>
            </a:r>
          </a:p>
          <a:p>
            <a:pPr lvl="1"/>
            <a:r>
              <a:rPr lang="en-US" dirty="0" smtClean="0"/>
              <a:t>some of these may be defined at W3C, some elsewhere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future works </a:t>
            </a:r>
            <a:r>
              <a:rPr lang="en-US" dirty="0" smtClean="0"/>
              <a:t>in the </a:t>
            </a:r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1095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 remain to be done…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556251" y="1963739"/>
            <a:ext cx="3587750" cy="3400425"/>
          </a:xfrm>
        </p:spPr>
        <p:txBody>
          <a:bodyPr>
            <a:normAutofit/>
          </a:bodyPr>
          <a:lstStyle/>
          <a:p>
            <a:r>
              <a:rPr lang="en-US" dirty="0" smtClean="0"/>
              <a:t>Lots of issues to be solved</a:t>
            </a:r>
          </a:p>
          <a:p>
            <a:r>
              <a:rPr lang="en-US" dirty="0" smtClean="0"/>
              <a:t>But… W3C needs experts!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onsider joining W3C, as well as the work done there!</a:t>
            </a:r>
            <a:endParaRPr lang="en-US" dirty="0"/>
          </a:p>
        </p:txBody>
      </p:sp>
      <p:pic>
        <p:nvPicPr>
          <p:cNvPr id="9" name="Picture 8" descr="w3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" y="1599102"/>
            <a:ext cx="5475618" cy="43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62049" y="2939903"/>
            <a:ext cx="8277222" cy="9144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Enjoy The Conference!</a:t>
            </a:r>
          </a:p>
        </p:txBody>
      </p:sp>
    </p:spTree>
    <p:extLst>
      <p:ext uri="{BB962C8B-B14F-4D97-AF65-F5344CB8AC3E}">
        <p14:creationId xmlns:p14="http://schemas.microsoft.com/office/powerpoint/2010/main" val="78424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2"/>
          <p:cNvSpPr txBox="1">
            <a:spLocks noChangeArrowheads="1"/>
          </p:cNvSpPr>
          <p:nvPr/>
        </p:nvSpPr>
        <p:spPr bwMode="auto">
          <a:xfrm>
            <a:off x="228960" y="4506235"/>
            <a:ext cx="8327520" cy="1147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23" tIns="76463" rIns="81623" bIns="4081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These slides are also available on the Web:</a:t>
            </a:r>
          </a:p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    </a:t>
            </a: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  <a:hlinkClick r:id="rId3"/>
              </a:rPr>
              <a:t>http://www.w3.org/2012/Talks</a:t>
            </a:r>
            <a:r>
              <a:rPr lang="en-US" sz="2200" dirty="0" smtClean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  <a:hlinkClick r:id="rId3"/>
              </a:rPr>
              <a:t>/0605-SemTech-</a:t>
            </a: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  <a:hlinkClick r:id="rId3"/>
              </a:rPr>
              <a:t>IH/</a:t>
            </a: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</p:txBody>
      </p:sp>
      <p:pic>
        <p:nvPicPr>
          <p:cNvPr id="6021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120" y="4532158"/>
            <a:ext cx="8640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24100"/>
            <a:ext cx="8229600" cy="1143000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discussing new works, new areas, e.g.,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Constraint checking on Semantic Web data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99CC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6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0099CC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14171</TotalTime>
  <Words>3152</Words>
  <Application>Microsoft Macintosh PowerPoint</Application>
  <PresentationFormat>On-screen Show (4:3)</PresentationFormat>
  <Paragraphs>457</Paragraphs>
  <Slides>83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Concourse</vt:lpstr>
      <vt:lpstr>Semantic Web Activities @ W3C</vt:lpstr>
      <vt:lpstr>PowerPoint Presentation</vt:lpstr>
      <vt:lpstr>For some people, Semantic (Web) is…</vt:lpstr>
      <vt:lpstr>PowerPoint Presentation</vt:lpstr>
      <vt:lpstr>PowerPoint Presentation</vt:lpstr>
      <vt:lpstr>PowerPoint Presentation</vt:lpstr>
      <vt:lpstr>The (almost) past</vt:lpstr>
      <vt:lpstr>The present </vt:lpstr>
      <vt:lpstr>The future</vt:lpstr>
      <vt:lpstr>Link to specialized communities</vt:lpstr>
      <vt:lpstr>These community links are not one-way streets!</vt:lpstr>
      <vt:lpstr>Audio, Video, and Semantics</vt:lpstr>
      <vt:lpstr>Audio and Video are now first class entities on the Web</vt:lpstr>
      <vt:lpstr>But… video and audio on the Web is not only what you see and hear</vt:lpstr>
      <vt:lpstr>Ontologies for Media Resources</vt:lpstr>
      <vt:lpstr>Media Fragment URIs</vt:lpstr>
      <vt:lpstr>Media Work Status</vt:lpstr>
      <vt:lpstr>Query RDF: SPARQL 1.1</vt:lpstr>
      <vt:lpstr>SPARQL 1.1: adding missing features to SPARQL</vt:lpstr>
      <vt:lpstr>SPARQL 1.1 as a unifying point</vt:lpstr>
      <vt:lpstr>SPARQL 1.1 Status</vt:lpstr>
      <vt:lpstr>Access to Relational Databases</vt:lpstr>
      <vt:lpstr>Many RDB systems can handle RDF</vt:lpstr>
      <vt:lpstr>What is “export”?</vt:lpstr>
      <vt:lpstr>Simple export: Direct Mapping</vt:lpstr>
      <vt:lpstr>Fundamental approach</vt:lpstr>
      <vt:lpstr>PowerPoint Presentation</vt:lpstr>
      <vt:lpstr>Pros and cons of Direct Mapping</vt:lpstr>
      <vt:lpstr>PowerPoint Presentation</vt:lpstr>
      <vt:lpstr>Beyond Direct Mapping: R2RML</vt:lpstr>
      <vt:lpstr>PowerPoint Presentation</vt:lpstr>
      <vt:lpstr>Relationships to the Direct Mapping</vt:lpstr>
      <vt:lpstr>R2RML and Direct Mapping Status</vt:lpstr>
      <vt:lpstr>At the conference…</vt:lpstr>
      <vt:lpstr>PowerPoint Presentation</vt:lpstr>
      <vt:lpstr>HTML pages are a huge source of structured data</vt:lpstr>
      <vt:lpstr>PowerPoint Presentation</vt:lpstr>
      <vt:lpstr>PowerPoint Presentation</vt:lpstr>
      <vt:lpstr>PowerPoint Presentation</vt:lpstr>
      <vt:lpstr>Yielding…</vt:lpstr>
      <vt:lpstr>PowerPoint Presentation</vt:lpstr>
      <vt:lpstr>PowerPoint Presentation</vt:lpstr>
      <vt:lpstr>PowerPoint Presentation</vt:lpstr>
      <vt:lpstr>Yielding…</vt:lpstr>
      <vt:lpstr>PowerPoint Presentation</vt:lpstr>
      <vt:lpstr>RDFa and microdata: similarities</vt:lpstr>
      <vt:lpstr>RDFa and microdata: differences</vt:lpstr>
      <vt:lpstr>Structured data in HTML is mainstream!</vt:lpstr>
      <vt:lpstr>RDFa 1.1 and microdata status</vt:lpstr>
      <vt:lpstr>At the conference…</vt:lpstr>
      <vt:lpstr>Cleaning up RDF</vt:lpstr>
      <vt:lpstr>RDF cleanup (a.k.a. RDF1.1)</vt:lpstr>
      <vt:lpstr>Some new features/plans</vt:lpstr>
      <vt:lpstr>Editorial improvements</vt:lpstr>
      <vt:lpstr>Status</vt:lpstr>
      <vt:lpstr>At the conference…</vt:lpstr>
      <vt:lpstr>Provenance</vt:lpstr>
      <vt:lpstr>The goal is simple…</vt:lpstr>
      <vt:lpstr>…the solution is more complicated</vt:lpstr>
      <vt:lpstr>PowerPoint Presentation</vt:lpstr>
      <vt:lpstr>Status</vt:lpstr>
      <vt:lpstr>At the conference…</vt:lpstr>
      <vt:lpstr>Linked Data Platforms</vt:lpstr>
      <vt:lpstr>PowerPoint Presentation</vt:lpstr>
      <vt:lpstr>PowerPoint Presentation</vt:lpstr>
      <vt:lpstr>Some characteristics of Linked Data and its Applications</vt:lpstr>
      <vt:lpstr>However… Linked Data Has Potentials for “Simpler” Applications</vt:lpstr>
      <vt:lpstr>Example: Data-intensive application integration </vt:lpstr>
      <vt:lpstr>There has been approaches in the past</vt:lpstr>
      <vt:lpstr>None of these are really satisfactory </vt:lpstr>
      <vt:lpstr>Why not make use of an architecture that is…</vt:lpstr>
      <vt:lpstr>Linked Data Provides a Better Paradigm: Use the Existing Web Architecture!</vt:lpstr>
      <vt:lpstr>Linked Data Platform WG</vt:lpstr>
      <vt:lpstr>Linked Data Platform WG</vt:lpstr>
      <vt:lpstr>Status</vt:lpstr>
      <vt:lpstr>At the conference…</vt:lpstr>
      <vt:lpstr>PowerPoint Presentation</vt:lpstr>
      <vt:lpstr>Some challenges raised by Linked Data</vt:lpstr>
      <vt:lpstr>Possible future works in the activity</vt:lpstr>
      <vt:lpstr>Possible future works in the activity</vt:lpstr>
      <vt:lpstr>Lot remain to be done…</vt:lpstr>
      <vt:lpstr>Enjoy The Conference!</vt:lpstr>
      <vt:lpstr>Thank you for your attention</vt:lpstr>
    </vt:vector>
  </TitlesOfParts>
  <Manager/>
  <Company>W3C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Web Activity @ W3C</dc:title>
  <dc:subject/>
  <dc:creator>Ivan Herman</dc:creator>
  <cp:keywords/>
  <dc:description/>
  <cp:lastModifiedBy>Ivan Herman</cp:lastModifiedBy>
  <cp:revision>341</cp:revision>
  <dcterms:created xsi:type="dcterms:W3CDTF">2010-11-25T14:57:57Z</dcterms:created>
  <dcterms:modified xsi:type="dcterms:W3CDTF">2012-06-05T13:34:33Z</dcterms:modified>
  <cp:category/>
</cp:coreProperties>
</file>