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96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1" r:id="rId28"/>
    <p:sldId id="286" r:id="rId29"/>
    <p:sldId id="282" r:id="rId30"/>
    <p:sldId id="292" r:id="rId31"/>
    <p:sldId id="298" r:id="rId32"/>
    <p:sldId id="290" r:id="rId33"/>
    <p:sldId id="291" r:id="rId34"/>
    <p:sldId id="299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293" r:id="rId43"/>
    <p:sldId id="294" r:id="rId44"/>
    <p:sldId id="295" r:id="rId45"/>
    <p:sldId id="300" r:id="rId46"/>
  </p:sldIdLst>
  <p:sldSz cx="9144000" cy="6858000" type="screen4x3"/>
  <p:notesSz cx="6858000" cy="9144000"/>
  <p:defaultTextStyle>
    <a:defPPr>
      <a:defRPr lang="en-US"/>
    </a:defPPr>
    <a:lvl1pPr marL="0" algn="l" defTabSz="456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156" algn="l" defTabSz="456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317" algn="l" defTabSz="456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476" algn="l" defTabSz="456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633" algn="l" defTabSz="456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0794" algn="l" defTabSz="456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6950" algn="l" defTabSz="456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3102" algn="l" defTabSz="456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9266" algn="l" defTabSz="4561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0" d="100"/>
          <a:sy n="130" d="100"/>
        </p:scale>
        <p:origin x="-6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0CEAE-F087-F540-A5F2-4DC8B030B4C0}" type="datetimeFigureOut">
              <a:rPr lang="en-US" smtClean="0"/>
              <a:pPr/>
              <a:t>2012-3-14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87C4D-13D0-E845-9A72-5C002C1069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5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6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156" algn="l" defTabSz="456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317" algn="l" defTabSz="456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476" algn="l" defTabSz="456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633" algn="l" defTabSz="456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794" algn="l" defTabSz="456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950" algn="l" defTabSz="456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102" algn="l" defTabSz="456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266" algn="l" defTabSz="4561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B3E04EF-E9FF-574E-9F96-64CF9BCC8234}" type="slidenum">
              <a:rPr lang="en-US"/>
              <a:pPr/>
              <a:t>45</a:t>
            </a:fld>
            <a:endParaRPr lang="en-US"/>
          </a:p>
        </p:txBody>
      </p:sp>
      <p:sp>
        <p:nvSpPr>
          <p:cNvPr id="60313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0314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242" tIns="45624" rIns="91242" bIns="45624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56584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ctr">
              <a:defRPr sz="4800" b="0" i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Helvetica Neue"/>
                <a:cs typeface="Helvetica Neue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761031"/>
            <a:ext cx="7772400" cy="1199704"/>
          </a:xfrm>
        </p:spPr>
        <p:txBody>
          <a:bodyPr lIns="45624" rIns="45624"/>
          <a:lstStyle>
            <a:lvl1pPr marL="0" marR="63874" indent="0" algn="ctr">
              <a:buNone/>
              <a:defRPr b="0" i="0">
                <a:solidFill>
                  <a:schemeClr val="tx2"/>
                </a:solidFill>
                <a:latin typeface="Helvetica Neue"/>
                <a:cs typeface="Helvetica Neue"/>
              </a:defRPr>
            </a:lvl1pPr>
            <a:lvl2pPr marL="456251" indent="0" algn="ctr">
              <a:buNone/>
            </a:lvl2pPr>
            <a:lvl3pPr marL="912506" indent="0" algn="ctr">
              <a:buNone/>
            </a:lvl3pPr>
            <a:lvl4pPr marL="1368760" indent="0" algn="ctr">
              <a:buNone/>
            </a:lvl4pPr>
            <a:lvl5pPr marL="1825012" indent="0" algn="ctr">
              <a:buNone/>
            </a:lvl5pPr>
            <a:lvl6pPr marL="2281267" indent="0" algn="ctr">
              <a:buNone/>
            </a:lvl6pPr>
            <a:lvl7pPr marL="2737518" indent="0" algn="ctr">
              <a:buNone/>
            </a:lvl7pPr>
            <a:lvl8pPr marL="3193764" indent="0" algn="ctr">
              <a:buNone/>
            </a:lvl8pPr>
            <a:lvl9pPr marL="3650023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102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0" y="0"/>
            <a:ext cx="864000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6480" y="1604347"/>
            <a:ext cx="4043520" cy="4524955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604347"/>
            <a:ext cx="404496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0" y="0"/>
            <a:ext cx="864000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0" y="1604347"/>
            <a:ext cx="404352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8241" y="1604347"/>
            <a:ext cx="404496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560" y="0"/>
            <a:ext cx="864000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0" y="1604347"/>
            <a:ext cx="4043520" cy="452495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8241" y="1604347"/>
            <a:ext cx="4044960" cy="4524955"/>
          </a:xfrm>
        </p:spPr>
        <p:txBody>
          <a:bodyPr/>
          <a:lstStyle/>
          <a:p>
            <a:r>
              <a:rPr lang="en-US" smtClean="0"/>
              <a:t>Click icon to add clip art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96478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3887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459" y="1479702"/>
            <a:ext cx="8639999" cy="4700654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buFont typeface="Arial"/>
              <a:buChar char="•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48339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499" y="1355182"/>
            <a:ext cx="4008959" cy="4838908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rgbClr val="7F7F7F"/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/>
          </p:nvPr>
        </p:nvSpPr>
        <p:spPr>
          <a:xfrm>
            <a:off x="355680" y="1355182"/>
            <a:ext cx="4216320" cy="4838908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39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48339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 b="0" i="0">
                <a:solidFill>
                  <a:schemeClr val="tx1"/>
                </a:solidFill>
                <a:latin typeface="Helvetica Neue Light"/>
                <a:cs typeface="Helvetica Neue Light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7220" y="2605614"/>
            <a:ext cx="8232775" cy="198393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32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20" y="1323342"/>
            <a:ext cx="8232775" cy="1121763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2pPr>
            <a:lvl3pPr indent="0">
              <a:spcBef>
                <a:spcPts val="0"/>
              </a:spcBef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bg1">
                  <a:lumMod val="50000"/>
                </a:schemeClr>
              </a:buClr>
              <a:defRPr b="0" i="0">
                <a:solidFill>
                  <a:schemeClr val="bg1">
                    <a:lumMod val="50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57200" y="4737330"/>
            <a:ext cx="8229600" cy="1434874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48339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4045" y="1353521"/>
            <a:ext cx="8232775" cy="1789246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32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20" y="3309634"/>
            <a:ext cx="8232775" cy="1121763"/>
          </a:xfrm>
        </p:spPr>
        <p:txBody>
          <a:bodyPr/>
          <a:lstStyle>
            <a:lvl1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indent="0">
              <a:spcBef>
                <a:spcPts val="0"/>
              </a:spcBef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4045" y="4598275"/>
            <a:ext cx="8232775" cy="1826320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32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339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54045" y="1761435"/>
            <a:ext cx="8232775" cy="3902966"/>
          </a:xfr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88900" dir="2700000" algn="tl" rotWithShape="0">
              <a:srgbClr val="000000">
                <a:alpha val="43000"/>
              </a:srgbClr>
            </a:outerShdw>
          </a:effectLst>
        </p:spPr>
        <p:txBody>
          <a:bodyPr wrap="none" lIns="91232" anchor="t" anchorCtr="0">
            <a:normAutofit/>
          </a:bodyPr>
          <a:lstStyle>
            <a:lvl1pPr marL="0" indent="0">
              <a:buNone/>
              <a:defRPr sz="1600" b="1" kern="900">
                <a:solidFill>
                  <a:schemeClr val="tx1"/>
                </a:solidFill>
                <a:latin typeface="Courier New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48339" y="1243114"/>
            <a:ext cx="8847359" cy="1588"/>
          </a:xfrm>
          <a:prstGeom prst="line">
            <a:avLst/>
          </a:prstGeom>
          <a:ln w="12700" cap="flat" cmpd="thickThin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 rtlCol="0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55680" y="41764"/>
            <a:ext cx="8501760" cy="1143000"/>
          </a:xfrm>
          <a:prstGeom prst="rect">
            <a:avLst/>
          </a:prstGeom>
        </p:spPr>
        <p:txBody>
          <a:bodyPr vert="horz" lIns="91242" tIns="45624" rIns="91242" bIns="45624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48339" y="1392538"/>
            <a:ext cx="8847359" cy="4982942"/>
          </a:xfrm>
          <a:prstGeom prst="rect">
            <a:avLst/>
          </a:prstGeom>
        </p:spPr>
        <p:txBody>
          <a:bodyPr vert="horz" lIns="91242" tIns="45624" rIns="91242" bIns="45624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59023" y="6683181"/>
            <a:ext cx="371183" cy="209390"/>
          </a:xfrm>
          <a:prstGeom prst="rect">
            <a:avLst/>
          </a:prstGeom>
          <a:noFill/>
        </p:spPr>
        <p:txBody>
          <a:bodyPr wrap="none" lIns="82780" tIns="41391" rIns="82780" bIns="41391" rtlCol="0">
            <a:spAutoFit/>
          </a:bodyPr>
          <a:lstStyle/>
          <a:p>
            <a:pPr algn="l"/>
            <a:r>
              <a:rPr lang="en-US" sz="800" dirty="0" smtClean="0"/>
              <a:t>(</a:t>
            </a:r>
            <a:fld id="{1F7FDA8B-F13B-1D43-9711-3B08EFAB2B53}" type="slidenum">
              <a:rPr lang="en-US" sz="800" smtClean="0"/>
              <a:pPr algn="l"/>
              <a:t>‹#›</a:t>
            </a:fld>
            <a:r>
              <a:rPr lang="en-US" sz="800" dirty="0" smtClean="0"/>
              <a:t>)</a:t>
            </a:r>
            <a:endParaRPr lang="en-US" sz="800" dirty="0"/>
          </a:p>
        </p:txBody>
      </p:sp>
      <p:pic>
        <p:nvPicPr>
          <p:cNvPr id="3" name="Picture 2" descr="s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88" y="6622912"/>
            <a:ext cx="1345210" cy="2242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701" r:id="rId10"/>
    <p:sldLayoutId id="2147483695" r:id="rId11"/>
    <p:sldLayoutId id="2147483696" r:id="rId12"/>
    <p:sldLayoutId id="2147483697" r:id="rId13"/>
    <p:sldLayoutId id="2147483699" r:id="rId14"/>
    <p:sldLayoutId id="2147483700" r:id="rId15"/>
  </p:sldLayoutIdLst>
  <p:txStyles>
    <p:titleStyle>
      <a:lvl1pPr algn="l" rtl="0" eaLnBrk="1" latinLnBrk="0" hangingPunct="1">
        <a:spcBef>
          <a:spcPct val="0"/>
        </a:spcBef>
        <a:buNone/>
        <a:defRPr kumimoji="0" sz="4100" b="0" i="0" kern="1200">
          <a:solidFill>
            <a:srgbClr val="000000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Helvetica Neue Light"/>
          <a:ea typeface="+mj-ea"/>
          <a:cs typeface="Helvetica Neue Light"/>
        </a:defRPr>
      </a:lvl1pPr>
    </p:titleStyle>
    <p:bodyStyle>
      <a:lvl1pPr marL="365000" indent="-255499" algn="l" rtl="0" eaLnBrk="1" latinLnBrk="0" hangingPunct="1">
        <a:spcBef>
          <a:spcPts val="600"/>
        </a:spcBef>
        <a:spcAft>
          <a:spcPts val="0"/>
        </a:spcAft>
        <a:buClr>
          <a:schemeClr val="bg1">
            <a:lumMod val="50000"/>
          </a:schemeClr>
        </a:buClr>
        <a:buSzPct val="68000"/>
        <a:buFont typeface="Wingdings 3"/>
        <a:buChar char=""/>
        <a:defRPr kumimoji="0" sz="27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1pPr>
      <a:lvl2pPr marL="620504" indent="-228127" algn="l" rtl="0" eaLnBrk="1" latinLnBrk="0" hangingPunct="1">
        <a:spcBef>
          <a:spcPts val="400"/>
        </a:spcBef>
        <a:buClr>
          <a:schemeClr val="bg1">
            <a:lumMod val="50000"/>
          </a:schemeClr>
        </a:buClr>
        <a:buFont typeface="Wingdings" charset="2"/>
        <a:buChar char="§"/>
        <a:defRPr kumimoji="0" sz="23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2pPr>
      <a:lvl3pPr marL="857756" indent="-228127" algn="l" rtl="0" eaLnBrk="1" latinLnBrk="0" hangingPunct="1">
        <a:spcBef>
          <a:spcPts val="350"/>
        </a:spcBef>
        <a:buClr>
          <a:schemeClr val="bg1">
            <a:lumMod val="50000"/>
          </a:schemeClr>
        </a:buClr>
        <a:buSzPct val="100000"/>
        <a:buFont typeface="Wingdings 2"/>
        <a:buChar char=""/>
        <a:defRPr kumimoji="0" sz="21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3pPr>
      <a:lvl4pPr marL="1140635" indent="-228127" algn="l" rtl="0" eaLnBrk="1" latinLnBrk="0" hangingPunct="1">
        <a:spcBef>
          <a:spcPts val="350"/>
        </a:spcBef>
        <a:buClr>
          <a:schemeClr val="bg1">
            <a:lumMod val="50000"/>
          </a:schemeClr>
        </a:buClr>
        <a:buFont typeface="Wingdings 2"/>
        <a:buChar char=""/>
        <a:defRPr kumimoji="0" sz="19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4pPr>
      <a:lvl5pPr marL="1368760" indent="-228127" algn="l" rtl="0" eaLnBrk="1" latinLnBrk="0" hangingPunct="1">
        <a:spcBef>
          <a:spcPts val="350"/>
        </a:spcBef>
        <a:buClr>
          <a:schemeClr val="bg1">
            <a:lumMod val="50000"/>
          </a:schemeClr>
        </a:buClr>
        <a:buFont typeface="Wingdings 2"/>
        <a:buChar char=""/>
        <a:defRPr kumimoji="0" sz="1800" b="0" i="0" kern="1200">
          <a:solidFill>
            <a:schemeClr val="bg1">
              <a:lumMod val="50000"/>
            </a:schemeClr>
          </a:solidFill>
          <a:latin typeface="Helvetica Neue"/>
          <a:ea typeface="+mn-ea"/>
          <a:cs typeface="Helvetica Neue"/>
        </a:defRPr>
      </a:lvl5pPr>
      <a:lvl6pPr marL="1596882" indent="-22812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5012" indent="-22812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3139" indent="-22812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1267" indent="-228127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2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25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12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376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00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drops.dagstuhl.de/opus/volltexte/2011/3315/" TargetMode="External"/><Relationship Id="rId4" Type="http://schemas.openxmlformats.org/officeDocument/2006/relationships/hyperlink" Target="http://force11.org/white_paper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x.doi.org/10.4230/DagMan.1.1.41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orce11.org/white_paper" TargetMode="External"/><Relationship Id="rId3" Type="http://schemas.openxmlformats.org/officeDocument/2006/relationships/hyperlink" Target="http://www.force11.or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Report on the</a:t>
            </a:r>
            <a:br>
              <a:rPr lang="en-US" sz="3600" dirty="0" smtClean="0"/>
            </a:br>
            <a:r>
              <a:rPr lang="en-US" sz="3600" dirty="0" smtClean="0"/>
              <a:t>“Future of Research Communications” </a:t>
            </a:r>
            <a:br>
              <a:rPr lang="en-US" sz="3600" dirty="0" smtClean="0"/>
            </a:br>
            <a:r>
              <a:rPr lang="en-US" sz="3600" dirty="0" smtClean="0"/>
              <a:t>Workshop</a:t>
            </a:r>
            <a:br>
              <a:rPr lang="en-US" sz="3600" dirty="0" smtClean="0"/>
            </a:br>
            <a:r>
              <a:rPr lang="en-US" sz="3600" dirty="0" err="1" smtClean="0"/>
              <a:t>Dagstuhl</a:t>
            </a:r>
            <a:r>
              <a:rPr lang="en-US" sz="3600" dirty="0" smtClean="0"/>
              <a:t>, August 15-18, 2012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61031"/>
            <a:ext cx="7772400" cy="14598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Ivan Herman</a:t>
            </a:r>
          </a:p>
          <a:p>
            <a:r>
              <a:rPr lang="en-US" dirty="0"/>
              <a:t>a</a:t>
            </a:r>
            <a:r>
              <a:rPr lang="en-US" dirty="0" smtClean="0"/>
              <a:t>nd the other workshop </a:t>
            </a:r>
            <a:r>
              <a:rPr lang="en-US" dirty="0" smtClean="0"/>
              <a:t>co-chairs:</a:t>
            </a:r>
          </a:p>
          <a:p>
            <a:r>
              <a:rPr lang="en-US" dirty="0" smtClean="0"/>
              <a:t>Tim </a:t>
            </a:r>
            <a:r>
              <a:rPr lang="en-US" dirty="0" smtClean="0"/>
              <a:t>Clark</a:t>
            </a:r>
            <a:r>
              <a:rPr lang="en-US" dirty="0" smtClean="0"/>
              <a:t>, </a:t>
            </a:r>
            <a:r>
              <a:rPr lang="en-US" dirty="0" smtClean="0"/>
              <a:t>Eduard </a:t>
            </a:r>
            <a:r>
              <a:rPr lang="en-US" dirty="0" err="1" smtClean="0"/>
              <a:t>Hovy</a:t>
            </a:r>
            <a:r>
              <a:rPr lang="en-US" dirty="0" smtClean="0"/>
              <a:t>, </a:t>
            </a:r>
            <a:r>
              <a:rPr lang="en-US" dirty="0" smtClean="0"/>
              <a:t> and </a:t>
            </a:r>
            <a:r>
              <a:rPr lang="en-US" dirty="0" smtClean="0"/>
              <a:t>Anita de </a:t>
            </a:r>
            <a:r>
              <a:rPr lang="en-US" dirty="0" err="1" smtClean="0"/>
              <a:t>Waard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534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paper also had…</a:t>
            </a:r>
          </a:p>
        </p:txBody>
      </p:sp>
      <p:pic>
        <p:nvPicPr>
          <p:cNvPr id="3" name="Picture 2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363235"/>
            <a:ext cx="6870023" cy="50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0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(low resolution) diagrams, and …</a:t>
            </a:r>
            <a:endParaRPr lang="en-US" dirty="0"/>
          </a:p>
        </p:txBody>
      </p:sp>
      <p:pic>
        <p:nvPicPr>
          <p:cNvPr id="4" name="Picture 3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428972"/>
            <a:ext cx="6870023" cy="50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1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764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… algorithms to read and to understand </a:t>
            </a:r>
            <a:r>
              <a:rPr lang="en-US" dirty="0"/>
              <a:t>…</a:t>
            </a:r>
          </a:p>
        </p:txBody>
      </p:sp>
      <p:pic>
        <p:nvPicPr>
          <p:cNvPr id="4" name="Picture 3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434579"/>
            <a:ext cx="6870023" cy="50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1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…lots of data; and of course…</a:t>
            </a:r>
            <a:endParaRPr lang="en-US" dirty="0"/>
          </a:p>
        </p:txBody>
      </p:sp>
      <p:pic>
        <p:nvPicPr>
          <p:cNvPr id="3" name="Picture 2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334697"/>
            <a:ext cx="6870023" cy="50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00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</a:t>
            </a:r>
            <a:r>
              <a:rPr lang="en-US" i="1" dirty="0" smtClean="0"/>
              <a:t>lots</a:t>
            </a:r>
            <a:r>
              <a:rPr lang="en-US" dirty="0" smtClean="0"/>
              <a:t> of references.</a:t>
            </a:r>
            <a:endParaRPr lang="en-US" dirty="0"/>
          </a:p>
        </p:txBody>
      </p:sp>
      <p:pic>
        <p:nvPicPr>
          <p:cNvPr id="4" name="Picture 3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375207"/>
            <a:ext cx="6870023" cy="50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80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liked the paper. So I wrote a blog…</a:t>
            </a:r>
            <a:endParaRPr lang="en-US" dirty="0"/>
          </a:p>
        </p:txBody>
      </p:sp>
      <p:pic>
        <p:nvPicPr>
          <p:cNvPr id="4" name="Picture 3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413483"/>
            <a:ext cx="6870023" cy="50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75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…with exact references.</a:t>
            </a:r>
            <a:endParaRPr lang="en-US" dirty="0"/>
          </a:p>
        </p:txBody>
      </p:sp>
      <p:pic>
        <p:nvPicPr>
          <p:cNvPr id="4" name="Picture 3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60" y="1413482"/>
            <a:ext cx="6870023" cy="50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82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were a bunch of comments…</a:t>
            </a:r>
            <a:endParaRPr lang="en-US" dirty="0"/>
          </a:p>
        </p:txBody>
      </p:sp>
      <p:pic>
        <p:nvPicPr>
          <p:cNvPr id="5" name="Picture 4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99" y="1436970"/>
            <a:ext cx="6870023" cy="50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01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79" y="41764"/>
            <a:ext cx="871222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…including the author’s, with my answer…</a:t>
            </a:r>
            <a:endParaRPr lang="en-US" dirty="0"/>
          </a:p>
        </p:txBody>
      </p:sp>
      <p:pic>
        <p:nvPicPr>
          <p:cNvPr id="4" name="Picture 3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42" y="1442020"/>
            <a:ext cx="6870023" cy="50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13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…and also private communications</a:t>
            </a:r>
            <a:endParaRPr lang="en-US" dirty="0"/>
          </a:p>
        </p:txBody>
      </p:sp>
      <p:pic>
        <p:nvPicPr>
          <p:cNvPr id="3" name="Picture 2" descr="t.p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69" y="1347976"/>
            <a:ext cx="6813711" cy="515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4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 me tell you a story…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04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Experts find one another’s result</a:t>
            </a:r>
          </a:p>
          <a:p>
            <a:r>
              <a:rPr lang="en-US" dirty="0" smtClean="0"/>
              <a:t>They engage into private or public conversations, discussions</a:t>
            </a:r>
          </a:p>
          <a:p>
            <a:r>
              <a:rPr lang="en-US" dirty="0" smtClean="0"/>
              <a:t>They may lead to </a:t>
            </a:r>
          </a:p>
          <a:p>
            <a:pPr lvl="1"/>
            <a:r>
              <a:rPr lang="en-US" dirty="0" smtClean="0"/>
              <a:t>new results</a:t>
            </a:r>
          </a:p>
          <a:p>
            <a:pPr lvl="1"/>
            <a:r>
              <a:rPr lang="en-US" dirty="0" smtClean="0"/>
              <a:t>new, possibly common actions (that did happen in our case)</a:t>
            </a:r>
          </a:p>
          <a:p>
            <a:r>
              <a:rPr lang="en-US" dirty="0"/>
              <a:t>T</a:t>
            </a:r>
            <a:r>
              <a:rPr lang="en-US" dirty="0" smtClean="0"/>
              <a:t>hey get to know and possibly influence one another’s view</a:t>
            </a:r>
          </a:p>
          <a:p>
            <a:r>
              <a:rPr lang="en-US" dirty="0"/>
              <a:t>E</a:t>
            </a:r>
            <a:r>
              <a:rPr lang="en-US" dirty="0" smtClean="0"/>
              <a:t>tc.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was and example of what scholarly communication is </a:t>
            </a:r>
            <a:r>
              <a:rPr lang="en-US" i="1" dirty="0" smtClean="0"/>
              <a:t>really</a:t>
            </a:r>
            <a:r>
              <a:rPr lang="en-US" dirty="0" smtClean="0"/>
              <a:t> all about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3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Scholarly advances were always based on </a:t>
            </a:r>
            <a:r>
              <a:rPr lang="en-US" i="1" u="sng" dirty="0" smtClean="0"/>
              <a:t>communication</a:t>
            </a:r>
            <a:endParaRPr lang="en-US" i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240" y="1463530"/>
            <a:ext cx="6297521" cy="510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2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found out about the paper on a social site</a:t>
            </a:r>
          </a:p>
          <a:p>
            <a:pPr lvl="1"/>
            <a:r>
              <a:rPr lang="en-US" i="1" dirty="0" smtClean="0"/>
              <a:t>not</a:t>
            </a:r>
            <a:r>
              <a:rPr lang="en-US" dirty="0" smtClean="0"/>
              <a:t> through </a:t>
            </a:r>
            <a:r>
              <a:rPr lang="en-US" dirty="0" smtClean="0"/>
              <a:t>a </a:t>
            </a:r>
            <a:r>
              <a:rPr lang="en-US" dirty="0" smtClean="0"/>
              <a:t>formal bibliography</a:t>
            </a:r>
          </a:p>
          <a:p>
            <a:r>
              <a:rPr lang="en-US" dirty="0" smtClean="0"/>
              <a:t>I could not get to the paper directly</a:t>
            </a:r>
          </a:p>
          <a:p>
            <a:pPr lvl="1"/>
            <a:r>
              <a:rPr lang="en-US" dirty="0" smtClean="0"/>
              <a:t>though my Institute’s library has a subscription to Elsevier’s Web site…</a:t>
            </a:r>
          </a:p>
          <a:p>
            <a:pPr lvl="1"/>
            <a:r>
              <a:rPr lang="en-US" dirty="0" smtClean="0"/>
              <a:t>I was not there! I.e., </a:t>
            </a:r>
            <a:r>
              <a:rPr lang="en-US" dirty="0" smtClean="0"/>
              <a:t>I had no </a:t>
            </a:r>
            <a:r>
              <a:rPr lang="en-US" dirty="0" smtClean="0"/>
              <a:t>access</a:t>
            </a:r>
          </a:p>
          <a:p>
            <a:pPr lvl="1"/>
            <a:r>
              <a:rPr lang="en-US" dirty="0" smtClean="0"/>
              <a:t>I had to </a:t>
            </a:r>
            <a:r>
              <a:rPr lang="en-US" i="1" u="sng" dirty="0" smtClean="0"/>
              <a:t>know</a:t>
            </a:r>
            <a:r>
              <a:rPr lang="en-US" dirty="0" smtClean="0"/>
              <a:t> (because I am part of the community) that there is a preprint server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hat is wrong with our story?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713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had access to PDF: like a paper printout, but on the screen</a:t>
            </a:r>
          </a:p>
          <a:p>
            <a:pPr lvl="1"/>
            <a:r>
              <a:rPr lang="en-US" dirty="0" smtClean="0"/>
              <a:t>no access to higher resolution images</a:t>
            </a:r>
          </a:p>
          <a:p>
            <a:pPr lvl="1"/>
            <a:r>
              <a:rPr lang="en-US" dirty="0" smtClean="0"/>
              <a:t>no access to the underlying data, so that I could check some of the statements</a:t>
            </a:r>
          </a:p>
          <a:p>
            <a:pPr lvl="1"/>
            <a:r>
              <a:rPr lang="en-US" dirty="0" smtClean="0"/>
              <a:t>no access to the algorithm to really try it out (have you ever tried to </a:t>
            </a:r>
            <a:r>
              <a:rPr lang="en-US" i="1" dirty="0" smtClean="0"/>
              <a:t>read</a:t>
            </a:r>
            <a:r>
              <a:rPr lang="en-US" dirty="0" smtClean="0"/>
              <a:t> a complex computing algorithm?)</a:t>
            </a:r>
          </a:p>
          <a:p>
            <a:pPr lvl="1"/>
            <a:r>
              <a:rPr lang="en-US" dirty="0" smtClean="0"/>
              <a:t>no direct link to all the other papers via the references</a:t>
            </a:r>
          </a:p>
          <a:p>
            <a:pPr lvl="2"/>
            <a:r>
              <a:rPr lang="en-US" dirty="0" smtClean="0"/>
              <a:t>if I want to read them: for </a:t>
            </a:r>
            <a:r>
              <a:rPr lang="en-US" dirty="0" smtClean="0"/>
              <a:t>each paper the whole story starts all over </a:t>
            </a:r>
            <a:r>
              <a:rPr lang="en-US" dirty="0" smtClean="0"/>
              <a:t>again!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hat </a:t>
            </a:r>
            <a:r>
              <a:rPr lang="en-US" dirty="0"/>
              <a:t>is wrong with our story?</a:t>
            </a:r>
          </a:p>
        </p:txBody>
      </p:sp>
    </p:spTree>
    <p:extLst>
      <p:ext uri="{BB962C8B-B14F-4D97-AF65-F5344CB8AC3E}">
        <p14:creationId xmlns:p14="http://schemas.microsoft.com/office/powerpoint/2010/main" val="1156820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 blog led to</a:t>
            </a:r>
          </a:p>
          <a:p>
            <a:pPr lvl="1"/>
            <a:r>
              <a:rPr lang="en-US" dirty="0" smtClean="0"/>
              <a:t>additional insights, possibly </a:t>
            </a:r>
            <a:r>
              <a:rPr lang="en-US" dirty="0" smtClean="0"/>
              <a:t>to both </a:t>
            </a:r>
            <a:r>
              <a:rPr lang="en-US" dirty="0" smtClean="0"/>
              <a:t>of us</a:t>
            </a:r>
          </a:p>
          <a:p>
            <a:pPr lvl="1"/>
            <a:r>
              <a:rPr lang="en-US" dirty="0" smtClean="0"/>
              <a:t>maybe some practical results </a:t>
            </a:r>
          </a:p>
          <a:p>
            <a:pPr lvl="2"/>
            <a:r>
              <a:rPr lang="en-US" dirty="0" smtClean="0"/>
              <a:t>submission of a specification to a standard body in this case</a:t>
            </a:r>
          </a:p>
          <a:p>
            <a:pPr lvl="1"/>
            <a:r>
              <a:rPr lang="en-US" dirty="0" smtClean="0"/>
              <a:t>the paper certainly had an impact on me </a:t>
            </a:r>
            <a:r>
              <a:rPr lang="en-US" dirty="0" smtClean="0">
                <a:sym typeface="Wingdings"/>
              </a:rPr>
              <a:t>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But… the whole series of communication, of references, etc</a:t>
            </a:r>
            <a:r>
              <a:rPr lang="en-US" dirty="0"/>
              <a:t>.</a:t>
            </a:r>
            <a:r>
              <a:rPr lang="en-US" dirty="0" smtClean="0"/>
              <a:t>, go unnoticed on the authors’ official impact factors</a:t>
            </a:r>
          </a:p>
          <a:p>
            <a:pPr lvl="1"/>
            <a:r>
              <a:rPr lang="en-US" dirty="0" smtClean="0"/>
              <a:t>and that is almost the </a:t>
            </a:r>
            <a:r>
              <a:rPr lang="en-US" i="1" dirty="0" smtClean="0"/>
              <a:t>only</a:t>
            </a:r>
            <a:r>
              <a:rPr lang="en-US" dirty="0" smtClean="0"/>
              <a:t> thing that counts for career advancement…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wrong with our story?</a:t>
            </a:r>
          </a:p>
        </p:txBody>
      </p:sp>
    </p:spTree>
    <p:extLst>
      <p:ext uri="{BB962C8B-B14F-4D97-AF65-F5344CB8AC3E}">
        <p14:creationId xmlns:p14="http://schemas.microsoft.com/office/powerpoint/2010/main" val="62976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Web sites can offer you lively experiences on</a:t>
            </a:r>
          </a:p>
          <a:p>
            <a:pPr lvl="1"/>
            <a:r>
              <a:rPr lang="en-US" dirty="0" smtClean="0"/>
              <a:t>images, interactive diagrams, video, audio</a:t>
            </a:r>
          </a:p>
          <a:p>
            <a:pPr lvl="1"/>
            <a:r>
              <a:rPr lang="en-US" dirty="0" smtClean="0"/>
              <a:t>possibly illustrated algorithms running real time on demand</a:t>
            </a:r>
          </a:p>
          <a:p>
            <a:pPr lvl="1"/>
            <a:r>
              <a:rPr lang="en-US" dirty="0" smtClean="0"/>
              <a:t>interactive control over remote program execution</a:t>
            </a:r>
          </a:p>
          <a:p>
            <a:r>
              <a:rPr lang="en-US" dirty="0" smtClean="0"/>
              <a:t>Hyperlinks are the norm: getting from one page to another is normal and expected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Compare it with the Web age where…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84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Storage is cheap: publishing data or images beyond pure text is common place</a:t>
            </a:r>
          </a:p>
          <a:p>
            <a:r>
              <a:rPr lang="en-US" dirty="0" smtClean="0"/>
              <a:t>Data mining is real: cross references, relationships, etc., become possible if the underlying content is “software friendly”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Compare it with the Web age where…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84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Experts communicate through emails, Twitter, Google+, Facebook, etc.</a:t>
            </a:r>
          </a:p>
          <a:p>
            <a:pPr lvl="1"/>
            <a:r>
              <a:rPr lang="en-US" dirty="0" smtClean="0"/>
              <a:t>possibly more knowledge and information flows through these channels than through “official” scientific communications</a:t>
            </a:r>
          </a:p>
          <a:p>
            <a:pPr lvl="1"/>
            <a:r>
              <a:rPr lang="en-US" dirty="0" smtClean="0"/>
              <a:t>this flow is not measured for scientific career purposes</a:t>
            </a:r>
          </a:p>
          <a:p>
            <a:r>
              <a:rPr lang="en-US" dirty="0" smtClean="0"/>
              <a:t>Pace of information exchange is higher, a publication must be made available almost instantaneously </a:t>
            </a:r>
          </a:p>
          <a:p>
            <a:pPr lvl="1"/>
            <a:r>
              <a:rPr lang="en-US" dirty="0" smtClean="0"/>
              <a:t>compare it to the long publication delays through official channels</a:t>
            </a:r>
          </a:p>
          <a:p>
            <a:pPr marL="10950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</a:t>
            </a:r>
            <a:r>
              <a:rPr lang="en-US" dirty="0" err="1" smtClean="0"/>
              <a:t>behaviours</a:t>
            </a:r>
            <a:r>
              <a:rPr lang="en-US" dirty="0" smtClean="0"/>
              <a:t> are changing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681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is an information overload; people expect technical help in managing it</a:t>
            </a:r>
          </a:p>
          <a:p>
            <a:r>
              <a:rPr lang="en-US" dirty="0" smtClean="0"/>
              <a:t>Collaborative platforms come to the fore where scientific discourse may happen through common development and discussion</a:t>
            </a:r>
          </a:p>
          <a:p>
            <a:r>
              <a:rPr lang="en-US" dirty="0" smtClean="0"/>
              <a:t>etc.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</a:t>
            </a:r>
            <a:r>
              <a:rPr lang="en-US" dirty="0" err="1" smtClean="0"/>
              <a:t>behaviours</a:t>
            </a:r>
            <a:r>
              <a:rPr lang="en-US" dirty="0" smtClean="0"/>
              <a:t> are changing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99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1000"/>
          </a:blip>
          <a:stretch>
            <a:fillRect/>
          </a:stretch>
        </p:blipFill>
        <p:spPr>
          <a:xfrm>
            <a:off x="1998428" y="199765"/>
            <a:ext cx="5301876" cy="654111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4956" y="1812153"/>
            <a:ext cx="8955084" cy="3624306"/>
          </a:xfrm>
        </p:spPr>
        <p:txBody>
          <a:bodyPr>
            <a:normAutofit/>
          </a:bodyPr>
          <a:lstStyle/>
          <a:p>
            <a:r>
              <a:rPr lang="en-US" b="1" i="1" dirty="0" smtClean="0"/>
              <a:t>Scholarly communication should move away from its paper centric model and traditions, and join the information age!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95670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570572"/>
          </a:xfrm>
        </p:spPr>
        <p:txBody>
          <a:bodyPr>
            <a:normAutofit/>
          </a:bodyPr>
          <a:lstStyle/>
          <a:p>
            <a:r>
              <a:rPr lang="en-US" dirty="0" smtClean="0"/>
              <a:t>I heard about an interesting paper on a social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570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36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Dagstuhl</a:t>
            </a:r>
            <a:r>
              <a:rPr lang="en-US" dirty="0" smtClean="0"/>
              <a:t> </a:t>
            </a:r>
            <a:r>
              <a:rPr lang="en-US" dirty="0"/>
              <a:t>workshop on </a:t>
            </a:r>
            <a:br>
              <a:rPr lang="en-US" dirty="0"/>
            </a:br>
            <a:r>
              <a:rPr lang="en-US" dirty="0"/>
              <a:t>“Future of Scholarly Communication”</a:t>
            </a:r>
          </a:p>
        </p:txBody>
      </p:sp>
      <p:pic>
        <p:nvPicPr>
          <p:cNvPr id="5" name="Chart Placeholder 4" descr="forc-dagstuhl.jpg"/>
          <p:cNvPicPr>
            <a:picLocks noGrp="1" noChangeAspect="1"/>
          </p:cNvPicPr>
          <p:nvPr>
            <p:ph type="ch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r="16487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Took place on 15-18 August, 2011</a:t>
            </a:r>
          </a:p>
          <a:p>
            <a:r>
              <a:rPr lang="en-US" dirty="0"/>
              <a:t>Large </a:t>
            </a:r>
            <a:r>
              <a:rPr lang="en-US"/>
              <a:t>participation </a:t>
            </a:r>
            <a:r>
              <a:rPr lang="en-US" smtClean="0"/>
              <a:t>of people </a:t>
            </a:r>
            <a:r>
              <a:rPr lang="en-US" dirty="0"/>
              <a:t>with very different </a:t>
            </a:r>
            <a:r>
              <a:rPr lang="en-US"/>
              <a:t>scientific </a:t>
            </a:r>
            <a:r>
              <a:rPr lang="en-US" smtClean="0"/>
              <a:t>backgrounds</a:t>
            </a:r>
            <a:endParaRPr lang="en-US" dirty="0"/>
          </a:p>
          <a:p>
            <a:pPr lvl="1"/>
            <a:r>
              <a:rPr lang="en-US" dirty="0"/>
              <a:t>biologists</a:t>
            </a:r>
          </a:p>
          <a:p>
            <a:pPr lvl="1"/>
            <a:r>
              <a:rPr lang="en-US" dirty="0"/>
              <a:t>computer scientists</a:t>
            </a:r>
          </a:p>
          <a:p>
            <a:pPr lvl="1"/>
            <a:r>
              <a:rPr lang="en-US" dirty="0"/>
              <a:t>librarians</a:t>
            </a:r>
          </a:p>
          <a:p>
            <a:pPr lvl="1"/>
            <a:r>
              <a:rPr lang="en-US" dirty="0"/>
              <a:t>publishers</a:t>
            </a:r>
          </a:p>
          <a:p>
            <a:pPr lvl="1"/>
            <a:r>
              <a:rPr lang="en-US" dirty="0"/>
              <a:t>astrophysicists</a:t>
            </a:r>
          </a:p>
          <a:p>
            <a:pPr lvl="1"/>
            <a:r>
              <a:rPr lang="en-US" dirty="0"/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7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Solve all the issues</a:t>
            </a:r>
          </a:p>
          <a:p>
            <a:r>
              <a:rPr lang="en-US" dirty="0" smtClean="0"/>
              <a:t>Come up with ready solution</a:t>
            </a:r>
          </a:p>
          <a:p>
            <a:r>
              <a:rPr lang="en-US" dirty="0" smtClean="0"/>
              <a:t>Develop new software</a:t>
            </a:r>
          </a:p>
          <a:p>
            <a:r>
              <a:rPr lang="en-US" dirty="0" smtClean="0"/>
              <a:t>Define full-blown new business models</a:t>
            </a:r>
          </a:p>
          <a:p>
            <a:r>
              <a:rPr lang="en-US" dirty="0"/>
              <a:t>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 was </a:t>
            </a:r>
            <a:r>
              <a:rPr lang="en-US" i="1" dirty="0" smtClean="0"/>
              <a:t>not</a:t>
            </a:r>
            <a:r>
              <a:rPr lang="en-US" dirty="0" smtClean="0"/>
              <a:t> 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845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Experiences were exchanged among communities</a:t>
            </a:r>
          </a:p>
          <a:p>
            <a:r>
              <a:rPr lang="en-US" dirty="0" smtClean="0"/>
              <a:t>A high level synthesis of the issues was </a:t>
            </a:r>
            <a:r>
              <a:rPr lang="en-US" dirty="0" smtClean="0"/>
              <a:t>provided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“</a:t>
            </a:r>
            <a:r>
              <a:rPr lang="en-US" dirty="0" err="1" smtClean="0"/>
              <a:t>Dagstuhl</a:t>
            </a:r>
            <a:r>
              <a:rPr lang="en-US" dirty="0" smtClean="0"/>
              <a:t> Manifesto”</a:t>
            </a:r>
          </a:p>
          <a:p>
            <a:pPr marL="629629" lvl="2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err="1">
                <a:hlinkClick r:id="rId2"/>
              </a:rPr>
              <a:t>dx.doi.org</a:t>
            </a:r>
            <a:r>
              <a:rPr lang="cs-CZ" dirty="0">
                <a:hlinkClick r:id="rId2"/>
              </a:rPr>
              <a:t>/10.4230/DagMan.1.1.41</a:t>
            </a:r>
            <a:endParaRPr lang="en-US" dirty="0" smtClean="0"/>
          </a:p>
          <a:p>
            <a:pPr lvl="1"/>
            <a:r>
              <a:rPr lang="en-US" dirty="0" smtClean="0"/>
              <a:t>A separate </a:t>
            </a:r>
            <a:r>
              <a:rPr lang="en-US" dirty="0" err="1" smtClean="0"/>
              <a:t>Dagstuhl</a:t>
            </a:r>
            <a:r>
              <a:rPr lang="en-US" dirty="0" smtClean="0"/>
              <a:t> </a:t>
            </a:r>
            <a:r>
              <a:rPr lang="en-US" dirty="0"/>
              <a:t>report:  </a:t>
            </a:r>
            <a:endParaRPr lang="en-US" dirty="0" smtClean="0"/>
          </a:p>
          <a:p>
            <a:pPr marL="629629" lvl="2" indent="0">
              <a:buNone/>
            </a:pPr>
            <a:r>
              <a:rPr lang="en-US" dirty="0" smtClean="0">
                <a:hlinkClick r:id="rId3" tooltip="Dagstuhl Report"/>
              </a:rPr>
              <a:t>http</a:t>
            </a:r>
            <a:r>
              <a:rPr lang="en-US" dirty="0">
                <a:hlinkClick r:id="rId3" tooltip="Dagstuhl Report"/>
              </a:rPr>
              <a:t>://drops.dagstuhl.de/opus/volltexte/2011/3315</a:t>
            </a:r>
            <a:r>
              <a:rPr lang="en-US" dirty="0" smtClean="0">
                <a:hlinkClick r:id="rId3" tooltip="Dagstuhl Report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A shorter version in the “Force11 Manifesto”: </a:t>
            </a:r>
          </a:p>
          <a:p>
            <a:pPr marL="629629" lvl="2" indent="0">
              <a:buNone/>
            </a:pPr>
            <a:r>
              <a:rPr lang="en-US" dirty="0" smtClean="0">
                <a:hlinkClick r:id="rId4" tooltip="Force11 White Paper"/>
              </a:rPr>
              <a:t>http</a:t>
            </a:r>
            <a:r>
              <a:rPr lang="en-US" dirty="0">
                <a:hlinkClick r:id="rId4" tooltip="Force11 White Paper"/>
              </a:rPr>
              <a:t>://force11.org/</a:t>
            </a:r>
            <a:r>
              <a:rPr lang="en-US" dirty="0" smtClean="0">
                <a:hlinkClick r:id="rId4" tooltip="Force11 White Paper"/>
              </a:rPr>
              <a:t>white_paper</a:t>
            </a:r>
            <a:endParaRPr lang="en-US" dirty="0" smtClean="0"/>
          </a:p>
          <a:p>
            <a:r>
              <a:rPr lang="en-US" i="1" u="sng" dirty="0" smtClean="0"/>
              <a:t>Build a community around the common goal</a:t>
            </a:r>
          </a:p>
          <a:p>
            <a:pPr marL="392377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Instead…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18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i="1" dirty="0"/>
              <a:t>Goal: go beyond everyone’s respective disciplines and look at the issues around scholarly communications in general</a:t>
            </a:r>
            <a:br>
              <a:rPr lang="en-US" sz="4400" i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90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major areas were explored</a:t>
            </a:r>
          </a:p>
          <a:p>
            <a:pPr marL="849577" lvl="1" indent="-457200">
              <a:buFont typeface="+mj-lt"/>
              <a:buAutoNum type="arabicPeriod"/>
            </a:pPr>
            <a:r>
              <a:rPr lang="en-US" dirty="0" smtClean="0"/>
              <a:t>Mechanisms and methodologies of publication</a:t>
            </a:r>
          </a:p>
          <a:p>
            <a:pPr marL="849577" lvl="1" indent="-457200">
              <a:buFont typeface="+mj-lt"/>
              <a:buAutoNum type="arabicPeriod"/>
            </a:pPr>
            <a:r>
              <a:rPr lang="en-US" dirty="0" smtClean="0"/>
              <a:t>Finances: business models for the future</a:t>
            </a:r>
          </a:p>
          <a:p>
            <a:pPr marL="849577" lvl="1" indent="-457200">
              <a:buFont typeface="+mj-lt"/>
              <a:buAutoNum type="arabicPeriod"/>
            </a:pPr>
            <a:r>
              <a:rPr lang="en-US" dirty="0" smtClean="0"/>
              <a:t>Re-evaluate quality assessment of researchers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Meeting Recommendations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0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does “publication” mean? </a:t>
            </a:r>
          </a:p>
          <a:p>
            <a:r>
              <a:rPr lang="en-US" dirty="0" smtClean="0"/>
              <a:t>Text, but increasingly together with:</a:t>
            </a:r>
          </a:p>
          <a:p>
            <a:pPr lvl="1"/>
            <a:r>
              <a:rPr lang="en-US" dirty="0" smtClean="0"/>
              <a:t>associated datasets, video, images, software, workflow plans—anything used in research</a:t>
            </a:r>
          </a:p>
          <a:p>
            <a:pPr lvl="1"/>
            <a:r>
              <a:rPr lang="en-US" dirty="0" smtClean="0"/>
              <a:t>related papers, possibly reflecting the evolution of the paper’s thoughts</a:t>
            </a:r>
          </a:p>
          <a:p>
            <a:pPr lvl="1"/>
            <a:r>
              <a:rPr lang="en-US" dirty="0" smtClean="0"/>
              <a:t>social network of related researchers</a:t>
            </a:r>
          </a:p>
          <a:p>
            <a:pPr lvl="1"/>
            <a:r>
              <a:rPr lang="en-US" dirty="0" smtClean="0"/>
              <a:t>possibly earlier versions of the paper, with commentaries</a:t>
            </a:r>
          </a:p>
          <a:p>
            <a:pPr lvl="1"/>
            <a:r>
              <a:rPr lang="en-US" dirty="0" smtClean="0"/>
              <a:t>metadata (publication date, exact references, quality verification results,…)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Mechanisms and Methodology of Publications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520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ssociated information should be stored, like</a:t>
            </a:r>
          </a:p>
          <a:p>
            <a:pPr lvl="1"/>
            <a:r>
              <a:rPr lang="en-US" dirty="0" smtClean="0"/>
              <a:t>datasets, mathematical models, etc.</a:t>
            </a:r>
          </a:p>
          <a:p>
            <a:pPr lvl="1"/>
            <a:r>
              <a:rPr lang="en-US" dirty="0" smtClean="0"/>
              <a:t>software/algorithms in downloadable and runnable form</a:t>
            </a:r>
          </a:p>
          <a:p>
            <a:pPr lvl="1"/>
            <a:r>
              <a:rPr lang="en-US" dirty="0" smtClean="0"/>
              <a:t>images, video, audio, etc., in indexable formats</a:t>
            </a:r>
          </a:p>
          <a:p>
            <a:r>
              <a:rPr lang="en-US" dirty="0" smtClean="0"/>
              <a:t>All these should be stored and made available using public standards</a:t>
            </a:r>
          </a:p>
          <a:p>
            <a:pPr lvl="1"/>
            <a:r>
              <a:rPr lang="en-US" dirty="0" smtClean="0"/>
              <a:t>storage and encoding formats for the data components</a:t>
            </a:r>
          </a:p>
          <a:p>
            <a:pPr lvl="1"/>
            <a:r>
              <a:rPr lang="en-US" dirty="0" smtClean="0"/>
              <a:t>metadata standards for the additional information</a:t>
            </a:r>
          </a:p>
          <a:p>
            <a:pPr lvl="1"/>
            <a:r>
              <a:rPr lang="en-US" dirty="0" smtClean="0"/>
              <a:t>etc.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Mechanisms and Methodology of Publications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94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procedures, systems, services, etc., are needed</a:t>
            </a:r>
          </a:p>
          <a:p>
            <a:pPr lvl="1"/>
            <a:r>
              <a:rPr lang="en-US" dirty="0" smtClean="0"/>
              <a:t>manage information, extract relationships, help collaboration</a:t>
            </a:r>
          </a:p>
          <a:p>
            <a:pPr lvl="1"/>
            <a:r>
              <a:rPr lang="en-US" dirty="0" smtClean="0"/>
              <a:t>link research data to other research data on the Web</a:t>
            </a:r>
          </a:p>
          <a:p>
            <a:pPr lvl="1"/>
            <a:r>
              <a:rPr lang="en-US" dirty="0" smtClean="0"/>
              <a:t>help in gaining further insights, finding trends</a:t>
            </a:r>
          </a:p>
          <a:p>
            <a:pPr lvl="1"/>
            <a:r>
              <a:rPr lang="en-US" dirty="0" smtClean="0"/>
              <a:t>etc.</a:t>
            </a:r>
          </a:p>
          <a:p>
            <a:r>
              <a:rPr lang="en-US" i="1" dirty="0" smtClean="0"/>
              <a:t>Some of this work is hard </a:t>
            </a:r>
            <a:r>
              <a:rPr lang="en-US" dirty="0" smtClean="0"/>
              <a:t>and require funding, new business models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Mechanisms and Methodology of Publications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15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Role of publishers should change</a:t>
            </a:r>
          </a:p>
          <a:p>
            <a:pPr lvl="1"/>
            <a:r>
              <a:rPr lang="en-US" dirty="0" smtClean="0"/>
              <a:t>current subscription models, closed information storage, stringent copyright policies, etc., may not work for long</a:t>
            </a:r>
          </a:p>
          <a:p>
            <a:pPr lvl="1"/>
            <a:r>
              <a:rPr lang="en-US" dirty="0" smtClean="0"/>
              <a:t>no longer in charge of textual content only; manage storage and systematization of all the data, including the text</a:t>
            </a:r>
          </a:p>
          <a:p>
            <a:pPr lvl="1"/>
            <a:r>
              <a:rPr lang="en-US" dirty="0" smtClean="0"/>
              <a:t>focus on long term archiving, preservation</a:t>
            </a:r>
          </a:p>
          <a:p>
            <a:pPr lvl="1"/>
            <a:r>
              <a:rPr lang="en-US" dirty="0" smtClean="0"/>
              <a:t>provide extra valuable services on the research data; that should be the major source of future income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Finances: Business model for 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31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I looked up the journal on the Web</a:t>
            </a:r>
            <a:endParaRPr lang="en-US" dirty="0"/>
          </a:p>
        </p:txBody>
      </p:sp>
      <p:pic>
        <p:nvPicPr>
          <p:cNvPr id="2" name="Picture 1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439364"/>
            <a:ext cx="6870023" cy="50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7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Role of libraries also change</a:t>
            </a:r>
          </a:p>
          <a:p>
            <a:pPr lvl="1"/>
            <a:r>
              <a:rPr lang="en-US" dirty="0" smtClean="0"/>
              <a:t>focus not on preservation but on access to information on the Web at large</a:t>
            </a:r>
          </a:p>
          <a:p>
            <a:pPr lvl="1"/>
            <a:r>
              <a:rPr lang="en-US" dirty="0" smtClean="0"/>
              <a:t>user services of all kinds become more important</a:t>
            </a:r>
          </a:p>
          <a:p>
            <a:r>
              <a:rPr lang="en-US" dirty="0" smtClean="0"/>
              <a:t>New players (e.g., Google) appear on the market</a:t>
            </a:r>
          </a:p>
          <a:p>
            <a:pPr lvl="1"/>
            <a:r>
              <a:rPr lang="en-US" dirty="0" smtClean="0"/>
              <a:t>their presence changes the role of both publishers and libraries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Finances: Business model for the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08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7459" y="1479701"/>
            <a:ext cx="8639999" cy="5101459"/>
          </a:xfrm>
        </p:spPr>
        <p:txBody>
          <a:bodyPr>
            <a:normAutofit/>
          </a:bodyPr>
          <a:lstStyle/>
          <a:p>
            <a:r>
              <a:rPr lang="en-US" dirty="0" smtClean="0"/>
              <a:t>New impact measurement should be developed</a:t>
            </a:r>
          </a:p>
          <a:p>
            <a:pPr lvl="1"/>
            <a:r>
              <a:rPr lang="en-US" dirty="0" smtClean="0"/>
              <a:t>assess </a:t>
            </a:r>
            <a:r>
              <a:rPr lang="en-US" i="1" dirty="0" smtClean="0"/>
              <a:t>usage</a:t>
            </a:r>
            <a:r>
              <a:rPr lang="en-US" dirty="0" smtClean="0"/>
              <a:t> of publication (including ancillary material)</a:t>
            </a:r>
          </a:p>
          <a:p>
            <a:pPr lvl="1"/>
            <a:r>
              <a:rPr lang="en-US" dirty="0" smtClean="0"/>
              <a:t>assess on-line discussions, cross-references, additional data, impact via Social Web</a:t>
            </a:r>
          </a:p>
          <a:p>
            <a:r>
              <a:rPr lang="en-US" dirty="0" smtClean="0"/>
              <a:t>Extended notion of “publication” brings new forms of contributions:</a:t>
            </a:r>
          </a:p>
          <a:p>
            <a:pPr lvl="1"/>
            <a:r>
              <a:rPr lang="en-US" dirty="0" smtClean="0"/>
              <a:t>data collection creation, statistical processing of others’ results</a:t>
            </a:r>
          </a:p>
          <a:p>
            <a:pPr lvl="1"/>
            <a:r>
              <a:rPr lang="en-US" dirty="0" smtClean="0"/>
              <a:t>creation of software that users others’ data</a:t>
            </a:r>
          </a:p>
          <a:p>
            <a:pPr lvl="1"/>
            <a:r>
              <a:rPr lang="en-US" dirty="0" smtClean="0"/>
              <a:t>production of new type of software and assess its usage by the community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Re-evaluate quality assessment of researchers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198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Produced the separate </a:t>
            </a:r>
            <a:r>
              <a:rPr lang="en-US" dirty="0" smtClean="0">
                <a:hlinkClick r:id="rId2" tooltip="Force11 White Paper"/>
              </a:rPr>
              <a:t>white paper</a:t>
            </a:r>
            <a:r>
              <a:rPr lang="en-US" dirty="0" smtClean="0"/>
              <a:t> (beyond the </a:t>
            </a:r>
            <a:r>
              <a:rPr lang="en-US" dirty="0" err="1" smtClean="0"/>
              <a:t>Dagstuhl</a:t>
            </a:r>
            <a:r>
              <a:rPr lang="en-US" dirty="0" smtClean="0"/>
              <a:t> report)</a:t>
            </a:r>
          </a:p>
          <a:p>
            <a:r>
              <a:rPr lang="en-US" dirty="0" smtClean="0"/>
              <a:t>Provided inputs to different governmental initiatives on scholarly communications</a:t>
            </a:r>
          </a:p>
          <a:p>
            <a:r>
              <a:rPr lang="en-US" dirty="0"/>
              <a:t>S</a:t>
            </a:r>
            <a:r>
              <a:rPr lang="en-US" dirty="0" smtClean="0"/>
              <a:t>et </a:t>
            </a:r>
            <a:r>
              <a:rPr lang="en-US" dirty="0"/>
              <a:t>up a separate </a:t>
            </a:r>
            <a:r>
              <a:rPr lang="en-US" dirty="0">
                <a:hlinkClick r:id="rId3"/>
              </a:rPr>
              <a:t>Web Site</a:t>
            </a:r>
            <a:endParaRPr lang="en-US" dirty="0"/>
          </a:p>
          <a:p>
            <a:r>
              <a:rPr lang="en-US" dirty="0" smtClean="0"/>
              <a:t>Maintain a separate mailing list</a:t>
            </a:r>
          </a:p>
          <a:p>
            <a:pPr lvl="1"/>
            <a:r>
              <a:rPr lang="en-US" dirty="0" smtClean="0"/>
              <a:t>seeded with the workshop participants’ list</a:t>
            </a:r>
          </a:p>
          <a:p>
            <a:r>
              <a:rPr lang="en-US" dirty="0" smtClean="0"/>
              <a:t>Try to get extra funding to develop the ideas, software, web site, etc., further</a:t>
            </a:r>
          </a:p>
          <a:p>
            <a:r>
              <a:rPr lang="en-US" dirty="0" smtClean="0"/>
              <a:t>Spread the word…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Since the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2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0" y="0"/>
            <a:ext cx="9104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13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workshop was part of a series of similar events</a:t>
            </a:r>
          </a:p>
          <a:p>
            <a:r>
              <a:rPr lang="en-US" dirty="0" smtClean="0"/>
              <a:t>Everybody was charmed by the facilities of </a:t>
            </a:r>
            <a:r>
              <a:rPr lang="en-US" dirty="0" err="1" smtClean="0"/>
              <a:t>Dagstuhl</a:t>
            </a:r>
            <a:r>
              <a:rPr lang="en-US" dirty="0" smtClean="0"/>
              <a:t>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final remark…</a:t>
            </a:r>
            <a:endParaRPr lang="en-US" dirty="0"/>
          </a:p>
        </p:txBody>
      </p:sp>
      <p:pic>
        <p:nvPicPr>
          <p:cNvPr id="4" name="Picture 3" descr="cimg_15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877" y="2592579"/>
            <a:ext cx="5967128" cy="397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06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6" name="Text Box 2"/>
          <p:cNvSpPr txBox="1">
            <a:spLocks noChangeArrowheads="1"/>
          </p:cNvSpPr>
          <p:nvPr/>
        </p:nvSpPr>
        <p:spPr bwMode="auto">
          <a:xfrm>
            <a:off x="228960" y="4506234"/>
            <a:ext cx="8327520" cy="9634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76479" rIns="81639" bIns="40820">
            <a:prstTxWarp prst="textNoShape">
              <a:avLst/>
            </a:prstTxWarp>
          </a:bodyPr>
          <a:lstStyle/>
          <a:p>
            <a:pPr>
              <a:tabLst>
                <a:tab pos="0" algn="l"/>
                <a:tab pos="650890" algn="l"/>
                <a:tab pos="1303220" algn="l"/>
                <a:tab pos="1955549" algn="l"/>
                <a:tab pos="2607879" algn="l"/>
                <a:tab pos="3260208" algn="l"/>
                <a:tab pos="3912538" algn="l"/>
                <a:tab pos="4564867" algn="l"/>
                <a:tab pos="5217197" algn="l"/>
                <a:tab pos="5869527" algn="l"/>
                <a:tab pos="6521857" algn="l"/>
                <a:tab pos="7174186" algn="l"/>
                <a:tab pos="7826516" algn="l"/>
                <a:tab pos="8478845" algn="l"/>
                <a:tab pos="9131175" algn="l"/>
                <a:tab pos="9783504" algn="l"/>
              </a:tabLst>
            </a:pPr>
            <a:r>
              <a:rPr lang="en-US" sz="2200" dirty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These slides are also available on the Web:</a:t>
            </a:r>
          </a:p>
          <a:p>
            <a:pPr>
              <a:tabLst>
                <a:tab pos="0" algn="l"/>
                <a:tab pos="650890" algn="l"/>
                <a:tab pos="1303220" algn="l"/>
                <a:tab pos="1955549" algn="l"/>
                <a:tab pos="2607879" algn="l"/>
                <a:tab pos="3260208" algn="l"/>
                <a:tab pos="3912538" algn="l"/>
                <a:tab pos="4564867" algn="l"/>
                <a:tab pos="5217197" algn="l"/>
                <a:tab pos="5869527" algn="l"/>
                <a:tab pos="6521857" algn="l"/>
                <a:tab pos="7174186" algn="l"/>
                <a:tab pos="7826516" algn="l"/>
                <a:tab pos="8478845" algn="l"/>
                <a:tab pos="9131175" algn="l"/>
                <a:tab pos="9783504" algn="l"/>
              </a:tabLst>
            </a:pPr>
            <a:endParaRPr lang="en-US" sz="2200" dirty="0">
              <a:solidFill>
                <a:srgbClr val="7F7F7F"/>
              </a:solidFill>
              <a:latin typeface="Helvetica Neue"/>
              <a:ea typeface="msmincho" charset="0"/>
              <a:cs typeface="Helvetica Neue"/>
            </a:endParaRPr>
          </a:p>
          <a:p>
            <a:pPr>
              <a:tabLst>
                <a:tab pos="0" algn="l"/>
                <a:tab pos="650890" algn="l"/>
                <a:tab pos="1303220" algn="l"/>
                <a:tab pos="1955549" algn="l"/>
                <a:tab pos="2607879" algn="l"/>
                <a:tab pos="3260208" algn="l"/>
                <a:tab pos="3912538" algn="l"/>
                <a:tab pos="4564867" algn="l"/>
                <a:tab pos="5217197" algn="l"/>
                <a:tab pos="5869527" algn="l"/>
                <a:tab pos="6521857" algn="l"/>
                <a:tab pos="7174186" algn="l"/>
                <a:tab pos="7826516" algn="l"/>
                <a:tab pos="8478845" algn="l"/>
                <a:tab pos="9131175" algn="l"/>
                <a:tab pos="9783504" algn="l"/>
              </a:tabLst>
            </a:pPr>
            <a:r>
              <a:rPr lang="en-US" sz="2200" dirty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    http://www.w3.org</a:t>
            </a:r>
            <a:r>
              <a:rPr lang="en-US" sz="2200" dirty="0" smtClean="0">
                <a:solidFill>
                  <a:srgbClr val="7F7F7F"/>
                </a:solidFill>
                <a:latin typeface="Helvetica Neue"/>
                <a:ea typeface="msmincho" charset="0"/>
                <a:cs typeface="Helvetica Neue"/>
              </a:rPr>
              <a:t>/2012/Talks/0319-Dagstuhl-IH/</a:t>
            </a:r>
            <a:endParaRPr lang="en-US" sz="2200" dirty="0">
              <a:solidFill>
                <a:srgbClr val="7F7F7F"/>
              </a:solidFill>
              <a:latin typeface="Helvetica Neue"/>
              <a:ea typeface="msmincho" charset="0"/>
              <a:cs typeface="Helvetica Neue"/>
            </a:endParaRPr>
          </a:p>
        </p:txBody>
      </p:sp>
      <p:pic>
        <p:nvPicPr>
          <p:cNvPr id="6021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3120" y="4532157"/>
            <a:ext cx="864000" cy="302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6004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 the paper</a:t>
            </a:r>
            <a:endParaRPr lang="en-US" dirty="0"/>
          </a:p>
        </p:txBody>
      </p:sp>
      <p:pic>
        <p:nvPicPr>
          <p:cNvPr id="4" name="Picture 3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541902"/>
            <a:ext cx="6870023" cy="50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5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However, I was not at my institute…</a:t>
            </a:r>
            <a:endParaRPr lang="en-US" dirty="0"/>
          </a:p>
        </p:txBody>
      </p:sp>
      <p:pic>
        <p:nvPicPr>
          <p:cNvPr id="4" name="Picture 3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499095"/>
            <a:ext cx="6870023" cy="50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But… I knew the secret!</a:t>
            </a:r>
            <a:endParaRPr lang="en-US" dirty="0"/>
          </a:p>
        </p:txBody>
      </p:sp>
      <p:pic>
        <p:nvPicPr>
          <p:cNvPr id="4" name="Picture 3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451239"/>
            <a:ext cx="6870023" cy="50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1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But… I knew the secret!</a:t>
            </a:r>
            <a:endParaRPr lang="en-US" dirty="0"/>
          </a:p>
        </p:txBody>
      </p:sp>
      <p:pic>
        <p:nvPicPr>
          <p:cNvPr id="4" name="Picture 3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427751"/>
            <a:ext cx="6870023" cy="50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9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 I could read the paper. </a:t>
            </a:r>
            <a:endParaRPr lang="en-US" dirty="0"/>
          </a:p>
        </p:txBody>
      </p:sp>
      <p:pic>
        <p:nvPicPr>
          <p:cNvPr id="3" name="Picture 2" descr="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1363235"/>
            <a:ext cx="6870023" cy="504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9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14">
      <a:dk1>
        <a:sysClr val="windowText" lastClr="000000"/>
      </a:dk1>
      <a:lt1>
        <a:sysClr val="window" lastClr="FFFFFF"/>
      </a:lt1>
      <a:dk2>
        <a:srgbClr val="0064E2"/>
      </a:dk2>
      <a:lt2>
        <a:srgbClr val="B5D2F5"/>
      </a:lt2>
      <a:accent1>
        <a:srgbClr val="FFB91D"/>
      </a:accent1>
      <a:accent2>
        <a:srgbClr val="F97817"/>
      </a:accent2>
      <a:accent3>
        <a:srgbClr val="6DE304"/>
      </a:accent3>
      <a:accent4>
        <a:srgbClr val="FF0000"/>
      </a:accent4>
      <a:accent5>
        <a:srgbClr val="732BEA"/>
      </a:accent5>
      <a:accent6>
        <a:srgbClr val="C913AD"/>
      </a:accent6>
      <a:hlink>
        <a:srgbClr val="004080"/>
      </a:hlink>
      <a:folHlink>
        <a:srgbClr val="A3EC6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Grayish-SW.potx</Template>
  <TotalTime>11939</TotalTime>
  <Words>1397</Words>
  <Application>Microsoft Macintosh PowerPoint</Application>
  <PresentationFormat>On-screen Show (4:3)</PresentationFormat>
  <Paragraphs>164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Concourse</vt:lpstr>
      <vt:lpstr>Report on the “Future of Research Communications”  Workshop Dagstuhl, August 15-18, 2012</vt:lpstr>
      <vt:lpstr>Let me tell you a story…</vt:lpstr>
      <vt:lpstr>I heard about an interesting paper on a social site</vt:lpstr>
      <vt:lpstr>So I looked up the journal on the Web</vt:lpstr>
      <vt:lpstr>Found the paper</vt:lpstr>
      <vt:lpstr>However, I was not at my institute…</vt:lpstr>
      <vt:lpstr>But… I knew the secret!</vt:lpstr>
      <vt:lpstr>But… I knew the secret!</vt:lpstr>
      <vt:lpstr>So I could read the paper. </vt:lpstr>
      <vt:lpstr>The paper also had…</vt:lpstr>
      <vt:lpstr>… (low resolution) diagrams, and …</vt:lpstr>
      <vt:lpstr>… algorithms to read and to understand …</vt:lpstr>
      <vt:lpstr>…lots of data; and of course…</vt:lpstr>
      <vt:lpstr>… lots of references.</vt:lpstr>
      <vt:lpstr>I liked the paper. So I wrote a blog…</vt:lpstr>
      <vt:lpstr>…with exact references.</vt:lpstr>
      <vt:lpstr>There were a bunch of comments…</vt:lpstr>
      <vt:lpstr>…including the author’s, with my answer…</vt:lpstr>
      <vt:lpstr>…and also private communications</vt:lpstr>
      <vt:lpstr>This was and example of what scholarly communication is really all about</vt:lpstr>
      <vt:lpstr>Scholarly advances were always based on communication</vt:lpstr>
      <vt:lpstr>What is wrong with our story?</vt:lpstr>
      <vt:lpstr>What is wrong with our story?</vt:lpstr>
      <vt:lpstr>What is wrong with our story?</vt:lpstr>
      <vt:lpstr>Compare it with the Web age where…</vt:lpstr>
      <vt:lpstr>Compare it with the Web age where…</vt:lpstr>
      <vt:lpstr>Social behaviours are changing</vt:lpstr>
      <vt:lpstr>Social behaviours are changing</vt:lpstr>
      <vt:lpstr>Scholarly communication should move away from its paper centric model and traditions, and join the information age!</vt:lpstr>
      <vt:lpstr>PowerPoint Presentation</vt:lpstr>
      <vt:lpstr>Dagstuhl workshop on  “Future of Scholarly Communication”</vt:lpstr>
      <vt:lpstr>The goal was not to</vt:lpstr>
      <vt:lpstr>Instead…</vt:lpstr>
      <vt:lpstr>Goal: go beyond everyone’s respective disciplines and look at the issues around scholarly communications in general </vt:lpstr>
      <vt:lpstr>Meeting Recommendations</vt:lpstr>
      <vt:lpstr>Mechanisms and Methodology of Publications</vt:lpstr>
      <vt:lpstr>Mechanisms and Methodology of Publications</vt:lpstr>
      <vt:lpstr>Mechanisms and Methodology of Publications</vt:lpstr>
      <vt:lpstr>Finances: Business model for the future</vt:lpstr>
      <vt:lpstr>Finances: Business model for the future</vt:lpstr>
      <vt:lpstr>Re-evaluate quality assessment of researchers</vt:lpstr>
      <vt:lpstr>Since the Workshop</vt:lpstr>
      <vt:lpstr>PowerPoint Presentation</vt:lpstr>
      <vt:lpstr>A final remark…</vt:lpstr>
      <vt:lpstr>Thank you for your attention</vt:lpstr>
    </vt:vector>
  </TitlesOfParts>
  <Company>CWI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RDFa</dc:title>
  <dc:creator>Ivan Herman</dc:creator>
  <cp:lastModifiedBy>Ivan Herman</cp:lastModifiedBy>
  <cp:revision>234</cp:revision>
  <dcterms:created xsi:type="dcterms:W3CDTF">2010-11-25T14:57:57Z</dcterms:created>
  <dcterms:modified xsi:type="dcterms:W3CDTF">2012-03-14T11:03:22Z</dcterms:modified>
</cp:coreProperties>
</file>