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1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19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704106-D086-E74E-A55D-B85FE6F01118}" type="datetimeFigureOut">
              <a:rPr lang="en-US" smtClean="0"/>
              <a:t>11/8/12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D2AE07-BBB0-6E41-AFA8-4351FA311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143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2AE07-BBB0-6E41-AFA8-4351FA31134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715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2AE07-BBB0-6E41-AFA8-4351FA31134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517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2AE07-BBB0-6E41-AFA8-4351FA31134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0756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2AE07-BBB0-6E41-AFA8-4351FA31134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636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11/8/12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An HTTP Extension to provide Timing Data for Performance Measurement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sz="2000" dirty="0" smtClean="0"/>
              <a:t>Mike McCall, Akamai Technologies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42798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C0504D"/>
                </a:solidFill>
              </a:rPr>
              <a:t>State </a:t>
            </a:r>
            <a:r>
              <a:rPr lang="en-US" sz="2800" dirty="0">
                <a:solidFill>
                  <a:srgbClr val="C0504D"/>
                </a:solidFill>
              </a:rPr>
              <a:t>of the Art </a:t>
            </a:r>
            <a:r>
              <a:rPr lang="en-US" sz="2800" dirty="0" smtClean="0">
                <a:solidFill>
                  <a:srgbClr val="C0504D"/>
                </a:solidFill>
              </a:rPr>
              <a:t>of Web </a:t>
            </a:r>
            <a:r>
              <a:rPr lang="en-US" sz="2800" dirty="0">
                <a:solidFill>
                  <a:srgbClr val="C0504D"/>
                </a:solidFill>
              </a:rPr>
              <a:t>Page </a:t>
            </a:r>
            <a:r>
              <a:rPr lang="en-US" sz="2800" dirty="0" smtClean="0">
                <a:solidFill>
                  <a:srgbClr val="C0504D"/>
                </a:solidFill>
              </a:rPr>
              <a:t>Performance Measurement</a:t>
            </a:r>
            <a:endParaRPr lang="en-US" sz="2800" dirty="0">
              <a:solidFill>
                <a:srgbClr val="C0504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dirty="0" smtClean="0"/>
              <a:t>Synthetic Tests</a:t>
            </a:r>
          </a:p>
          <a:p>
            <a:pPr marL="914400" lvl="2" indent="0">
              <a:buNone/>
            </a:pPr>
            <a:r>
              <a:rPr lang="en-US" sz="2800" dirty="0" err="1" smtClean="0"/>
              <a:t>WebPageTest</a:t>
            </a:r>
            <a:r>
              <a:rPr lang="en-US" sz="2800" dirty="0" smtClean="0"/>
              <a:t>, </a:t>
            </a:r>
            <a:r>
              <a:rPr lang="en-US" sz="2800" dirty="0" err="1" smtClean="0"/>
              <a:t>Jmeter</a:t>
            </a:r>
            <a:endParaRPr lang="en-US" sz="2800" dirty="0" smtClean="0"/>
          </a:p>
          <a:p>
            <a:pPr marL="914400" lvl="2" indent="0">
              <a:buNone/>
            </a:pPr>
            <a:r>
              <a:rPr lang="en-US" sz="2800" dirty="0" smtClean="0"/>
              <a:t>Keynote, Gomez, </a:t>
            </a:r>
            <a:r>
              <a:rPr lang="en-US" sz="2800" dirty="0" err="1" smtClean="0"/>
              <a:t>Pingdom</a:t>
            </a:r>
            <a:endParaRPr lang="en-US" sz="2800" dirty="0" smtClean="0"/>
          </a:p>
          <a:p>
            <a:pPr marL="914400" lvl="2" indent="0">
              <a:buNone/>
            </a:pPr>
            <a:r>
              <a:rPr lang="en-US" sz="2800" dirty="0" smtClean="0"/>
              <a:t>Etc.</a:t>
            </a:r>
          </a:p>
          <a:p>
            <a:pPr marL="457200" lvl="1" indent="0">
              <a:buNone/>
            </a:pPr>
            <a:r>
              <a:rPr lang="en-US" dirty="0" smtClean="0"/>
              <a:t>Real User Measurement</a:t>
            </a:r>
          </a:p>
          <a:p>
            <a:pPr marL="914400" lvl="2" indent="0">
              <a:buNone/>
            </a:pPr>
            <a:r>
              <a:rPr lang="en-US" sz="2800" dirty="0" smtClean="0"/>
              <a:t>Boomerang, Episodes</a:t>
            </a:r>
          </a:p>
          <a:p>
            <a:pPr marL="914400" lvl="2" indent="0">
              <a:buNone/>
            </a:pPr>
            <a:r>
              <a:rPr lang="en-US" sz="2800" dirty="0" smtClean="0"/>
              <a:t>Lognormal, New Relic</a:t>
            </a:r>
          </a:p>
          <a:p>
            <a:pPr marL="914400" lvl="2" indent="0">
              <a:buNone/>
            </a:pPr>
            <a:r>
              <a:rPr lang="en-US" sz="2800" dirty="0" smtClean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2062243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smtClean="0">
                <a:solidFill>
                  <a:schemeClr val="accent2"/>
                </a:solidFill>
              </a:rPr>
              <a:t>JavaScript-less RUM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Proposal: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Couple metrics gathering and beaconing of real user measurement data with the HTTP session.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828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C0504D"/>
                </a:solidFill>
              </a:rPr>
              <a:t>How it works</a:t>
            </a:r>
            <a:endParaRPr lang="en-US" sz="2800" dirty="0">
              <a:solidFill>
                <a:srgbClr val="C0504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User</a:t>
            </a:r>
            <a:r>
              <a:rPr lang="en-US" dirty="0"/>
              <a:t> </a:t>
            </a:r>
            <a:r>
              <a:rPr lang="en-US" dirty="0" smtClean="0"/>
              <a:t>Agent sends a request header, </a:t>
            </a:r>
            <a:r>
              <a:rPr lang="en-US" sz="2200" dirty="0" smtClean="0">
                <a:latin typeface="Consolas"/>
                <a:cs typeface="Consolas"/>
              </a:rPr>
              <a:t>Accept-Measurement</a:t>
            </a:r>
            <a:r>
              <a:rPr lang="en-US" dirty="0" smtClean="0"/>
              <a:t>, at the initiation of an HTTP session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Server negotiates with the UA to determine which measurements should be sent, as well as a TTL for the data collection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Assuming the negotiation is successful, once all measurements have been collected or the TTL has expired, the measurements are beaconed back in an HTTP POST with a </a:t>
            </a:r>
            <a:r>
              <a:rPr lang="en-US" sz="2200" dirty="0" smtClean="0">
                <a:latin typeface="Consolas"/>
                <a:cs typeface="Consolas"/>
              </a:rPr>
              <a:t>Timing-Measurements </a:t>
            </a:r>
            <a:r>
              <a:rPr lang="en-US" dirty="0" smtClean="0"/>
              <a:t>header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226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C0504D"/>
                </a:solidFill>
              </a:rPr>
              <a:t>Illustrative Use Case</a:t>
            </a:r>
            <a:endParaRPr lang="en-US" sz="2800" dirty="0">
              <a:solidFill>
                <a:srgbClr val="C0504D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7700" y="1828800"/>
            <a:ext cx="3416300" cy="14859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400" dirty="0">
                <a:latin typeface="Consolas"/>
                <a:cs typeface="Consolas"/>
              </a:rPr>
              <a:t>GET /</a:t>
            </a:r>
            <a:r>
              <a:rPr lang="en-US" sz="1400" dirty="0" err="1">
                <a:latin typeface="Consolas"/>
                <a:cs typeface="Consolas"/>
              </a:rPr>
              <a:t>index.html</a:t>
            </a:r>
            <a:r>
              <a:rPr lang="en-US" sz="1400" dirty="0">
                <a:latin typeface="Consolas"/>
                <a:cs typeface="Consolas"/>
              </a:rPr>
              <a:t> HTTP/2.0</a:t>
            </a:r>
            <a:br>
              <a:rPr lang="en-US" sz="1400" dirty="0">
                <a:latin typeface="Consolas"/>
                <a:cs typeface="Consolas"/>
              </a:rPr>
            </a:br>
            <a:r>
              <a:rPr lang="en-US" sz="1400" dirty="0">
                <a:latin typeface="Consolas"/>
                <a:cs typeface="Consolas"/>
              </a:rPr>
              <a:t>Host: </a:t>
            </a:r>
            <a:r>
              <a:rPr lang="en-US" sz="1400" dirty="0" err="1">
                <a:latin typeface="Consolas"/>
                <a:cs typeface="Consolas"/>
              </a:rPr>
              <a:t>www.foo.com</a:t>
            </a:r>
            <a:r>
              <a:rPr lang="en-US" sz="1400" dirty="0">
                <a:latin typeface="Consolas"/>
                <a:cs typeface="Consolas"/>
              </a:rPr>
              <a:t/>
            </a:r>
            <a:br>
              <a:rPr lang="en-US" sz="1400" dirty="0">
                <a:latin typeface="Consolas"/>
                <a:cs typeface="Consolas"/>
              </a:rPr>
            </a:br>
            <a:r>
              <a:rPr lang="en-US" sz="1400" dirty="0" smtClean="0">
                <a:latin typeface="Consolas"/>
                <a:cs typeface="Consolas"/>
              </a:rPr>
              <a:t>Accept</a:t>
            </a:r>
            <a:r>
              <a:rPr lang="en-US" sz="1400" dirty="0">
                <a:latin typeface="Consolas"/>
                <a:cs typeface="Consolas"/>
              </a:rPr>
              <a:t>-Measurement: allowed</a:t>
            </a:r>
          </a:p>
        </p:txBody>
      </p:sp>
      <p:sp>
        <p:nvSpPr>
          <p:cNvPr id="5" name="Rectangle 4"/>
          <p:cNvSpPr/>
          <p:nvPr/>
        </p:nvSpPr>
        <p:spPr>
          <a:xfrm>
            <a:off x="5600700" y="1828800"/>
            <a:ext cx="2730500" cy="14859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400" dirty="0">
                <a:latin typeface="Consolas"/>
                <a:cs typeface="Consolas"/>
              </a:rPr>
              <a:t>HTTP/2.0 200 OK</a:t>
            </a:r>
            <a:br>
              <a:rPr lang="en-US" sz="1400" dirty="0">
                <a:latin typeface="Consolas"/>
                <a:cs typeface="Consolas"/>
              </a:rPr>
            </a:br>
            <a:r>
              <a:rPr lang="en-US" sz="1400" dirty="0" smtClean="0">
                <a:latin typeface="Consolas"/>
                <a:cs typeface="Consolas"/>
              </a:rPr>
              <a:t>Send</a:t>
            </a:r>
            <a:r>
              <a:rPr lang="en-US" sz="1400" dirty="0">
                <a:latin typeface="Consolas"/>
                <a:cs typeface="Consolas"/>
              </a:rPr>
              <a:t>-Measurement: </a:t>
            </a:r>
            <a:r>
              <a:rPr lang="en-US" sz="1400" dirty="0" err="1">
                <a:latin typeface="Consolas"/>
                <a:cs typeface="Consolas"/>
              </a:rPr>
              <a:t>dns</a:t>
            </a:r>
            <a:r>
              <a:rPr lang="en-US" sz="1400" dirty="0">
                <a:latin typeface="Consolas"/>
                <a:cs typeface="Consolas"/>
              </a:rPr>
              <a:t>, </a:t>
            </a:r>
            <a:r>
              <a:rPr lang="en-US" sz="1400" dirty="0" err="1">
                <a:latin typeface="Consolas"/>
                <a:cs typeface="Consolas"/>
              </a:rPr>
              <a:t>firstByte</a:t>
            </a:r>
            <a:r>
              <a:rPr lang="en-US" sz="1400" dirty="0">
                <a:latin typeface="Consolas"/>
                <a:cs typeface="Consolas"/>
              </a:rPr>
              <a:t>, </a:t>
            </a:r>
            <a:r>
              <a:rPr lang="en-US" sz="1400" dirty="0" err="1">
                <a:latin typeface="Consolas"/>
                <a:cs typeface="Consolas"/>
              </a:rPr>
              <a:t>domReady</a:t>
            </a:r>
            <a:r>
              <a:rPr lang="en-US" sz="1400" dirty="0">
                <a:latin typeface="Consolas"/>
                <a:cs typeface="Consolas"/>
              </a:rPr>
              <a:t>, </a:t>
            </a:r>
            <a:r>
              <a:rPr lang="en-US" sz="1400" dirty="0" smtClean="0">
                <a:latin typeface="Consolas"/>
                <a:cs typeface="Consolas"/>
              </a:rPr>
              <a:t>onLoad:30000</a:t>
            </a:r>
          </a:p>
          <a:p>
            <a:pPr lvl="0"/>
            <a:r>
              <a:rPr lang="en-US" sz="1400" dirty="0" smtClean="0">
                <a:latin typeface="Consolas"/>
                <a:cs typeface="Consolas"/>
              </a:rPr>
              <a:t>Timing-Measurement-Collector: /</a:t>
            </a:r>
            <a:r>
              <a:rPr lang="en-US" sz="1400" dirty="0" err="1" smtClean="0">
                <a:latin typeface="Consolas"/>
                <a:cs typeface="Consolas"/>
              </a:rPr>
              <a:t>beacon.gif</a:t>
            </a:r>
            <a:endParaRPr lang="en-US" sz="1400" dirty="0">
              <a:latin typeface="Consolas"/>
              <a:cs typeface="Consola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7700" y="4394200"/>
            <a:ext cx="3416300" cy="14859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400" dirty="0">
                <a:latin typeface="Consolas"/>
                <a:cs typeface="Consolas"/>
              </a:rPr>
              <a:t>POST </a:t>
            </a:r>
            <a:r>
              <a:rPr lang="en-US" sz="1400" dirty="0" smtClean="0">
                <a:latin typeface="Consolas"/>
                <a:cs typeface="Consolas"/>
              </a:rPr>
              <a:t>/</a:t>
            </a:r>
            <a:r>
              <a:rPr lang="en-US" sz="1400" dirty="0" err="1" smtClean="0">
                <a:latin typeface="Consolas"/>
                <a:cs typeface="Consolas"/>
              </a:rPr>
              <a:t>beacon.gif</a:t>
            </a:r>
            <a:r>
              <a:rPr lang="en-US" sz="1400" dirty="0" smtClean="0">
                <a:latin typeface="Consolas"/>
                <a:cs typeface="Consolas"/>
              </a:rPr>
              <a:t> </a:t>
            </a:r>
            <a:r>
              <a:rPr lang="en-US" sz="1400" dirty="0">
                <a:latin typeface="Consolas"/>
                <a:cs typeface="Consolas"/>
              </a:rPr>
              <a:t>HTTP/2.0</a:t>
            </a:r>
            <a:br>
              <a:rPr lang="en-US" sz="1400" dirty="0">
                <a:latin typeface="Consolas"/>
                <a:cs typeface="Consolas"/>
              </a:rPr>
            </a:br>
            <a:r>
              <a:rPr lang="en-US" sz="1400" dirty="0">
                <a:latin typeface="Consolas"/>
                <a:cs typeface="Consolas"/>
              </a:rPr>
              <a:t>Host: </a:t>
            </a:r>
            <a:r>
              <a:rPr lang="en-US" sz="1400" dirty="0" err="1">
                <a:latin typeface="Consolas"/>
                <a:cs typeface="Consolas"/>
              </a:rPr>
              <a:t>www.foo.com</a:t>
            </a:r>
            <a:r>
              <a:rPr lang="en-US" sz="1400" dirty="0">
                <a:latin typeface="Consolas"/>
                <a:cs typeface="Consolas"/>
              </a:rPr>
              <a:t/>
            </a:r>
            <a:br>
              <a:rPr lang="en-US" sz="1400" dirty="0">
                <a:latin typeface="Consolas"/>
                <a:cs typeface="Consolas"/>
              </a:rPr>
            </a:br>
            <a:r>
              <a:rPr lang="en-US" sz="1400" dirty="0" smtClean="0">
                <a:latin typeface="Consolas"/>
                <a:cs typeface="Consolas"/>
              </a:rPr>
              <a:t>Timing</a:t>
            </a:r>
            <a:r>
              <a:rPr lang="en-US" sz="1400" dirty="0">
                <a:latin typeface="Consolas"/>
                <a:cs typeface="Consolas"/>
              </a:rPr>
              <a:t>-Measurements: dns:23;firstByte:120;domReady:1200;onLoad:1331</a:t>
            </a:r>
          </a:p>
        </p:txBody>
      </p:sp>
      <p:sp>
        <p:nvSpPr>
          <p:cNvPr id="7" name="Rectangle 6"/>
          <p:cNvSpPr/>
          <p:nvPr/>
        </p:nvSpPr>
        <p:spPr>
          <a:xfrm>
            <a:off x="5600700" y="4394200"/>
            <a:ext cx="2730500" cy="14859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400" dirty="0">
                <a:latin typeface="Consolas"/>
                <a:cs typeface="Consolas"/>
              </a:rPr>
              <a:t>HTTP/2.0 200 OK</a:t>
            </a:r>
          </a:p>
        </p:txBody>
      </p:sp>
      <p:sp>
        <p:nvSpPr>
          <p:cNvPr id="8" name="Right Arrow 7"/>
          <p:cNvSpPr/>
          <p:nvPr/>
        </p:nvSpPr>
        <p:spPr>
          <a:xfrm>
            <a:off x="4541520" y="2374900"/>
            <a:ext cx="822960" cy="444500"/>
          </a:xfrm>
          <a:prstGeom prst="rightArrow">
            <a:avLst/>
          </a:prstGeom>
          <a:solidFill>
            <a:schemeClr val="tx1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ight Arrow 8"/>
          <p:cNvSpPr/>
          <p:nvPr/>
        </p:nvSpPr>
        <p:spPr>
          <a:xfrm rot="9889150">
            <a:off x="3752634" y="3557589"/>
            <a:ext cx="1863509" cy="484632"/>
          </a:xfrm>
          <a:prstGeom prst="right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4541520" y="4914900"/>
            <a:ext cx="822960" cy="444500"/>
          </a:xfrm>
          <a:prstGeom prst="rightArrow">
            <a:avLst/>
          </a:prstGeom>
          <a:solidFill>
            <a:schemeClr val="tx1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6455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C0504D"/>
                </a:solidFill>
              </a:rPr>
              <a:t>Other Options</a:t>
            </a:r>
            <a:endParaRPr lang="en-US" sz="2800" dirty="0">
              <a:solidFill>
                <a:srgbClr val="C0504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Don’t want to POST data back to the initiating page?  Specify the resource in a </a:t>
            </a:r>
            <a:r>
              <a:rPr lang="en-US" sz="2000" dirty="0" smtClean="0">
                <a:latin typeface="Consolas"/>
                <a:cs typeface="Consolas"/>
              </a:rPr>
              <a:t>Timing-Measurements-Collector</a:t>
            </a:r>
            <a:r>
              <a:rPr lang="en-US" dirty="0" smtClean="0"/>
              <a:t> header.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Want to override a collector on a per-page basis?  Add a meta element to the HTML:</a:t>
            </a:r>
          </a:p>
          <a:p>
            <a:pPr marL="0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&lt;meta http-</a:t>
            </a:r>
            <a:r>
              <a:rPr lang="en-US" sz="2000" dirty="0" err="1" smtClean="0">
                <a:latin typeface="Consolas"/>
                <a:cs typeface="Consolas"/>
              </a:rPr>
              <a:t>equiv</a:t>
            </a:r>
            <a:r>
              <a:rPr lang="en-US" sz="2000" dirty="0" smtClean="0">
                <a:latin typeface="Consolas"/>
                <a:cs typeface="Consolas"/>
              </a:rPr>
              <a:t>=“Timing-Measurements-Collector” content=“http://</a:t>
            </a:r>
            <a:r>
              <a:rPr lang="en-US" sz="2000" dirty="0" err="1" smtClean="0">
                <a:latin typeface="Consolas"/>
                <a:cs typeface="Consolas"/>
              </a:rPr>
              <a:t>bar.com</a:t>
            </a:r>
            <a:r>
              <a:rPr lang="en-US" sz="2000" dirty="0" smtClean="0">
                <a:latin typeface="Consolas"/>
                <a:cs typeface="Consolas"/>
              </a:rPr>
              <a:t>/</a:t>
            </a:r>
            <a:r>
              <a:rPr lang="en-US" sz="2000" dirty="0" err="1" smtClean="0">
                <a:latin typeface="Consolas"/>
                <a:cs typeface="Consolas"/>
              </a:rPr>
              <a:t>beacon.gif</a:t>
            </a:r>
            <a:r>
              <a:rPr lang="en-US" sz="2000" dirty="0" smtClean="0">
                <a:latin typeface="Consolas"/>
                <a:cs typeface="Consolas"/>
              </a:rPr>
              <a:t>”&gt;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More here: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http://</a:t>
            </a:r>
            <a:r>
              <a:rPr lang="en-US" sz="2000" dirty="0" err="1">
                <a:latin typeface="Consolas"/>
                <a:cs typeface="Consolas"/>
              </a:rPr>
              <a:t>tools.ietf.org</a:t>
            </a:r>
            <a:r>
              <a:rPr lang="en-US" sz="2000">
                <a:latin typeface="Consolas"/>
                <a:cs typeface="Consolas"/>
              </a:rPr>
              <a:t>/html/draft-mccall-httpbis-timing-measurements-00</a:t>
            </a:r>
            <a:endParaRPr lang="en-US" sz="2000" dirty="0">
              <a:latin typeface="Consolas"/>
              <a:cs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4272282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001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626263"/>
      </p:ext>
    </p:extLst>
  </p:cSld>
  <p:clrMapOvr>
    <a:masterClrMapping/>
  </p:clrMapOvr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176</TotalTime>
  <Words>270</Words>
  <Application>Microsoft Macintosh PowerPoint</Application>
  <PresentationFormat>On-screen Show (4:3)</PresentationFormat>
  <Paragraphs>42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 Black </vt:lpstr>
      <vt:lpstr>An HTTP Extension to provide Timing Data for Performance Measurement</vt:lpstr>
      <vt:lpstr>State of the Art of Web Page Performance Measurement</vt:lpstr>
      <vt:lpstr> JavaScript-less RUM</vt:lpstr>
      <vt:lpstr>How it works</vt:lpstr>
      <vt:lpstr>Illustrative Use Case</vt:lpstr>
      <vt:lpstr>Other Options</vt:lpstr>
      <vt:lpstr>PowerPoint Presentation</vt:lpstr>
    </vt:vector>
  </TitlesOfParts>
  <Company>Akamai Technologies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HTTP Extension to provide Timing Data for Performance Measurement</dc:title>
  <dc:creator>Akamai Helpdesk</dc:creator>
  <cp:lastModifiedBy>Akamai Helpdesk</cp:lastModifiedBy>
  <cp:revision>29</cp:revision>
  <dcterms:created xsi:type="dcterms:W3CDTF">2012-11-07T16:37:42Z</dcterms:created>
  <dcterms:modified xsi:type="dcterms:W3CDTF">2012-11-08T20:16:20Z</dcterms:modified>
</cp:coreProperties>
</file>