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8" r:id="rId3"/>
    <p:sldId id="262" r:id="rId4"/>
    <p:sldId id="263" r:id="rId5"/>
    <p:sldId id="264" r:id="rId6"/>
    <p:sldId id="284" r:id="rId7"/>
    <p:sldId id="292" r:id="rId8"/>
    <p:sldId id="293" r:id="rId9"/>
    <p:sldId id="294" r:id="rId10"/>
    <p:sldId id="295" r:id="rId11"/>
    <p:sldId id="265" r:id="rId12"/>
    <p:sldId id="288" r:id="rId13"/>
    <p:sldId id="289" r:id="rId14"/>
    <p:sldId id="296" r:id="rId15"/>
    <p:sldId id="290" r:id="rId16"/>
    <p:sldId id="291" r:id="rId17"/>
    <p:sldId id="297" r:id="rId18"/>
    <p:sldId id="268" r:id="rId19"/>
    <p:sldId id="273" r:id="rId20"/>
    <p:sldId id="282" r:id="rId21"/>
    <p:sldId id="287" r:id="rId22"/>
    <p:sldId id="285" r:id="rId23"/>
    <p:sldId id="281" r:id="rId24"/>
    <p:sldId id="261" r:id="rId25"/>
    <p:sldId id="280" r:id="rId26"/>
    <p:sldId id="28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6" autoAdjust="0"/>
  </p:normalViewPr>
  <p:slideViewPr>
    <p:cSldViewPr>
      <p:cViewPr>
        <p:scale>
          <a:sx n="75" d="100"/>
          <a:sy n="75" d="100"/>
        </p:scale>
        <p:origin x="-123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9ED02-C9FD-4EE4-A3DA-E1C4A072E6C1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3EEE7-D1BC-42D2-9560-54B9B435D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Why is</a:t>
            </a:r>
            <a:r>
              <a:rPr lang="en-US" baseline="0" noProof="0" dirty="0" smtClean="0"/>
              <a:t> the template useful?</a:t>
            </a:r>
          </a:p>
          <a:p>
            <a:r>
              <a:rPr lang="en-US" baseline="0" noProof="0" dirty="0" err="1" smtClean="0"/>
              <a:t>Repurposability</a:t>
            </a:r>
            <a:r>
              <a:rPr lang="en-US" baseline="0" noProof="0" dirty="0" smtClean="0"/>
              <a:t> of </a:t>
            </a:r>
            <a:r>
              <a:rPr lang="en-US" baseline="0" noProof="0" smtClean="0"/>
              <a:t>the workflow.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Explain that this is the application</a:t>
            </a:r>
            <a:r>
              <a:rPr lang="en-US" baseline="0" noProof="0" dirty="0" smtClean="0"/>
              <a:t> for querying workflow templates that we are currently working on.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Explain that this is the application</a:t>
            </a:r>
            <a:r>
              <a:rPr lang="en-US" baseline="0" noProof="0" dirty="0" smtClean="0"/>
              <a:t> for querying workflow templates that we are currently working on.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Say that it can be defined as a set of “rules” for publishing content in the web. </a:t>
            </a:r>
          </a:p>
          <a:p>
            <a:pPr marL="228600" indent="-228600">
              <a:buAutoNum type="arabicParenR"/>
            </a:pPr>
            <a:r>
              <a:rPr lang="en-US" noProof="0" dirty="0" smtClean="0"/>
              <a:t>Talk about the rules.</a:t>
            </a:r>
          </a:p>
          <a:p>
            <a:pPr marL="228600" indent="-228600">
              <a:buAutoNum type="arabicParenR"/>
            </a:pPr>
            <a:r>
              <a:rPr lang="en-US" noProof="0" dirty="0" smtClean="0"/>
              <a:t>Talk about the 5 star dataset publishing</a:t>
            </a:r>
          </a:p>
          <a:p>
            <a:pPr marL="228600" indent="-228600">
              <a:buAutoNum type="arabicParenR"/>
            </a:pPr>
            <a:r>
              <a:rPr lang="en-US" noProof="0" dirty="0" smtClean="0"/>
              <a:t>Talk</a:t>
            </a:r>
            <a:r>
              <a:rPr lang="en-US" baseline="0" noProof="0" dirty="0" smtClean="0"/>
              <a:t> about the diagram, which represent the number of datasets linked with each other. Special mention to reproducibility here.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ABFE-269F-4137-881B-4F4730604E41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hyperlink" Target="http://www.wpclipart.com/signs_symbol/icons_oversized/male_user_ic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hyperlink" Target="http://www.wpclipart.com/signs_symbol/icons_oversized/male_user_icon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hyperlink" Target="http://www.wpclipart.com/signs_symbol/icons_oversized/male_user_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openprovenance.org/model/opm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openprovenance.org/" TargetMode="External"/><Relationship Id="rId12" Type="http://schemas.openxmlformats.org/officeDocument/2006/relationships/hyperlink" Target="http://www.w3.org/DesignIssues/LinkedData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gull.isi.edu/marbles/" TargetMode="External"/><Relationship Id="rId11" Type="http://schemas.openxmlformats.org/officeDocument/2006/relationships/hyperlink" Target="http://www.w3.org/2011/prov/wiki/PIL_OWL_Ontology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seagull.isi.edu/wings-drugome/index.php/Main_Page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open-biomed.sourceforge.net/opmv/ns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1176338" cy="82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52400"/>
            <a:ext cx="541338" cy="61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68275"/>
            <a:ext cx="685800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315200" y="6553200"/>
            <a:ext cx="17653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39240" bIns="0"/>
          <a:lstStyle/>
          <a:p>
            <a:pPr algn="r">
              <a:spcBef>
                <a:spcPts val="50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CA" sz="800" dirty="0">
                <a:solidFill>
                  <a:srgbClr val="333333"/>
                </a:solidFill>
                <a:cs typeface="Arial" pitchFamily="34" charset="0"/>
              </a:rPr>
              <a:t>Date: </a:t>
            </a:r>
            <a:r>
              <a:rPr lang="en-CA" sz="800" dirty="0" smtClean="0">
                <a:solidFill>
                  <a:srgbClr val="333333"/>
                </a:solidFill>
                <a:cs typeface="Arial" pitchFamily="34" charset="0"/>
              </a:rPr>
              <a:t>28/02/2012</a:t>
            </a:r>
            <a:endParaRPr lang="en-CA" sz="800" dirty="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2743200" y="1898650"/>
            <a:ext cx="618490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 anchor="ctr"/>
          <a:lstStyle/>
          <a:p>
            <a:pPr algn="ctr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sz="3700" b="1" dirty="0" smtClean="0">
                <a:solidFill>
                  <a:srgbClr val="333333"/>
                </a:solidFill>
                <a:cs typeface="Arial" pitchFamily="34" charset="0"/>
              </a:rPr>
              <a:t/>
            </a:r>
            <a:br>
              <a:rPr lang="en-CA" sz="3700" b="1" dirty="0" smtClean="0">
                <a:solidFill>
                  <a:srgbClr val="333333"/>
                </a:solidFill>
                <a:cs typeface="Arial" pitchFamily="34" charset="0"/>
              </a:rPr>
            </a:b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A new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Approach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for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Publishing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Workflows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: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Abstractions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,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Standards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and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Linked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Data</a:t>
            </a:r>
            <a:endParaRPr lang="en-US" sz="3700" b="1" dirty="0" smtClean="0">
              <a:solidFill>
                <a:srgbClr val="333333"/>
              </a:solidFill>
              <a:cs typeface="Arial" pitchFamily="34" charset="0"/>
            </a:endParaRPr>
          </a:p>
          <a:p>
            <a:pPr algn="ctr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endParaRPr lang="en-CA" sz="3700" b="1" dirty="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816256" y="4293096"/>
            <a:ext cx="61849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/>
          <a:lstStyle/>
          <a:p>
            <a:pPr algn="ctr">
              <a:spcBef>
                <a:spcPts val="175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b="1" dirty="0" smtClean="0">
                <a:solidFill>
                  <a:srgbClr val="000000"/>
                </a:solidFill>
                <a:cs typeface="Arial" pitchFamily="34" charset="0"/>
              </a:rPr>
              <a:t>Daniel </a:t>
            </a:r>
            <a:r>
              <a:rPr lang="en-CA" b="1" dirty="0" err="1" smtClean="0">
                <a:solidFill>
                  <a:srgbClr val="000000"/>
                </a:solidFill>
                <a:cs typeface="Arial" pitchFamily="34" charset="0"/>
              </a:rPr>
              <a:t>Garijo</a:t>
            </a:r>
            <a:endParaRPr lang="en-CA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10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endParaRPr lang="en-CA" sz="800" b="1" dirty="0">
              <a:solidFill>
                <a:srgbClr val="000000"/>
              </a:solidFill>
            </a:endParaRP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Ontology Engineering 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Group, </a:t>
            </a:r>
            <a:r>
              <a:rPr lang="en-CA" dirty="0" err="1" smtClean="0">
                <a:solidFill>
                  <a:srgbClr val="000000"/>
                </a:solidFill>
                <a:cs typeface="Arial" pitchFamily="34" charset="0"/>
              </a:rPr>
              <a:t>Departamento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de </a:t>
            </a:r>
            <a:r>
              <a:rPr lang="en-CA" dirty="0" err="1">
                <a:solidFill>
                  <a:srgbClr val="000000"/>
                </a:solidFill>
                <a:cs typeface="Arial" pitchFamily="34" charset="0"/>
              </a:rPr>
              <a:t>Inteligencia</a:t>
            </a: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Artificial. Universidad </a:t>
            </a:r>
            <a:r>
              <a:rPr lang="en-CA" dirty="0" err="1">
                <a:solidFill>
                  <a:srgbClr val="000000"/>
                </a:solidFill>
                <a:cs typeface="Arial" pitchFamily="34" charset="0"/>
              </a:rPr>
              <a:t>Politécnica</a:t>
            </a: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Madrid</a:t>
            </a: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endParaRPr lang="en-CA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b="1" dirty="0" smtClean="0">
                <a:solidFill>
                  <a:srgbClr val="000000"/>
                </a:solidFill>
                <a:cs typeface="Arial" pitchFamily="34" charset="0"/>
              </a:rPr>
              <a:t>Yolanda Gil</a:t>
            </a: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US" dirty="0" smtClean="0"/>
              <a:t>Information Sciences and Institute</a:t>
            </a:r>
            <a:br>
              <a:rPr lang="en-US" dirty="0" smtClean="0"/>
            </a:br>
            <a:r>
              <a:rPr lang="en-US" dirty="0" smtClean="0"/>
              <a:t>University of Southern California, Marina del Rey</a:t>
            </a:r>
            <a:endParaRPr lang="en-CA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Monen\Dropbox\Work_At_ISI\PaperWorkshop4Sept\Word\globalWfSpecif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2800599" cy="605453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8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TB </a:t>
            </a:r>
            <a:r>
              <a:rPr lang="en-US" sz="2000" b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Drugome</a:t>
            </a: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(4) 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7446" y="3789040"/>
            <a:ext cx="1728192" cy="28083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13 Llamada rectangular redondeada"/>
          <p:cNvSpPr/>
          <p:nvPr/>
        </p:nvSpPr>
        <p:spPr bwMode="auto">
          <a:xfrm>
            <a:off x="6429694" y="3587530"/>
            <a:ext cx="1944216" cy="864096"/>
          </a:xfrm>
          <a:prstGeom prst="wedgeRoundRectCallout">
            <a:avLst>
              <a:gd name="adj1" fmla="val -72474"/>
              <a:gd name="adj2" fmla="val -2685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Docking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using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Autodock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Vina</a:t>
            </a:r>
            <a:endParaRPr lang="es-ES" b="1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9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High level architecture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1" name="Picture 2" descr="C:\Users\Dani\AppData\Local\Microsoft\Windows\Temporary Internet Files\Content.IE5\1AUOEN61\MC9001998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981" y="2899569"/>
            <a:ext cx="67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7 Rectángulo redondeado"/>
          <p:cNvSpPr>
            <a:spLocks noChangeArrowheads="1"/>
          </p:cNvSpPr>
          <p:nvPr/>
        </p:nvSpPr>
        <p:spPr bwMode="auto">
          <a:xfrm>
            <a:off x="5658544" y="3410744"/>
            <a:ext cx="1944687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Interactive 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Browsing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(Pubby frontend)</a:t>
            </a:r>
          </a:p>
        </p:txBody>
      </p:sp>
      <p:sp>
        <p:nvSpPr>
          <p:cNvPr id="13" name="30 Rectángulo redondeado"/>
          <p:cNvSpPr>
            <a:spLocks noChangeArrowheads="1"/>
          </p:cNvSpPr>
          <p:nvPr/>
        </p:nvSpPr>
        <p:spPr bwMode="auto">
          <a:xfrm>
            <a:off x="5658544" y="2113756"/>
            <a:ext cx="187166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Programatic access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(external apps)</a:t>
            </a:r>
          </a:p>
        </p:txBody>
      </p:sp>
      <p:sp>
        <p:nvSpPr>
          <p:cNvPr id="14" name="86 Flecha a la derecha con muesca"/>
          <p:cNvSpPr>
            <a:spLocks noChangeArrowheads="1"/>
          </p:cNvSpPr>
          <p:nvPr/>
        </p:nvSpPr>
        <p:spPr bwMode="auto">
          <a:xfrm>
            <a:off x="34031" y="4931569"/>
            <a:ext cx="1952625" cy="1008062"/>
          </a:xfrm>
          <a:prstGeom prst="notchedRightArrow">
            <a:avLst>
              <a:gd name="adj1" fmla="val 50000"/>
              <a:gd name="adj2" fmla="val 4519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Wings workflow generation</a:t>
            </a:r>
          </a:p>
        </p:txBody>
      </p:sp>
      <p:sp>
        <p:nvSpPr>
          <p:cNvPr id="15" name="88 Flecha a la derecha con muesca"/>
          <p:cNvSpPr>
            <a:spLocks noChangeArrowheads="1"/>
          </p:cNvSpPr>
          <p:nvPr/>
        </p:nvSpPr>
        <p:spPr bwMode="auto">
          <a:xfrm>
            <a:off x="1880294" y="4931569"/>
            <a:ext cx="1835150" cy="1008062"/>
          </a:xfrm>
          <a:prstGeom prst="notchedRightArrow">
            <a:avLst>
              <a:gd name="adj1" fmla="val 50000"/>
              <a:gd name="adj2" fmla="val 4719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OPM</a:t>
            </a:r>
            <a:br>
              <a:rPr lang="es-ES" sz="14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conversion</a:t>
            </a:r>
          </a:p>
        </p:txBody>
      </p:sp>
      <p:sp>
        <p:nvSpPr>
          <p:cNvPr id="16" name="89 Flecha a la derecha con muesca"/>
          <p:cNvSpPr>
            <a:spLocks noChangeArrowheads="1"/>
          </p:cNvSpPr>
          <p:nvPr/>
        </p:nvSpPr>
        <p:spPr bwMode="auto">
          <a:xfrm>
            <a:off x="3613844" y="4931569"/>
            <a:ext cx="1901825" cy="1008062"/>
          </a:xfrm>
          <a:prstGeom prst="notchedRightArrow">
            <a:avLst>
              <a:gd name="adj1" fmla="val 50000"/>
              <a:gd name="adj2" fmla="val 4891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Publication</a:t>
            </a:r>
          </a:p>
        </p:txBody>
      </p:sp>
      <p:sp>
        <p:nvSpPr>
          <p:cNvPr id="17" name="90 Flecha a la derecha con muesca"/>
          <p:cNvSpPr>
            <a:spLocks noChangeArrowheads="1"/>
          </p:cNvSpPr>
          <p:nvPr/>
        </p:nvSpPr>
        <p:spPr bwMode="auto">
          <a:xfrm>
            <a:off x="5396606" y="4931569"/>
            <a:ext cx="1919288" cy="1008062"/>
          </a:xfrm>
          <a:prstGeom prst="notchedRightArrow">
            <a:avLst>
              <a:gd name="adj1" fmla="val 50000"/>
              <a:gd name="adj2" fmla="val 49361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Share</a:t>
            </a:r>
          </a:p>
        </p:txBody>
      </p:sp>
      <p:sp>
        <p:nvSpPr>
          <p:cNvPr id="18" name="25 Flecha a la derecha con muesca"/>
          <p:cNvSpPr>
            <a:spLocks noChangeArrowheads="1"/>
          </p:cNvSpPr>
          <p:nvPr/>
        </p:nvSpPr>
        <p:spPr bwMode="auto">
          <a:xfrm>
            <a:off x="7196831" y="4931569"/>
            <a:ext cx="1981200" cy="1008062"/>
          </a:xfrm>
          <a:prstGeom prst="notchedRightArrow">
            <a:avLst>
              <a:gd name="adj1" fmla="val 50000"/>
              <a:gd name="adj2" fmla="val 4913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Reuse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444" y="3913981"/>
            <a:ext cx="622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981" y="1897856"/>
            <a:ext cx="73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0431" y="2004219"/>
            <a:ext cx="73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male user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9956" y="3774281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Dani\AppData\Local\Microsoft\Windows\Temporary Internet Files\Content.IE5\1AUOEN61\MC9001998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1519" y="2623344"/>
            <a:ext cx="67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58 Rectángulo redondeado"/>
          <p:cNvSpPr>
            <a:spLocks noChangeArrowheads="1"/>
          </p:cNvSpPr>
          <p:nvPr/>
        </p:nvSpPr>
        <p:spPr bwMode="auto">
          <a:xfrm>
            <a:off x="992881" y="168989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25" name="59 Rectángulo"/>
          <p:cNvSpPr>
            <a:spLocks noChangeArrowheads="1"/>
          </p:cNvSpPr>
          <p:nvPr/>
        </p:nvSpPr>
        <p:spPr bwMode="auto">
          <a:xfrm>
            <a:off x="1121469" y="1991519"/>
            <a:ext cx="573087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26" name="60 Rectángulo"/>
          <p:cNvSpPr>
            <a:spLocks noChangeArrowheads="1"/>
          </p:cNvSpPr>
          <p:nvPr/>
        </p:nvSpPr>
        <p:spPr bwMode="auto">
          <a:xfrm>
            <a:off x="1121469" y="2266156"/>
            <a:ext cx="573087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27" name="61 CuadroTexto"/>
          <p:cNvSpPr txBox="1">
            <a:spLocks noChangeArrowheads="1"/>
          </p:cNvSpPr>
          <p:nvPr/>
        </p:nvSpPr>
        <p:spPr bwMode="auto">
          <a:xfrm>
            <a:off x="1310381" y="1662906"/>
            <a:ext cx="2159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local laptop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1742181" y="2102644"/>
            <a:ext cx="227013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63 Rectángulo"/>
          <p:cNvSpPr>
            <a:spLocks noChangeArrowheads="1"/>
          </p:cNvSpPr>
          <p:nvPr/>
        </p:nvSpPr>
        <p:spPr bwMode="auto">
          <a:xfrm>
            <a:off x="2029519" y="1920081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30" name="64 Rectángulo"/>
          <p:cNvSpPr>
            <a:spLocks noChangeArrowheads="1"/>
          </p:cNvSpPr>
          <p:nvPr/>
        </p:nvSpPr>
        <p:spPr bwMode="auto">
          <a:xfrm>
            <a:off x="2029519" y="233124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31" name="65 Rectángulo"/>
          <p:cNvSpPr>
            <a:spLocks noChangeArrowheads="1"/>
          </p:cNvSpPr>
          <p:nvPr/>
        </p:nvSpPr>
        <p:spPr bwMode="auto">
          <a:xfrm>
            <a:off x="2942331" y="2102644"/>
            <a:ext cx="549275" cy="366712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32" name="65 Conector recto de flecha"/>
          <p:cNvCxnSpPr>
            <a:cxnSpLocks noChangeShapeType="1"/>
            <a:endCxn id="31" idx="0"/>
          </p:cNvCxnSpPr>
          <p:nvPr/>
        </p:nvCxnSpPr>
        <p:spPr bwMode="auto">
          <a:xfrm>
            <a:off x="2821681" y="1978819"/>
            <a:ext cx="395288" cy="1238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67 Conector recto de flecha"/>
          <p:cNvCxnSpPr>
            <a:cxnSpLocks noChangeShapeType="1"/>
            <a:endCxn id="31" idx="2"/>
          </p:cNvCxnSpPr>
          <p:nvPr/>
        </p:nvCxnSpPr>
        <p:spPr bwMode="auto">
          <a:xfrm flipV="1">
            <a:off x="2821681" y="2469356"/>
            <a:ext cx="395288" cy="1571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33 Conector recto de flecha"/>
          <p:cNvCxnSpPr>
            <a:stCxn id="31" idx="3"/>
          </p:cNvCxnSpPr>
          <p:nvPr/>
        </p:nvCxnSpPr>
        <p:spPr>
          <a:xfrm>
            <a:off x="3491606" y="2286794"/>
            <a:ext cx="482600" cy="3397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07 Rectángulo redondeado"/>
          <p:cNvSpPr>
            <a:spLocks noChangeArrowheads="1"/>
          </p:cNvSpPr>
          <p:nvPr/>
        </p:nvSpPr>
        <p:spPr bwMode="auto">
          <a:xfrm>
            <a:off x="1002406" y="275669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36" name="108 Rectángulo"/>
          <p:cNvSpPr>
            <a:spLocks noChangeArrowheads="1"/>
          </p:cNvSpPr>
          <p:nvPr/>
        </p:nvSpPr>
        <p:spPr bwMode="auto">
          <a:xfrm>
            <a:off x="1113531" y="3064669"/>
            <a:ext cx="573088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37" name="109 Rectángulo"/>
          <p:cNvSpPr>
            <a:spLocks noChangeArrowheads="1"/>
          </p:cNvSpPr>
          <p:nvPr/>
        </p:nvSpPr>
        <p:spPr bwMode="auto">
          <a:xfrm>
            <a:off x="1113531" y="3339306"/>
            <a:ext cx="573088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38" name="110 CuadroTexto"/>
          <p:cNvSpPr txBox="1">
            <a:spLocks noChangeArrowheads="1"/>
          </p:cNvSpPr>
          <p:nvPr/>
        </p:nvSpPr>
        <p:spPr bwMode="auto">
          <a:xfrm>
            <a:off x="1302444" y="2763044"/>
            <a:ext cx="2159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shared host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1734244" y="3175794"/>
            <a:ext cx="227012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112 Rectángulo"/>
          <p:cNvSpPr>
            <a:spLocks noChangeArrowheads="1"/>
          </p:cNvSpPr>
          <p:nvPr/>
        </p:nvSpPr>
        <p:spPr bwMode="auto">
          <a:xfrm>
            <a:off x="2029519" y="2991644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41" name="113 Rectángulo"/>
          <p:cNvSpPr>
            <a:spLocks noChangeArrowheads="1"/>
          </p:cNvSpPr>
          <p:nvPr/>
        </p:nvSpPr>
        <p:spPr bwMode="auto">
          <a:xfrm>
            <a:off x="2021581" y="340439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42" name="114 Rectángulo"/>
          <p:cNvSpPr>
            <a:spLocks noChangeArrowheads="1"/>
          </p:cNvSpPr>
          <p:nvPr/>
        </p:nvSpPr>
        <p:spPr bwMode="auto">
          <a:xfrm>
            <a:off x="2942331" y="3183731"/>
            <a:ext cx="549275" cy="366713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43" name="65 Conector recto de flecha"/>
          <p:cNvCxnSpPr>
            <a:cxnSpLocks noChangeShapeType="1"/>
            <a:endCxn id="42" idx="0"/>
          </p:cNvCxnSpPr>
          <p:nvPr/>
        </p:nvCxnSpPr>
        <p:spPr bwMode="auto">
          <a:xfrm>
            <a:off x="2821681" y="3058319"/>
            <a:ext cx="395288" cy="12541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67 Conector recto de flecha"/>
          <p:cNvCxnSpPr>
            <a:cxnSpLocks noChangeShapeType="1"/>
            <a:endCxn id="42" idx="2"/>
          </p:cNvCxnSpPr>
          <p:nvPr/>
        </p:nvCxnSpPr>
        <p:spPr bwMode="auto">
          <a:xfrm flipV="1">
            <a:off x="2821681" y="3550444"/>
            <a:ext cx="395288" cy="15716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" name="118 Rectángulo redondeado"/>
          <p:cNvSpPr>
            <a:spLocks noChangeArrowheads="1"/>
          </p:cNvSpPr>
          <p:nvPr/>
        </p:nvSpPr>
        <p:spPr bwMode="auto">
          <a:xfrm>
            <a:off x="994469" y="384254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46" name="119 Rectángulo"/>
          <p:cNvSpPr>
            <a:spLocks noChangeArrowheads="1"/>
          </p:cNvSpPr>
          <p:nvPr/>
        </p:nvSpPr>
        <p:spPr bwMode="auto">
          <a:xfrm>
            <a:off x="1115119" y="4144169"/>
            <a:ext cx="563562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47" name="120 Rectángulo"/>
          <p:cNvSpPr>
            <a:spLocks noChangeArrowheads="1"/>
          </p:cNvSpPr>
          <p:nvPr/>
        </p:nvSpPr>
        <p:spPr bwMode="auto">
          <a:xfrm>
            <a:off x="1115119" y="4418806"/>
            <a:ext cx="563562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48" name="121 CuadroTexto"/>
          <p:cNvSpPr txBox="1">
            <a:spLocks noChangeArrowheads="1"/>
          </p:cNvSpPr>
          <p:nvPr/>
        </p:nvSpPr>
        <p:spPr bwMode="auto">
          <a:xfrm>
            <a:off x="1286569" y="3842544"/>
            <a:ext cx="2159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web server</a:t>
            </a:r>
          </a:p>
        </p:txBody>
      </p:sp>
      <p:sp>
        <p:nvSpPr>
          <p:cNvPr id="49" name="48 Flecha derecha"/>
          <p:cNvSpPr/>
          <p:nvPr/>
        </p:nvSpPr>
        <p:spPr>
          <a:xfrm>
            <a:off x="1726306" y="4255294"/>
            <a:ext cx="227013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123 Rectángulo"/>
          <p:cNvSpPr>
            <a:spLocks noChangeArrowheads="1"/>
          </p:cNvSpPr>
          <p:nvPr/>
        </p:nvSpPr>
        <p:spPr bwMode="auto">
          <a:xfrm>
            <a:off x="2021581" y="4071144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51" name="124 Rectángulo"/>
          <p:cNvSpPr>
            <a:spLocks noChangeArrowheads="1"/>
          </p:cNvSpPr>
          <p:nvPr/>
        </p:nvSpPr>
        <p:spPr bwMode="auto">
          <a:xfrm>
            <a:off x="2013644" y="448389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52" name="125 Rectángulo"/>
          <p:cNvSpPr>
            <a:spLocks noChangeArrowheads="1"/>
          </p:cNvSpPr>
          <p:nvPr/>
        </p:nvSpPr>
        <p:spPr bwMode="auto">
          <a:xfrm>
            <a:off x="2926456" y="4255294"/>
            <a:ext cx="549275" cy="366712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53" name="65 Conector recto de flecha"/>
          <p:cNvCxnSpPr>
            <a:cxnSpLocks noChangeShapeType="1"/>
            <a:endCxn id="52" idx="0"/>
          </p:cNvCxnSpPr>
          <p:nvPr/>
        </p:nvCxnSpPr>
        <p:spPr bwMode="auto">
          <a:xfrm>
            <a:off x="2805806" y="4129881"/>
            <a:ext cx="395288" cy="12541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67 Conector recto de flecha"/>
          <p:cNvCxnSpPr>
            <a:cxnSpLocks noChangeShapeType="1"/>
            <a:endCxn id="52" idx="2"/>
          </p:cNvCxnSpPr>
          <p:nvPr/>
        </p:nvCxnSpPr>
        <p:spPr bwMode="auto">
          <a:xfrm flipV="1">
            <a:off x="2805806" y="4622006"/>
            <a:ext cx="395288" cy="1571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" name="268 Rectángulo redondeado"/>
          <p:cNvSpPr>
            <a:spLocks noChangeArrowheads="1"/>
          </p:cNvSpPr>
          <p:nvPr/>
        </p:nvSpPr>
        <p:spPr bwMode="auto">
          <a:xfrm>
            <a:off x="3940869" y="2420144"/>
            <a:ext cx="1474787" cy="1871662"/>
          </a:xfrm>
          <a:prstGeom prst="roundRect">
            <a:avLst>
              <a:gd name="adj" fmla="val 16667"/>
            </a:avLst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Linked</a:t>
            </a:r>
            <a:br>
              <a:rPr lang="es-ES" sz="160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Data</a:t>
            </a:r>
            <a:br>
              <a:rPr lang="es-ES" sz="160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Publication</a:t>
            </a:r>
          </a:p>
        </p:txBody>
      </p:sp>
      <p:cxnSp>
        <p:nvCxnSpPr>
          <p:cNvPr id="56" name="45 Conector recto de flecha"/>
          <p:cNvCxnSpPr>
            <a:cxnSpLocks noChangeShapeType="1"/>
            <a:stCxn id="52" idx="3"/>
          </p:cNvCxnSpPr>
          <p:nvPr/>
        </p:nvCxnSpPr>
        <p:spPr bwMode="auto">
          <a:xfrm flipV="1">
            <a:off x="3475731" y="3844131"/>
            <a:ext cx="482600" cy="595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" name="307 Conector recto de flecha"/>
          <p:cNvCxnSpPr>
            <a:cxnSpLocks noChangeShapeType="1"/>
            <a:stCxn id="42" idx="3"/>
            <a:endCxn id="55" idx="1"/>
          </p:cNvCxnSpPr>
          <p:nvPr/>
        </p:nvCxnSpPr>
        <p:spPr bwMode="auto">
          <a:xfrm flipV="1">
            <a:off x="3491606" y="3356769"/>
            <a:ext cx="436563" cy="11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57 Conector recto de flecha"/>
          <p:cNvCxnSpPr>
            <a:stCxn id="12" idx="1"/>
          </p:cNvCxnSpPr>
          <p:nvPr/>
        </p:nvCxnSpPr>
        <p:spPr>
          <a:xfrm rot="10800000">
            <a:off x="5429944" y="3553619"/>
            <a:ext cx="215900" cy="325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68 Conector recto de flecha"/>
          <p:cNvCxnSpPr>
            <a:cxnSpLocks noChangeShapeType="1"/>
            <a:stCxn id="13" idx="1"/>
          </p:cNvCxnSpPr>
          <p:nvPr/>
        </p:nvCxnSpPr>
        <p:spPr bwMode="auto">
          <a:xfrm rot="10800000" flipV="1">
            <a:off x="5429944" y="2582069"/>
            <a:ext cx="215900" cy="32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0" name="321 Rectángulo"/>
          <p:cNvSpPr>
            <a:spLocks noChangeArrowheads="1"/>
          </p:cNvSpPr>
          <p:nvPr/>
        </p:nvSpPr>
        <p:spPr bwMode="auto">
          <a:xfrm>
            <a:off x="8035031" y="3553619"/>
            <a:ext cx="827088" cy="1081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6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61" name="324 CuadroTexto"/>
          <p:cNvSpPr txBox="1">
            <a:spLocks noChangeArrowheads="1"/>
          </p:cNvSpPr>
          <p:nvPr/>
        </p:nvSpPr>
        <p:spPr bwMode="auto">
          <a:xfrm>
            <a:off x="8052494" y="4264819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Users</a:t>
            </a:r>
          </a:p>
        </p:txBody>
      </p:sp>
      <p:sp>
        <p:nvSpPr>
          <p:cNvPr id="62" name="325 Rectángulo redondeado"/>
          <p:cNvSpPr>
            <a:spLocks noChangeArrowheads="1"/>
          </p:cNvSpPr>
          <p:nvPr/>
        </p:nvSpPr>
        <p:spPr bwMode="auto">
          <a:xfrm>
            <a:off x="7561956" y="1135856"/>
            <a:ext cx="1906588" cy="15843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60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63" name="326 CuadroTexto"/>
          <p:cNvSpPr txBox="1">
            <a:spLocks noChangeArrowheads="1"/>
          </p:cNvSpPr>
          <p:nvPr/>
        </p:nvSpPr>
        <p:spPr bwMode="auto">
          <a:xfrm>
            <a:off x="7671494" y="1124744"/>
            <a:ext cx="1360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Other </a:t>
            </a:r>
          </a:p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workflow </a:t>
            </a:r>
          </a:p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environments</a:t>
            </a:r>
          </a:p>
        </p:txBody>
      </p:sp>
      <p:cxnSp>
        <p:nvCxnSpPr>
          <p:cNvPr id="64" name="63 Conector recto de flecha"/>
          <p:cNvCxnSpPr>
            <a:cxnSpLocks noChangeShapeType="1"/>
          </p:cNvCxnSpPr>
          <p:nvPr/>
        </p:nvCxnSpPr>
        <p:spPr bwMode="auto">
          <a:xfrm rot="5400000" flipH="1" flipV="1">
            <a:off x="8261250" y="3551237"/>
            <a:ext cx="358775" cy="17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64 Conector recto de flecha"/>
          <p:cNvCxnSpPr>
            <a:cxnSpLocks noChangeShapeType="1"/>
            <a:stCxn id="60" idx="1"/>
            <a:endCxn id="12" idx="3"/>
          </p:cNvCxnSpPr>
          <p:nvPr/>
        </p:nvCxnSpPr>
        <p:spPr bwMode="auto">
          <a:xfrm flipH="1" flipV="1">
            <a:off x="7615931" y="3879056"/>
            <a:ext cx="419100" cy="21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328 Conector recto de flecha"/>
          <p:cNvCxnSpPr>
            <a:cxnSpLocks noChangeShapeType="1"/>
          </p:cNvCxnSpPr>
          <p:nvPr/>
        </p:nvCxnSpPr>
        <p:spPr bwMode="auto">
          <a:xfrm flipH="1">
            <a:off x="7542906" y="2564904"/>
            <a:ext cx="413470" cy="2510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10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Abstract workflow and concrete workflow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23" name="22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62400" y="762000"/>
            <a:ext cx="4267200" cy="5791200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2209800"/>
            <a:ext cx="2262158" cy="1200329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export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abstract workflow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addition to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executed workflow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9762" y="3600271"/>
            <a:ext cx="2198038" cy="1477328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Abstract workflow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has conceptual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steps and is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independent of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execution codes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11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1778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Executed workflow and execution-ready workflow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92696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38200" y="609600"/>
            <a:ext cx="4267200" cy="5943600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4286071"/>
            <a:ext cx="2262158" cy="1200329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export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abstract workflow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addition to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executed workflow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12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High level architecture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1" name="Picture 2" descr="C:\Users\Dani\AppData\Local\Microsoft\Windows\Temporary Internet Files\Content.IE5\1AUOEN61\MC9001998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981" y="2899569"/>
            <a:ext cx="67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7 Rectángulo redondeado"/>
          <p:cNvSpPr>
            <a:spLocks noChangeArrowheads="1"/>
          </p:cNvSpPr>
          <p:nvPr/>
        </p:nvSpPr>
        <p:spPr bwMode="auto">
          <a:xfrm>
            <a:off x="5658544" y="3410744"/>
            <a:ext cx="1944687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Interactive 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Browsing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(Pubby frontend)</a:t>
            </a:r>
          </a:p>
        </p:txBody>
      </p:sp>
      <p:sp>
        <p:nvSpPr>
          <p:cNvPr id="13" name="30 Rectángulo redondeado"/>
          <p:cNvSpPr>
            <a:spLocks noChangeArrowheads="1"/>
          </p:cNvSpPr>
          <p:nvPr/>
        </p:nvSpPr>
        <p:spPr bwMode="auto">
          <a:xfrm>
            <a:off x="5658544" y="2113756"/>
            <a:ext cx="187166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Programatic access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(external apps)</a:t>
            </a:r>
          </a:p>
        </p:txBody>
      </p:sp>
      <p:sp>
        <p:nvSpPr>
          <p:cNvPr id="14" name="86 Flecha a la derecha con muesca"/>
          <p:cNvSpPr>
            <a:spLocks noChangeArrowheads="1"/>
          </p:cNvSpPr>
          <p:nvPr/>
        </p:nvSpPr>
        <p:spPr bwMode="auto">
          <a:xfrm>
            <a:off x="34031" y="4931569"/>
            <a:ext cx="1952625" cy="1008062"/>
          </a:xfrm>
          <a:prstGeom prst="notchedRightArrow">
            <a:avLst>
              <a:gd name="adj1" fmla="val 50000"/>
              <a:gd name="adj2" fmla="val 4519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Wings workflow generation</a:t>
            </a:r>
          </a:p>
        </p:txBody>
      </p:sp>
      <p:sp>
        <p:nvSpPr>
          <p:cNvPr id="15" name="88 Flecha a la derecha con muesca"/>
          <p:cNvSpPr>
            <a:spLocks noChangeArrowheads="1"/>
          </p:cNvSpPr>
          <p:nvPr/>
        </p:nvSpPr>
        <p:spPr bwMode="auto">
          <a:xfrm>
            <a:off x="1880294" y="4931569"/>
            <a:ext cx="1835150" cy="1008062"/>
          </a:xfrm>
          <a:prstGeom prst="notchedRightArrow">
            <a:avLst>
              <a:gd name="adj1" fmla="val 50000"/>
              <a:gd name="adj2" fmla="val 4719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OPM</a:t>
            </a:r>
            <a:br>
              <a:rPr lang="es-ES" sz="14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conversion</a:t>
            </a:r>
          </a:p>
        </p:txBody>
      </p:sp>
      <p:sp>
        <p:nvSpPr>
          <p:cNvPr id="16" name="89 Flecha a la derecha con muesca"/>
          <p:cNvSpPr>
            <a:spLocks noChangeArrowheads="1"/>
          </p:cNvSpPr>
          <p:nvPr/>
        </p:nvSpPr>
        <p:spPr bwMode="auto">
          <a:xfrm>
            <a:off x="3613844" y="4931569"/>
            <a:ext cx="1901825" cy="1008062"/>
          </a:xfrm>
          <a:prstGeom prst="notchedRightArrow">
            <a:avLst>
              <a:gd name="adj1" fmla="val 50000"/>
              <a:gd name="adj2" fmla="val 4891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Publication</a:t>
            </a:r>
          </a:p>
        </p:txBody>
      </p:sp>
      <p:sp>
        <p:nvSpPr>
          <p:cNvPr id="17" name="90 Flecha a la derecha con muesca"/>
          <p:cNvSpPr>
            <a:spLocks noChangeArrowheads="1"/>
          </p:cNvSpPr>
          <p:nvPr/>
        </p:nvSpPr>
        <p:spPr bwMode="auto">
          <a:xfrm>
            <a:off x="5396606" y="4931569"/>
            <a:ext cx="1919288" cy="1008062"/>
          </a:xfrm>
          <a:prstGeom prst="notchedRightArrow">
            <a:avLst>
              <a:gd name="adj1" fmla="val 50000"/>
              <a:gd name="adj2" fmla="val 49361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Share</a:t>
            </a:r>
          </a:p>
        </p:txBody>
      </p:sp>
      <p:sp>
        <p:nvSpPr>
          <p:cNvPr id="18" name="25 Flecha a la derecha con muesca"/>
          <p:cNvSpPr>
            <a:spLocks noChangeArrowheads="1"/>
          </p:cNvSpPr>
          <p:nvPr/>
        </p:nvSpPr>
        <p:spPr bwMode="auto">
          <a:xfrm>
            <a:off x="7196831" y="4931569"/>
            <a:ext cx="1981200" cy="1008062"/>
          </a:xfrm>
          <a:prstGeom prst="notchedRightArrow">
            <a:avLst>
              <a:gd name="adj1" fmla="val 50000"/>
              <a:gd name="adj2" fmla="val 4913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Reuse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444" y="3913981"/>
            <a:ext cx="622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981" y="1897856"/>
            <a:ext cx="73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0431" y="2004219"/>
            <a:ext cx="73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male user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9956" y="3774281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Dani\AppData\Local\Microsoft\Windows\Temporary Internet Files\Content.IE5\1AUOEN61\MC9001998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1519" y="2623344"/>
            <a:ext cx="67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58 Rectángulo redondeado"/>
          <p:cNvSpPr>
            <a:spLocks noChangeArrowheads="1"/>
          </p:cNvSpPr>
          <p:nvPr/>
        </p:nvSpPr>
        <p:spPr bwMode="auto">
          <a:xfrm>
            <a:off x="992881" y="168989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25" name="59 Rectángulo"/>
          <p:cNvSpPr>
            <a:spLocks noChangeArrowheads="1"/>
          </p:cNvSpPr>
          <p:nvPr/>
        </p:nvSpPr>
        <p:spPr bwMode="auto">
          <a:xfrm>
            <a:off x="1121469" y="1991519"/>
            <a:ext cx="573087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26" name="60 Rectángulo"/>
          <p:cNvSpPr>
            <a:spLocks noChangeArrowheads="1"/>
          </p:cNvSpPr>
          <p:nvPr/>
        </p:nvSpPr>
        <p:spPr bwMode="auto">
          <a:xfrm>
            <a:off x="1121469" y="2266156"/>
            <a:ext cx="573087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27" name="61 CuadroTexto"/>
          <p:cNvSpPr txBox="1">
            <a:spLocks noChangeArrowheads="1"/>
          </p:cNvSpPr>
          <p:nvPr/>
        </p:nvSpPr>
        <p:spPr bwMode="auto">
          <a:xfrm>
            <a:off x="1310381" y="1662906"/>
            <a:ext cx="2159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local laptop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1742181" y="2102644"/>
            <a:ext cx="227013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63 Rectángulo"/>
          <p:cNvSpPr>
            <a:spLocks noChangeArrowheads="1"/>
          </p:cNvSpPr>
          <p:nvPr/>
        </p:nvSpPr>
        <p:spPr bwMode="auto">
          <a:xfrm>
            <a:off x="2029519" y="1920081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30" name="64 Rectángulo"/>
          <p:cNvSpPr>
            <a:spLocks noChangeArrowheads="1"/>
          </p:cNvSpPr>
          <p:nvPr/>
        </p:nvSpPr>
        <p:spPr bwMode="auto">
          <a:xfrm>
            <a:off x="2029519" y="233124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31" name="65 Rectángulo"/>
          <p:cNvSpPr>
            <a:spLocks noChangeArrowheads="1"/>
          </p:cNvSpPr>
          <p:nvPr/>
        </p:nvSpPr>
        <p:spPr bwMode="auto">
          <a:xfrm>
            <a:off x="2942331" y="2102644"/>
            <a:ext cx="549275" cy="366712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32" name="65 Conector recto de flecha"/>
          <p:cNvCxnSpPr>
            <a:cxnSpLocks noChangeShapeType="1"/>
            <a:endCxn id="31" idx="0"/>
          </p:cNvCxnSpPr>
          <p:nvPr/>
        </p:nvCxnSpPr>
        <p:spPr bwMode="auto">
          <a:xfrm>
            <a:off x="2821681" y="1978819"/>
            <a:ext cx="395288" cy="1238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67 Conector recto de flecha"/>
          <p:cNvCxnSpPr>
            <a:cxnSpLocks noChangeShapeType="1"/>
            <a:endCxn id="31" idx="2"/>
          </p:cNvCxnSpPr>
          <p:nvPr/>
        </p:nvCxnSpPr>
        <p:spPr bwMode="auto">
          <a:xfrm flipV="1">
            <a:off x="2821681" y="2469356"/>
            <a:ext cx="395288" cy="1571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33 Conector recto de flecha"/>
          <p:cNvCxnSpPr>
            <a:stCxn id="31" idx="3"/>
          </p:cNvCxnSpPr>
          <p:nvPr/>
        </p:nvCxnSpPr>
        <p:spPr>
          <a:xfrm>
            <a:off x="3491606" y="2286794"/>
            <a:ext cx="482600" cy="3397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07 Rectángulo redondeado"/>
          <p:cNvSpPr>
            <a:spLocks noChangeArrowheads="1"/>
          </p:cNvSpPr>
          <p:nvPr/>
        </p:nvSpPr>
        <p:spPr bwMode="auto">
          <a:xfrm>
            <a:off x="1002406" y="275669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36" name="108 Rectángulo"/>
          <p:cNvSpPr>
            <a:spLocks noChangeArrowheads="1"/>
          </p:cNvSpPr>
          <p:nvPr/>
        </p:nvSpPr>
        <p:spPr bwMode="auto">
          <a:xfrm>
            <a:off x="1113531" y="3064669"/>
            <a:ext cx="573088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37" name="109 Rectángulo"/>
          <p:cNvSpPr>
            <a:spLocks noChangeArrowheads="1"/>
          </p:cNvSpPr>
          <p:nvPr/>
        </p:nvSpPr>
        <p:spPr bwMode="auto">
          <a:xfrm>
            <a:off x="1113531" y="3339306"/>
            <a:ext cx="573088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38" name="110 CuadroTexto"/>
          <p:cNvSpPr txBox="1">
            <a:spLocks noChangeArrowheads="1"/>
          </p:cNvSpPr>
          <p:nvPr/>
        </p:nvSpPr>
        <p:spPr bwMode="auto">
          <a:xfrm>
            <a:off x="1302444" y="2763044"/>
            <a:ext cx="2159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shared host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1734244" y="3175794"/>
            <a:ext cx="227012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112 Rectángulo"/>
          <p:cNvSpPr>
            <a:spLocks noChangeArrowheads="1"/>
          </p:cNvSpPr>
          <p:nvPr/>
        </p:nvSpPr>
        <p:spPr bwMode="auto">
          <a:xfrm>
            <a:off x="2029519" y="2991644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41" name="113 Rectángulo"/>
          <p:cNvSpPr>
            <a:spLocks noChangeArrowheads="1"/>
          </p:cNvSpPr>
          <p:nvPr/>
        </p:nvSpPr>
        <p:spPr bwMode="auto">
          <a:xfrm>
            <a:off x="2021581" y="340439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42" name="114 Rectángulo"/>
          <p:cNvSpPr>
            <a:spLocks noChangeArrowheads="1"/>
          </p:cNvSpPr>
          <p:nvPr/>
        </p:nvSpPr>
        <p:spPr bwMode="auto">
          <a:xfrm>
            <a:off x="2942331" y="3183731"/>
            <a:ext cx="549275" cy="366713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43" name="65 Conector recto de flecha"/>
          <p:cNvCxnSpPr>
            <a:cxnSpLocks noChangeShapeType="1"/>
            <a:endCxn id="42" idx="0"/>
          </p:cNvCxnSpPr>
          <p:nvPr/>
        </p:nvCxnSpPr>
        <p:spPr bwMode="auto">
          <a:xfrm>
            <a:off x="2821681" y="3058319"/>
            <a:ext cx="395288" cy="12541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67 Conector recto de flecha"/>
          <p:cNvCxnSpPr>
            <a:cxnSpLocks noChangeShapeType="1"/>
            <a:endCxn id="42" idx="2"/>
          </p:cNvCxnSpPr>
          <p:nvPr/>
        </p:nvCxnSpPr>
        <p:spPr bwMode="auto">
          <a:xfrm flipV="1">
            <a:off x="2821681" y="3550444"/>
            <a:ext cx="395288" cy="15716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" name="118 Rectángulo redondeado"/>
          <p:cNvSpPr>
            <a:spLocks noChangeArrowheads="1"/>
          </p:cNvSpPr>
          <p:nvPr/>
        </p:nvSpPr>
        <p:spPr bwMode="auto">
          <a:xfrm>
            <a:off x="994469" y="384254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46" name="119 Rectángulo"/>
          <p:cNvSpPr>
            <a:spLocks noChangeArrowheads="1"/>
          </p:cNvSpPr>
          <p:nvPr/>
        </p:nvSpPr>
        <p:spPr bwMode="auto">
          <a:xfrm>
            <a:off x="1115119" y="4144169"/>
            <a:ext cx="563562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47" name="120 Rectángulo"/>
          <p:cNvSpPr>
            <a:spLocks noChangeArrowheads="1"/>
          </p:cNvSpPr>
          <p:nvPr/>
        </p:nvSpPr>
        <p:spPr bwMode="auto">
          <a:xfrm>
            <a:off x="1115119" y="4418806"/>
            <a:ext cx="563562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48" name="121 CuadroTexto"/>
          <p:cNvSpPr txBox="1">
            <a:spLocks noChangeArrowheads="1"/>
          </p:cNvSpPr>
          <p:nvPr/>
        </p:nvSpPr>
        <p:spPr bwMode="auto">
          <a:xfrm>
            <a:off x="1286569" y="3842544"/>
            <a:ext cx="2159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web server</a:t>
            </a:r>
          </a:p>
        </p:txBody>
      </p:sp>
      <p:sp>
        <p:nvSpPr>
          <p:cNvPr id="49" name="48 Flecha derecha"/>
          <p:cNvSpPr/>
          <p:nvPr/>
        </p:nvSpPr>
        <p:spPr>
          <a:xfrm>
            <a:off x="1726306" y="4255294"/>
            <a:ext cx="227013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123 Rectángulo"/>
          <p:cNvSpPr>
            <a:spLocks noChangeArrowheads="1"/>
          </p:cNvSpPr>
          <p:nvPr/>
        </p:nvSpPr>
        <p:spPr bwMode="auto">
          <a:xfrm>
            <a:off x="2021581" y="4071144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51" name="124 Rectángulo"/>
          <p:cNvSpPr>
            <a:spLocks noChangeArrowheads="1"/>
          </p:cNvSpPr>
          <p:nvPr/>
        </p:nvSpPr>
        <p:spPr bwMode="auto">
          <a:xfrm>
            <a:off x="2013644" y="448389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52" name="125 Rectángulo"/>
          <p:cNvSpPr>
            <a:spLocks noChangeArrowheads="1"/>
          </p:cNvSpPr>
          <p:nvPr/>
        </p:nvSpPr>
        <p:spPr bwMode="auto">
          <a:xfrm>
            <a:off x="2926456" y="4255294"/>
            <a:ext cx="549275" cy="366712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53" name="65 Conector recto de flecha"/>
          <p:cNvCxnSpPr>
            <a:cxnSpLocks noChangeShapeType="1"/>
            <a:endCxn id="52" idx="0"/>
          </p:cNvCxnSpPr>
          <p:nvPr/>
        </p:nvCxnSpPr>
        <p:spPr bwMode="auto">
          <a:xfrm>
            <a:off x="2805806" y="4129881"/>
            <a:ext cx="395288" cy="12541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67 Conector recto de flecha"/>
          <p:cNvCxnSpPr>
            <a:cxnSpLocks noChangeShapeType="1"/>
            <a:endCxn id="52" idx="2"/>
          </p:cNvCxnSpPr>
          <p:nvPr/>
        </p:nvCxnSpPr>
        <p:spPr bwMode="auto">
          <a:xfrm flipV="1">
            <a:off x="2805806" y="4622006"/>
            <a:ext cx="395288" cy="1571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" name="268 Rectángulo redondeado"/>
          <p:cNvSpPr>
            <a:spLocks noChangeArrowheads="1"/>
          </p:cNvSpPr>
          <p:nvPr/>
        </p:nvSpPr>
        <p:spPr bwMode="auto">
          <a:xfrm>
            <a:off x="3940869" y="2420144"/>
            <a:ext cx="1474787" cy="1871662"/>
          </a:xfrm>
          <a:prstGeom prst="roundRect">
            <a:avLst>
              <a:gd name="adj" fmla="val 16667"/>
            </a:avLst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Linked</a:t>
            </a:r>
            <a:br>
              <a:rPr lang="es-ES" sz="160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Data</a:t>
            </a:r>
            <a:br>
              <a:rPr lang="es-ES" sz="160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Publication</a:t>
            </a:r>
          </a:p>
        </p:txBody>
      </p:sp>
      <p:cxnSp>
        <p:nvCxnSpPr>
          <p:cNvPr id="56" name="45 Conector recto de flecha"/>
          <p:cNvCxnSpPr>
            <a:cxnSpLocks noChangeShapeType="1"/>
            <a:stCxn id="52" idx="3"/>
          </p:cNvCxnSpPr>
          <p:nvPr/>
        </p:nvCxnSpPr>
        <p:spPr bwMode="auto">
          <a:xfrm flipV="1">
            <a:off x="3475731" y="3844131"/>
            <a:ext cx="482600" cy="595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" name="307 Conector recto de flecha"/>
          <p:cNvCxnSpPr>
            <a:cxnSpLocks noChangeShapeType="1"/>
            <a:stCxn id="42" idx="3"/>
            <a:endCxn id="55" idx="1"/>
          </p:cNvCxnSpPr>
          <p:nvPr/>
        </p:nvCxnSpPr>
        <p:spPr bwMode="auto">
          <a:xfrm flipV="1">
            <a:off x="3491606" y="3356769"/>
            <a:ext cx="436563" cy="11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57 Conector recto de flecha"/>
          <p:cNvCxnSpPr>
            <a:stCxn id="12" idx="1"/>
          </p:cNvCxnSpPr>
          <p:nvPr/>
        </p:nvCxnSpPr>
        <p:spPr>
          <a:xfrm rot="10800000">
            <a:off x="5429944" y="3553619"/>
            <a:ext cx="215900" cy="325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68 Conector recto de flecha"/>
          <p:cNvCxnSpPr>
            <a:cxnSpLocks noChangeShapeType="1"/>
            <a:stCxn id="13" idx="1"/>
          </p:cNvCxnSpPr>
          <p:nvPr/>
        </p:nvCxnSpPr>
        <p:spPr bwMode="auto">
          <a:xfrm rot="10800000" flipV="1">
            <a:off x="5429944" y="2582069"/>
            <a:ext cx="215900" cy="32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0" name="321 Rectángulo"/>
          <p:cNvSpPr>
            <a:spLocks noChangeArrowheads="1"/>
          </p:cNvSpPr>
          <p:nvPr/>
        </p:nvSpPr>
        <p:spPr bwMode="auto">
          <a:xfrm>
            <a:off x="8035031" y="3553619"/>
            <a:ext cx="827088" cy="1081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6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61" name="324 CuadroTexto"/>
          <p:cNvSpPr txBox="1">
            <a:spLocks noChangeArrowheads="1"/>
          </p:cNvSpPr>
          <p:nvPr/>
        </p:nvSpPr>
        <p:spPr bwMode="auto">
          <a:xfrm>
            <a:off x="8052494" y="4264819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Users</a:t>
            </a:r>
          </a:p>
        </p:txBody>
      </p:sp>
      <p:sp>
        <p:nvSpPr>
          <p:cNvPr id="62" name="325 Rectángulo redondeado"/>
          <p:cNvSpPr>
            <a:spLocks noChangeArrowheads="1"/>
          </p:cNvSpPr>
          <p:nvPr/>
        </p:nvSpPr>
        <p:spPr bwMode="auto">
          <a:xfrm>
            <a:off x="7561956" y="1135856"/>
            <a:ext cx="1906588" cy="15843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60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63" name="326 CuadroTexto"/>
          <p:cNvSpPr txBox="1">
            <a:spLocks noChangeArrowheads="1"/>
          </p:cNvSpPr>
          <p:nvPr/>
        </p:nvSpPr>
        <p:spPr bwMode="auto">
          <a:xfrm>
            <a:off x="7671494" y="1124744"/>
            <a:ext cx="1360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Other </a:t>
            </a:r>
          </a:p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workflow </a:t>
            </a:r>
          </a:p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environments</a:t>
            </a:r>
          </a:p>
        </p:txBody>
      </p:sp>
      <p:cxnSp>
        <p:nvCxnSpPr>
          <p:cNvPr id="64" name="63 Conector recto de flecha"/>
          <p:cNvCxnSpPr>
            <a:cxnSpLocks noChangeShapeType="1"/>
          </p:cNvCxnSpPr>
          <p:nvPr/>
        </p:nvCxnSpPr>
        <p:spPr bwMode="auto">
          <a:xfrm rot="5400000" flipH="1" flipV="1">
            <a:off x="8261250" y="3551237"/>
            <a:ext cx="358775" cy="17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64 Conector recto de flecha"/>
          <p:cNvCxnSpPr>
            <a:cxnSpLocks noChangeShapeType="1"/>
            <a:stCxn id="60" idx="1"/>
            <a:endCxn id="12" idx="3"/>
          </p:cNvCxnSpPr>
          <p:nvPr/>
        </p:nvCxnSpPr>
        <p:spPr bwMode="auto">
          <a:xfrm flipH="1" flipV="1">
            <a:off x="7615931" y="3879056"/>
            <a:ext cx="419100" cy="21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328 Conector recto de flecha"/>
          <p:cNvCxnSpPr>
            <a:cxnSpLocks noChangeShapeType="1"/>
          </p:cNvCxnSpPr>
          <p:nvPr/>
        </p:nvCxnSpPr>
        <p:spPr bwMode="auto">
          <a:xfrm flipH="1">
            <a:off x="7542906" y="2564904"/>
            <a:ext cx="413470" cy="2510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13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457200" y="317500"/>
            <a:ext cx="86360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OPMW: (I) Representing the Process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7380" y="1484784"/>
            <a:ext cx="95139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14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OPMW: (II) Representing Attribution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921630"/>
            <a:ext cx="7639438" cy="538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15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High level architecture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1" name="Picture 2" descr="C:\Users\Dani\AppData\Local\Microsoft\Windows\Temporary Internet Files\Content.IE5\1AUOEN61\MC9001998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981" y="2899569"/>
            <a:ext cx="67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7 Rectángulo redondeado"/>
          <p:cNvSpPr>
            <a:spLocks noChangeArrowheads="1"/>
          </p:cNvSpPr>
          <p:nvPr/>
        </p:nvSpPr>
        <p:spPr bwMode="auto">
          <a:xfrm>
            <a:off x="5658544" y="3410744"/>
            <a:ext cx="1944687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Interactive 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Browsing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(Pubby frontend)</a:t>
            </a:r>
          </a:p>
        </p:txBody>
      </p:sp>
      <p:sp>
        <p:nvSpPr>
          <p:cNvPr id="13" name="30 Rectángulo redondeado"/>
          <p:cNvSpPr>
            <a:spLocks noChangeArrowheads="1"/>
          </p:cNvSpPr>
          <p:nvPr/>
        </p:nvSpPr>
        <p:spPr bwMode="auto">
          <a:xfrm>
            <a:off x="5658544" y="2113756"/>
            <a:ext cx="1871662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Programatic access</a:t>
            </a:r>
            <a:br>
              <a:rPr lang="es-ES" sz="16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600">
                <a:solidFill>
                  <a:srgbClr val="000000"/>
                </a:solidFill>
                <a:latin typeface="Calibri" pitchFamily="-80" charset="0"/>
              </a:rPr>
              <a:t>(external apps)</a:t>
            </a:r>
          </a:p>
        </p:txBody>
      </p:sp>
      <p:sp>
        <p:nvSpPr>
          <p:cNvPr id="14" name="86 Flecha a la derecha con muesca"/>
          <p:cNvSpPr>
            <a:spLocks noChangeArrowheads="1"/>
          </p:cNvSpPr>
          <p:nvPr/>
        </p:nvSpPr>
        <p:spPr bwMode="auto">
          <a:xfrm>
            <a:off x="34031" y="4931569"/>
            <a:ext cx="1952625" cy="1008062"/>
          </a:xfrm>
          <a:prstGeom prst="notchedRightArrow">
            <a:avLst>
              <a:gd name="adj1" fmla="val 50000"/>
              <a:gd name="adj2" fmla="val 4519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Wings workflow generation</a:t>
            </a:r>
          </a:p>
        </p:txBody>
      </p:sp>
      <p:sp>
        <p:nvSpPr>
          <p:cNvPr id="15" name="88 Flecha a la derecha con muesca"/>
          <p:cNvSpPr>
            <a:spLocks noChangeArrowheads="1"/>
          </p:cNvSpPr>
          <p:nvPr/>
        </p:nvSpPr>
        <p:spPr bwMode="auto">
          <a:xfrm>
            <a:off x="1880294" y="4931569"/>
            <a:ext cx="1835150" cy="1008062"/>
          </a:xfrm>
          <a:prstGeom prst="notchedRightArrow">
            <a:avLst>
              <a:gd name="adj1" fmla="val 50000"/>
              <a:gd name="adj2" fmla="val 4719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OPM</a:t>
            </a:r>
            <a:br>
              <a:rPr lang="es-ES" sz="140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conversion</a:t>
            </a:r>
          </a:p>
        </p:txBody>
      </p:sp>
      <p:sp>
        <p:nvSpPr>
          <p:cNvPr id="16" name="89 Flecha a la derecha con muesca"/>
          <p:cNvSpPr>
            <a:spLocks noChangeArrowheads="1"/>
          </p:cNvSpPr>
          <p:nvPr/>
        </p:nvSpPr>
        <p:spPr bwMode="auto">
          <a:xfrm>
            <a:off x="3613844" y="4931569"/>
            <a:ext cx="1901825" cy="1008062"/>
          </a:xfrm>
          <a:prstGeom prst="notchedRightArrow">
            <a:avLst>
              <a:gd name="adj1" fmla="val 50000"/>
              <a:gd name="adj2" fmla="val 48912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Publication</a:t>
            </a:r>
          </a:p>
        </p:txBody>
      </p:sp>
      <p:sp>
        <p:nvSpPr>
          <p:cNvPr id="17" name="90 Flecha a la derecha con muesca"/>
          <p:cNvSpPr>
            <a:spLocks noChangeArrowheads="1"/>
          </p:cNvSpPr>
          <p:nvPr/>
        </p:nvSpPr>
        <p:spPr bwMode="auto">
          <a:xfrm>
            <a:off x="5396606" y="4931569"/>
            <a:ext cx="1919288" cy="1008062"/>
          </a:xfrm>
          <a:prstGeom prst="notchedRightArrow">
            <a:avLst>
              <a:gd name="adj1" fmla="val 50000"/>
              <a:gd name="adj2" fmla="val 49361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Share</a:t>
            </a:r>
          </a:p>
        </p:txBody>
      </p:sp>
      <p:sp>
        <p:nvSpPr>
          <p:cNvPr id="18" name="25 Flecha a la derecha con muesca"/>
          <p:cNvSpPr>
            <a:spLocks noChangeArrowheads="1"/>
          </p:cNvSpPr>
          <p:nvPr/>
        </p:nvSpPr>
        <p:spPr bwMode="auto">
          <a:xfrm>
            <a:off x="7196831" y="4931569"/>
            <a:ext cx="1981200" cy="1008062"/>
          </a:xfrm>
          <a:prstGeom prst="notchedRightArrow">
            <a:avLst>
              <a:gd name="adj1" fmla="val 50000"/>
              <a:gd name="adj2" fmla="val 4913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>
                <a:solidFill>
                  <a:srgbClr val="000000"/>
                </a:solidFill>
                <a:latin typeface="Calibri" pitchFamily="-80" charset="0"/>
              </a:rPr>
              <a:t>Reuse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444" y="3913981"/>
            <a:ext cx="622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981" y="1897856"/>
            <a:ext cx="73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0431" y="2004219"/>
            <a:ext cx="733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male user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9956" y="3774281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Dani\AppData\Local\Microsoft\Windows\Temporary Internet Files\Content.IE5\1AUOEN61\MC90019986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1519" y="2623344"/>
            <a:ext cx="67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58 Rectángulo redondeado"/>
          <p:cNvSpPr>
            <a:spLocks noChangeArrowheads="1"/>
          </p:cNvSpPr>
          <p:nvPr/>
        </p:nvSpPr>
        <p:spPr bwMode="auto">
          <a:xfrm>
            <a:off x="992881" y="168989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25" name="59 Rectángulo"/>
          <p:cNvSpPr>
            <a:spLocks noChangeArrowheads="1"/>
          </p:cNvSpPr>
          <p:nvPr/>
        </p:nvSpPr>
        <p:spPr bwMode="auto">
          <a:xfrm>
            <a:off x="1121469" y="1991519"/>
            <a:ext cx="573087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26" name="60 Rectángulo"/>
          <p:cNvSpPr>
            <a:spLocks noChangeArrowheads="1"/>
          </p:cNvSpPr>
          <p:nvPr/>
        </p:nvSpPr>
        <p:spPr bwMode="auto">
          <a:xfrm>
            <a:off x="1121469" y="2266156"/>
            <a:ext cx="573087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27" name="61 CuadroTexto"/>
          <p:cNvSpPr txBox="1">
            <a:spLocks noChangeArrowheads="1"/>
          </p:cNvSpPr>
          <p:nvPr/>
        </p:nvSpPr>
        <p:spPr bwMode="auto">
          <a:xfrm>
            <a:off x="1310381" y="1662906"/>
            <a:ext cx="2159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local laptop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1742181" y="2102644"/>
            <a:ext cx="227013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63 Rectángulo"/>
          <p:cNvSpPr>
            <a:spLocks noChangeArrowheads="1"/>
          </p:cNvSpPr>
          <p:nvPr/>
        </p:nvSpPr>
        <p:spPr bwMode="auto">
          <a:xfrm>
            <a:off x="2029519" y="1920081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30" name="64 Rectángulo"/>
          <p:cNvSpPr>
            <a:spLocks noChangeArrowheads="1"/>
          </p:cNvSpPr>
          <p:nvPr/>
        </p:nvSpPr>
        <p:spPr bwMode="auto">
          <a:xfrm>
            <a:off x="2029519" y="233124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31" name="65 Rectángulo"/>
          <p:cNvSpPr>
            <a:spLocks noChangeArrowheads="1"/>
          </p:cNvSpPr>
          <p:nvPr/>
        </p:nvSpPr>
        <p:spPr bwMode="auto">
          <a:xfrm>
            <a:off x="2942331" y="2102644"/>
            <a:ext cx="549275" cy="366712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32" name="65 Conector recto de flecha"/>
          <p:cNvCxnSpPr>
            <a:cxnSpLocks noChangeShapeType="1"/>
            <a:endCxn id="31" idx="0"/>
          </p:cNvCxnSpPr>
          <p:nvPr/>
        </p:nvCxnSpPr>
        <p:spPr bwMode="auto">
          <a:xfrm>
            <a:off x="2821681" y="1978819"/>
            <a:ext cx="395288" cy="1238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67 Conector recto de flecha"/>
          <p:cNvCxnSpPr>
            <a:cxnSpLocks noChangeShapeType="1"/>
            <a:endCxn id="31" idx="2"/>
          </p:cNvCxnSpPr>
          <p:nvPr/>
        </p:nvCxnSpPr>
        <p:spPr bwMode="auto">
          <a:xfrm flipV="1">
            <a:off x="2821681" y="2469356"/>
            <a:ext cx="395288" cy="1571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33 Conector recto de flecha"/>
          <p:cNvCxnSpPr>
            <a:stCxn id="31" idx="3"/>
          </p:cNvCxnSpPr>
          <p:nvPr/>
        </p:nvCxnSpPr>
        <p:spPr>
          <a:xfrm>
            <a:off x="3491606" y="2286794"/>
            <a:ext cx="482600" cy="3397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07 Rectángulo redondeado"/>
          <p:cNvSpPr>
            <a:spLocks noChangeArrowheads="1"/>
          </p:cNvSpPr>
          <p:nvPr/>
        </p:nvSpPr>
        <p:spPr bwMode="auto">
          <a:xfrm>
            <a:off x="1002406" y="275669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36" name="108 Rectángulo"/>
          <p:cNvSpPr>
            <a:spLocks noChangeArrowheads="1"/>
          </p:cNvSpPr>
          <p:nvPr/>
        </p:nvSpPr>
        <p:spPr bwMode="auto">
          <a:xfrm>
            <a:off x="1113531" y="3064669"/>
            <a:ext cx="573088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37" name="109 Rectángulo"/>
          <p:cNvSpPr>
            <a:spLocks noChangeArrowheads="1"/>
          </p:cNvSpPr>
          <p:nvPr/>
        </p:nvSpPr>
        <p:spPr bwMode="auto">
          <a:xfrm>
            <a:off x="1113531" y="3339306"/>
            <a:ext cx="573088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38" name="110 CuadroTexto"/>
          <p:cNvSpPr txBox="1">
            <a:spLocks noChangeArrowheads="1"/>
          </p:cNvSpPr>
          <p:nvPr/>
        </p:nvSpPr>
        <p:spPr bwMode="auto">
          <a:xfrm>
            <a:off x="1302444" y="2763044"/>
            <a:ext cx="2159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shared host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1734244" y="3175794"/>
            <a:ext cx="227012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112 Rectángulo"/>
          <p:cNvSpPr>
            <a:spLocks noChangeArrowheads="1"/>
          </p:cNvSpPr>
          <p:nvPr/>
        </p:nvSpPr>
        <p:spPr bwMode="auto">
          <a:xfrm>
            <a:off x="2029519" y="2991644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41" name="113 Rectángulo"/>
          <p:cNvSpPr>
            <a:spLocks noChangeArrowheads="1"/>
          </p:cNvSpPr>
          <p:nvPr/>
        </p:nvSpPr>
        <p:spPr bwMode="auto">
          <a:xfrm>
            <a:off x="2021581" y="340439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42" name="114 Rectángulo"/>
          <p:cNvSpPr>
            <a:spLocks noChangeArrowheads="1"/>
          </p:cNvSpPr>
          <p:nvPr/>
        </p:nvSpPr>
        <p:spPr bwMode="auto">
          <a:xfrm>
            <a:off x="2942331" y="3183731"/>
            <a:ext cx="549275" cy="366713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43" name="65 Conector recto de flecha"/>
          <p:cNvCxnSpPr>
            <a:cxnSpLocks noChangeShapeType="1"/>
            <a:endCxn id="42" idx="0"/>
          </p:cNvCxnSpPr>
          <p:nvPr/>
        </p:nvCxnSpPr>
        <p:spPr bwMode="auto">
          <a:xfrm>
            <a:off x="2821681" y="3058319"/>
            <a:ext cx="395288" cy="12541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67 Conector recto de flecha"/>
          <p:cNvCxnSpPr>
            <a:cxnSpLocks noChangeShapeType="1"/>
            <a:endCxn id="42" idx="2"/>
          </p:cNvCxnSpPr>
          <p:nvPr/>
        </p:nvCxnSpPr>
        <p:spPr bwMode="auto">
          <a:xfrm flipV="1">
            <a:off x="2821681" y="3550444"/>
            <a:ext cx="395288" cy="15716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5" name="118 Rectángulo redondeado"/>
          <p:cNvSpPr>
            <a:spLocks noChangeArrowheads="1"/>
          </p:cNvSpPr>
          <p:nvPr/>
        </p:nvSpPr>
        <p:spPr bwMode="auto">
          <a:xfrm>
            <a:off x="994469" y="3842544"/>
            <a:ext cx="260350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0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46" name="119 Rectángulo"/>
          <p:cNvSpPr>
            <a:spLocks noChangeArrowheads="1"/>
          </p:cNvSpPr>
          <p:nvPr/>
        </p:nvSpPr>
        <p:spPr bwMode="auto">
          <a:xfrm>
            <a:off x="1115119" y="4144169"/>
            <a:ext cx="563562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Core</a:t>
            </a:r>
          </a:p>
        </p:txBody>
      </p:sp>
      <p:sp>
        <p:nvSpPr>
          <p:cNvPr id="47" name="120 Rectángulo"/>
          <p:cNvSpPr>
            <a:spLocks noChangeArrowheads="1"/>
          </p:cNvSpPr>
          <p:nvPr/>
        </p:nvSpPr>
        <p:spPr bwMode="auto">
          <a:xfrm>
            <a:off x="1115119" y="4418806"/>
            <a:ext cx="563562" cy="274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Portal</a:t>
            </a:r>
          </a:p>
        </p:txBody>
      </p:sp>
      <p:sp>
        <p:nvSpPr>
          <p:cNvPr id="48" name="121 CuadroTexto"/>
          <p:cNvSpPr txBox="1">
            <a:spLocks noChangeArrowheads="1"/>
          </p:cNvSpPr>
          <p:nvPr/>
        </p:nvSpPr>
        <p:spPr bwMode="auto">
          <a:xfrm>
            <a:off x="1286569" y="3842544"/>
            <a:ext cx="2159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>
                <a:solidFill>
                  <a:schemeClr val="tx1"/>
                </a:solidFill>
                <a:latin typeface="Calibri" pitchFamily="-80" charset="0"/>
              </a:rPr>
              <a:t>WINGS on web server</a:t>
            </a:r>
          </a:p>
        </p:txBody>
      </p:sp>
      <p:sp>
        <p:nvSpPr>
          <p:cNvPr id="49" name="48 Flecha derecha"/>
          <p:cNvSpPr/>
          <p:nvPr/>
        </p:nvSpPr>
        <p:spPr>
          <a:xfrm>
            <a:off x="1726306" y="4255294"/>
            <a:ext cx="227013" cy="274637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123 Rectángulo"/>
          <p:cNvSpPr>
            <a:spLocks noChangeArrowheads="1"/>
          </p:cNvSpPr>
          <p:nvPr/>
        </p:nvSpPr>
        <p:spPr bwMode="auto">
          <a:xfrm>
            <a:off x="2021581" y="4071144"/>
            <a:ext cx="777875" cy="320675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Workflow 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Template</a:t>
            </a:r>
          </a:p>
        </p:txBody>
      </p:sp>
      <p:sp>
        <p:nvSpPr>
          <p:cNvPr id="51" name="124 Rectángulo"/>
          <p:cNvSpPr>
            <a:spLocks noChangeArrowheads="1"/>
          </p:cNvSpPr>
          <p:nvPr/>
        </p:nvSpPr>
        <p:spPr bwMode="auto">
          <a:xfrm>
            <a:off x="2013644" y="4483894"/>
            <a:ext cx="777875" cy="320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Workflow</a:t>
            </a:r>
            <a:br>
              <a:rPr lang="es-ES" sz="1000" b="0">
                <a:solidFill>
                  <a:srgbClr val="000000"/>
                </a:solidFill>
                <a:latin typeface="Calibri" pitchFamily="-80" charset="0"/>
              </a:rPr>
            </a:br>
            <a:r>
              <a:rPr lang="es-ES" sz="1000" b="0">
                <a:solidFill>
                  <a:srgbClr val="000000"/>
                </a:solidFill>
                <a:latin typeface="Calibri" pitchFamily="-80" charset="0"/>
              </a:rPr>
              <a:t>Instance</a:t>
            </a:r>
          </a:p>
        </p:txBody>
      </p:sp>
      <p:sp>
        <p:nvSpPr>
          <p:cNvPr id="52" name="125 Rectángulo"/>
          <p:cNvSpPr>
            <a:spLocks noChangeArrowheads="1"/>
          </p:cNvSpPr>
          <p:nvPr/>
        </p:nvSpPr>
        <p:spPr bwMode="auto">
          <a:xfrm>
            <a:off x="2926456" y="4255294"/>
            <a:ext cx="549275" cy="366712"/>
          </a:xfrm>
          <a:prstGeom prst="rect">
            <a:avLst/>
          </a:prstGeom>
          <a:solidFill>
            <a:srgbClr val="FFDEA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000" b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000" b="0">
                <a:solidFill>
                  <a:schemeClr val="hlink"/>
                </a:solidFill>
                <a:latin typeface="Calibri" pitchFamily="-80" charset="0"/>
              </a:rPr>
              <a:t>export</a:t>
            </a:r>
          </a:p>
        </p:txBody>
      </p:sp>
      <p:cxnSp>
        <p:nvCxnSpPr>
          <p:cNvPr id="53" name="65 Conector recto de flecha"/>
          <p:cNvCxnSpPr>
            <a:cxnSpLocks noChangeShapeType="1"/>
            <a:endCxn id="52" idx="0"/>
          </p:cNvCxnSpPr>
          <p:nvPr/>
        </p:nvCxnSpPr>
        <p:spPr bwMode="auto">
          <a:xfrm>
            <a:off x="2805806" y="4129881"/>
            <a:ext cx="395288" cy="12541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67 Conector recto de flecha"/>
          <p:cNvCxnSpPr>
            <a:cxnSpLocks noChangeShapeType="1"/>
            <a:endCxn id="52" idx="2"/>
          </p:cNvCxnSpPr>
          <p:nvPr/>
        </p:nvCxnSpPr>
        <p:spPr bwMode="auto">
          <a:xfrm flipV="1">
            <a:off x="2805806" y="4622006"/>
            <a:ext cx="395288" cy="1571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5" name="268 Rectángulo redondeado"/>
          <p:cNvSpPr>
            <a:spLocks noChangeArrowheads="1"/>
          </p:cNvSpPr>
          <p:nvPr/>
        </p:nvSpPr>
        <p:spPr bwMode="auto">
          <a:xfrm>
            <a:off x="3940869" y="2420144"/>
            <a:ext cx="1474787" cy="1871662"/>
          </a:xfrm>
          <a:prstGeom prst="roundRect">
            <a:avLst>
              <a:gd name="adj" fmla="val 16667"/>
            </a:avLst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Linked</a:t>
            </a:r>
            <a:br>
              <a:rPr lang="es-ES" sz="160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Data</a:t>
            </a:r>
            <a:br>
              <a:rPr lang="es-ES" sz="160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600">
                <a:solidFill>
                  <a:schemeClr val="hlink"/>
                </a:solidFill>
                <a:latin typeface="Calibri" pitchFamily="-80" charset="0"/>
              </a:rPr>
              <a:t>Publication</a:t>
            </a:r>
          </a:p>
        </p:txBody>
      </p:sp>
      <p:cxnSp>
        <p:nvCxnSpPr>
          <p:cNvPr id="56" name="45 Conector recto de flecha"/>
          <p:cNvCxnSpPr>
            <a:cxnSpLocks noChangeShapeType="1"/>
            <a:stCxn id="52" idx="3"/>
          </p:cNvCxnSpPr>
          <p:nvPr/>
        </p:nvCxnSpPr>
        <p:spPr bwMode="auto">
          <a:xfrm flipV="1">
            <a:off x="3475731" y="3844131"/>
            <a:ext cx="482600" cy="595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" name="307 Conector recto de flecha"/>
          <p:cNvCxnSpPr>
            <a:cxnSpLocks noChangeShapeType="1"/>
            <a:stCxn id="42" idx="3"/>
            <a:endCxn id="55" idx="1"/>
          </p:cNvCxnSpPr>
          <p:nvPr/>
        </p:nvCxnSpPr>
        <p:spPr bwMode="auto">
          <a:xfrm flipV="1">
            <a:off x="3491606" y="3356769"/>
            <a:ext cx="436563" cy="11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57 Conector recto de flecha"/>
          <p:cNvCxnSpPr>
            <a:stCxn id="12" idx="1"/>
          </p:cNvCxnSpPr>
          <p:nvPr/>
        </p:nvCxnSpPr>
        <p:spPr>
          <a:xfrm rot="10800000">
            <a:off x="5429944" y="3553619"/>
            <a:ext cx="215900" cy="325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68 Conector recto de flecha"/>
          <p:cNvCxnSpPr>
            <a:cxnSpLocks noChangeShapeType="1"/>
            <a:stCxn id="13" idx="1"/>
          </p:cNvCxnSpPr>
          <p:nvPr/>
        </p:nvCxnSpPr>
        <p:spPr bwMode="auto">
          <a:xfrm rot="10800000" flipV="1">
            <a:off x="5429944" y="2582069"/>
            <a:ext cx="215900" cy="32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0" name="321 Rectángulo"/>
          <p:cNvSpPr>
            <a:spLocks noChangeArrowheads="1"/>
          </p:cNvSpPr>
          <p:nvPr/>
        </p:nvSpPr>
        <p:spPr bwMode="auto">
          <a:xfrm>
            <a:off x="8035031" y="3553619"/>
            <a:ext cx="827088" cy="1081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600" b="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61" name="324 CuadroTexto"/>
          <p:cNvSpPr txBox="1">
            <a:spLocks noChangeArrowheads="1"/>
          </p:cNvSpPr>
          <p:nvPr/>
        </p:nvSpPr>
        <p:spPr bwMode="auto">
          <a:xfrm>
            <a:off x="8052494" y="4264819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Users</a:t>
            </a:r>
          </a:p>
        </p:txBody>
      </p:sp>
      <p:sp>
        <p:nvSpPr>
          <p:cNvPr id="62" name="325 Rectángulo redondeado"/>
          <p:cNvSpPr>
            <a:spLocks noChangeArrowheads="1"/>
          </p:cNvSpPr>
          <p:nvPr/>
        </p:nvSpPr>
        <p:spPr bwMode="auto">
          <a:xfrm>
            <a:off x="7561956" y="1135856"/>
            <a:ext cx="1906588" cy="158432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sz="1600">
              <a:solidFill>
                <a:srgbClr val="000000"/>
              </a:solidFill>
              <a:latin typeface="Calibri" pitchFamily="-80" charset="0"/>
            </a:endParaRPr>
          </a:p>
        </p:txBody>
      </p:sp>
      <p:sp>
        <p:nvSpPr>
          <p:cNvPr id="63" name="326 CuadroTexto"/>
          <p:cNvSpPr txBox="1">
            <a:spLocks noChangeArrowheads="1"/>
          </p:cNvSpPr>
          <p:nvPr/>
        </p:nvSpPr>
        <p:spPr bwMode="auto">
          <a:xfrm>
            <a:off x="7671494" y="1124744"/>
            <a:ext cx="1360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Other </a:t>
            </a:r>
          </a:p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workflow </a:t>
            </a:r>
          </a:p>
          <a:p>
            <a:pPr eaLnBrk="1" hangingPunct="1"/>
            <a:r>
              <a:rPr lang="es-ES" sz="1600">
                <a:solidFill>
                  <a:schemeClr val="tx1"/>
                </a:solidFill>
                <a:latin typeface="Calibri" pitchFamily="-80" charset="0"/>
              </a:rPr>
              <a:t>environments</a:t>
            </a:r>
          </a:p>
        </p:txBody>
      </p:sp>
      <p:cxnSp>
        <p:nvCxnSpPr>
          <p:cNvPr id="64" name="63 Conector recto de flecha"/>
          <p:cNvCxnSpPr>
            <a:cxnSpLocks noChangeShapeType="1"/>
          </p:cNvCxnSpPr>
          <p:nvPr/>
        </p:nvCxnSpPr>
        <p:spPr bwMode="auto">
          <a:xfrm rot="5400000" flipH="1" flipV="1">
            <a:off x="8261250" y="3551237"/>
            <a:ext cx="358775" cy="17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64 Conector recto de flecha"/>
          <p:cNvCxnSpPr>
            <a:cxnSpLocks noChangeShapeType="1"/>
            <a:stCxn id="60" idx="1"/>
            <a:endCxn id="12" idx="3"/>
          </p:cNvCxnSpPr>
          <p:nvPr/>
        </p:nvCxnSpPr>
        <p:spPr bwMode="auto">
          <a:xfrm flipH="1" flipV="1">
            <a:off x="7615931" y="3879056"/>
            <a:ext cx="419100" cy="21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328 Conector recto de flecha"/>
          <p:cNvCxnSpPr>
            <a:cxnSpLocks noChangeShapeType="1"/>
          </p:cNvCxnSpPr>
          <p:nvPr/>
        </p:nvCxnSpPr>
        <p:spPr bwMode="auto">
          <a:xfrm flipH="1">
            <a:off x="7542906" y="2564904"/>
            <a:ext cx="413470" cy="2510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16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Publication of Workflows as Linked Data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0" name="49 Rectángulo redondeado"/>
          <p:cNvSpPr>
            <a:spLocks noChangeArrowheads="1"/>
          </p:cNvSpPr>
          <p:nvPr/>
        </p:nvSpPr>
        <p:spPr bwMode="auto">
          <a:xfrm>
            <a:off x="3166492" y="1541934"/>
            <a:ext cx="3998912" cy="3540125"/>
          </a:xfrm>
          <a:prstGeom prst="roundRect">
            <a:avLst>
              <a:gd name="adj" fmla="val 10083"/>
            </a:avLst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hlink"/>
              </a:solidFill>
              <a:latin typeface="Calibri" pitchFamily="-80" charset="0"/>
            </a:endParaRPr>
          </a:p>
        </p:txBody>
      </p:sp>
      <p:sp>
        <p:nvSpPr>
          <p:cNvPr id="51" name="25 Rectángulo redondeado"/>
          <p:cNvSpPr>
            <a:spLocks noChangeArrowheads="1"/>
          </p:cNvSpPr>
          <p:nvPr/>
        </p:nvSpPr>
        <p:spPr bwMode="auto">
          <a:xfrm>
            <a:off x="3241104" y="3159597"/>
            <a:ext cx="1755775" cy="1836737"/>
          </a:xfrm>
          <a:prstGeom prst="roundRect">
            <a:avLst>
              <a:gd name="adj" fmla="val 13245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25 Rectángulo redondeado"/>
          <p:cNvSpPr>
            <a:spLocks noChangeArrowheads="1"/>
          </p:cNvSpPr>
          <p:nvPr/>
        </p:nvSpPr>
        <p:spPr bwMode="auto">
          <a:xfrm>
            <a:off x="5130229" y="1843559"/>
            <a:ext cx="1931988" cy="3152775"/>
          </a:xfrm>
          <a:prstGeom prst="roundRect">
            <a:avLst>
              <a:gd name="adj" fmla="val 13245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 b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52 Cilindro"/>
          <p:cNvSpPr>
            <a:spLocks noChangeArrowheads="1"/>
          </p:cNvSpPr>
          <p:nvPr/>
        </p:nvSpPr>
        <p:spPr bwMode="auto">
          <a:xfrm>
            <a:off x="5614417" y="2862734"/>
            <a:ext cx="1008062" cy="1293813"/>
          </a:xfrm>
          <a:prstGeom prst="can">
            <a:avLst>
              <a:gd name="adj" fmla="val 20316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RDF</a:t>
            </a:r>
          </a:p>
          <a:p>
            <a:pPr algn="ctr" eaLnBrk="1" hangingPunct="1">
              <a:defRPr/>
            </a:pP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Triple </a:t>
            </a:r>
            <a:b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store</a:t>
            </a:r>
          </a:p>
        </p:txBody>
      </p:sp>
      <p:sp>
        <p:nvSpPr>
          <p:cNvPr id="54" name="53 Cilindro"/>
          <p:cNvSpPr>
            <a:spLocks noChangeArrowheads="1"/>
          </p:cNvSpPr>
          <p:nvPr/>
        </p:nvSpPr>
        <p:spPr bwMode="auto">
          <a:xfrm>
            <a:off x="3407792" y="3243734"/>
            <a:ext cx="1368425" cy="1608138"/>
          </a:xfrm>
          <a:prstGeom prst="can">
            <a:avLst>
              <a:gd name="adj" fmla="val 1020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Permanent</a:t>
            </a:r>
            <a:b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web-accessible</a:t>
            </a:r>
          </a:p>
          <a:p>
            <a:pPr algn="ctr" eaLnBrk="1" hangingPunct="1">
              <a:defRPr/>
            </a:pP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file</a:t>
            </a:r>
            <a:b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store</a:t>
            </a:r>
          </a:p>
        </p:txBody>
      </p:sp>
      <p:sp>
        <p:nvSpPr>
          <p:cNvPr id="55" name="54 Rectángulo"/>
          <p:cNvSpPr>
            <a:spLocks noChangeArrowheads="1"/>
          </p:cNvSpPr>
          <p:nvPr/>
        </p:nvSpPr>
        <p:spPr bwMode="auto">
          <a:xfrm>
            <a:off x="5312792" y="1972147"/>
            <a:ext cx="1624012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sz="1600" b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RDF </a:t>
            </a:r>
            <a:r>
              <a:rPr lang="es-ES" sz="1600" b="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Upload</a:t>
            </a:r>
            <a:r>
              <a:rPr lang="es-ES" sz="1600" b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Interface</a:t>
            </a:r>
          </a:p>
        </p:txBody>
      </p:sp>
      <p:sp>
        <p:nvSpPr>
          <p:cNvPr id="56" name="55 Rectángulo"/>
          <p:cNvSpPr>
            <a:spLocks noChangeArrowheads="1"/>
          </p:cNvSpPr>
          <p:nvPr/>
        </p:nvSpPr>
        <p:spPr bwMode="auto">
          <a:xfrm>
            <a:off x="5522342" y="4356572"/>
            <a:ext cx="1185862" cy="5048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sz="1600" b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SPARQL Endpoint</a:t>
            </a:r>
          </a:p>
        </p:txBody>
      </p:sp>
      <p:cxnSp>
        <p:nvCxnSpPr>
          <p:cNvPr id="57" name="56 Conector recto de flecha"/>
          <p:cNvCxnSpPr>
            <a:cxnSpLocks noChangeShapeType="1"/>
            <a:stCxn id="55" idx="2"/>
            <a:endCxn id="53" idx="1"/>
          </p:cNvCxnSpPr>
          <p:nvPr/>
        </p:nvCxnSpPr>
        <p:spPr bwMode="auto">
          <a:xfrm rot="5400000">
            <a:off x="5929536" y="2666678"/>
            <a:ext cx="385762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57 Conector recto de flecha"/>
          <p:cNvCxnSpPr>
            <a:cxnSpLocks noChangeShapeType="1"/>
            <a:stCxn id="53" idx="3"/>
            <a:endCxn id="56" idx="0"/>
          </p:cNvCxnSpPr>
          <p:nvPr/>
        </p:nvCxnSpPr>
        <p:spPr bwMode="auto">
          <a:xfrm flipH="1">
            <a:off x="6116067" y="4156547"/>
            <a:ext cx="3175" cy="200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9" name="58 Conector recto de flecha"/>
          <p:cNvCxnSpPr>
            <a:cxnSpLocks noChangeShapeType="1"/>
            <a:stCxn id="53" idx="2"/>
            <a:endCxn id="54" idx="4"/>
          </p:cNvCxnSpPr>
          <p:nvPr/>
        </p:nvCxnSpPr>
        <p:spPr bwMode="auto">
          <a:xfrm rot="10800000" flipV="1">
            <a:off x="4776217" y="3510434"/>
            <a:ext cx="838200" cy="5381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0" name="53 CuadroTexto"/>
          <p:cNvSpPr txBox="1">
            <a:spLocks noChangeArrowheads="1"/>
          </p:cNvSpPr>
          <p:nvPr/>
        </p:nvSpPr>
        <p:spPr bwMode="auto">
          <a:xfrm>
            <a:off x="4061842" y="1484784"/>
            <a:ext cx="217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dirty="0" err="1">
                <a:solidFill>
                  <a:schemeClr val="hlink"/>
                </a:solidFill>
                <a:latin typeface="Calibri" pitchFamily="-80" charset="0"/>
              </a:rPr>
              <a:t>Linked</a:t>
            </a:r>
            <a:r>
              <a:rPr lang="es-ES" sz="1600" dirty="0">
                <a:solidFill>
                  <a:schemeClr val="hlink"/>
                </a:solidFill>
                <a:latin typeface="Calibri" pitchFamily="-80" charset="0"/>
              </a:rPr>
              <a:t> Data </a:t>
            </a:r>
            <a:r>
              <a:rPr lang="es-ES" sz="1600" dirty="0" err="1">
                <a:solidFill>
                  <a:schemeClr val="hlink"/>
                </a:solidFill>
                <a:latin typeface="Calibri" pitchFamily="-80" charset="0"/>
              </a:rPr>
              <a:t>publication</a:t>
            </a:r>
            <a:endParaRPr lang="es-ES" sz="1600" dirty="0">
              <a:solidFill>
                <a:schemeClr val="hlink"/>
              </a:solidFill>
              <a:latin typeface="Calibri" pitchFamily="-80" charset="0"/>
            </a:endParaRPr>
          </a:p>
        </p:txBody>
      </p:sp>
      <p:cxnSp>
        <p:nvCxnSpPr>
          <p:cNvPr id="63" name="38 Conector recto de flecha"/>
          <p:cNvCxnSpPr>
            <a:cxnSpLocks noChangeShapeType="1"/>
            <a:stCxn id="76" idx="2"/>
            <a:endCxn id="70" idx="1"/>
          </p:cNvCxnSpPr>
          <p:nvPr/>
        </p:nvCxnSpPr>
        <p:spPr bwMode="auto">
          <a:xfrm>
            <a:off x="650304" y="3469159"/>
            <a:ext cx="677863" cy="1311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38 Conector recto de flecha"/>
          <p:cNvCxnSpPr>
            <a:cxnSpLocks noChangeShapeType="1"/>
            <a:stCxn id="68" idx="3"/>
            <a:endCxn id="55" idx="1"/>
          </p:cNvCxnSpPr>
          <p:nvPr/>
        </p:nvCxnSpPr>
        <p:spPr bwMode="auto">
          <a:xfrm>
            <a:off x="2793429" y="2116609"/>
            <a:ext cx="2519363" cy="107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7409879" y="4285134"/>
            <a:ext cx="169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Web accessible</a:t>
            </a:r>
          </a:p>
        </p:txBody>
      </p:sp>
      <p:cxnSp>
        <p:nvCxnSpPr>
          <p:cNvPr id="66" name="38 Conector recto de flecha"/>
          <p:cNvCxnSpPr>
            <a:cxnSpLocks noChangeShapeType="1"/>
            <a:stCxn id="56" idx="3"/>
            <a:endCxn id="65" idx="1"/>
          </p:cNvCxnSpPr>
          <p:nvPr/>
        </p:nvCxnSpPr>
        <p:spPr bwMode="auto">
          <a:xfrm flipV="1">
            <a:off x="6708204" y="4608984"/>
            <a:ext cx="7016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7" name="35 Rectángulo"/>
          <p:cNvSpPr>
            <a:spLocks noChangeArrowheads="1"/>
          </p:cNvSpPr>
          <p:nvPr/>
        </p:nvSpPr>
        <p:spPr bwMode="auto">
          <a:xfrm>
            <a:off x="1328167" y="4056534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600" b="0">
                <a:solidFill>
                  <a:srgbClr val="000000"/>
                </a:solidFill>
                <a:latin typeface="Calibri" pitchFamily="-80" charset="0"/>
              </a:rPr>
              <a:t>Workflow</a:t>
            </a:r>
          </a:p>
          <a:p>
            <a:pPr algn="ctr" eaLnBrk="1" hangingPunct="1"/>
            <a:r>
              <a:rPr lang="es-ES" sz="1600" b="0">
                <a:solidFill>
                  <a:srgbClr val="000000"/>
                </a:solidFill>
                <a:latin typeface="Calibri" pitchFamily="-80" charset="0"/>
              </a:rPr>
              <a:t>Data, Components, etc.</a:t>
            </a:r>
          </a:p>
        </p:txBody>
      </p:sp>
      <p:sp>
        <p:nvSpPr>
          <p:cNvPr id="68" name="AutoShape 22"/>
          <p:cNvSpPr>
            <a:spLocks noChangeArrowheads="1"/>
          </p:cNvSpPr>
          <p:nvPr/>
        </p:nvSpPr>
        <p:spPr bwMode="auto">
          <a:xfrm>
            <a:off x="1650429" y="1583209"/>
            <a:ext cx="1143000" cy="1066800"/>
          </a:xfrm>
          <a:prstGeom prst="flowChartDocument">
            <a:avLst/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1600">
              <a:solidFill>
                <a:schemeClr val="hlink"/>
              </a:solidFill>
              <a:latin typeface="Calibri" pitchFamily="-80" charset="0"/>
            </a:endParaRPr>
          </a:p>
        </p:txBody>
      </p:sp>
      <p:sp>
        <p:nvSpPr>
          <p:cNvPr id="69" name="AutoShape 23"/>
          <p:cNvSpPr>
            <a:spLocks noChangeArrowheads="1"/>
          </p:cNvSpPr>
          <p:nvPr/>
        </p:nvSpPr>
        <p:spPr bwMode="auto">
          <a:xfrm>
            <a:off x="1683767" y="2761134"/>
            <a:ext cx="1143000" cy="1066800"/>
          </a:xfrm>
          <a:prstGeom prst="flowChartDocument">
            <a:avLst/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1600">
              <a:solidFill>
                <a:schemeClr val="hlink"/>
              </a:solidFill>
              <a:latin typeface="Calibri" pitchFamily="-80" charset="0"/>
            </a:endParaRPr>
          </a:p>
        </p:txBody>
      </p:sp>
      <p:sp>
        <p:nvSpPr>
          <p:cNvPr id="70" name="AutoShape 24"/>
          <p:cNvSpPr>
            <a:spLocks noChangeArrowheads="1"/>
          </p:cNvSpPr>
          <p:nvPr/>
        </p:nvSpPr>
        <p:spPr bwMode="auto">
          <a:xfrm>
            <a:off x="1328167" y="4132734"/>
            <a:ext cx="1447800" cy="1295400"/>
          </a:xfrm>
          <a:prstGeom prst="flowChart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" name="114 Rectángulo"/>
          <p:cNvSpPr>
            <a:spLocks noChangeArrowheads="1"/>
          </p:cNvSpPr>
          <p:nvPr/>
        </p:nvSpPr>
        <p:spPr bwMode="auto">
          <a:xfrm>
            <a:off x="132779" y="2699222"/>
            <a:ext cx="1038225" cy="585787"/>
          </a:xfrm>
          <a:prstGeom prst="rect">
            <a:avLst/>
          </a:prstGeom>
          <a:solidFill>
            <a:srgbClr val="FFDEA1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1400" dirty="0">
                <a:solidFill>
                  <a:schemeClr val="hlink"/>
                </a:solidFill>
                <a:latin typeface="Calibri" pitchFamily="-80" charset="0"/>
              </a:rPr>
              <a:t>OPM</a:t>
            </a:r>
            <a:br>
              <a:rPr lang="es-ES" sz="1400" dirty="0">
                <a:solidFill>
                  <a:schemeClr val="hlink"/>
                </a:solidFill>
                <a:latin typeface="Calibri" pitchFamily="-80" charset="0"/>
              </a:rPr>
            </a:br>
            <a:r>
              <a:rPr lang="es-ES" sz="1400" dirty="0" err="1">
                <a:solidFill>
                  <a:schemeClr val="hlink"/>
                </a:solidFill>
                <a:latin typeface="Calibri" pitchFamily="-80" charset="0"/>
              </a:rPr>
              <a:t>conversion</a:t>
            </a:r>
            <a:endParaRPr lang="es-ES" sz="1400" dirty="0">
              <a:solidFill>
                <a:schemeClr val="hlink"/>
              </a:solidFill>
              <a:latin typeface="Calibri" pitchFamily="-80" charset="0"/>
            </a:endParaRPr>
          </a:p>
        </p:txBody>
      </p:sp>
      <p:sp>
        <p:nvSpPr>
          <p:cNvPr id="72" name="Rectangle 27"/>
          <p:cNvSpPr>
            <a:spLocks noChangeArrowheads="1"/>
          </p:cNvSpPr>
          <p:nvPr/>
        </p:nvSpPr>
        <p:spPr bwMode="auto">
          <a:xfrm>
            <a:off x="7273354" y="1995959"/>
            <a:ext cx="1630363" cy="201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7357492" y="2824634"/>
            <a:ext cx="168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Other workflow frameworks </a:t>
            </a:r>
          </a:p>
        </p:txBody>
      </p:sp>
      <p:cxnSp>
        <p:nvCxnSpPr>
          <p:cNvPr id="74" name="38 Conector recto de flecha"/>
          <p:cNvCxnSpPr>
            <a:cxnSpLocks noChangeShapeType="1"/>
          </p:cNvCxnSpPr>
          <p:nvPr/>
        </p:nvCxnSpPr>
        <p:spPr bwMode="auto">
          <a:xfrm flipH="1" flipV="1">
            <a:off x="7798817" y="3921597"/>
            <a:ext cx="11112" cy="369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" name="114 Rectángulo"/>
          <p:cNvSpPr>
            <a:spLocks noChangeArrowheads="1"/>
          </p:cNvSpPr>
          <p:nvPr/>
        </p:nvSpPr>
        <p:spPr bwMode="auto">
          <a:xfrm>
            <a:off x="7552754" y="3335809"/>
            <a:ext cx="719138" cy="5857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 b="0">
                <a:solidFill>
                  <a:schemeClr val="tx1"/>
                </a:solidFill>
                <a:latin typeface="Calibri" pitchFamily="-80" charset="0"/>
              </a:rPr>
              <a:t>OPM</a:t>
            </a:r>
            <a:br>
              <a:rPr lang="es-ES" sz="1400" b="0">
                <a:solidFill>
                  <a:schemeClr val="tx1"/>
                </a:solidFill>
                <a:latin typeface="Calibri" pitchFamily="-80" charset="0"/>
              </a:rPr>
            </a:br>
            <a:r>
              <a:rPr lang="es-ES" sz="1400" b="0">
                <a:solidFill>
                  <a:schemeClr val="tx1"/>
                </a:solidFill>
                <a:latin typeface="Calibri" pitchFamily="-80" charset="0"/>
              </a:rPr>
              <a:t>import</a:t>
            </a: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auto">
          <a:xfrm>
            <a:off x="66104" y="2275359"/>
            <a:ext cx="1166813" cy="119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423292" y="2273772"/>
            <a:ext cx="690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Wings</a:t>
            </a:r>
          </a:p>
        </p:txBody>
      </p:sp>
      <p:cxnSp>
        <p:nvCxnSpPr>
          <p:cNvPr id="78" name="38 Conector recto de flecha"/>
          <p:cNvCxnSpPr>
            <a:cxnSpLocks noChangeShapeType="1"/>
            <a:stCxn id="71" idx="3"/>
            <a:endCxn id="68" idx="1"/>
          </p:cNvCxnSpPr>
          <p:nvPr/>
        </p:nvCxnSpPr>
        <p:spPr bwMode="auto">
          <a:xfrm flipV="1">
            <a:off x="1171004" y="2116609"/>
            <a:ext cx="479425" cy="876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9" name="38 Conector recto de flecha"/>
          <p:cNvCxnSpPr>
            <a:cxnSpLocks noChangeShapeType="1"/>
            <a:stCxn id="71" idx="3"/>
            <a:endCxn id="69" idx="1"/>
          </p:cNvCxnSpPr>
          <p:nvPr/>
        </p:nvCxnSpPr>
        <p:spPr bwMode="auto">
          <a:xfrm>
            <a:off x="1171004" y="2992909"/>
            <a:ext cx="512763" cy="301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0" name="38 Conector recto de flecha"/>
          <p:cNvCxnSpPr>
            <a:cxnSpLocks noChangeShapeType="1"/>
          </p:cNvCxnSpPr>
          <p:nvPr/>
        </p:nvCxnSpPr>
        <p:spPr bwMode="auto">
          <a:xfrm rot="5400000">
            <a:off x="7479729" y="5047134"/>
            <a:ext cx="393700" cy="88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7298754" y="5199534"/>
            <a:ext cx="1341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Web browser</a:t>
            </a:r>
          </a:p>
        </p:txBody>
      </p:sp>
      <p:cxnSp>
        <p:nvCxnSpPr>
          <p:cNvPr id="82" name="38 Conector recto de flecha"/>
          <p:cNvCxnSpPr>
            <a:cxnSpLocks noChangeShapeType="1"/>
            <a:stCxn id="70" idx="3"/>
            <a:endCxn id="54" idx="2"/>
          </p:cNvCxnSpPr>
          <p:nvPr/>
        </p:nvCxnSpPr>
        <p:spPr bwMode="auto">
          <a:xfrm flipV="1">
            <a:off x="2775967" y="4048597"/>
            <a:ext cx="631825" cy="73183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3" name="82 Conector recto de flecha"/>
          <p:cNvCxnSpPr>
            <a:cxnSpLocks noChangeShapeType="1"/>
            <a:stCxn id="85" idx="1"/>
            <a:endCxn id="55" idx="3"/>
          </p:cNvCxnSpPr>
          <p:nvPr/>
        </p:nvCxnSpPr>
        <p:spPr bwMode="auto">
          <a:xfrm flipH="1" flipV="1">
            <a:off x="6936804" y="2224559"/>
            <a:ext cx="530225" cy="225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4" name="38 Conector recto de flecha"/>
          <p:cNvCxnSpPr>
            <a:cxnSpLocks noChangeShapeType="1"/>
            <a:stCxn id="69" idx="3"/>
            <a:endCxn id="55" idx="1"/>
          </p:cNvCxnSpPr>
          <p:nvPr/>
        </p:nvCxnSpPr>
        <p:spPr bwMode="auto">
          <a:xfrm flipV="1">
            <a:off x="2826767" y="2224559"/>
            <a:ext cx="2486025" cy="1069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5" name="114 Rectángulo"/>
          <p:cNvSpPr>
            <a:spLocks noChangeArrowheads="1"/>
          </p:cNvSpPr>
          <p:nvPr/>
        </p:nvSpPr>
        <p:spPr bwMode="auto">
          <a:xfrm>
            <a:off x="7467029" y="2156297"/>
            <a:ext cx="1038225" cy="5857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sz="1400" b="0">
                <a:solidFill>
                  <a:schemeClr val="tx1"/>
                </a:solidFill>
                <a:latin typeface="Calibri" pitchFamily="-80" charset="0"/>
              </a:rPr>
              <a:t>OPM</a:t>
            </a:r>
            <a:br>
              <a:rPr lang="es-ES" sz="1400" b="0">
                <a:solidFill>
                  <a:schemeClr val="tx1"/>
                </a:solidFill>
                <a:latin typeface="Calibri" pitchFamily="-80" charset="0"/>
              </a:rPr>
            </a:br>
            <a:r>
              <a:rPr lang="es-ES" sz="1400" b="0">
                <a:solidFill>
                  <a:schemeClr val="tx1"/>
                </a:solidFill>
                <a:latin typeface="Calibri" pitchFamily="-80" charset="0"/>
              </a:rPr>
              <a:t>conversion</a:t>
            </a:r>
          </a:p>
        </p:txBody>
      </p:sp>
      <p:sp>
        <p:nvSpPr>
          <p:cNvPr id="61" name="35 Rectángulo"/>
          <p:cNvSpPr>
            <a:spLocks noChangeArrowheads="1"/>
          </p:cNvSpPr>
          <p:nvPr/>
        </p:nvSpPr>
        <p:spPr bwMode="auto">
          <a:xfrm>
            <a:off x="1574229" y="1583209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dirty="0" err="1">
                <a:solidFill>
                  <a:schemeClr val="hlink"/>
                </a:solidFill>
                <a:latin typeface="Calibri" pitchFamily="-80" charset="0"/>
              </a:rPr>
              <a:t>Abstract</a:t>
            </a:r>
            <a:r>
              <a:rPr lang="es-ES" sz="1600" dirty="0">
                <a:solidFill>
                  <a:schemeClr val="hlink"/>
                </a:solidFill>
                <a:latin typeface="Calibri" pitchFamily="-80" charset="0"/>
              </a:rPr>
              <a:t> </a:t>
            </a:r>
            <a:r>
              <a:rPr lang="es-ES" sz="1600" dirty="0" err="1">
                <a:solidFill>
                  <a:schemeClr val="hlink"/>
                </a:solidFill>
                <a:latin typeface="Calibri" pitchFamily="-80" charset="0"/>
              </a:rPr>
              <a:t>Workflow</a:t>
            </a:r>
            <a:endParaRPr lang="es-ES" sz="1600" dirty="0">
              <a:solidFill>
                <a:schemeClr val="hlink"/>
              </a:solidFill>
              <a:latin typeface="Calibri" pitchFamily="-80" charset="0"/>
            </a:endParaRPr>
          </a:p>
          <a:p>
            <a:pPr algn="ctr"/>
            <a:r>
              <a:rPr lang="es-ES" sz="1600" dirty="0">
                <a:solidFill>
                  <a:schemeClr val="hlink"/>
                </a:solidFill>
                <a:latin typeface="Calibri" pitchFamily="-80" charset="0"/>
              </a:rPr>
              <a:t>(OPM)</a:t>
            </a:r>
          </a:p>
        </p:txBody>
      </p:sp>
      <p:sp>
        <p:nvSpPr>
          <p:cNvPr id="62" name="35 Rectángulo"/>
          <p:cNvSpPr>
            <a:spLocks noChangeArrowheads="1"/>
          </p:cNvSpPr>
          <p:nvPr/>
        </p:nvSpPr>
        <p:spPr bwMode="auto">
          <a:xfrm>
            <a:off x="1607567" y="2700809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dirty="0" err="1">
                <a:solidFill>
                  <a:schemeClr val="hlink"/>
                </a:solidFill>
                <a:latin typeface="Calibri" pitchFamily="-80" charset="0"/>
              </a:rPr>
              <a:t>ExecutableWorkflow</a:t>
            </a:r>
            <a:endParaRPr lang="es-ES" sz="1600" dirty="0">
              <a:solidFill>
                <a:schemeClr val="hlink"/>
              </a:solidFill>
              <a:latin typeface="Calibri" pitchFamily="-80" charset="0"/>
            </a:endParaRPr>
          </a:p>
          <a:p>
            <a:pPr algn="ctr"/>
            <a:r>
              <a:rPr lang="es-ES" sz="1600" dirty="0">
                <a:solidFill>
                  <a:schemeClr val="hlink"/>
                </a:solidFill>
                <a:latin typeface="Calibri" pitchFamily="-80" charset="0"/>
              </a:rPr>
              <a:t>(OPM)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947" y="692993"/>
            <a:ext cx="8391525" cy="604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17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Searching/Browsing Workflows as Linked Data</a:t>
            </a:r>
          </a:p>
        </p:txBody>
      </p:sp>
      <p:sp>
        <p:nvSpPr>
          <p:cNvPr id="13" name="12 Llamada rectangular redondeada"/>
          <p:cNvSpPr/>
          <p:nvPr/>
        </p:nvSpPr>
        <p:spPr bwMode="auto">
          <a:xfrm>
            <a:off x="660400" y="4534172"/>
            <a:ext cx="1498600" cy="495028"/>
          </a:xfrm>
          <a:prstGeom prst="wedgeRoundRectCallout">
            <a:avLst>
              <a:gd name="adj1" fmla="val 60735"/>
              <a:gd name="adj2" fmla="val 2104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Properties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sp>
        <p:nvSpPr>
          <p:cNvPr id="14" name="13 Llamada rectangular redondeada"/>
          <p:cNvSpPr/>
          <p:nvPr/>
        </p:nvSpPr>
        <p:spPr bwMode="auto">
          <a:xfrm>
            <a:off x="4508500" y="3111772"/>
            <a:ext cx="3149600" cy="419100"/>
          </a:xfrm>
          <a:prstGeom prst="wedgeRoundRectCallout">
            <a:avLst>
              <a:gd name="adj1" fmla="val -55764"/>
              <a:gd name="adj2" fmla="val -220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Autocomplete </a:t>
            </a:r>
            <a:r>
              <a:rPr lang="es-ES" dirty="0" err="1">
                <a:solidFill>
                  <a:schemeClr val="tx1"/>
                </a:solidFill>
                <a:ea typeface="ＭＳ Ｐゴシック" pitchFamily="-80" charset="-128"/>
              </a:rPr>
              <a:t>search</a:t>
            </a: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 bar</a:t>
            </a:r>
          </a:p>
        </p:txBody>
      </p:sp>
      <p:sp>
        <p:nvSpPr>
          <p:cNvPr id="15" name="14 Llamada rectangular redondeada"/>
          <p:cNvSpPr/>
          <p:nvPr/>
        </p:nvSpPr>
        <p:spPr bwMode="auto">
          <a:xfrm>
            <a:off x="5146675" y="2241822"/>
            <a:ext cx="2854325" cy="669925"/>
          </a:xfrm>
          <a:prstGeom prst="wedgeRoundRectCallout">
            <a:avLst>
              <a:gd name="adj1" fmla="val -22699"/>
              <a:gd name="adj2" fmla="val -8873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tx1"/>
                </a:solidFill>
                <a:ea typeface="ＭＳ Ｐゴシック" pitchFamily="-80" charset="-128"/>
              </a:rPr>
              <a:t>Resource</a:t>
            </a: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 URI </a:t>
            </a:r>
            <a:br>
              <a:rPr lang="es-ES" dirty="0">
                <a:solidFill>
                  <a:schemeClr val="tx1"/>
                </a:solidFill>
                <a:ea typeface="ＭＳ Ｐゴシック" pitchFamily="-80" charset="-128"/>
              </a:rPr>
            </a:b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(</a:t>
            </a:r>
            <a:r>
              <a:rPr lang="es-ES" dirty="0" err="1">
                <a:solidFill>
                  <a:schemeClr val="tx1"/>
                </a:solidFill>
                <a:ea typeface="ＭＳ Ｐゴシック" pitchFamily="-80" charset="-128"/>
              </a:rPr>
              <a:t>Process</a:t>
            </a: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>
                <a:solidFill>
                  <a:schemeClr val="tx1"/>
                </a:solidFill>
                <a:ea typeface="ＭＳ Ｐゴシック" pitchFamily="-80" charset="-128"/>
              </a:rPr>
              <a:t>instance</a:t>
            </a: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)</a:t>
            </a:r>
          </a:p>
        </p:txBody>
      </p:sp>
      <p:sp>
        <p:nvSpPr>
          <p:cNvPr id="16" name="15 Llamada rectangular redondeada"/>
          <p:cNvSpPr/>
          <p:nvPr/>
        </p:nvSpPr>
        <p:spPr bwMode="auto">
          <a:xfrm>
            <a:off x="5575300" y="4111897"/>
            <a:ext cx="3121025" cy="676275"/>
          </a:xfrm>
          <a:prstGeom prst="wedgeRoundRectCallout">
            <a:avLst>
              <a:gd name="adj1" fmla="val -55260"/>
              <a:gd name="adj2" fmla="val 209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Specific component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for </a:t>
            </a: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this process instance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7006" y="1187227"/>
            <a:ext cx="1038225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17 Llamada rectangular redondeada"/>
          <p:cNvSpPr/>
          <p:nvPr/>
        </p:nvSpPr>
        <p:spPr bwMode="auto">
          <a:xfrm>
            <a:off x="3662040" y="792634"/>
            <a:ext cx="1308100" cy="673100"/>
          </a:xfrm>
          <a:prstGeom prst="wedgeRoundRectCallout">
            <a:avLst>
              <a:gd name="adj1" fmla="val 59867"/>
              <a:gd name="adj2" fmla="val 2472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tx1"/>
                </a:solidFill>
                <a:ea typeface="ＭＳ Ｐゴシック" pitchFamily="-80" charset="-128"/>
              </a:rPr>
              <a:t>Types</a:t>
            </a:r>
            <a:r>
              <a:rPr lang="es-ES" dirty="0">
                <a:solidFill>
                  <a:schemeClr val="tx1"/>
                </a:solidFill>
                <a:ea typeface="ＭＳ Ｐゴシック" pitchFamily="-80" charset="-128"/>
              </a:rPr>
              <a:t> of</a:t>
            </a:r>
            <a:br>
              <a:rPr lang="es-ES" dirty="0">
                <a:solidFill>
                  <a:schemeClr val="tx1"/>
                </a:solidFill>
                <a:ea typeface="ＭＳ Ｐゴシック" pitchFamily="-80" charset="-128"/>
              </a:rPr>
            </a:br>
            <a:r>
              <a:rPr lang="es-ES" dirty="0" err="1">
                <a:solidFill>
                  <a:schemeClr val="tx1"/>
                </a:solidFill>
                <a:ea typeface="ＭＳ Ｐゴシック" pitchFamily="-80" charset="-128"/>
              </a:rPr>
              <a:t>search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Index of contents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5536" y="836712"/>
            <a:ext cx="8496944" cy="540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sz="2400" dirty="0" smtClean="0">
                <a:solidFill>
                  <a:srgbClr val="4D4D4D"/>
                </a:solidFill>
                <a:cs typeface="Arial" pitchFamily="34" charset="0"/>
                <a:sym typeface="Arial" pitchFamily="34" charset="0"/>
              </a:rPr>
              <a:t>Index: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Background</a:t>
            </a:r>
            <a:br>
              <a:rPr lang="en-US" b="1" dirty="0" smtClean="0">
                <a:ea typeface="ＭＳ Ｐゴシック" pitchFamily="-80" charset="-128"/>
                <a:sym typeface="Arial" pitchFamily="34" charset="0"/>
              </a:rPr>
            </a:b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Limitations of existing approaches to workflow publication</a:t>
            </a:r>
            <a:br>
              <a:rPr lang="en-US" b="1" dirty="0" smtClean="0">
                <a:ea typeface="ＭＳ Ｐゴシック" pitchFamily="-80" charset="-128"/>
                <a:sym typeface="Arial" pitchFamily="34" charset="0"/>
              </a:rPr>
            </a:b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Features of our approach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Test use case: the TB-</a:t>
            </a: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Drugome</a:t>
            </a: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Publishing abstract workflows and specific workflows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OPMW Ontology</a:t>
            </a: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914400" lvl="1" indent="-4572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Linked Data Publication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Workflow querying and Linked Data consumption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18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Searching/Browsing Workflows as Linked Data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891700"/>
            <a:ext cx="4392488" cy="556163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9" name="18 Llamada rectangular redondeada"/>
          <p:cNvSpPr/>
          <p:nvPr/>
        </p:nvSpPr>
        <p:spPr bwMode="auto">
          <a:xfrm>
            <a:off x="5364089" y="908720"/>
            <a:ext cx="2016223" cy="432048"/>
          </a:xfrm>
          <a:prstGeom prst="wedgeRoundRectCallout">
            <a:avLst>
              <a:gd name="adj1" fmla="val -56190"/>
              <a:gd name="adj2" fmla="val -198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Component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Name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sp>
        <p:nvSpPr>
          <p:cNvPr id="20" name="19 Llamada rectangular redondeada"/>
          <p:cNvSpPr/>
          <p:nvPr/>
        </p:nvSpPr>
        <p:spPr bwMode="auto">
          <a:xfrm>
            <a:off x="5436097" y="1556793"/>
            <a:ext cx="2016223" cy="432048"/>
          </a:xfrm>
          <a:prstGeom prst="wedgeRoundRectCallout">
            <a:avLst>
              <a:gd name="adj1" fmla="val -56190"/>
              <a:gd name="adj2" fmla="val -198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Component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Inputs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sp>
        <p:nvSpPr>
          <p:cNvPr id="21" name="20 Llamada rectangular redondeada"/>
          <p:cNvSpPr/>
          <p:nvPr/>
        </p:nvSpPr>
        <p:spPr bwMode="auto">
          <a:xfrm>
            <a:off x="5411415" y="2176661"/>
            <a:ext cx="2184921" cy="460251"/>
          </a:xfrm>
          <a:prstGeom prst="wedgeRoundRectCallout">
            <a:avLst>
              <a:gd name="adj1" fmla="val -56190"/>
              <a:gd name="adj2" fmla="val -198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Component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Outputs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sp>
        <p:nvSpPr>
          <p:cNvPr id="22" name="21 Llamada rectangular redondeada"/>
          <p:cNvSpPr/>
          <p:nvPr/>
        </p:nvSpPr>
        <p:spPr bwMode="auto">
          <a:xfrm>
            <a:off x="5436097" y="3112765"/>
            <a:ext cx="2448272" cy="460251"/>
          </a:xfrm>
          <a:prstGeom prst="wedgeRoundRectCallout">
            <a:avLst>
              <a:gd name="adj1" fmla="val -56190"/>
              <a:gd name="adj2" fmla="val -198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Code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Implementations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sp>
        <p:nvSpPr>
          <p:cNvPr id="23" name="22 Llamada rectangular redondeada"/>
          <p:cNvSpPr/>
          <p:nvPr/>
        </p:nvSpPr>
        <p:spPr bwMode="auto">
          <a:xfrm>
            <a:off x="5364088" y="4077072"/>
            <a:ext cx="3121025" cy="432048"/>
          </a:xfrm>
          <a:prstGeom prst="wedgeRoundRectCallout">
            <a:avLst>
              <a:gd name="adj1" fmla="val -56190"/>
              <a:gd name="adj2" fmla="val -198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Template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additional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metadata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sp>
        <p:nvSpPr>
          <p:cNvPr id="24" name="23 Llamada rectangular redondeada"/>
          <p:cNvSpPr/>
          <p:nvPr/>
        </p:nvSpPr>
        <p:spPr bwMode="auto">
          <a:xfrm>
            <a:off x="5508105" y="5777061"/>
            <a:ext cx="2808312" cy="676275"/>
          </a:xfrm>
          <a:prstGeom prst="wedgeRoundRectCallout">
            <a:avLst>
              <a:gd name="adj1" fmla="val -55725"/>
              <a:gd name="adj2" fmla="val 209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Record of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the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different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executions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of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this</a:t>
            </a:r>
            <a:r>
              <a:rPr lang="es-ES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ea typeface="ＭＳ Ｐゴシック" pitchFamily="-80" charset="-128"/>
              </a:rPr>
              <a:t>workflow</a:t>
            </a:r>
            <a:endParaRPr lang="es-ES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19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Other possible visualizations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494863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5724128" y="1124744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Dynamic visualization of the provenance of resources by queries to the repository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Metadata exploration of the steps of the workflow.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20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Conclusions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8475" y="1317625"/>
            <a:ext cx="8435975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Publication of an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abstract workflow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that represents the computational method in an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execution-independent manner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. 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Publication of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the abstract workflow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and the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executed workflow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using the </a:t>
            </a:r>
            <a:r>
              <a:rPr lang="en-US" b="1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OPM </a:t>
            </a:r>
            <a:r>
              <a:rPr lang="en-US" b="1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model </a:t>
            </a:r>
            <a:r>
              <a:rPr lang="en-US" smtClean="0">
                <a:ea typeface="ＭＳ Ｐゴシック" pitchFamily="-80" charset="-128"/>
                <a:sym typeface="Arial" pitchFamily="34" charset="0"/>
              </a:rPr>
              <a:t>that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is independent of the execution environment used. 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Publication of the workflows, components, codes and datasets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as Linked Data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on the web.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21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Future work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8475" y="1317625"/>
            <a:ext cx="8435975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Extensions to abstract workflow publication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Be able to provide abstractions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on several steps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Incomplete provenance.</a:t>
            </a:r>
            <a:br>
              <a:rPr lang="en-US" dirty="0" smtClean="0">
                <a:ea typeface="ＭＳ Ｐゴシック" pitchFamily="-80" charset="-128"/>
                <a:sym typeface="Arial" pitchFamily="34" charset="0"/>
              </a:rPr>
            </a:b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Create an OPMV/W3C  PROV-O profile for common workflow representation.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Increase interoperability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with other workflow representation systems.</a:t>
            </a:r>
            <a:br>
              <a:rPr lang="en-US" dirty="0" smtClean="0">
                <a:ea typeface="ＭＳ Ｐゴシック" pitchFamily="-80" charset="-128"/>
                <a:sym typeface="Arial" pitchFamily="34" charset="0"/>
              </a:rPr>
            </a:b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Workflow reuse in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different workflow systems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Import and execute workflows in other workflow frameworks.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22</a:t>
            </a: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References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9467" name="Rectangle 10"/>
          <p:cNvSpPr>
            <a:spLocks/>
          </p:cNvSpPr>
          <p:nvPr/>
        </p:nvSpPr>
        <p:spPr bwMode="auto">
          <a:xfrm>
            <a:off x="323528" y="836712"/>
            <a:ext cx="8405086" cy="514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/>
          <a:lstStyle/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475928" y="1233065"/>
            <a:ext cx="8405086" cy="514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/>
          <a:lstStyle/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 WINGS workflow system: 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6"/>
              </a:rPr>
              <a:t>http://seagull.isi.edu/marbles/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The Open Provenance Model Specification: 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7"/>
              </a:rPr>
              <a:t>http://openprovenance.org/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 OPMO: 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8"/>
              </a:rPr>
              <a:t>http://openprovenance.org/model/opmo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OPMV: 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9"/>
              </a:rPr>
              <a:t>http://open-biomed.sourceforge.net/opmv/ns.html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 TB </a:t>
            </a:r>
            <a:r>
              <a:rPr lang="en-US" dirty="0" err="1" smtClean="0">
                <a:ea typeface="ＭＳ Ｐゴシック" pitchFamily="-80" charset="-128"/>
                <a:sym typeface="Arial" pitchFamily="34" charset="0"/>
              </a:rPr>
              <a:t>Drugome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 Wiki (Evolution of this work): </a:t>
            </a:r>
            <a:br>
              <a:rPr lang="en-US" dirty="0" smtClean="0">
                <a:ea typeface="ＭＳ Ｐゴシック" pitchFamily="-80" charset="-128"/>
                <a:sym typeface="Arial" pitchFamily="34" charset="0"/>
              </a:rPr>
            </a:b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	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10"/>
              </a:rPr>
              <a:t>http://seagull.isi.edu/wings-drugome/index.php/Main_Page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W3C PROV-O current ontology (draft): 	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11"/>
              </a:rPr>
              <a:t>http://www.w3.org/2011/prov/wiki/PIL_OWL_Ontology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Principles of Linked Data: </a:t>
            </a:r>
            <a:br>
              <a:rPr lang="en-US" dirty="0" smtClean="0">
                <a:ea typeface="ＭＳ Ｐゴシック" pitchFamily="-80" charset="-128"/>
                <a:sym typeface="Arial" pitchFamily="34" charset="0"/>
              </a:rPr>
            </a:b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	 </a:t>
            </a:r>
            <a:r>
              <a:rPr lang="en-US" dirty="0" smtClean="0">
                <a:ea typeface="ＭＳ Ｐゴシック" pitchFamily="-80" charset="-128"/>
                <a:sym typeface="Arial" pitchFamily="34" charset="0"/>
                <a:hlinkClick r:id="rId12"/>
              </a:rPr>
              <a:t>http://www.w3.org/DesignIssues/LinkedData.html</a:t>
            </a: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sz="2000" dirty="0" smtClean="0">
                <a:solidFill>
                  <a:srgbClr val="4D4D4D"/>
                </a:solidFill>
                <a:cs typeface="Arial" pitchFamily="34" charset="0"/>
                <a:sym typeface="Arial" pitchFamily="34" charset="0"/>
              </a:rPr>
              <a:t>	</a:t>
            </a: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23</a:t>
            </a:r>
            <a:endParaRPr lang="en-US" sz="800" dirty="0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Acknowledgements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9467" name="Rectangle 10"/>
          <p:cNvSpPr>
            <a:spLocks/>
          </p:cNvSpPr>
          <p:nvPr/>
        </p:nvSpPr>
        <p:spPr bwMode="auto">
          <a:xfrm>
            <a:off x="323528" y="836712"/>
            <a:ext cx="8405086" cy="514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/>
          <a:lstStyle/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971600" y="1305073"/>
            <a:ext cx="8405086" cy="5148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/>
          <a:lstStyle/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UCSD people: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Li </a:t>
            </a: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Xie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/>
            </a:r>
            <a:br>
              <a:rPr lang="en-US" dirty="0" smtClean="0">
                <a:ea typeface="ＭＳ Ｐゴシック" pitchFamily="-80" charset="-128"/>
                <a:sym typeface="Arial" pitchFamily="34" charset="0"/>
              </a:rPr>
            </a:b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Lei </a:t>
            </a: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Xie</a:t>
            </a: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/>
            </a:r>
            <a:br>
              <a:rPr lang="en-US" b="1" dirty="0" smtClean="0">
                <a:ea typeface="ＭＳ Ｐゴシック" pitchFamily="-80" charset="-128"/>
                <a:sym typeface="Arial" pitchFamily="34" charset="0"/>
              </a:rPr>
            </a:b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Sarah </a:t>
            </a: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Kinnings</a:t>
            </a: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Phil Bourne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ISI people:</a:t>
            </a: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/>
            </a:r>
            <a:br>
              <a:rPr lang="en-US" b="1" dirty="0" smtClean="0">
                <a:ea typeface="ＭＳ Ｐゴシック" pitchFamily="-80" charset="-128"/>
                <a:sym typeface="Arial" pitchFamily="34" charset="0"/>
              </a:rPr>
            </a:b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Varun</a:t>
            </a: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 </a:t>
            </a: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Ratnakaar</a:t>
            </a: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OEG people: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b="1" dirty="0" smtClean="0">
                <a:ea typeface="ＭＳ Ｐゴシック" pitchFamily="-80" charset="-128"/>
                <a:sym typeface="Arial" pitchFamily="34" charset="0"/>
              </a:rPr>
              <a:t>Oscar </a:t>
            </a:r>
            <a:r>
              <a:rPr lang="en-US" b="1" dirty="0" err="1" smtClean="0">
                <a:ea typeface="ＭＳ Ｐゴシック" pitchFamily="-80" charset="-128"/>
                <a:sym typeface="Arial" pitchFamily="34" charset="0"/>
              </a:rPr>
              <a:t>Corcho</a:t>
            </a:r>
            <a:endParaRPr lang="en-US" b="1" dirty="0" smtClean="0">
              <a:ea typeface="ＭＳ Ｐゴシック" pitchFamily="-80" charset="-128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4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4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4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r>
              <a:rPr lang="en-US" sz="2000" dirty="0" smtClean="0">
                <a:solidFill>
                  <a:srgbClr val="4D4D4D"/>
                </a:solidFill>
                <a:cs typeface="Arial" pitchFamily="34" charset="0"/>
                <a:sym typeface="Arial" pitchFamily="34" charset="0"/>
              </a:rPr>
              <a:t>	</a:t>
            </a: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81000" algn="l"/>
                <a:tab pos="1295400" algn="l"/>
                <a:tab pos="2209800" algn="l"/>
                <a:tab pos="3124200" algn="l"/>
                <a:tab pos="4038600" algn="l"/>
                <a:tab pos="4953000" algn="l"/>
                <a:tab pos="5867400" algn="l"/>
                <a:tab pos="6781800" algn="l"/>
                <a:tab pos="7696200" algn="l"/>
                <a:tab pos="8610600" algn="l"/>
                <a:tab pos="9525000" algn="l"/>
                <a:tab pos="10439400" algn="l"/>
                <a:tab pos="10782300" algn="l"/>
              </a:tabLst>
              <a:defRPr/>
            </a:pPr>
            <a:endParaRPr lang="en-US" sz="2000" dirty="0" smtClean="0">
              <a:solidFill>
                <a:srgbClr val="4D4D4D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403" y="1268760"/>
            <a:ext cx="1757933" cy="19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717032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941168"/>
            <a:ext cx="1905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"/>
            <a:ext cx="1176338" cy="82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52400"/>
            <a:ext cx="541338" cy="61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68275"/>
            <a:ext cx="685800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315200" y="6553200"/>
            <a:ext cx="17653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39240" bIns="0"/>
          <a:lstStyle/>
          <a:p>
            <a:pPr algn="r">
              <a:spcBef>
                <a:spcPts val="50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CA" sz="800" dirty="0">
                <a:solidFill>
                  <a:srgbClr val="333333"/>
                </a:solidFill>
                <a:cs typeface="Arial" pitchFamily="34" charset="0"/>
              </a:rPr>
              <a:t>Date: </a:t>
            </a:r>
            <a:r>
              <a:rPr lang="en-CA" sz="800" dirty="0" smtClean="0">
                <a:solidFill>
                  <a:srgbClr val="333333"/>
                </a:solidFill>
                <a:cs typeface="Arial" pitchFamily="34" charset="0"/>
              </a:rPr>
              <a:t>28/02/2012</a:t>
            </a:r>
            <a:endParaRPr lang="en-CA" sz="800" dirty="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2743200" y="1898650"/>
            <a:ext cx="618490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 anchor="ctr"/>
          <a:lstStyle/>
          <a:p>
            <a:pPr algn="ctr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sz="3700" b="1" dirty="0" smtClean="0">
                <a:solidFill>
                  <a:srgbClr val="333333"/>
                </a:solidFill>
                <a:cs typeface="Arial" pitchFamily="34" charset="0"/>
              </a:rPr>
              <a:t/>
            </a:r>
            <a:br>
              <a:rPr lang="en-CA" sz="3700" b="1" dirty="0" smtClean="0">
                <a:solidFill>
                  <a:srgbClr val="333333"/>
                </a:solidFill>
                <a:cs typeface="Arial" pitchFamily="34" charset="0"/>
              </a:rPr>
            </a:b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A new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Approach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for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Publishing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Workflows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: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Abstractions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,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Standards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and </a:t>
            </a:r>
            <a:r>
              <a:rPr lang="es-ES" sz="3700" b="1" dirty="0" err="1" smtClean="0">
                <a:solidFill>
                  <a:srgbClr val="333333"/>
                </a:solidFill>
                <a:cs typeface="Arial" pitchFamily="34" charset="0"/>
              </a:rPr>
              <a:t>Linked</a:t>
            </a:r>
            <a:r>
              <a:rPr lang="es-ES" sz="3700" b="1" dirty="0" smtClean="0">
                <a:solidFill>
                  <a:srgbClr val="333333"/>
                </a:solidFill>
                <a:cs typeface="Arial" pitchFamily="34" charset="0"/>
              </a:rPr>
              <a:t> Data</a:t>
            </a:r>
            <a:endParaRPr lang="en-US" sz="3700" b="1" dirty="0" smtClean="0">
              <a:solidFill>
                <a:srgbClr val="333333"/>
              </a:solidFill>
              <a:cs typeface="Arial" pitchFamily="34" charset="0"/>
            </a:endParaRPr>
          </a:p>
          <a:p>
            <a:pPr algn="ctr"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endParaRPr lang="en-CA" sz="3700" b="1" dirty="0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816256" y="4293096"/>
            <a:ext cx="61849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680" bIns="0"/>
          <a:lstStyle/>
          <a:p>
            <a:pPr algn="ctr">
              <a:spcBef>
                <a:spcPts val="175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b="1" dirty="0" smtClean="0">
                <a:solidFill>
                  <a:srgbClr val="000000"/>
                </a:solidFill>
                <a:cs typeface="Arial" pitchFamily="34" charset="0"/>
              </a:rPr>
              <a:t>Daniel </a:t>
            </a:r>
            <a:r>
              <a:rPr lang="en-CA" b="1" dirty="0" err="1" smtClean="0">
                <a:solidFill>
                  <a:srgbClr val="000000"/>
                </a:solidFill>
                <a:cs typeface="Arial" pitchFamily="34" charset="0"/>
              </a:rPr>
              <a:t>Garijo</a:t>
            </a:r>
            <a:endParaRPr lang="en-CA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10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endParaRPr lang="en-CA" sz="800" b="1" dirty="0">
              <a:solidFill>
                <a:srgbClr val="000000"/>
              </a:solidFill>
            </a:endParaRP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Ontology Engineering 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Group, </a:t>
            </a:r>
            <a:r>
              <a:rPr lang="en-CA" dirty="0" err="1" smtClean="0">
                <a:solidFill>
                  <a:srgbClr val="000000"/>
                </a:solidFill>
                <a:cs typeface="Arial" pitchFamily="34" charset="0"/>
              </a:rPr>
              <a:t>Departamento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de </a:t>
            </a:r>
            <a:r>
              <a:rPr lang="en-CA" dirty="0" err="1">
                <a:solidFill>
                  <a:srgbClr val="000000"/>
                </a:solidFill>
                <a:cs typeface="Arial" pitchFamily="34" charset="0"/>
              </a:rPr>
              <a:t>Inteligencia</a:t>
            </a: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Artificial. Universidad </a:t>
            </a:r>
            <a:r>
              <a:rPr lang="en-CA" dirty="0" err="1">
                <a:solidFill>
                  <a:srgbClr val="000000"/>
                </a:solidFill>
                <a:cs typeface="Arial" pitchFamily="34" charset="0"/>
              </a:rPr>
              <a:t>Politécnica</a:t>
            </a:r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en-CA" dirty="0" smtClean="0">
                <a:solidFill>
                  <a:srgbClr val="000000"/>
                </a:solidFill>
                <a:cs typeface="Arial" pitchFamily="34" charset="0"/>
              </a:rPr>
              <a:t>Madrid</a:t>
            </a: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endParaRPr lang="en-CA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CA" b="1" dirty="0" smtClean="0">
                <a:solidFill>
                  <a:srgbClr val="000000"/>
                </a:solidFill>
                <a:cs typeface="Arial" pitchFamily="34" charset="0"/>
              </a:rPr>
              <a:t>Yolanda Gil</a:t>
            </a:r>
          </a:p>
          <a:p>
            <a:pPr algn="ctr">
              <a:spcBef>
                <a:spcPts val="150"/>
              </a:spcBef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</a:pPr>
            <a:r>
              <a:rPr lang="en-US" dirty="0" smtClean="0"/>
              <a:t>Information Sciences and Institute</a:t>
            </a:r>
            <a:br>
              <a:rPr lang="en-US" dirty="0" smtClean="0"/>
            </a:br>
            <a:r>
              <a:rPr lang="en-US" dirty="0" smtClean="0"/>
              <a:t>University of Southern California, Marina del Rey</a:t>
            </a:r>
            <a:endParaRPr lang="en-CA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Background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1816" y="2096095"/>
            <a:ext cx="3541713" cy="1016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Text: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Narrative of method,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software packages used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4204" y="5329833"/>
            <a:ext cx="3556000" cy="979487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Software: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scripted codes + manual steps + 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notes/emails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25616" y="4197945"/>
            <a:ext cx="3503613" cy="998538"/>
          </a:xfrm>
          <a:prstGeom prst="rect">
            <a:avLst/>
          </a:prstGeom>
          <a:solidFill>
            <a:srgbClr val="FFCC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Workflow: </a:t>
            </a:r>
          </a:p>
          <a:p>
            <a:pPr algn="ctr">
              <a:defRPr/>
            </a:pPr>
            <a:r>
              <a:rPr lang="en-US" sz="1800" b="0">
                <a:solidFill>
                  <a:schemeClr val="accent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Workflow/scripts describing </a:t>
            </a:r>
          </a:p>
          <a:p>
            <a:pPr algn="ctr">
              <a:defRPr/>
            </a:pPr>
            <a:r>
              <a:rPr lang="en-US" sz="1800" b="0">
                <a:solidFill>
                  <a:schemeClr val="accent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dataflow, codes, and parameters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23404" y="3327995"/>
            <a:ext cx="3556000" cy="708025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Book Antiqua" charset="0"/>
                <a:ea typeface="ＭＳ Ｐゴシック" charset="0"/>
                <a:cs typeface="ＭＳ Ｐゴシック" charset="0"/>
              </a:rPr>
              <a:t>Data:</a:t>
            </a:r>
          </a:p>
          <a:p>
            <a:pPr algn="ctr">
              <a:defRPr/>
            </a:pPr>
            <a:r>
              <a:rPr lang="en-US" sz="1800" b="0" dirty="0">
                <a:latin typeface="Book Antiqua" charset="0"/>
                <a:ea typeface="ＭＳ Ｐゴシック" charset="0"/>
                <a:cs typeface="ＭＳ Ｐゴシック" charset="0"/>
              </a:rPr>
              <a:t>Key datasets and figures/plots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7504" y="1170583"/>
            <a:ext cx="3997325" cy="3048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01191" y="1276945"/>
            <a:ext cx="316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Typical Published Article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335141" y="2100858"/>
            <a:ext cx="3490913" cy="1016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Text: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Narrative of method,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software packages used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336729" y="3332758"/>
            <a:ext cx="3503612" cy="69215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Data: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Key datasets and figures/plots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101779" y="1191220"/>
            <a:ext cx="3946525" cy="4132263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509766" y="1300758"/>
            <a:ext cx="3294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Reproducible Article: </a:t>
            </a:r>
          </a:p>
          <a:p>
            <a:pPr>
              <a:defRPr/>
            </a:pPr>
            <a:r>
              <a:rPr lang="en-US" sz="1600" dirty="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Weaver, </a:t>
            </a:r>
            <a:r>
              <a:rPr lang="en-US" sz="1600" dirty="0" err="1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GenePattern</a:t>
            </a:r>
            <a:r>
              <a:rPr lang="en-US" sz="1600" dirty="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 GRRD, etc. 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67854" y="4463058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NOT published, </a:t>
            </a:r>
          </a:p>
          <a:p>
            <a:pPr>
              <a:defRPr/>
            </a:pPr>
            <a:r>
              <a:rPr lang="en-US" sz="200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loosely recorded: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271516" y="1327745"/>
            <a:ext cx="660400" cy="660400"/>
          </a:xfrm>
          <a:prstGeom prst="notchedRightArrow">
            <a:avLst>
              <a:gd name="adj1" fmla="val 39907"/>
              <a:gd name="adj2" fmla="val 35097"/>
            </a:avLst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3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Current issues with existing publication approaches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433317" y="1268760"/>
            <a:ext cx="4675187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Only executable workflow is published:</a:t>
            </a: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Must have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same codes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to re-execute the workflow, but: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Codes become unavailable</a:t>
            </a:r>
          </a:p>
          <a:p>
            <a:pPr marL="1219200" marR="0" lvl="2" indent="-30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Eg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eHits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was proprietary and replaced by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AutodockVina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0" charset="-128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Different labs prefer different codes </a:t>
            </a:r>
          </a:p>
          <a:p>
            <a:pPr marL="1219200" marR="0" lvl="2" indent="-30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Eg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: R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vs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Matlab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0" charset="-128"/>
              <a:cs typeface="+mn-cs"/>
            </a:endParaRPr>
          </a:p>
          <a:p>
            <a:pPr marL="1219200" marR="0" lvl="2" indent="-30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Eg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viz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in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Citoscape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vs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yEd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0" charset="-128"/>
              <a:cs typeface="+mn-cs"/>
            </a:endParaRP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Must have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same workflow framework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to re-execute the workflow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Must have R for Weaver</a:t>
            </a:r>
          </a:p>
          <a:p>
            <a:pPr marL="381000" marR="0" lvl="0" indent="-381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Must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import files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to local file system and workflow framework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0" charset="-128"/>
                <a:cs typeface="+mn-cs"/>
              </a:rPr>
              <a:t>Must import bundle of workflow/data/code files to reproduce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1963" y="4513263"/>
            <a:ext cx="3503612" cy="998537"/>
          </a:xfrm>
          <a:prstGeom prst="rect">
            <a:avLst/>
          </a:prstGeom>
          <a:solidFill>
            <a:srgbClr val="FFCC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Workflow: </a:t>
            </a:r>
          </a:p>
          <a:p>
            <a:pPr algn="ctr">
              <a:defRPr/>
            </a:pPr>
            <a:r>
              <a:rPr lang="en-US" sz="1800" b="0">
                <a:solidFill>
                  <a:schemeClr val="accent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Workflow/scripts describing </a:t>
            </a:r>
          </a:p>
          <a:p>
            <a:pPr algn="ctr">
              <a:defRPr/>
            </a:pPr>
            <a:r>
              <a:rPr lang="en-US" sz="1800" b="0">
                <a:solidFill>
                  <a:schemeClr val="accent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dataflow, codes, and parameters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98475" y="2500313"/>
            <a:ext cx="3490913" cy="1016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Book Antiqua" charset="0"/>
                <a:ea typeface="ＭＳ Ｐゴシック" charset="0"/>
                <a:cs typeface="ＭＳ Ｐゴシック" charset="0"/>
              </a:rPr>
              <a:t>Text:</a:t>
            </a:r>
          </a:p>
          <a:p>
            <a:pPr algn="ctr">
              <a:defRPr/>
            </a:pPr>
            <a:r>
              <a:rPr lang="en-US" sz="1800" b="0" dirty="0">
                <a:latin typeface="Book Antiqua" charset="0"/>
                <a:ea typeface="ＭＳ Ｐゴシック" charset="0"/>
                <a:cs typeface="ＭＳ Ｐゴシック" charset="0"/>
              </a:rPr>
              <a:t>Narrative of method,</a:t>
            </a:r>
          </a:p>
          <a:p>
            <a:pPr algn="ctr">
              <a:defRPr/>
            </a:pPr>
            <a:r>
              <a:rPr lang="en-US" sz="1800" b="0" dirty="0">
                <a:latin typeface="Book Antiqua" charset="0"/>
                <a:ea typeface="ＭＳ Ｐゴシック" charset="0"/>
                <a:cs typeface="ＭＳ Ｐゴシック" charset="0"/>
              </a:rPr>
              <a:t>software packages used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3075" y="3648075"/>
            <a:ext cx="3503613" cy="69215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Book Antiqua" charset="0"/>
                <a:ea typeface="ＭＳ Ｐゴシック" charset="0"/>
                <a:cs typeface="ＭＳ Ｐゴシック" charset="0"/>
              </a:rPr>
              <a:t>Data:</a:t>
            </a:r>
          </a:p>
          <a:p>
            <a:pPr algn="ctr">
              <a:defRPr/>
            </a:pPr>
            <a:r>
              <a:rPr lang="en-US" sz="1800" b="0">
                <a:latin typeface="Book Antiqua" charset="0"/>
                <a:ea typeface="ＭＳ Ｐゴシック" charset="0"/>
                <a:cs typeface="ＭＳ Ｐゴシック" charset="0"/>
              </a:rPr>
              <a:t>Key datasets and figures/plots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38125" y="1506538"/>
            <a:ext cx="3946525" cy="413226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46113" y="1616075"/>
            <a:ext cx="3294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Reproducible Article: </a:t>
            </a:r>
          </a:p>
          <a:p>
            <a:pPr>
              <a:defRPr/>
            </a:pPr>
            <a:r>
              <a:rPr lang="en-US" sz="1600">
                <a:solidFill>
                  <a:schemeClr val="hlink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Weaver, GenePattern GRRD, etc.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4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Key Features of our approach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7544" y="1196752"/>
            <a:ext cx="8496944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Publish an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abstract workflow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in addition to executable workflow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Description of workflow that is independent of the codes executed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Maps to the codes executed (the </a:t>
            </a:r>
            <a:r>
              <a:rPr lang="ja-JP" altLang="en-US" smtClean="0">
                <a:ea typeface="ＭＳ Ｐゴシック" pitchFamily="-80" charset="-128"/>
                <a:sym typeface="Arial" pitchFamily="34" charset="0"/>
              </a:rPr>
              <a:t>“</a:t>
            </a:r>
            <a:r>
              <a:rPr lang="en-US" altLang="ja-JP" dirty="0" smtClean="0">
                <a:ea typeface="ＭＳ Ｐゴシック" pitchFamily="-80" charset="-128"/>
                <a:sym typeface="Arial" pitchFamily="34" charset="0"/>
              </a:rPr>
              <a:t>executable workflow</a:t>
            </a:r>
            <a:r>
              <a:rPr lang="ja-JP" altLang="en-US" smtClean="0">
                <a:ea typeface="ＭＳ Ｐゴシック" pitchFamily="-80" charset="-128"/>
                <a:sym typeface="Arial" pitchFamily="34" charset="0"/>
              </a:rPr>
              <a:t>”</a:t>
            </a:r>
            <a:r>
              <a:rPr lang="en-US" altLang="ja-JP" dirty="0" smtClean="0">
                <a:ea typeface="ＭＳ Ｐゴシック" pitchFamily="-80" charset="-128"/>
                <a:sym typeface="Arial" pitchFamily="34" charset="0"/>
              </a:rPr>
              <a:t>)</a:t>
            </a:r>
            <a:br>
              <a:rPr lang="en-US" altLang="ja-JP" dirty="0" smtClean="0">
                <a:ea typeface="ＭＳ Ｐゴシック" pitchFamily="-80" charset="-128"/>
                <a:sym typeface="Arial" pitchFamily="34" charset="0"/>
              </a:rPr>
            </a:br>
            <a:endParaRPr lang="en-US" altLang="ja-JP" dirty="0" smtClean="0">
              <a:ea typeface="ＭＳ Ｐゴシック" pitchFamily="-80" charset="-128"/>
              <a:sym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Publish both abstract and executable workflow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using the OPM standard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OPM (Open Provenance Model) is independent of workflow framework and is widely implemented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Other groups can import to their own workflow framework</a:t>
            </a:r>
            <a:br>
              <a:rPr lang="en-US" dirty="0" smtClean="0">
                <a:ea typeface="ＭＳ Ｐゴシック" pitchFamily="-80" charset="-128"/>
                <a:sym typeface="Arial" pitchFamily="34" charset="0"/>
              </a:rPr>
            </a:br>
            <a:endParaRPr lang="en-US" dirty="0" smtClean="0">
              <a:ea typeface="ＭＳ Ｐゴシック" pitchFamily="-80" charset="-128"/>
              <a:sym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Publish data and workflows as </a:t>
            </a:r>
            <a:r>
              <a:rPr lang="en-US" b="1" dirty="0" smtClean="0">
                <a:solidFill>
                  <a:schemeClr val="hlink"/>
                </a:solidFill>
                <a:ea typeface="ＭＳ Ｐゴシック" pitchFamily="-80" charset="-128"/>
                <a:sym typeface="Arial" pitchFamily="34" charset="0"/>
              </a:rPr>
              <a:t>Linked Data </a:t>
            </a: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on the Web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All workflows and related files are web-accessible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>
                <a:ea typeface="ＭＳ Ｐゴシック" pitchFamily="-80" charset="-128"/>
                <a:sym typeface="Arial" pitchFamily="34" charset="0"/>
              </a:rPr>
              <a:t>Simple mechanism to share across local file systems</a:t>
            </a:r>
            <a:r>
              <a:rPr lang="en-US" dirty="0" smtClean="0">
                <a:ea typeface="ＭＳ Ｐゴシック" pitchFamily="-80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20689"/>
            <a:ext cx="8748464" cy="57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5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What is Linked Data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104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83568" y="1268760"/>
            <a:ext cx="31726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a typeface="ＭＳ Ｐゴシック" pitchFamily="-80" charset="-128"/>
                <a:sym typeface="Arial" pitchFamily="34" charset="0"/>
              </a:rPr>
              <a:t>1.</a:t>
            </a:r>
            <a:r>
              <a:rPr lang="es-ES" dirty="0" smtClean="0">
                <a:ea typeface="ＭＳ Ｐゴシック" pitchFamily="-80" charset="-128"/>
                <a:sym typeface="Arial" pitchFamily="34" charset="0"/>
              </a:rPr>
              <a:t> Use </a:t>
            </a:r>
            <a:r>
              <a:rPr lang="es-ES" dirty="0" err="1" smtClean="0">
                <a:ea typeface="ＭＳ Ｐゴシック" pitchFamily="-80" charset="-128"/>
                <a:sym typeface="Arial" pitchFamily="34" charset="0"/>
              </a:rPr>
              <a:t>URIs</a:t>
            </a:r>
            <a:r>
              <a:rPr lang="es-ES" dirty="0" smtClean="0">
                <a:ea typeface="ＭＳ Ｐゴシック" pitchFamily="-80" charset="-128"/>
                <a:sym typeface="Arial" pitchFamily="34" charset="0"/>
              </a:rPr>
              <a:t> as </a:t>
            </a:r>
            <a:r>
              <a:rPr lang="es-ES" dirty="0" err="1" smtClean="0">
                <a:ea typeface="ＭＳ Ｐゴシック" pitchFamily="-80" charset="-128"/>
                <a:sym typeface="Arial" pitchFamily="34" charset="0"/>
              </a:rPr>
              <a:t>names</a:t>
            </a:r>
            <a:r>
              <a:rPr lang="es-ES" dirty="0" smtClean="0">
                <a:ea typeface="ＭＳ Ｐゴシック" pitchFamily="-80" charset="-128"/>
                <a:sym typeface="Arial" pitchFamily="34" charset="0"/>
              </a:rPr>
              <a:t> </a:t>
            </a:r>
            <a:r>
              <a:rPr lang="es-ES" dirty="0" err="1" smtClean="0">
                <a:ea typeface="ＭＳ Ｐゴシック" pitchFamily="-80" charset="-128"/>
                <a:sym typeface="Arial" pitchFamily="34" charset="0"/>
              </a:rPr>
              <a:t>for</a:t>
            </a:r>
            <a:r>
              <a:rPr lang="es-ES" dirty="0" smtClean="0">
                <a:ea typeface="ＭＳ Ｐゴシック" pitchFamily="-80" charset="-128"/>
                <a:sym typeface="Arial" pitchFamily="34" charset="0"/>
              </a:rPr>
              <a:t> </a:t>
            </a:r>
            <a:r>
              <a:rPr lang="es-ES" dirty="0" err="1" smtClean="0">
                <a:ea typeface="ＭＳ Ｐゴシック" pitchFamily="-80" charset="-128"/>
                <a:sym typeface="Arial" pitchFamily="34" charset="0"/>
              </a:rPr>
              <a:t>things</a:t>
            </a:r>
            <a:r>
              <a:rPr lang="es-ES" dirty="0" smtClean="0">
                <a:ea typeface="ＭＳ Ｐゴシック" pitchFamily="-80" charset="-128"/>
                <a:sym typeface="Arial" pitchFamily="34" charset="0"/>
              </a:rPr>
              <a:t>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844824"/>
            <a:ext cx="5630772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2.</a:t>
            </a:r>
            <a:r>
              <a:rPr lang="en-US" dirty="0" smtClean="0"/>
              <a:t> Use HTTP URIs so that people can look up those names.</a:t>
            </a:r>
            <a:endParaRPr lang="es-ES" dirty="0" smtClean="0">
              <a:ea typeface="ＭＳ Ｐゴシック" pitchFamily="-80" charset="-128"/>
              <a:sym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3568" y="2420888"/>
            <a:ext cx="595265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3.</a:t>
            </a:r>
            <a:r>
              <a:rPr lang="en-US" dirty="0" smtClean="0"/>
              <a:t> When someone looks up a URI, provide useful information.</a:t>
            </a:r>
            <a:endParaRPr lang="es-ES" dirty="0" smtClean="0">
              <a:ea typeface="ＭＳ Ｐゴシック" pitchFamily="-80" charset="-128"/>
              <a:sym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2987660"/>
            <a:ext cx="292625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4.</a:t>
            </a:r>
            <a:r>
              <a:rPr lang="en-US" dirty="0" smtClean="0"/>
              <a:t> Include links to other URIs.</a:t>
            </a:r>
            <a:endParaRPr lang="es-ES" dirty="0" smtClean="0">
              <a:ea typeface="ＭＳ Ｐゴシック" pitchFamily="-80" charset="-128"/>
              <a:sym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79712" y="6237312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“</a:t>
            </a:r>
            <a:r>
              <a:rPr lang="es-ES" sz="1100" dirty="0" err="1" smtClean="0"/>
              <a:t>Linking</a:t>
            </a:r>
            <a:r>
              <a:rPr lang="es-ES" sz="1100" dirty="0" smtClean="0"/>
              <a:t> Open Data </a:t>
            </a:r>
            <a:r>
              <a:rPr lang="es-ES" sz="1100" dirty="0" err="1" smtClean="0"/>
              <a:t>cloud</a:t>
            </a:r>
            <a:r>
              <a:rPr lang="es-ES" sz="1100" dirty="0" smtClean="0"/>
              <a:t> </a:t>
            </a:r>
            <a:r>
              <a:rPr lang="es-ES" sz="1100" dirty="0" err="1" smtClean="0"/>
              <a:t>diagram</a:t>
            </a:r>
            <a:r>
              <a:rPr lang="es-ES" sz="1100" dirty="0" smtClean="0"/>
              <a:t>, </a:t>
            </a:r>
            <a:r>
              <a:rPr lang="es-ES" sz="1100" dirty="0" err="1" smtClean="0"/>
              <a:t>by</a:t>
            </a:r>
            <a:r>
              <a:rPr lang="es-ES" sz="1100" dirty="0" smtClean="0"/>
              <a:t> Richard </a:t>
            </a:r>
            <a:r>
              <a:rPr lang="es-ES" sz="1100" dirty="0" err="1" smtClean="0"/>
              <a:t>Cyganiak</a:t>
            </a:r>
            <a:r>
              <a:rPr lang="es-ES" sz="1100" dirty="0" smtClean="0"/>
              <a:t> and </a:t>
            </a:r>
            <a:r>
              <a:rPr lang="es-ES" sz="1100" dirty="0" err="1" smtClean="0"/>
              <a:t>Anja</a:t>
            </a:r>
            <a:r>
              <a:rPr lang="es-ES" sz="1100" dirty="0" smtClean="0"/>
              <a:t> </a:t>
            </a:r>
            <a:r>
              <a:rPr lang="es-ES" sz="1100" dirty="0" err="1" smtClean="0"/>
              <a:t>Jentzsch</a:t>
            </a:r>
            <a:r>
              <a:rPr lang="es-ES" sz="1100" dirty="0" smtClean="0"/>
              <a:t>. http://</a:t>
            </a:r>
            <a:r>
              <a:rPr lang="es-ES" sz="1100" smtClean="0"/>
              <a:t>lod-cloud.net/”</a:t>
            </a:r>
            <a:endParaRPr lang="es-E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Monen\Dropbox\Work_At_ISI\PaperWorkshop4Sept\Word\globalWfSpecif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92222"/>
            <a:ext cx="2800599" cy="605453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5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TB </a:t>
            </a:r>
            <a:r>
              <a:rPr lang="en-US" sz="2000" b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Drugome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1800" y="678182"/>
            <a:ext cx="3456384" cy="151216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13 Llamada rectangular redondeada"/>
          <p:cNvSpPr/>
          <p:nvPr/>
        </p:nvSpPr>
        <p:spPr bwMode="auto">
          <a:xfrm>
            <a:off x="467544" y="2348880"/>
            <a:ext cx="2304256" cy="1152128"/>
          </a:xfrm>
          <a:prstGeom prst="wedgeRoundRectCallout">
            <a:avLst>
              <a:gd name="adj1" fmla="val 81041"/>
              <a:gd name="adj2" fmla="val -600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Comparison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of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ligand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binding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sites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using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SMAP</a:t>
            </a:r>
            <a:endParaRPr lang="es-ES" b="1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Monen\Dropbox\Work_At_ISI\PaperWorkshop4Sept\Word\globalWfSpecif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2800599" cy="605453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6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TB </a:t>
            </a:r>
            <a:r>
              <a:rPr lang="en-US" sz="2000" b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Drugome</a:t>
            </a: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(2)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07904" y="2276872"/>
            <a:ext cx="2088232" cy="172819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13 Llamada rectangular redondeada"/>
          <p:cNvSpPr/>
          <p:nvPr/>
        </p:nvSpPr>
        <p:spPr bwMode="auto">
          <a:xfrm>
            <a:off x="6257212" y="2132856"/>
            <a:ext cx="2664296" cy="1008112"/>
          </a:xfrm>
          <a:prstGeom prst="wedgeRoundRectCallout">
            <a:avLst>
              <a:gd name="adj1" fmla="val -65811"/>
              <a:gd name="adj2" fmla="val -316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Comparison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of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dissimilar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protein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structures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using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FATCAT</a:t>
            </a:r>
            <a:endParaRPr lang="es-ES" b="1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Monen\Dropbox\Work_At_ISI\PaperWorkshop4Sept\Word\globalWfSpecif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2800599" cy="605453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F7AA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1" hangingPunct="1">
              <a:buClrTx/>
              <a:buSzTx/>
              <a:buFontTx/>
              <a:buNone/>
            </a:pPr>
            <a:endParaRPr lang="es-ES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3100"/>
            <a:ext cx="2827338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304800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4" name="Rectangle 8"/>
          <p:cNvSpPr>
            <a:spLocks/>
          </p:cNvSpPr>
          <p:nvPr/>
        </p:nvSpPr>
        <p:spPr bwMode="auto">
          <a:xfrm>
            <a:off x="8685213" y="6629400"/>
            <a:ext cx="2413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ctr" defTabSz="914400" eaLnBrk="1" hangingPunct="1">
              <a:buClrTx/>
              <a:buSzTx/>
              <a:buFontTx/>
              <a:buNone/>
            </a:pPr>
            <a:r>
              <a:rPr lang="en-US" sz="8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7</a:t>
            </a:r>
            <a:endParaRPr lang="en-US" sz="8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95400" y="317500"/>
            <a:ext cx="77978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80" bIns="0" anchor="ctr"/>
          <a:lstStyle/>
          <a:p>
            <a:pPr algn="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37800" algn="l"/>
              </a:tabLst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TB </a:t>
            </a:r>
            <a:r>
              <a:rPr lang="en-US" sz="2000" b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Drugome</a:t>
            </a: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(3)</a:t>
            </a:r>
            <a:endParaRPr lang="en-US" sz="2000" b="1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059832" y="3717032"/>
            <a:ext cx="2376264" cy="9361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13 Llamada rectangular redondeada"/>
          <p:cNvSpPr/>
          <p:nvPr/>
        </p:nvSpPr>
        <p:spPr bwMode="auto">
          <a:xfrm>
            <a:off x="1043608" y="3429000"/>
            <a:ext cx="1584176" cy="1152128"/>
          </a:xfrm>
          <a:prstGeom prst="wedgeRoundRectCallout">
            <a:avLst>
              <a:gd name="adj1" fmla="val 72854"/>
              <a:gd name="adj2" fmla="val -239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Graph</a:t>
            </a:r>
            <a:r>
              <a:rPr lang="es-ES" b="1" dirty="0" smtClean="0">
                <a:solidFill>
                  <a:schemeClr val="tx1"/>
                </a:solidFill>
                <a:ea typeface="ＭＳ Ｐゴシック" pitchFamily="-80" charset="-128"/>
              </a:rPr>
              <a:t> Network </a:t>
            </a:r>
            <a:r>
              <a:rPr lang="es-ES" b="1" dirty="0" err="1" smtClean="0">
                <a:solidFill>
                  <a:schemeClr val="tx1"/>
                </a:solidFill>
                <a:ea typeface="ＭＳ Ｐゴシック" pitchFamily="-80" charset="-128"/>
              </a:rPr>
              <a:t>Generation</a:t>
            </a:r>
            <a:endParaRPr lang="es-ES" b="1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962</Words>
  <Application>Microsoft Office PowerPoint</Application>
  <PresentationFormat>Presentación en pantalla (4:3)</PresentationFormat>
  <Paragraphs>373</Paragraphs>
  <Slides>26</Slides>
  <Notes>26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</cp:lastModifiedBy>
  <cp:revision>392</cp:revision>
  <dcterms:created xsi:type="dcterms:W3CDTF">2011-11-10T08:12:05Z</dcterms:created>
  <dcterms:modified xsi:type="dcterms:W3CDTF">2012-02-28T10:20:15Z</dcterms:modified>
</cp:coreProperties>
</file>