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94"/>
  </p:notesMasterIdLst>
  <p:sldIdLst>
    <p:sldId id="379" r:id="rId2"/>
    <p:sldId id="257" r:id="rId3"/>
    <p:sldId id="258" r:id="rId4"/>
    <p:sldId id="319" r:id="rId5"/>
    <p:sldId id="259" r:id="rId6"/>
    <p:sldId id="299" r:id="rId7"/>
    <p:sldId id="300" r:id="rId8"/>
    <p:sldId id="348" r:id="rId9"/>
    <p:sldId id="349" r:id="rId10"/>
    <p:sldId id="350" r:id="rId11"/>
    <p:sldId id="260" r:id="rId12"/>
    <p:sldId id="261" r:id="rId13"/>
    <p:sldId id="262" r:id="rId14"/>
    <p:sldId id="263" r:id="rId15"/>
    <p:sldId id="264" r:id="rId16"/>
    <p:sldId id="314" r:id="rId17"/>
    <p:sldId id="317" r:id="rId18"/>
    <p:sldId id="272" r:id="rId19"/>
    <p:sldId id="273" r:id="rId20"/>
    <p:sldId id="324" r:id="rId21"/>
    <p:sldId id="274" r:id="rId22"/>
    <p:sldId id="325" r:id="rId23"/>
    <p:sldId id="326" r:id="rId24"/>
    <p:sldId id="277" r:id="rId25"/>
    <p:sldId id="278" r:id="rId26"/>
    <p:sldId id="327" r:id="rId27"/>
    <p:sldId id="328" r:id="rId28"/>
    <p:sldId id="329" r:id="rId29"/>
    <p:sldId id="291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2" r:id="rId42"/>
    <p:sldId id="293" r:id="rId43"/>
    <p:sldId id="295" r:id="rId44"/>
    <p:sldId id="296" r:id="rId45"/>
    <p:sldId id="297" r:id="rId46"/>
    <p:sldId id="303" r:id="rId47"/>
    <p:sldId id="304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34" r:id="rId56"/>
    <p:sldId id="315" r:id="rId57"/>
    <p:sldId id="316" r:id="rId58"/>
    <p:sldId id="387" r:id="rId59"/>
    <p:sldId id="388" r:id="rId60"/>
    <p:sldId id="389" r:id="rId61"/>
    <p:sldId id="391" r:id="rId62"/>
    <p:sldId id="392" r:id="rId63"/>
    <p:sldId id="393" r:id="rId64"/>
    <p:sldId id="313" r:id="rId65"/>
    <p:sldId id="370" r:id="rId66"/>
    <p:sldId id="394" r:id="rId67"/>
    <p:sldId id="371" r:id="rId68"/>
    <p:sldId id="395" r:id="rId69"/>
    <p:sldId id="375" r:id="rId70"/>
    <p:sldId id="376" r:id="rId71"/>
    <p:sldId id="377" r:id="rId72"/>
    <p:sldId id="378" r:id="rId73"/>
    <p:sldId id="335" r:id="rId74"/>
    <p:sldId id="362" r:id="rId75"/>
    <p:sldId id="338" r:id="rId76"/>
    <p:sldId id="385" r:id="rId77"/>
    <p:sldId id="363" r:id="rId78"/>
    <p:sldId id="339" r:id="rId79"/>
    <p:sldId id="340" r:id="rId80"/>
    <p:sldId id="341" r:id="rId81"/>
    <p:sldId id="343" r:id="rId82"/>
    <p:sldId id="344" r:id="rId83"/>
    <p:sldId id="336" r:id="rId84"/>
    <p:sldId id="337" r:id="rId85"/>
    <p:sldId id="351" r:id="rId86"/>
    <p:sldId id="352" r:id="rId87"/>
    <p:sldId id="380" r:id="rId88"/>
    <p:sldId id="381" r:id="rId89"/>
    <p:sldId id="382" r:id="rId90"/>
    <p:sldId id="386" r:id="rId91"/>
    <p:sldId id="383" r:id="rId92"/>
    <p:sldId id="384" r:id="rId93"/>
  </p:sldIdLst>
  <p:sldSz cx="9144000" cy="6858000" type="screen4x3"/>
  <p:notesSz cx="6858000" cy="9144000"/>
  <p:defaultTextStyle>
    <a:defPPr>
      <a:defRPr lang="en-US"/>
    </a:defPPr>
    <a:lvl1pPr marL="0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32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0CEAE-F087-F540-A5F2-4DC8B030B4C0}" type="datetimeFigureOut">
              <a:rPr lang="en-US" smtClean="0"/>
              <a:pPr/>
              <a:t>2011-6-1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87C4D-13D0-E845-9A72-5C002C106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5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3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AA9277-992B-2048-ACF6-6396822BF114}" type="slidenum">
              <a:rPr lang="en-US"/>
              <a:pPr/>
              <a:t>78</a:t>
            </a:fld>
            <a:endParaRPr lang="en-US"/>
          </a:p>
        </p:txBody>
      </p:sp>
      <p:sp>
        <p:nvSpPr>
          <p:cNvPr id="2488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88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3E04EF-E9FF-574E-9F96-64CF9BCC8234}" type="slidenum">
              <a:rPr lang="en-US"/>
              <a:pPr/>
              <a:t>92</a:t>
            </a:fld>
            <a:endParaRPr lang="en-US"/>
          </a:p>
        </p:txBody>
      </p:sp>
      <p:sp>
        <p:nvSpPr>
          <p:cNvPr id="603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3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56582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0" i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elvetica Neue"/>
                <a:cs typeface="Helvetica Neue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761031"/>
            <a:ext cx="7772400" cy="1199704"/>
          </a:xfrm>
        </p:spPr>
        <p:txBody>
          <a:bodyPr lIns="45711" rIns="45711"/>
          <a:lstStyle>
            <a:lvl1pPr marL="0" marR="63994" indent="0" algn="ctr">
              <a:buNone/>
              <a:defRPr b="0" i="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875983"/>
            <a:ext cx="8432640" cy="1362383"/>
          </a:xfrm>
        </p:spPr>
        <p:txBody>
          <a:bodyPr anchor="t"/>
          <a:lstStyle>
            <a:lvl1pPr algn="ctr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647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887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41" y="1479702"/>
            <a:ext cx="8639999" cy="470065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/>
              <a:buChar char="•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481" y="1355182"/>
            <a:ext cx="4008959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55680" y="1355182"/>
            <a:ext cx="4216320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2" y="2605614"/>
            <a:ext cx="8232775" cy="19839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1323341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7200" y="4737329"/>
            <a:ext cx="8229600" cy="143487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353521"/>
            <a:ext cx="8232775" cy="17892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3309634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4027" y="4598275"/>
            <a:ext cx="8232775" cy="18263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761435"/>
            <a:ext cx="8232775" cy="390296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55680" y="41764"/>
            <a:ext cx="8501760" cy="1143000"/>
          </a:xfrm>
          <a:prstGeom prst="rect">
            <a:avLst/>
          </a:prstGeom>
        </p:spPr>
        <p:txBody>
          <a:bodyPr vert="horz" lIns="91420" tIns="45711" rIns="91420" bIns="4571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48321" y="1392538"/>
            <a:ext cx="8847359" cy="4982942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9040" y="6683180"/>
            <a:ext cx="367116" cy="20685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algn="l"/>
            <a:r>
              <a:rPr lang="en-US" sz="800" dirty="0" smtClean="0"/>
              <a:t>(</a:t>
            </a:r>
            <a:fld id="{1F7FDA8B-F13B-1D43-9711-3B08EFAB2B53}" type="slidenum">
              <a:rPr lang="en-US" sz="800" smtClean="0"/>
              <a:pPr algn="l"/>
              <a:t>‹#›</a:t>
            </a:fld>
            <a:r>
              <a:rPr lang="en-US" sz="800" dirty="0" smtClean="0"/>
              <a:t>)</a:t>
            </a:r>
            <a:endParaRPr lang="en-US" sz="800" dirty="0"/>
          </a:p>
        </p:txBody>
      </p:sp>
      <p:pic>
        <p:nvPicPr>
          <p:cNvPr id="11" name="Picture 10" descr="sw-horz-w3c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11067" y="6629781"/>
            <a:ext cx="994684" cy="1981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0" i="0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Helvetica Neue Light"/>
          <a:ea typeface="+mj-ea"/>
          <a:cs typeface="Helvetica Neue Light"/>
        </a:defRPr>
      </a:lvl1pPr>
    </p:titleStyle>
    <p:bodyStyle>
      <a:lvl1pPr marL="365684" indent="-255978" algn="l" rtl="0" eaLnBrk="1" latinLnBrk="0" hangingPunct="1">
        <a:spcBef>
          <a:spcPts val="600"/>
        </a:spcBef>
        <a:spcAft>
          <a:spcPts val="0"/>
        </a:spcAft>
        <a:buClr>
          <a:schemeClr val="bg1">
            <a:lumMod val="50000"/>
          </a:schemeClr>
        </a:buClr>
        <a:buSzPct val="68000"/>
        <a:buFont typeface="Wingdings 3"/>
        <a:buChar char=""/>
        <a:defRPr kumimoji="0" sz="27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1pPr>
      <a:lvl2pPr marL="621663" indent="-228553" algn="l" rtl="0" eaLnBrk="1" latinLnBrk="0" hangingPunct="1">
        <a:spcBef>
          <a:spcPts val="400"/>
        </a:spcBef>
        <a:buClr>
          <a:schemeClr val="bg1">
            <a:lumMod val="50000"/>
          </a:schemeClr>
        </a:buClr>
        <a:buFont typeface="Wingdings" charset="2"/>
        <a:buChar char="§"/>
        <a:defRPr kumimoji="0" sz="23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2pPr>
      <a:lvl3pPr marL="859358" indent="-228553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SzPct val="100000"/>
        <a:buFont typeface="Wingdings 2"/>
        <a:buChar char=""/>
        <a:defRPr kumimoji="0" sz="21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3pPr>
      <a:lvl4pPr marL="1142764" indent="-228553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9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4pPr>
      <a:lvl5pPr marL="1371316" indent="-228553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8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5pPr>
      <a:lvl6pPr marL="1599868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421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974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526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profile/rdfa-1.1" TargetMode="External"/><Relationship Id="rId3" Type="http://schemas.openxmlformats.org/officeDocument/2006/relationships/hyperlink" Target="http://www.w3.org/profile/html-rdfa-1.1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dfa.info/wiki/Consume" TargetMode="External"/><Relationship Id="rId3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3.org/2001/sw/sweo/public/UseCases/UniZheijang/" TargetMode="External"/><Relationship Id="rId3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hyperlink" Target="http://www.w3.org/2001/sw/sweo/public/UseCases/UniZheijang/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11/Talks/0607-SemTech-RDFa-IH/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8" y="381941"/>
            <a:ext cx="9125721" cy="1829761"/>
          </a:xfrm>
        </p:spPr>
        <p:txBody>
          <a:bodyPr>
            <a:noAutofit/>
          </a:bodyPr>
          <a:lstStyle/>
          <a:p>
            <a:r>
              <a:rPr lang="en-US" sz="4400" dirty="0" smtClean="0"/>
              <a:t>Introduction to RDFa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94" y="2809126"/>
            <a:ext cx="8197699" cy="2383634"/>
          </a:xfrm>
        </p:spPr>
        <p:txBody>
          <a:bodyPr>
            <a:normAutofit/>
          </a:bodyPr>
          <a:lstStyle/>
          <a:p>
            <a:r>
              <a:rPr lang="en-US" dirty="0" smtClean="0"/>
              <a:t>2011 Semantic Technologies Conference</a:t>
            </a:r>
          </a:p>
          <a:p>
            <a:r>
              <a:rPr lang="en-US" dirty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of June, 2011,</a:t>
            </a:r>
          </a:p>
          <a:p>
            <a:r>
              <a:rPr lang="en-US" dirty="0" smtClean="0"/>
              <a:t>San Francisco, CA, USA</a:t>
            </a:r>
          </a:p>
          <a:p>
            <a:r>
              <a:rPr lang="en-US" dirty="0" smtClean="0"/>
              <a:t>Ivan Herman, W3C</a:t>
            </a:r>
            <a:endParaRPr lang="en-US" dirty="0"/>
          </a:p>
        </p:txBody>
      </p:sp>
      <p:pic>
        <p:nvPicPr>
          <p:cNvPr id="4" name="Picture 3" descr="semtech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" y="6430765"/>
            <a:ext cx="1826736" cy="387489"/>
          </a:xfrm>
          <a:prstGeom prst="rect">
            <a:avLst/>
          </a:prstGeom>
        </p:spPr>
      </p:pic>
      <p:pic>
        <p:nvPicPr>
          <p:cNvPr id="5" name="Picture 4" descr="sw-horz-w3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37" y="6332315"/>
            <a:ext cx="2295286" cy="4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9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RDFa</a:t>
            </a:r>
          </a:p>
          <a:p>
            <a:pPr lvl="1"/>
            <a:r>
              <a:rPr lang="en-US" dirty="0" smtClean="0"/>
              <a:t>adds new (X)HTML/XML attributes</a:t>
            </a:r>
          </a:p>
          <a:p>
            <a:pPr lvl="1"/>
            <a:r>
              <a:rPr lang="en-US" dirty="0" smtClean="0"/>
              <a:t>has namespaces and URI-s at its core; i.e., mixing vocabulary is just as easy as in RDF</a:t>
            </a:r>
          </a:p>
          <a:p>
            <a:pPr lvl="1"/>
            <a:r>
              <a:rPr lang="en-US" dirty="0" smtClean="0"/>
              <a:t>complete flexibility for using Literals or URI Resources</a:t>
            </a:r>
          </a:p>
          <a:p>
            <a:pPr lvl="1"/>
            <a:r>
              <a:rPr lang="en-US" i="1" u="sng" dirty="0" smtClean="0"/>
              <a:t>is a complete serialization of RDF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RDFa is a bridge between the Web of Documents and the Web of Data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very important for RDF experts and tool providers to </a:t>
            </a:r>
          </a:p>
          <a:p>
            <a:pPr lvl="1"/>
            <a:r>
              <a:rPr lang="en-US" dirty="0" smtClean="0"/>
              <a:t>know RDFa</a:t>
            </a:r>
          </a:p>
          <a:p>
            <a:pPr lvl="1"/>
            <a:r>
              <a:rPr lang="en-US" dirty="0" smtClean="0"/>
              <a:t>parse it alongside Turtle, RDF/XML or other</a:t>
            </a:r>
          </a:p>
          <a:p>
            <a:pPr lvl="1"/>
            <a:r>
              <a:rPr lang="en-US" dirty="0" smtClean="0"/>
              <a:t>when appropriate, generate RDFa pages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RDFa look like 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RDFa means “</a:t>
            </a:r>
            <a:r>
              <a:rPr lang="en-US" i="1" dirty="0" smtClean="0"/>
              <a:t>RDF in attributes</a:t>
            </a:r>
            <a:r>
              <a:rPr lang="en-US" dirty="0" smtClean="0"/>
              <a:t>”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all RDF contents are defined through XML attributes (no elements)</a:t>
            </a:r>
          </a:p>
          <a:p>
            <a:pPr lvl="1"/>
            <a:r>
              <a:rPr lang="en-US" dirty="0" smtClean="0"/>
              <a:t>the XML/HTML </a:t>
            </a:r>
            <a:r>
              <a:rPr lang="en-US" i="1" dirty="0" smtClean="0"/>
              <a:t>tree structure</a:t>
            </a:r>
            <a:r>
              <a:rPr lang="en-US" dirty="0" smtClean="0"/>
              <a:t> is used (when appropriate)</a:t>
            </a:r>
          </a:p>
          <a:p>
            <a:pPr lvl="1"/>
            <a:r>
              <a:rPr lang="en-US" dirty="0" smtClean="0"/>
              <a:t>many of the attributes are </a:t>
            </a:r>
            <a:r>
              <a:rPr lang="en-US" i="1" dirty="0" smtClean="0"/>
              <a:t>defined</a:t>
            </a:r>
            <a:r>
              <a:rPr lang="en-US" dirty="0" smtClean="0"/>
              <a:t> by RDFa</a:t>
            </a:r>
          </a:p>
          <a:p>
            <a:pPr lvl="2"/>
            <a:r>
              <a:rPr lang="en-US" dirty="0" smtClean="0"/>
              <a:t>some attributes (</a:t>
            </a:r>
            <a:r>
              <a:rPr lang="en-US" dirty="0" smtClean="0">
                <a:cs typeface="Courier New"/>
              </a:rPr>
              <a:t>@href</a:t>
            </a:r>
            <a:r>
              <a:rPr lang="en-US" dirty="0" smtClean="0"/>
              <a:t>, </a:t>
            </a:r>
            <a:r>
              <a:rPr lang="en-US" dirty="0" smtClean="0">
                <a:cs typeface="Courier New"/>
              </a:rPr>
              <a:t>@rel</a:t>
            </a:r>
            <a:r>
              <a:rPr lang="en-US" dirty="0" smtClean="0"/>
              <a:t>) are also reused</a:t>
            </a:r>
          </a:p>
          <a:p>
            <a:pPr lvl="1"/>
            <a:r>
              <a:rPr lang="en-US" dirty="0" smtClean="0"/>
              <a:t>if possible, the text content is also reused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principles of RDFa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(X)HTML file:</a:t>
            </a:r>
          </a:p>
          <a:p>
            <a:pPr lvl="1"/>
            <a:r>
              <a:rPr lang="en-US" dirty="0" smtClean="0"/>
              <a:t>is used, unchanged, by browsers</a:t>
            </a:r>
          </a:p>
          <a:p>
            <a:pPr lvl="2"/>
            <a:r>
              <a:rPr lang="en-US" dirty="0" smtClean="0"/>
              <a:t>they ignore attributes they do not </a:t>
            </a:r>
            <a:r>
              <a:rPr lang="en-US" dirty="0" smtClean="0"/>
              <a:t>know how to present</a:t>
            </a:r>
            <a:endParaRPr lang="en-US" dirty="0" smtClean="0"/>
          </a:p>
          <a:p>
            <a:pPr lvl="1"/>
            <a:r>
              <a:rPr lang="en-US" dirty="0" smtClean="0"/>
              <a:t>can be used by specialized processors (or APIs) to extract RDF triples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in practice?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Recommendation is RDFa 1.0</a:t>
            </a:r>
          </a:p>
          <a:p>
            <a:r>
              <a:rPr lang="en-US" dirty="0" smtClean="0"/>
              <a:t>There is an RDFa 1.1 in the making, almost ready</a:t>
            </a:r>
          </a:p>
          <a:p>
            <a:r>
              <a:rPr lang="en-US" i="1" dirty="0" smtClean="0"/>
              <a:t>I will talk about RDFa 1.1</a:t>
            </a:r>
            <a:r>
              <a:rPr lang="en-US" dirty="0" smtClean="0"/>
              <a:t> and warn when the feature is not available in RDFa1.0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getting into details…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XML, XHTML, HTML (or other)?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"/>
          </p:nvPr>
        </p:nvSpPr>
        <p:spPr>
          <a:xfrm>
            <a:off x="506521" y="4168997"/>
            <a:ext cx="8229600" cy="2360294"/>
          </a:xfrm>
        </p:spPr>
        <p:txBody>
          <a:bodyPr>
            <a:normAutofit/>
          </a:bodyPr>
          <a:lstStyle/>
          <a:p>
            <a:r>
              <a:rPr lang="en-US" dirty="0" smtClean="0"/>
              <a:t>Formally:</a:t>
            </a:r>
          </a:p>
          <a:p>
            <a:pPr lvl="1"/>
            <a:r>
              <a:rPr lang="en-US" dirty="0" smtClean="0"/>
              <a:t>RDFa WG defines Core and XHTML</a:t>
            </a:r>
          </a:p>
          <a:p>
            <a:pPr lvl="1"/>
            <a:r>
              <a:rPr lang="en-US" dirty="0" smtClean="0"/>
              <a:t>HTML </a:t>
            </a:r>
            <a:r>
              <a:rPr lang="en-US" dirty="0" smtClean="0"/>
              <a:t>WG defines </a:t>
            </a:r>
            <a:r>
              <a:rPr lang="en-US" dirty="0" smtClean="0"/>
              <a:t>HTML5</a:t>
            </a:r>
          </a:p>
          <a:p>
            <a:pPr lvl="1"/>
            <a:r>
              <a:rPr lang="en-US" dirty="0" smtClean="0"/>
              <a:t>other groups may define others (like Atom)</a:t>
            </a:r>
            <a:endParaRPr lang="en-US" dirty="0" smtClean="0"/>
          </a:p>
          <a:p>
            <a:r>
              <a:rPr lang="en-US" dirty="0" smtClean="0"/>
              <a:t>this tutorial uses XHTML examples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0786" y="1541223"/>
            <a:ext cx="7860718" cy="2351746"/>
            <a:chOff x="752102" y="1605363"/>
            <a:chExt cx="7860718" cy="2351746"/>
          </a:xfrm>
        </p:grpSpPr>
        <p:sp>
          <p:nvSpPr>
            <p:cNvPr id="6" name="Rounded Rectangle 5"/>
            <p:cNvSpPr/>
            <p:nvPr/>
          </p:nvSpPr>
          <p:spPr>
            <a:xfrm>
              <a:off x="2110317" y="1614602"/>
              <a:ext cx="1069642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noProof="1" smtClean="0"/>
                <a:t>XHTML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68532" y="1614602"/>
              <a:ext cx="1069642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noProof="1" smtClean="0"/>
                <a:t>HTML5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52102" y="1611384"/>
              <a:ext cx="1069642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noProof="1" smtClean="0"/>
                <a:t>XML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184962" y="1605363"/>
              <a:ext cx="1069642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noProof="1" smtClean="0"/>
                <a:t>SVG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26747" y="1605363"/>
              <a:ext cx="1069642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noProof="1" smtClean="0"/>
                <a:t>Atom</a:t>
              </a: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543178" y="1630067"/>
              <a:ext cx="1069642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noProof="1" smtClean="0"/>
                <a:t>…</a:t>
              </a:r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52102" y="2896816"/>
              <a:ext cx="7860718" cy="10602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noProof="1" smtClean="0"/>
                <a:t>RDFa </a:t>
              </a:r>
              <a:r>
                <a:rPr lang="en-US" sz="2400" dirty="0" smtClean="0"/>
                <a:t>Core 1.1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"/>
          <p:cNvGrpSpPr/>
          <p:nvPr/>
        </p:nvGrpSpPr>
        <p:grpSpPr>
          <a:xfrm>
            <a:off x="461948" y="1613917"/>
            <a:ext cx="8271891" cy="3746821"/>
            <a:chOff x="461944" y="2151620"/>
            <a:chExt cx="8271891" cy="37468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44" y="2151620"/>
              <a:ext cx="8271891" cy="3746821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693703" y="3883788"/>
              <a:ext cx="3524288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39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RDF people, it </a:t>
            </a:r>
            <a:r>
              <a:rPr lang="en-US" i="1" dirty="0" smtClean="0"/>
              <a:t>sounds </a:t>
            </a:r>
            <a:r>
              <a:rPr lang="en-US" dirty="0" smtClean="0"/>
              <a:t>very simple: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RDFa is a serialization of RDF embedded in XHTML, HTML, or XML in general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RDFa?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&lt;p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… 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4025" y="1372064"/>
            <a:ext cx="1371600" cy="3747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</a:t>
            </a:r>
            <a:r>
              <a:rPr lang="en-US" dirty="0" err="1" smtClean="0">
                <a:solidFill>
                  <a:srgbClr val="0000FF"/>
                </a:solidFill>
              </a:rPr>
              <a:t>purl.org</a:t>
            </a:r>
            <a:r>
              <a:rPr lang="en-US" dirty="0" smtClean="0">
                <a:solidFill>
                  <a:srgbClr val="0000FF"/>
                </a:solidFill>
              </a:rPr>
              <a:t>/dc/terms/description&gt;</a:t>
            </a:r>
          </a:p>
          <a:p>
            <a:r>
              <a:rPr lang="en-US" dirty="0" smtClean="0"/>
              <a:t>      … 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8626" y="1677852"/>
            <a:ext cx="1494692" cy="408385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</a:t>
            </a:r>
            <a:r>
              <a:rPr lang="en-US" dirty="0" err="1" smtClean="0">
                <a:solidFill>
                  <a:srgbClr val="0000FF"/>
                </a:solidFill>
              </a:rPr>
              <a:t>purl.org</a:t>
            </a:r>
            <a:r>
              <a:rPr lang="en-US" dirty="0" smtClean="0">
                <a:solidFill>
                  <a:srgbClr val="0000FF"/>
                </a:solidFill>
              </a:rPr>
              <a:t>/dc/terms/description&gt;</a:t>
            </a:r>
          </a:p>
          <a:p>
            <a:r>
              <a:rPr lang="en-US" dirty="0" smtClean="0"/>
              <a:t>      "</a:t>
            </a:r>
            <a:r>
              <a:rPr lang="en-US" dirty="0" smtClean="0">
                <a:solidFill>
                  <a:srgbClr val="008000"/>
                </a:solidFill>
              </a:rPr>
              <a:t>Unique identifier for RDFS Entailment.</a:t>
            </a:r>
            <a:r>
              <a:rPr lang="en-US" dirty="0" smtClean="0"/>
              <a:t>" 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59697" y="1910679"/>
            <a:ext cx="6711460" cy="578265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48" y="1613917"/>
            <a:ext cx="8271891" cy="3746821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1939019" y="3904361"/>
            <a:ext cx="1351584" cy="45719"/>
          </a:xfrm>
          <a:custGeom>
            <a:avLst/>
            <a:gdLst>
              <a:gd name="connsiteX0" fmla="*/ 0 w 4560991"/>
              <a:gd name="connsiteY0" fmla="*/ 120522 h 129793"/>
              <a:gd name="connsiteX1" fmla="*/ 101973 w 4560991"/>
              <a:gd name="connsiteY1" fmla="*/ 83439 h 129793"/>
              <a:gd name="connsiteX2" fmla="*/ 213217 w 4560991"/>
              <a:gd name="connsiteY2" fmla="*/ 64898 h 129793"/>
              <a:gd name="connsiteX3" fmla="*/ 361542 w 4560991"/>
              <a:gd name="connsiteY3" fmla="*/ 27815 h 129793"/>
              <a:gd name="connsiteX4" fmla="*/ 435704 w 4560991"/>
              <a:gd name="connsiteY4" fmla="*/ 18544 h 129793"/>
              <a:gd name="connsiteX5" fmla="*/ 611840 w 4560991"/>
              <a:gd name="connsiteY5" fmla="*/ 3 h 129793"/>
              <a:gd name="connsiteX6" fmla="*/ 815787 w 4560991"/>
              <a:gd name="connsiteY6" fmla="*/ 18544 h 129793"/>
              <a:gd name="connsiteX7" fmla="*/ 843598 w 4560991"/>
              <a:gd name="connsiteY7" fmla="*/ 27815 h 129793"/>
              <a:gd name="connsiteX8" fmla="*/ 899220 w 4560991"/>
              <a:gd name="connsiteY8" fmla="*/ 37086 h 129793"/>
              <a:gd name="connsiteX9" fmla="*/ 927031 w 4560991"/>
              <a:gd name="connsiteY9" fmla="*/ 46356 h 129793"/>
              <a:gd name="connsiteX10" fmla="*/ 1010463 w 4560991"/>
              <a:gd name="connsiteY10" fmla="*/ 55627 h 129793"/>
              <a:gd name="connsiteX11" fmla="*/ 1270032 w 4560991"/>
              <a:gd name="connsiteY11" fmla="*/ 74168 h 129793"/>
              <a:gd name="connsiteX12" fmla="*/ 2011657 w 4560991"/>
              <a:gd name="connsiteY12" fmla="*/ 92710 h 129793"/>
              <a:gd name="connsiteX13" fmla="*/ 2048738 w 4560991"/>
              <a:gd name="connsiteY13" fmla="*/ 101980 h 129793"/>
              <a:gd name="connsiteX14" fmla="*/ 2132171 w 4560991"/>
              <a:gd name="connsiteY14" fmla="*/ 129793 h 129793"/>
              <a:gd name="connsiteX15" fmla="*/ 2530794 w 4560991"/>
              <a:gd name="connsiteY15" fmla="*/ 120522 h 129793"/>
              <a:gd name="connsiteX16" fmla="*/ 2586416 w 4560991"/>
              <a:gd name="connsiteY16" fmla="*/ 111251 h 129793"/>
              <a:gd name="connsiteX17" fmla="*/ 2864525 w 4560991"/>
              <a:gd name="connsiteY17" fmla="*/ 83439 h 129793"/>
              <a:gd name="connsiteX18" fmla="*/ 3383662 w 4560991"/>
              <a:gd name="connsiteY18" fmla="*/ 55627 h 129793"/>
              <a:gd name="connsiteX19" fmla="*/ 3819367 w 4560991"/>
              <a:gd name="connsiteY19" fmla="*/ 64898 h 129793"/>
              <a:gd name="connsiteX20" fmla="*/ 3949151 w 4560991"/>
              <a:gd name="connsiteY20" fmla="*/ 83439 h 129793"/>
              <a:gd name="connsiteX21" fmla="*/ 4088206 w 4560991"/>
              <a:gd name="connsiteY21" fmla="*/ 120522 h 129793"/>
              <a:gd name="connsiteX22" fmla="*/ 4560991 w 4560991"/>
              <a:gd name="connsiteY22" fmla="*/ 120522 h 12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0991" h="129793">
                <a:moveTo>
                  <a:pt x="0" y="120522"/>
                </a:moveTo>
                <a:cubicBezTo>
                  <a:pt x="44729" y="98156"/>
                  <a:pt x="44098" y="95623"/>
                  <a:pt x="101973" y="83439"/>
                </a:cubicBezTo>
                <a:cubicBezTo>
                  <a:pt x="138759" y="75694"/>
                  <a:pt x="177071" y="75226"/>
                  <a:pt x="213217" y="64898"/>
                </a:cubicBezTo>
                <a:cubicBezTo>
                  <a:pt x="270655" y="48486"/>
                  <a:pt x="300279" y="38627"/>
                  <a:pt x="361542" y="27815"/>
                </a:cubicBezTo>
                <a:cubicBezTo>
                  <a:pt x="386076" y="23485"/>
                  <a:pt x="411041" y="22068"/>
                  <a:pt x="435704" y="18544"/>
                </a:cubicBezTo>
                <a:cubicBezTo>
                  <a:pt x="565499" y="0"/>
                  <a:pt x="398782" y="16392"/>
                  <a:pt x="611840" y="3"/>
                </a:cubicBezTo>
                <a:cubicBezTo>
                  <a:pt x="679822" y="6183"/>
                  <a:pt x="748011" y="10411"/>
                  <a:pt x="815787" y="18544"/>
                </a:cubicBezTo>
                <a:cubicBezTo>
                  <a:pt x="825489" y="19708"/>
                  <a:pt x="834059" y="25695"/>
                  <a:pt x="843598" y="27815"/>
                </a:cubicBezTo>
                <a:cubicBezTo>
                  <a:pt x="861947" y="31893"/>
                  <a:pt x="880871" y="33008"/>
                  <a:pt x="899220" y="37086"/>
                </a:cubicBezTo>
                <a:cubicBezTo>
                  <a:pt x="908759" y="39206"/>
                  <a:pt x="917392" y="44749"/>
                  <a:pt x="927031" y="46356"/>
                </a:cubicBezTo>
                <a:cubicBezTo>
                  <a:pt x="954632" y="50956"/>
                  <a:pt x="982652" y="52537"/>
                  <a:pt x="1010463" y="55627"/>
                </a:cubicBezTo>
                <a:cubicBezTo>
                  <a:pt x="1117215" y="82316"/>
                  <a:pt x="1048447" y="67776"/>
                  <a:pt x="1270032" y="74168"/>
                </a:cubicBezTo>
                <a:lnTo>
                  <a:pt x="2011657" y="92710"/>
                </a:lnTo>
                <a:cubicBezTo>
                  <a:pt x="2024017" y="95800"/>
                  <a:pt x="2036561" y="98233"/>
                  <a:pt x="2048738" y="101980"/>
                </a:cubicBezTo>
                <a:cubicBezTo>
                  <a:pt x="2076757" y="110602"/>
                  <a:pt x="2132171" y="129793"/>
                  <a:pt x="2132171" y="129793"/>
                </a:cubicBezTo>
                <a:lnTo>
                  <a:pt x="2530794" y="120522"/>
                </a:lnTo>
                <a:cubicBezTo>
                  <a:pt x="2549575" y="119755"/>
                  <a:pt x="2567735" y="113327"/>
                  <a:pt x="2586416" y="111251"/>
                </a:cubicBezTo>
                <a:cubicBezTo>
                  <a:pt x="2679012" y="100962"/>
                  <a:pt x="2771520" y="88910"/>
                  <a:pt x="2864525" y="83439"/>
                </a:cubicBezTo>
                <a:cubicBezTo>
                  <a:pt x="3247650" y="60902"/>
                  <a:pt x="3074579" y="69677"/>
                  <a:pt x="3383662" y="55627"/>
                </a:cubicBezTo>
                <a:cubicBezTo>
                  <a:pt x="3528897" y="58717"/>
                  <a:pt x="3674275" y="57762"/>
                  <a:pt x="3819367" y="64898"/>
                </a:cubicBezTo>
                <a:cubicBezTo>
                  <a:pt x="3863015" y="67045"/>
                  <a:pt x="3906612" y="73430"/>
                  <a:pt x="3949151" y="83439"/>
                </a:cubicBezTo>
                <a:cubicBezTo>
                  <a:pt x="4090910" y="116795"/>
                  <a:pt x="3687039" y="120522"/>
                  <a:pt x="4088206" y="120522"/>
                </a:cubicBezTo>
                <a:lnTo>
                  <a:pt x="4560991" y="120522"/>
                </a:lnTo>
              </a:path>
            </a:pathLst>
          </a:custGeom>
          <a:ln w="254000" cmpd="sng">
            <a:solidFill>
              <a:srgbClr val="FFFF00">
                <a:alpha val="3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r>
              <a:rPr lang="en-US" dirty="0" smtClean="0"/>
              <a:t>     RDF Semantics.</a:t>
            </a:r>
          </a:p>
          <a:p>
            <a:r>
              <a:rPr lang="en-US" dirty="0" smtClean="0"/>
              <a:t>&lt;/a&gt;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r>
              <a:rPr lang="en-US" dirty="0" smtClean="0"/>
              <a:t>     RDF Semantics.</a:t>
            </a:r>
          </a:p>
          <a:p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….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02870" y="1372064"/>
            <a:ext cx="1371600" cy="3747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r>
              <a:rPr lang="en-US" dirty="0" smtClean="0"/>
              <a:t>     RDF Semantics.</a:t>
            </a:r>
          </a:p>
          <a:p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&lt;http://www.w3.org/2000/01/rdf-schema#seeAlso&gt;</a:t>
            </a:r>
          </a:p>
          <a:p>
            <a:r>
              <a:rPr lang="en-US" dirty="0" smtClean="0"/>
              <a:t>      … .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3865" y="1611012"/>
            <a:ext cx="1494692" cy="408385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r>
              <a:rPr lang="en-US" dirty="0" smtClean="0"/>
              <a:t>     RDF Semantics.</a:t>
            </a:r>
          </a:p>
          <a:p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&lt;http://www.w3.org/2000/01/rdf-schema#seeAlso&gt;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8000"/>
                </a:solidFill>
              </a:rPr>
              <a:t>&lt;http://www.w3.org/TR/2004/REC-rdf-mt-20040210/&gt;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4314" y="1971292"/>
            <a:ext cx="1102698" cy="392645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that it?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why bother? Why should we care? Why is that of any importance?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combination of @about with @rel/@property and possibly @href covers most of we need…</a:t>
            </a:r>
          </a:p>
          <a:p>
            <a:r>
              <a:rPr lang="en-US" dirty="0" smtClean="0"/>
              <a:t>But this is too complex for authors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have is… </a:t>
            </a:r>
            <a:r>
              <a:rPr lang="en-US" dirty="0" err="1" smtClean="0"/>
              <a:t>NTriples</a:t>
            </a:r>
            <a:r>
              <a:rPr lang="en-US" dirty="0" smtClean="0"/>
              <a:t> in HTML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compare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331131" y="1353521"/>
            <a:ext cx="8503919" cy="17892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&lt;http://www.w3.org/ns/entailment/RDFS&gt; </a:t>
            </a:r>
          </a:p>
          <a:p>
            <a:r>
              <a:rPr lang="en-US" dirty="0" smtClean="0"/>
              <a:t>   &lt;http://</a:t>
            </a:r>
            <a:r>
              <a:rPr lang="en-US" noProof="1" smtClean="0"/>
              <a:t>purl.org</a:t>
            </a:r>
            <a:r>
              <a:rPr lang="en-US" dirty="0" smtClean="0"/>
              <a:t>/dc/terms/description&gt;</a:t>
            </a:r>
          </a:p>
          <a:p>
            <a:r>
              <a:rPr lang="en-US" dirty="0" smtClean="0"/>
              <a:t>      "Unique identifier for RDFS Entailment." .</a:t>
            </a:r>
          </a:p>
          <a:p>
            <a:r>
              <a:rPr lang="en-US" dirty="0" smtClean="0"/>
              <a:t>&lt;http://www.w3.org/ns/entailment/RDFS&gt; </a:t>
            </a:r>
          </a:p>
          <a:p>
            <a:r>
              <a:rPr lang="en-US" dirty="0" smtClean="0"/>
              <a:t>   &lt;http://www.w3.org/2000/01/rdf-schema#seeAlso&gt;</a:t>
            </a:r>
          </a:p>
          <a:p>
            <a:r>
              <a:rPr lang="en-US" dirty="0" smtClean="0"/>
              <a:t>      &lt;http://www.w3.org/TR/2004/REC-rdf-mt-20040210/&gt; 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4" y="3309638"/>
            <a:ext cx="8232775" cy="741662"/>
          </a:xfrm>
        </p:spPr>
        <p:txBody>
          <a:bodyPr/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331134" y="4051297"/>
            <a:ext cx="8503916" cy="2109067"/>
          </a:xfrm>
        </p:spPr>
        <p:txBody>
          <a:bodyPr/>
          <a:lstStyle/>
          <a:p>
            <a:r>
              <a:rPr lang="en-US" dirty="0" smtClean="0"/>
              <a:t>@prefix </a:t>
            </a:r>
            <a:r>
              <a:rPr lang="en-US" noProof="1" smtClean="0"/>
              <a:t>rdfs</a:t>
            </a:r>
            <a:r>
              <a:rPr lang="en-US" dirty="0" smtClean="0"/>
              <a:t>: &lt;http://www.w3.org/2000/01/rdf-schema#&gt; .</a:t>
            </a:r>
          </a:p>
          <a:p>
            <a:r>
              <a:rPr lang="en-US" dirty="0" smtClean="0"/>
              <a:t>@prefix dcterms: &lt;http://</a:t>
            </a:r>
            <a:r>
              <a:rPr lang="en-US" noProof="1" smtClean="0"/>
              <a:t>purl.org</a:t>
            </a:r>
            <a:r>
              <a:rPr lang="en-US" dirty="0" smtClean="0"/>
              <a:t>/dc/terms/&gt; .</a:t>
            </a:r>
          </a:p>
          <a:p>
            <a:endParaRPr lang="en-US" dirty="0" smtClean="0"/>
          </a:p>
          <a:p>
            <a:r>
              <a:rPr lang="en-US" dirty="0" smtClean="0"/>
              <a:t>&lt;http://www.w3.org/ns/entailment/RDFS&gt;</a:t>
            </a:r>
          </a:p>
          <a:p>
            <a:r>
              <a:rPr lang="en-US" dirty="0" smtClean="0"/>
              <a:t>    </a:t>
            </a:r>
            <a:r>
              <a:rPr lang="en-US" noProof="1" smtClean="0"/>
              <a:t>rdfs:seeAlso </a:t>
            </a:r>
            <a:r>
              <a:rPr lang="en-US" dirty="0" smtClean="0"/>
              <a:t>&lt;http://www.w3.org/TR/2004/REC-rdf-mt-20040210/&gt; ;</a:t>
            </a:r>
          </a:p>
          <a:p>
            <a:r>
              <a:rPr lang="en-US" dirty="0" smtClean="0"/>
              <a:t>    </a:t>
            </a:r>
            <a:r>
              <a:rPr lang="en-US" noProof="1" smtClean="0"/>
              <a:t>dcterms:description</a:t>
            </a:r>
            <a:r>
              <a:rPr lang="en-US" dirty="0" smtClean="0"/>
              <a:t> "Unique identifier for RDFS Entailment." 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compact URI-</a:t>
            </a:r>
            <a:r>
              <a:rPr lang="en-US" noProof="1" smtClean="0"/>
              <a:t>s</a:t>
            </a:r>
            <a:r>
              <a:rPr lang="en-US" dirty="0" smtClean="0"/>
              <a:t> when possible</a:t>
            </a:r>
          </a:p>
          <a:p>
            <a:r>
              <a:rPr lang="en-US" dirty="0" smtClean="0"/>
              <a:t>Make use of the natural structure for</a:t>
            </a:r>
          </a:p>
          <a:p>
            <a:pPr lvl="1"/>
            <a:r>
              <a:rPr lang="en-US" dirty="0" smtClean="0"/>
              <a:t>shared subjects</a:t>
            </a:r>
          </a:p>
          <a:p>
            <a:pPr lvl="1"/>
            <a:r>
              <a:rPr lang="en-US" dirty="0" smtClean="0"/>
              <a:t>shared predicates</a:t>
            </a:r>
          </a:p>
          <a:p>
            <a:pPr lvl="1"/>
            <a:r>
              <a:rPr lang="en-US" dirty="0" smtClean="0"/>
              <a:t>create blank nodes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“Turtle” aspects of RDFa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in Turtle:</a:t>
            </a:r>
          </a:p>
          <a:p>
            <a:pPr lvl="1"/>
            <a:r>
              <a:rPr lang="en-US" dirty="0" smtClean="0"/>
              <a:t>define a prefix via @prefix</a:t>
            </a:r>
          </a:p>
          <a:p>
            <a:pPr lvl="1"/>
            <a:r>
              <a:rPr lang="en-US" dirty="0" smtClean="0"/>
              <a:t>use </a:t>
            </a:r>
            <a:r>
              <a:rPr lang="en-US" noProof="1" smtClean="0"/>
              <a:t>prefix:reference</a:t>
            </a:r>
            <a:r>
              <a:rPr lang="en-US" dirty="0" smtClean="0"/>
              <a:t> to abbreviate a URI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URIs (“</a:t>
            </a:r>
            <a:r>
              <a:rPr lang="en-US" noProof="1" smtClean="0"/>
              <a:t>CURIE”s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CURIE definition and usage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4027" y="1353520"/>
            <a:ext cx="8232775" cy="1956117"/>
          </a:xfrm>
        </p:spPr>
        <p:txBody>
          <a:bodyPr>
            <a:normAutofit fontScale="92500" lnSpcReduction="20000"/>
          </a:bodyPr>
          <a:lstStyle/>
          <a:p>
            <a:r>
              <a:rPr lang="en-US" noProof="1" smtClean="0"/>
              <a:t>&lt;html&gt;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 </a:t>
            </a:r>
          </a:p>
          <a:p>
            <a:r>
              <a:rPr lang="en-US" noProof="1" smtClean="0"/>
              <a:t>    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="http://purl.org/dc/terms/description"&gt;</a:t>
            </a:r>
          </a:p>
          <a:p>
            <a:r>
              <a:rPr lang="en-US" noProof="1" smtClean="0"/>
              <a:t>       Unique identifier for &lt;em&gt;RDFS Entailment&lt;/em&gt;.&lt;/p&gt;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&lt;/html&gt;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4" y="3398758"/>
            <a:ext cx="8232775" cy="741662"/>
          </a:xfrm>
        </p:spPr>
        <p:txBody>
          <a:bodyPr/>
          <a:lstStyle/>
          <a:p>
            <a:r>
              <a:rPr lang="en-US" dirty="0" smtClean="0"/>
              <a:t>can be replaced by: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54029" y="4051297"/>
            <a:ext cx="8232775" cy="2373298"/>
          </a:xfrm>
        </p:spPr>
        <p:txBody>
          <a:bodyPr/>
          <a:lstStyle/>
          <a:p>
            <a:r>
              <a:rPr lang="en-US" noProof="1" smtClean="0"/>
              <a:t>&lt;html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</a:t>
            </a:r>
            <a:r>
              <a:rPr lang="en-US" noProof="1" smtClean="0"/>
              <a:t>dcterms: </a:t>
            </a:r>
            <a:r>
              <a:rPr lang="en-US" noProof="1" smtClean="0"/>
              <a:t>http://purl.org/dc/terms/"&gt;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 </a:t>
            </a:r>
          </a:p>
          <a:p>
            <a:r>
              <a:rPr lang="en-US" noProof="1" smtClean="0"/>
              <a:t>    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</a:t>
            </a:r>
            <a:r>
              <a:rPr lang="en-US" noProof="1" smtClean="0"/>
              <a:t>dcterms:description</a:t>
            </a:r>
            <a:r>
              <a:rPr lang="en-US" noProof="1" smtClean="0"/>
              <a:t>"&gt;</a:t>
            </a:r>
          </a:p>
          <a:p>
            <a:r>
              <a:rPr lang="en-US" noProof="1" smtClean="0"/>
              <a:t>       Unique identifier for &lt;em&gt;RDFS Entailment&lt;/em&gt;.&lt;/p&gt;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&lt;/html&gt;</a:t>
            </a:r>
            <a:endParaRPr lang="en-US" noProof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anywhere in the </a:t>
            </a:r>
            <a:r>
              <a:rPr lang="en-US" dirty="0" smtClean="0"/>
              <a:t>tree </a:t>
            </a:r>
            <a:r>
              <a:rPr lang="en-US" dirty="0" smtClean="0"/>
              <a:t>and is valid for the whole sub-tree</a:t>
            </a:r>
          </a:p>
          <a:p>
            <a:pPr lvl="1"/>
            <a:r>
              <a:rPr lang="en-US" dirty="0" smtClean="0"/>
              <a:t>i.e., the html element is not the only place to have it</a:t>
            </a:r>
          </a:p>
          <a:p>
            <a:r>
              <a:rPr lang="en-US" dirty="0" smtClean="0"/>
              <a:t>The same @prefix attribute can hold several definitions:</a:t>
            </a:r>
          </a:p>
          <a:p>
            <a:pPr lvl="1"/>
            <a:r>
              <a:rPr lang="en-US" noProof="1" smtClean="0"/>
              <a:t>prefix="dcterm: http://purl.org… foaf: http://…"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on @prefix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alternative (</a:t>
            </a:r>
            <a:r>
              <a:rPr lang="en-US" i="1" u="sng" dirty="0" smtClean="0"/>
              <a:t>deprecated</a:t>
            </a:r>
            <a:r>
              <a:rPr lang="en-US" dirty="0" smtClean="0"/>
              <a:t>) syntax is</a:t>
            </a:r>
          </a:p>
          <a:p>
            <a:pPr lvl="1"/>
            <a:r>
              <a:rPr lang="en-US" noProof="1" smtClean="0"/>
              <a:t>xmlns:dcterms="http://purl.org/dc/terms/"</a:t>
            </a:r>
          </a:p>
          <a:p>
            <a:r>
              <a:rPr lang="en-US" dirty="0" smtClean="0"/>
              <a:t>CURIEs and “real” URIs can usually be mixed</a:t>
            </a:r>
          </a:p>
          <a:p>
            <a:pPr lvl="1"/>
            <a:r>
              <a:rPr lang="en-US" dirty="0" smtClean="0"/>
              <a:t>if an attribute value can be interpreted as a CURIE, fine</a:t>
            </a:r>
          </a:p>
          <a:p>
            <a:pPr lvl="1"/>
            <a:r>
              <a:rPr lang="en-US" dirty="0" smtClean="0"/>
              <a:t>alternatively, it is considered as a URI</a:t>
            </a:r>
          </a:p>
          <a:p>
            <a:r>
              <a:rPr lang="en-US" noProof="1" smtClean="0"/>
              <a:t>CURIEs </a:t>
            </a:r>
            <a:r>
              <a:rPr lang="en-US" i="1" dirty="0" smtClean="0"/>
              <a:t>cannot</a:t>
            </a:r>
            <a:r>
              <a:rPr lang="en-US" dirty="0" smtClean="0"/>
              <a:t> be used on @href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on @prefix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RDFa 1.0</a:t>
            </a:r>
          </a:p>
          <a:p>
            <a:pPr lvl="1"/>
            <a:r>
              <a:rPr lang="en-US" dirty="0" smtClean="0"/>
              <a:t>only the </a:t>
            </a:r>
            <a:r>
              <a:rPr lang="en-US" noProof="1" smtClean="0"/>
              <a:t>xmlns:XXX</a:t>
            </a:r>
            <a:r>
              <a:rPr lang="en-US" dirty="0" smtClean="0"/>
              <a:t> syntax is usable</a:t>
            </a:r>
          </a:p>
          <a:p>
            <a:pPr lvl="1"/>
            <a:r>
              <a:rPr lang="en-US" dirty="0" smtClean="0"/>
              <a:t>CURIEs on @about can only be used with the extra syntax: about="[</a:t>
            </a:r>
            <a:r>
              <a:rPr lang="en-US" noProof="1" smtClean="0"/>
              <a:t>pref:ref</a:t>
            </a:r>
            <a:r>
              <a:rPr lang="en-US" dirty="0" smtClean="0"/>
              <a:t>]"</a:t>
            </a:r>
          </a:p>
          <a:p>
            <a:pPr lvl="1"/>
            <a:r>
              <a:rPr lang="en-US" dirty="0" smtClean="0"/>
              <a:t>Only CURIEs can be used on, e.g., @property or @rel (no fallback on URIs)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RDFa 1.0 Warnings</a:t>
            </a:r>
            <a:r>
              <a:rPr lang="en-US" dirty="0" smtClean="0"/>
              <a:t> on CURIEs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principle: @about is inherited by children nodes</a:t>
            </a:r>
          </a:p>
          <a:p>
            <a:pPr lvl="1"/>
            <a:r>
              <a:rPr lang="en-US" dirty="0" smtClean="0"/>
              <a:t>i.e., no reason to repeat 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subjects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subject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9" y="1761433"/>
            <a:ext cx="8232775" cy="3487900"/>
          </a:xfrm>
        </p:spPr>
        <p:txBody>
          <a:bodyPr>
            <a:normAutofit/>
          </a:bodyPr>
          <a:lstStyle/>
          <a:p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prefix</a:t>
            </a:r>
            <a:r>
              <a:rPr lang="en-US" noProof="1" smtClean="0"/>
              <a:t>="</a:t>
            </a:r>
            <a:r>
              <a:rPr lang="en-US" noProof="1" smtClean="0"/>
              <a:t>dcterms: </a:t>
            </a:r>
            <a:r>
              <a:rPr lang="en-US" noProof="1" smtClean="0"/>
              <a:t>http://purl.org/dc/terms/</a:t>
            </a:r>
          </a:p>
          <a:p>
            <a:r>
              <a:rPr lang="en-US" noProof="1" smtClean="0"/>
              <a:t>              rdfs: http://www.w3.org/2000/01/rdf-schema#"&gt;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r>
              <a:rPr lang="en-US" noProof="1" smtClean="0"/>
              <a:t>    …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</a:t>
            </a:r>
            <a:r>
              <a:rPr lang="en-US" noProof="1" smtClean="0"/>
              <a:t>dcterms:description</a:t>
            </a:r>
            <a:r>
              <a:rPr lang="en-US" noProof="1" smtClean="0"/>
              <a:t>"&gt;</a:t>
            </a:r>
          </a:p>
          <a:p>
            <a:r>
              <a:rPr lang="en-US" noProof="1" smtClean="0"/>
              <a:t>     Unique identifier for &lt;em&gt;RDFS Entailment&lt;/em&gt;.&lt;/p&gt;</a:t>
            </a:r>
          </a:p>
          <a:p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r>
              <a:rPr lang="en-US" noProof="1" smtClean="0"/>
              <a:t>     RDFS Semantics&lt;/a&gt;…&lt;/p&gt;</a:t>
            </a:r>
            <a:endParaRPr lang="en-US" noProof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800" y="2809143"/>
            <a:ext cx="8432640" cy="1362383"/>
          </a:xfrm>
        </p:spPr>
        <p:txBody>
          <a:bodyPr>
            <a:normAutofit/>
          </a:bodyPr>
          <a:lstStyle/>
          <a:p>
            <a:r>
              <a:rPr lang="en-US" dirty="0" smtClean="0"/>
              <a:t>RDFa evolves into huge source of RDF triples on the Web</a:t>
            </a:r>
            <a:endParaRPr lang="en-US" sz="2222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yielding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286763" y="1775091"/>
            <a:ext cx="8616561" cy="2011742"/>
          </a:xfrm>
        </p:spPr>
        <p:txBody>
          <a:bodyPr>
            <a:normAutofit/>
          </a:bodyPr>
          <a:lstStyle/>
          <a:p>
            <a:r>
              <a:rPr lang="en-US" noProof="1" smtClean="0"/>
              <a:t>@prefix rdfs: &lt;http://www.w3.org/2000/01/rdf-schema#&gt; .</a:t>
            </a:r>
          </a:p>
          <a:p>
            <a:r>
              <a:rPr lang="en-US" noProof="1" smtClean="0"/>
              <a:t>@prefix </a:t>
            </a:r>
            <a:r>
              <a:rPr lang="en-US" noProof="1" smtClean="0"/>
              <a:t>dcterms: </a:t>
            </a:r>
            <a:r>
              <a:rPr lang="en-US" noProof="1" smtClean="0"/>
              <a:t>&lt;http://purl.org/dc/terms/&gt; .</a:t>
            </a:r>
          </a:p>
          <a:p>
            <a:endParaRPr lang="en-US" noProof="1" smtClean="0"/>
          </a:p>
          <a:p>
            <a:r>
              <a:rPr lang="en-US" noProof="1" smtClean="0"/>
              <a:t>&lt;http://www.w3.org/ns/entailment/RDFS&gt;</a:t>
            </a:r>
          </a:p>
          <a:p>
            <a:r>
              <a:rPr lang="en-US" noProof="1" smtClean="0"/>
              <a:t>    rdfs:seeAlso &lt;http://www.w3.org/TR/2004/REC-rdf-mt-20040210/&gt; ;</a:t>
            </a:r>
          </a:p>
          <a:p>
            <a:r>
              <a:rPr lang="en-US" noProof="1" smtClean="0"/>
              <a:t>    </a:t>
            </a:r>
            <a:r>
              <a:rPr lang="en-US" noProof="1" smtClean="0"/>
              <a:t>dcterms:description </a:t>
            </a:r>
            <a:r>
              <a:rPr lang="en-US" noProof="1" smtClean="0"/>
              <a:t>"Unique identifier for RDFS Entailment."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Intricacies of literals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noProof="1" smtClean="0"/>
              <a:t>&lt;body </a:t>
            </a:r>
            <a:r>
              <a:rPr lang="en-US" noProof="1" smtClean="0">
                <a:solidFill>
                  <a:srgbClr val="800000"/>
                </a:solidFill>
              </a:rPr>
              <a:t>about</a:t>
            </a:r>
            <a:r>
              <a:rPr lang="en-US" noProof="1" smtClean="0"/>
              <a:t>=".."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</a:t>
            </a:r>
            <a:r>
              <a:rPr lang="en-US" noProof="1" smtClean="0"/>
              <a:t>dcterms: </a:t>
            </a:r>
            <a:r>
              <a:rPr lang="en-US" noProof="1" smtClean="0"/>
              <a:t>http://…"</a:t>
            </a:r>
          </a:p>
          <a:p>
            <a:r>
              <a:rPr lang="en-US" noProof="1" smtClean="0"/>
              <a:t>  &lt;address&gt;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rgbClr val="800000"/>
                </a:solidFill>
              </a:rPr>
              <a:t>property</a:t>
            </a:r>
            <a:r>
              <a:rPr lang="en-US" noProof="1" smtClean="0"/>
              <a:t>="dcterms:date"&gt;2010-07-05&lt;/p&gt;</a:t>
            </a:r>
          </a:p>
          <a:p>
            <a:r>
              <a:rPr lang="en-US" noProof="1" smtClean="0"/>
              <a:t>  &lt;/address&gt;</a:t>
            </a:r>
          </a:p>
          <a:p>
            <a:r>
              <a:rPr lang="en-US" noProof="1" smtClean="0"/>
              <a:t>&lt;/body&gt;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1" y="3697306"/>
            <a:ext cx="8232775" cy="1121763"/>
          </a:xfrm>
        </p:spPr>
        <p:txBody>
          <a:bodyPr/>
          <a:lstStyle/>
          <a:p>
            <a:r>
              <a:rPr lang="en-US" dirty="0" smtClean="0"/>
              <a:t>This leads to: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4029" y="4598275"/>
            <a:ext cx="8232775" cy="1134705"/>
          </a:xfrm>
        </p:spPr>
        <p:txBody>
          <a:bodyPr>
            <a:normAutofit/>
          </a:bodyPr>
          <a:lstStyle/>
          <a:p>
            <a:r>
              <a:rPr lang="en-US" noProof="1" smtClean="0"/>
              <a:t>@prefix dcterms: &lt;http://…</a:t>
            </a:r>
            <a:r>
              <a:rPr lang="en-US" noProof="1" smtClean="0"/>
              <a:t>&gt; .</a:t>
            </a:r>
            <a:endParaRPr lang="en-US" noProof="1" smtClean="0"/>
          </a:p>
          <a:p>
            <a:r>
              <a:rPr lang="en-US" noProof="1" smtClean="0"/>
              <a:t>&lt;..&gt; dcterm:date "2010-07-05" .</a:t>
            </a:r>
            <a:endParaRPr lang="en-US" noProof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Datatypes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2096" y="1295829"/>
            <a:ext cx="8435642" cy="1789246"/>
          </a:xfrm>
        </p:spPr>
        <p:txBody>
          <a:bodyPr/>
          <a:lstStyle/>
          <a:p>
            <a:r>
              <a:rPr lang="en-US" noProof="1" smtClean="0"/>
              <a:t>&lt;body </a:t>
            </a:r>
            <a:r>
              <a:rPr lang="en-US" noProof="1" smtClean="0">
                <a:solidFill>
                  <a:srgbClr val="800000"/>
                </a:solidFill>
              </a:rPr>
              <a:t>about</a:t>
            </a:r>
            <a:r>
              <a:rPr lang="en-US" noProof="1" smtClean="0"/>
              <a:t>=".."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</a:t>
            </a:r>
            <a:r>
              <a:rPr lang="en-US" noProof="1" smtClean="0"/>
              <a:t>dcterms: </a:t>
            </a:r>
            <a:r>
              <a:rPr lang="en-US" noProof="1" smtClean="0"/>
              <a:t>http://… xsd: http://…"</a:t>
            </a:r>
          </a:p>
          <a:p>
            <a:r>
              <a:rPr lang="en-US" noProof="1" smtClean="0"/>
              <a:t>  &lt;address&gt;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="</a:t>
            </a:r>
            <a:r>
              <a:rPr lang="en-US" noProof="1" smtClean="0"/>
              <a:t>dcterms:date</a:t>
            </a:r>
            <a:r>
              <a:rPr lang="en-US" noProof="1" smtClean="0"/>
              <a:t>" </a:t>
            </a:r>
            <a:r>
              <a:rPr lang="en-US" noProof="1" smtClean="0">
                <a:solidFill>
                  <a:srgbClr val="6D1014"/>
                </a:solidFill>
              </a:rPr>
              <a:t>datatype</a:t>
            </a:r>
            <a:r>
              <a:rPr lang="en-US" noProof="1" smtClean="0"/>
              <a:t>="xsd:date"&gt;2010-07-05&lt;/p&gt;</a:t>
            </a:r>
          </a:p>
          <a:p>
            <a:r>
              <a:rPr lang="en-US" noProof="1" smtClean="0"/>
              <a:t>  &lt;/address&gt;</a:t>
            </a:r>
          </a:p>
          <a:p>
            <a:r>
              <a:rPr lang="en-US" noProof="1" smtClean="0"/>
              <a:t>&lt;/body&gt;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1" y="3596389"/>
            <a:ext cx="8232775" cy="677487"/>
          </a:xfrm>
        </p:spPr>
        <p:txBody>
          <a:bodyPr/>
          <a:lstStyle/>
          <a:p>
            <a:r>
              <a:rPr lang="en-US" dirty="0" smtClean="0"/>
              <a:t>This leads to: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372099" y="4530002"/>
            <a:ext cx="8435639" cy="1393614"/>
          </a:xfrm>
        </p:spPr>
        <p:txBody>
          <a:bodyPr/>
          <a:lstStyle/>
          <a:p>
            <a:r>
              <a:rPr lang="en-US" noProof="1" smtClean="0"/>
              <a:t>@prefix </a:t>
            </a:r>
            <a:r>
              <a:rPr lang="en-US" noProof="1" smtClean="0"/>
              <a:t>dcterms: </a:t>
            </a:r>
            <a:r>
              <a:rPr lang="en-US" noProof="1" smtClean="0"/>
              <a:t>&lt;http://…</a:t>
            </a:r>
            <a:r>
              <a:rPr lang="en-US" noProof="1" smtClean="0"/>
              <a:t>&gt; .</a:t>
            </a:r>
            <a:endParaRPr lang="en-US" noProof="1" smtClean="0"/>
          </a:p>
          <a:p>
            <a:r>
              <a:rPr lang="en-US" noProof="1" smtClean="0"/>
              <a:t>@prefix xsd: &lt;http://…</a:t>
            </a:r>
            <a:r>
              <a:rPr lang="en-US" noProof="1" smtClean="0"/>
              <a:t>&gt; .</a:t>
            </a:r>
            <a:endParaRPr lang="en-US" noProof="1" smtClean="0"/>
          </a:p>
          <a:p>
            <a:r>
              <a:rPr lang="en-US" noProof="1" smtClean="0"/>
              <a:t>&lt;..&gt; </a:t>
            </a:r>
            <a:r>
              <a:rPr lang="en-US" noProof="1" smtClean="0"/>
              <a:t>dcterms:date </a:t>
            </a:r>
            <a:r>
              <a:rPr lang="en-US" noProof="1" smtClean="0"/>
              <a:t>"2010-07-05"^^xsd:date .</a:t>
            </a:r>
            <a:endParaRPr lang="en-US" noProof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rule says: the (RDF) Literal is the enclosed text from the HTML content</a:t>
            </a:r>
          </a:p>
          <a:p>
            <a:r>
              <a:rPr lang="en-US" dirty="0" smtClean="0"/>
              <a:t>This is fine in 80% of the cases, but…</a:t>
            </a:r>
          </a:p>
          <a:p>
            <a:r>
              <a:rPr lang="en-US" dirty="0" smtClean="0"/>
              <a:t>…it may not be natural in all cases! E.g.,</a:t>
            </a:r>
          </a:p>
          <a:p>
            <a:pPr lvl="1"/>
            <a:r>
              <a:rPr lang="en-US" dirty="0" smtClean="0"/>
              <a:t>2010-07-05 is the “official” ISO format (for </a:t>
            </a:r>
            <a:r>
              <a:rPr lang="en-US" noProof="1" smtClean="0"/>
              <a:t>xsd:date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 “July 5, 2010” looks much more natural for a human…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the literal content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@content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353520"/>
            <a:ext cx="8232775" cy="2135609"/>
          </a:xfrm>
        </p:spPr>
        <p:txBody>
          <a:bodyPr>
            <a:normAutofit/>
          </a:bodyPr>
          <a:lstStyle/>
          <a:p>
            <a:r>
              <a:rPr lang="en-US" noProof="1" smtClean="0"/>
              <a:t>&lt;body </a:t>
            </a:r>
            <a:r>
              <a:rPr lang="en-US" noProof="1" smtClean="0">
                <a:solidFill>
                  <a:srgbClr val="800000"/>
                </a:solidFill>
              </a:rPr>
              <a:t>about</a:t>
            </a:r>
            <a:r>
              <a:rPr lang="en-US" noProof="1" smtClean="0"/>
              <a:t>=".."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</a:t>
            </a:r>
            <a:r>
              <a:rPr lang="en-US" noProof="1" smtClean="0"/>
              <a:t>dcterms: </a:t>
            </a:r>
            <a:r>
              <a:rPr lang="en-US" noProof="1" smtClean="0"/>
              <a:t>http://… xsd: http://…"</a:t>
            </a:r>
          </a:p>
          <a:p>
            <a:r>
              <a:rPr lang="en-US" noProof="1" smtClean="0"/>
              <a:t>  &lt;address&gt;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="</a:t>
            </a:r>
            <a:r>
              <a:rPr lang="en-US" noProof="1" smtClean="0"/>
              <a:t>dcterms:date</a:t>
            </a:r>
            <a:r>
              <a:rPr lang="en-US" noProof="1" smtClean="0"/>
              <a:t>" </a:t>
            </a:r>
            <a:r>
              <a:rPr lang="en-US" noProof="1" smtClean="0">
                <a:solidFill>
                  <a:srgbClr val="6D1014"/>
                </a:solidFill>
              </a:rPr>
              <a:t>datatype</a:t>
            </a:r>
            <a:r>
              <a:rPr lang="en-US" noProof="1" smtClean="0"/>
              <a:t>="xsd:date"</a:t>
            </a:r>
          </a:p>
          <a:p>
            <a:r>
              <a:rPr lang="en-US" noProof="1" smtClean="0"/>
              <a:t>       </a:t>
            </a:r>
            <a:r>
              <a:rPr lang="en-US" noProof="1" smtClean="0">
                <a:solidFill>
                  <a:srgbClr val="6D1014"/>
                </a:solidFill>
              </a:rPr>
              <a:t>content</a:t>
            </a:r>
            <a:r>
              <a:rPr lang="en-US" noProof="1" smtClean="0"/>
              <a:t>="2010-07-05"&gt;July 5, 2010&lt;/p&gt;</a:t>
            </a:r>
          </a:p>
          <a:p>
            <a:r>
              <a:rPr lang="en-US" noProof="1" smtClean="0"/>
              <a:t>  &lt;/address&gt;</a:t>
            </a:r>
          </a:p>
          <a:p>
            <a:r>
              <a:rPr lang="en-US" noProof="1" smtClean="0"/>
              <a:t>&lt;/body&gt;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4" y="3758728"/>
            <a:ext cx="8232775" cy="1121763"/>
          </a:xfrm>
        </p:spPr>
        <p:txBody>
          <a:bodyPr/>
          <a:lstStyle/>
          <a:p>
            <a:r>
              <a:rPr lang="en-US" dirty="0" smtClean="0"/>
              <a:t>Also leads to: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4029" y="4598277"/>
            <a:ext cx="8232775" cy="1687288"/>
          </a:xfrm>
        </p:spPr>
        <p:txBody>
          <a:bodyPr/>
          <a:lstStyle/>
          <a:p>
            <a:r>
              <a:rPr lang="en-US" noProof="1" smtClean="0"/>
              <a:t>@prefix </a:t>
            </a:r>
            <a:r>
              <a:rPr lang="en-US" noProof="1" smtClean="0"/>
              <a:t>dcterms: </a:t>
            </a:r>
            <a:r>
              <a:rPr lang="en-US" noProof="1" smtClean="0"/>
              <a:t>&lt;http://…</a:t>
            </a:r>
            <a:r>
              <a:rPr lang="en-US" noProof="1" smtClean="0"/>
              <a:t>&gt; .</a:t>
            </a:r>
            <a:endParaRPr lang="en-US" noProof="1" smtClean="0"/>
          </a:p>
          <a:p>
            <a:r>
              <a:rPr lang="en-US" noProof="1" smtClean="0"/>
              <a:t>@prefix xsd: &lt;http://…</a:t>
            </a:r>
            <a:r>
              <a:rPr lang="en-US" noProof="1" smtClean="0"/>
              <a:t>&gt; .</a:t>
            </a:r>
            <a:endParaRPr lang="en-US" noProof="1" smtClean="0"/>
          </a:p>
          <a:p>
            <a:r>
              <a:rPr lang="en-US" noProof="1" smtClean="0"/>
              <a:t>&lt;..&gt; dcterms:date "2010-07-05"^^xsd:date .</a:t>
            </a:r>
            <a:endParaRPr lang="en-US" noProof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Subjects, and objects, and subjects again…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said is:</a:t>
            </a:r>
          </a:p>
          <a:p>
            <a:pPr lvl="1"/>
            <a:r>
              <a:rPr lang="en-US" dirty="0" smtClean="0"/>
              <a:t>@about sets the subject</a:t>
            </a:r>
          </a:p>
          <a:p>
            <a:pPr lvl="1"/>
            <a:r>
              <a:rPr lang="en-US" dirty="0" smtClean="0"/>
              <a:t>@href sets the object</a:t>
            </a:r>
          </a:p>
          <a:p>
            <a:r>
              <a:rPr lang="en-US" dirty="0" smtClean="0"/>
              <a:t>But that is not always good enough</a:t>
            </a:r>
          </a:p>
          <a:p>
            <a:pPr lvl="1"/>
            <a:r>
              <a:rPr lang="en-US" dirty="0" smtClean="0"/>
              <a:t>we do not always want active links (i.e., the "a" element)</a:t>
            </a:r>
          </a:p>
          <a:p>
            <a:pPr lvl="1"/>
            <a:r>
              <a:rPr lang="en-US" dirty="0" smtClean="0"/>
              <a:t>what about other links in HTML?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 until now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may not always want links…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31545" y="3748013"/>
            <a:ext cx="8507285" cy="1754772"/>
          </a:xfrm>
        </p:spPr>
        <p:txBody>
          <a:bodyPr>
            <a:normAutofit/>
          </a:bodyPr>
          <a:lstStyle/>
          <a:p>
            <a:r>
              <a:rPr lang="en-US" noProof="1" smtClean="0"/>
              <a:t>&lt;span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="http://www.ivan-herman.net/foaf#me"&gt;</a:t>
            </a:r>
          </a:p>
          <a:p>
            <a:r>
              <a:rPr lang="en-US" noProof="1" smtClean="0"/>
              <a:t>  &lt;span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r>
              <a:rPr lang="en-US" noProof="1" smtClean="0"/>
              <a:t>    </a:t>
            </a:r>
            <a:r>
              <a:rPr lang="en-US" noProof="1" smtClean="0">
                <a:solidFill>
                  <a:srgbClr val="6D1014"/>
                </a:solidFill>
              </a:rPr>
              <a:t>resource</a:t>
            </a:r>
            <a:r>
              <a:rPr lang="en-US" noProof="1" smtClean="0"/>
              <a:t>="http://www.w3.org/People/Ivan/"&gt;Activity Lead&lt;/span&gt;</a:t>
            </a:r>
          </a:p>
          <a:p>
            <a:r>
              <a:rPr lang="en-US" noProof="1" smtClean="0"/>
              <a:t>&lt;/span&gt;</a:t>
            </a:r>
            <a:endParaRPr lang="en-US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4" y="1223723"/>
            <a:ext cx="8232775" cy="2524290"/>
          </a:xfrm>
        </p:spPr>
        <p:txBody>
          <a:bodyPr>
            <a:normAutofit/>
          </a:bodyPr>
          <a:lstStyle/>
          <a:p>
            <a:r>
              <a:rPr lang="en-US" dirty="0" smtClean="0"/>
              <a:t>The RDFa @resource attribute is equivalent to @href</a:t>
            </a:r>
          </a:p>
          <a:p>
            <a:pPr lvl="1"/>
            <a:r>
              <a:rPr lang="en-US" dirty="0" smtClean="0"/>
              <a:t>it sets the object, just like @href</a:t>
            </a:r>
          </a:p>
          <a:p>
            <a:pPr lvl="1"/>
            <a:r>
              <a:rPr lang="en-US" dirty="0" smtClean="0"/>
              <a:t>but it is ignored by a browser, i.e., not a link!</a:t>
            </a:r>
          </a:p>
          <a:p>
            <a:pPr lvl="1"/>
            <a:r>
              <a:rPr lang="en-US" dirty="0" smtClean="0"/>
              <a:t>e.g.,: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“Chaining”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2530906"/>
            <a:ext cx="8232775" cy="2240417"/>
          </a:xfrm>
        </p:spPr>
        <p:txBody>
          <a:bodyPr>
            <a:normAutofit/>
          </a:bodyPr>
          <a:lstStyle/>
          <a:p>
            <a:r>
              <a:rPr lang="en-US" noProof="1" smtClean="0"/>
              <a:t>&lt;http://www.w3.org/ns/entailment/RDFS&gt;</a:t>
            </a:r>
          </a:p>
          <a:p>
            <a:r>
              <a:rPr lang="en-US" noProof="1" smtClean="0"/>
              <a:t>    </a:t>
            </a:r>
            <a:r>
              <a:rPr lang="en-US" noProof="1" smtClean="0"/>
              <a:t>dcterms:creator </a:t>
            </a:r>
            <a:r>
              <a:rPr lang="en-US" noProof="1" smtClean="0"/>
              <a:t>&lt;http://www.ivan-herman.net/foaf#me&gt; .</a:t>
            </a:r>
          </a:p>
          <a:p>
            <a:endParaRPr lang="en-US" noProof="1" smtClean="0"/>
          </a:p>
          <a:p>
            <a:r>
              <a:rPr lang="en-US" noProof="1" smtClean="0"/>
              <a:t>&lt;http://www.ivan-herman.net/foaf#me&gt;</a:t>
            </a:r>
          </a:p>
          <a:p>
            <a:r>
              <a:rPr lang="en-US" noProof="1" smtClean="0"/>
              <a:t>    foaf:mailbox &lt;mailto:ivan@w3.org&gt; ;</a:t>
            </a:r>
          </a:p>
          <a:p>
            <a:r>
              <a:rPr lang="en-US" noProof="1" smtClean="0"/>
              <a:t>    foaf:workplaceHomepage &lt;http://www.w3.org&gt; 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Here is what we would like to have in RDFa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Apart from relational databases, most of the data on the Web are in… (X)HTML content</a:t>
            </a:r>
          </a:p>
          <a:p>
            <a:r>
              <a:rPr lang="en-US" dirty="0" smtClean="0"/>
              <a:t>New content is generated every day</a:t>
            </a:r>
          </a:p>
          <a:p>
            <a:r>
              <a:rPr lang="en-US" dirty="0" smtClean="0"/>
              <a:t>How would one get structured data from that information?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a Web of Data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“Chaining”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1975133"/>
            <a:ext cx="8232775" cy="4210407"/>
          </a:xfrm>
        </p:spPr>
        <p:txBody>
          <a:bodyPr>
            <a:normAutofit/>
          </a:bodyPr>
          <a:lstStyle/>
          <a:p>
            <a:r>
              <a:rPr lang="en-US" noProof="1" smtClean="0"/>
              <a:t>&lt;body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&lt;address&gt;</a:t>
            </a:r>
          </a:p>
          <a:p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</a:t>
            </a:r>
            <a:r>
              <a:rPr lang="en-US" noProof="1" smtClean="0"/>
              <a:t>dcterms:creator</a:t>
            </a:r>
            <a:r>
              <a:rPr lang="en-US" noProof="1" smtClean="0"/>
              <a:t>" </a:t>
            </a:r>
          </a:p>
          <a:p>
            <a:r>
              <a:rPr lang="en-US" noProof="1" smtClean="0"/>
              <a:t>       </a:t>
            </a:r>
            <a:r>
              <a:rPr lang="en-US" noProof="1" smtClean="0">
                <a:solidFill>
                  <a:srgbClr val="6D1014"/>
                </a:solidFill>
              </a:rPr>
              <a:t>resource</a:t>
            </a:r>
            <a:r>
              <a:rPr lang="en-US" noProof="1" smtClean="0"/>
              <a:t>="http://www.ivan-herman.net/foaf#me"/&gt;</a:t>
            </a:r>
          </a:p>
          <a:p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="http://www.ivan-herman.net/foaf#me"&gt;</a:t>
            </a:r>
          </a:p>
          <a:p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="foaf:mailbox"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="foaf:workplaceHomepage"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r>
              <a:rPr lang="en-US" noProof="1" smtClean="0"/>
              <a:t>    &lt;/span&gt;</a:t>
            </a:r>
          </a:p>
          <a:p>
            <a:r>
              <a:rPr lang="en-US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 straightforward way: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“Chaining”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1975133"/>
            <a:ext cx="8232775" cy="4210407"/>
          </a:xfrm>
        </p:spPr>
        <p:txBody>
          <a:bodyPr>
            <a:normAutofit/>
          </a:bodyPr>
          <a:lstStyle/>
          <a:p>
            <a:r>
              <a:rPr lang="en-US" noProof="1" smtClean="0"/>
              <a:t>&lt;body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&lt;address&gt;</a:t>
            </a:r>
          </a:p>
          <a:p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</a:t>
            </a:r>
            <a:r>
              <a:rPr lang="en-US" noProof="1" smtClean="0"/>
              <a:t>dcterms:creator</a:t>
            </a:r>
            <a:r>
              <a:rPr lang="en-US" noProof="1" smtClean="0"/>
              <a:t>" </a:t>
            </a:r>
          </a:p>
          <a:p>
            <a:r>
              <a:rPr lang="en-US" noProof="1" smtClean="0"/>
              <a:t>       </a:t>
            </a:r>
            <a:r>
              <a:rPr lang="en-US" noProof="1" smtClean="0">
                <a:solidFill>
                  <a:srgbClr val="6D1014"/>
                </a:solidFill>
              </a:rPr>
              <a:t>resource</a:t>
            </a:r>
            <a:r>
              <a:rPr lang="en-US" noProof="1" smtClean="0"/>
              <a:t>="http://www.ivan-herman.net/foaf#me"/&gt;</a:t>
            </a:r>
          </a:p>
          <a:p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="http://www.ivan-herman.net/foaf#me"&gt;</a:t>
            </a:r>
          </a:p>
          <a:p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="foaf:mailbox"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="foaf:workplaceHomepage"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r>
              <a:rPr lang="en-US" noProof="1" smtClean="0"/>
              <a:t>    &lt;/span&gt;</a:t>
            </a:r>
          </a:p>
          <a:p>
            <a:r>
              <a:rPr lang="en-US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 straightforward way: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41281" y="2959959"/>
            <a:ext cx="4611301" cy="1232899"/>
          </a:xfrm>
          <a:prstGeom prst="ellipse">
            <a:avLst/>
          </a:prstGeom>
          <a:noFill/>
          <a:ln w="34925">
            <a:solidFill>
              <a:srgbClr val="000090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228600"/>
            <a:ext cx="8686801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“Chaining”: when objects become subjects…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1936649"/>
            <a:ext cx="8232775" cy="4210407"/>
          </a:xfrm>
        </p:spPr>
        <p:txBody>
          <a:bodyPr>
            <a:normAutofit/>
          </a:bodyPr>
          <a:lstStyle/>
          <a:p>
            <a:r>
              <a:rPr lang="en-US" noProof="1" smtClean="0"/>
              <a:t>&lt;body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&lt;address&gt;</a:t>
            </a:r>
          </a:p>
          <a:p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</a:t>
            </a:r>
            <a:r>
              <a:rPr lang="en-US" noProof="1" smtClean="0"/>
              <a:t>dcterms:creator</a:t>
            </a:r>
            <a:r>
              <a:rPr lang="en-US" noProof="1" smtClean="0"/>
              <a:t>" </a:t>
            </a:r>
          </a:p>
          <a:p>
            <a:r>
              <a:rPr lang="en-US" noProof="1" smtClean="0"/>
              <a:t>       </a:t>
            </a:r>
            <a:r>
              <a:rPr lang="en-US" noProof="1" smtClean="0">
                <a:solidFill>
                  <a:srgbClr val="6D1014"/>
                </a:solidFill>
              </a:rPr>
              <a:t>resource</a:t>
            </a:r>
            <a:r>
              <a:rPr lang="en-US" noProof="1" smtClean="0"/>
              <a:t>="http://www.ivan-herman.net/foaf#me"&gt;</a:t>
            </a:r>
          </a:p>
          <a:p>
            <a:r>
              <a:rPr lang="en-US" noProof="1" smtClean="0"/>
              <a:t>   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="foaf:mailbox"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r>
              <a:rPr lang="en-US" noProof="1" smtClean="0"/>
              <a:t>   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="foaf:workplaceHomepage"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r>
              <a:rPr lang="en-US" noProof="1" smtClean="0"/>
              <a:t>    &lt;/span&gt;</a:t>
            </a:r>
          </a:p>
          <a:p>
            <a:r>
              <a:rPr lang="en-US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An alternative: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@resource (or @href) becomes a subject </a:t>
            </a:r>
            <a:r>
              <a:rPr lang="en-US" i="1" dirty="0" smtClean="0"/>
              <a:t>for the sub-tree</a:t>
            </a:r>
            <a:endParaRPr lang="en-US" dirty="0" smtClean="0"/>
          </a:p>
          <a:p>
            <a:r>
              <a:rPr lang="en-US" dirty="0" smtClean="0"/>
              <a:t>This feature is a bit like in RDF/XML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Chaining means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extra features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Blank nodes can be created using “_:XX”</a:t>
            </a:r>
          </a:p>
          <a:p>
            <a:r>
              <a:rPr lang="en-US" dirty="0" smtClean="0"/>
              <a:t>Shorthand for RDF </a:t>
            </a:r>
            <a:r>
              <a:rPr lang="en-US" dirty="0" smtClean="0"/>
              <a:t>types</a:t>
            </a:r>
          </a:p>
          <a:p>
            <a:r>
              <a:rPr lang="en-US" dirty="0" smtClean="0"/>
              <a:t>Helping single-vocabulary cases</a:t>
            </a:r>
            <a:endParaRPr lang="en-US" dirty="0" smtClean="0"/>
          </a:p>
          <a:p>
            <a:r>
              <a:rPr lang="en-US" dirty="0" smtClean="0"/>
              <a:t>Profiles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extra features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Typing can of course be done using @rel="</a:t>
            </a:r>
            <a:r>
              <a:rPr lang="en-US" noProof="1" smtClean="0"/>
              <a:t>rdf:type</a:t>
            </a:r>
            <a:r>
              <a:rPr lang="en-US" dirty="0" smtClean="0"/>
              <a:t>"</a:t>
            </a:r>
          </a:p>
          <a:p>
            <a:r>
              <a:rPr lang="en-US" dirty="0" smtClean="0"/>
              <a:t>But that is a widely used combination, so there is a separate @</a:t>
            </a:r>
            <a:r>
              <a:rPr lang="en-US" noProof="1" smtClean="0"/>
              <a:t>typeof </a:t>
            </a:r>
            <a:r>
              <a:rPr lang="en-US" dirty="0" smtClean="0"/>
              <a:t>attribute for that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example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noProof="1" smtClean="0"/>
              <a:t>&lt;span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="http://www.ivan-herman.net/foaf#me"</a:t>
            </a:r>
          </a:p>
          <a:p>
            <a:r>
              <a:rPr lang="en-US" noProof="1" smtClean="0"/>
              <a:t>      </a:t>
            </a:r>
            <a:r>
              <a:rPr lang="en-US" noProof="1" smtClean="0">
                <a:solidFill>
                  <a:srgbClr val="6D1014"/>
                </a:solidFill>
              </a:rPr>
              <a:t>typeof</a:t>
            </a:r>
            <a:r>
              <a:rPr lang="en-US" noProof="1" smtClean="0"/>
              <a:t>="foaf:Person"&gt;			</a:t>
            </a:r>
          </a:p>
          <a:p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800000"/>
                </a:solidFill>
              </a:rPr>
              <a:t>property</a:t>
            </a:r>
            <a:r>
              <a:rPr lang="en-US" noProof="1" smtClean="0"/>
              <a:t>="foaf:name"&gt;Ivan Herman&lt;/span&gt;</a:t>
            </a:r>
          </a:p>
          <a:p>
            <a:r>
              <a:rPr lang="en-US" noProof="1" smtClean="0"/>
              <a:t>&lt;/span&gt;,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3550184"/>
            <a:ext cx="8232775" cy="1121763"/>
          </a:xfrm>
        </p:spPr>
        <p:txBody>
          <a:bodyPr/>
          <a:lstStyle/>
          <a:p>
            <a:r>
              <a:rPr lang="en-US" dirty="0" smtClean="0"/>
              <a:t>yields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54029" y="4445875"/>
            <a:ext cx="8232775" cy="1826320"/>
          </a:xfrm>
        </p:spPr>
        <p:txBody>
          <a:bodyPr/>
          <a:lstStyle/>
          <a:p>
            <a:r>
              <a:rPr lang="en-US" noProof="1" smtClean="0"/>
              <a:t>&lt;http://www.ivan-herman.net/foaf#me&gt; a foaf:Person ;</a:t>
            </a:r>
          </a:p>
          <a:p>
            <a:r>
              <a:rPr lang="en-US" noProof="1" smtClean="0"/>
              <a:t>   foaf:name "Ivan Herman" .</a:t>
            </a:r>
            <a:endParaRPr lang="en-US" noProof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cases the content is dominated by one vocabulary (e.g., </a:t>
            </a:r>
            <a:r>
              <a:rPr lang="en-US" dirty="0" err="1" smtClean="0"/>
              <a:t>dcterms</a:t>
            </a:r>
            <a:r>
              <a:rPr lang="en-US" dirty="0" smtClean="0"/>
              <a:t>, </a:t>
            </a:r>
            <a:r>
              <a:rPr lang="en-US" dirty="0" err="1" smtClean="0"/>
              <a:t>foaf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Also: usage </a:t>
            </a:r>
            <a:r>
              <a:rPr lang="en-US" dirty="0"/>
              <a:t>of CURIEs and URI-s is intuitive for RDF people…</a:t>
            </a:r>
          </a:p>
          <a:p>
            <a:r>
              <a:rPr lang="en-US" dirty="0" smtClean="0"/>
              <a:t>… but </a:t>
            </a:r>
            <a:r>
              <a:rPr lang="en-US" i="1" dirty="0" smtClean="0"/>
              <a:t>not </a:t>
            </a:r>
            <a:r>
              <a:rPr lang="en-US" dirty="0"/>
              <a:t>for average HTML authors!</a:t>
            </a:r>
          </a:p>
          <a:p>
            <a:pPr marL="109706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Single-vocabulary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86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define a vocabulary URI for a sub-tree</a:t>
            </a:r>
          </a:p>
          <a:p>
            <a:pPr lvl="1"/>
            <a:r>
              <a:rPr lang="en-US" dirty="0" smtClean="0"/>
              <a:t>for that sub-tree, simple </a:t>
            </a:r>
            <a:r>
              <a:rPr lang="en-US" i="1" dirty="0" smtClean="0"/>
              <a:t>terms</a:t>
            </a:r>
            <a:r>
              <a:rPr lang="en-US" dirty="0" smtClean="0"/>
              <a:t> in @</a:t>
            </a:r>
            <a:r>
              <a:rPr lang="en-US" dirty="0" err="1" smtClean="0"/>
              <a:t>rel</a:t>
            </a:r>
            <a:r>
              <a:rPr lang="en-US" dirty="0" smtClean="0"/>
              <a:t>, @property, etc., are automatically expanded into a full URI using the vocabulary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RDFa 1.0 warning</a:t>
            </a:r>
            <a:r>
              <a:rPr lang="en-US" dirty="0"/>
              <a:t>: this is an RDFa1.1 feature!</a:t>
            </a:r>
          </a:p>
          <a:p>
            <a:pPr marL="39311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vocab and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6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i="1" dirty="0" smtClean="0"/>
              <a:t>not </a:t>
            </a:r>
            <a:r>
              <a:rPr lang="en-US" dirty="0" smtClean="0"/>
              <a:t>like to generate RDF/XML files separately</a:t>
            </a:r>
          </a:p>
          <a:p>
            <a:pPr lvl="1"/>
            <a:r>
              <a:rPr lang="en-US" dirty="0" smtClean="0"/>
              <a:t>RDF/XML is complex</a:t>
            </a:r>
          </a:p>
          <a:p>
            <a:pPr lvl="1"/>
            <a:r>
              <a:rPr lang="en-US" dirty="0" smtClean="0"/>
              <a:t>it requires a separate storage, generation, etc. mechanism</a:t>
            </a:r>
          </a:p>
          <a:p>
            <a:pPr lvl="2"/>
            <a:r>
              <a:rPr lang="en-US" dirty="0" smtClean="0"/>
              <a:t>that is also valid for, e.g., Turtle</a:t>
            </a:r>
          </a:p>
          <a:p>
            <a:pPr lvl="2"/>
            <a:r>
              <a:rPr lang="en-US" dirty="0" smtClean="0"/>
              <a:t>even when authoring with, say, Emacs, creating an extra file is a load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of the “traditional Web”…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@vocab and terms: this…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1414234"/>
            <a:ext cx="8232775" cy="3210683"/>
          </a:xfrm>
          <a:ln>
            <a:solidFill>
              <a:srgbClr val="660066"/>
            </a:solidFill>
          </a:ln>
        </p:spPr>
        <p:txBody>
          <a:bodyPr>
            <a:normAutofit lnSpcReduction="10000"/>
          </a:bodyPr>
          <a:lstStyle/>
          <a:p>
            <a:r>
              <a:rPr lang="en-US" noProof="1" smtClean="0"/>
              <a:t>&lt;div </a:t>
            </a:r>
            <a:r>
              <a:rPr lang="en-US" noProof="1" smtClean="0">
                <a:solidFill>
                  <a:srgbClr val="6D1014"/>
                </a:solidFill>
              </a:rPr>
              <a:t>prefix</a:t>
            </a:r>
            <a:r>
              <a:rPr lang="en-US" noProof="1"/>
              <a:t>="foaf: </a:t>
            </a:r>
            <a:r>
              <a:rPr lang="en-US" dirty="0"/>
              <a:t>http://</a:t>
            </a:r>
            <a:r>
              <a:rPr lang="en-US" dirty="0" err="1"/>
              <a:t>xmlns.com</a:t>
            </a:r>
            <a:r>
              <a:rPr lang="en-US" dirty="0"/>
              <a:t>/</a:t>
            </a:r>
            <a:r>
              <a:rPr lang="en-US" dirty="0" err="1"/>
              <a:t>foaf</a:t>
            </a:r>
            <a:r>
              <a:rPr lang="en-US" dirty="0"/>
              <a:t>/0.1/</a:t>
            </a:r>
            <a:r>
              <a:rPr lang="en-US" noProof="1" smtClean="0"/>
              <a:t>"</a:t>
            </a:r>
            <a:r>
              <a:rPr lang="en-US" noProof="1" smtClean="0"/>
              <a:t>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</a:t>
            </a:r>
            <a:r>
              <a:rPr lang="en-US" noProof="1" smtClean="0"/>
              <a:t>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</a:t>
            </a:r>
            <a:r>
              <a:rPr lang="en-US" noProof="1"/>
              <a:t>#</a:t>
            </a:r>
            <a:r>
              <a:rPr lang="en-US" noProof="1" smtClean="0"/>
              <a:t>me" </a:t>
            </a:r>
          </a:p>
          <a:p>
            <a:r>
              <a:rPr lang="en-US" noProof="1"/>
              <a:t> </a:t>
            </a: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typeof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foaf:Person”&gt;</a:t>
            </a:r>
            <a:endParaRPr lang="en-US" noProof="1" smtClean="0"/>
          </a:p>
          <a:p>
            <a:r>
              <a:rPr lang="en-US" noProof="1"/>
              <a:t> </a:t>
            </a:r>
            <a:r>
              <a:rPr lang="en-US" noProof="1" smtClean="0"/>
              <a:t>     &lt;span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foaf:name</a:t>
            </a:r>
            <a:r>
              <a:rPr lang="en-US" noProof="1"/>
              <a:t>"</a:t>
            </a:r>
            <a:r>
              <a:rPr lang="en-US" noProof="1" smtClean="0"/>
              <a:t>&gt;Ivan Herman&lt;/span&gt;, </a:t>
            </a:r>
            <a:endParaRPr lang="en-US" noProof="1"/>
          </a:p>
          <a:p>
            <a:r>
              <a:rPr lang="en-US" noProof="1" smtClean="0"/>
              <a:t>      &lt;</a:t>
            </a:r>
            <a:r>
              <a:rPr lang="en-US" noProof="1" smtClean="0"/>
              <a:t>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="foaf:mailbox"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="foaf:workplaceHomepage"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r>
              <a:rPr lang="en-US" noProof="1" smtClean="0"/>
              <a:t>&lt;</a:t>
            </a:r>
            <a:r>
              <a:rPr lang="en-US" noProof="1" smtClean="0"/>
              <a:t>/address&gt;</a:t>
            </a:r>
          </a:p>
        </p:txBody>
      </p:sp>
    </p:spTree>
    <p:extLst>
      <p:ext uri="{BB962C8B-B14F-4D97-AF65-F5344CB8AC3E}">
        <p14:creationId xmlns:p14="http://schemas.microsoft.com/office/powerpoint/2010/main" val="419661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…becomes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1414234"/>
            <a:ext cx="8232775" cy="3210683"/>
          </a:xfrm>
        </p:spPr>
        <p:txBody>
          <a:bodyPr>
            <a:normAutofit lnSpcReduction="10000"/>
          </a:bodyPr>
          <a:lstStyle/>
          <a:p>
            <a:r>
              <a:rPr lang="en-US" noProof="1" smtClean="0"/>
              <a:t>&lt;div </a:t>
            </a:r>
            <a:r>
              <a:rPr lang="en-US" noProof="1" smtClean="0">
                <a:solidFill>
                  <a:srgbClr val="6D1014"/>
                </a:solidFill>
              </a:rPr>
              <a:t>vocab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xmlns.com</a:t>
            </a:r>
            <a:r>
              <a:rPr lang="en-US" dirty="0"/>
              <a:t>/</a:t>
            </a:r>
            <a:r>
              <a:rPr lang="en-US" dirty="0" err="1"/>
              <a:t>foaf</a:t>
            </a:r>
            <a:r>
              <a:rPr lang="en-US" dirty="0"/>
              <a:t>/0.1/</a:t>
            </a:r>
            <a:r>
              <a:rPr lang="en-US" noProof="1" smtClean="0"/>
              <a:t>"</a:t>
            </a:r>
            <a:r>
              <a:rPr lang="en-US" noProof="1" smtClean="0"/>
              <a:t>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</a:t>
            </a:r>
            <a:r>
              <a:rPr lang="en-US" noProof="1" smtClean="0"/>
              <a:t>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</a:t>
            </a:r>
            <a:r>
              <a:rPr lang="en-US" noProof="1"/>
              <a:t>#</a:t>
            </a:r>
            <a:r>
              <a:rPr lang="en-US" noProof="1" smtClean="0"/>
              <a:t>me" </a:t>
            </a:r>
          </a:p>
          <a:p>
            <a:r>
              <a:rPr lang="en-US" noProof="1"/>
              <a:t> </a:t>
            </a: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typeof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Person</a:t>
            </a:r>
            <a:r>
              <a:rPr lang="en-US" noProof="1"/>
              <a:t>"</a:t>
            </a:r>
            <a:r>
              <a:rPr lang="en-US" noProof="1" smtClean="0"/>
              <a:t>&gt;</a:t>
            </a:r>
            <a:endParaRPr lang="en-US" noProof="1" smtClean="0"/>
          </a:p>
          <a:p>
            <a:r>
              <a:rPr lang="en-US" noProof="1"/>
              <a:t> </a:t>
            </a:r>
            <a:r>
              <a:rPr lang="en-US" noProof="1" smtClean="0"/>
              <a:t>     &lt;span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name</a:t>
            </a:r>
            <a:r>
              <a:rPr lang="en-US" noProof="1"/>
              <a:t>"</a:t>
            </a:r>
            <a:r>
              <a:rPr lang="en-US" noProof="1" smtClean="0"/>
              <a:t>&gt;Ivan Herman&lt;/span&gt;, </a:t>
            </a:r>
            <a:endParaRPr lang="en-US" noProof="1"/>
          </a:p>
          <a:p>
            <a:r>
              <a:rPr lang="en-US" noProof="1" smtClean="0"/>
              <a:t>      &lt;</a:t>
            </a:r>
            <a:r>
              <a:rPr lang="en-US" noProof="1" smtClean="0"/>
              <a:t>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/>
              <a:t>="mailbox</a:t>
            </a:r>
            <a:r>
              <a:rPr lang="en-US" noProof="1" smtClean="0"/>
              <a:t>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/>
              <a:t>="workplaceHomepage</a:t>
            </a:r>
            <a:r>
              <a:rPr lang="en-US" noProof="1" smtClean="0"/>
              <a:t>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r>
              <a:rPr lang="en-US" noProof="1" smtClean="0"/>
              <a:t>&lt;</a:t>
            </a:r>
            <a:r>
              <a:rPr lang="en-US" noProof="1" smtClean="0"/>
              <a:t>/address&gt;</a:t>
            </a:r>
          </a:p>
        </p:txBody>
      </p:sp>
      <p:sp>
        <p:nvSpPr>
          <p:cNvPr id="9" name="Oval 8"/>
          <p:cNvSpPr/>
          <p:nvPr/>
        </p:nvSpPr>
        <p:spPr>
          <a:xfrm>
            <a:off x="945209" y="1340173"/>
            <a:ext cx="4769794" cy="48016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5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…becomes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1414234"/>
            <a:ext cx="8232775" cy="3210683"/>
          </a:xfrm>
        </p:spPr>
        <p:txBody>
          <a:bodyPr>
            <a:normAutofit lnSpcReduction="10000"/>
          </a:bodyPr>
          <a:lstStyle/>
          <a:p>
            <a:r>
              <a:rPr lang="en-US" noProof="1" smtClean="0"/>
              <a:t>&lt;div </a:t>
            </a:r>
            <a:r>
              <a:rPr lang="en-US" noProof="1" smtClean="0">
                <a:solidFill>
                  <a:srgbClr val="6D1014"/>
                </a:solidFill>
              </a:rPr>
              <a:t>vocab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xmlns.com</a:t>
            </a:r>
            <a:r>
              <a:rPr lang="en-US" dirty="0"/>
              <a:t>/</a:t>
            </a:r>
            <a:r>
              <a:rPr lang="en-US" dirty="0" err="1"/>
              <a:t>foaf</a:t>
            </a:r>
            <a:r>
              <a:rPr lang="en-US" dirty="0"/>
              <a:t>/0.1/</a:t>
            </a:r>
            <a:r>
              <a:rPr lang="en-US" noProof="1" smtClean="0"/>
              <a:t>"</a:t>
            </a:r>
            <a:r>
              <a:rPr lang="en-US" noProof="1" smtClean="0"/>
              <a:t>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</a:t>
            </a:r>
            <a:r>
              <a:rPr lang="en-US" noProof="1" smtClean="0"/>
              <a:t>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</a:t>
            </a:r>
            <a:r>
              <a:rPr lang="en-US" noProof="1"/>
              <a:t>#</a:t>
            </a:r>
            <a:r>
              <a:rPr lang="en-US" noProof="1" smtClean="0"/>
              <a:t>me" </a:t>
            </a:r>
          </a:p>
          <a:p>
            <a:r>
              <a:rPr lang="en-US" noProof="1"/>
              <a:t> </a:t>
            </a: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typeof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Person</a:t>
            </a:r>
            <a:r>
              <a:rPr lang="en-US" noProof="1"/>
              <a:t>"</a:t>
            </a:r>
            <a:r>
              <a:rPr lang="en-US" noProof="1" smtClean="0"/>
              <a:t>&gt;</a:t>
            </a:r>
            <a:endParaRPr lang="en-US" noProof="1" smtClean="0"/>
          </a:p>
          <a:p>
            <a:r>
              <a:rPr lang="en-US" noProof="1"/>
              <a:t> </a:t>
            </a:r>
            <a:r>
              <a:rPr lang="en-US" noProof="1" smtClean="0"/>
              <a:t>     &lt;span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name</a:t>
            </a:r>
            <a:r>
              <a:rPr lang="en-US" noProof="1"/>
              <a:t>"</a:t>
            </a:r>
            <a:r>
              <a:rPr lang="en-US" noProof="1" smtClean="0"/>
              <a:t>&gt;Ivan Herman&lt;/span&gt;, </a:t>
            </a:r>
            <a:endParaRPr lang="en-US" noProof="1"/>
          </a:p>
          <a:p>
            <a:r>
              <a:rPr lang="en-US" noProof="1" smtClean="0"/>
              <a:t>      &lt;</a:t>
            </a:r>
            <a:r>
              <a:rPr lang="en-US" noProof="1" smtClean="0"/>
              <a:t>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/>
              <a:t>="mailbox</a:t>
            </a:r>
            <a:r>
              <a:rPr lang="en-US" noProof="1" smtClean="0"/>
              <a:t>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/>
              <a:t>="workplaceHomepage</a:t>
            </a:r>
            <a:r>
              <a:rPr lang="en-US" noProof="1" smtClean="0"/>
              <a:t>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r>
              <a:rPr lang="en-US" noProof="1" smtClean="0"/>
              <a:t>&lt;</a:t>
            </a:r>
            <a:r>
              <a:rPr lang="en-US" noProof="1" smtClean="0"/>
              <a:t>/address&gt;</a:t>
            </a:r>
          </a:p>
        </p:txBody>
      </p:sp>
      <p:sp>
        <p:nvSpPr>
          <p:cNvPr id="5" name="Oval 4"/>
          <p:cNvSpPr/>
          <p:nvPr/>
        </p:nvSpPr>
        <p:spPr>
          <a:xfrm>
            <a:off x="1876291" y="2293686"/>
            <a:ext cx="1603648" cy="38330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5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…becomes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1414234"/>
            <a:ext cx="8232775" cy="3210683"/>
          </a:xfrm>
        </p:spPr>
        <p:txBody>
          <a:bodyPr>
            <a:normAutofit lnSpcReduction="10000"/>
          </a:bodyPr>
          <a:lstStyle/>
          <a:p>
            <a:r>
              <a:rPr lang="en-US" noProof="1" smtClean="0"/>
              <a:t>&lt;div </a:t>
            </a:r>
            <a:r>
              <a:rPr lang="en-US" noProof="1" smtClean="0">
                <a:solidFill>
                  <a:srgbClr val="6D1014"/>
                </a:solidFill>
              </a:rPr>
              <a:t>vocab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xmlns.com</a:t>
            </a:r>
            <a:r>
              <a:rPr lang="en-US" dirty="0"/>
              <a:t>/</a:t>
            </a:r>
            <a:r>
              <a:rPr lang="en-US" dirty="0" err="1"/>
              <a:t>foaf</a:t>
            </a:r>
            <a:r>
              <a:rPr lang="en-US" dirty="0"/>
              <a:t>/0.1/</a:t>
            </a:r>
            <a:r>
              <a:rPr lang="en-US" noProof="1" smtClean="0"/>
              <a:t>"</a:t>
            </a:r>
            <a:r>
              <a:rPr lang="en-US" noProof="1" smtClean="0"/>
              <a:t>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</a:t>
            </a:r>
            <a:r>
              <a:rPr lang="en-US" noProof="1" smtClean="0"/>
              <a:t>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</a:t>
            </a:r>
            <a:r>
              <a:rPr lang="en-US" noProof="1"/>
              <a:t>#</a:t>
            </a:r>
            <a:r>
              <a:rPr lang="en-US" noProof="1" smtClean="0"/>
              <a:t>me" </a:t>
            </a:r>
          </a:p>
          <a:p>
            <a:r>
              <a:rPr lang="en-US" noProof="1"/>
              <a:t> </a:t>
            </a: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typeof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Person</a:t>
            </a:r>
            <a:r>
              <a:rPr lang="en-US" noProof="1"/>
              <a:t>"</a:t>
            </a:r>
            <a:r>
              <a:rPr lang="en-US" noProof="1" smtClean="0"/>
              <a:t>&gt;</a:t>
            </a:r>
            <a:endParaRPr lang="en-US" noProof="1" smtClean="0"/>
          </a:p>
          <a:p>
            <a:r>
              <a:rPr lang="en-US" noProof="1"/>
              <a:t> </a:t>
            </a:r>
            <a:r>
              <a:rPr lang="en-US" noProof="1" smtClean="0"/>
              <a:t>     &lt;span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name</a:t>
            </a:r>
            <a:r>
              <a:rPr lang="en-US" noProof="1"/>
              <a:t>"</a:t>
            </a:r>
            <a:r>
              <a:rPr lang="en-US" noProof="1" smtClean="0"/>
              <a:t>&gt;Ivan Herman&lt;/span&gt;, </a:t>
            </a:r>
            <a:endParaRPr lang="en-US" noProof="1"/>
          </a:p>
          <a:p>
            <a:r>
              <a:rPr lang="en-US" noProof="1" smtClean="0"/>
              <a:t>      &lt;</a:t>
            </a:r>
            <a:r>
              <a:rPr lang="en-US" noProof="1" smtClean="0"/>
              <a:t>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/>
              <a:t>="mailbox</a:t>
            </a:r>
            <a:r>
              <a:rPr lang="en-US" noProof="1" smtClean="0"/>
              <a:t>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/>
              <a:t>="workplaceHomepage</a:t>
            </a:r>
            <a:r>
              <a:rPr lang="en-US" noProof="1" smtClean="0"/>
              <a:t>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r>
              <a:rPr lang="en-US" noProof="1" smtClean="0"/>
              <a:t>&lt;</a:t>
            </a:r>
            <a:r>
              <a:rPr lang="en-US" noProof="1" smtClean="0"/>
              <a:t>/address&gt;</a:t>
            </a:r>
          </a:p>
        </p:txBody>
      </p:sp>
      <p:sp>
        <p:nvSpPr>
          <p:cNvPr id="6" name="Oval 5"/>
          <p:cNvSpPr/>
          <p:nvPr/>
        </p:nvSpPr>
        <p:spPr>
          <a:xfrm>
            <a:off x="2574789" y="2568854"/>
            <a:ext cx="1603648" cy="38330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1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Prefix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 term declarations </a:t>
            </a:r>
            <a:r>
              <a:rPr lang="en-US" dirty="0" smtClean="0"/>
              <a:t>can be collected in a separate file and referred to via a @profile attribute</a:t>
            </a:r>
          </a:p>
          <a:p>
            <a:pPr lvl="1"/>
            <a:r>
              <a:rPr lang="en-US" dirty="0" smtClean="0"/>
              <a:t>the “profile file”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RDFa 1.0 warning</a:t>
            </a:r>
            <a:r>
              <a:rPr lang="en-US" dirty="0" smtClean="0"/>
              <a:t>: this is an RDFa1.1 feature!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Profile files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4" y="1353525"/>
            <a:ext cx="8232775" cy="3804633"/>
          </a:xfrm>
        </p:spPr>
        <p:txBody>
          <a:bodyPr/>
          <a:lstStyle/>
          <a:p>
            <a:r>
              <a:rPr lang="en-US" dirty="0" smtClean="0"/>
              <a:t>Say, file “</a:t>
            </a:r>
            <a:r>
              <a:rPr lang="en-US" noProof="1" smtClean="0"/>
              <a:t>http://ex.org/prof</a:t>
            </a:r>
            <a:r>
              <a:rPr lang="en-US" dirty="0" smtClean="0"/>
              <a:t>” </a:t>
            </a:r>
            <a:r>
              <a:rPr lang="en-US" dirty="0" smtClean="0"/>
              <a:t>defines</a:t>
            </a:r>
          </a:p>
          <a:p>
            <a:pPr lvl="1"/>
            <a:r>
              <a:rPr lang="en-US" dirty="0" smtClean="0"/>
              <a:t>prefix mappings:</a:t>
            </a:r>
            <a:endParaRPr lang="en-US" dirty="0" smtClean="0"/>
          </a:p>
          <a:p>
            <a:pPr lvl="2"/>
            <a:r>
              <a:rPr lang="en-US" dirty="0"/>
              <a:t>"</a:t>
            </a:r>
            <a:r>
              <a:rPr lang="en-US" dirty="0" err="1"/>
              <a:t>foaf</a:t>
            </a:r>
            <a:r>
              <a:rPr lang="en-US" dirty="0" smtClean="0"/>
              <a:t>" </a:t>
            </a:r>
            <a:r>
              <a:rPr lang="en-US" dirty="0" smtClean="0"/>
              <a:t>→ </a:t>
            </a:r>
            <a:r>
              <a:rPr lang="en-US" dirty="0" smtClean="0"/>
              <a:t>"</a:t>
            </a:r>
            <a:r>
              <a:rPr lang="en-US" dirty="0"/>
              <a:t>http://</a:t>
            </a:r>
            <a:r>
              <a:rPr lang="en-US" dirty="0" err="1"/>
              <a:t>xmlns.com</a:t>
            </a:r>
            <a:r>
              <a:rPr lang="en-US" dirty="0"/>
              <a:t>/</a:t>
            </a:r>
            <a:r>
              <a:rPr lang="en-US" dirty="0" err="1"/>
              <a:t>foaf</a:t>
            </a:r>
            <a:r>
              <a:rPr lang="en-US" dirty="0"/>
              <a:t>/0.1/</a:t>
            </a:r>
            <a:r>
              <a:rPr lang="en-US" noProof="1" smtClean="0"/>
              <a:t>"</a:t>
            </a:r>
            <a:endParaRPr lang="en-US" noProof="1" smtClean="0"/>
          </a:p>
          <a:p>
            <a:pPr lvl="2"/>
            <a:r>
              <a:rPr lang="en-US" dirty="0"/>
              <a:t>"</a:t>
            </a:r>
            <a:r>
              <a:rPr lang="en-US" dirty="0" err="1"/>
              <a:t>rdfs</a:t>
            </a:r>
            <a:r>
              <a:rPr lang="en-US" dirty="0" smtClean="0"/>
              <a:t>" </a:t>
            </a:r>
            <a:r>
              <a:rPr lang="en-US" dirty="0"/>
              <a:t>→ </a:t>
            </a:r>
            <a:r>
              <a:rPr lang="en-US" dirty="0" smtClean="0"/>
              <a:t>"</a:t>
            </a:r>
            <a:r>
              <a:rPr lang="en-US" noProof="1" smtClean="0"/>
              <a:t>http</a:t>
            </a:r>
            <a:r>
              <a:rPr lang="en-US" noProof="1"/>
              <a:t>://www.w3.org/2000/01/rdf-schema</a:t>
            </a:r>
            <a:r>
              <a:rPr lang="en-US" noProof="1" smtClean="0"/>
              <a:t>#</a:t>
            </a:r>
            <a:r>
              <a:rPr lang="en-US" noProof="1"/>
              <a:t>"</a:t>
            </a:r>
            <a:endParaRPr lang="en-US" noProof="1" smtClean="0"/>
          </a:p>
          <a:p>
            <a:pPr lvl="2"/>
            <a:r>
              <a:rPr lang="en-US" noProof="1" smtClean="0"/>
              <a:t>…</a:t>
            </a:r>
          </a:p>
          <a:p>
            <a:pPr lvl="1"/>
            <a:r>
              <a:rPr lang="en-US" dirty="0" smtClean="0"/>
              <a:t>term mapping:</a:t>
            </a:r>
            <a:endParaRPr lang="en-US" dirty="0"/>
          </a:p>
          <a:p>
            <a:pPr lvl="2"/>
            <a:r>
              <a:rPr lang="en-US" dirty="0"/>
              <a:t>"</a:t>
            </a:r>
            <a:r>
              <a:rPr lang="en-US" dirty="0" err="1"/>
              <a:t>desc</a:t>
            </a:r>
            <a:r>
              <a:rPr lang="en-US" dirty="0"/>
              <a:t>" → "</a:t>
            </a:r>
            <a:r>
              <a:rPr lang="en-US" noProof="1"/>
              <a:t>http://purl.org/dc/terms/description"</a:t>
            </a:r>
            <a:endParaRPr lang="en-US" dirty="0"/>
          </a:p>
          <a:p>
            <a:pPr lvl="2"/>
            <a:r>
              <a:rPr lang="en-US" noProof="1" smtClean="0"/>
              <a:t>…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9582243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Profile usage example: </a:t>
            </a:r>
            <a:r>
              <a:rPr lang="en-US" dirty="0" smtClean="0"/>
              <a:t>this…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9" y="1761433"/>
            <a:ext cx="8232775" cy="4726150"/>
          </a:xfrm>
        </p:spPr>
        <p:txBody>
          <a:bodyPr>
            <a:normAutofit fontScale="92500" lnSpcReduction="10000"/>
          </a:bodyPr>
          <a:lstStyle/>
          <a:p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prefix</a:t>
            </a:r>
            <a:r>
              <a:rPr lang="en-US" noProof="1" smtClean="0"/>
              <a:t>="</a:t>
            </a:r>
            <a:r>
              <a:rPr lang="en-US" noProof="1" smtClean="0"/>
              <a:t>dcterms: </a:t>
            </a:r>
            <a:r>
              <a:rPr lang="en-US" noProof="1" smtClean="0"/>
              <a:t>http://purl.org/dc/terms/</a:t>
            </a:r>
          </a:p>
          <a:p>
            <a:r>
              <a:rPr lang="en-US" noProof="1" smtClean="0"/>
              <a:t>              rdfs: http://www.w3.org/2000/01/rdf-schema#"&gt;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r>
              <a:rPr lang="en-US" noProof="1" smtClean="0"/>
              <a:t>    …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</a:t>
            </a:r>
            <a:r>
              <a:rPr lang="en-US" noProof="1" smtClean="0"/>
              <a:t>dcterms:description</a:t>
            </a:r>
            <a:r>
              <a:rPr lang="en-US" noProof="1" smtClean="0"/>
              <a:t>"&gt;</a:t>
            </a:r>
          </a:p>
          <a:p>
            <a:r>
              <a:rPr lang="en-US" noProof="1" smtClean="0"/>
              <a:t>     Unique identifier for &lt;em&gt;RDFS Entailment&lt;/em&gt;.&lt;/p&gt;</a:t>
            </a:r>
          </a:p>
          <a:p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r>
              <a:rPr lang="en-US" noProof="1" smtClean="0"/>
              <a:t>     RDFS Semantics&lt;/a&gt;…&lt;/p</a:t>
            </a:r>
            <a:r>
              <a:rPr lang="en-US" noProof="1" smtClean="0"/>
              <a:t>&gt;</a:t>
            </a:r>
          </a:p>
          <a:p>
            <a:r>
              <a:rPr lang="en-US" noProof="1"/>
              <a:t> </a:t>
            </a:r>
            <a:r>
              <a:rPr lang="en-US" noProof="1" smtClean="0"/>
              <a:t>   …</a:t>
            </a:r>
            <a:endParaRPr lang="en-US" noProof="1" smtClean="0"/>
          </a:p>
          <a:p>
            <a:r>
              <a:rPr lang="en-US" noProof="1" smtClean="0"/>
              <a:t>  &lt;</a:t>
            </a:r>
            <a:r>
              <a:rPr lang="en-US" noProof="1"/>
              <a:t>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</a:t>
            </a:r>
            <a:r>
              <a:rPr lang="en-US" noProof="1"/>
              <a:t>#</a:t>
            </a:r>
            <a:r>
              <a:rPr lang="en-US" noProof="1" smtClean="0"/>
              <a:t>me</a:t>
            </a:r>
            <a:r>
              <a:rPr lang="en-US" noProof="1"/>
              <a:t>"</a:t>
            </a:r>
            <a:r>
              <a:rPr lang="en-US" noProof="1" smtClean="0"/>
              <a:t>&gt;</a:t>
            </a:r>
            <a:endParaRPr lang="en-US" noProof="1"/>
          </a:p>
          <a:p>
            <a:r>
              <a:rPr lang="en-US" noProof="1"/>
              <a:t>      &lt;span </a:t>
            </a:r>
            <a:r>
              <a:rPr lang="en-US" noProof="1">
                <a:solidFill>
                  <a:srgbClr val="6D1014"/>
                </a:solidFill>
              </a:rPr>
              <a:t>property</a:t>
            </a:r>
            <a:r>
              <a:rPr lang="en-US" noProof="1"/>
              <a:t>="foaf:name"&gt;Ivan Herman&lt;/span</a:t>
            </a:r>
            <a:r>
              <a:rPr lang="en-US" noProof="1"/>
              <a:t>&gt;</a:t>
            </a:r>
            <a:r>
              <a:rPr lang="en-US" noProof="1" smtClean="0"/>
              <a:t>,</a:t>
            </a:r>
          </a:p>
          <a:p>
            <a:r>
              <a:rPr lang="en-US" noProof="1"/>
              <a:t> </a:t>
            </a:r>
            <a:r>
              <a:rPr lang="en-US" noProof="1" smtClean="0"/>
              <a:t>     … </a:t>
            </a:r>
            <a:endParaRPr lang="en-US" noProof="1"/>
          </a:p>
          <a:p>
            <a:r>
              <a:rPr lang="en-US" noProof="1"/>
              <a:t>     </a:t>
            </a:r>
            <a:r>
              <a:rPr lang="en-US" noProof="1"/>
              <a:t> </a:t>
            </a:r>
            <a:endParaRPr lang="en-US" noProof="1" smtClean="0"/>
          </a:p>
          <a:p>
            <a:r>
              <a:rPr lang="en-US" noProof="1"/>
              <a:t> </a:t>
            </a:r>
            <a:r>
              <a:rPr lang="en-US" noProof="1" smtClean="0"/>
              <a:t>   </a:t>
            </a:r>
            <a:endParaRPr lang="en-US" noProof="1" smtClean="0"/>
          </a:p>
          <a:p>
            <a:endParaRPr lang="en-US" noProof="1"/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63611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…becomes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9" y="1761433"/>
            <a:ext cx="8232775" cy="4726150"/>
          </a:xfrm>
        </p:spPr>
        <p:txBody>
          <a:bodyPr>
            <a:normAutofit lnSpcReduction="10000"/>
          </a:bodyPr>
          <a:lstStyle/>
          <a:p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profile</a:t>
            </a:r>
            <a:r>
              <a:rPr lang="en-US" noProof="1" smtClean="0"/>
              <a:t>=</a:t>
            </a:r>
            <a:r>
              <a:rPr lang="en-US" noProof="1"/>
              <a:t>"http://ex.org/prof"</a:t>
            </a:r>
            <a:r>
              <a:rPr lang="en-US" noProof="1" smtClean="0"/>
              <a:t>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r>
              <a:rPr lang="en-US" noProof="1" smtClean="0"/>
              <a:t>    …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/>
              <a:t>="desc"</a:t>
            </a:r>
            <a:r>
              <a:rPr lang="en-US" noProof="1" smtClean="0"/>
              <a:t>&gt;</a:t>
            </a:r>
          </a:p>
          <a:p>
            <a:r>
              <a:rPr lang="en-US" noProof="1" smtClean="0"/>
              <a:t>     Unique identifier for &lt;em&gt;RDFS Entailment&lt;/em&gt;.&lt;/p&gt;</a:t>
            </a:r>
          </a:p>
          <a:p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r>
              <a:rPr lang="en-US" noProof="1" smtClean="0"/>
              <a:t>     RDFS Semantics&lt;/a&gt;…&lt;/p</a:t>
            </a:r>
            <a:r>
              <a:rPr lang="en-US" noProof="1" smtClean="0"/>
              <a:t>&gt;</a:t>
            </a:r>
          </a:p>
          <a:p>
            <a:r>
              <a:rPr lang="en-US" noProof="1"/>
              <a:t> </a:t>
            </a:r>
            <a:r>
              <a:rPr lang="en-US" noProof="1" smtClean="0"/>
              <a:t>   …</a:t>
            </a:r>
            <a:endParaRPr lang="en-US" noProof="1" smtClean="0"/>
          </a:p>
          <a:p>
            <a:r>
              <a:rPr lang="en-US" noProof="1" smtClean="0"/>
              <a:t>  &lt;</a:t>
            </a:r>
            <a:r>
              <a:rPr lang="en-US" noProof="1"/>
              <a:t>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</a:t>
            </a:r>
            <a:r>
              <a:rPr lang="en-US" noProof="1"/>
              <a:t>#</a:t>
            </a:r>
            <a:r>
              <a:rPr lang="en-US" noProof="1" smtClean="0"/>
              <a:t>me</a:t>
            </a:r>
            <a:r>
              <a:rPr lang="en-US" noProof="1"/>
              <a:t>"</a:t>
            </a:r>
            <a:r>
              <a:rPr lang="en-US" noProof="1" smtClean="0"/>
              <a:t>&gt;</a:t>
            </a:r>
            <a:endParaRPr lang="en-US" noProof="1"/>
          </a:p>
          <a:p>
            <a:r>
              <a:rPr lang="en-US" noProof="1"/>
              <a:t>      &lt;span </a:t>
            </a:r>
            <a:r>
              <a:rPr lang="en-US" noProof="1">
                <a:solidFill>
                  <a:srgbClr val="6D1014"/>
                </a:solidFill>
              </a:rPr>
              <a:t>property</a:t>
            </a:r>
            <a:r>
              <a:rPr lang="en-US" noProof="1"/>
              <a:t>="foaf:name"&gt;Ivan Herman&lt;/span</a:t>
            </a:r>
            <a:r>
              <a:rPr lang="en-US" noProof="1"/>
              <a:t>&gt;</a:t>
            </a:r>
            <a:r>
              <a:rPr lang="en-US" noProof="1" smtClean="0"/>
              <a:t>,</a:t>
            </a:r>
          </a:p>
          <a:p>
            <a:r>
              <a:rPr lang="en-US" noProof="1"/>
              <a:t> </a:t>
            </a:r>
            <a:r>
              <a:rPr lang="en-US" noProof="1" smtClean="0"/>
              <a:t>     … </a:t>
            </a:r>
            <a:endParaRPr lang="en-US" noProof="1"/>
          </a:p>
          <a:p>
            <a:r>
              <a:rPr lang="en-US" noProof="1"/>
              <a:t>     </a:t>
            </a:r>
            <a:r>
              <a:rPr lang="en-US" noProof="1"/>
              <a:t> </a:t>
            </a:r>
            <a:endParaRPr lang="en-US" noProof="1" smtClean="0"/>
          </a:p>
          <a:p>
            <a:r>
              <a:rPr lang="en-US" noProof="1"/>
              <a:t> </a:t>
            </a:r>
            <a:r>
              <a:rPr lang="en-US" noProof="1" smtClean="0"/>
              <a:t>   </a:t>
            </a:r>
            <a:endParaRPr lang="en-US" noProof="1" smtClean="0"/>
          </a:p>
          <a:p>
            <a:endParaRPr lang="en-US" noProof="1"/>
          </a:p>
          <a:p>
            <a:endParaRPr lang="en-US" noProof="1"/>
          </a:p>
        </p:txBody>
      </p:sp>
      <p:sp>
        <p:nvSpPr>
          <p:cNvPr id="4" name="Oval 3"/>
          <p:cNvSpPr/>
          <p:nvPr/>
        </p:nvSpPr>
        <p:spPr>
          <a:xfrm>
            <a:off x="1167456" y="1629116"/>
            <a:ext cx="3989875" cy="641385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74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…becomes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9" y="1761433"/>
            <a:ext cx="8232775" cy="4726150"/>
          </a:xfrm>
        </p:spPr>
        <p:txBody>
          <a:bodyPr>
            <a:normAutofit lnSpcReduction="10000"/>
          </a:bodyPr>
          <a:lstStyle/>
          <a:p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profile</a:t>
            </a:r>
            <a:r>
              <a:rPr lang="en-US" noProof="1" smtClean="0"/>
              <a:t>=</a:t>
            </a:r>
            <a:r>
              <a:rPr lang="en-US" noProof="1"/>
              <a:t>"http://ex.org/prof"</a:t>
            </a:r>
            <a:r>
              <a:rPr lang="en-US" noProof="1" smtClean="0"/>
              <a:t>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r>
              <a:rPr lang="en-US" noProof="1" smtClean="0"/>
              <a:t>    …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/>
              <a:t>="desc"</a:t>
            </a:r>
            <a:r>
              <a:rPr lang="en-US" noProof="1" smtClean="0"/>
              <a:t>&gt;</a:t>
            </a:r>
          </a:p>
          <a:p>
            <a:r>
              <a:rPr lang="en-US" noProof="1" smtClean="0"/>
              <a:t>     Unique identifier for &lt;em&gt;RDFS Entailment&lt;/em&gt;.&lt;/p&gt;</a:t>
            </a:r>
          </a:p>
          <a:p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r>
              <a:rPr lang="en-US" noProof="1" smtClean="0"/>
              <a:t>     RDFS Semantics&lt;/a&gt;…&lt;/p</a:t>
            </a:r>
            <a:r>
              <a:rPr lang="en-US" noProof="1" smtClean="0"/>
              <a:t>&gt;</a:t>
            </a:r>
          </a:p>
          <a:p>
            <a:r>
              <a:rPr lang="en-US" noProof="1"/>
              <a:t> </a:t>
            </a:r>
            <a:r>
              <a:rPr lang="en-US" noProof="1" smtClean="0"/>
              <a:t>   …</a:t>
            </a:r>
            <a:endParaRPr lang="en-US" noProof="1" smtClean="0"/>
          </a:p>
          <a:p>
            <a:r>
              <a:rPr lang="en-US" noProof="1" smtClean="0"/>
              <a:t>  &lt;</a:t>
            </a:r>
            <a:r>
              <a:rPr lang="en-US" noProof="1"/>
              <a:t>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</a:t>
            </a:r>
            <a:r>
              <a:rPr lang="en-US" noProof="1"/>
              <a:t>#</a:t>
            </a:r>
            <a:r>
              <a:rPr lang="en-US" noProof="1" smtClean="0"/>
              <a:t>me</a:t>
            </a:r>
            <a:r>
              <a:rPr lang="en-US" noProof="1"/>
              <a:t>"</a:t>
            </a:r>
            <a:r>
              <a:rPr lang="en-US" noProof="1" smtClean="0"/>
              <a:t>&gt;</a:t>
            </a:r>
            <a:endParaRPr lang="en-US" noProof="1"/>
          </a:p>
          <a:p>
            <a:r>
              <a:rPr lang="en-US" noProof="1"/>
              <a:t>      &lt;span </a:t>
            </a:r>
            <a:r>
              <a:rPr lang="en-US" noProof="1">
                <a:solidFill>
                  <a:srgbClr val="6D1014"/>
                </a:solidFill>
              </a:rPr>
              <a:t>property</a:t>
            </a:r>
            <a:r>
              <a:rPr lang="en-US" noProof="1"/>
              <a:t>="foaf:name"&gt;Ivan Herman&lt;/span</a:t>
            </a:r>
            <a:r>
              <a:rPr lang="en-US" noProof="1"/>
              <a:t>&gt;</a:t>
            </a:r>
            <a:r>
              <a:rPr lang="en-US" noProof="1" smtClean="0"/>
              <a:t>,</a:t>
            </a:r>
          </a:p>
          <a:p>
            <a:r>
              <a:rPr lang="en-US" noProof="1"/>
              <a:t> </a:t>
            </a:r>
            <a:r>
              <a:rPr lang="en-US" noProof="1" smtClean="0"/>
              <a:t>     … </a:t>
            </a:r>
            <a:endParaRPr lang="en-US" noProof="1"/>
          </a:p>
          <a:p>
            <a:r>
              <a:rPr lang="en-US" noProof="1"/>
              <a:t>     </a:t>
            </a:r>
            <a:r>
              <a:rPr lang="en-US" noProof="1"/>
              <a:t> </a:t>
            </a:r>
            <a:endParaRPr lang="en-US" noProof="1" smtClean="0"/>
          </a:p>
          <a:p>
            <a:r>
              <a:rPr lang="en-US" noProof="1"/>
              <a:t> </a:t>
            </a:r>
            <a:r>
              <a:rPr lang="en-US" noProof="1" smtClean="0"/>
              <a:t>   </a:t>
            </a:r>
            <a:endParaRPr lang="en-US" noProof="1" smtClean="0"/>
          </a:p>
          <a:p>
            <a:endParaRPr lang="en-US" noProof="1"/>
          </a:p>
          <a:p>
            <a:endParaRPr lang="en-US" noProof="1"/>
          </a:p>
        </p:txBody>
      </p:sp>
      <p:sp>
        <p:nvSpPr>
          <p:cNvPr id="4" name="Oval 3"/>
          <p:cNvSpPr/>
          <p:nvPr/>
        </p:nvSpPr>
        <p:spPr>
          <a:xfrm>
            <a:off x="1167456" y="1629116"/>
            <a:ext cx="3989875" cy="641385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98541" y="2907519"/>
            <a:ext cx="1603648" cy="38330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492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usage of profiles might be “too much” for many HTML authors</a:t>
            </a:r>
          </a:p>
          <a:p>
            <a:pPr lvl="1"/>
            <a:r>
              <a:rPr lang="en-US" dirty="0" smtClean="0"/>
              <a:t>authors will forget to add the @profile declaration</a:t>
            </a:r>
          </a:p>
          <a:p>
            <a:r>
              <a:rPr lang="en-US" dirty="0" smtClean="0"/>
              <a:t>RDFa defines </a:t>
            </a:r>
            <a:r>
              <a:rPr lang="en-US" i="1" dirty="0" smtClean="0"/>
              <a:t>default profiles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RDFa clients include these profiles automatically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profiles</a:t>
            </a:r>
            <a:endParaRPr lang="en-US" dirty="0"/>
          </a:p>
        </p:txBody>
      </p:sp>
      <p:pic>
        <p:nvPicPr>
          <p:cNvPr id="4" name="Picture 3" descr="ohw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4" y="2416633"/>
            <a:ext cx="314885" cy="3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4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extra structured content to the (X)HTML pages</a:t>
            </a:r>
          </a:p>
          <a:p>
            <a:r>
              <a:rPr lang="en-US" dirty="0" smtClean="0"/>
              <a:t>Let processors extract those and turn into RDF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Default for RDFa in general</a:t>
            </a:r>
          </a:p>
          <a:p>
            <a:pPr lvl="1"/>
            <a:r>
              <a:rPr lang="en-US" dirty="0" smtClean="0">
                <a:hlinkClick r:id="rId2"/>
              </a:rPr>
              <a:t>http://www.w3.org/profile/rdfa-1.1</a:t>
            </a:r>
            <a:endParaRPr lang="en-US" dirty="0" smtClean="0"/>
          </a:p>
          <a:p>
            <a:pPr lvl="1"/>
            <a:r>
              <a:rPr lang="en-US" dirty="0" smtClean="0"/>
              <a:t>includes some </a:t>
            </a:r>
            <a:r>
              <a:rPr lang="en-US" dirty="0" smtClean="0"/>
              <a:t>widely used prefixes </a:t>
            </a:r>
            <a:r>
              <a:rPr lang="en-US" dirty="0" smtClean="0"/>
              <a:t>(</a:t>
            </a:r>
            <a:r>
              <a:rPr lang="en-US" dirty="0" err="1" smtClean="0"/>
              <a:t>rdf</a:t>
            </a:r>
            <a:r>
              <a:rPr lang="en-US" dirty="0" smtClean="0"/>
              <a:t>, </a:t>
            </a:r>
            <a:r>
              <a:rPr lang="en-US" dirty="0" err="1" smtClean="0"/>
              <a:t>rdfs</a:t>
            </a:r>
            <a:r>
              <a:rPr lang="en-US" dirty="0" smtClean="0"/>
              <a:t>, </a:t>
            </a:r>
            <a:r>
              <a:rPr lang="en-US" dirty="0" err="1" smtClean="0"/>
              <a:t>vcard</a:t>
            </a:r>
            <a:r>
              <a:rPr lang="en-US" dirty="0" smtClean="0"/>
              <a:t>, </a:t>
            </a:r>
            <a:r>
              <a:rPr lang="en-US" dirty="0" err="1" smtClean="0"/>
              <a:t>og</a:t>
            </a:r>
            <a:r>
              <a:rPr lang="en-US" dirty="0" smtClean="0"/>
              <a:t>, </a:t>
            </a:r>
            <a:r>
              <a:rPr lang="en-US" dirty="0" err="1" smtClean="0"/>
              <a:t>foaf</a:t>
            </a:r>
            <a:r>
              <a:rPr lang="en-US" dirty="0" smtClean="0"/>
              <a:t>, dc, </a:t>
            </a:r>
            <a:r>
              <a:rPr lang="en-US" dirty="0" smtClean="0"/>
              <a:t>or </a:t>
            </a:r>
            <a:r>
              <a:rPr lang="en-US" dirty="0" err="1" smtClean="0"/>
              <a:t>dcterms</a:t>
            </a:r>
            <a:r>
              <a:rPr lang="en-US" dirty="0" smtClean="0"/>
              <a:t> are typical candidates)</a:t>
            </a:r>
            <a:endParaRPr lang="en-US" dirty="0" smtClean="0"/>
          </a:p>
          <a:p>
            <a:pPr lvl="1"/>
            <a:r>
              <a:rPr lang="en-US" dirty="0" smtClean="0"/>
              <a:t>the profile is to be updated regularly by </a:t>
            </a:r>
            <a:r>
              <a:rPr lang="en-US" i="1" dirty="0" smtClean="0"/>
              <a:t>adding</a:t>
            </a:r>
            <a:r>
              <a:rPr lang="en-US" dirty="0" smtClean="0"/>
              <a:t> new prefixes</a:t>
            </a:r>
          </a:p>
          <a:p>
            <a:r>
              <a:rPr lang="en-US" dirty="0" smtClean="0"/>
              <a:t>Default for (X)HTML</a:t>
            </a:r>
          </a:p>
          <a:p>
            <a:pPr lvl="1"/>
            <a:r>
              <a:rPr lang="en-US" dirty="0" smtClean="0">
                <a:hlinkClick r:id="rId3"/>
              </a:rPr>
              <a:t>http://www.w3.org/profile/html-rdfa-1.1</a:t>
            </a:r>
            <a:endParaRPr lang="en-US" dirty="0" smtClean="0"/>
          </a:p>
          <a:p>
            <a:pPr lvl="1"/>
            <a:r>
              <a:rPr lang="en-US" dirty="0" smtClean="0"/>
              <a:t>includes the HTML4 @</a:t>
            </a:r>
            <a:r>
              <a:rPr lang="en-US" dirty="0" err="1" smtClean="0"/>
              <a:t>rel</a:t>
            </a:r>
            <a:r>
              <a:rPr lang="en-US" dirty="0" smtClean="0"/>
              <a:t> values (next, up, license, …)</a:t>
            </a:r>
          </a:p>
          <a:p>
            <a:pPr lvl="1"/>
            <a:r>
              <a:rPr lang="en-US" dirty="0" smtClean="0"/>
              <a:t>the profile is to be updated regularly by </a:t>
            </a:r>
            <a:r>
              <a:rPr lang="en-US" i="1" dirty="0" smtClean="0"/>
              <a:t>adding</a:t>
            </a:r>
            <a:r>
              <a:rPr lang="en-US" dirty="0" smtClean="0"/>
              <a:t> @</a:t>
            </a:r>
            <a:r>
              <a:rPr lang="en-US" dirty="0" err="1" smtClean="0"/>
              <a:t>rel</a:t>
            </a:r>
            <a:r>
              <a:rPr lang="en-US" dirty="0" smtClean="0"/>
              <a:t> values as they evolve in the HTML world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Beware: the exact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content of these, and the policy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on how to add new prefixes and terms is not yet decided!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890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this…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9" y="1761433"/>
            <a:ext cx="8232775" cy="3487900"/>
          </a:xfrm>
        </p:spPr>
        <p:txBody>
          <a:bodyPr>
            <a:normAutofit/>
          </a:bodyPr>
          <a:lstStyle/>
          <a:p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profile</a:t>
            </a:r>
            <a:r>
              <a:rPr lang="en-US" noProof="1" smtClean="0"/>
              <a:t>=</a:t>
            </a:r>
            <a:r>
              <a:rPr lang="en-US" noProof="1"/>
              <a:t>"http://ex.org/prof"</a:t>
            </a:r>
            <a:r>
              <a:rPr lang="en-US" noProof="1" smtClean="0"/>
              <a:t>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r>
              <a:rPr lang="en-US" noProof="1" smtClean="0"/>
              <a:t>    …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</a:t>
            </a:r>
            <a:r>
              <a:rPr lang="en-US" noProof="1" smtClean="0"/>
              <a:t>dcterms:description</a:t>
            </a:r>
            <a:r>
              <a:rPr lang="en-US" noProof="1" smtClean="0"/>
              <a:t>"&gt;</a:t>
            </a:r>
          </a:p>
          <a:p>
            <a:r>
              <a:rPr lang="en-US" noProof="1" smtClean="0"/>
              <a:t>     Unique identifier for &lt;em&gt;RDFS Entailment&lt;/em&gt;.&lt;/p&gt;</a:t>
            </a:r>
          </a:p>
          <a:p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r>
              <a:rPr lang="en-US" noProof="1" smtClean="0"/>
              <a:t>     RDFS Semantics&lt;/a&gt;…&lt;/p&gt;</a:t>
            </a:r>
            <a:endParaRPr lang="en-US" noProof="1"/>
          </a:p>
        </p:txBody>
      </p:sp>
      <p:sp>
        <p:nvSpPr>
          <p:cNvPr id="4" name="Oval 3"/>
          <p:cNvSpPr/>
          <p:nvPr/>
        </p:nvSpPr>
        <p:spPr>
          <a:xfrm>
            <a:off x="1167456" y="1629116"/>
            <a:ext cx="3989875" cy="641385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3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…becomes: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9" y="1761433"/>
            <a:ext cx="8232775" cy="3487900"/>
          </a:xfrm>
        </p:spPr>
        <p:txBody>
          <a:bodyPr>
            <a:normAutofit/>
          </a:bodyPr>
          <a:lstStyle/>
          <a:p>
            <a:r>
              <a:rPr lang="en-US" noProof="1" smtClean="0"/>
              <a:t>&lt;html&gt;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r>
              <a:rPr lang="en-US" noProof="1" smtClean="0"/>
              <a:t>    …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</a:t>
            </a:r>
            <a:r>
              <a:rPr lang="en-US" noProof="1" smtClean="0"/>
              <a:t>dcterms:description</a:t>
            </a:r>
            <a:r>
              <a:rPr lang="en-US" noProof="1" smtClean="0"/>
              <a:t>"&gt;</a:t>
            </a:r>
          </a:p>
          <a:p>
            <a:r>
              <a:rPr lang="en-US" noProof="1" smtClean="0"/>
              <a:t>     Unique identifier for &lt;em&gt;RDFS Entailment&lt;/em&gt;.&lt;/p&gt;</a:t>
            </a:r>
          </a:p>
          <a:p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r>
              <a:rPr lang="en-US" noProof="1" smtClean="0"/>
              <a:t>     RDFS Semantics&lt;/a&gt;…&lt;/p&gt;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61237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and consuming RDFa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authoring tools already have RDFa facilities:</a:t>
            </a:r>
          </a:p>
          <a:p>
            <a:pPr lvl="1"/>
            <a:r>
              <a:rPr lang="en-US" dirty="0" smtClean="0"/>
              <a:t>e.g., it is possible to add the right DTD to Dreamweaver, Amaya has it at its core, etc.</a:t>
            </a:r>
          </a:p>
          <a:p>
            <a:r>
              <a:rPr lang="en-US" dirty="0" smtClean="0"/>
              <a:t>There are plugins to, e.g., </a:t>
            </a:r>
            <a:r>
              <a:rPr lang="en-US" dirty="0" err="1" smtClean="0"/>
              <a:t>WordPress</a:t>
            </a:r>
            <a:r>
              <a:rPr lang="en-US" dirty="0" smtClean="0"/>
              <a:t>, to generate RDFa markup</a:t>
            </a:r>
          </a:p>
          <a:p>
            <a:r>
              <a:rPr lang="en-US" dirty="0" smtClean="0"/>
              <a:t>CMS systems (like Drupal 7) may have RDFa built in their publication system</a:t>
            </a:r>
          </a:p>
          <a:p>
            <a:pPr lvl="1"/>
            <a:r>
              <a:rPr lang="en-US" dirty="0" smtClean="0"/>
              <a:t>users generate RDFa whether they know about it or not…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Authoring RDFa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search engines begin to consume RDFa</a:t>
            </a:r>
          </a:p>
          <a:p>
            <a:pPr lvl="1"/>
            <a:r>
              <a:rPr lang="en-US" dirty="0" smtClean="0"/>
              <a:t>Google, Yahoo, …</a:t>
            </a:r>
          </a:p>
          <a:p>
            <a:pPr lvl="2"/>
            <a:r>
              <a:rPr lang="en-US" dirty="0" smtClean="0"/>
              <a:t>they may specify which vocabularies they “understand”</a:t>
            </a:r>
          </a:p>
          <a:p>
            <a:pPr lvl="2"/>
            <a:r>
              <a:rPr lang="en-US" dirty="0" smtClean="0"/>
              <a:t>this is still an evolving area</a:t>
            </a:r>
          </a:p>
          <a:p>
            <a:r>
              <a:rPr lang="en-US" dirty="0" smtClean="0"/>
              <a:t>There are libraries, distillers, etc., to extract RDFa information</a:t>
            </a:r>
          </a:p>
          <a:p>
            <a:pPr lvl="1"/>
            <a:r>
              <a:rPr lang="en-US" dirty="0" smtClean="0"/>
              <a:t>may be part of RDF development environments like Redland, </a:t>
            </a:r>
            <a:r>
              <a:rPr lang="en-US" dirty="0" err="1" smtClean="0"/>
              <a:t>RDFLib</a:t>
            </a:r>
            <a:endParaRPr lang="en-US" dirty="0"/>
          </a:p>
          <a:p>
            <a:pPr lvl="1"/>
            <a:r>
              <a:rPr lang="en-US" dirty="0" smtClean="0"/>
              <a:t>see, for further references, </a:t>
            </a:r>
            <a:r>
              <a:rPr lang="en-US" dirty="0">
                <a:hlinkClick r:id="rId2"/>
              </a:rPr>
              <a:t>http://rdfa.info/wiki/Consume</a:t>
            </a:r>
            <a:endParaRPr lang="en-US" dirty="0" smtClean="0"/>
          </a:p>
          <a:p>
            <a:r>
              <a:rPr lang="en-US" dirty="0" smtClean="0"/>
              <a:t>Facebook’s </a:t>
            </a:r>
            <a:r>
              <a:rPr lang="en-US" dirty="0"/>
              <a:t>“social graph” is based on RDFa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Consuming RDFa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493" y="5219618"/>
            <a:ext cx="6985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RDFa+HTML</a:t>
            </a:r>
            <a:r>
              <a:rPr lang="en-US" dirty="0" smtClean="0"/>
              <a:t> file can just be on a server</a:t>
            </a:r>
          </a:p>
          <a:p>
            <a:pPr lvl="1"/>
            <a:r>
              <a:rPr lang="en-US" dirty="0" smtClean="0"/>
              <a:t>the client extracts the RDF content</a:t>
            </a:r>
          </a:p>
          <a:p>
            <a:r>
              <a:rPr lang="en-US" dirty="0" smtClean="0"/>
              <a:t>Content negotiations can be set up on the server side</a:t>
            </a:r>
          </a:p>
          <a:p>
            <a:pPr lvl="1"/>
            <a:r>
              <a:rPr lang="en-US" dirty="0" smtClean="0"/>
              <a:t>the client gets the format he/she asks for</a:t>
            </a:r>
          </a:p>
          <a:p>
            <a:pPr lvl="1"/>
            <a:r>
              <a:rPr lang="en-US" dirty="0" smtClean="0"/>
              <a:t>the RDF content can either be generated on the fly or stored on the server statically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RDFa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207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deployment examples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71129" y="3582714"/>
            <a:ext cx="5498765" cy="2778946"/>
            <a:chOff x="1771129" y="3582714"/>
            <a:chExt cx="5498765" cy="27789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1129" y="3582714"/>
              <a:ext cx="5498765" cy="277894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306789" y="5495040"/>
              <a:ext cx="1883446" cy="578880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81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metadata (</a:t>
            </a:r>
            <a:r>
              <a:rPr lang="en-US" dirty="0" smtClean="0"/>
              <a:t>microdata </a:t>
            </a:r>
            <a:r>
              <a:rPr lang="en-US" dirty="0" smtClean="0"/>
              <a:t>or RDFa) is used to improve search result page</a:t>
            </a:r>
          </a:p>
          <a:p>
            <a:pPr lvl="1"/>
            <a:r>
              <a:rPr lang="en-US" dirty="0" smtClean="0"/>
              <a:t>at the moment only a few vocabularies are recognized, but that will evolve over the years</a:t>
            </a:r>
            <a:endParaRPr lang="en-US" dirty="0"/>
          </a:p>
        </p:txBody>
      </p:sp>
      <p:sp>
        <p:nvSpPr>
          <p:cNvPr id="24781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rich </a:t>
            </a:r>
            <a:r>
              <a:rPr lang="en-US" dirty="0" smtClean="0"/>
              <a:t>snippets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of popular sites publish RDFa as part of their normal pages:</a:t>
            </a:r>
          </a:p>
          <a:p>
            <a:pPr lvl="1"/>
            <a:r>
              <a:rPr lang="en-US" dirty="0" smtClean="0"/>
              <a:t>Tesco, BestBuy, Slideshare, The London Gazette, Newsweek, MSNBC, O’Reilly Catalog, the White House…</a:t>
            </a:r>
          </a:p>
          <a:p>
            <a:pPr lvl="1"/>
            <a:r>
              <a:rPr lang="en-US" dirty="0" smtClean="0"/>
              <a:t>Creative Commons snippets are in RDFa (e.g., on Flickr)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of, e.g., Google of Facebook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Microformats</a:t>
            </a:r>
          </a:p>
          <a:p>
            <a:pPr lvl="1"/>
            <a:r>
              <a:rPr lang="en-US" dirty="0" smtClean="0"/>
              <a:t>reuses HTML attributes like @class, @title</a:t>
            </a:r>
          </a:p>
          <a:p>
            <a:pPr lvl="1"/>
            <a:r>
              <a:rPr lang="en-US" dirty="0" smtClean="0"/>
              <a:t>separate vocabularies (address, CV, …)</a:t>
            </a:r>
          </a:p>
          <a:p>
            <a:pPr lvl="1"/>
            <a:r>
              <a:rPr lang="en-US" dirty="0" smtClean="0"/>
              <a:t>difficult to mix microformats (no concept of namespaces)</a:t>
            </a:r>
          </a:p>
          <a:p>
            <a:pPr lvl="1"/>
            <a:r>
              <a:rPr lang="en-US" dirty="0" smtClean="0"/>
              <a:t>does not, inherently, define an RDF representation</a:t>
            </a:r>
          </a:p>
          <a:p>
            <a:pPr lvl="2"/>
            <a:r>
              <a:rPr lang="en-US" dirty="0" smtClean="0"/>
              <a:t>possible to transform via, e.g., XSLT + GRDDL, but all transformations are vocabulary dependent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1041" y="6637337"/>
            <a:ext cx="5029920" cy="263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1621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1000" i="1" dirty="0">
                <a:ea typeface="msmincho" charset="0"/>
                <a:cs typeface="msmincho" charset="0"/>
              </a:rPr>
              <a:t>Courtesy </a:t>
            </a:r>
            <a:r>
              <a:rPr lang="en-US" sz="1000" i="1" dirty="0" smtClean="0">
                <a:ea typeface="msmincho" charset="0"/>
                <a:cs typeface="msmincho" charset="0"/>
              </a:rPr>
              <a:t>of Jay Myers, BestBuy, SemTech2010 Presentation</a:t>
            </a:r>
            <a:endParaRPr lang="en-US" sz="1000" i="1" dirty="0">
              <a:ea typeface="msmincho" charset="0"/>
              <a:cs typeface="msmincho" charset="0"/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BestBuy Example for RDFa Usage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28" y="1147802"/>
            <a:ext cx="6915871" cy="5338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99" y="1147800"/>
            <a:ext cx="6922080" cy="5341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BestBuy Example for RDFa Usage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1041" y="6637337"/>
            <a:ext cx="5029920" cy="263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1621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1000" i="1" dirty="0">
                <a:ea typeface="msmincho" charset="0"/>
                <a:cs typeface="msmincho" charset="0"/>
              </a:rPr>
              <a:t>Courtesy </a:t>
            </a:r>
            <a:r>
              <a:rPr lang="en-US" sz="1000" i="1" dirty="0" smtClean="0">
                <a:ea typeface="msmincho" charset="0"/>
                <a:cs typeface="msmincho" charset="0"/>
              </a:rPr>
              <a:t>of Jay Myers, BestBuy, SemTech2010 Presentation</a:t>
            </a:r>
            <a:endParaRPr lang="en-US" sz="1000" i="1" dirty="0">
              <a:ea typeface="msmincho" charset="0"/>
              <a:cs typeface="msmincho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Reported in a BestBuy blog:</a:t>
            </a:r>
          </a:p>
          <a:p>
            <a:pPr lvl="1"/>
            <a:r>
              <a:rPr lang="en-US" noProof="1" smtClean="0"/>
              <a:t>GoodRelations+RDFa</a:t>
            </a:r>
            <a:r>
              <a:rPr lang="en-US" dirty="0" smtClean="0"/>
              <a:t> improved Google rank tremendously</a:t>
            </a:r>
          </a:p>
          <a:p>
            <a:pPr lvl="1"/>
            <a:r>
              <a:rPr lang="en-US" dirty="0" smtClean="0"/>
              <a:t>30% increase in traffic on BestBuy store pages</a:t>
            </a:r>
          </a:p>
          <a:p>
            <a:pPr lvl="1"/>
            <a:r>
              <a:rPr lang="en-US" dirty="0" smtClean="0"/>
              <a:t>Yahoo observers a 15% increase in click-through </a:t>
            </a:r>
            <a:r>
              <a:rPr lang="en-US" dirty="0" smtClean="0"/>
              <a:t>rate</a:t>
            </a:r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 smtClean="0"/>
              <a:t>bad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Today, BestBuy uses RDFa for much more than just snippets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, to locate shops that have certain products on stock…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BestBuy</a:t>
            </a:r>
            <a:endParaRPr lang="en-US" dirty="0"/>
          </a:p>
        </p:txBody>
      </p:sp>
      <p:pic>
        <p:nvPicPr>
          <p:cNvPr id="4" name="Picture 3" descr="smi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871" y="3272530"/>
            <a:ext cx="209385" cy="209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example</a:t>
            </a:r>
            <a:endParaRPr lang="en-US" dirty="0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351" y="1371478"/>
            <a:ext cx="6305204" cy="472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36" y="1406771"/>
            <a:ext cx="7016569" cy="470437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47692" y="2725619"/>
            <a:ext cx="1348154" cy="46892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77708" y="3683004"/>
            <a:ext cx="1348154" cy="46892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7708" y="4669696"/>
            <a:ext cx="1348154" cy="46892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Overstock.com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3" name="Picture 2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80" y="1216928"/>
            <a:ext cx="5541120" cy="517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Overstock.com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3" name="Picture 2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80" y="1216928"/>
            <a:ext cx="5541120" cy="517849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7440" y="2668600"/>
            <a:ext cx="7672320" cy="3968275"/>
            <a:chOff x="239712" y="2941637"/>
            <a:chExt cx="8458200" cy="4374288"/>
          </a:xfrm>
        </p:grpSpPr>
        <p:pic>
          <p:nvPicPr>
            <p:cNvPr id="4" name="Picture 3" descr="turtl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712" y="2941637"/>
              <a:ext cx="8458200" cy="4374288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39712" y="6142037"/>
              <a:ext cx="5715000" cy="11430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huge step forward: </a:t>
            </a:r>
            <a:r>
              <a:rPr lang="en-US" dirty="0" err="1" smtClean="0"/>
              <a:t>Drupal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75275" y="1423988"/>
            <a:ext cx="3768725" cy="4938712"/>
          </a:xfrm>
        </p:spPr>
        <p:txBody>
          <a:bodyPr/>
          <a:lstStyle/>
          <a:p>
            <a:r>
              <a:rPr lang="en-US" dirty="0" smtClean="0"/>
              <a:t>Major CMS system</a:t>
            </a:r>
          </a:p>
          <a:p>
            <a:r>
              <a:rPr lang="en-US" dirty="0" smtClean="0"/>
              <a:t>Has RDF at his core, pages contain </a:t>
            </a:r>
            <a:r>
              <a:rPr lang="en-US" dirty="0" err="1" smtClean="0"/>
              <a:t>RDFa</a:t>
            </a:r>
            <a:endParaRPr lang="en-US" dirty="0" smtClean="0"/>
          </a:p>
          <a:p>
            <a:r>
              <a:rPr lang="en-US" dirty="0" smtClean="0"/>
              <a:t>In one step millions of pages of additional RDF data!</a:t>
            </a:r>
            <a:endParaRPr lang="en-US" dirty="0"/>
          </a:p>
        </p:txBody>
      </p:sp>
      <p:pic>
        <p:nvPicPr>
          <p:cNvPr id="4" name="Picture 3" descr="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9" y="1355182"/>
            <a:ext cx="4702454" cy="50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424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Examiner.com</a:t>
            </a:r>
            <a:endParaRPr lang="en-US" dirty="0"/>
          </a:p>
        </p:txBody>
      </p:sp>
      <p:pic>
        <p:nvPicPr>
          <p:cNvPr id="8" name="Picture 7" descr="Examiner-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3" y="1311978"/>
            <a:ext cx="8895606" cy="49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76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Examiner.com</a:t>
            </a:r>
            <a:endParaRPr lang="en-US" dirty="0"/>
          </a:p>
        </p:txBody>
      </p:sp>
      <p:pic>
        <p:nvPicPr>
          <p:cNvPr id="8" name="Picture 7" descr="Examiner-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3" y="1311978"/>
            <a:ext cx="8895606" cy="4951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440" y="2461218"/>
            <a:ext cx="6369120" cy="42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Microdata</a:t>
            </a:r>
          </a:p>
          <a:p>
            <a:pPr lvl="1"/>
            <a:r>
              <a:rPr lang="en-US" dirty="0" smtClean="0"/>
              <a:t>adds new attributes to HTML5 to express metadata</a:t>
            </a:r>
          </a:p>
          <a:p>
            <a:pPr lvl="1"/>
            <a:r>
              <a:rPr lang="en-US" dirty="0" smtClean="0"/>
              <a:t>can use URI-</a:t>
            </a:r>
            <a:r>
              <a:rPr lang="en-US" dirty="0" err="1" smtClean="0"/>
              <a:t>s</a:t>
            </a:r>
            <a:r>
              <a:rPr lang="en-US" dirty="0" smtClean="0"/>
              <a:t>, it also fixes some vocabulary mappings (e.g., to Dublin Core elements)</a:t>
            </a:r>
          </a:p>
          <a:p>
            <a:pPr lvl="1"/>
            <a:r>
              <a:rPr lang="en-US" dirty="0" smtClean="0"/>
              <a:t>works well for simpler “single-vocabulary” cases, but…</a:t>
            </a:r>
          </a:p>
          <a:p>
            <a:pPr lvl="1"/>
            <a:r>
              <a:rPr lang="en-US" dirty="0" smtClean="0"/>
              <a:t>…not well suited for mixing vocabularies or for complex vocabularies</a:t>
            </a:r>
            <a:endParaRPr lang="en-US" dirty="0"/>
          </a:p>
          <a:p>
            <a:pPr lvl="1"/>
            <a:r>
              <a:rPr lang="en-US" dirty="0" smtClean="0"/>
              <a:t>has no notion of datatypes, namespaces</a:t>
            </a:r>
          </a:p>
          <a:p>
            <a:pPr lvl="1"/>
            <a:r>
              <a:rPr lang="en-US" dirty="0" smtClean="0"/>
              <a:t>does defines a generic mapping to RDF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is going on to define a </a:t>
            </a:r>
            <a:r>
              <a:rPr lang="en-US" dirty="0" err="1" smtClean="0"/>
              <a:t>Javascript</a:t>
            </a:r>
            <a:r>
              <a:rPr lang="en-US" dirty="0" smtClean="0"/>
              <a:t> API</a:t>
            </a:r>
          </a:p>
          <a:p>
            <a:r>
              <a:rPr lang="en-US" dirty="0" smtClean="0"/>
              <a:t>It will be possible to extract structured information from within a Web Application</a:t>
            </a:r>
          </a:p>
          <a:p>
            <a:r>
              <a:rPr lang="en-US" dirty="0" smtClean="0"/>
              <a:t>Work is ongoing, let us talk about this at </a:t>
            </a:r>
            <a:r>
              <a:rPr lang="en-US" dirty="0" err="1" smtClean="0"/>
              <a:t>SemTech</a:t>
            </a:r>
            <a:r>
              <a:rPr lang="en-US" dirty="0" smtClean="0"/>
              <a:t> next year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did not talk about: API</a:t>
            </a:r>
            <a:endParaRPr lang="en-US" dirty="0"/>
          </a:p>
        </p:txBody>
      </p:sp>
      <p:pic>
        <p:nvPicPr>
          <p:cNvPr id="5" name="Picture 4" descr="wi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87" y="3473449"/>
            <a:ext cx="239179" cy="2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776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RDFa is an essential bridge between the Semantic Web and the Web Developers’ communities</a:t>
            </a:r>
          </a:p>
          <a:p>
            <a:r>
              <a:rPr lang="en-US" dirty="0" smtClean="0"/>
              <a:t>Is </a:t>
            </a:r>
            <a:r>
              <a:rPr lang="en-US" dirty="0" smtClean="0"/>
              <a:t>also an </a:t>
            </a:r>
            <a:r>
              <a:rPr lang="en-US" dirty="0" smtClean="0"/>
              <a:t>alternative serialization of RDF</a:t>
            </a:r>
          </a:p>
          <a:p>
            <a:r>
              <a:rPr lang="en-US" dirty="0" smtClean="0"/>
              <a:t>Use it!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79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6" name="Text Box 2"/>
          <p:cNvSpPr txBox="1">
            <a:spLocks noChangeArrowheads="1"/>
          </p:cNvSpPr>
          <p:nvPr/>
        </p:nvSpPr>
        <p:spPr bwMode="auto">
          <a:xfrm>
            <a:off x="712800" y="4506234"/>
            <a:ext cx="7973999" cy="12141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76479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msmincho" charset="0"/>
                <a:cs typeface="Helvetica Neue"/>
              </a:rPr>
              <a:t>These slides are also available on the Web:</a:t>
            </a:r>
          </a:p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Helvetica Neue"/>
              <a:ea typeface="msmincho" charset="0"/>
              <a:cs typeface="Helvetica Neue"/>
            </a:endParaRPr>
          </a:p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msmincho" charset="0"/>
                <a:cs typeface="Helvetica Neue"/>
              </a:rPr>
              <a:t>   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msmincho" charset="0"/>
                <a:cs typeface="Helvetica Neue"/>
                <a:hlinkClick r:id="rId3"/>
              </a:rPr>
              <a:t>http://www.w3.org/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ea typeface="msmincho" charset="0"/>
                <a:cs typeface="Helvetica Neue"/>
                <a:hlinkClick r:id="rId3"/>
              </a:rPr>
              <a:t>2011/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msmincho" charset="0"/>
                <a:cs typeface="Helvetica Neue"/>
                <a:hlinkClick r:id="rId3"/>
              </a:rPr>
              <a:t>Talks/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ea typeface="msmincho" charset="0"/>
                <a:cs typeface="Helvetica Neue"/>
                <a:hlinkClick r:id="rId3"/>
              </a:rPr>
              <a:t>0607-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msmincho" charset="0"/>
                <a:cs typeface="Helvetica Neue"/>
                <a:hlinkClick r:id="rId3"/>
              </a:rPr>
              <a:t>SemTech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ea typeface="msmincho" charset="0"/>
                <a:cs typeface="Helvetica Neue"/>
                <a:hlinkClick r:id="rId3"/>
              </a:rPr>
              <a:t>-RDFa-IH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msmincho" charset="0"/>
                <a:cs typeface="Helvetica Neue"/>
                <a:hlinkClick r:id="rId3"/>
              </a:rPr>
              <a:t>/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Helvetica Neue"/>
              <a:ea typeface="msmincho" charset="0"/>
              <a:cs typeface="Helvetica Neue"/>
            </a:endParaRPr>
          </a:p>
        </p:txBody>
      </p:sp>
      <p:pic>
        <p:nvPicPr>
          <p:cNvPr id="6021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120" y="4532157"/>
            <a:ext cx="864000" cy="302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547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8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SW-Simple.potx</Template>
  <TotalTime>2374</TotalTime>
  <Words>5586</Words>
  <Application>Microsoft Macintosh PowerPoint</Application>
  <PresentationFormat>On-screen Show (4:3)</PresentationFormat>
  <Paragraphs>560</Paragraphs>
  <Slides>92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Concourse</vt:lpstr>
      <vt:lpstr>Introduction to RDFa</vt:lpstr>
      <vt:lpstr>What is RDFa?</vt:lpstr>
      <vt:lpstr>So why bother? Why should we care? Why is that of any importance?</vt:lpstr>
      <vt:lpstr>RDFa evolves into huge source of RDF triples on the Web</vt:lpstr>
      <vt:lpstr>Data for a Web of Data</vt:lpstr>
      <vt:lpstr>Authors of the “traditional Web”…</vt:lpstr>
      <vt:lpstr>Solution</vt:lpstr>
      <vt:lpstr>Existing approaches</vt:lpstr>
      <vt:lpstr>Existing approaches</vt:lpstr>
      <vt:lpstr>Existing approaches</vt:lpstr>
      <vt:lpstr>RDFa is a bridge between the Web of Documents and the Web of Data</vt:lpstr>
      <vt:lpstr>Therefore…</vt:lpstr>
      <vt:lpstr>What does RDFa look like ?</vt:lpstr>
      <vt:lpstr>Main principles of RDFa</vt:lpstr>
      <vt:lpstr>What does this mean in practice?</vt:lpstr>
      <vt:lpstr>Before getting into details…</vt:lpstr>
      <vt:lpstr>XML, XHTML, HTML (or other)?</vt:lpstr>
      <vt:lpstr>How does it work?</vt:lpstr>
      <vt:lpstr>PowerPoint Presentation</vt:lpstr>
      <vt:lpstr>The source and generated RDF…</vt:lpstr>
      <vt:lpstr>The source and generated RDF…</vt:lpstr>
      <vt:lpstr>The source and generated RDF…</vt:lpstr>
      <vt:lpstr>The source and generated RDF…</vt:lpstr>
      <vt:lpstr>PowerPoint Presentation</vt:lpstr>
      <vt:lpstr>The source and generated RDF…</vt:lpstr>
      <vt:lpstr>The source and generated RDF…</vt:lpstr>
      <vt:lpstr>The source and generated RDF…</vt:lpstr>
      <vt:lpstr>The source and generated RDF…</vt:lpstr>
      <vt:lpstr>Is that it?</vt:lpstr>
      <vt:lpstr>What we have is… NTriples in HTML</vt:lpstr>
      <vt:lpstr>Just compare</vt:lpstr>
      <vt:lpstr>The “Turtle” aspects of RDFa</vt:lpstr>
      <vt:lpstr>Compact URIs (“CURIE”s)</vt:lpstr>
      <vt:lpstr>CURIE definition and usage</vt:lpstr>
      <vt:lpstr>Some details on @prefix</vt:lpstr>
      <vt:lpstr>Some details on @prefix</vt:lpstr>
      <vt:lpstr>RDFa 1.0 Warnings on CURIEs</vt:lpstr>
      <vt:lpstr>Sharing subjects</vt:lpstr>
      <vt:lpstr>Shared subject example</vt:lpstr>
      <vt:lpstr>… yielding</vt:lpstr>
      <vt:lpstr>Intricacies of literals</vt:lpstr>
      <vt:lpstr>Date examples</vt:lpstr>
      <vt:lpstr>Datatypes</vt:lpstr>
      <vt:lpstr>Controlling the literal content</vt:lpstr>
      <vt:lpstr>Usage of @content</vt:lpstr>
      <vt:lpstr>Subjects, and objects, and subjects again…</vt:lpstr>
      <vt:lpstr>The rules until now</vt:lpstr>
      <vt:lpstr>We may not always want links…</vt:lpstr>
      <vt:lpstr>“Chaining”</vt:lpstr>
      <vt:lpstr>“Chaining”</vt:lpstr>
      <vt:lpstr>“Chaining”</vt:lpstr>
      <vt:lpstr>“Chaining”: when objects become subjects…</vt:lpstr>
      <vt:lpstr>Chaining means</vt:lpstr>
      <vt:lpstr>Some extra features</vt:lpstr>
      <vt:lpstr>Some extra features</vt:lpstr>
      <vt:lpstr>Typing</vt:lpstr>
      <vt:lpstr>Typing example</vt:lpstr>
      <vt:lpstr>Single-vocabulary case</vt:lpstr>
      <vt:lpstr>Usage of vocab and terms</vt:lpstr>
      <vt:lpstr>@vocab and terms: this…</vt:lpstr>
      <vt:lpstr>…becomes</vt:lpstr>
      <vt:lpstr>…becomes</vt:lpstr>
      <vt:lpstr>…becomes</vt:lpstr>
      <vt:lpstr>Profile files</vt:lpstr>
      <vt:lpstr>Profile Example</vt:lpstr>
      <vt:lpstr>Profile usage example: this…</vt:lpstr>
      <vt:lpstr>…becomes</vt:lpstr>
      <vt:lpstr>…becomes</vt:lpstr>
      <vt:lpstr>Default profiles</vt:lpstr>
      <vt:lpstr>Default profiles</vt:lpstr>
      <vt:lpstr>So this…</vt:lpstr>
      <vt:lpstr>…becomes:</vt:lpstr>
      <vt:lpstr>Publishing and consuming RDFa</vt:lpstr>
      <vt:lpstr>Authoring RDFa</vt:lpstr>
      <vt:lpstr>Consuming RDFa</vt:lpstr>
      <vt:lpstr>Publishing RDFa</vt:lpstr>
      <vt:lpstr>Some deployment examples</vt:lpstr>
      <vt:lpstr>Google’s rich snippets</vt:lpstr>
      <vt:lpstr>Effects of, e.g., Google of Facebook</vt:lpstr>
      <vt:lpstr>BestBuy Example for RDFa Usage</vt:lpstr>
      <vt:lpstr>BestBuy Example for RDFa Usage</vt:lpstr>
      <vt:lpstr>Effects on BestBuy</vt:lpstr>
      <vt:lpstr>LOC example</vt:lpstr>
      <vt:lpstr>LOC example</vt:lpstr>
      <vt:lpstr>Overstock.com example</vt:lpstr>
      <vt:lpstr>Overstock.com example</vt:lpstr>
      <vt:lpstr>The huge step forward: Drupal 7</vt:lpstr>
      <vt:lpstr>The Examiner.com</vt:lpstr>
      <vt:lpstr>The Examiner.com</vt:lpstr>
      <vt:lpstr>What I did not talk about: API</vt:lpstr>
      <vt:lpstr>Conclusions</vt:lpstr>
      <vt:lpstr>Thank you for your attention!</vt:lpstr>
    </vt:vector>
  </TitlesOfParts>
  <Company>CWI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RDFa</dc:title>
  <dc:creator>Ivan Herman</dc:creator>
  <cp:lastModifiedBy>Ivan Herman</cp:lastModifiedBy>
  <cp:revision>112</cp:revision>
  <dcterms:created xsi:type="dcterms:W3CDTF">2010-11-25T14:57:57Z</dcterms:created>
  <dcterms:modified xsi:type="dcterms:W3CDTF">2011-06-01T09:34:24Z</dcterms:modified>
</cp:coreProperties>
</file>