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65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slides/slide7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Default Extension="jpeg" ContentType="image/jpeg"/>
  <Override PartName="/ppt/commentAuthors.xml" ContentType="application/vnd.openxmlformats-officedocument.presentationml.commentAuthors+xml"/>
  <Override PartName="/ppt/slides/slide64.xml" ContentType="application/vnd.openxmlformats-officedocument.presentationml.slide+xml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76"/>
  </p:notesMasterIdLst>
  <p:sldIdLst>
    <p:sldId id="256" r:id="rId2"/>
    <p:sldId id="259" r:id="rId3"/>
    <p:sldId id="258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39" r:id="rId31"/>
    <p:sldId id="341" r:id="rId32"/>
    <p:sldId id="342" r:id="rId33"/>
    <p:sldId id="286" r:id="rId34"/>
    <p:sldId id="287" r:id="rId35"/>
    <p:sldId id="288" r:id="rId36"/>
    <p:sldId id="289" r:id="rId37"/>
    <p:sldId id="335" r:id="rId38"/>
    <p:sldId id="290" r:id="rId39"/>
    <p:sldId id="291" r:id="rId40"/>
    <p:sldId id="292" r:id="rId41"/>
    <p:sldId id="293" r:id="rId42"/>
    <p:sldId id="336" r:id="rId43"/>
    <p:sldId id="295" r:id="rId44"/>
    <p:sldId id="296" r:id="rId45"/>
    <p:sldId id="33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32" r:id="rId64"/>
    <p:sldId id="316" r:id="rId65"/>
    <p:sldId id="318" r:id="rId66"/>
    <p:sldId id="319" r:id="rId67"/>
    <p:sldId id="321" r:id="rId68"/>
    <p:sldId id="322" r:id="rId69"/>
    <p:sldId id="323" r:id="rId70"/>
    <p:sldId id="326" r:id="rId71"/>
    <p:sldId id="327" r:id="rId72"/>
    <p:sldId id="328" r:id="rId73"/>
    <p:sldId id="333" r:id="rId74"/>
    <p:sldId id="334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Fabien L. Gandon" initials="FLG" lastIdx="1" clrIdx="0"/>
  <p:cmAuthor id="1" name="Ivan Herman" initials="I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9" autoAdjust="0"/>
    <p:restoredTop sz="94677" autoAdjust="0"/>
  </p:normalViewPr>
  <p:slideViewPr>
    <p:cSldViewPr snapToGrid="0" snapToObjects="1">
      <p:cViewPr varScale="1">
        <p:scale>
          <a:sx n="100" d="100"/>
          <a:sy n="100" d="100"/>
        </p:scale>
        <p:origin x="-5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commentAuthors" Target="commentAuthors.xml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D8F4E-89AC-DB43-A46D-BE9F7910EC3B}" type="datetimeFigureOut">
              <a:rPr lang="en-US" smtClean="0"/>
              <a:pPr/>
              <a:t>1/18/11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E39BC-8590-D04A-9E8F-20A482FDA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2585D6-769F-1C4C-BD28-A5797E8D268B}" type="slidenum">
              <a:rPr lang="en-US"/>
              <a:pPr/>
              <a:t>5</a:t>
            </a:fld>
            <a:endParaRPr lang="en-US"/>
          </a:p>
        </p:txBody>
      </p:sp>
      <p:sp>
        <p:nvSpPr>
          <p:cNvPr id="306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6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2585D6-769F-1C4C-BD28-A5797E8D268B}" type="slidenum">
              <a:rPr lang="en-US"/>
              <a:pPr/>
              <a:t>16</a:t>
            </a:fld>
            <a:endParaRPr lang="en-US"/>
          </a:p>
        </p:txBody>
      </p:sp>
      <p:sp>
        <p:nvSpPr>
          <p:cNvPr id="306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6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2585D6-769F-1C4C-BD28-A5797E8D268B}" type="slidenum">
              <a:rPr lang="en-US"/>
              <a:pPr/>
              <a:t>17</a:t>
            </a:fld>
            <a:endParaRPr lang="en-US"/>
          </a:p>
        </p:txBody>
      </p:sp>
      <p:sp>
        <p:nvSpPr>
          <p:cNvPr id="306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6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3E04EF-E9FF-574E-9F96-64CF9BCC8234}" type="slidenum">
              <a:rPr lang="en-US"/>
              <a:pPr/>
              <a:t>74</a:t>
            </a:fld>
            <a:endParaRPr lang="en-US"/>
          </a:p>
        </p:txBody>
      </p:sp>
      <p:sp>
        <p:nvSpPr>
          <p:cNvPr id="6031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31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56582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0" i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Helvetica Neue"/>
                <a:cs typeface="Helvetica Neue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761031"/>
            <a:ext cx="7772400" cy="1199704"/>
          </a:xfrm>
        </p:spPr>
        <p:txBody>
          <a:bodyPr lIns="45711" rIns="45711"/>
          <a:lstStyle>
            <a:lvl1pPr marL="0" marR="63994" indent="0" algn="ctr">
              <a:buNone/>
              <a:defRPr b="0" i="0"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875983"/>
            <a:ext cx="8432640" cy="1362383"/>
          </a:xfrm>
        </p:spPr>
        <p:txBody>
          <a:bodyPr anchor="t"/>
          <a:lstStyle>
            <a:lvl1pPr algn="ctr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41" y="1479702"/>
            <a:ext cx="8639999" cy="470065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/>
              <a:buChar char="•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481" y="1355182"/>
            <a:ext cx="4008959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55680" y="1355182"/>
            <a:ext cx="4216320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2" y="2605614"/>
            <a:ext cx="8232775" cy="198393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2" y="1323341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7200" y="4737329"/>
            <a:ext cx="8229600" cy="143487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7" y="1353521"/>
            <a:ext cx="8232775" cy="17892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2" y="3309634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4027" y="4598275"/>
            <a:ext cx="8232775" cy="182632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7" y="1761435"/>
            <a:ext cx="8232775" cy="390296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55680" y="41764"/>
            <a:ext cx="8501760" cy="1143000"/>
          </a:xfrm>
          <a:prstGeom prst="rect">
            <a:avLst/>
          </a:prstGeom>
        </p:spPr>
        <p:txBody>
          <a:bodyPr vert="horz" lIns="91420" tIns="45711" rIns="91420" bIns="4571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48321" y="1392538"/>
            <a:ext cx="8847359" cy="4982942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9040" y="6683180"/>
            <a:ext cx="367116" cy="20685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algn="l"/>
            <a:r>
              <a:rPr lang="en-US" sz="800" dirty="0" smtClean="0"/>
              <a:t>(</a:t>
            </a:r>
            <a:fld id="{1F7FDA8B-F13B-1D43-9711-3B08EFAB2B53}" type="slidenum">
              <a:rPr lang="en-US" sz="800" smtClean="0"/>
              <a:pPr algn="l"/>
              <a:t>‹#›</a:t>
            </a:fld>
            <a:r>
              <a:rPr lang="en-US" sz="800" dirty="0" smtClean="0"/>
              <a:t>)</a:t>
            </a:r>
            <a:endParaRPr lang="en-US" sz="800" dirty="0"/>
          </a:p>
        </p:txBody>
      </p:sp>
      <p:pic>
        <p:nvPicPr>
          <p:cNvPr id="11" name="Picture 10" descr="sw-horz-w3c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11067" y="6629781"/>
            <a:ext cx="994684" cy="1981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0" i="0" kern="1200">
          <a:solidFill>
            <a:srgbClr val="0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Helvetica Neue Light"/>
          <a:ea typeface="+mj-ea"/>
          <a:cs typeface="Helvetica Neue Light"/>
        </a:defRPr>
      </a:lvl1pPr>
    </p:titleStyle>
    <p:bodyStyle>
      <a:lvl1pPr marL="365684" indent="-255978" algn="l" rtl="0" eaLnBrk="1" latinLnBrk="0" hangingPunct="1">
        <a:spcBef>
          <a:spcPts val="600"/>
        </a:spcBef>
        <a:spcAft>
          <a:spcPts val="0"/>
        </a:spcAft>
        <a:buClr>
          <a:schemeClr val="bg1">
            <a:lumMod val="50000"/>
          </a:schemeClr>
        </a:buClr>
        <a:buSzPct val="68000"/>
        <a:buFont typeface="Wingdings 3"/>
        <a:buChar char=""/>
        <a:defRPr kumimoji="0" sz="27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1pPr>
      <a:lvl2pPr marL="621663" indent="-228553" algn="l" rtl="0" eaLnBrk="1" latinLnBrk="0" hangingPunct="1">
        <a:spcBef>
          <a:spcPts val="400"/>
        </a:spcBef>
        <a:buClr>
          <a:schemeClr val="bg1">
            <a:lumMod val="50000"/>
          </a:schemeClr>
        </a:buClr>
        <a:buFont typeface="Wingdings" charset="2"/>
        <a:buChar char="§"/>
        <a:defRPr kumimoji="0" sz="23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2pPr>
      <a:lvl3pPr marL="859358" indent="-228553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SzPct val="100000"/>
        <a:buFont typeface="Wingdings 2"/>
        <a:buChar char=""/>
        <a:defRPr kumimoji="0" sz="21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3pPr>
      <a:lvl4pPr marL="1142764" indent="-228553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9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4pPr>
      <a:lvl5pPr marL="1371316" indent="-228553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8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5pPr>
      <a:lvl6pPr marL="1599868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421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974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526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bioontology.org/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2009/12/rdf-ws/Papers.html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2009/12/rdf-ws/Report.html" TargetMode="External"/><Relationship Id="rId3" Type="http://schemas.openxmlformats.org/officeDocument/2006/relationships/hyperlink" Target="http://www.w3.org/2002/09/wbs/1/rdf-2010/results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rdf-sparql-query/%23grammar" TargetMode="External"/><Relationship Id="rId4" Type="http://schemas.openxmlformats.org/officeDocument/2006/relationships/hyperlink" Target="http://www.w3.org/TeamSubmission/2008/SUBM-n3-20080114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eamSubmission/turtle/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json-ld.org/spec/latest/" TargetMode="External"/><Relationship Id="rId4" Type="http://schemas.openxmlformats.org/officeDocument/2006/relationships/hyperlink" Target="http://decentralyze.com/2010/06/04/from-json-to-rdf-in-six-easy-steps-with-jron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2.talis.com/wiki/RDF_JSON_Specifica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rdf-plain-literal/" TargetMode="External"/><Relationship Id="rId3" Type="http://schemas.openxmlformats.org/officeDocument/2006/relationships/hyperlink" Target="http://www.w3.org/TR/powder-formal/%23regexSemantics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entailment/%23id35806215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9048"/>
            <a:ext cx="7772400" cy="1829761"/>
          </a:xfrm>
        </p:spPr>
        <p:txBody>
          <a:bodyPr/>
          <a:lstStyle/>
          <a:p>
            <a:r>
              <a:rPr lang="fr-FR" dirty="0" smtClean="0"/>
              <a:t>État des travaux en cours au W3C et perspectives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74358"/>
            <a:ext cx="7772400" cy="207735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ères</a:t>
            </a:r>
            <a:r>
              <a:rPr lang="fr-FR" dirty="0" smtClean="0"/>
              <a:t> journées professionnelles du Web Sémantique</a:t>
            </a:r>
          </a:p>
          <a:p>
            <a:r>
              <a:rPr lang="fr-FR" dirty="0" smtClean="0"/>
              <a:t>Paris, le 17 Janvier 2011</a:t>
            </a:r>
          </a:p>
          <a:p>
            <a:endParaRPr lang="fr-FR" dirty="0" smtClean="0"/>
          </a:p>
          <a:p>
            <a:r>
              <a:rPr lang="fr-FR" dirty="0" smtClean="0"/>
              <a:t>Ivan Herman</a:t>
            </a:r>
          </a:p>
          <a:p>
            <a:r>
              <a:rPr lang="fr-FR" dirty="0" smtClean="0"/>
              <a:t>W3C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399143"/>
            <a:ext cx="3175000" cy="609600"/>
          </a:xfrm>
          <a:prstGeom prst="rect">
            <a:avLst/>
          </a:prstGeom>
        </p:spPr>
      </p:pic>
      <p:pic>
        <p:nvPicPr>
          <p:cNvPr id="5" name="Picture 4" descr="sw-horz-w3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357" y="6086929"/>
            <a:ext cx="2295286" cy="457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Chemins de relations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7" y="1761434"/>
            <a:ext cx="8232775" cy="2839873"/>
          </a:xfrm>
        </p:spPr>
        <p:txBody>
          <a:bodyPr>
            <a:normAutofit/>
          </a:bodyPr>
          <a:lstStyle/>
          <a:p>
            <a:r>
              <a:rPr lang="en-US" noProof="1" smtClean="0"/>
              <a:t>{</a:t>
            </a:r>
          </a:p>
          <a:p>
            <a:r>
              <a:rPr lang="en-US" noProof="1" smtClean="0"/>
              <a:t>  ?x foaf:knows/foaf:knows/foaf:name ?y .</a:t>
            </a:r>
          </a:p>
          <a:p>
            <a:r>
              <a:rPr lang="en-US" noProof="1" smtClean="0"/>
              <a:t>  ?x foaf:knows{2}/foaf:name ?y .</a:t>
            </a:r>
          </a:p>
          <a:p>
            <a:r>
              <a:rPr lang="en-US" noProof="1" smtClean="0"/>
              <a:t>  ?ancestor (ex:motherOf|ex:fatherOf)+ &lt;#me&gt; .</a:t>
            </a:r>
          </a:p>
          <a:p>
            <a:r>
              <a:rPr lang="en-US" noProof="1" smtClean="0"/>
              <a:t>  ?z rdf:type/rdfs:subClassOf* ?type .</a:t>
            </a:r>
          </a:p>
          <a:p>
            <a:endParaRPr lang="en-US" noProof="1" smtClean="0"/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} </a:t>
            </a:r>
            <a:endParaRPr lang="en-US" noProof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Attention !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7" y="1353521"/>
            <a:ext cx="8232775" cy="1420941"/>
          </a:xfrm>
        </p:spPr>
        <p:txBody>
          <a:bodyPr>
            <a:normAutofit/>
          </a:bodyPr>
          <a:lstStyle/>
          <a:p>
            <a:r>
              <a:rPr lang="en-US" dirty="0" smtClean="0"/>
              <a:t>{</a:t>
            </a:r>
          </a:p>
          <a:p>
            <a:r>
              <a:rPr lang="en-US" dirty="0" smtClean="0"/>
              <a:t>  </a:t>
            </a:r>
            <a:r>
              <a:rPr lang="en-US" noProof="1" smtClean="0"/>
              <a:t>&lt;#a&gt; rdf:rest*/rdf:first ?listElement .</a:t>
            </a:r>
          </a:p>
          <a:p>
            <a:r>
              <a:rPr lang="en-US" dirty="0" smtClean="0"/>
              <a:t>}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2" y="3309634"/>
            <a:ext cx="8232775" cy="1496828"/>
          </a:xfrm>
        </p:spPr>
        <p:txBody>
          <a:bodyPr>
            <a:normAutofit/>
          </a:bodyPr>
          <a:lstStyle/>
          <a:p>
            <a:r>
              <a:rPr lang="fr-FR" dirty="0" smtClean="0"/>
              <a:t>…n’est </a:t>
            </a:r>
            <a:r>
              <a:rPr lang="fr-FR" i="1" u="sng" dirty="0" smtClean="0"/>
              <a:t>pas</a:t>
            </a:r>
            <a:r>
              <a:rPr lang="fr-FR" dirty="0" smtClean="0"/>
              <a:t> une solution complète pour une requêtes sur une liste : l’ordre des variables n’est pas garanti dans les réponses…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Négation</a:t>
            </a:r>
            <a:r>
              <a:rPr lang="en-US" dirty="0" smtClean="0"/>
              <a:t> I.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2" y="2204357"/>
            <a:ext cx="8232775" cy="1983930"/>
          </a:xfrm>
        </p:spPr>
        <p:txBody>
          <a:bodyPr/>
          <a:lstStyle/>
          <a:p>
            <a:r>
              <a:rPr lang="en-US" noProof="1" smtClean="0"/>
              <a:t>SELECT ?personne</a:t>
            </a:r>
          </a:p>
          <a:p>
            <a:r>
              <a:rPr lang="en-US" noProof="1" smtClean="0"/>
              <a:t>WHERE </a:t>
            </a:r>
          </a:p>
          <a:p>
            <a:r>
              <a:rPr lang="en-US" noProof="1" smtClean="0"/>
              <a:t>{</a:t>
            </a:r>
          </a:p>
          <a:p>
            <a:r>
              <a:rPr lang="en-US" noProof="1" smtClean="0"/>
              <a:t>    ?personne rdf:type  foaf:Person .</a:t>
            </a:r>
          </a:p>
          <a:p>
            <a:r>
              <a:rPr lang="en-US" noProof="1" smtClean="0"/>
              <a:t>    FILTER NOT EXISTS { ?personne foaf:name ?name }</a:t>
            </a:r>
          </a:p>
          <a:p>
            <a:r>
              <a:rPr lang="en-US" noProof="1" smtClean="0"/>
              <a:t>} 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i="1" dirty="0" smtClean="0"/>
              <a:t>Trouver les personnes sans noms :</a:t>
            </a:r>
            <a:endParaRPr lang="fr-FR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Négation</a:t>
            </a:r>
            <a:r>
              <a:rPr lang="en-US" dirty="0" smtClean="0"/>
              <a:t> II.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2" y="2186213"/>
            <a:ext cx="8232775" cy="1983930"/>
          </a:xfrm>
        </p:spPr>
        <p:txBody>
          <a:bodyPr>
            <a:normAutofit fontScale="92500" lnSpcReduction="20000"/>
          </a:bodyPr>
          <a:lstStyle/>
          <a:p>
            <a:r>
              <a:rPr lang="en-US" noProof="1" smtClean="0"/>
              <a:t>SELECT ?personne</a:t>
            </a:r>
          </a:p>
          <a:p>
            <a:r>
              <a:rPr lang="en-US" noProof="1" smtClean="0"/>
              <a:t>WHERE {</a:t>
            </a:r>
          </a:p>
          <a:p>
            <a:r>
              <a:rPr lang="en-US" noProof="1" smtClean="0"/>
              <a:t>   ?personne rdf:type  foaf:Person .</a:t>
            </a:r>
          </a:p>
          <a:p>
            <a:r>
              <a:rPr lang="en-US" noProof="1" smtClean="0"/>
              <a:t>   MINUS {</a:t>
            </a:r>
          </a:p>
          <a:p>
            <a:r>
              <a:rPr lang="en-US" noProof="1" smtClean="0"/>
              <a:t>      ?personne foaf:name ?name .</a:t>
            </a:r>
          </a:p>
          <a:p>
            <a:r>
              <a:rPr lang="en-US" noProof="1" smtClean="0"/>
              <a:t>   }</a:t>
            </a:r>
          </a:p>
          <a:p>
            <a:r>
              <a:rPr lang="en-US" noProof="1" smtClean="0"/>
              <a:t>} 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i="1" dirty="0" smtClean="0"/>
              <a:t>Trouver les personnes sans noms 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/>
          <p:cNvCxnSpPr/>
          <p:nvPr/>
        </p:nvCxnSpPr>
        <p:spPr bwMode="auto">
          <a:xfrm rot="16200000" flipH="1">
            <a:off x="1876055" y="3705512"/>
            <a:ext cx="5046290" cy="6912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>
                <a:alpha val="36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SPARQL 1.1 et RDFS/OWL/RIF</a:t>
            </a:r>
            <a:endParaRPr lang="fr-FR"/>
          </a:p>
        </p:txBody>
      </p:sp>
      <p:grpSp>
        <p:nvGrpSpPr>
          <p:cNvPr id="2" name="Group 32"/>
          <p:cNvGrpSpPr/>
          <p:nvPr/>
        </p:nvGrpSpPr>
        <p:grpSpPr>
          <a:xfrm>
            <a:off x="4664853" y="3627953"/>
            <a:ext cx="4499342" cy="749456"/>
            <a:chOff x="6411912" y="5595934"/>
            <a:chExt cx="4275105" cy="826137"/>
          </a:xfrm>
        </p:grpSpPr>
        <p:grpSp>
          <p:nvGrpSpPr>
            <p:cNvPr id="3" name="Group 27"/>
            <p:cNvGrpSpPr/>
            <p:nvPr/>
          </p:nvGrpSpPr>
          <p:grpSpPr>
            <a:xfrm>
              <a:off x="6411912" y="5595934"/>
              <a:ext cx="4275105" cy="365299"/>
              <a:chOff x="6259512" y="4008437"/>
              <a:chExt cx="4275105" cy="365299"/>
            </a:xfrm>
          </p:grpSpPr>
          <p:sp>
            <p:nvSpPr>
              <p:cNvPr id="20" name="Freeform 44"/>
              <p:cNvSpPr>
                <a:spLocks/>
              </p:cNvSpPr>
              <p:nvPr/>
            </p:nvSpPr>
            <p:spPr bwMode="auto">
              <a:xfrm>
                <a:off x="6259512" y="4008437"/>
                <a:ext cx="373587" cy="318335"/>
              </a:xfrm>
              <a:custGeom>
                <a:avLst/>
                <a:gdLst/>
                <a:ahLst/>
                <a:cxnLst>
                  <a:cxn ang="0">
                    <a:pos x="11628" y="554"/>
                  </a:cxn>
                  <a:cxn ang="0">
                    <a:pos x="11566" y="539"/>
                  </a:cxn>
                  <a:cxn ang="0">
                    <a:pos x="11507" y="521"/>
                  </a:cxn>
                  <a:cxn ang="0">
                    <a:pos x="11452" y="501"/>
                  </a:cxn>
                  <a:cxn ang="0">
                    <a:pos x="11398" y="478"/>
                  </a:cxn>
                  <a:cxn ang="0">
                    <a:pos x="11347" y="451"/>
                  </a:cxn>
                  <a:cxn ang="0">
                    <a:pos x="11300" y="422"/>
                  </a:cxn>
                  <a:cxn ang="0">
                    <a:pos x="11254" y="391"/>
                  </a:cxn>
                  <a:cxn ang="0">
                    <a:pos x="11211" y="355"/>
                  </a:cxn>
                  <a:cxn ang="0">
                    <a:pos x="11171" y="318"/>
                  </a:cxn>
                  <a:cxn ang="0">
                    <a:pos x="11134" y="277"/>
                  </a:cxn>
                  <a:cxn ang="0">
                    <a:pos x="11099" y="233"/>
                  </a:cxn>
                  <a:cxn ang="0">
                    <a:pos x="11067" y="186"/>
                  </a:cxn>
                  <a:cxn ang="0">
                    <a:pos x="11037" y="137"/>
                  </a:cxn>
                  <a:cxn ang="0">
                    <a:pos x="11010" y="84"/>
                  </a:cxn>
                  <a:cxn ang="0">
                    <a:pos x="10987" y="30"/>
                  </a:cxn>
                  <a:cxn ang="0">
                    <a:pos x="5135" y="726"/>
                  </a:cxn>
                  <a:cxn ang="0">
                    <a:pos x="5077" y="766"/>
                  </a:cxn>
                  <a:cxn ang="0">
                    <a:pos x="5025" y="808"/>
                  </a:cxn>
                  <a:cxn ang="0">
                    <a:pos x="4980" y="853"/>
                  </a:cxn>
                  <a:cxn ang="0">
                    <a:pos x="4943" y="901"/>
                  </a:cxn>
                  <a:cxn ang="0">
                    <a:pos x="4913" y="951"/>
                  </a:cxn>
                  <a:cxn ang="0">
                    <a:pos x="4888" y="1005"/>
                  </a:cxn>
                  <a:cxn ang="0">
                    <a:pos x="4871" y="1060"/>
                  </a:cxn>
                  <a:cxn ang="0">
                    <a:pos x="4860" y="1119"/>
                  </a:cxn>
                  <a:cxn ang="0">
                    <a:pos x="4779" y="1280"/>
                  </a:cxn>
                  <a:cxn ang="0">
                    <a:pos x="4741" y="1350"/>
                  </a:cxn>
                  <a:cxn ang="0">
                    <a:pos x="4704" y="1412"/>
                  </a:cxn>
                  <a:cxn ang="0">
                    <a:pos x="4669" y="1468"/>
                  </a:cxn>
                  <a:cxn ang="0">
                    <a:pos x="4634" y="1516"/>
                  </a:cxn>
                  <a:cxn ang="0">
                    <a:pos x="4602" y="1557"/>
                  </a:cxn>
                  <a:cxn ang="0">
                    <a:pos x="4570" y="1590"/>
                  </a:cxn>
                  <a:cxn ang="0">
                    <a:pos x="4546" y="1641"/>
                  </a:cxn>
                  <a:cxn ang="0">
                    <a:pos x="4521" y="1684"/>
                  </a:cxn>
                  <a:cxn ang="0">
                    <a:pos x="4493" y="1721"/>
                  </a:cxn>
                  <a:cxn ang="0">
                    <a:pos x="4464" y="1750"/>
                  </a:cxn>
                  <a:cxn ang="0">
                    <a:pos x="4433" y="1773"/>
                  </a:cxn>
                  <a:cxn ang="0">
                    <a:pos x="4399" y="1790"/>
                  </a:cxn>
                  <a:cxn ang="0">
                    <a:pos x="4364" y="1800"/>
                  </a:cxn>
                  <a:cxn ang="0">
                    <a:pos x="4326" y="1803"/>
                  </a:cxn>
                  <a:cxn ang="0">
                    <a:pos x="896" y="2327"/>
                  </a:cxn>
                  <a:cxn ang="0">
                    <a:pos x="803" y="2424"/>
                  </a:cxn>
                  <a:cxn ang="0">
                    <a:pos x="737" y="2487"/>
                  </a:cxn>
                  <a:cxn ang="0">
                    <a:pos x="693" y="2525"/>
                  </a:cxn>
                  <a:cxn ang="0">
                    <a:pos x="651" y="2559"/>
                  </a:cxn>
                  <a:cxn ang="0">
                    <a:pos x="609" y="2591"/>
                  </a:cxn>
                  <a:cxn ang="0">
                    <a:pos x="569" y="2618"/>
                  </a:cxn>
                  <a:cxn ang="0">
                    <a:pos x="528" y="2641"/>
                  </a:cxn>
                  <a:cxn ang="0">
                    <a:pos x="490" y="2662"/>
                  </a:cxn>
                  <a:cxn ang="0">
                    <a:pos x="451" y="2680"/>
                  </a:cxn>
                  <a:cxn ang="0">
                    <a:pos x="414" y="2693"/>
                  </a:cxn>
                  <a:cxn ang="0">
                    <a:pos x="377" y="2703"/>
                  </a:cxn>
                  <a:cxn ang="0">
                    <a:pos x="342" y="2710"/>
                  </a:cxn>
                  <a:cxn ang="0">
                    <a:pos x="306" y="2713"/>
                  </a:cxn>
                  <a:cxn ang="0">
                    <a:pos x="0" y="9921"/>
                  </a:cxn>
                  <a:cxn ang="0">
                    <a:pos x="11660" y="560"/>
                  </a:cxn>
                </a:cxnLst>
                <a:rect l="0" t="0" r="r" b="b"/>
                <a:pathLst>
                  <a:path w="11660" h="9921">
                    <a:moveTo>
                      <a:pt x="11660" y="560"/>
                    </a:moveTo>
                    <a:lnTo>
                      <a:pt x="11628" y="554"/>
                    </a:lnTo>
                    <a:lnTo>
                      <a:pt x="11597" y="546"/>
                    </a:lnTo>
                    <a:lnTo>
                      <a:pt x="11566" y="539"/>
                    </a:lnTo>
                    <a:lnTo>
                      <a:pt x="11537" y="530"/>
                    </a:lnTo>
                    <a:lnTo>
                      <a:pt x="11507" y="521"/>
                    </a:lnTo>
                    <a:lnTo>
                      <a:pt x="11479" y="512"/>
                    </a:lnTo>
                    <a:lnTo>
                      <a:pt x="11452" y="501"/>
                    </a:lnTo>
                    <a:lnTo>
                      <a:pt x="11424" y="490"/>
                    </a:lnTo>
                    <a:lnTo>
                      <a:pt x="11398" y="478"/>
                    </a:lnTo>
                    <a:lnTo>
                      <a:pt x="11373" y="466"/>
                    </a:lnTo>
                    <a:lnTo>
                      <a:pt x="11347" y="451"/>
                    </a:lnTo>
                    <a:lnTo>
                      <a:pt x="11323" y="437"/>
                    </a:lnTo>
                    <a:lnTo>
                      <a:pt x="11300" y="422"/>
                    </a:lnTo>
                    <a:lnTo>
                      <a:pt x="11276" y="407"/>
                    </a:lnTo>
                    <a:lnTo>
                      <a:pt x="11254" y="391"/>
                    </a:lnTo>
                    <a:lnTo>
                      <a:pt x="11232" y="374"/>
                    </a:lnTo>
                    <a:lnTo>
                      <a:pt x="11211" y="355"/>
                    </a:lnTo>
                    <a:lnTo>
                      <a:pt x="11190" y="337"/>
                    </a:lnTo>
                    <a:lnTo>
                      <a:pt x="11171" y="318"/>
                    </a:lnTo>
                    <a:lnTo>
                      <a:pt x="11152" y="298"/>
                    </a:lnTo>
                    <a:lnTo>
                      <a:pt x="11134" y="277"/>
                    </a:lnTo>
                    <a:lnTo>
                      <a:pt x="11115" y="255"/>
                    </a:lnTo>
                    <a:lnTo>
                      <a:pt x="11099" y="233"/>
                    </a:lnTo>
                    <a:lnTo>
                      <a:pt x="11082" y="211"/>
                    </a:lnTo>
                    <a:lnTo>
                      <a:pt x="11067" y="186"/>
                    </a:lnTo>
                    <a:lnTo>
                      <a:pt x="11052" y="162"/>
                    </a:lnTo>
                    <a:lnTo>
                      <a:pt x="11037" y="137"/>
                    </a:lnTo>
                    <a:lnTo>
                      <a:pt x="11023" y="112"/>
                    </a:lnTo>
                    <a:lnTo>
                      <a:pt x="11010" y="84"/>
                    </a:lnTo>
                    <a:lnTo>
                      <a:pt x="10998" y="57"/>
                    </a:lnTo>
                    <a:lnTo>
                      <a:pt x="10987" y="30"/>
                    </a:lnTo>
                    <a:lnTo>
                      <a:pt x="10976" y="0"/>
                    </a:lnTo>
                    <a:lnTo>
                      <a:pt x="5135" y="726"/>
                    </a:lnTo>
                    <a:lnTo>
                      <a:pt x="5105" y="745"/>
                    </a:lnTo>
                    <a:lnTo>
                      <a:pt x="5077" y="766"/>
                    </a:lnTo>
                    <a:lnTo>
                      <a:pt x="5050" y="786"/>
                    </a:lnTo>
                    <a:lnTo>
                      <a:pt x="5025" y="808"/>
                    </a:lnTo>
                    <a:lnTo>
                      <a:pt x="5002" y="831"/>
                    </a:lnTo>
                    <a:lnTo>
                      <a:pt x="4980" y="853"/>
                    </a:lnTo>
                    <a:lnTo>
                      <a:pt x="4961" y="876"/>
                    </a:lnTo>
                    <a:lnTo>
                      <a:pt x="4943" y="901"/>
                    </a:lnTo>
                    <a:lnTo>
                      <a:pt x="4927" y="926"/>
                    </a:lnTo>
                    <a:lnTo>
                      <a:pt x="4913" y="951"/>
                    </a:lnTo>
                    <a:lnTo>
                      <a:pt x="4899" y="977"/>
                    </a:lnTo>
                    <a:lnTo>
                      <a:pt x="4888" y="1005"/>
                    </a:lnTo>
                    <a:lnTo>
                      <a:pt x="4879" y="1032"/>
                    </a:lnTo>
                    <a:lnTo>
                      <a:pt x="4871" y="1060"/>
                    </a:lnTo>
                    <a:lnTo>
                      <a:pt x="4865" y="1090"/>
                    </a:lnTo>
                    <a:lnTo>
                      <a:pt x="4860" y="1119"/>
                    </a:lnTo>
                    <a:lnTo>
                      <a:pt x="4818" y="1203"/>
                    </a:lnTo>
                    <a:lnTo>
                      <a:pt x="4779" y="1280"/>
                    </a:lnTo>
                    <a:lnTo>
                      <a:pt x="4759" y="1316"/>
                    </a:lnTo>
                    <a:lnTo>
                      <a:pt x="4741" y="1350"/>
                    </a:lnTo>
                    <a:lnTo>
                      <a:pt x="4721" y="1382"/>
                    </a:lnTo>
                    <a:lnTo>
                      <a:pt x="4704" y="1412"/>
                    </a:lnTo>
                    <a:lnTo>
                      <a:pt x="4686" y="1442"/>
                    </a:lnTo>
                    <a:lnTo>
                      <a:pt x="4669" y="1468"/>
                    </a:lnTo>
                    <a:lnTo>
                      <a:pt x="4651" y="1493"/>
                    </a:lnTo>
                    <a:lnTo>
                      <a:pt x="4634" y="1516"/>
                    </a:lnTo>
                    <a:lnTo>
                      <a:pt x="4618" y="1538"/>
                    </a:lnTo>
                    <a:lnTo>
                      <a:pt x="4602" y="1557"/>
                    </a:lnTo>
                    <a:lnTo>
                      <a:pt x="4586" y="1574"/>
                    </a:lnTo>
                    <a:lnTo>
                      <a:pt x="4570" y="1590"/>
                    </a:lnTo>
                    <a:lnTo>
                      <a:pt x="4558" y="1617"/>
                    </a:lnTo>
                    <a:lnTo>
                      <a:pt x="4546" y="1641"/>
                    </a:lnTo>
                    <a:lnTo>
                      <a:pt x="4533" y="1663"/>
                    </a:lnTo>
                    <a:lnTo>
                      <a:pt x="4521" y="1684"/>
                    </a:lnTo>
                    <a:lnTo>
                      <a:pt x="4507" y="1704"/>
                    </a:lnTo>
                    <a:lnTo>
                      <a:pt x="4493" y="1721"/>
                    </a:lnTo>
                    <a:lnTo>
                      <a:pt x="4478" y="1737"/>
                    </a:lnTo>
                    <a:lnTo>
                      <a:pt x="4464" y="1750"/>
                    </a:lnTo>
                    <a:lnTo>
                      <a:pt x="4449" y="1763"/>
                    </a:lnTo>
                    <a:lnTo>
                      <a:pt x="4433" y="1773"/>
                    </a:lnTo>
                    <a:lnTo>
                      <a:pt x="4417" y="1783"/>
                    </a:lnTo>
                    <a:lnTo>
                      <a:pt x="4399" y="1790"/>
                    </a:lnTo>
                    <a:lnTo>
                      <a:pt x="4382" y="1796"/>
                    </a:lnTo>
                    <a:lnTo>
                      <a:pt x="4364" y="1800"/>
                    </a:lnTo>
                    <a:lnTo>
                      <a:pt x="4346" y="1802"/>
                    </a:lnTo>
                    <a:lnTo>
                      <a:pt x="4326" y="1803"/>
                    </a:lnTo>
                    <a:lnTo>
                      <a:pt x="942" y="2273"/>
                    </a:lnTo>
                    <a:lnTo>
                      <a:pt x="896" y="2327"/>
                    </a:lnTo>
                    <a:lnTo>
                      <a:pt x="849" y="2377"/>
                    </a:lnTo>
                    <a:lnTo>
                      <a:pt x="803" y="2424"/>
                    </a:lnTo>
                    <a:lnTo>
                      <a:pt x="759" y="2467"/>
                    </a:lnTo>
                    <a:lnTo>
                      <a:pt x="737" y="2487"/>
                    </a:lnTo>
                    <a:lnTo>
                      <a:pt x="715" y="2507"/>
                    </a:lnTo>
                    <a:lnTo>
                      <a:pt x="693" y="2525"/>
                    </a:lnTo>
                    <a:lnTo>
                      <a:pt x="672" y="2542"/>
                    </a:lnTo>
                    <a:lnTo>
                      <a:pt x="651" y="2559"/>
                    </a:lnTo>
                    <a:lnTo>
                      <a:pt x="630" y="2575"/>
                    </a:lnTo>
                    <a:lnTo>
                      <a:pt x="609" y="2591"/>
                    </a:lnTo>
                    <a:lnTo>
                      <a:pt x="589" y="2604"/>
                    </a:lnTo>
                    <a:lnTo>
                      <a:pt x="569" y="2618"/>
                    </a:lnTo>
                    <a:lnTo>
                      <a:pt x="548" y="2630"/>
                    </a:lnTo>
                    <a:lnTo>
                      <a:pt x="528" y="2641"/>
                    </a:lnTo>
                    <a:lnTo>
                      <a:pt x="509" y="2652"/>
                    </a:lnTo>
                    <a:lnTo>
                      <a:pt x="490" y="2662"/>
                    </a:lnTo>
                    <a:lnTo>
                      <a:pt x="470" y="2672"/>
                    </a:lnTo>
                    <a:lnTo>
                      <a:pt x="451" y="2680"/>
                    </a:lnTo>
                    <a:lnTo>
                      <a:pt x="432" y="2687"/>
                    </a:lnTo>
                    <a:lnTo>
                      <a:pt x="414" y="2693"/>
                    </a:lnTo>
                    <a:lnTo>
                      <a:pt x="395" y="2699"/>
                    </a:lnTo>
                    <a:lnTo>
                      <a:pt x="377" y="2703"/>
                    </a:lnTo>
                    <a:lnTo>
                      <a:pt x="359" y="2707"/>
                    </a:lnTo>
                    <a:lnTo>
                      <a:pt x="342" y="2710"/>
                    </a:lnTo>
                    <a:lnTo>
                      <a:pt x="324" y="2712"/>
                    </a:lnTo>
                    <a:lnTo>
                      <a:pt x="306" y="2713"/>
                    </a:lnTo>
                    <a:lnTo>
                      <a:pt x="289" y="2714"/>
                    </a:lnTo>
                    <a:lnTo>
                      <a:pt x="0" y="9921"/>
                    </a:lnTo>
                    <a:lnTo>
                      <a:pt x="11266" y="7736"/>
                    </a:lnTo>
                    <a:lnTo>
                      <a:pt x="11660" y="560"/>
                    </a:lnTo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635071" y="4017506"/>
                <a:ext cx="3899546" cy="356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500" b="1" dirty="0" smtClean="0"/>
                  <a:t>Données en RDF </a:t>
                </a:r>
                <a:r>
                  <a:rPr lang="fr-FR" sz="1500" b="1" i="1" dirty="0" smtClean="0"/>
                  <a:t>plus </a:t>
                </a:r>
                <a:r>
                  <a:rPr lang="fr-FR" sz="1500" b="1" dirty="0" smtClean="0"/>
                  <a:t>les triplets inférés</a:t>
                </a:r>
                <a:endParaRPr lang="fr-FR" sz="1500" b="1" dirty="0"/>
              </a:p>
            </p:txBody>
          </p:sp>
        </p:grpSp>
        <p:grpSp>
          <p:nvGrpSpPr>
            <p:cNvPr id="5" name="Group 28"/>
            <p:cNvGrpSpPr/>
            <p:nvPr/>
          </p:nvGrpSpPr>
          <p:grpSpPr>
            <a:xfrm>
              <a:off x="6411912" y="6065841"/>
              <a:ext cx="2122722" cy="356230"/>
              <a:chOff x="3973512" y="2921858"/>
              <a:chExt cx="2122722" cy="356230"/>
            </a:xfrm>
          </p:grpSpPr>
          <p:sp>
            <p:nvSpPr>
              <p:cNvPr id="30" name="Freeform 44"/>
              <p:cNvSpPr>
                <a:spLocks/>
              </p:cNvSpPr>
              <p:nvPr/>
            </p:nvSpPr>
            <p:spPr bwMode="auto">
              <a:xfrm>
                <a:off x="3973512" y="2928102"/>
                <a:ext cx="373587" cy="318335"/>
              </a:xfrm>
              <a:custGeom>
                <a:avLst/>
                <a:gdLst/>
                <a:ahLst/>
                <a:cxnLst>
                  <a:cxn ang="0">
                    <a:pos x="11628" y="554"/>
                  </a:cxn>
                  <a:cxn ang="0">
                    <a:pos x="11566" y="539"/>
                  </a:cxn>
                  <a:cxn ang="0">
                    <a:pos x="11507" y="521"/>
                  </a:cxn>
                  <a:cxn ang="0">
                    <a:pos x="11452" y="501"/>
                  </a:cxn>
                  <a:cxn ang="0">
                    <a:pos x="11398" y="478"/>
                  </a:cxn>
                  <a:cxn ang="0">
                    <a:pos x="11347" y="451"/>
                  </a:cxn>
                  <a:cxn ang="0">
                    <a:pos x="11300" y="422"/>
                  </a:cxn>
                  <a:cxn ang="0">
                    <a:pos x="11254" y="391"/>
                  </a:cxn>
                  <a:cxn ang="0">
                    <a:pos x="11211" y="355"/>
                  </a:cxn>
                  <a:cxn ang="0">
                    <a:pos x="11171" y="318"/>
                  </a:cxn>
                  <a:cxn ang="0">
                    <a:pos x="11134" y="277"/>
                  </a:cxn>
                  <a:cxn ang="0">
                    <a:pos x="11099" y="233"/>
                  </a:cxn>
                  <a:cxn ang="0">
                    <a:pos x="11067" y="186"/>
                  </a:cxn>
                  <a:cxn ang="0">
                    <a:pos x="11037" y="137"/>
                  </a:cxn>
                  <a:cxn ang="0">
                    <a:pos x="11010" y="84"/>
                  </a:cxn>
                  <a:cxn ang="0">
                    <a:pos x="10987" y="30"/>
                  </a:cxn>
                  <a:cxn ang="0">
                    <a:pos x="5135" y="726"/>
                  </a:cxn>
                  <a:cxn ang="0">
                    <a:pos x="5077" y="766"/>
                  </a:cxn>
                  <a:cxn ang="0">
                    <a:pos x="5025" y="808"/>
                  </a:cxn>
                  <a:cxn ang="0">
                    <a:pos x="4980" y="853"/>
                  </a:cxn>
                  <a:cxn ang="0">
                    <a:pos x="4943" y="901"/>
                  </a:cxn>
                  <a:cxn ang="0">
                    <a:pos x="4913" y="951"/>
                  </a:cxn>
                  <a:cxn ang="0">
                    <a:pos x="4888" y="1005"/>
                  </a:cxn>
                  <a:cxn ang="0">
                    <a:pos x="4871" y="1060"/>
                  </a:cxn>
                  <a:cxn ang="0">
                    <a:pos x="4860" y="1119"/>
                  </a:cxn>
                  <a:cxn ang="0">
                    <a:pos x="4779" y="1280"/>
                  </a:cxn>
                  <a:cxn ang="0">
                    <a:pos x="4741" y="1350"/>
                  </a:cxn>
                  <a:cxn ang="0">
                    <a:pos x="4704" y="1412"/>
                  </a:cxn>
                  <a:cxn ang="0">
                    <a:pos x="4669" y="1468"/>
                  </a:cxn>
                  <a:cxn ang="0">
                    <a:pos x="4634" y="1516"/>
                  </a:cxn>
                  <a:cxn ang="0">
                    <a:pos x="4602" y="1557"/>
                  </a:cxn>
                  <a:cxn ang="0">
                    <a:pos x="4570" y="1590"/>
                  </a:cxn>
                  <a:cxn ang="0">
                    <a:pos x="4546" y="1641"/>
                  </a:cxn>
                  <a:cxn ang="0">
                    <a:pos x="4521" y="1684"/>
                  </a:cxn>
                  <a:cxn ang="0">
                    <a:pos x="4493" y="1721"/>
                  </a:cxn>
                  <a:cxn ang="0">
                    <a:pos x="4464" y="1750"/>
                  </a:cxn>
                  <a:cxn ang="0">
                    <a:pos x="4433" y="1773"/>
                  </a:cxn>
                  <a:cxn ang="0">
                    <a:pos x="4399" y="1790"/>
                  </a:cxn>
                  <a:cxn ang="0">
                    <a:pos x="4364" y="1800"/>
                  </a:cxn>
                  <a:cxn ang="0">
                    <a:pos x="4326" y="1803"/>
                  </a:cxn>
                  <a:cxn ang="0">
                    <a:pos x="896" y="2327"/>
                  </a:cxn>
                  <a:cxn ang="0">
                    <a:pos x="803" y="2424"/>
                  </a:cxn>
                  <a:cxn ang="0">
                    <a:pos x="737" y="2487"/>
                  </a:cxn>
                  <a:cxn ang="0">
                    <a:pos x="693" y="2525"/>
                  </a:cxn>
                  <a:cxn ang="0">
                    <a:pos x="651" y="2559"/>
                  </a:cxn>
                  <a:cxn ang="0">
                    <a:pos x="609" y="2591"/>
                  </a:cxn>
                  <a:cxn ang="0">
                    <a:pos x="569" y="2618"/>
                  </a:cxn>
                  <a:cxn ang="0">
                    <a:pos x="528" y="2641"/>
                  </a:cxn>
                  <a:cxn ang="0">
                    <a:pos x="490" y="2662"/>
                  </a:cxn>
                  <a:cxn ang="0">
                    <a:pos x="451" y="2680"/>
                  </a:cxn>
                  <a:cxn ang="0">
                    <a:pos x="414" y="2693"/>
                  </a:cxn>
                  <a:cxn ang="0">
                    <a:pos x="377" y="2703"/>
                  </a:cxn>
                  <a:cxn ang="0">
                    <a:pos x="342" y="2710"/>
                  </a:cxn>
                  <a:cxn ang="0">
                    <a:pos x="306" y="2713"/>
                  </a:cxn>
                  <a:cxn ang="0">
                    <a:pos x="0" y="9921"/>
                  </a:cxn>
                  <a:cxn ang="0">
                    <a:pos x="11660" y="560"/>
                  </a:cxn>
                </a:cxnLst>
                <a:rect l="0" t="0" r="r" b="b"/>
                <a:pathLst>
                  <a:path w="11660" h="9921">
                    <a:moveTo>
                      <a:pt x="11660" y="560"/>
                    </a:moveTo>
                    <a:lnTo>
                      <a:pt x="11628" y="554"/>
                    </a:lnTo>
                    <a:lnTo>
                      <a:pt x="11597" y="546"/>
                    </a:lnTo>
                    <a:lnTo>
                      <a:pt x="11566" y="539"/>
                    </a:lnTo>
                    <a:lnTo>
                      <a:pt x="11537" y="530"/>
                    </a:lnTo>
                    <a:lnTo>
                      <a:pt x="11507" y="521"/>
                    </a:lnTo>
                    <a:lnTo>
                      <a:pt x="11479" y="512"/>
                    </a:lnTo>
                    <a:lnTo>
                      <a:pt x="11452" y="501"/>
                    </a:lnTo>
                    <a:lnTo>
                      <a:pt x="11424" y="490"/>
                    </a:lnTo>
                    <a:lnTo>
                      <a:pt x="11398" y="478"/>
                    </a:lnTo>
                    <a:lnTo>
                      <a:pt x="11373" y="466"/>
                    </a:lnTo>
                    <a:lnTo>
                      <a:pt x="11347" y="451"/>
                    </a:lnTo>
                    <a:lnTo>
                      <a:pt x="11323" y="437"/>
                    </a:lnTo>
                    <a:lnTo>
                      <a:pt x="11300" y="422"/>
                    </a:lnTo>
                    <a:lnTo>
                      <a:pt x="11276" y="407"/>
                    </a:lnTo>
                    <a:lnTo>
                      <a:pt x="11254" y="391"/>
                    </a:lnTo>
                    <a:lnTo>
                      <a:pt x="11232" y="374"/>
                    </a:lnTo>
                    <a:lnTo>
                      <a:pt x="11211" y="355"/>
                    </a:lnTo>
                    <a:lnTo>
                      <a:pt x="11190" y="337"/>
                    </a:lnTo>
                    <a:lnTo>
                      <a:pt x="11171" y="318"/>
                    </a:lnTo>
                    <a:lnTo>
                      <a:pt x="11152" y="298"/>
                    </a:lnTo>
                    <a:lnTo>
                      <a:pt x="11134" y="277"/>
                    </a:lnTo>
                    <a:lnTo>
                      <a:pt x="11115" y="255"/>
                    </a:lnTo>
                    <a:lnTo>
                      <a:pt x="11099" y="233"/>
                    </a:lnTo>
                    <a:lnTo>
                      <a:pt x="11082" y="211"/>
                    </a:lnTo>
                    <a:lnTo>
                      <a:pt x="11067" y="186"/>
                    </a:lnTo>
                    <a:lnTo>
                      <a:pt x="11052" y="162"/>
                    </a:lnTo>
                    <a:lnTo>
                      <a:pt x="11037" y="137"/>
                    </a:lnTo>
                    <a:lnTo>
                      <a:pt x="11023" y="112"/>
                    </a:lnTo>
                    <a:lnTo>
                      <a:pt x="11010" y="84"/>
                    </a:lnTo>
                    <a:lnTo>
                      <a:pt x="10998" y="57"/>
                    </a:lnTo>
                    <a:lnTo>
                      <a:pt x="10987" y="30"/>
                    </a:lnTo>
                    <a:lnTo>
                      <a:pt x="10976" y="0"/>
                    </a:lnTo>
                    <a:lnTo>
                      <a:pt x="5135" y="726"/>
                    </a:lnTo>
                    <a:lnTo>
                      <a:pt x="5105" y="745"/>
                    </a:lnTo>
                    <a:lnTo>
                      <a:pt x="5077" y="766"/>
                    </a:lnTo>
                    <a:lnTo>
                      <a:pt x="5050" y="786"/>
                    </a:lnTo>
                    <a:lnTo>
                      <a:pt x="5025" y="808"/>
                    </a:lnTo>
                    <a:lnTo>
                      <a:pt x="5002" y="831"/>
                    </a:lnTo>
                    <a:lnTo>
                      <a:pt x="4980" y="853"/>
                    </a:lnTo>
                    <a:lnTo>
                      <a:pt x="4961" y="876"/>
                    </a:lnTo>
                    <a:lnTo>
                      <a:pt x="4943" y="901"/>
                    </a:lnTo>
                    <a:lnTo>
                      <a:pt x="4927" y="926"/>
                    </a:lnTo>
                    <a:lnTo>
                      <a:pt x="4913" y="951"/>
                    </a:lnTo>
                    <a:lnTo>
                      <a:pt x="4899" y="977"/>
                    </a:lnTo>
                    <a:lnTo>
                      <a:pt x="4888" y="1005"/>
                    </a:lnTo>
                    <a:lnTo>
                      <a:pt x="4879" y="1032"/>
                    </a:lnTo>
                    <a:lnTo>
                      <a:pt x="4871" y="1060"/>
                    </a:lnTo>
                    <a:lnTo>
                      <a:pt x="4865" y="1090"/>
                    </a:lnTo>
                    <a:lnTo>
                      <a:pt x="4860" y="1119"/>
                    </a:lnTo>
                    <a:lnTo>
                      <a:pt x="4818" y="1203"/>
                    </a:lnTo>
                    <a:lnTo>
                      <a:pt x="4779" y="1280"/>
                    </a:lnTo>
                    <a:lnTo>
                      <a:pt x="4759" y="1316"/>
                    </a:lnTo>
                    <a:lnTo>
                      <a:pt x="4741" y="1350"/>
                    </a:lnTo>
                    <a:lnTo>
                      <a:pt x="4721" y="1382"/>
                    </a:lnTo>
                    <a:lnTo>
                      <a:pt x="4704" y="1412"/>
                    </a:lnTo>
                    <a:lnTo>
                      <a:pt x="4686" y="1442"/>
                    </a:lnTo>
                    <a:lnTo>
                      <a:pt x="4669" y="1468"/>
                    </a:lnTo>
                    <a:lnTo>
                      <a:pt x="4651" y="1493"/>
                    </a:lnTo>
                    <a:lnTo>
                      <a:pt x="4634" y="1516"/>
                    </a:lnTo>
                    <a:lnTo>
                      <a:pt x="4618" y="1538"/>
                    </a:lnTo>
                    <a:lnTo>
                      <a:pt x="4602" y="1557"/>
                    </a:lnTo>
                    <a:lnTo>
                      <a:pt x="4586" y="1574"/>
                    </a:lnTo>
                    <a:lnTo>
                      <a:pt x="4570" y="1590"/>
                    </a:lnTo>
                    <a:lnTo>
                      <a:pt x="4558" y="1617"/>
                    </a:lnTo>
                    <a:lnTo>
                      <a:pt x="4546" y="1641"/>
                    </a:lnTo>
                    <a:lnTo>
                      <a:pt x="4533" y="1663"/>
                    </a:lnTo>
                    <a:lnTo>
                      <a:pt x="4521" y="1684"/>
                    </a:lnTo>
                    <a:lnTo>
                      <a:pt x="4507" y="1704"/>
                    </a:lnTo>
                    <a:lnTo>
                      <a:pt x="4493" y="1721"/>
                    </a:lnTo>
                    <a:lnTo>
                      <a:pt x="4478" y="1737"/>
                    </a:lnTo>
                    <a:lnTo>
                      <a:pt x="4464" y="1750"/>
                    </a:lnTo>
                    <a:lnTo>
                      <a:pt x="4449" y="1763"/>
                    </a:lnTo>
                    <a:lnTo>
                      <a:pt x="4433" y="1773"/>
                    </a:lnTo>
                    <a:lnTo>
                      <a:pt x="4417" y="1783"/>
                    </a:lnTo>
                    <a:lnTo>
                      <a:pt x="4399" y="1790"/>
                    </a:lnTo>
                    <a:lnTo>
                      <a:pt x="4382" y="1796"/>
                    </a:lnTo>
                    <a:lnTo>
                      <a:pt x="4364" y="1800"/>
                    </a:lnTo>
                    <a:lnTo>
                      <a:pt x="4346" y="1802"/>
                    </a:lnTo>
                    <a:lnTo>
                      <a:pt x="4326" y="1803"/>
                    </a:lnTo>
                    <a:lnTo>
                      <a:pt x="942" y="2273"/>
                    </a:lnTo>
                    <a:lnTo>
                      <a:pt x="896" y="2327"/>
                    </a:lnTo>
                    <a:lnTo>
                      <a:pt x="849" y="2377"/>
                    </a:lnTo>
                    <a:lnTo>
                      <a:pt x="803" y="2424"/>
                    </a:lnTo>
                    <a:lnTo>
                      <a:pt x="759" y="2467"/>
                    </a:lnTo>
                    <a:lnTo>
                      <a:pt x="737" y="2487"/>
                    </a:lnTo>
                    <a:lnTo>
                      <a:pt x="715" y="2507"/>
                    </a:lnTo>
                    <a:lnTo>
                      <a:pt x="693" y="2525"/>
                    </a:lnTo>
                    <a:lnTo>
                      <a:pt x="672" y="2542"/>
                    </a:lnTo>
                    <a:lnTo>
                      <a:pt x="651" y="2559"/>
                    </a:lnTo>
                    <a:lnTo>
                      <a:pt x="630" y="2575"/>
                    </a:lnTo>
                    <a:lnTo>
                      <a:pt x="609" y="2591"/>
                    </a:lnTo>
                    <a:lnTo>
                      <a:pt x="589" y="2604"/>
                    </a:lnTo>
                    <a:lnTo>
                      <a:pt x="569" y="2618"/>
                    </a:lnTo>
                    <a:lnTo>
                      <a:pt x="548" y="2630"/>
                    </a:lnTo>
                    <a:lnTo>
                      <a:pt x="528" y="2641"/>
                    </a:lnTo>
                    <a:lnTo>
                      <a:pt x="509" y="2652"/>
                    </a:lnTo>
                    <a:lnTo>
                      <a:pt x="490" y="2662"/>
                    </a:lnTo>
                    <a:lnTo>
                      <a:pt x="470" y="2672"/>
                    </a:lnTo>
                    <a:lnTo>
                      <a:pt x="451" y="2680"/>
                    </a:lnTo>
                    <a:lnTo>
                      <a:pt x="432" y="2687"/>
                    </a:lnTo>
                    <a:lnTo>
                      <a:pt x="414" y="2693"/>
                    </a:lnTo>
                    <a:lnTo>
                      <a:pt x="395" y="2699"/>
                    </a:lnTo>
                    <a:lnTo>
                      <a:pt x="377" y="2703"/>
                    </a:lnTo>
                    <a:lnTo>
                      <a:pt x="359" y="2707"/>
                    </a:lnTo>
                    <a:lnTo>
                      <a:pt x="342" y="2710"/>
                    </a:lnTo>
                    <a:lnTo>
                      <a:pt x="324" y="2712"/>
                    </a:lnTo>
                    <a:lnTo>
                      <a:pt x="306" y="2713"/>
                    </a:lnTo>
                    <a:lnTo>
                      <a:pt x="289" y="2714"/>
                    </a:lnTo>
                    <a:lnTo>
                      <a:pt x="0" y="9921"/>
                    </a:lnTo>
                    <a:lnTo>
                      <a:pt x="11266" y="7736"/>
                    </a:lnTo>
                    <a:lnTo>
                      <a:pt x="11660" y="560"/>
                    </a:lnTo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343634" y="2921858"/>
                <a:ext cx="1752600" cy="356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500" b="1" dirty="0" smtClean="0"/>
                  <a:t>Requête SPARQL</a:t>
                </a:r>
                <a:endParaRPr lang="fr-FR" sz="1500" b="1" dirty="0"/>
              </a:p>
            </p:txBody>
          </p:sp>
        </p:grpSp>
      </p:grpSp>
      <p:grpSp>
        <p:nvGrpSpPr>
          <p:cNvPr id="6" name="Group 47"/>
          <p:cNvGrpSpPr/>
          <p:nvPr/>
        </p:nvGrpSpPr>
        <p:grpSpPr>
          <a:xfrm>
            <a:off x="5805166" y="1977327"/>
            <a:ext cx="1430680" cy="1520800"/>
            <a:chOff x="6399792" y="2179637"/>
            <a:chExt cx="1577225" cy="1676400"/>
          </a:xfrm>
        </p:grpSpPr>
        <p:grpSp>
          <p:nvGrpSpPr>
            <p:cNvPr id="9" name="Group 44"/>
            <p:cNvGrpSpPr/>
            <p:nvPr/>
          </p:nvGrpSpPr>
          <p:grpSpPr>
            <a:xfrm>
              <a:off x="6918917" y="2484437"/>
              <a:ext cx="703865" cy="685800"/>
              <a:chOff x="6918917" y="2484437"/>
              <a:chExt cx="703865" cy="685800"/>
            </a:xfrm>
          </p:grpSpPr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 flipH="1">
                <a:off x="7193613" y="2484437"/>
                <a:ext cx="429169" cy="402179"/>
              </a:xfrm>
              <a:custGeom>
                <a:avLst/>
                <a:gdLst/>
                <a:ahLst/>
                <a:cxnLst>
                  <a:cxn ang="0">
                    <a:pos x="4725" y="1045"/>
                  </a:cxn>
                  <a:cxn ang="0">
                    <a:pos x="5732" y="1170"/>
                  </a:cxn>
                  <a:cxn ang="0">
                    <a:pos x="6866" y="307"/>
                  </a:cxn>
                  <a:cxn ang="0">
                    <a:pos x="7710" y="740"/>
                  </a:cxn>
                  <a:cxn ang="0">
                    <a:pos x="7467" y="2079"/>
                  </a:cxn>
                  <a:cxn ang="0">
                    <a:pos x="8069" y="2853"/>
                  </a:cxn>
                  <a:cxn ang="0">
                    <a:pos x="9519" y="2979"/>
                  </a:cxn>
                  <a:cxn ang="0">
                    <a:pos x="9817" y="3887"/>
                  </a:cxn>
                  <a:cxn ang="0">
                    <a:pos x="8781" y="4858"/>
                  </a:cxn>
                  <a:cxn ang="0">
                    <a:pos x="8684" y="5868"/>
                  </a:cxn>
                  <a:cxn ang="0">
                    <a:pos x="9519" y="6866"/>
                  </a:cxn>
                  <a:cxn ang="0">
                    <a:pos x="9079" y="7711"/>
                  </a:cxn>
                  <a:cxn ang="0">
                    <a:pos x="7674" y="7542"/>
                  </a:cxn>
                  <a:cxn ang="0">
                    <a:pos x="6936" y="8106"/>
                  </a:cxn>
                  <a:cxn ang="0">
                    <a:pos x="6866" y="9519"/>
                  </a:cxn>
                  <a:cxn ang="0">
                    <a:pos x="5929" y="9817"/>
                  </a:cxn>
                  <a:cxn ang="0">
                    <a:pos x="5029" y="8745"/>
                  </a:cxn>
                  <a:cxn ang="0">
                    <a:pos x="4022" y="8648"/>
                  </a:cxn>
                  <a:cxn ang="0">
                    <a:pos x="2979" y="9519"/>
                  </a:cxn>
                  <a:cxn ang="0">
                    <a:pos x="2115" y="9080"/>
                  </a:cxn>
                  <a:cxn ang="0">
                    <a:pos x="2115" y="7440"/>
                  </a:cxn>
                  <a:cxn ang="0">
                    <a:pos x="1539" y="6667"/>
                  </a:cxn>
                  <a:cxn ang="0">
                    <a:pos x="307" y="6866"/>
                  </a:cxn>
                  <a:cxn ang="0">
                    <a:pos x="0" y="5930"/>
                  </a:cxn>
                  <a:cxn ang="0">
                    <a:pos x="1072" y="4923"/>
                  </a:cxn>
                  <a:cxn ang="0">
                    <a:pos x="1207" y="3924"/>
                  </a:cxn>
                  <a:cxn ang="0">
                    <a:pos x="307" y="2979"/>
                  </a:cxn>
                  <a:cxn ang="0">
                    <a:pos x="740" y="2079"/>
                  </a:cxn>
                  <a:cxn ang="0">
                    <a:pos x="2017" y="2447"/>
                  </a:cxn>
                  <a:cxn ang="0">
                    <a:pos x="2717" y="1846"/>
                  </a:cxn>
                  <a:cxn ang="0">
                    <a:pos x="2979" y="307"/>
                  </a:cxn>
                  <a:cxn ang="0">
                    <a:pos x="3887" y="0"/>
                  </a:cxn>
                  <a:cxn ang="0">
                    <a:pos x="4725" y="1045"/>
                  </a:cxn>
                </a:cxnLst>
                <a:rect l="0" t="0" r="r" b="b"/>
                <a:pathLst>
                  <a:path w="9817" h="9817">
                    <a:moveTo>
                      <a:pt x="4725" y="1045"/>
                    </a:moveTo>
                    <a:lnTo>
                      <a:pt x="5732" y="1170"/>
                    </a:lnTo>
                    <a:lnTo>
                      <a:pt x="6866" y="307"/>
                    </a:lnTo>
                    <a:lnTo>
                      <a:pt x="7710" y="740"/>
                    </a:lnTo>
                    <a:lnTo>
                      <a:pt x="7467" y="2079"/>
                    </a:lnTo>
                    <a:lnTo>
                      <a:pt x="8069" y="2853"/>
                    </a:lnTo>
                    <a:lnTo>
                      <a:pt x="9519" y="2979"/>
                    </a:lnTo>
                    <a:lnTo>
                      <a:pt x="9817" y="3887"/>
                    </a:lnTo>
                    <a:lnTo>
                      <a:pt x="8781" y="4858"/>
                    </a:lnTo>
                    <a:lnTo>
                      <a:pt x="8684" y="5868"/>
                    </a:lnTo>
                    <a:lnTo>
                      <a:pt x="9519" y="6866"/>
                    </a:lnTo>
                    <a:lnTo>
                      <a:pt x="9079" y="7711"/>
                    </a:lnTo>
                    <a:lnTo>
                      <a:pt x="7674" y="7542"/>
                    </a:lnTo>
                    <a:lnTo>
                      <a:pt x="6936" y="8106"/>
                    </a:lnTo>
                    <a:lnTo>
                      <a:pt x="6866" y="9519"/>
                    </a:lnTo>
                    <a:lnTo>
                      <a:pt x="5929" y="9817"/>
                    </a:lnTo>
                    <a:lnTo>
                      <a:pt x="5029" y="8745"/>
                    </a:lnTo>
                    <a:lnTo>
                      <a:pt x="4022" y="8648"/>
                    </a:lnTo>
                    <a:lnTo>
                      <a:pt x="2979" y="9519"/>
                    </a:lnTo>
                    <a:lnTo>
                      <a:pt x="2115" y="9080"/>
                    </a:lnTo>
                    <a:lnTo>
                      <a:pt x="2115" y="7440"/>
                    </a:lnTo>
                    <a:lnTo>
                      <a:pt x="1539" y="6667"/>
                    </a:lnTo>
                    <a:lnTo>
                      <a:pt x="307" y="6866"/>
                    </a:lnTo>
                    <a:lnTo>
                      <a:pt x="0" y="5930"/>
                    </a:lnTo>
                    <a:lnTo>
                      <a:pt x="1072" y="4923"/>
                    </a:lnTo>
                    <a:lnTo>
                      <a:pt x="1207" y="3924"/>
                    </a:lnTo>
                    <a:lnTo>
                      <a:pt x="307" y="2979"/>
                    </a:lnTo>
                    <a:lnTo>
                      <a:pt x="740" y="2079"/>
                    </a:lnTo>
                    <a:lnTo>
                      <a:pt x="2017" y="2447"/>
                    </a:lnTo>
                    <a:lnTo>
                      <a:pt x="2717" y="1846"/>
                    </a:lnTo>
                    <a:lnTo>
                      <a:pt x="2979" y="307"/>
                    </a:lnTo>
                    <a:lnTo>
                      <a:pt x="3887" y="0"/>
                    </a:lnTo>
                    <a:lnTo>
                      <a:pt x="4725" y="1045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 flipH="1">
                <a:off x="6918917" y="2762818"/>
                <a:ext cx="433363" cy="407419"/>
              </a:xfrm>
              <a:custGeom>
                <a:avLst/>
                <a:gdLst/>
                <a:ahLst/>
                <a:cxnLst>
                  <a:cxn ang="0">
                    <a:pos x="2914" y="1675"/>
                  </a:cxn>
                  <a:cxn ang="0">
                    <a:pos x="3887" y="1269"/>
                  </a:cxn>
                  <a:cxn ang="0">
                    <a:pos x="4453" y="0"/>
                  </a:cxn>
                  <a:cxn ang="0">
                    <a:pos x="5426" y="0"/>
                  </a:cxn>
                  <a:cxn ang="0">
                    <a:pos x="5829" y="1269"/>
                  </a:cxn>
                  <a:cxn ang="0">
                    <a:pos x="6728" y="1638"/>
                  </a:cxn>
                  <a:cxn ang="0">
                    <a:pos x="8069" y="1036"/>
                  </a:cxn>
                  <a:cxn ang="0">
                    <a:pos x="8779" y="1748"/>
                  </a:cxn>
                  <a:cxn ang="0">
                    <a:pos x="8303" y="3050"/>
                  </a:cxn>
                  <a:cxn ang="0">
                    <a:pos x="8671" y="3987"/>
                  </a:cxn>
                  <a:cxn ang="0">
                    <a:pos x="9915" y="4490"/>
                  </a:cxn>
                  <a:cxn ang="0">
                    <a:pos x="9915" y="5427"/>
                  </a:cxn>
                  <a:cxn ang="0">
                    <a:pos x="8611" y="5930"/>
                  </a:cxn>
                  <a:cxn ang="0">
                    <a:pos x="8241" y="6802"/>
                  </a:cxn>
                  <a:cxn ang="0">
                    <a:pos x="8843" y="8070"/>
                  </a:cxn>
                  <a:cxn ang="0">
                    <a:pos x="8177" y="8808"/>
                  </a:cxn>
                  <a:cxn ang="0">
                    <a:pos x="6863" y="8279"/>
                  </a:cxn>
                  <a:cxn ang="0">
                    <a:pos x="5929" y="8648"/>
                  </a:cxn>
                  <a:cxn ang="0">
                    <a:pos x="5460" y="9953"/>
                  </a:cxn>
                  <a:cxn ang="0">
                    <a:pos x="4453" y="9953"/>
                  </a:cxn>
                  <a:cxn ang="0">
                    <a:pos x="3716" y="8513"/>
                  </a:cxn>
                  <a:cxn ang="0">
                    <a:pos x="2844" y="8107"/>
                  </a:cxn>
                  <a:cxn ang="0">
                    <a:pos x="1846" y="8845"/>
                  </a:cxn>
                  <a:cxn ang="0">
                    <a:pos x="1142" y="8145"/>
                  </a:cxn>
                  <a:cxn ang="0">
                    <a:pos x="1609" y="6765"/>
                  </a:cxn>
                  <a:cxn ang="0">
                    <a:pos x="1241" y="5866"/>
                  </a:cxn>
                  <a:cxn ang="0">
                    <a:pos x="0" y="5427"/>
                  </a:cxn>
                  <a:cxn ang="0">
                    <a:pos x="0" y="4453"/>
                  </a:cxn>
                  <a:cxn ang="0">
                    <a:pos x="1241" y="4159"/>
                  </a:cxn>
                  <a:cxn ang="0">
                    <a:pos x="1539" y="3287"/>
                  </a:cxn>
                  <a:cxn ang="0">
                    <a:pos x="1035" y="1847"/>
                  </a:cxn>
                  <a:cxn ang="0">
                    <a:pos x="1711" y="1143"/>
                  </a:cxn>
                  <a:cxn ang="0">
                    <a:pos x="2914" y="1675"/>
                  </a:cxn>
                </a:cxnLst>
                <a:rect l="0" t="0" r="r" b="b"/>
                <a:pathLst>
                  <a:path w="9915" h="9953">
                    <a:moveTo>
                      <a:pt x="2914" y="1675"/>
                    </a:moveTo>
                    <a:lnTo>
                      <a:pt x="3887" y="1269"/>
                    </a:lnTo>
                    <a:lnTo>
                      <a:pt x="4453" y="0"/>
                    </a:lnTo>
                    <a:lnTo>
                      <a:pt x="5426" y="0"/>
                    </a:lnTo>
                    <a:lnTo>
                      <a:pt x="5829" y="1269"/>
                    </a:lnTo>
                    <a:lnTo>
                      <a:pt x="6728" y="1638"/>
                    </a:lnTo>
                    <a:lnTo>
                      <a:pt x="8069" y="1036"/>
                    </a:lnTo>
                    <a:lnTo>
                      <a:pt x="8779" y="1748"/>
                    </a:lnTo>
                    <a:lnTo>
                      <a:pt x="8303" y="3050"/>
                    </a:lnTo>
                    <a:lnTo>
                      <a:pt x="8671" y="3987"/>
                    </a:lnTo>
                    <a:lnTo>
                      <a:pt x="9915" y="4490"/>
                    </a:lnTo>
                    <a:lnTo>
                      <a:pt x="9915" y="5427"/>
                    </a:lnTo>
                    <a:lnTo>
                      <a:pt x="8611" y="5930"/>
                    </a:lnTo>
                    <a:lnTo>
                      <a:pt x="8241" y="6802"/>
                    </a:lnTo>
                    <a:lnTo>
                      <a:pt x="8843" y="8070"/>
                    </a:lnTo>
                    <a:lnTo>
                      <a:pt x="8177" y="8808"/>
                    </a:lnTo>
                    <a:lnTo>
                      <a:pt x="6863" y="8279"/>
                    </a:lnTo>
                    <a:lnTo>
                      <a:pt x="5929" y="8648"/>
                    </a:lnTo>
                    <a:lnTo>
                      <a:pt x="5460" y="9953"/>
                    </a:lnTo>
                    <a:lnTo>
                      <a:pt x="4453" y="9953"/>
                    </a:lnTo>
                    <a:lnTo>
                      <a:pt x="3716" y="8513"/>
                    </a:lnTo>
                    <a:lnTo>
                      <a:pt x="2844" y="8107"/>
                    </a:lnTo>
                    <a:lnTo>
                      <a:pt x="1846" y="8845"/>
                    </a:lnTo>
                    <a:lnTo>
                      <a:pt x="1142" y="8145"/>
                    </a:lnTo>
                    <a:lnTo>
                      <a:pt x="1609" y="6765"/>
                    </a:lnTo>
                    <a:lnTo>
                      <a:pt x="1241" y="5866"/>
                    </a:lnTo>
                    <a:lnTo>
                      <a:pt x="0" y="5427"/>
                    </a:lnTo>
                    <a:lnTo>
                      <a:pt x="0" y="4453"/>
                    </a:lnTo>
                    <a:lnTo>
                      <a:pt x="1241" y="4159"/>
                    </a:lnTo>
                    <a:lnTo>
                      <a:pt x="1539" y="3287"/>
                    </a:lnTo>
                    <a:lnTo>
                      <a:pt x="1035" y="1847"/>
                    </a:lnTo>
                    <a:lnTo>
                      <a:pt x="1711" y="1143"/>
                    </a:lnTo>
                    <a:lnTo>
                      <a:pt x="2914" y="1675"/>
                    </a:lnTo>
                  </a:path>
                </a:pathLst>
              </a:custGeom>
              <a:solidFill>
                <a:schemeClr val="accent2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 flipH="1">
                <a:off x="7360667" y="2640985"/>
                <a:ext cx="95060" cy="90392"/>
              </a:xfrm>
              <a:custGeom>
                <a:avLst/>
                <a:gdLst/>
                <a:ahLst/>
                <a:cxnLst>
                  <a:cxn ang="0">
                    <a:pos x="962" y="6"/>
                  </a:cxn>
                  <a:cxn ang="0">
                    <a:pos x="834" y="26"/>
                  </a:cxn>
                  <a:cxn ang="0">
                    <a:pos x="712" y="61"/>
                  </a:cxn>
                  <a:cxn ang="0">
                    <a:pos x="596" y="112"/>
                  </a:cxn>
                  <a:cxn ang="0">
                    <a:pos x="485" y="179"/>
                  </a:cxn>
                  <a:cxn ang="0">
                    <a:pos x="380" y="262"/>
                  </a:cxn>
                  <a:cxn ang="0">
                    <a:pos x="280" y="360"/>
                  </a:cxn>
                  <a:cxn ang="0">
                    <a:pos x="194" y="464"/>
                  </a:cxn>
                  <a:cxn ang="0">
                    <a:pos x="124" y="573"/>
                  </a:cxn>
                  <a:cxn ang="0">
                    <a:pos x="69" y="689"/>
                  </a:cxn>
                  <a:cxn ang="0">
                    <a:pos x="31" y="810"/>
                  </a:cxn>
                  <a:cxn ang="0">
                    <a:pos x="8" y="936"/>
                  </a:cxn>
                  <a:cxn ang="0">
                    <a:pos x="0" y="1069"/>
                  </a:cxn>
                  <a:cxn ang="0">
                    <a:pos x="8" y="1210"/>
                  </a:cxn>
                  <a:cxn ang="0">
                    <a:pos x="31" y="1344"/>
                  </a:cxn>
                  <a:cxn ang="0">
                    <a:pos x="69" y="1473"/>
                  </a:cxn>
                  <a:cxn ang="0">
                    <a:pos x="124" y="1595"/>
                  </a:cxn>
                  <a:cxn ang="0">
                    <a:pos x="194" y="1711"/>
                  </a:cxn>
                  <a:cxn ang="0">
                    <a:pos x="280" y="1822"/>
                  </a:cxn>
                  <a:cxn ang="0">
                    <a:pos x="380" y="1925"/>
                  </a:cxn>
                  <a:cxn ang="0">
                    <a:pos x="485" y="2012"/>
                  </a:cxn>
                  <a:cxn ang="0">
                    <a:pos x="596" y="2084"/>
                  </a:cxn>
                  <a:cxn ang="0">
                    <a:pos x="712" y="2138"/>
                  </a:cxn>
                  <a:cxn ang="0">
                    <a:pos x="834" y="2176"/>
                  </a:cxn>
                  <a:cxn ang="0">
                    <a:pos x="962" y="2197"/>
                  </a:cxn>
                  <a:cxn ang="0">
                    <a:pos x="1096" y="2201"/>
                  </a:cxn>
                  <a:cxn ang="0">
                    <a:pos x="1233" y="2191"/>
                  </a:cxn>
                  <a:cxn ang="0">
                    <a:pos x="1364" y="2162"/>
                  </a:cxn>
                  <a:cxn ang="0">
                    <a:pos x="1489" y="2118"/>
                  </a:cxn>
                  <a:cxn ang="0">
                    <a:pos x="1607" y="2058"/>
                  </a:cxn>
                  <a:cxn ang="0">
                    <a:pos x="1719" y="1980"/>
                  </a:cxn>
                  <a:cxn ang="0">
                    <a:pos x="1827" y="1886"/>
                  </a:cxn>
                  <a:cxn ang="0">
                    <a:pos x="1925" y="1779"/>
                  </a:cxn>
                  <a:cxn ang="0">
                    <a:pos x="2007" y="1665"/>
                  </a:cxn>
                  <a:cxn ang="0">
                    <a:pos x="2072" y="1547"/>
                  </a:cxn>
                  <a:cxn ang="0">
                    <a:pos x="2122" y="1422"/>
                  </a:cxn>
                  <a:cxn ang="0">
                    <a:pos x="2156" y="1291"/>
                  </a:cxn>
                  <a:cxn ang="0">
                    <a:pos x="2174" y="1154"/>
                  </a:cxn>
                  <a:cxn ang="0">
                    <a:pos x="2176" y="1015"/>
                  </a:cxn>
                  <a:cxn ang="0">
                    <a:pos x="2161" y="885"/>
                  </a:cxn>
                  <a:cxn ang="0">
                    <a:pos x="2131" y="761"/>
                  </a:cxn>
                  <a:cxn ang="0">
                    <a:pos x="2083" y="642"/>
                  </a:cxn>
                  <a:cxn ang="0">
                    <a:pos x="2021" y="529"/>
                  </a:cxn>
                  <a:cxn ang="0">
                    <a:pos x="1943" y="422"/>
                  </a:cxn>
                  <a:cxn ang="0">
                    <a:pos x="1848" y="319"/>
                  </a:cxn>
                  <a:cxn ang="0">
                    <a:pos x="1741" y="227"/>
                  </a:cxn>
                  <a:cxn ang="0">
                    <a:pos x="1630" y="150"/>
                  </a:cxn>
                  <a:cxn ang="0">
                    <a:pos x="1513" y="90"/>
                  </a:cxn>
                  <a:cxn ang="0">
                    <a:pos x="1389" y="45"/>
                  </a:cxn>
                  <a:cxn ang="0">
                    <a:pos x="1260" y="15"/>
                  </a:cxn>
                  <a:cxn ang="0">
                    <a:pos x="1125" y="2"/>
                  </a:cxn>
                </a:cxnLst>
                <a:rect l="0" t="0" r="r" b="b"/>
                <a:pathLst>
                  <a:path w="2177" h="2202">
                    <a:moveTo>
                      <a:pt x="1068" y="0"/>
                    </a:moveTo>
                    <a:lnTo>
                      <a:pt x="1042" y="0"/>
                    </a:lnTo>
                    <a:lnTo>
                      <a:pt x="1015" y="2"/>
                    </a:lnTo>
                    <a:lnTo>
                      <a:pt x="988" y="3"/>
                    </a:lnTo>
                    <a:lnTo>
                      <a:pt x="962" y="6"/>
                    </a:lnTo>
                    <a:lnTo>
                      <a:pt x="936" y="8"/>
                    </a:lnTo>
                    <a:lnTo>
                      <a:pt x="910" y="11"/>
                    </a:lnTo>
                    <a:lnTo>
                      <a:pt x="884" y="15"/>
                    </a:lnTo>
                    <a:lnTo>
                      <a:pt x="859" y="20"/>
                    </a:lnTo>
                    <a:lnTo>
                      <a:pt x="834" y="26"/>
                    </a:lnTo>
                    <a:lnTo>
                      <a:pt x="809" y="31"/>
                    </a:lnTo>
                    <a:lnTo>
                      <a:pt x="785" y="37"/>
                    </a:lnTo>
                    <a:lnTo>
                      <a:pt x="761" y="45"/>
                    </a:lnTo>
                    <a:lnTo>
                      <a:pt x="737" y="53"/>
                    </a:lnTo>
                    <a:lnTo>
                      <a:pt x="712" y="61"/>
                    </a:lnTo>
                    <a:lnTo>
                      <a:pt x="688" y="70"/>
                    </a:lnTo>
                    <a:lnTo>
                      <a:pt x="665" y="79"/>
                    </a:lnTo>
                    <a:lnTo>
                      <a:pt x="641" y="90"/>
                    </a:lnTo>
                    <a:lnTo>
                      <a:pt x="618" y="100"/>
                    </a:lnTo>
                    <a:lnTo>
                      <a:pt x="596" y="112"/>
                    </a:lnTo>
                    <a:lnTo>
                      <a:pt x="573" y="124"/>
                    </a:lnTo>
                    <a:lnTo>
                      <a:pt x="551" y="137"/>
                    </a:lnTo>
                    <a:lnTo>
                      <a:pt x="529" y="150"/>
                    </a:lnTo>
                    <a:lnTo>
                      <a:pt x="507" y="164"/>
                    </a:lnTo>
                    <a:lnTo>
                      <a:pt x="485" y="179"/>
                    </a:lnTo>
                    <a:lnTo>
                      <a:pt x="464" y="195"/>
                    </a:lnTo>
                    <a:lnTo>
                      <a:pt x="442" y="210"/>
                    </a:lnTo>
                    <a:lnTo>
                      <a:pt x="421" y="227"/>
                    </a:lnTo>
                    <a:lnTo>
                      <a:pt x="400" y="244"/>
                    </a:lnTo>
                    <a:lnTo>
                      <a:pt x="380" y="262"/>
                    </a:lnTo>
                    <a:lnTo>
                      <a:pt x="359" y="281"/>
                    </a:lnTo>
                    <a:lnTo>
                      <a:pt x="339" y="299"/>
                    </a:lnTo>
                    <a:lnTo>
                      <a:pt x="319" y="319"/>
                    </a:lnTo>
                    <a:lnTo>
                      <a:pt x="299" y="339"/>
                    </a:lnTo>
                    <a:lnTo>
                      <a:pt x="280" y="360"/>
                    </a:lnTo>
                    <a:lnTo>
                      <a:pt x="261" y="380"/>
                    </a:lnTo>
                    <a:lnTo>
                      <a:pt x="244" y="401"/>
                    </a:lnTo>
                    <a:lnTo>
                      <a:pt x="227" y="422"/>
                    </a:lnTo>
                    <a:lnTo>
                      <a:pt x="210" y="443"/>
                    </a:lnTo>
                    <a:lnTo>
                      <a:pt x="194" y="464"/>
                    </a:lnTo>
                    <a:lnTo>
                      <a:pt x="179" y="485"/>
                    </a:lnTo>
                    <a:lnTo>
                      <a:pt x="164" y="507"/>
                    </a:lnTo>
                    <a:lnTo>
                      <a:pt x="149" y="529"/>
                    </a:lnTo>
                    <a:lnTo>
                      <a:pt x="137" y="551"/>
                    </a:lnTo>
                    <a:lnTo>
                      <a:pt x="124" y="573"/>
                    </a:lnTo>
                    <a:lnTo>
                      <a:pt x="111" y="596"/>
                    </a:lnTo>
                    <a:lnTo>
                      <a:pt x="100" y="619"/>
                    </a:lnTo>
                    <a:lnTo>
                      <a:pt x="89" y="642"/>
                    </a:lnTo>
                    <a:lnTo>
                      <a:pt x="79" y="666"/>
                    </a:lnTo>
                    <a:lnTo>
                      <a:pt x="69" y="689"/>
                    </a:lnTo>
                    <a:lnTo>
                      <a:pt x="60" y="713"/>
                    </a:lnTo>
                    <a:lnTo>
                      <a:pt x="52" y="737"/>
                    </a:lnTo>
                    <a:lnTo>
                      <a:pt x="44" y="761"/>
                    </a:lnTo>
                    <a:lnTo>
                      <a:pt x="37" y="785"/>
                    </a:lnTo>
                    <a:lnTo>
                      <a:pt x="31" y="810"/>
                    </a:lnTo>
                    <a:lnTo>
                      <a:pt x="24" y="834"/>
                    </a:lnTo>
                    <a:lnTo>
                      <a:pt x="19" y="860"/>
                    </a:lnTo>
                    <a:lnTo>
                      <a:pt x="15" y="885"/>
                    </a:lnTo>
                    <a:lnTo>
                      <a:pt x="11" y="911"/>
                    </a:lnTo>
                    <a:lnTo>
                      <a:pt x="8" y="936"/>
                    </a:lnTo>
                    <a:lnTo>
                      <a:pt x="4" y="962"/>
                    </a:lnTo>
                    <a:lnTo>
                      <a:pt x="2" y="989"/>
                    </a:lnTo>
                    <a:lnTo>
                      <a:pt x="1" y="1015"/>
                    </a:lnTo>
                    <a:lnTo>
                      <a:pt x="0" y="1042"/>
                    </a:lnTo>
                    <a:lnTo>
                      <a:pt x="0" y="1069"/>
                    </a:lnTo>
                    <a:lnTo>
                      <a:pt x="0" y="1098"/>
                    </a:lnTo>
                    <a:lnTo>
                      <a:pt x="1" y="1126"/>
                    </a:lnTo>
                    <a:lnTo>
                      <a:pt x="2" y="1154"/>
                    </a:lnTo>
                    <a:lnTo>
                      <a:pt x="4" y="1182"/>
                    </a:lnTo>
                    <a:lnTo>
                      <a:pt x="8" y="1210"/>
                    </a:lnTo>
                    <a:lnTo>
                      <a:pt x="11" y="1237"/>
                    </a:lnTo>
                    <a:lnTo>
                      <a:pt x="15" y="1265"/>
                    </a:lnTo>
                    <a:lnTo>
                      <a:pt x="19" y="1291"/>
                    </a:lnTo>
                    <a:lnTo>
                      <a:pt x="24" y="1318"/>
                    </a:lnTo>
                    <a:lnTo>
                      <a:pt x="31" y="1344"/>
                    </a:lnTo>
                    <a:lnTo>
                      <a:pt x="37" y="1370"/>
                    </a:lnTo>
                    <a:lnTo>
                      <a:pt x="44" y="1397"/>
                    </a:lnTo>
                    <a:lnTo>
                      <a:pt x="52" y="1422"/>
                    </a:lnTo>
                    <a:lnTo>
                      <a:pt x="60" y="1448"/>
                    </a:lnTo>
                    <a:lnTo>
                      <a:pt x="69" y="1473"/>
                    </a:lnTo>
                    <a:lnTo>
                      <a:pt x="79" y="1497"/>
                    </a:lnTo>
                    <a:lnTo>
                      <a:pt x="89" y="1523"/>
                    </a:lnTo>
                    <a:lnTo>
                      <a:pt x="100" y="1547"/>
                    </a:lnTo>
                    <a:lnTo>
                      <a:pt x="111" y="1571"/>
                    </a:lnTo>
                    <a:lnTo>
                      <a:pt x="124" y="1595"/>
                    </a:lnTo>
                    <a:lnTo>
                      <a:pt x="137" y="1619"/>
                    </a:lnTo>
                    <a:lnTo>
                      <a:pt x="149" y="1642"/>
                    </a:lnTo>
                    <a:lnTo>
                      <a:pt x="164" y="1665"/>
                    </a:lnTo>
                    <a:lnTo>
                      <a:pt x="179" y="1688"/>
                    </a:lnTo>
                    <a:lnTo>
                      <a:pt x="194" y="1711"/>
                    </a:lnTo>
                    <a:lnTo>
                      <a:pt x="210" y="1734"/>
                    </a:lnTo>
                    <a:lnTo>
                      <a:pt x="227" y="1757"/>
                    </a:lnTo>
                    <a:lnTo>
                      <a:pt x="244" y="1779"/>
                    </a:lnTo>
                    <a:lnTo>
                      <a:pt x="261" y="1801"/>
                    </a:lnTo>
                    <a:lnTo>
                      <a:pt x="280" y="1822"/>
                    </a:lnTo>
                    <a:lnTo>
                      <a:pt x="299" y="1844"/>
                    </a:lnTo>
                    <a:lnTo>
                      <a:pt x="319" y="1865"/>
                    </a:lnTo>
                    <a:lnTo>
                      <a:pt x="339" y="1886"/>
                    </a:lnTo>
                    <a:lnTo>
                      <a:pt x="359" y="1905"/>
                    </a:lnTo>
                    <a:lnTo>
                      <a:pt x="380" y="1925"/>
                    </a:lnTo>
                    <a:lnTo>
                      <a:pt x="400" y="1944"/>
                    </a:lnTo>
                    <a:lnTo>
                      <a:pt x="421" y="1962"/>
                    </a:lnTo>
                    <a:lnTo>
                      <a:pt x="442" y="1980"/>
                    </a:lnTo>
                    <a:lnTo>
                      <a:pt x="464" y="1997"/>
                    </a:lnTo>
                    <a:lnTo>
                      <a:pt x="485" y="2012"/>
                    </a:lnTo>
                    <a:lnTo>
                      <a:pt x="507" y="2028"/>
                    </a:lnTo>
                    <a:lnTo>
                      <a:pt x="529" y="2043"/>
                    </a:lnTo>
                    <a:lnTo>
                      <a:pt x="551" y="2058"/>
                    </a:lnTo>
                    <a:lnTo>
                      <a:pt x="573" y="2071"/>
                    </a:lnTo>
                    <a:lnTo>
                      <a:pt x="596" y="2084"/>
                    </a:lnTo>
                    <a:lnTo>
                      <a:pt x="618" y="2096"/>
                    </a:lnTo>
                    <a:lnTo>
                      <a:pt x="641" y="2108"/>
                    </a:lnTo>
                    <a:lnTo>
                      <a:pt x="665" y="2118"/>
                    </a:lnTo>
                    <a:lnTo>
                      <a:pt x="688" y="2129"/>
                    </a:lnTo>
                    <a:lnTo>
                      <a:pt x="712" y="2138"/>
                    </a:lnTo>
                    <a:lnTo>
                      <a:pt x="737" y="2147"/>
                    </a:lnTo>
                    <a:lnTo>
                      <a:pt x="761" y="2155"/>
                    </a:lnTo>
                    <a:lnTo>
                      <a:pt x="785" y="2162"/>
                    </a:lnTo>
                    <a:lnTo>
                      <a:pt x="809" y="2170"/>
                    </a:lnTo>
                    <a:lnTo>
                      <a:pt x="834" y="2176"/>
                    </a:lnTo>
                    <a:lnTo>
                      <a:pt x="859" y="2181"/>
                    </a:lnTo>
                    <a:lnTo>
                      <a:pt x="884" y="2187"/>
                    </a:lnTo>
                    <a:lnTo>
                      <a:pt x="910" y="2191"/>
                    </a:lnTo>
                    <a:lnTo>
                      <a:pt x="936" y="2194"/>
                    </a:lnTo>
                    <a:lnTo>
                      <a:pt x="962" y="2197"/>
                    </a:lnTo>
                    <a:lnTo>
                      <a:pt x="988" y="2199"/>
                    </a:lnTo>
                    <a:lnTo>
                      <a:pt x="1015" y="2201"/>
                    </a:lnTo>
                    <a:lnTo>
                      <a:pt x="1042" y="2201"/>
                    </a:lnTo>
                    <a:lnTo>
                      <a:pt x="1068" y="2202"/>
                    </a:lnTo>
                    <a:lnTo>
                      <a:pt x="1096" y="2201"/>
                    </a:lnTo>
                    <a:lnTo>
                      <a:pt x="1125" y="2201"/>
                    </a:lnTo>
                    <a:lnTo>
                      <a:pt x="1152" y="2199"/>
                    </a:lnTo>
                    <a:lnTo>
                      <a:pt x="1179" y="2197"/>
                    </a:lnTo>
                    <a:lnTo>
                      <a:pt x="1206" y="2194"/>
                    </a:lnTo>
                    <a:lnTo>
                      <a:pt x="1233" y="2191"/>
                    </a:lnTo>
                    <a:lnTo>
                      <a:pt x="1260" y="2187"/>
                    </a:lnTo>
                    <a:lnTo>
                      <a:pt x="1286" y="2181"/>
                    </a:lnTo>
                    <a:lnTo>
                      <a:pt x="1312" y="2176"/>
                    </a:lnTo>
                    <a:lnTo>
                      <a:pt x="1338" y="2170"/>
                    </a:lnTo>
                    <a:lnTo>
                      <a:pt x="1364" y="2162"/>
                    </a:lnTo>
                    <a:lnTo>
                      <a:pt x="1389" y="2155"/>
                    </a:lnTo>
                    <a:lnTo>
                      <a:pt x="1414" y="2147"/>
                    </a:lnTo>
                    <a:lnTo>
                      <a:pt x="1439" y="2138"/>
                    </a:lnTo>
                    <a:lnTo>
                      <a:pt x="1463" y="2129"/>
                    </a:lnTo>
                    <a:lnTo>
                      <a:pt x="1489" y="2118"/>
                    </a:lnTo>
                    <a:lnTo>
                      <a:pt x="1513" y="2108"/>
                    </a:lnTo>
                    <a:lnTo>
                      <a:pt x="1536" y="2096"/>
                    </a:lnTo>
                    <a:lnTo>
                      <a:pt x="1560" y="2084"/>
                    </a:lnTo>
                    <a:lnTo>
                      <a:pt x="1584" y="2071"/>
                    </a:lnTo>
                    <a:lnTo>
                      <a:pt x="1607" y="2058"/>
                    </a:lnTo>
                    <a:lnTo>
                      <a:pt x="1630" y="2043"/>
                    </a:lnTo>
                    <a:lnTo>
                      <a:pt x="1652" y="2028"/>
                    </a:lnTo>
                    <a:lnTo>
                      <a:pt x="1675" y="2012"/>
                    </a:lnTo>
                    <a:lnTo>
                      <a:pt x="1697" y="1997"/>
                    </a:lnTo>
                    <a:lnTo>
                      <a:pt x="1719" y="1980"/>
                    </a:lnTo>
                    <a:lnTo>
                      <a:pt x="1741" y="1962"/>
                    </a:lnTo>
                    <a:lnTo>
                      <a:pt x="1763" y="1944"/>
                    </a:lnTo>
                    <a:lnTo>
                      <a:pt x="1785" y="1925"/>
                    </a:lnTo>
                    <a:lnTo>
                      <a:pt x="1806" y="1905"/>
                    </a:lnTo>
                    <a:lnTo>
                      <a:pt x="1827" y="1886"/>
                    </a:lnTo>
                    <a:lnTo>
                      <a:pt x="1848" y="1865"/>
                    </a:lnTo>
                    <a:lnTo>
                      <a:pt x="1868" y="1844"/>
                    </a:lnTo>
                    <a:lnTo>
                      <a:pt x="1888" y="1822"/>
                    </a:lnTo>
                    <a:lnTo>
                      <a:pt x="1906" y="1801"/>
                    </a:lnTo>
                    <a:lnTo>
                      <a:pt x="1925" y="1779"/>
                    </a:lnTo>
                    <a:lnTo>
                      <a:pt x="1943" y="1757"/>
                    </a:lnTo>
                    <a:lnTo>
                      <a:pt x="1960" y="1734"/>
                    </a:lnTo>
                    <a:lnTo>
                      <a:pt x="1975" y="1711"/>
                    </a:lnTo>
                    <a:lnTo>
                      <a:pt x="1991" y="1688"/>
                    </a:lnTo>
                    <a:lnTo>
                      <a:pt x="2007" y="1665"/>
                    </a:lnTo>
                    <a:lnTo>
                      <a:pt x="2021" y="1642"/>
                    </a:lnTo>
                    <a:lnTo>
                      <a:pt x="2035" y="1619"/>
                    </a:lnTo>
                    <a:lnTo>
                      <a:pt x="2048" y="1595"/>
                    </a:lnTo>
                    <a:lnTo>
                      <a:pt x="2060" y="1571"/>
                    </a:lnTo>
                    <a:lnTo>
                      <a:pt x="2072" y="1547"/>
                    </a:lnTo>
                    <a:lnTo>
                      <a:pt x="2083" y="1523"/>
                    </a:lnTo>
                    <a:lnTo>
                      <a:pt x="2094" y="1497"/>
                    </a:lnTo>
                    <a:lnTo>
                      <a:pt x="2104" y="1473"/>
                    </a:lnTo>
                    <a:lnTo>
                      <a:pt x="2114" y="1448"/>
                    </a:lnTo>
                    <a:lnTo>
                      <a:pt x="2122" y="1422"/>
                    </a:lnTo>
                    <a:lnTo>
                      <a:pt x="2131" y="1397"/>
                    </a:lnTo>
                    <a:lnTo>
                      <a:pt x="2138" y="1370"/>
                    </a:lnTo>
                    <a:lnTo>
                      <a:pt x="2144" y="1344"/>
                    </a:lnTo>
                    <a:lnTo>
                      <a:pt x="2151" y="1318"/>
                    </a:lnTo>
                    <a:lnTo>
                      <a:pt x="2156" y="1291"/>
                    </a:lnTo>
                    <a:lnTo>
                      <a:pt x="2161" y="1265"/>
                    </a:lnTo>
                    <a:lnTo>
                      <a:pt x="2165" y="1237"/>
                    </a:lnTo>
                    <a:lnTo>
                      <a:pt x="2168" y="1210"/>
                    </a:lnTo>
                    <a:lnTo>
                      <a:pt x="2171" y="1182"/>
                    </a:lnTo>
                    <a:lnTo>
                      <a:pt x="2174" y="1154"/>
                    </a:lnTo>
                    <a:lnTo>
                      <a:pt x="2176" y="1126"/>
                    </a:lnTo>
                    <a:lnTo>
                      <a:pt x="2177" y="1098"/>
                    </a:lnTo>
                    <a:lnTo>
                      <a:pt x="2177" y="1069"/>
                    </a:lnTo>
                    <a:lnTo>
                      <a:pt x="2177" y="1042"/>
                    </a:lnTo>
                    <a:lnTo>
                      <a:pt x="2176" y="1015"/>
                    </a:lnTo>
                    <a:lnTo>
                      <a:pt x="2174" y="989"/>
                    </a:lnTo>
                    <a:lnTo>
                      <a:pt x="2171" y="962"/>
                    </a:lnTo>
                    <a:lnTo>
                      <a:pt x="2168" y="936"/>
                    </a:lnTo>
                    <a:lnTo>
                      <a:pt x="2165" y="911"/>
                    </a:lnTo>
                    <a:lnTo>
                      <a:pt x="2161" y="885"/>
                    </a:lnTo>
                    <a:lnTo>
                      <a:pt x="2156" y="860"/>
                    </a:lnTo>
                    <a:lnTo>
                      <a:pt x="2151" y="834"/>
                    </a:lnTo>
                    <a:lnTo>
                      <a:pt x="2144" y="810"/>
                    </a:lnTo>
                    <a:lnTo>
                      <a:pt x="2138" y="785"/>
                    </a:lnTo>
                    <a:lnTo>
                      <a:pt x="2131" y="761"/>
                    </a:lnTo>
                    <a:lnTo>
                      <a:pt x="2122" y="737"/>
                    </a:lnTo>
                    <a:lnTo>
                      <a:pt x="2114" y="713"/>
                    </a:lnTo>
                    <a:lnTo>
                      <a:pt x="2104" y="689"/>
                    </a:lnTo>
                    <a:lnTo>
                      <a:pt x="2094" y="666"/>
                    </a:lnTo>
                    <a:lnTo>
                      <a:pt x="2083" y="642"/>
                    </a:lnTo>
                    <a:lnTo>
                      <a:pt x="2072" y="619"/>
                    </a:lnTo>
                    <a:lnTo>
                      <a:pt x="2060" y="596"/>
                    </a:lnTo>
                    <a:lnTo>
                      <a:pt x="2048" y="573"/>
                    </a:lnTo>
                    <a:lnTo>
                      <a:pt x="2035" y="551"/>
                    </a:lnTo>
                    <a:lnTo>
                      <a:pt x="2021" y="529"/>
                    </a:lnTo>
                    <a:lnTo>
                      <a:pt x="2007" y="507"/>
                    </a:lnTo>
                    <a:lnTo>
                      <a:pt x="1991" y="485"/>
                    </a:lnTo>
                    <a:lnTo>
                      <a:pt x="1975" y="464"/>
                    </a:lnTo>
                    <a:lnTo>
                      <a:pt x="1960" y="443"/>
                    </a:lnTo>
                    <a:lnTo>
                      <a:pt x="1943" y="422"/>
                    </a:lnTo>
                    <a:lnTo>
                      <a:pt x="1925" y="401"/>
                    </a:lnTo>
                    <a:lnTo>
                      <a:pt x="1906" y="380"/>
                    </a:lnTo>
                    <a:lnTo>
                      <a:pt x="1888" y="360"/>
                    </a:lnTo>
                    <a:lnTo>
                      <a:pt x="1868" y="339"/>
                    </a:lnTo>
                    <a:lnTo>
                      <a:pt x="1848" y="319"/>
                    </a:lnTo>
                    <a:lnTo>
                      <a:pt x="1827" y="299"/>
                    </a:lnTo>
                    <a:lnTo>
                      <a:pt x="1806" y="281"/>
                    </a:lnTo>
                    <a:lnTo>
                      <a:pt x="1785" y="262"/>
                    </a:lnTo>
                    <a:lnTo>
                      <a:pt x="1763" y="244"/>
                    </a:lnTo>
                    <a:lnTo>
                      <a:pt x="1741" y="227"/>
                    </a:lnTo>
                    <a:lnTo>
                      <a:pt x="1719" y="210"/>
                    </a:lnTo>
                    <a:lnTo>
                      <a:pt x="1697" y="195"/>
                    </a:lnTo>
                    <a:lnTo>
                      <a:pt x="1675" y="179"/>
                    </a:lnTo>
                    <a:lnTo>
                      <a:pt x="1652" y="164"/>
                    </a:lnTo>
                    <a:lnTo>
                      <a:pt x="1630" y="150"/>
                    </a:lnTo>
                    <a:lnTo>
                      <a:pt x="1607" y="137"/>
                    </a:lnTo>
                    <a:lnTo>
                      <a:pt x="1584" y="124"/>
                    </a:lnTo>
                    <a:lnTo>
                      <a:pt x="1560" y="112"/>
                    </a:lnTo>
                    <a:lnTo>
                      <a:pt x="1536" y="100"/>
                    </a:lnTo>
                    <a:lnTo>
                      <a:pt x="1513" y="90"/>
                    </a:lnTo>
                    <a:lnTo>
                      <a:pt x="1489" y="79"/>
                    </a:lnTo>
                    <a:lnTo>
                      <a:pt x="1463" y="70"/>
                    </a:lnTo>
                    <a:lnTo>
                      <a:pt x="1439" y="61"/>
                    </a:lnTo>
                    <a:lnTo>
                      <a:pt x="1414" y="53"/>
                    </a:lnTo>
                    <a:lnTo>
                      <a:pt x="1389" y="45"/>
                    </a:lnTo>
                    <a:lnTo>
                      <a:pt x="1364" y="37"/>
                    </a:lnTo>
                    <a:lnTo>
                      <a:pt x="1338" y="31"/>
                    </a:lnTo>
                    <a:lnTo>
                      <a:pt x="1312" y="26"/>
                    </a:lnTo>
                    <a:lnTo>
                      <a:pt x="1286" y="20"/>
                    </a:lnTo>
                    <a:lnTo>
                      <a:pt x="1260" y="15"/>
                    </a:lnTo>
                    <a:lnTo>
                      <a:pt x="1233" y="11"/>
                    </a:lnTo>
                    <a:lnTo>
                      <a:pt x="1206" y="8"/>
                    </a:lnTo>
                    <a:lnTo>
                      <a:pt x="1179" y="6"/>
                    </a:lnTo>
                    <a:lnTo>
                      <a:pt x="1152" y="3"/>
                    </a:lnTo>
                    <a:lnTo>
                      <a:pt x="1125" y="2"/>
                    </a:lnTo>
                    <a:lnTo>
                      <a:pt x="1096" y="0"/>
                    </a:lnTo>
                    <a:lnTo>
                      <a:pt x="1068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 flipH="1">
                <a:off x="7078153" y="2917895"/>
                <a:ext cx="95759" cy="90392"/>
              </a:xfrm>
              <a:custGeom>
                <a:avLst/>
                <a:gdLst/>
                <a:ahLst/>
                <a:cxnLst>
                  <a:cxn ang="0">
                    <a:pos x="481" y="164"/>
                  </a:cxn>
                  <a:cxn ang="0">
                    <a:pos x="395" y="230"/>
                  </a:cxn>
                  <a:cxn ang="0">
                    <a:pos x="318" y="302"/>
                  </a:cxn>
                  <a:cxn ang="0">
                    <a:pos x="249" y="381"/>
                  </a:cxn>
                  <a:cxn ang="0">
                    <a:pos x="188" y="466"/>
                  </a:cxn>
                  <a:cxn ang="0">
                    <a:pos x="135" y="556"/>
                  </a:cxn>
                  <a:cxn ang="0">
                    <a:pos x="90" y="654"/>
                  </a:cxn>
                  <a:cxn ang="0">
                    <a:pos x="52" y="758"/>
                  </a:cxn>
                  <a:cxn ang="0">
                    <a:pos x="23" y="865"/>
                  </a:cxn>
                  <a:cxn ang="0">
                    <a:pos x="6" y="970"/>
                  </a:cxn>
                  <a:cxn ang="0">
                    <a:pos x="0" y="1075"/>
                  </a:cxn>
                  <a:cxn ang="0">
                    <a:pos x="6" y="1178"/>
                  </a:cxn>
                  <a:cxn ang="0">
                    <a:pos x="22" y="1279"/>
                  </a:cxn>
                  <a:cxn ang="0">
                    <a:pos x="50" y="1378"/>
                  </a:cxn>
                  <a:cxn ang="0">
                    <a:pos x="90" y="1475"/>
                  </a:cxn>
                  <a:cxn ang="0">
                    <a:pos x="140" y="1572"/>
                  </a:cxn>
                  <a:cxn ang="0">
                    <a:pos x="192" y="1668"/>
                  </a:cxn>
                  <a:cxn ang="0">
                    <a:pos x="251" y="1759"/>
                  </a:cxn>
                  <a:cxn ang="0">
                    <a:pos x="316" y="1843"/>
                  </a:cxn>
                  <a:cxn ang="0">
                    <a:pos x="388" y="1918"/>
                  </a:cxn>
                  <a:cxn ang="0">
                    <a:pos x="467" y="1985"/>
                  </a:cxn>
                  <a:cxn ang="0">
                    <a:pos x="554" y="2045"/>
                  </a:cxn>
                  <a:cxn ang="0">
                    <a:pos x="648" y="2095"/>
                  </a:cxn>
                  <a:cxn ang="0">
                    <a:pos x="747" y="2138"/>
                  </a:cxn>
                  <a:cxn ang="0">
                    <a:pos x="853" y="2172"/>
                  </a:cxn>
                  <a:cxn ang="0">
                    <a:pos x="959" y="2194"/>
                  </a:cxn>
                  <a:cxn ang="0">
                    <a:pos x="1065" y="2204"/>
                  </a:cxn>
                  <a:cxn ang="0">
                    <a:pos x="1172" y="2202"/>
                  </a:cxn>
                  <a:cxn ang="0">
                    <a:pos x="1278" y="2188"/>
                  </a:cxn>
                  <a:cxn ang="0">
                    <a:pos x="1385" y="2163"/>
                  </a:cxn>
                  <a:cxn ang="0">
                    <a:pos x="1493" y="2125"/>
                  </a:cxn>
                  <a:cxn ang="0">
                    <a:pos x="1601" y="2076"/>
                  </a:cxn>
                  <a:cxn ang="0">
                    <a:pos x="1778" y="1960"/>
                  </a:cxn>
                  <a:cxn ang="0">
                    <a:pos x="1942" y="1813"/>
                  </a:cxn>
                  <a:cxn ang="0">
                    <a:pos x="2065" y="1652"/>
                  </a:cxn>
                  <a:cxn ang="0">
                    <a:pos x="2145" y="1478"/>
                  </a:cxn>
                  <a:cxn ang="0">
                    <a:pos x="2185" y="1290"/>
                  </a:cxn>
                  <a:cxn ang="0">
                    <a:pos x="2182" y="1089"/>
                  </a:cxn>
                  <a:cxn ang="0">
                    <a:pos x="2138" y="873"/>
                  </a:cxn>
                  <a:cxn ang="0">
                    <a:pos x="2052" y="644"/>
                  </a:cxn>
                  <a:cxn ang="0">
                    <a:pos x="1984" y="513"/>
                  </a:cxn>
                  <a:cxn ang="0">
                    <a:pos x="1925" y="425"/>
                  </a:cxn>
                  <a:cxn ang="0">
                    <a:pos x="1859" y="345"/>
                  </a:cxn>
                  <a:cxn ang="0">
                    <a:pos x="1786" y="273"/>
                  </a:cxn>
                  <a:cxn ang="0">
                    <a:pos x="1704" y="209"/>
                  </a:cxn>
                  <a:cxn ang="0">
                    <a:pos x="1616" y="152"/>
                  </a:cxn>
                  <a:cxn ang="0">
                    <a:pos x="1519" y="105"/>
                  </a:cxn>
                  <a:cxn ang="0">
                    <a:pos x="1415" y="65"/>
                  </a:cxn>
                  <a:cxn ang="0">
                    <a:pos x="1307" y="34"/>
                  </a:cxn>
                  <a:cxn ang="0">
                    <a:pos x="1199" y="12"/>
                  </a:cxn>
                  <a:cxn ang="0">
                    <a:pos x="1093" y="1"/>
                  </a:cxn>
                  <a:cxn ang="0">
                    <a:pos x="987" y="1"/>
                  </a:cxn>
                  <a:cxn ang="0">
                    <a:pos x="883" y="12"/>
                  </a:cxn>
                  <a:cxn ang="0">
                    <a:pos x="779" y="33"/>
                  </a:cxn>
                  <a:cxn ang="0">
                    <a:pos x="676" y="64"/>
                  </a:cxn>
                  <a:cxn ang="0">
                    <a:pos x="575" y="106"/>
                  </a:cxn>
                </a:cxnLst>
                <a:rect l="0" t="0" r="r" b="b"/>
                <a:pathLst>
                  <a:path w="2188" h="2205">
                    <a:moveTo>
                      <a:pt x="550" y="118"/>
                    </a:moveTo>
                    <a:lnTo>
                      <a:pt x="526" y="132"/>
                    </a:lnTo>
                    <a:lnTo>
                      <a:pt x="503" y="148"/>
                    </a:lnTo>
                    <a:lnTo>
                      <a:pt x="481" y="164"/>
                    </a:lnTo>
                    <a:lnTo>
                      <a:pt x="459" y="180"/>
                    </a:lnTo>
                    <a:lnTo>
                      <a:pt x="437" y="196"/>
                    </a:lnTo>
                    <a:lnTo>
                      <a:pt x="416" y="213"/>
                    </a:lnTo>
                    <a:lnTo>
                      <a:pt x="395" y="230"/>
                    </a:lnTo>
                    <a:lnTo>
                      <a:pt x="375" y="248"/>
                    </a:lnTo>
                    <a:lnTo>
                      <a:pt x="356" y="266"/>
                    </a:lnTo>
                    <a:lnTo>
                      <a:pt x="337" y="283"/>
                    </a:lnTo>
                    <a:lnTo>
                      <a:pt x="318" y="302"/>
                    </a:lnTo>
                    <a:lnTo>
                      <a:pt x="300" y="321"/>
                    </a:lnTo>
                    <a:lnTo>
                      <a:pt x="283" y="341"/>
                    </a:lnTo>
                    <a:lnTo>
                      <a:pt x="266" y="361"/>
                    </a:lnTo>
                    <a:lnTo>
                      <a:pt x="249" y="381"/>
                    </a:lnTo>
                    <a:lnTo>
                      <a:pt x="233" y="401"/>
                    </a:lnTo>
                    <a:lnTo>
                      <a:pt x="217" y="423"/>
                    </a:lnTo>
                    <a:lnTo>
                      <a:pt x="203" y="444"/>
                    </a:lnTo>
                    <a:lnTo>
                      <a:pt x="188" y="466"/>
                    </a:lnTo>
                    <a:lnTo>
                      <a:pt x="174" y="488"/>
                    </a:lnTo>
                    <a:lnTo>
                      <a:pt x="161" y="510"/>
                    </a:lnTo>
                    <a:lnTo>
                      <a:pt x="147" y="533"/>
                    </a:lnTo>
                    <a:lnTo>
                      <a:pt x="135" y="556"/>
                    </a:lnTo>
                    <a:lnTo>
                      <a:pt x="123" y="580"/>
                    </a:lnTo>
                    <a:lnTo>
                      <a:pt x="112" y="604"/>
                    </a:lnTo>
                    <a:lnTo>
                      <a:pt x="100" y="629"/>
                    </a:lnTo>
                    <a:lnTo>
                      <a:pt x="90" y="654"/>
                    </a:lnTo>
                    <a:lnTo>
                      <a:pt x="79" y="679"/>
                    </a:lnTo>
                    <a:lnTo>
                      <a:pt x="70" y="705"/>
                    </a:lnTo>
                    <a:lnTo>
                      <a:pt x="60" y="731"/>
                    </a:lnTo>
                    <a:lnTo>
                      <a:pt x="52" y="758"/>
                    </a:lnTo>
                    <a:lnTo>
                      <a:pt x="43" y="784"/>
                    </a:lnTo>
                    <a:lnTo>
                      <a:pt x="36" y="811"/>
                    </a:lnTo>
                    <a:lnTo>
                      <a:pt x="29" y="838"/>
                    </a:lnTo>
                    <a:lnTo>
                      <a:pt x="23" y="865"/>
                    </a:lnTo>
                    <a:lnTo>
                      <a:pt x="18" y="892"/>
                    </a:lnTo>
                    <a:lnTo>
                      <a:pt x="13" y="918"/>
                    </a:lnTo>
                    <a:lnTo>
                      <a:pt x="9" y="944"/>
                    </a:lnTo>
                    <a:lnTo>
                      <a:pt x="6" y="970"/>
                    </a:lnTo>
                    <a:lnTo>
                      <a:pt x="4" y="997"/>
                    </a:lnTo>
                    <a:lnTo>
                      <a:pt x="1" y="1023"/>
                    </a:lnTo>
                    <a:lnTo>
                      <a:pt x="0" y="1049"/>
                    </a:lnTo>
                    <a:lnTo>
                      <a:pt x="0" y="1075"/>
                    </a:lnTo>
                    <a:lnTo>
                      <a:pt x="0" y="1101"/>
                    </a:lnTo>
                    <a:lnTo>
                      <a:pt x="1" y="1127"/>
                    </a:lnTo>
                    <a:lnTo>
                      <a:pt x="4" y="1152"/>
                    </a:lnTo>
                    <a:lnTo>
                      <a:pt x="6" y="1178"/>
                    </a:lnTo>
                    <a:lnTo>
                      <a:pt x="9" y="1203"/>
                    </a:lnTo>
                    <a:lnTo>
                      <a:pt x="13" y="1229"/>
                    </a:lnTo>
                    <a:lnTo>
                      <a:pt x="17" y="1254"/>
                    </a:lnTo>
                    <a:lnTo>
                      <a:pt x="22" y="1279"/>
                    </a:lnTo>
                    <a:lnTo>
                      <a:pt x="28" y="1304"/>
                    </a:lnTo>
                    <a:lnTo>
                      <a:pt x="35" y="1328"/>
                    </a:lnTo>
                    <a:lnTo>
                      <a:pt x="42" y="1353"/>
                    </a:lnTo>
                    <a:lnTo>
                      <a:pt x="50" y="1378"/>
                    </a:lnTo>
                    <a:lnTo>
                      <a:pt x="59" y="1403"/>
                    </a:lnTo>
                    <a:lnTo>
                      <a:pt x="69" y="1427"/>
                    </a:lnTo>
                    <a:lnTo>
                      <a:pt x="78" y="1451"/>
                    </a:lnTo>
                    <a:lnTo>
                      <a:pt x="90" y="1475"/>
                    </a:lnTo>
                    <a:lnTo>
                      <a:pt x="101" y="1499"/>
                    </a:lnTo>
                    <a:lnTo>
                      <a:pt x="113" y="1523"/>
                    </a:lnTo>
                    <a:lnTo>
                      <a:pt x="126" y="1547"/>
                    </a:lnTo>
                    <a:lnTo>
                      <a:pt x="140" y="1572"/>
                    </a:lnTo>
                    <a:lnTo>
                      <a:pt x="154" y="1595"/>
                    </a:lnTo>
                    <a:lnTo>
                      <a:pt x="166" y="1620"/>
                    </a:lnTo>
                    <a:lnTo>
                      <a:pt x="180" y="1644"/>
                    </a:lnTo>
                    <a:lnTo>
                      <a:pt x="192" y="1668"/>
                    </a:lnTo>
                    <a:lnTo>
                      <a:pt x="207" y="1692"/>
                    </a:lnTo>
                    <a:lnTo>
                      <a:pt x="221" y="1715"/>
                    </a:lnTo>
                    <a:lnTo>
                      <a:pt x="235" y="1737"/>
                    </a:lnTo>
                    <a:lnTo>
                      <a:pt x="251" y="1759"/>
                    </a:lnTo>
                    <a:lnTo>
                      <a:pt x="267" y="1781"/>
                    </a:lnTo>
                    <a:lnTo>
                      <a:pt x="283" y="1802"/>
                    </a:lnTo>
                    <a:lnTo>
                      <a:pt x="299" y="1823"/>
                    </a:lnTo>
                    <a:lnTo>
                      <a:pt x="316" y="1843"/>
                    </a:lnTo>
                    <a:lnTo>
                      <a:pt x="334" y="1862"/>
                    </a:lnTo>
                    <a:lnTo>
                      <a:pt x="352" y="1882"/>
                    </a:lnTo>
                    <a:lnTo>
                      <a:pt x="370" y="1900"/>
                    </a:lnTo>
                    <a:lnTo>
                      <a:pt x="388" y="1918"/>
                    </a:lnTo>
                    <a:lnTo>
                      <a:pt x="407" y="1936"/>
                    </a:lnTo>
                    <a:lnTo>
                      <a:pt x="427" y="1952"/>
                    </a:lnTo>
                    <a:lnTo>
                      <a:pt x="447" y="1969"/>
                    </a:lnTo>
                    <a:lnTo>
                      <a:pt x="467" y="1985"/>
                    </a:lnTo>
                    <a:lnTo>
                      <a:pt x="488" y="2001"/>
                    </a:lnTo>
                    <a:lnTo>
                      <a:pt x="510" y="2015"/>
                    </a:lnTo>
                    <a:lnTo>
                      <a:pt x="531" y="2030"/>
                    </a:lnTo>
                    <a:lnTo>
                      <a:pt x="554" y="2045"/>
                    </a:lnTo>
                    <a:lnTo>
                      <a:pt x="576" y="2057"/>
                    </a:lnTo>
                    <a:lnTo>
                      <a:pt x="599" y="2071"/>
                    </a:lnTo>
                    <a:lnTo>
                      <a:pt x="623" y="2083"/>
                    </a:lnTo>
                    <a:lnTo>
                      <a:pt x="648" y="2095"/>
                    </a:lnTo>
                    <a:lnTo>
                      <a:pt x="672" y="2107"/>
                    </a:lnTo>
                    <a:lnTo>
                      <a:pt x="697" y="2118"/>
                    </a:lnTo>
                    <a:lnTo>
                      <a:pt x="722" y="2129"/>
                    </a:lnTo>
                    <a:lnTo>
                      <a:pt x="747" y="2138"/>
                    </a:lnTo>
                    <a:lnTo>
                      <a:pt x="774" y="2147"/>
                    </a:lnTo>
                    <a:lnTo>
                      <a:pt x="801" y="2156"/>
                    </a:lnTo>
                    <a:lnTo>
                      <a:pt x="827" y="2164"/>
                    </a:lnTo>
                    <a:lnTo>
                      <a:pt x="853" y="2172"/>
                    </a:lnTo>
                    <a:lnTo>
                      <a:pt x="880" y="2179"/>
                    </a:lnTo>
                    <a:lnTo>
                      <a:pt x="907" y="2184"/>
                    </a:lnTo>
                    <a:lnTo>
                      <a:pt x="933" y="2189"/>
                    </a:lnTo>
                    <a:lnTo>
                      <a:pt x="959" y="2194"/>
                    </a:lnTo>
                    <a:lnTo>
                      <a:pt x="986" y="2198"/>
                    </a:lnTo>
                    <a:lnTo>
                      <a:pt x="1013" y="2201"/>
                    </a:lnTo>
                    <a:lnTo>
                      <a:pt x="1039" y="2203"/>
                    </a:lnTo>
                    <a:lnTo>
                      <a:pt x="1065" y="2204"/>
                    </a:lnTo>
                    <a:lnTo>
                      <a:pt x="1092" y="2205"/>
                    </a:lnTo>
                    <a:lnTo>
                      <a:pt x="1119" y="2205"/>
                    </a:lnTo>
                    <a:lnTo>
                      <a:pt x="1145" y="2204"/>
                    </a:lnTo>
                    <a:lnTo>
                      <a:pt x="1172" y="2202"/>
                    </a:lnTo>
                    <a:lnTo>
                      <a:pt x="1198" y="2200"/>
                    </a:lnTo>
                    <a:lnTo>
                      <a:pt x="1226" y="2197"/>
                    </a:lnTo>
                    <a:lnTo>
                      <a:pt x="1252" y="2194"/>
                    </a:lnTo>
                    <a:lnTo>
                      <a:pt x="1278" y="2188"/>
                    </a:lnTo>
                    <a:lnTo>
                      <a:pt x="1305" y="2183"/>
                    </a:lnTo>
                    <a:lnTo>
                      <a:pt x="1331" y="2178"/>
                    </a:lnTo>
                    <a:lnTo>
                      <a:pt x="1359" y="2171"/>
                    </a:lnTo>
                    <a:lnTo>
                      <a:pt x="1385" y="2163"/>
                    </a:lnTo>
                    <a:lnTo>
                      <a:pt x="1412" y="2155"/>
                    </a:lnTo>
                    <a:lnTo>
                      <a:pt x="1438" y="2145"/>
                    </a:lnTo>
                    <a:lnTo>
                      <a:pt x="1466" y="2136"/>
                    </a:lnTo>
                    <a:lnTo>
                      <a:pt x="1493" y="2125"/>
                    </a:lnTo>
                    <a:lnTo>
                      <a:pt x="1519" y="2114"/>
                    </a:lnTo>
                    <a:lnTo>
                      <a:pt x="1546" y="2102"/>
                    </a:lnTo>
                    <a:lnTo>
                      <a:pt x="1574" y="2090"/>
                    </a:lnTo>
                    <a:lnTo>
                      <a:pt x="1601" y="2076"/>
                    </a:lnTo>
                    <a:lnTo>
                      <a:pt x="1627" y="2061"/>
                    </a:lnTo>
                    <a:lnTo>
                      <a:pt x="1681" y="2029"/>
                    </a:lnTo>
                    <a:lnTo>
                      <a:pt x="1731" y="1994"/>
                    </a:lnTo>
                    <a:lnTo>
                      <a:pt x="1778" y="1960"/>
                    </a:lnTo>
                    <a:lnTo>
                      <a:pt x="1823" y="1925"/>
                    </a:lnTo>
                    <a:lnTo>
                      <a:pt x="1865" y="1888"/>
                    </a:lnTo>
                    <a:lnTo>
                      <a:pt x="1905" y="1852"/>
                    </a:lnTo>
                    <a:lnTo>
                      <a:pt x="1942" y="1813"/>
                    </a:lnTo>
                    <a:lnTo>
                      <a:pt x="1977" y="1774"/>
                    </a:lnTo>
                    <a:lnTo>
                      <a:pt x="2009" y="1734"/>
                    </a:lnTo>
                    <a:lnTo>
                      <a:pt x="2038" y="1694"/>
                    </a:lnTo>
                    <a:lnTo>
                      <a:pt x="2065" y="1652"/>
                    </a:lnTo>
                    <a:lnTo>
                      <a:pt x="2089" y="1610"/>
                    </a:lnTo>
                    <a:lnTo>
                      <a:pt x="2111" y="1567"/>
                    </a:lnTo>
                    <a:lnTo>
                      <a:pt x="2130" y="1523"/>
                    </a:lnTo>
                    <a:lnTo>
                      <a:pt x="2145" y="1478"/>
                    </a:lnTo>
                    <a:lnTo>
                      <a:pt x="2159" y="1432"/>
                    </a:lnTo>
                    <a:lnTo>
                      <a:pt x="2171" y="1386"/>
                    </a:lnTo>
                    <a:lnTo>
                      <a:pt x="2179" y="1339"/>
                    </a:lnTo>
                    <a:lnTo>
                      <a:pt x="2185" y="1290"/>
                    </a:lnTo>
                    <a:lnTo>
                      <a:pt x="2188" y="1241"/>
                    </a:lnTo>
                    <a:lnTo>
                      <a:pt x="2188" y="1191"/>
                    </a:lnTo>
                    <a:lnTo>
                      <a:pt x="2187" y="1140"/>
                    </a:lnTo>
                    <a:lnTo>
                      <a:pt x="2182" y="1089"/>
                    </a:lnTo>
                    <a:lnTo>
                      <a:pt x="2175" y="1036"/>
                    </a:lnTo>
                    <a:lnTo>
                      <a:pt x="2165" y="983"/>
                    </a:lnTo>
                    <a:lnTo>
                      <a:pt x="2153" y="929"/>
                    </a:lnTo>
                    <a:lnTo>
                      <a:pt x="2138" y="873"/>
                    </a:lnTo>
                    <a:lnTo>
                      <a:pt x="2120" y="817"/>
                    </a:lnTo>
                    <a:lnTo>
                      <a:pt x="2100" y="761"/>
                    </a:lnTo>
                    <a:lnTo>
                      <a:pt x="2077" y="703"/>
                    </a:lnTo>
                    <a:lnTo>
                      <a:pt x="2052" y="644"/>
                    </a:lnTo>
                    <a:lnTo>
                      <a:pt x="2024" y="584"/>
                    </a:lnTo>
                    <a:lnTo>
                      <a:pt x="2011" y="560"/>
                    </a:lnTo>
                    <a:lnTo>
                      <a:pt x="1998" y="536"/>
                    </a:lnTo>
                    <a:lnTo>
                      <a:pt x="1984" y="513"/>
                    </a:lnTo>
                    <a:lnTo>
                      <a:pt x="1970" y="490"/>
                    </a:lnTo>
                    <a:lnTo>
                      <a:pt x="1956" y="468"/>
                    </a:lnTo>
                    <a:lnTo>
                      <a:pt x="1941" y="446"/>
                    </a:lnTo>
                    <a:lnTo>
                      <a:pt x="1925" y="425"/>
                    </a:lnTo>
                    <a:lnTo>
                      <a:pt x="1909" y="404"/>
                    </a:lnTo>
                    <a:lnTo>
                      <a:pt x="1894" y="384"/>
                    </a:lnTo>
                    <a:lnTo>
                      <a:pt x="1877" y="364"/>
                    </a:lnTo>
                    <a:lnTo>
                      <a:pt x="1859" y="345"/>
                    </a:lnTo>
                    <a:lnTo>
                      <a:pt x="1841" y="326"/>
                    </a:lnTo>
                    <a:lnTo>
                      <a:pt x="1823" y="308"/>
                    </a:lnTo>
                    <a:lnTo>
                      <a:pt x="1805" y="290"/>
                    </a:lnTo>
                    <a:lnTo>
                      <a:pt x="1786" y="273"/>
                    </a:lnTo>
                    <a:lnTo>
                      <a:pt x="1766" y="256"/>
                    </a:lnTo>
                    <a:lnTo>
                      <a:pt x="1746" y="239"/>
                    </a:lnTo>
                    <a:lnTo>
                      <a:pt x="1725" y="224"/>
                    </a:lnTo>
                    <a:lnTo>
                      <a:pt x="1704" y="209"/>
                    </a:lnTo>
                    <a:lnTo>
                      <a:pt x="1683" y="194"/>
                    </a:lnTo>
                    <a:lnTo>
                      <a:pt x="1661" y="180"/>
                    </a:lnTo>
                    <a:lnTo>
                      <a:pt x="1638" y="166"/>
                    </a:lnTo>
                    <a:lnTo>
                      <a:pt x="1616" y="152"/>
                    </a:lnTo>
                    <a:lnTo>
                      <a:pt x="1592" y="140"/>
                    </a:lnTo>
                    <a:lnTo>
                      <a:pt x="1569" y="127"/>
                    </a:lnTo>
                    <a:lnTo>
                      <a:pt x="1543" y="116"/>
                    </a:lnTo>
                    <a:lnTo>
                      <a:pt x="1519" y="105"/>
                    </a:lnTo>
                    <a:lnTo>
                      <a:pt x="1494" y="94"/>
                    </a:lnTo>
                    <a:lnTo>
                      <a:pt x="1468" y="84"/>
                    </a:lnTo>
                    <a:lnTo>
                      <a:pt x="1442" y="74"/>
                    </a:lnTo>
                    <a:lnTo>
                      <a:pt x="1415" y="65"/>
                    </a:lnTo>
                    <a:lnTo>
                      <a:pt x="1388" y="56"/>
                    </a:lnTo>
                    <a:lnTo>
                      <a:pt x="1361" y="48"/>
                    </a:lnTo>
                    <a:lnTo>
                      <a:pt x="1334" y="40"/>
                    </a:lnTo>
                    <a:lnTo>
                      <a:pt x="1307" y="34"/>
                    </a:lnTo>
                    <a:lnTo>
                      <a:pt x="1280" y="27"/>
                    </a:lnTo>
                    <a:lnTo>
                      <a:pt x="1253" y="21"/>
                    </a:lnTo>
                    <a:lnTo>
                      <a:pt x="1227" y="17"/>
                    </a:lnTo>
                    <a:lnTo>
                      <a:pt x="1199" y="12"/>
                    </a:lnTo>
                    <a:lnTo>
                      <a:pt x="1173" y="9"/>
                    </a:lnTo>
                    <a:lnTo>
                      <a:pt x="1146" y="5"/>
                    </a:lnTo>
                    <a:lnTo>
                      <a:pt x="1120" y="3"/>
                    </a:lnTo>
                    <a:lnTo>
                      <a:pt x="1093" y="1"/>
                    </a:lnTo>
                    <a:lnTo>
                      <a:pt x="1066" y="0"/>
                    </a:lnTo>
                    <a:lnTo>
                      <a:pt x="1040" y="0"/>
                    </a:lnTo>
                    <a:lnTo>
                      <a:pt x="1014" y="0"/>
                    </a:lnTo>
                    <a:lnTo>
                      <a:pt x="987" y="1"/>
                    </a:lnTo>
                    <a:lnTo>
                      <a:pt x="961" y="3"/>
                    </a:lnTo>
                    <a:lnTo>
                      <a:pt x="935" y="5"/>
                    </a:lnTo>
                    <a:lnTo>
                      <a:pt x="909" y="9"/>
                    </a:lnTo>
                    <a:lnTo>
                      <a:pt x="883" y="12"/>
                    </a:lnTo>
                    <a:lnTo>
                      <a:pt x="856" y="16"/>
                    </a:lnTo>
                    <a:lnTo>
                      <a:pt x="830" y="21"/>
                    </a:lnTo>
                    <a:lnTo>
                      <a:pt x="805" y="26"/>
                    </a:lnTo>
                    <a:lnTo>
                      <a:pt x="779" y="33"/>
                    </a:lnTo>
                    <a:lnTo>
                      <a:pt x="752" y="39"/>
                    </a:lnTo>
                    <a:lnTo>
                      <a:pt x="727" y="47"/>
                    </a:lnTo>
                    <a:lnTo>
                      <a:pt x="702" y="55"/>
                    </a:lnTo>
                    <a:lnTo>
                      <a:pt x="676" y="64"/>
                    </a:lnTo>
                    <a:lnTo>
                      <a:pt x="651" y="74"/>
                    </a:lnTo>
                    <a:lnTo>
                      <a:pt x="626" y="83"/>
                    </a:lnTo>
                    <a:lnTo>
                      <a:pt x="600" y="95"/>
                    </a:lnTo>
                    <a:lnTo>
                      <a:pt x="575" y="106"/>
                    </a:lnTo>
                    <a:lnTo>
                      <a:pt x="550" y="118"/>
                    </a:lnTo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0" name="Bent Arrow 59"/>
            <p:cNvSpPr/>
            <p:nvPr/>
          </p:nvSpPr>
          <p:spPr bwMode="auto">
            <a:xfrm rot="5400000">
              <a:off x="6350205" y="2229224"/>
              <a:ext cx="1676400" cy="1577225"/>
            </a:xfrm>
            <a:prstGeom prst="bentArrow">
              <a:avLst>
                <a:gd name="adj1" fmla="val 5515"/>
                <a:gd name="adj2" fmla="val 10428"/>
                <a:gd name="adj3" fmla="val 25000"/>
                <a:gd name="adj4" fmla="val 43750"/>
              </a:avLst>
            </a:prstGeom>
            <a:solidFill>
              <a:srgbClr val="01800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25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0" name="Group 46"/>
          <p:cNvGrpSpPr/>
          <p:nvPr/>
        </p:nvGrpSpPr>
        <p:grpSpPr>
          <a:xfrm>
            <a:off x="5539679" y="4604163"/>
            <a:ext cx="1622421" cy="1341069"/>
            <a:chOff x="6107112" y="5075237"/>
            <a:chExt cx="1788606" cy="1478280"/>
          </a:xfrm>
        </p:grpSpPr>
        <p:grpSp>
          <p:nvGrpSpPr>
            <p:cNvPr id="11" name="Group 45"/>
            <p:cNvGrpSpPr/>
            <p:nvPr/>
          </p:nvGrpSpPr>
          <p:grpSpPr>
            <a:xfrm>
              <a:off x="6918917" y="5465308"/>
              <a:ext cx="703865" cy="685800"/>
              <a:chOff x="6918917" y="5465308"/>
              <a:chExt cx="703865" cy="685800"/>
            </a:xfrm>
          </p:grpSpPr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 flipH="1" flipV="1">
                <a:off x="7193613" y="5748929"/>
                <a:ext cx="429169" cy="402179"/>
              </a:xfrm>
              <a:custGeom>
                <a:avLst/>
                <a:gdLst/>
                <a:ahLst/>
                <a:cxnLst>
                  <a:cxn ang="0">
                    <a:pos x="4725" y="1045"/>
                  </a:cxn>
                  <a:cxn ang="0">
                    <a:pos x="5732" y="1170"/>
                  </a:cxn>
                  <a:cxn ang="0">
                    <a:pos x="6866" y="307"/>
                  </a:cxn>
                  <a:cxn ang="0">
                    <a:pos x="7710" y="740"/>
                  </a:cxn>
                  <a:cxn ang="0">
                    <a:pos x="7467" y="2079"/>
                  </a:cxn>
                  <a:cxn ang="0">
                    <a:pos x="8069" y="2853"/>
                  </a:cxn>
                  <a:cxn ang="0">
                    <a:pos x="9519" y="2979"/>
                  </a:cxn>
                  <a:cxn ang="0">
                    <a:pos x="9817" y="3887"/>
                  </a:cxn>
                  <a:cxn ang="0">
                    <a:pos x="8781" y="4858"/>
                  </a:cxn>
                  <a:cxn ang="0">
                    <a:pos x="8684" y="5868"/>
                  </a:cxn>
                  <a:cxn ang="0">
                    <a:pos x="9519" y="6866"/>
                  </a:cxn>
                  <a:cxn ang="0">
                    <a:pos x="9079" y="7711"/>
                  </a:cxn>
                  <a:cxn ang="0">
                    <a:pos x="7674" y="7542"/>
                  </a:cxn>
                  <a:cxn ang="0">
                    <a:pos x="6936" y="8106"/>
                  </a:cxn>
                  <a:cxn ang="0">
                    <a:pos x="6866" y="9519"/>
                  </a:cxn>
                  <a:cxn ang="0">
                    <a:pos x="5929" y="9817"/>
                  </a:cxn>
                  <a:cxn ang="0">
                    <a:pos x="5029" y="8745"/>
                  </a:cxn>
                  <a:cxn ang="0">
                    <a:pos x="4022" y="8648"/>
                  </a:cxn>
                  <a:cxn ang="0">
                    <a:pos x="2979" y="9519"/>
                  </a:cxn>
                  <a:cxn ang="0">
                    <a:pos x="2115" y="9080"/>
                  </a:cxn>
                  <a:cxn ang="0">
                    <a:pos x="2115" y="7440"/>
                  </a:cxn>
                  <a:cxn ang="0">
                    <a:pos x="1539" y="6667"/>
                  </a:cxn>
                  <a:cxn ang="0">
                    <a:pos x="307" y="6866"/>
                  </a:cxn>
                  <a:cxn ang="0">
                    <a:pos x="0" y="5930"/>
                  </a:cxn>
                  <a:cxn ang="0">
                    <a:pos x="1072" y="4923"/>
                  </a:cxn>
                  <a:cxn ang="0">
                    <a:pos x="1207" y="3924"/>
                  </a:cxn>
                  <a:cxn ang="0">
                    <a:pos x="307" y="2979"/>
                  </a:cxn>
                  <a:cxn ang="0">
                    <a:pos x="740" y="2079"/>
                  </a:cxn>
                  <a:cxn ang="0">
                    <a:pos x="2017" y="2447"/>
                  </a:cxn>
                  <a:cxn ang="0">
                    <a:pos x="2717" y="1846"/>
                  </a:cxn>
                  <a:cxn ang="0">
                    <a:pos x="2979" y="307"/>
                  </a:cxn>
                  <a:cxn ang="0">
                    <a:pos x="3887" y="0"/>
                  </a:cxn>
                  <a:cxn ang="0">
                    <a:pos x="4725" y="1045"/>
                  </a:cxn>
                </a:cxnLst>
                <a:rect l="0" t="0" r="r" b="b"/>
                <a:pathLst>
                  <a:path w="9817" h="9817">
                    <a:moveTo>
                      <a:pt x="4725" y="1045"/>
                    </a:moveTo>
                    <a:lnTo>
                      <a:pt x="5732" y="1170"/>
                    </a:lnTo>
                    <a:lnTo>
                      <a:pt x="6866" y="307"/>
                    </a:lnTo>
                    <a:lnTo>
                      <a:pt x="7710" y="740"/>
                    </a:lnTo>
                    <a:lnTo>
                      <a:pt x="7467" y="2079"/>
                    </a:lnTo>
                    <a:lnTo>
                      <a:pt x="8069" y="2853"/>
                    </a:lnTo>
                    <a:lnTo>
                      <a:pt x="9519" y="2979"/>
                    </a:lnTo>
                    <a:lnTo>
                      <a:pt x="9817" y="3887"/>
                    </a:lnTo>
                    <a:lnTo>
                      <a:pt x="8781" y="4858"/>
                    </a:lnTo>
                    <a:lnTo>
                      <a:pt x="8684" y="5868"/>
                    </a:lnTo>
                    <a:lnTo>
                      <a:pt x="9519" y="6866"/>
                    </a:lnTo>
                    <a:lnTo>
                      <a:pt x="9079" y="7711"/>
                    </a:lnTo>
                    <a:lnTo>
                      <a:pt x="7674" y="7542"/>
                    </a:lnTo>
                    <a:lnTo>
                      <a:pt x="6936" y="8106"/>
                    </a:lnTo>
                    <a:lnTo>
                      <a:pt x="6866" y="9519"/>
                    </a:lnTo>
                    <a:lnTo>
                      <a:pt x="5929" y="9817"/>
                    </a:lnTo>
                    <a:lnTo>
                      <a:pt x="5029" y="8745"/>
                    </a:lnTo>
                    <a:lnTo>
                      <a:pt x="4022" y="8648"/>
                    </a:lnTo>
                    <a:lnTo>
                      <a:pt x="2979" y="9519"/>
                    </a:lnTo>
                    <a:lnTo>
                      <a:pt x="2115" y="9080"/>
                    </a:lnTo>
                    <a:lnTo>
                      <a:pt x="2115" y="7440"/>
                    </a:lnTo>
                    <a:lnTo>
                      <a:pt x="1539" y="6667"/>
                    </a:lnTo>
                    <a:lnTo>
                      <a:pt x="307" y="6866"/>
                    </a:lnTo>
                    <a:lnTo>
                      <a:pt x="0" y="5930"/>
                    </a:lnTo>
                    <a:lnTo>
                      <a:pt x="1072" y="4923"/>
                    </a:lnTo>
                    <a:lnTo>
                      <a:pt x="1207" y="3924"/>
                    </a:lnTo>
                    <a:lnTo>
                      <a:pt x="307" y="2979"/>
                    </a:lnTo>
                    <a:lnTo>
                      <a:pt x="740" y="2079"/>
                    </a:lnTo>
                    <a:lnTo>
                      <a:pt x="2017" y="2447"/>
                    </a:lnTo>
                    <a:lnTo>
                      <a:pt x="2717" y="1846"/>
                    </a:lnTo>
                    <a:lnTo>
                      <a:pt x="2979" y="307"/>
                    </a:lnTo>
                    <a:lnTo>
                      <a:pt x="3887" y="0"/>
                    </a:lnTo>
                    <a:lnTo>
                      <a:pt x="4725" y="1045"/>
                    </a:lnTo>
                    <a:close/>
                  </a:path>
                </a:pathLst>
              </a:custGeom>
              <a:solidFill>
                <a:srgbClr val="FF65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 flipH="1" flipV="1">
                <a:off x="6918917" y="5465308"/>
                <a:ext cx="433362" cy="407419"/>
              </a:xfrm>
              <a:custGeom>
                <a:avLst/>
                <a:gdLst/>
                <a:ahLst/>
                <a:cxnLst>
                  <a:cxn ang="0">
                    <a:pos x="2914" y="1675"/>
                  </a:cxn>
                  <a:cxn ang="0">
                    <a:pos x="3887" y="1269"/>
                  </a:cxn>
                  <a:cxn ang="0">
                    <a:pos x="4453" y="0"/>
                  </a:cxn>
                  <a:cxn ang="0">
                    <a:pos x="5426" y="0"/>
                  </a:cxn>
                  <a:cxn ang="0">
                    <a:pos x="5829" y="1269"/>
                  </a:cxn>
                  <a:cxn ang="0">
                    <a:pos x="6728" y="1638"/>
                  </a:cxn>
                  <a:cxn ang="0">
                    <a:pos x="8069" y="1036"/>
                  </a:cxn>
                  <a:cxn ang="0">
                    <a:pos x="8779" y="1748"/>
                  </a:cxn>
                  <a:cxn ang="0">
                    <a:pos x="8303" y="3050"/>
                  </a:cxn>
                  <a:cxn ang="0">
                    <a:pos x="8671" y="3987"/>
                  </a:cxn>
                  <a:cxn ang="0">
                    <a:pos x="9915" y="4490"/>
                  </a:cxn>
                  <a:cxn ang="0">
                    <a:pos x="9915" y="5427"/>
                  </a:cxn>
                  <a:cxn ang="0">
                    <a:pos x="8611" y="5930"/>
                  </a:cxn>
                  <a:cxn ang="0">
                    <a:pos x="8241" y="6802"/>
                  </a:cxn>
                  <a:cxn ang="0">
                    <a:pos x="8843" y="8070"/>
                  </a:cxn>
                  <a:cxn ang="0">
                    <a:pos x="8177" y="8808"/>
                  </a:cxn>
                  <a:cxn ang="0">
                    <a:pos x="6863" y="8279"/>
                  </a:cxn>
                  <a:cxn ang="0">
                    <a:pos x="5929" y="8648"/>
                  </a:cxn>
                  <a:cxn ang="0">
                    <a:pos x="5460" y="9953"/>
                  </a:cxn>
                  <a:cxn ang="0">
                    <a:pos x="4453" y="9953"/>
                  </a:cxn>
                  <a:cxn ang="0">
                    <a:pos x="3716" y="8513"/>
                  </a:cxn>
                  <a:cxn ang="0">
                    <a:pos x="2844" y="8107"/>
                  </a:cxn>
                  <a:cxn ang="0">
                    <a:pos x="1846" y="8845"/>
                  </a:cxn>
                  <a:cxn ang="0">
                    <a:pos x="1142" y="8145"/>
                  </a:cxn>
                  <a:cxn ang="0">
                    <a:pos x="1609" y="6765"/>
                  </a:cxn>
                  <a:cxn ang="0">
                    <a:pos x="1241" y="5866"/>
                  </a:cxn>
                  <a:cxn ang="0">
                    <a:pos x="0" y="5427"/>
                  </a:cxn>
                  <a:cxn ang="0">
                    <a:pos x="0" y="4453"/>
                  </a:cxn>
                  <a:cxn ang="0">
                    <a:pos x="1241" y="4159"/>
                  </a:cxn>
                  <a:cxn ang="0">
                    <a:pos x="1539" y="3287"/>
                  </a:cxn>
                  <a:cxn ang="0">
                    <a:pos x="1035" y="1847"/>
                  </a:cxn>
                  <a:cxn ang="0">
                    <a:pos x="1711" y="1143"/>
                  </a:cxn>
                  <a:cxn ang="0">
                    <a:pos x="2914" y="1675"/>
                  </a:cxn>
                </a:cxnLst>
                <a:rect l="0" t="0" r="r" b="b"/>
                <a:pathLst>
                  <a:path w="9915" h="9953">
                    <a:moveTo>
                      <a:pt x="2914" y="1675"/>
                    </a:moveTo>
                    <a:lnTo>
                      <a:pt x="3887" y="1269"/>
                    </a:lnTo>
                    <a:lnTo>
                      <a:pt x="4453" y="0"/>
                    </a:lnTo>
                    <a:lnTo>
                      <a:pt x="5426" y="0"/>
                    </a:lnTo>
                    <a:lnTo>
                      <a:pt x="5829" y="1269"/>
                    </a:lnTo>
                    <a:lnTo>
                      <a:pt x="6728" y="1638"/>
                    </a:lnTo>
                    <a:lnTo>
                      <a:pt x="8069" y="1036"/>
                    </a:lnTo>
                    <a:lnTo>
                      <a:pt x="8779" y="1748"/>
                    </a:lnTo>
                    <a:lnTo>
                      <a:pt x="8303" y="3050"/>
                    </a:lnTo>
                    <a:lnTo>
                      <a:pt x="8671" y="3987"/>
                    </a:lnTo>
                    <a:lnTo>
                      <a:pt x="9915" y="4490"/>
                    </a:lnTo>
                    <a:lnTo>
                      <a:pt x="9915" y="5427"/>
                    </a:lnTo>
                    <a:lnTo>
                      <a:pt x="8611" y="5930"/>
                    </a:lnTo>
                    <a:lnTo>
                      <a:pt x="8241" y="6802"/>
                    </a:lnTo>
                    <a:lnTo>
                      <a:pt x="8843" y="8070"/>
                    </a:lnTo>
                    <a:lnTo>
                      <a:pt x="8177" y="8808"/>
                    </a:lnTo>
                    <a:lnTo>
                      <a:pt x="6863" y="8279"/>
                    </a:lnTo>
                    <a:lnTo>
                      <a:pt x="5929" y="8648"/>
                    </a:lnTo>
                    <a:lnTo>
                      <a:pt x="5460" y="9953"/>
                    </a:lnTo>
                    <a:lnTo>
                      <a:pt x="4453" y="9953"/>
                    </a:lnTo>
                    <a:lnTo>
                      <a:pt x="3716" y="8513"/>
                    </a:lnTo>
                    <a:lnTo>
                      <a:pt x="2844" y="8107"/>
                    </a:lnTo>
                    <a:lnTo>
                      <a:pt x="1846" y="8845"/>
                    </a:lnTo>
                    <a:lnTo>
                      <a:pt x="1142" y="8145"/>
                    </a:lnTo>
                    <a:lnTo>
                      <a:pt x="1609" y="6765"/>
                    </a:lnTo>
                    <a:lnTo>
                      <a:pt x="1241" y="5866"/>
                    </a:lnTo>
                    <a:lnTo>
                      <a:pt x="0" y="5427"/>
                    </a:lnTo>
                    <a:lnTo>
                      <a:pt x="0" y="4453"/>
                    </a:lnTo>
                    <a:lnTo>
                      <a:pt x="1241" y="4159"/>
                    </a:lnTo>
                    <a:lnTo>
                      <a:pt x="1539" y="3287"/>
                    </a:lnTo>
                    <a:lnTo>
                      <a:pt x="1035" y="1847"/>
                    </a:lnTo>
                    <a:lnTo>
                      <a:pt x="1711" y="1143"/>
                    </a:lnTo>
                    <a:lnTo>
                      <a:pt x="2914" y="1675"/>
                    </a:lnTo>
                  </a:path>
                </a:pathLst>
              </a:custGeom>
              <a:solidFill>
                <a:srgbClr val="01800D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 flipH="1" flipV="1">
                <a:off x="7360668" y="5904168"/>
                <a:ext cx="95060" cy="90392"/>
              </a:xfrm>
              <a:custGeom>
                <a:avLst/>
                <a:gdLst/>
                <a:ahLst/>
                <a:cxnLst>
                  <a:cxn ang="0">
                    <a:pos x="962" y="6"/>
                  </a:cxn>
                  <a:cxn ang="0">
                    <a:pos x="834" y="26"/>
                  </a:cxn>
                  <a:cxn ang="0">
                    <a:pos x="712" y="61"/>
                  </a:cxn>
                  <a:cxn ang="0">
                    <a:pos x="596" y="112"/>
                  </a:cxn>
                  <a:cxn ang="0">
                    <a:pos x="485" y="179"/>
                  </a:cxn>
                  <a:cxn ang="0">
                    <a:pos x="380" y="262"/>
                  </a:cxn>
                  <a:cxn ang="0">
                    <a:pos x="280" y="360"/>
                  </a:cxn>
                  <a:cxn ang="0">
                    <a:pos x="194" y="464"/>
                  </a:cxn>
                  <a:cxn ang="0">
                    <a:pos x="124" y="573"/>
                  </a:cxn>
                  <a:cxn ang="0">
                    <a:pos x="69" y="689"/>
                  </a:cxn>
                  <a:cxn ang="0">
                    <a:pos x="31" y="810"/>
                  </a:cxn>
                  <a:cxn ang="0">
                    <a:pos x="8" y="936"/>
                  </a:cxn>
                  <a:cxn ang="0">
                    <a:pos x="0" y="1069"/>
                  </a:cxn>
                  <a:cxn ang="0">
                    <a:pos x="8" y="1210"/>
                  </a:cxn>
                  <a:cxn ang="0">
                    <a:pos x="31" y="1344"/>
                  </a:cxn>
                  <a:cxn ang="0">
                    <a:pos x="69" y="1473"/>
                  </a:cxn>
                  <a:cxn ang="0">
                    <a:pos x="124" y="1595"/>
                  </a:cxn>
                  <a:cxn ang="0">
                    <a:pos x="194" y="1711"/>
                  </a:cxn>
                  <a:cxn ang="0">
                    <a:pos x="280" y="1822"/>
                  </a:cxn>
                  <a:cxn ang="0">
                    <a:pos x="380" y="1925"/>
                  </a:cxn>
                  <a:cxn ang="0">
                    <a:pos x="485" y="2012"/>
                  </a:cxn>
                  <a:cxn ang="0">
                    <a:pos x="596" y="2084"/>
                  </a:cxn>
                  <a:cxn ang="0">
                    <a:pos x="712" y="2138"/>
                  </a:cxn>
                  <a:cxn ang="0">
                    <a:pos x="834" y="2176"/>
                  </a:cxn>
                  <a:cxn ang="0">
                    <a:pos x="962" y="2197"/>
                  </a:cxn>
                  <a:cxn ang="0">
                    <a:pos x="1096" y="2201"/>
                  </a:cxn>
                  <a:cxn ang="0">
                    <a:pos x="1233" y="2191"/>
                  </a:cxn>
                  <a:cxn ang="0">
                    <a:pos x="1364" y="2162"/>
                  </a:cxn>
                  <a:cxn ang="0">
                    <a:pos x="1489" y="2118"/>
                  </a:cxn>
                  <a:cxn ang="0">
                    <a:pos x="1607" y="2058"/>
                  </a:cxn>
                  <a:cxn ang="0">
                    <a:pos x="1719" y="1980"/>
                  </a:cxn>
                  <a:cxn ang="0">
                    <a:pos x="1827" y="1886"/>
                  </a:cxn>
                  <a:cxn ang="0">
                    <a:pos x="1925" y="1779"/>
                  </a:cxn>
                  <a:cxn ang="0">
                    <a:pos x="2007" y="1665"/>
                  </a:cxn>
                  <a:cxn ang="0">
                    <a:pos x="2072" y="1547"/>
                  </a:cxn>
                  <a:cxn ang="0">
                    <a:pos x="2122" y="1422"/>
                  </a:cxn>
                  <a:cxn ang="0">
                    <a:pos x="2156" y="1291"/>
                  </a:cxn>
                  <a:cxn ang="0">
                    <a:pos x="2174" y="1154"/>
                  </a:cxn>
                  <a:cxn ang="0">
                    <a:pos x="2176" y="1015"/>
                  </a:cxn>
                  <a:cxn ang="0">
                    <a:pos x="2161" y="885"/>
                  </a:cxn>
                  <a:cxn ang="0">
                    <a:pos x="2131" y="761"/>
                  </a:cxn>
                  <a:cxn ang="0">
                    <a:pos x="2083" y="642"/>
                  </a:cxn>
                  <a:cxn ang="0">
                    <a:pos x="2021" y="529"/>
                  </a:cxn>
                  <a:cxn ang="0">
                    <a:pos x="1943" y="422"/>
                  </a:cxn>
                  <a:cxn ang="0">
                    <a:pos x="1848" y="319"/>
                  </a:cxn>
                  <a:cxn ang="0">
                    <a:pos x="1741" y="227"/>
                  </a:cxn>
                  <a:cxn ang="0">
                    <a:pos x="1630" y="150"/>
                  </a:cxn>
                  <a:cxn ang="0">
                    <a:pos x="1513" y="90"/>
                  </a:cxn>
                  <a:cxn ang="0">
                    <a:pos x="1389" y="45"/>
                  </a:cxn>
                  <a:cxn ang="0">
                    <a:pos x="1260" y="15"/>
                  </a:cxn>
                  <a:cxn ang="0">
                    <a:pos x="1125" y="2"/>
                  </a:cxn>
                </a:cxnLst>
                <a:rect l="0" t="0" r="r" b="b"/>
                <a:pathLst>
                  <a:path w="2177" h="2202">
                    <a:moveTo>
                      <a:pt x="1068" y="0"/>
                    </a:moveTo>
                    <a:lnTo>
                      <a:pt x="1042" y="0"/>
                    </a:lnTo>
                    <a:lnTo>
                      <a:pt x="1015" y="2"/>
                    </a:lnTo>
                    <a:lnTo>
                      <a:pt x="988" y="3"/>
                    </a:lnTo>
                    <a:lnTo>
                      <a:pt x="962" y="6"/>
                    </a:lnTo>
                    <a:lnTo>
                      <a:pt x="936" y="8"/>
                    </a:lnTo>
                    <a:lnTo>
                      <a:pt x="910" y="11"/>
                    </a:lnTo>
                    <a:lnTo>
                      <a:pt x="884" y="15"/>
                    </a:lnTo>
                    <a:lnTo>
                      <a:pt x="859" y="20"/>
                    </a:lnTo>
                    <a:lnTo>
                      <a:pt x="834" y="26"/>
                    </a:lnTo>
                    <a:lnTo>
                      <a:pt x="809" y="31"/>
                    </a:lnTo>
                    <a:lnTo>
                      <a:pt x="785" y="37"/>
                    </a:lnTo>
                    <a:lnTo>
                      <a:pt x="761" y="45"/>
                    </a:lnTo>
                    <a:lnTo>
                      <a:pt x="737" y="53"/>
                    </a:lnTo>
                    <a:lnTo>
                      <a:pt x="712" y="61"/>
                    </a:lnTo>
                    <a:lnTo>
                      <a:pt x="688" y="70"/>
                    </a:lnTo>
                    <a:lnTo>
                      <a:pt x="665" y="79"/>
                    </a:lnTo>
                    <a:lnTo>
                      <a:pt x="641" y="90"/>
                    </a:lnTo>
                    <a:lnTo>
                      <a:pt x="618" y="100"/>
                    </a:lnTo>
                    <a:lnTo>
                      <a:pt x="596" y="112"/>
                    </a:lnTo>
                    <a:lnTo>
                      <a:pt x="573" y="124"/>
                    </a:lnTo>
                    <a:lnTo>
                      <a:pt x="551" y="137"/>
                    </a:lnTo>
                    <a:lnTo>
                      <a:pt x="529" y="150"/>
                    </a:lnTo>
                    <a:lnTo>
                      <a:pt x="507" y="164"/>
                    </a:lnTo>
                    <a:lnTo>
                      <a:pt x="485" y="179"/>
                    </a:lnTo>
                    <a:lnTo>
                      <a:pt x="464" y="195"/>
                    </a:lnTo>
                    <a:lnTo>
                      <a:pt x="442" y="210"/>
                    </a:lnTo>
                    <a:lnTo>
                      <a:pt x="421" y="227"/>
                    </a:lnTo>
                    <a:lnTo>
                      <a:pt x="400" y="244"/>
                    </a:lnTo>
                    <a:lnTo>
                      <a:pt x="380" y="262"/>
                    </a:lnTo>
                    <a:lnTo>
                      <a:pt x="359" y="281"/>
                    </a:lnTo>
                    <a:lnTo>
                      <a:pt x="339" y="299"/>
                    </a:lnTo>
                    <a:lnTo>
                      <a:pt x="319" y="319"/>
                    </a:lnTo>
                    <a:lnTo>
                      <a:pt x="299" y="339"/>
                    </a:lnTo>
                    <a:lnTo>
                      <a:pt x="280" y="360"/>
                    </a:lnTo>
                    <a:lnTo>
                      <a:pt x="261" y="380"/>
                    </a:lnTo>
                    <a:lnTo>
                      <a:pt x="244" y="401"/>
                    </a:lnTo>
                    <a:lnTo>
                      <a:pt x="227" y="422"/>
                    </a:lnTo>
                    <a:lnTo>
                      <a:pt x="210" y="443"/>
                    </a:lnTo>
                    <a:lnTo>
                      <a:pt x="194" y="464"/>
                    </a:lnTo>
                    <a:lnTo>
                      <a:pt x="179" y="485"/>
                    </a:lnTo>
                    <a:lnTo>
                      <a:pt x="164" y="507"/>
                    </a:lnTo>
                    <a:lnTo>
                      <a:pt x="149" y="529"/>
                    </a:lnTo>
                    <a:lnTo>
                      <a:pt x="137" y="551"/>
                    </a:lnTo>
                    <a:lnTo>
                      <a:pt x="124" y="573"/>
                    </a:lnTo>
                    <a:lnTo>
                      <a:pt x="111" y="596"/>
                    </a:lnTo>
                    <a:lnTo>
                      <a:pt x="100" y="619"/>
                    </a:lnTo>
                    <a:lnTo>
                      <a:pt x="89" y="642"/>
                    </a:lnTo>
                    <a:lnTo>
                      <a:pt x="79" y="666"/>
                    </a:lnTo>
                    <a:lnTo>
                      <a:pt x="69" y="689"/>
                    </a:lnTo>
                    <a:lnTo>
                      <a:pt x="60" y="713"/>
                    </a:lnTo>
                    <a:lnTo>
                      <a:pt x="52" y="737"/>
                    </a:lnTo>
                    <a:lnTo>
                      <a:pt x="44" y="761"/>
                    </a:lnTo>
                    <a:lnTo>
                      <a:pt x="37" y="785"/>
                    </a:lnTo>
                    <a:lnTo>
                      <a:pt x="31" y="810"/>
                    </a:lnTo>
                    <a:lnTo>
                      <a:pt x="24" y="834"/>
                    </a:lnTo>
                    <a:lnTo>
                      <a:pt x="19" y="860"/>
                    </a:lnTo>
                    <a:lnTo>
                      <a:pt x="15" y="885"/>
                    </a:lnTo>
                    <a:lnTo>
                      <a:pt x="11" y="911"/>
                    </a:lnTo>
                    <a:lnTo>
                      <a:pt x="8" y="936"/>
                    </a:lnTo>
                    <a:lnTo>
                      <a:pt x="4" y="962"/>
                    </a:lnTo>
                    <a:lnTo>
                      <a:pt x="2" y="989"/>
                    </a:lnTo>
                    <a:lnTo>
                      <a:pt x="1" y="1015"/>
                    </a:lnTo>
                    <a:lnTo>
                      <a:pt x="0" y="1042"/>
                    </a:lnTo>
                    <a:lnTo>
                      <a:pt x="0" y="1069"/>
                    </a:lnTo>
                    <a:lnTo>
                      <a:pt x="0" y="1098"/>
                    </a:lnTo>
                    <a:lnTo>
                      <a:pt x="1" y="1126"/>
                    </a:lnTo>
                    <a:lnTo>
                      <a:pt x="2" y="1154"/>
                    </a:lnTo>
                    <a:lnTo>
                      <a:pt x="4" y="1182"/>
                    </a:lnTo>
                    <a:lnTo>
                      <a:pt x="8" y="1210"/>
                    </a:lnTo>
                    <a:lnTo>
                      <a:pt x="11" y="1237"/>
                    </a:lnTo>
                    <a:lnTo>
                      <a:pt x="15" y="1265"/>
                    </a:lnTo>
                    <a:lnTo>
                      <a:pt x="19" y="1291"/>
                    </a:lnTo>
                    <a:lnTo>
                      <a:pt x="24" y="1318"/>
                    </a:lnTo>
                    <a:lnTo>
                      <a:pt x="31" y="1344"/>
                    </a:lnTo>
                    <a:lnTo>
                      <a:pt x="37" y="1370"/>
                    </a:lnTo>
                    <a:lnTo>
                      <a:pt x="44" y="1397"/>
                    </a:lnTo>
                    <a:lnTo>
                      <a:pt x="52" y="1422"/>
                    </a:lnTo>
                    <a:lnTo>
                      <a:pt x="60" y="1448"/>
                    </a:lnTo>
                    <a:lnTo>
                      <a:pt x="69" y="1473"/>
                    </a:lnTo>
                    <a:lnTo>
                      <a:pt x="79" y="1497"/>
                    </a:lnTo>
                    <a:lnTo>
                      <a:pt x="89" y="1523"/>
                    </a:lnTo>
                    <a:lnTo>
                      <a:pt x="100" y="1547"/>
                    </a:lnTo>
                    <a:lnTo>
                      <a:pt x="111" y="1571"/>
                    </a:lnTo>
                    <a:lnTo>
                      <a:pt x="124" y="1595"/>
                    </a:lnTo>
                    <a:lnTo>
                      <a:pt x="137" y="1619"/>
                    </a:lnTo>
                    <a:lnTo>
                      <a:pt x="149" y="1642"/>
                    </a:lnTo>
                    <a:lnTo>
                      <a:pt x="164" y="1665"/>
                    </a:lnTo>
                    <a:lnTo>
                      <a:pt x="179" y="1688"/>
                    </a:lnTo>
                    <a:lnTo>
                      <a:pt x="194" y="1711"/>
                    </a:lnTo>
                    <a:lnTo>
                      <a:pt x="210" y="1734"/>
                    </a:lnTo>
                    <a:lnTo>
                      <a:pt x="227" y="1757"/>
                    </a:lnTo>
                    <a:lnTo>
                      <a:pt x="244" y="1779"/>
                    </a:lnTo>
                    <a:lnTo>
                      <a:pt x="261" y="1801"/>
                    </a:lnTo>
                    <a:lnTo>
                      <a:pt x="280" y="1822"/>
                    </a:lnTo>
                    <a:lnTo>
                      <a:pt x="299" y="1844"/>
                    </a:lnTo>
                    <a:lnTo>
                      <a:pt x="319" y="1865"/>
                    </a:lnTo>
                    <a:lnTo>
                      <a:pt x="339" y="1886"/>
                    </a:lnTo>
                    <a:lnTo>
                      <a:pt x="359" y="1905"/>
                    </a:lnTo>
                    <a:lnTo>
                      <a:pt x="380" y="1925"/>
                    </a:lnTo>
                    <a:lnTo>
                      <a:pt x="400" y="1944"/>
                    </a:lnTo>
                    <a:lnTo>
                      <a:pt x="421" y="1962"/>
                    </a:lnTo>
                    <a:lnTo>
                      <a:pt x="442" y="1980"/>
                    </a:lnTo>
                    <a:lnTo>
                      <a:pt x="464" y="1997"/>
                    </a:lnTo>
                    <a:lnTo>
                      <a:pt x="485" y="2012"/>
                    </a:lnTo>
                    <a:lnTo>
                      <a:pt x="507" y="2028"/>
                    </a:lnTo>
                    <a:lnTo>
                      <a:pt x="529" y="2043"/>
                    </a:lnTo>
                    <a:lnTo>
                      <a:pt x="551" y="2058"/>
                    </a:lnTo>
                    <a:lnTo>
                      <a:pt x="573" y="2071"/>
                    </a:lnTo>
                    <a:lnTo>
                      <a:pt x="596" y="2084"/>
                    </a:lnTo>
                    <a:lnTo>
                      <a:pt x="618" y="2096"/>
                    </a:lnTo>
                    <a:lnTo>
                      <a:pt x="641" y="2108"/>
                    </a:lnTo>
                    <a:lnTo>
                      <a:pt x="665" y="2118"/>
                    </a:lnTo>
                    <a:lnTo>
                      <a:pt x="688" y="2129"/>
                    </a:lnTo>
                    <a:lnTo>
                      <a:pt x="712" y="2138"/>
                    </a:lnTo>
                    <a:lnTo>
                      <a:pt x="737" y="2147"/>
                    </a:lnTo>
                    <a:lnTo>
                      <a:pt x="761" y="2155"/>
                    </a:lnTo>
                    <a:lnTo>
                      <a:pt x="785" y="2162"/>
                    </a:lnTo>
                    <a:lnTo>
                      <a:pt x="809" y="2170"/>
                    </a:lnTo>
                    <a:lnTo>
                      <a:pt x="834" y="2176"/>
                    </a:lnTo>
                    <a:lnTo>
                      <a:pt x="859" y="2181"/>
                    </a:lnTo>
                    <a:lnTo>
                      <a:pt x="884" y="2187"/>
                    </a:lnTo>
                    <a:lnTo>
                      <a:pt x="910" y="2191"/>
                    </a:lnTo>
                    <a:lnTo>
                      <a:pt x="936" y="2194"/>
                    </a:lnTo>
                    <a:lnTo>
                      <a:pt x="962" y="2197"/>
                    </a:lnTo>
                    <a:lnTo>
                      <a:pt x="988" y="2199"/>
                    </a:lnTo>
                    <a:lnTo>
                      <a:pt x="1015" y="2201"/>
                    </a:lnTo>
                    <a:lnTo>
                      <a:pt x="1042" y="2201"/>
                    </a:lnTo>
                    <a:lnTo>
                      <a:pt x="1068" y="2202"/>
                    </a:lnTo>
                    <a:lnTo>
                      <a:pt x="1096" y="2201"/>
                    </a:lnTo>
                    <a:lnTo>
                      <a:pt x="1125" y="2201"/>
                    </a:lnTo>
                    <a:lnTo>
                      <a:pt x="1152" y="2199"/>
                    </a:lnTo>
                    <a:lnTo>
                      <a:pt x="1179" y="2197"/>
                    </a:lnTo>
                    <a:lnTo>
                      <a:pt x="1206" y="2194"/>
                    </a:lnTo>
                    <a:lnTo>
                      <a:pt x="1233" y="2191"/>
                    </a:lnTo>
                    <a:lnTo>
                      <a:pt x="1260" y="2187"/>
                    </a:lnTo>
                    <a:lnTo>
                      <a:pt x="1286" y="2181"/>
                    </a:lnTo>
                    <a:lnTo>
                      <a:pt x="1312" y="2176"/>
                    </a:lnTo>
                    <a:lnTo>
                      <a:pt x="1338" y="2170"/>
                    </a:lnTo>
                    <a:lnTo>
                      <a:pt x="1364" y="2162"/>
                    </a:lnTo>
                    <a:lnTo>
                      <a:pt x="1389" y="2155"/>
                    </a:lnTo>
                    <a:lnTo>
                      <a:pt x="1414" y="2147"/>
                    </a:lnTo>
                    <a:lnTo>
                      <a:pt x="1439" y="2138"/>
                    </a:lnTo>
                    <a:lnTo>
                      <a:pt x="1463" y="2129"/>
                    </a:lnTo>
                    <a:lnTo>
                      <a:pt x="1489" y="2118"/>
                    </a:lnTo>
                    <a:lnTo>
                      <a:pt x="1513" y="2108"/>
                    </a:lnTo>
                    <a:lnTo>
                      <a:pt x="1536" y="2096"/>
                    </a:lnTo>
                    <a:lnTo>
                      <a:pt x="1560" y="2084"/>
                    </a:lnTo>
                    <a:lnTo>
                      <a:pt x="1584" y="2071"/>
                    </a:lnTo>
                    <a:lnTo>
                      <a:pt x="1607" y="2058"/>
                    </a:lnTo>
                    <a:lnTo>
                      <a:pt x="1630" y="2043"/>
                    </a:lnTo>
                    <a:lnTo>
                      <a:pt x="1652" y="2028"/>
                    </a:lnTo>
                    <a:lnTo>
                      <a:pt x="1675" y="2012"/>
                    </a:lnTo>
                    <a:lnTo>
                      <a:pt x="1697" y="1997"/>
                    </a:lnTo>
                    <a:lnTo>
                      <a:pt x="1719" y="1980"/>
                    </a:lnTo>
                    <a:lnTo>
                      <a:pt x="1741" y="1962"/>
                    </a:lnTo>
                    <a:lnTo>
                      <a:pt x="1763" y="1944"/>
                    </a:lnTo>
                    <a:lnTo>
                      <a:pt x="1785" y="1925"/>
                    </a:lnTo>
                    <a:lnTo>
                      <a:pt x="1806" y="1905"/>
                    </a:lnTo>
                    <a:lnTo>
                      <a:pt x="1827" y="1886"/>
                    </a:lnTo>
                    <a:lnTo>
                      <a:pt x="1848" y="1865"/>
                    </a:lnTo>
                    <a:lnTo>
                      <a:pt x="1868" y="1844"/>
                    </a:lnTo>
                    <a:lnTo>
                      <a:pt x="1888" y="1822"/>
                    </a:lnTo>
                    <a:lnTo>
                      <a:pt x="1906" y="1801"/>
                    </a:lnTo>
                    <a:lnTo>
                      <a:pt x="1925" y="1779"/>
                    </a:lnTo>
                    <a:lnTo>
                      <a:pt x="1943" y="1757"/>
                    </a:lnTo>
                    <a:lnTo>
                      <a:pt x="1960" y="1734"/>
                    </a:lnTo>
                    <a:lnTo>
                      <a:pt x="1975" y="1711"/>
                    </a:lnTo>
                    <a:lnTo>
                      <a:pt x="1991" y="1688"/>
                    </a:lnTo>
                    <a:lnTo>
                      <a:pt x="2007" y="1665"/>
                    </a:lnTo>
                    <a:lnTo>
                      <a:pt x="2021" y="1642"/>
                    </a:lnTo>
                    <a:lnTo>
                      <a:pt x="2035" y="1619"/>
                    </a:lnTo>
                    <a:lnTo>
                      <a:pt x="2048" y="1595"/>
                    </a:lnTo>
                    <a:lnTo>
                      <a:pt x="2060" y="1571"/>
                    </a:lnTo>
                    <a:lnTo>
                      <a:pt x="2072" y="1547"/>
                    </a:lnTo>
                    <a:lnTo>
                      <a:pt x="2083" y="1523"/>
                    </a:lnTo>
                    <a:lnTo>
                      <a:pt x="2094" y="1497"/>
                    </a:lnTo>
                    <a:lnTo>
                      <a:pt x="2104" y="1473"/>
                    </a:lnTo>
                    <a:lnTo>
                      <a:pt x="2114" y="1448"/>
                    </a:lnTo>
                    <a:lnTo>
                      <a:pt x="2122" y="1422"/>
                    </a:lnTo>
                    <a:lnTo>
                      <a:pt x="2131" y="1397"/>
                    </a:lnTo>
                    <a:lnTo>
                      <a:pt x="2138" y="1370"/>
                    </a:lnTo>
                    <a:lnTo>
                      <a:pt x="2144" y="1344"/>
                    </a:lnTo>
                    <a:lnTo>
                      <a:pt x="2151" y="1318"/>
                    </a:lnTo>
                    <a:lnTo>
                      <a:pt x="2156" y="1291"/>
                    </a:lnTo>
                    <a:lnTo>
                      <a:pt x="2161" y="1265"/>
                    </a:lnTo>
                    <a:lnTo>
                      <a:pt x="2165" y="1237"/>
                    </a:lnTo>
                    <a:lnTo>
                      <a:pt x="2168" y="1210"/>
                    </a:lnTo>
                    <a:lnTo>
                      <a:pt x="2171" y="1182"/>
                    </a:lnTo>
                    <a:lnTo>
                      <a:pt x="2174" y="1154"/>
                    </a:lnTo>
                    <a:lnTo>
                      <a:pt x="2176" y="1126"/>
                    </a:lnTo>
                    <a:lnTo>
                      <a:pt x="2177" y="1098"/>
                    </a:lnTo>
                    <a:lnTo>
                      <a:pt x="2177" y="1069"/>
                    </a:lnTo>
                    <a:lnTo>
                      <a:pt x="2177" y="1042"/>
                    </a:lnTo>
                    <a:lnTo>
                      <a:pt x="2176" y="1015"/>
                    </a:lnTo>
                    <a:lnTo>
                      <a:pt x="2174" y="989"/>
                    </a:lnTo>
                    <a:lnTo>
                      <a:pt x="2171" y="962"/>
                    </a:lnTo>
                    <a:lnTo>
                      <a:pt x="2168" y="936"/>
                    </a:lnTo>
                    <a:lnTo>
                      <a:pt x="2165" y="911"/>
                    </a:lnTo>
                    <a:lnTo>
                      <a:pt x="2161" y="885"/>
                    </a:lnTo>
                    <a:lnTo>
                      <a:pt x="2156" y="860"/>
                    </a:lnTo>
                    <a:lnTo>
                      <a:pt x="2151" y="834"/>
                    </a:lnTo>
                    <a:lnTo>
                      <a:pt x="2144" y="810"/>
                    </a:lnTo>
                    <a:lnTo>
                      <a:pt x="2138" y="785"/>
                    </a:lnTo>
                    <a:lnTo>
                      <a:pt x="2131" y="761"/>
                    </a:lnTo>
                    <a:lnTo>
                      <a:pt x="2122" y="737"/>
                    </a:lnTo>
                    <a:lnTo>
                      <a:pt x="2114" y="713"/>
                    </a:lnTo>
                    <a:lnTo>
                      <a:pt x="2104" y="689"/>
                    </a:lnTo>
                    <a:lnTo>
                      <a:pt x="2094" y="666"/>
                    </a:lnTo>
                    <a:lnTo>
                      <a:pt x="2083" y="642"/>
                    </a:lnTo>
                    <a:lnTo>
                      <a:pt x="2072" y="619"/>
                    </a:lnTo>
                    <a:lnTo>
                      <a:pt x="2060" y="596"/>
                    </a:lnTo>
                    <a:lnTo>
                      <a:pt x="2048" y="573"/>
                    </a:lnTo>
                    <a:lnTo>
                      <a:pt x="2035" y="551"/>
                    </a:lnTo>
                    <a:lnTo>
                      <a:pt x="2021" y="529"/>
                    </a:lnTo>
                    <a:lnTo>
                      <a:pt x="2007" y="507"/>
                    </a:lnTo>
                    <a:lnTo>
                      <a:pt x="1991" y="485"/>
                    </a:lnTo>
                    <a:lnTo>
                      <a:pt x="1975" y="464"/>
                    </a:lnTo>
                    <a:lnTo>
                      <a:pt x="1960" y="443"/>
                    </a:lnTo>
                    <a:lnTo>
                      <a:pt x="1943" y="422"/>
                    </a:lnTo>
                    <a:lnTo>
                      <a:pt x="1925" y="401"/>
                    </a:lnTo>
                    <a:lnTo>
                      <a:pt x="1906" y="380"/>
                    </a:lnTo>
                    <a:lnTo>
                      <a:pt x="1888" y="360"/>
                    </a:lnTo>
                    <a:lnTo>
                      <a:pt x="1868" y="339"/>
                    </a:lnTo>
                    <a:lnTo>
                      <a:pt x="1848" y="319"/>
                    </a:lnTo>
                    <a:lnTo>
                      <a:pt x="1827" y="299"/>
                    </a:lnTo>
                    <a:lnTo>
                      <a:pt x="1806" y="281"/>
                    </a:lnTo>
                    <a:lnTo>
                      <a:pt x="1785" y="262"/>
                    </a:lnTo>
                    <a:lnTo>
                      <a:pt x="1763" y="244"/>
                    </a:lnTo>
                    <a:lnTo>
                      <a:pt x="1741" y="227"/>
                    </a:lnTo>
                    <a:lnTo>
                      <a:pt x="1719" y="210"/>
                    </a:lnTo>
                    <a:lnTo>
                      <a:pt x="1697" y="195"/>
                    </a:lnTo>
                    <a:lnTo>
                      <a:pt x="1675" y="179"/>
                    </a:lnTo>
                    <a:lnTo>
                      <a:pt x="1652" y="164"/>
                    </a:lnTo>
                    <a:lnTo>
                      <a:pt x="1630" y="150"/>
                    </a:lnTo>
                    <a:lnTo>
                      <a:pt x="1607" y="137"/>
                    </a:lnTo>
                    <a:lnTo>
                      <a:pt x="1584" y="124"/>
                    </a:lnTo>
                    <a:lnTo>
                      <a:pt x="1560" y="112"/>
                    </a:lnTo>
                    <a:lnTo>
                      <a:pt x="1536" y="100"/>
                    </a:lnTo>
                    <a:lnTo>
                      <a:pt x="1513" y="90"/>
                    </a:lnTo>
                    <a:lnTo>
                      <a:pt x="1489" y="79"/>
                    </a:lnTo>
                    <a:lnTo>
                      <a:pt x="1463" y="70"/>
                    </a:lnTo>
                    <a:lnTo>
                      <a:pt x="1439" y="61"/>
                    </a:lnTo>
                    <a:lnTo>
                      <a:pt x="1414" y="53"/>
                    </a:lnTo>
                    <a:lnTo>
                      <a:pt x="1389" y="45"/>
                    </a:lnTo>
                    <a:lnTo>
                      <a:pt x="1364" y="37"/>
                    </a:lnTo>
                    <a:lnTo>
                      <a:pt x="1338" y="31"/>
                    </a:lnTo>
                    <a:lnTo>
                      <a:pt x="1312" y="26"/>
                    </a:lnTo>
                    <a:lnTo>
                      <a:pt x="1286" y="20"/>
                    </a:lnTo>
                    <a:lnTo>
                      <a:pt x="1260" y="15"/>
                    </a:lnTo>
                    <a:lnTo>
                      <a:pt x="1233" y="11"/>
                    </a:lnTo>
                    <a:lnTo>
                      <a:pt x="1206" y="8"/>
                    </a:lnTo>
                    <a:lnTo>
                      <a:pt x="1179" y="6"/>
                    </a:lnTo>
                    <a:lnTo>
                      <a:pt x="1152" y="3"/>
                    </a:lnTo>
                    <a:lnTo>
                      <a:pt x="1125" y="2"/>
                    </a:lnTo>
                    <a:lnTo>
                      <a:pt x="1096" y="0"/>
                    </a:lnTo>
                    <a:lnTo>
                      <a:pt x="106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 flipH="1" flipV="1">
                <a:off x="7087370" y="5623821"/>
                <a:ext cx="95759" cy="90392"/>
              </a:xfrm>
              <a:custGeom>
                <a:avLst/>
                <a:gdLst/>
                <a:ahLst/>
                <a:cxnLst>
                  <a:cxn ang="0">
                    <a:pos x="481" y="164"/>
                  </a:cxn>
                  <a:cxn ang="0">
                    <a:pos x="395" y="230"/>
                  </a:cxn>
                  <a:cxn ang="0">
                    <a:pos x="318" y="302"/>
                  </a:cxn>
                  <a:cxn ang="0">
                    <a:pos x="249" y="381"/>
                  </a:cxn>
                  <a:cxn ang="0">
                    <a:pos x="188" y="466"/>
                  </a:cxn>
                  <a:cxn ang="0">
                    <a:pos x="135" y="556"/>
                  </a:cxn>
                  <a:cxn ang="0">
                    <a:pos x="90" y="654"/>
                  </a:cxn>
                  <a:cxn ang="0">
                    <a:pos x="52" y="758"/>
                  </a:cxn>
                  <a:cxn ang="0">
                    <a:pos x="23" y="865"/>
                  </a:cxn>
                  <a:cxn ang="0">
                    <a:pos x="6" y="970"/>
                  </a:cxn>
                  <a:cxn ang="0">
                    <a:pos x="0" y="1075"/>
                  </a:cxn>
                  <a:cxn ang="0">
                    <a:pos x="6" y="1178"/>
                  </a:cxn>
                  <a:cxn ang="0">
                    <a:pos x="22" y="1279"/>
                  </a:cxn>
                  <a:cxn ang="0">
                    <a:pos x="50" y="1378"/>
                  </a:cxn>
                  <a:cxn ang="0">
                    <a:pos x="90" y="1475"/>
                  </a:cxn>
                  <a:cxn ang="0">
                    <a:pos x="140" y="1572"/>
                  </a:cxn>
                  <a:cxn ang="0">
                    <a:pos x="192" y="1668"/>
                  </a:cxn>
                  <a:cxn ang="0">
                    <a:pos x="251" y="1759"/>
                  </a:cxn>
                  <a:cxn ang="0">
                    <a:pos x="316" y="1843"/>
                  </a:cxn>
                  <a:cxn ang="0">
                    <a:pos x="388" y="1918"/>
                  </a:cxn>
                  <a:cxn ang="0">
                    <a:pos x="467" y="1985"/>
                  </a:cxn>
                  <a:cxn ang="0">
                    <a:pos x="554" y="2045"/>
                  </a:cxn>
                  <a:cxn ang="0">
                    <a:pos x="648" y="2095"/>
                  </a:cxn>
                  <a:cxn ang="0">
                    <a:pos x="747" y="2138"/>
                  </a:cxn>
                  <a:cxn ang="0">
                    <a:pos x="853" y="2172"/>
                  </a:cxn>
                  <a:cxn ang="0">
                    <a:pos x="959" y="2194"/>
                  </a:cxn>
                  <a:cxn ang="0">
                    <a:pos x="1065" y="2204"/>
                  </a:cxn>
                  <a:cxn ang="0">
                    <a:pos x="1172" y="2202"/>
                  </a:cxn>
                  <a:cxn ang="0">
                    <a:pos x="1278" y="2188"/>
                  </a:cxn>
                  <a:cxn ang="0">
                    <a:pos x="1385" y="2163"/>
                  </a:cxn>
                  <a:cxn ang="0">
                    <a:pos x="1493" y="2125"/>
                  </a:cxn>
                  <a:cxn ang="0">
                    <a:pos x="1601" y="2076"/>
                  </a:cxn>
                  <a:cxn ang="0">
                    <a:pos x="1778" y="1960"/>
                  </a:cxn>
                  <a:cxn ang="0">
                    <a:pos x="1942" y="1813"/>
                  </a:cxn>
                  <a:cxn ang="0">
                    <a:pos x="2065" y="1652"/>
                  </a:cxn>
                  <a:cxn ang="0">
                    <a:pos x="2145" y="1478"/>
                  </a:cxn>
                  <a:cxn ang="0">
                    <a:pos x="2185" y="1290"/>
                  </a:cxn>
                  <a:cxn ang="0">
                    <a:pos x="2182" y="1089"/>
                  </a:cxn>
                  <a:cxn ang="0">
                    <a:pos x="2138" y="873"/>
                  </a:cxn>
                  <a:cxn ang="0">
                    <a:pos x="2052" y="644"/>
                  </a:cxn>
                  <a:cxn ang="0">
                    <a:pos x="1984" y="513"/>
                  </a:cxn>
                  <a:cxn ang="0">
                    <a:pos x="1925" y="425"/>
                  </a:cxn>
                  <a:cxn ang="0">
                    <a:pos x="1859" y="345"/>
                  </a:cxn>
                  <a:cxn ang="0">
                    <a:pos x="1786" y="273"/>
                  </a:cxn>
                  <a:cxn ang="0">
                    <a:pos x="1704" y="209"/>
                  </a:cxn>
                  <a:cxn ang="0">
                    <a:pos x="1616" y="152"/>
                  </a:cxn>
                  <a:cxn ang="0">
                    <a:pos x="1519" y="105"/>
                  </a:cxn>
                  <a:cxn ang="0">
                    <a:pos x="1415" y="65"/>
                  </a:cxn>
                  <a:cxn ang="0">
                    <a:pos x="1307" y="34"/>
                  </a:cxn>
                  <a:cxn ang="0">
                    <a:pos x="1199" y="12"/>
                  </a:cxn>
                  <a:cxn ang="0">
                    <a:pos x="1093" y="1"/>
                  </a:cxn>
                  <a:cxn ang="0">
                    <a:pos x="987" y="1"/>
                  </a:cxn>
                  <a:cxn ang="0">
                    <a:pos x="883" y="12"/>
                  </a:cxn>
                  <a:cxn ang="0">
                    <a:pos x="779" y="33"/>
                  </a:cxn>
                  <a:cxn ang="0">
                    <a:pos x="676" y="64"/>
                  </a:cxn>
                  <a:cxn ang="0">
                    <a:pos x="575" y="106"/>
                  </a:cxn>
                </a:cxnLst>
                <a:rect l="0" t="0" r="r" b="b"/>
                <a:pathLst>
                  <a:path w="2188" h="2205">
                    <a:moveTo>
                      <a:pt x="550" y="118"/>
                    </a:moveTo>
                    <a:lnTo>
                      <a:pt x="526" y="132"/>
                    </a:lnTo>
                    <a:lnTo>
                      <a:pt x="503" y="148"/>
                    </a:lnTo>
                    <a:lnTo>
                      <a:pt x="481" y="164"/>
                    </a:lnTo>
                    <a:lnTo>
                      <a:pt x="459" y="180"/>
                    </a:lnTo>
                    <a:lnTo>
                      <a:pt x="437" y="196"/>
                    </a:lnTo>
                    <a:lnTo>
                      <a:pt x="416" y="213"/>
                    </a:lnTo>
                    <a:lnTo>
                      <a:pt x="395" y="230"/>
                    </a:lnTo>
                    <a:lnTo>
                      <a:pt x="375" y="248"/>
                    </a:lnTo>
                    <a:lnTo>
                      <a:pt x="356" y="266"/>
                    </a:lnTo>
                    <a:lnTo>
                      <a:pt x="337" y="283"/>
                    </a:lnTo>
                    <a:lnTo>
                      <a:pt x="318" y="302"/>
                    </a:lnTo>
                    <a:lnTo>
                      <a:pt x="300" y="321"/>
                    </a:lnTo>
                    <a:lnTo>
                      <a:pt x="283" y="341"/>
                    </a:lnTo>
                    <a:lnTo>
                      <a:pt x="266" y="361"/>
                    </a:lnTo>
                    <a:lnTo>
                      <a:pt x="249" y="381"/>
                    </a:lnTo>
                    <a:lnTo>
                      <a:pt x="233" y="401"/>
                    </a:lnTo>
                    <a:lnTo>
                      <a:pt x="217" y="423"/>
                    </a:lnTo>
                    <a:lnTo>
                      <a:pt x="203" y="444"/>
                    </a:lnTo>
                    <a:lnTo>
                      <a:pt x="188" y="466"/>
                    </a:lnTo>
                    <a:lnTo>
                      <a:pt x="174" y="488"/>
                    </a:lnTo>
                    <a:lnTo>
                      <a:pt x="161" y="510"/>
                    </a:lnTo>
                    <a:lnTo>
                      <a:pt x="147" y="533"/>
                    </a:lnTo>
                    <a:lnTo>
                      <a:pt x="135" y="556"/>
                    </a:lnTo>
                    <a:lnTo>
                      <a:pt x="123" y="580"/>
                    </a:lnTo>
                    <a:lnTo>
                      <a:pt x="112" y="604"/>
                    </a:lnTo>
                    <a:lnTo>
                      <a:pt x="100" y="629"/>
                    </a:lnTo>
                    <a:lnTo>
                      <a:pt x="90" y="654"/>
                    </a:lnTo>
                    <a:lnTo>
                      <a:pt x="79" y="679"/>
                    </a:lnTo>
                    <a:lnTo>
                      <a:pt x="70" y="705"/>
                    </a:lnTo>
                    <a:lnTo>
                      <a:pt x="60" y="731"/>
                    </a:lnTo>
                    <a:lnTo>
                      <a:pt x="52" y="758"/>
                    </a:lnTo>
                    <a:lnTo>
                      <a:pt x="43" y="784"/>
                    </a:lnTo>
                    <a:lnTo>
                      <a:pt x="36" y="811"/>
                    </a:lnTo>
                    <a:lnTo>
                      <a:pt x="29" y="838"/>
                    </a:lnTo>
                    <a:lnTo>
                      <a:pt x="23" y="865"/>
                    </a:lnTo>
                    <a:lnTo>
                      <a:pt x="18" y="892"/>
                    </a:lnTo>
                    <a:lnTo>
                      <a:pt x="13" y="918"/>
                    </a:lnTo>
                    <a:lnTo>
                      <a:pt x="9" y="944"/>
                    </a:lnTo>
                    <a:lnTo>
                      <a:pt x="6" y="970"/>
                    </a:lnTo>
                    <a:lnTo>
                      <a:pt x="4" y="997"/>
                    </a:lnTo>
                    <a:lnTo>
                      <a:pt x="1" y="1023"/>
                    </a:lnTo>
                    <a:lnTo>
                      <a:pt x="0" y="1049"/>
                    </a:lnTo>
                    <a:lnTo>
                      <a:pt x="0" y="1075"/>
                    </a:lnTo>
                    <a:lnTo>
                      <a:pt x="0" y="1101"/>
                    </a:lnTo>
                    <a:lnTo>
                      <a:pt x="1" y="1127"/>
                    </a:lnTo>
                    <a:lnTo>
                      <a:pt x="4" y="1152"/>
                    </a:lnTo>
                    <a:lnTo>
                      <a:pt x="6" y="1178"/>
                    </a:lnTo>
                    <a:lnTo>
                      <a:pt x="9" y="1203"/>
                    </a:lnTo>
                    <a:lnTo>
                      <a:pt x="13" y="1229"/>
                    </a:lnTo>
                    <a:lnTo>
                      <a:pt x="17" y="1254"/>
                    </a:lnTo>
                    <a:lnTo>
                      <a:pt x="22" y="1279"/>
                    </a:lnTo>
                    <a:lnTo>
                      <a:pt x="28" y="1304"/>
                    </a:lnTo>
                    <a:lnTo>
                      <a:pt x="35" y="1328"/>
                    </a:lnTo>
                    <a:lnTo>
                      <a:pt x="42" y="1353"/>
                    </a:lnTo>
                    <a:lnTo>
                      <a:pt x="50" y="1378"/>
                    </a:lnTo>
                    <a:lnTo>
                      <a:pt x="59" y="1403"/>
                    </a:lnTo>
                    <a:lnTo>
                      <a:pt x="69" y="1427"/>
                    </a:lnTo>
                    <a:lnTo>
                      <a:pt x="78" y="1451"/>
                    </a:lnTo>
                    <a:lnTo>
                      <a:pt x="90" y="1475"/>
                    </a:lnTo>
                    <a:lnTo>
                      <a:pt x="101" y="1499"/>
                    </a:lnTo>
                    <a:lnTo>
                      <a:pt x="113" y="1523"/>
                    </a:lnTo>
                    <a:lnTo>
                      <a:pt x="126" y="1547"/>
                    </a:lnTo>
                    <a:lnTo>
                      <a:pt x="140" y="1572"/>
                    </a:lnTo>
                    <a:lnTo>
                      <a:pt x="154" y="1595"/>
                    </a:lnTo>
                    <a:lnTo>
                      <a:pt x="166" y="1620"/>
                    </a:lnTo>
                    <a:lnTo>
                      <a:pt x="180" y="1644"/>
                    </a:lnTo>
                    <a:lnTo>
                      <a:pt x="192" y="1668"/>
                    </a:lnTo>
                    <a:lnTo>
                      <a:pt x="207" y="1692"/>
                    </a:lnTo>
                    <a:lnTo>
                      <a:pt x="221" y="1715"/>
                    </a:lnTo>
                    <a:lnTo>
                      <a:pt x="235" y="1737"/>
                    </a:lnTo>
                    <a:lnTo>
                      <a:pt x="251" y="1759"/>
                    </a:lnTo>
                    <a:lnTo>
                      <a:pt x="267" y="1781"/>
                    </a:lnTo>
                    <a:lnTo>
                      <a:pt x="283" y="1802"/>
                    </a:lnTo>
                    <a:lnTo>
                      <a:pt x="299" y="1823"/>
                    </a:lnTo>
                    <a:lnTo>
                      <a:pt x="316" y="1843"/>
                    </a:lnTo>
                    <a:lnTo>
                      <a:pt x="334" y="1862"/>
                    </a:lnTo>
                    <a:lnTo>
                      <a:pt x="352" y="1882"/>
                    </a:lnTo>
                    <a:lnTo>
                      <a:pt x="370" y="1900"/>
                    </a:lnTo>
                    <a:lnTo>
                      <a:pt x="388" y="1918"/>
                    </a:lnTo>
                    <a:lnTo>
                      <a:pt x="407" y="1936"/>
                    </a:lnTo>
                    <a:lnTo>
                      <a:pt x="427" y="1952"/>
                    </a:lnTo>
                    <a:lnTo>
                      <a:pt x="447" y="1969"/>
                    </a:lnTo>
                    <a:lnTo>
                      <a:pt x="467" y="1985"/>
                    </a:lnTo>
                    <a:lnTo>
                      <a:pt x="488" y="2001"/>
                    </a:lnTo>
                    <a:lnTo>
                      <a:pt x="510" y="2015"/>
                    </a:lnTo>
                    <a:lnTo>
                      <a:pt x="531" y="2030"/>
                    </a:lnTo>
                    <a:lnTo>
                      <a:pt x="554" y="2045"/>
                    </a:lnTo>
                    <a:lnTo>
                      <a:pt x="576" y="2057"/>
                    </a:lnTo>
                    <a:lnTo>
                      <a:pt x="599" y="2071"/>
                    </a:lnTo>
                    <a:lnTo>
                      <a:pt x="623" y="2083"/>
                    </a:lnTo>
                    <a:lnTo>
                      <a:pt x="648" y="2095"/>
                    </a:lnTo>
                    <a:lnTo>
                      <a:pt x="672" y="2107"/>
                    </a:lnTo>
                    <a:lnTo>
                      <a:pt x="697" y="2118"/>
                    </a:lnTo>
                    <a:lnTo>
                      <a:pt x="722" y="2129"/>
                    </a:lnTo>
                    <a:lnTo>
                      <a:pt x="747" y="2138"/>
                    </a:lnTo>
                    <a:lnTo>
                      <a:pt x="774" y="2147"/>
                    </a:lnTo>
                    <a:lnTo>
                      <a:pt x="801" y="2156"/>
                    </a:lnTo>
                    <a:lnTo>
                      <a:pt x="827" y="2164"/>
                    </a:lnTo>
                    <a:lnTo>
                      <a:pt x="853" y="2172"/>
                    </a:lnTo>
                    <a:lnTo>
                      <a:pt x="880" y="2179"/>
                    </a:lnTo>
                    <a:lnTo>
                      <a:pt x="907" y="2184"/>
                    </a:lnTo>
                    <a:lnTo>
                      <a:pt x="933" y="2189"/>
                    </a:lnTo>
                    <a:lnTo>
                      <a:pt x="959" y="2194"/>
                    </a:lnTo>
                    <a:lnTo>
                      <a:pt x="986" y="2198"/>
                    </a:lnTo>
                    <a:lnTo>
                      <a:pt x="1013" y="2201"/>
                    </a:lnTo>
                    <a:lnTo>
                      <a:pt x="1039" y="2203"/>
                    </a:lnTo>
                    <a:lnTo>
                      <a:pt x="1065" y="2204"/>
                    </a:lnTo>
                    <a:lnTo>
                      <a:pt x="1092" y="2205"/>
                    </a:lnTo>
                    <a:lnTo>
                      <a:pt x="1119" y="2205"/>
                    </a:lnTo>
                    <a:lnTo>
                      <a:pt x="1145" y="2204"/>
                    </a:lnTo>
                    <a:lnTo>
                      <a:pt x="1172" y="2202"/>
                    </a:lnTo>
                    <a:lnTo>
                      <a:pt x="1198" y="2200"/>
                    </a:lnTo>
                    <a:lnTo>
                      <a:pt x="1226" y="2197"/>
                    </a:lnTo>
                    <a:lnTo>
                      <a:pt x="1252" y="2194"/>
                    </a:lnTo>
                    <a:lnTo>
                      <a:pt x="1278" y="2188"/>
                    </a:lnTo>
                    <a:lnTo>
                      <a:pt x="1305" y="2183"/>
                    </a:lnTo>
                    <a:lnTo>
                      <a:pt x="1331" y="2178"/>
                    </a:lnTo>
                    <a:lnTo>
                      <a:pt x="1359" y="2171"/>
                    </a:lnTo>
                    <a:lnTo>
                      <a:pt x="1385" y="2163"/>
                    </a:lnTo>
                    <a:lnTo>
                      <a:pt x="1412" y="2155"/>
                    </a:lnTo>
                    <a:lnTo>
                      <a:pt x="1438" y="2145"/>
                    </a:lnTo>
                    <a:lnTo>
                      <a:pt x="1466" y="2136"/>
                    </a:lnTo>
                    <a:lnTo>
                      <a:pt x="1493" y="2125"/>
                    </a:lnTo>
                    <a:lnTo>
                      <a:pt x="1519" y="2114"/>
                    </a:lnTo>
                    <a:lnTo>
                      <a:pt x="1546" y="2102"/>
                    </a:lnTo>
                    <a:lnTo>
                      <a:pt x="1574" y="2090"/>
                    </a:lnTo>
                    <a:lnTo>
                      <a:pt x="1601" y="2076"/>
                    </a:lnTo>
                    <a:lnTo>
                      <a:pt x="1627" y="2061"/>
                    </a:lnTo>
                    <a:lnTo>
                      <a:pt x="1681" y="2029"/>
                    </a:lnTo>
                    <a:lnTo>
                      <a:pt x="1731" y="1994"/>
                    </a:lnTo>
                    <a:lnTo>
                      <a:pt x="1778" y="1960"/>
                    </a:lnTo>
                    <a:lnTo>
                      <a:pt x="1823" y="1925"/>
                    </a:lnTo>
                    <a:lnTo>
                      <a:pt x="1865" y="1888"/>
                    </a:lnTo>
                    <a:lnTo>
                      <a:pt x="1905" y="1852"/>
                    </a:lnTo>
                    <a:lnTo>
                      <a:pt x="1942" y="1813"/>
                    </a:lnTo>
                    <a:lnTo>
                      <a:pt x="1977" y="1774"/>
                    </a:lnTo>
                    <a:lnTo>
                      <a:pt x="2009" y="1734"/>
                    </a:lnTo>
                    <a:lnTo>
                      <a:pt x="2038" y="1694"/>
                    </a:lnTo>
                    <a:lnTo>
                      <a:pt x="2065" y="1652"/>
                    </a:lnTo>
                    <a:lnTo>
                      <a:pt x="2089" y="1610"/>
                    </a:lnTo>
                    <a:lnTo>
                      <a:pt x="2111" y="1567"/>
                    </a:lnTo>
                    <a:lnTo>
                      <a:pt x="2130" y="1523"/>
                    </a:lnTo>
                    <a:lnTo>
                      <a:pt x="2145" y="1478"/>
                    </a:lnTo>
                    <a:lnTo>
                      <a:pt x="2159" y="1432"/>
                    </a:lnTo>
                    <a:lnTo>
                      <a:pt x="2171" y="1386"/>
                    </a:lnTo>
                    <a:lnTo>
                      <a:pt x="2179" y="1339"/>
                    </a:lnTo>
                    <a:lnTo>
                      <a:pt x="2185" y="1290"/>
                    </a:lnTo>
                    <a:lnTo>
                      <a:pt x="2188" y="1241"/>
                    </a:lnTo>
                    <a:lnTo>
                      <a:pt x="2188" y="1191"/>
                    </a:lnTo>
                    <a:lnTo>
                      <a:pt x="2187" y="1140"/>
                    </a:lnTo>
                    <a:lnTo>
                      <a:pt x="2182" y="1089"/>
                    </a:lnTo>
                    <a:lnTo>
                      <a:pt x="2175" y="1036"/>
                    </a:lnTo>
                    <a:lnTo>
                      <a:pt x="2165" y="983"/>
                    </a:lnTo>
                    <a:lnTo>
                      <a:pt x="2153" y="929"/>
                    </a:lnTo>
                    <a:lnTo>
                      <a:pt x="2138" y="873"/>
                    </a:lnTo>
                    <a:lnTo>
                      <a:pt x="2120" y="817"/>
                    </a:lnTo>
                    <a:lnTo>
                      <a:pt x="2100" y="761"/>
                    </a:lnTo>
                    <a:lnTo>
                      <a:pt x="2077" y="703"/>
                    </a:lnTo>
                    <a:lnTo>
                      <a:pt x="2052" y="644"/>
                    </a:lnTo>
                    <a:lnTo>
                      <a:pt x="2024" y="584"/>
                    </a:lnTo>
                    <a:lnTo>
                      <a:pt x="2011" y="560"/>
                    </a:lnTo>
                    <a:lnTo>
                      <a:pt x="1998" y="536"/>
                    </a:lnTo>
                    <a:lnTo>
                      <a:pt x="1984" y="513"/>
                    </a:lnTo>
                    <a:lnTo>
                      <a:pt x="1970" y="490"/>
                    </a:lnTo>
                    <a:lnTo>
                      <a:pt x="1956" y="468"/>
                    </a:lnTo>
                    <a:lnTo>
                      <a:pt x="1941" y="446"/>
                    </a:lnTo>
                    <a:lnTo>
                      <a:pt x="1925" y="425"/>
                    </a:lnTo>
                    <a:lnTo>
                      <a:pt x="1909" y="404"/>
                    </a:lnTo>
                    <a:lnTo>
                      <a:pt x="1894" y="384"/>
                    </a:lnTo>
                    <a:lnTo>
                      <a:pt x="1877" y="364"/>
                    </a:lnTo>
                    <a:lnTo>
                      <a:pt x="1859" y="345"/>
                    </a:lnTo>
                    <a:lnTo>
                      <a:pt x="1841" y="326"/>
                    </a:lnTo>
                    <a:lnTo>
                      <a:pt x="1823" y="308"/>
                    </a:lnTo>
                    <a:lnTo>
                      <a:pt x="1805" y="290"/>
                    </a:lnTo>
                    <a:lnTo>
                      <a:pt x="1786" y="273"/>
                    </a:lnTo>
                    <a:lnTo>
                      <a:pt x="1766" y="256"/>
                    </a:lnTo>
                    <a:lnTo>
                      <a:pt x="1746" y="239"/>
                    </a:lnTo>
                    <a:lnTo>
                      <a:pt x="1725" y="224"/>
                    </a:lnTo>
                    <a:lnTo>
                      <a:pt x="1704" y="209"/>
                    </a:lnTo>
                    <a:lnTo>
                      <a:pt x="1683" y="194"/>
                    </a:lnTo>
                    <a:lnTo>
                      <a:pt x="1661" y="180"/>
                    </a:lnTo>
                    <a:lnTo>
                      <a:pt x="1638" y="166"/>
                    </a:lnTo>
                    <a:lnTo>
                      <a:pt x="1616" y="152"/>
                    </a:lnTo>
                    <a:lnTo>
                      <a:pt x="1592" y="140"/>
                    </a:lnTo>
                    <a:lnTo>
                      <a:pt x="1569" y="127"/>
                    </a:lnTo>
                    <a:lnTo>
                      <a:pt x="1543" y="116"/>
                    </a:lnTo>
                    <a:lnTo>
                      <a:pt x="1519" y="105"/>
                    </a:lnTo>
                    <a:lnTo>
                      <a:pt x="1494" y="94"/>
                    </a:lnTo>
                    <a:lnTo>
                      <a:pt x="1468" y="84"/>
                    </a:lnTo>
                    <a:lnTo>
                      <a:pt x="1442" y="74"/>
                    </a:lnTo>
                    <a:lnTo>
                      <a:pt x="1415" y="65"/>
                    </a:lnTo>
                    <a:lnTo>
                      <a:pt x="1388" y="56"/>
                    </a:lnTo>
                    <a:lnTo>
                      <a:pt x="1361" y="48"/>
                    </a:lnTo>
                    <a:lnTo>
                      <a:pt x="1334" y="40"/>
                    </a:lnTo>
                    <a:lnTo>
                      <a:pt x="1307" y="34"/>
                    </a:lnTo>
                    <a:lnTo>
                      <a:pt x="1280" y="27"/>
                    </a:lnTo>
                    <a:lnTo>
                      <a:pt x="1253" y="21"/>
                    </a:lnTo>
                    <a:lnTo>
                      <a:pt x="1227" y="17"/>
                    </a:lnTo>
                    <a:lnTo>
                      <a:pt x="1199" y="12"/>
                    </a:lnTo>
                    <a:lnTo>
                      <a:pt x="1173" y="9"/>
                    </a:lnTo>
                    <a:lnTo>
                      <a:pt x="1146" y="5"/>
                    </a:lnTo>
                    <a:lnTo>
                      <a:pt x="1120" y="3"/>
                    </a:lnTo>
                    <a:lnTo>
                      <a:pt x="1093" y="1"/>
                    </a:lnTo>
                    <a:lnTo>
                      <a:pt x="1066" y="0"/>
                    </a:lnTo>
                    <a:lnTo>
                      <a:pt x="1040" y="0"/>
                    </a:lnTo>
                    <a:lnTo>
                      <a:pt x="1014" y="0"/>
                    </a:lnTo>
                    <a:lnTo>
                      <a:pt x="987" y="1"/>
                    </a:lnTo>
                    <a:lnTo>
                      <a:pt x="961" y="3"/>
                    </a:lnTo>
                    <a:lnTo>
                      <a:pt x="935" y="5"/>
                    </a:lnTo>
                    <a:lnTo>
                      <a:pt x="909" y="9"/>
                    </a:lnTo>
                    <a:lnTo>
                      <a:pt x="883" y="12"/>
                    </a:lnTo>
                    <a:lnTo>
                      <a:pt x="856" y="16"/>
                    </a:lnTo>
                    <a:lnTo>
                      <a:pt x="830" y="21"/>
                    </a:lnTo>
                    <a:lnTo>
                      <a:pt x="805" y="26"/>
                    </a:lnTo>
                    <a:lnTo>
                      <a:pt x="779" y="33"/>
                    </a:lnTo>
                    <a:lnTo>
                      <a:pt x="752" y="39"/>
                    </a:lnTo>
                    <a:lnTo>
                      <a:pt x="727" y="47"/>
                    </a:lnTo>
                    <a:lnTo>
                      <a:pt x="702" y="55"/>
                    </a:lnTo>
                    <a:lnTo>
                      <a:pt x="676" y="64"/>
                    </a:lnTo>
                    <a:lnTo>
                      <a:pt x="651" y="74"/>
                    </a:lnTo>
                    <a:lnTo>
                      <a:pt x="626" y="83"/>
                    </a:lnTo>
                    <a:lnTo>
                      <a:pt x="600" y="95"/>
                    </a:lnTo>
                    <a:lnTo>
                      <a:pt x="575" y="106"/>
                    </a:lnTo>
                    <a:lnTo>
                      <a:pt x="550" y="118"/>
                    </a:lnTo>
                  </a:path>
                </a:pathLst>
              </a:custGeom>
              <a:solidFill>
                <a:schemeClr val="accent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1" name="Bent Arrow 60"/>
            <p:cNvSpPr/>
            <p:nvPr/>
          </p:nvSpPr>
          <p:spPr bwMode="auto">
            <a:xfrm rot="10800000">
              <a:off x="6107112" y="5075237"/>
              <a:ext cx="1788606" cy="1478280"/>
            </a:xfrm>
            <a:prstGeom prst="bentArrow">
              <a:avLst>
                <a:gd name="adj1" fmla="val 5515"/>
                <a:gd name="adj2" fmla="val 10428"/>
                <a:gd name="adj3" fmla="val 25000"/>
                <a:gd name="adj4" fmla="val 43750"/>
              </a:avLst>
            </a:prstGeom>
            <a:solidFill>
              <a:srgbClr val="6600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25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309592" y="2184710"/>
            <a:ext cx="1696167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inférence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09592" y="4794000"/>
            <a:ext cx="1696167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exécution de la requête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5" name="Freeform 122"/>
          <p:cNvSpPr>
            <a:spLocks/>
          </p:cNvSpPr>
          <p:nvPr/>
        </p:nvSpPr>
        <p:spPr bwMode="auto">
          <a:xfrm>
            <a:off x="493920" y="3194528"/>
            <a:ext cx="552960" cy="1533502"/>
          </a:xfrm>
          <a:custGeom>
            <a:avLst/>
            <a:gdLst/>
            <a:ahLst/>
            <a:cxnLst>
              <a:cxn ang="0">
                <a:pos x="4558" y="3551"/>
              </a:cxn>
              <a:cxn ang="0">
                <a:pos x="4932" y="3676"/>
              </a:cxn>
              <a:cxn ang="0">
                <a:pos x="5287" y="3900"/>
              </a:cxn>
              <a:cxn ang="0">
                <a:pos x="5619" y="4220"/>
              </a:cxn>
              <a:cxn ang="0">
                <a:pos x="5880" y="4585"/>
              </a:cxn>
              <a:cxn ang="0">
                <a:pos x="6049" y="4967"/>
              </a:cxn>
              <a:cxn ang="0">
                <a:pos x="6127" y="5370"/>
              </a:cxn>
              <a:cxn ang="0">
                <a:pos x="6122" y="9793"/>
              </a:cxn>
              <a:cxn ang="0">
                <a:pos x="6053" y="10109"/>
              </a:cxn>
              <a:cxn ang="0">
                <a:pos x="5917" y="10397"/>
              </a:cxn>
              <a:cxn ang="0">
                <a:pos x="5715" y="10660"/>
              </a:cxn>
              <a:cxn ang="0">
                <a:pos x="5455" y="10883"/>
              </a:cxn>
              <a:cxn ang="0">
                <a:pos x="5145" y="11056"/>
              </a:cxn>
              <a:cxn ang="0">
                <a:pos x="4787" y="11178"/>
              </a:cxn>
              <a:cxn ang="0">
                <a:pos x="1424" y="11201"/>
              </a:cxn>
              <a:cxn ang="0">
                <a:pos x="1026" y="11058"/>
              </a:cxn>
              <a:cxn ang="0">
                <a:pos x="719" y="10901"/>
              </a:cxn>
              <a:cxn ang="0">
                <a:pos x="456" y="10714"/>
              </a:cxn>
              <a:cxn ang="0">
                <a:pos x="247" y="10503"/>
              </a:cxn>
              <a:cxn ang="0">
                <a:pos x="101" y="10281"/>
              </a:cxn>
              <a:cxn ang="0">
                <a:pos x="19" y="10047"/>
              </a:cxn>
              <a:cxn ang="0">
                <a:pos x="1" y="5453"/>
              </a:cxn>
              <a:cxn ang="0">
                <a:pos x="57" y="4978"/>
              </a:cxn>
              <a:cxn ang="0">
                <a:pos x="208" y="4560"/>
              </a:cxn>
              <a:cxn ang="0">
                <a:pos x="453" y="4201"/>
              </a:cxn>
              <a:cxn ang="0">
                <a:pos x="789" y="3904"/>
              </a:cxn>
              <a:cxn ang="0">
                <a:pos x="1194" y="3691"/>
              </a:cxn>
              <a:cxn ang="0">
                <a:pos x="1670" y="3564"/>
              </a:cxn>
              <a:cxn ang="0">
                <a:pos x="2212" y="3522"/>
              </a:cxn>
              <a:cxn ang="0">
                <a:pos x="2312" y="3514"/>
              </a:cxn>
              <a:cxn ang="0">
                <a:pos x="2617" y="3511"/>
              </a:cxn>
              <a:cxn ang="0">
                <a:pos x="2686" y="3430"/>
              </a:cxn>
              <a:cxn ang="0">
                <a:pos x="2402" y="3322"/>
              </a:cxn>
              <a:cxn ang="0">
                <a:pos x="2117" y="3158"/>
              </a:cxn>
              <a:cxn ang="0">
                <a:pos x="1869" y="2950"/>
              </a:cxn>
              <a:cxn ang="0">
                <a:pos x="1660" y="2699"/>
              </a:cxn>
              <a:cxn ang="0">
                <a:pos x="1506" y="2420"/>
              </a:cxn>
              <a:cxn ang="0">
                <a:pos x="1408" y="2123"/>
              </a:cxn>
              <a:cxn ang="0">
                <a:pos x="1367" y="1804"/>
              </a:cxn>
              <a:cxn ang="0">
                <a:pos x="1390" y="1427"/>
              </a:cxn>
              <a:cxn ang="0">
                <a:pos x="1493" y="1068"/>
              </a:cxn>
              <a:cxn ang="0">
                <a:pos x="1676" y="742"/>
              </a:cxn>
              <a:cxn ang="0">
                <a:pos x="1940" y="448"/>
              </a:cxn>
              <a:cxn ang="0">
                <a:pos x="2247" y="219"/>
              </a:cxn>
              <a:cxn ang="0">
                <a:pos x="2588" y="71"/>
              </a:cxn>
              <a:cxn ang="0">
                <a:pos x="2962" y="4"/>
              </a:cxn>
              <a:cxn ang="0">
                <a:pos x="3356" y="18"/>
              </a:cxn>
              <a:cxn ang="0">
                <a:pos x="3721" y="111"/>
              </a:cxn>
              <a:cxn ang="0">
                <a:pos x="4053" y="287"/>
              </a:cxn>
              <a:cxn ang="0">
                <a:pos x="4353" y="542"/>
              </a:cxn>
              <a:cxn ang="0">
                <a:pos x="4588" y="847"/>
              </a:cxn>
              <a:cxn ang="0">
                <a:pos x="4745" y="1184"/>
              </a:cxn>
              <a:cxn ang="0">
                <a:pos x="4820" y="1555"/>
              </a:cxn>
              <a:cxn ang="0">
                <a:pos x="4818" y="1917"/>
              </a:cxn>
              <a:cxn ang="0">
                <a:pos x="4752" y="2240"/>
              </a:cxn>
              <a:cxn ang="0">
                <a:pos x="4624" y="2541"/>
              </a:cxn>
              <a:cxn ang="0">
                <a:pos x="4431" y="2824"/>
              </a:cxn>
              <a:cxn ang="0">
                <a:pos x="4192" y="3066"/>
              </a:cxn>
              <a:cxn ang="0">
                <a:pos x="3919" y="3252"/>
              </a:cxn>
              <a:cxn ang="0">
                <a:pos x="3611" y="3381"/>
              </a:cxn>
              <a:cxn ang="0">
                <a:pos x="3466" y="3480"/>
              </a:cxn>
            </a:cxnLst>
            <a:rect l="0" t="0" r="r" b="b"/>
            <a:pathLst>
              <a:path w="6132" h="16980">
                <a:moveTo>
                  <a:pt x="3480" y="3522"/>
                </a:moveTo>
                <a:lnTo>
                  <a:pt x="4254" y="3522"/>
                </a:lnTo>
                <a:lnTo>
                  <a:pt x="4298" y="3522"/>
                </a:lnTo>
                <a:lnTo>
                  <a:pt x="4342" y="3524"/>
                </a:lnTo>
                <a:lnTo>
                  <a:pt x="4386" y="3527"/>
                </a:lnTo>
                <a:lnTo>
                  <a:pt x="4429" y="3531"/>
                </a:lnTo>
                <a:lnTo>
                  <a:pt x="4473" y="3536"/>
                </a:lnTo>
                <a:lnTo>
                  <a:pt x="4515" y="3543"/>
                </a:lnTo>
                <a:lnTo>
                  <a:pt x="4558" y="3551"/>
                </a:lnTo>
                <a:lnTo>
                  <a:pt x="4601" y="3560"/>
                </a:lnTo>
                <a:lnTo>
                  <a:pt x="4643" y="3570"/>
                </a:lnTo>
                <a:lnTo>
                  <a:pt x="4685" y="3582"/>
                </a:lnTo>
                <a:lnTo>
                  <a:pt x="4727" y="3595"/>
                </a:lnTo>
                <a:lnTo>
                  <a:pt x="4769" y="3609"/>
                </a:lnTo>
                <a:lnTo>
                  <a:pt x="4809" y="3624"/>
                </a:lnTo>
                <a:lnTo>
                  <a:pt x="4851" y="3640"/>
                </a:lnTo>
                <a:lnTo>
                  <a:pt x="4892" y="3658"/>
                </a:lnTo>
                <a:lnTo>
                  <a:pt x="4932" y="3676"/>
                </a:lnTo>
                <a:lnTo>
                  <a:pt x="4973" y="3696"/>
                </a:lnTo>
                <a:lnTo>
                  <a:pt x="5013" y="3717"/>
                </a:lnTo>
                <a:lnTo>
                  <a:pt x="5052" y="3739"/>
                </a:lnTo>
                <a:lnTo>
                  <a:pt x="5093" y="3763"/>
                </a:lnTo>
                <a:lnTo>
                  <a:pt x="5132" y="3788"/>
                </a:lnTo>
                <a:lnTo>
                  <a:pt x="5171" y="3814"/>
                </a:lnTo>
                <a:lnTo>
                  <a:pt x="5210" y="3842"/>
                </a:lnTo>
                <a:lnTo>
                  <a:pt x="5249" y="3870"/>
                </a:lnTo>
                <a:lnTo>
                  <a:pt x="5287" y="3900"/>
                </a:lnTo>
                <a:lnTo>
                  <a:pt x="5325" y="3931"/>
                </a:lnTo>
                <a:lnTo>
                  <a:pt x="5364" y="3963"/>
                </a:lnTo>
                <a:lnTo>
                  <a:pt x="5401" y="3997"/>
                </a:lnTo>
                <a:lnTo>
                  <a:pt x="5438" y="4031"/>
                </a:lnTo>
                <a:lnTo>
                  <a:pt x="5475" y="4067"/>
                </a:lnTo>
                <a:lnTo>
                  <a:pt x="5512" y="4104"/>
                </a:lnTo>
                <a:lnTo>
                  <a:pt x="5549" y="4142"/>
                </a:lnTo>
                <a:lnTo>
                  <a:pt x="5584" y="4181"/>
                </a:lnTo>
                <a:lnTo>
                  <a:pt x="5619" y="4220"/>
                </a:lnTo>
                <a:lnTo>
                  <a:pt x="5652" y="4260"/>
                </a:lnTo>
                <a:lnTo>
                  <a:pt x="5685" y="4300"/>
                </a:lnTo>
                <a:lnTo>
                  <a:pt x="5716" y="4339"/>
                </a:lnTo>
                <a:lnTo>
                  <a:pt x="5747" y="4379"/>
                </a:lnTo>
                <a:lnTo>
                  <a:pt x="5775" y="4420"/>
                </a:lnTo>
                <a:lnTo>
                  <a:pt x="5803" y="4460"/>
                </a:lnTo>
                <a:lnTo>
                  <a:pt x="5830" y="4502"/>
                </a:lnTo>
                <a:lnTo>
                  <a:pt x="5855" y="4543"/>
                </a:lnTo>
                <a:lnTo>
                  <a:pt x="5880" y="4585"/>
                </a:lnTo>
                <a:lnTo>
                  <a:pt x="5904" y="4626"/>
                </a:lnTo>
                <a:lnTo>
                  <a:pt x="5925" y="4667"/>
                </a:lnTo>
                <a:lnTo>
                  <a:pt x="5946" y="4710"/>
                </a:lnTo>
                <a:lnTo>
                  <a:pt x="5967" y="4752"/>
                </a:lnTo>
                <a:lnTo>
                  <a:pt x="5986" y="4795"/>
                </a:lnTo>
                <a:lnTo>
                  <a:pt x="6004" y="4838"/>
                </a:lnTo>
                <a:lnTo>
                  <a:pt x="6020" y="4880"/>
                </a:lnTo>
                <a:lnTo>
                  <a:pt x="6036" y="4924"/>
                </a:lnTo>
                <a:lnTo>
                  <a:pt x="6049" y="4967"/>
                </a:lnTo>
                <a:lnTo>
                  <a:pt x="6063" y="5011"/>
                </a:lnTo>
                <a:lnTo>
                  <a:pt x="6075" y="5055"/>
                </a:lnTo>
                <a:lnTo>
                  <a:pt x="6085" y="5100"/>
                </a:lnTo>
                <a:lnTo>
                  <a:pt x="6095" y="5144"/>
                </a:lnTo>
                <a:lnTo>
                  <a:pt x="6104" y="5189"/>
                </a:lnTo>
                <a:lnTo>
                  <a:pt x="6111" y="5234"/>
                </a:lnTo>
                <a:lnTo>
                  <a:pt x="6117" y="5280"/>
                </a:lnTo>
                <a:lnTo>
                  <a:pt x="6123" y="5324"/>
                </a:lnTo>
                <a:lnTo>
                  <a:pt x="6127" y="5370"/>
                </a:lnTo>
                <a:lnTo>
                  <a:pt x="6130" y="5417"/>
                </a:lnTo>
                <a:lnTo>
                  <a:pt x="6131" y="5463"/>
                </a:lnTo>
                <a:lnTo>
                  <a:pt x="6132" y="5509"/>
                </a:lnTo>
                <a:lnTo>
                  <a:pt x="6132" y="9605"/>
                </a:lnTo>
                <a:lnTo>
                  <a:pt x="6132" y="9643"/>
                </a:lnTo>
                <a:lnTo>
                  <a:pt x="6130" y="9682"/>
                </a:lnTo>
                <a:lnTo>
                  <a:pt x="6129" y="9719"/>
                </a:lnTo>
                <a:lnTo>
                  <a:pt x="6126" y="9756"/>
                </a:lnTo>
                <a:lnTo>
                  <a:pt x="6122" y="9793"/>
                </a:lnTo>
                <a:lnTo>
                  <a:pt x="6117" y="9829"/>
                </a:lnTo>
                <a:lnTo>
                  <a:pt x="6112" y="9866"/>
                </a:lnTo>
                <a:lnTo>
                  <a:pt x="6107" y="9901"/>
                </a:lnTo>
                <a:lnTo>
                  <a:pt x="6099" y="9937"/>
                </a:lnTo>
                <a:lnTo>
                  <a:pt x="6092" y="9972"/>
                </a:lnTo>
                <a:lnTo>
                  <a:pt x="6083" y="10007"/>
                </a:lnTo>
                <a:lnTo>
                  <a:pt x="6074" y="10041"/>
                </a:lnTo>
                <a:lnTo>
                  <a:pt x="6063" y="10075"/>
                </a:lnTo>
                <a:lnTo>
                  <a:pt x="6053" y="10109"/>
                </a:lnTo>
                <a:lnTo>
                  <a:pt x="6041" y="10142"/>
                </a:lnTo>
                <a:lnTo>
                  <a:pt x="6028" y="10175"/>
                </a:lnTo>
                <a:lnTo>
                  <a:pt x="6014" y="10208"/>
                </a:lnTo>
                <a:lnTo>
                  <a:pt x="6001" y="10241"/>
                </a:lnTo>
                <a:lnTo>
                  <a:pt x="5986" y="10273"/>
                </a:lnTo>
                <a:lnTo>
                  <a:pt x="5970" y="10305"/>
                </a:lnTo>
                <a:lnTo>
                  <a:pt x="5953" y="10335"/>
                </a:lnTo>
                <a:lnTo>
                  <a:pt x="5935" y="10366"/>
                </a:lnTo>
                <a:lnTo>
                  <a:pt x="5917" y="10397"/>
                </a:lnTo>
                <a:lnTo>
                  <a:pt x="5898" y="10428"/>
                </a:lnTo>
                <a:lnTo>
                  <a:pt x="5877" y="10458"/>
                </a:lnTo>
                <a:lnTo>
                  <a:pt x="5857" y="10487"/>
                </a:lnTo>
                <a:lnTo>
                  <a:pt x="5835" y="10517"/>
                </a:lnTo>
                <a:lnTo>
                  <a:pt x="5813" y="10546"/>
                </a:lnTo>
                <a:lnTo>
                  <a:pt x="5789" y="10575"/>
                </a:lnTo>
                <a:lnTo>
                  <a:pt x="5766" y="10603"/>
                </a:lnTo>
                <a:lnTo>
                  <a:pt x="5740" y="10632"/>
                </a:lnTo>
                <a:lnTo>
                  <a:pt x="5715" y="10660"/>
                </a:lnTo>
                <a:lnTo>
                  <a:pt x="5688" y="10687"/>
                </a:lnTo>
                <a:lnTo>
                  <a:pt x="5661" y="10714"/>
                </a:lnTo>
                <a:lnTo>
                  <a:pt x="5633" y="10739"/>
                </a:lnTo>
                <a:lnTo>
                  <a:pt x="5606" y="10765"/>
                </a:lnTo>
                <a:lnTo>
                  <a:pt x="5576" y="10790"/>
                </a:lnTo>
                <a:lnTo>
                  <a:pt x="5546" y="10814"/>
                </a:lnTo>
                <a:lnTo>
                  <a:pt x="5516" y="10838"/>
                </a:lnTo>
                <a:lnTo>
                  <a:pt x="5486" y="10860"/>
                </a:lnTo>
                <a:lnTo>
                  <a:pt x="5455" y="10883"/>
                </a:lnTo>
                <a:lnTo>
                  <a:pt x="5422" y="10905"/>
                </a:lnTo>
                <a:lnTo>
                  <a:pt x="5390" y="10925"/>
                </a:lnTo>
                <a:lnTo>
                  <a:pt x="5357" y="10947"/>
                </a:lnTo>
                <a:lnTo>
                  <a:pt x="5323" y="10966"/>
                </a:lnTo>
                <a:lnTo>
                  <a:pt x="5288" y="10985"/>
                </a:lnTo>
                <a:lnTo>
                  <a:pt x="5253" y="11004"/>
                </a:lnTo>
                <a:lnTo>
                  <a:pt x="5218" y="11022"/>
                </a:lnTo>
                <a:lnTo>
                  <a:pt x="5182" y="11039"/>
                </a:lnTo>
                <a:lnTo>
                  <a:pt x="5145" y="11056"/>
                </a:lnTo>
                <a:lnTo>
                  <a:pt x="5108" y="11072"/>
                </a:lnTo>
                <a:lnTo>
                  <a:pt x="5069" y="11087"/>
                </a:lnTo>
                <a:lnTo>
                  <a:pt x="5031" y="11102"/>
                </a:lnTo>
                <a:lnTo>
                  <a:pt x="4992" y="11117"/>
                </a:lnTo>
                <a:lnTo>
                  <a:pt x="4952" y="11130"/>
                </a:lnTo>
                <a:lnTo>
                  <a:pt x="4911" y="11143"/>
                </a:lnTo>
                <a:lnTo>
                  <a:pt x="4871" y="11155"/>
                </a:lnTo>
                <a:lnTo>
                  <a:pt x="4828" y="11167"/>
                </a:lnTo>
                <a:lnTo>
                  <a:pt x="4787" y="11178"/>
                </a:lnTo>
                <a:lnTo>
                  <a:pt x="4743" y="11189"/>
                </a:lnTo>
                <a:lnTo>
                  <a:pt x="4701" y="11199"/>
                </a:lnTo>
                <a:lnTo>
                  <a:pt x="4656" y="11208"/>
                </a:lnTo>
                <a:lnTo>
                  <a:pt x="4612" y="11217"/>
                </a:lnTo>
                <a:lnTo>
                  <a:pt x="4567" y="11225"/>
                </a:lnTo>
                <a:lnTo>
                  <a:pt x="4567" y="16980"/>
                </a:lnTo>
                <a:lnTo>
                  <a:pt x="1510" y="16980"/>
                </a:lnTo>
                <a:lnTo>
                  <a:pt x="1510" y="11225"/>
                </a:lnTo>
                <a:lnTo>
                  <a:pt x="1424" y="11201"/>
                </a:lnTo>
                <a:lnTo>
                  <a:pt x="1340" y="11175"/>
                </a:lnTo>
                <a:lnTo>
                  <a:pt x="1298" y="11161"/>
                </a:lnTo>
                <a:lnTo>
                  <a:pt x="1258" y="11148"/>
                </a:lnTo>
                <a:lnTo>
                  <a:pt x="1218" y="11134"/>
                </a:lnTo>
                <a:lnTo>
                  <a:pt x="1178" y="11120"/>
                </a:lnTo>
                <a:lnTo>
                  <a:pt x="1139" y="11105"/>
                </a:lnTo>
                <a:lnTo>
                  <a:pt x="1101" y="11089"/>
                </a:lnTo>
                <a:lnTo>
                  <a:pt x="1064" y="11074"/>
                </a:lnTo>
                <a:lnTo>
                  <a:pt x="1026" y="11058"/>
                </a:lnTo>
                <a:lnTo>
                  <a:pt x="990" y="11042"/>
                </a:lnTo>
                <a:lnTo>
                  <a:pt x="954" y="11025"/>
                </a:lnTo>
                <a:lnTo>
                  <a:pt x="918" y="11009"/>
                </a:lnTo>
                <a:lnTo>
                  <a:pt x="884" y="10991"/>
                </a:lnTo>
                <a:lnTo>
                  <a:pt x="849" y="10974"/>
                </a:lnTo>
                <a:lnTo>
                  <a:pt x="816" y="10956"/>
                </a:lnTo>
                <a:lnTo>
                  <a:pt x="782" y="10938"/>
                </a:lnTo>
                <a:lnTo>
                  <a:pt x="750" y="10920"/>
                </a:lnTo>
                <a:lnTo>
                  <a:pt x="719" y="10901"/>
                </a:lnTo>
                <a:lnTo>
                  <a:pt x="687" y="10882"/>
                </a:lnTo>
                <a:lnTo>
                  <a:pt x="656" y="10862"/>
                </a:lnTo>
                <a:lnTo>
                  <a:pt x="626" y="10841"/>
                </a:lnTo>
                <a:lnTo>
                  <a:pt x="596" y="10821"/>
                </a:lnTo>
                <a:lnTo>
                  <a:pt x="567" y="10801"/>
                </a:lnTo>
                <a:lnTo>
                  <a:pt x="539" y="10780"/>
                </a:lnTo>
                <a:lnTo>
                  <a:pt x="510" y="10758"/>
                </a:lnTo>
                <a:lnTo>
                  <a:pt x="484" y="10736"/>
                </a:lnTo>
                <a:lnTo>
                  <a:pt x="456" y="10714"/>
                </a:lnTo>
                <a:lnTo>
                  <a:pt x="431" y="10691"/>
                </a:lnTo>
                <a:lnTo>
                  <a:pt x="405" y="10668"/>
                </a:lnTo>
                <a:lnTo>
                  <a:pt x="380" y="10646"/>
                </a:lnTo>
                <a:lnTo>
                  <a:pt x="355" y="10622"/>
                </a:lnTo>
                <a:lnTo>
                  <a:pt x="332" y="10599"/>
                </a:lnTo>
                <a:lnTo>
                  <a:pt x="310" y="10576"/>
                </a:lnTo>
                <a:lnTo>
                  <a:pt x="289" y="10551"/>
                </a:lnTo>
                <a:lnTo>
                  <a:pt x="267" y="10528"/>
                </a:lnTo>
                <a:lnTo>
                  <a:pt x="247" y="10503"/>
                </a:lnTo>
                <a:lnTo>
                  <a:pt x="228" y="10480"/>
                </a:lnTo>
                <a:lnTo>
                  <a:pt x="209" y="10455"/>
                </a:lnTo>
                <a:lnTo>
                  <a:pt x="191" y="10431"/>
                </a:lnTo>
                <a:lnTo>
                  <a:pt x="174" y="10407"/>
                </a:lnTo>
                <a:lnTo>
                  <a:pt x="158" y="10382"/>
                </a:lnTo>
                <a:lnTo>
                  <a:pt x="142" y="10357"/>
                </a:lnTo>
                <a:lnTo>
                  <a:pt x="128" y="10332"/>
                </a:lnTo>
                <a:lnTo>
                  <a:pt x="114" y="10307"/>
                </a:lnTo>
                <a:lnTo>
                  <a:pt x="101" y="10281"/>
                </a:lnTo>
                <a:lnTo>
                  <a:pt x="89" y="10256"/>
                </a:lnTo>
                <a:lnTo>
                  <a:pt x="77" y="10230"/>
                </a:lnTo>
                <a:lnTo>
                  <a:pt x="67" y="10205"/>
                </a:lnTo>
                <a:lnTo>
                  <a:pt x="57" y="10179"/>
                </a:lnTo>
                <a:lnTo>
                  <a:pt x="48" y="10153"/>
                </a:lnTo>
                <a:lnTo>
                  <a:pt x="39" y="10127"/>
                </a:lnTo>
                <a:lnTo>
                  <a:pt x="32" y="10100"/>
                </a:lnTo>
                <a:lnTo>
                  <a:pt x="25" y="10074"/>
                </a:lnTo>
                <a:lnTo>
                  <a:pt x="19" y="10047"/>
                </a:lnTo>
                <a:lnTo>
                  <a:pt x="14" y="10021"/>
                </a:lnTo>
                <a:lnTo>
                  <a:pt x="9" y="9994"/>
                </a:lnTo>
                <a:lnTo>
                  <a:pt x="6" y="9967"/>
                </a:lnTo>
                <a:lnTo>
                  <a:pt x="3" y="9940"/>
                </a:lnTo>
                <a:lnTo>
                  <a:pt x="1" y="9912"/>
                </a:lnTo>
                <a:lnTo>
                  <a:pt x="0" y="9885"/>
                </a:lnTo>
                <a:lnTo>
                  <a:pt x="0" y="9857"/>
                </a:lnTo>
                <a:lnTo>
                  <a:pt x="0" y="5509"/>
                </a:lnTo>
                <a:lnTo>
                  <a:pt x="1" y="5453"/>
                </a:lnTo>
                <a:lnTo>
                  <a:pt x="2" y="5398"/>
                </a:lnTo>
                <a:lnTo>
                  <a:pt x="5" y="5342"/>
                </a:lnTo>
                <a:lnTo>
                  <a:pt x="9" y="5288"/>
                </a:lnTo>
                <a:lnTo>
                  <a:pt x="15" y="5235"/>
                </a:lnTo>
                <a:lnTo>
                  <a:pt x="21" y="5182"/>
                </a:lnTo>
                <a:lnTo>
                  <a:pt x="28" y="5130"/>
                </a:lnTo>
                <a:lnTo>
                  <a:pt x="37" y="5079"/>
                </a:lnTo>
                <a:lnTo>
                  <a:pt x="47" y="5028"/>
                </a:lnTo>
                <a:lnTo>
                  <a:pt x="57" y="4978"/>
                </a:lnTo>
                <a:lnTo>
                  <a:pt x="70" y="4929"/>
                </a:lnTo>
                <a:lnTo>
                  <a:pt x="83" y="4880"/>
                </a:lnTo>
                <a:lnTo>
                  <a:pt x="97" y="4832"/>
                </a:lnTo>
                <a:lnTo>
                  <a:pt x="112" y="4785"/>
                </a:lnTo>
                <a:lnTo>
                  <a:pt x="129" y="4739"/>
                </a:lnTo>
                <a:lnTo>
                  <a:pt x="147" y="4693"/>
                </a:lnTo>
                <a:lnTo>
                  <a:pt x="166" y="4648"/>
                </a:lnTo>
                <a:lnTo>
                  <a:pt x="187" y="4604"/>
                </a:lnTo>
                <a:lnTo>
                  <a:pt x="208" y="4560"/>
                </a:lnTo>
                <a:lnTo>
                  <a:pt x="230" y="4518"/>
                </a:lnTo>
                <a:lnTo>
                  <a:pt x="255" y="4476"/>
                </a:lnTo>
                <a:lnTo>
                  <a:pt x="279" y="4435"/>
                </a:lnTo>
                <a:lnTo>
                  <a:pt x="306" y="4393"/>
                </a:lnTo>
                <a:lnTo>
                  <a:pt x="332" y="4354"/>
                </a:lnTo>
                <a:lnTo>
                  <a:pt x="361" y="4315"/>
                </a:lnTo>
                <a:lnTo>
                  <a:pt x="391" y="4275"/>
                </a:lnTo>
                <a:lnTo>
                  <a:pt x="421" y="4238"/>
                </a:lnTo>
                <a:lnTo>
                  <a:pt x="453" y="4201"/>
                </a:lnTo>
                <a:lnTo>
                  <a:pt x="486" y="4165"/>
                </a:lnTo>
                <a:lnTo>
                  <a:pt x="520" y="4129"/>
                </a:lnTo>
                <a:lnTo>
                  <a:pt x="556" y="4093"/>
                </a:lnTo>
                <a:lnTo>
                  <a:pt x="592" y="4059"/>
                </a:lnTo>
                <a:lnTo>
                  <a:pt x="629" y="4025"/>
                </a:lnTo>
                <a:lnTo>
                  <a:pt x="668" y="3994"/>
                </a:lnTo>
                <a:lnTo>
                  <a:pt x="707" y="3963"/>
                </a:lnTo>
                <a:lnTo>
                  <a:pt x="747" y="3933"/>
                </a:lnTo>
                <a:lnTo>
                  <a:pt x="789" y="3904"/>
                </a:lnTo>
                <a:lnTo>
                  <a:pt x="830" y="3876"/>
                </a:lnTo>
                <a:lnTo>
                  <a:pt x="873" y="3849"/>
                </a:lnTo>
                <a:lnTo>
                  <a:pt x="916" y="3823"/>
                </a:lnTo>
                <a:lnTo>
                  <a:pt x="961" y="3799"/>
                </a:lnTo>
                <a:lnTo>
                  <a:pt x="1005" y="3775"/>
                </a:lnTo>
                <a:lnTo>
                  <a:pt x="1052" y="3752"/>
                </a:lnTo>
                <a:lnTo>
                  <a:pt x="1099" y="3731"/>
                </a:lnTo>
                <a:lnTo>
                  <a:pt x="1146" y="3711"/>
                </a:lnTo>
                <a:lnTo>
                  <a:pt x="1194" y="3691"/>
                </a:lnTo>
                <a:lnTo>
                  <a:pt x="1244" y="3672"/>
                </a:lnTo>
                <a:lnTo>
                  <a:pt x="1294" y="3655"/>
                </a:lnTo>
                <a:lnTo>
                  <a:pt x="1345" y="3640"/>
                </a:lnTo>
                <a:lnTo>
                  <a:pt x="1397" y="3624"/>
                </a:lnTo>
                <a:lnTo>
                  <a:pt x="1450" y="3610"/>
                </a:lnTo>
                <a:lnTo>
                  <a:pt x="1503" y="3597"/>
                </a:lnTo>
                <a:lnTo>
                  <a:pt x="1558" y="3584"/>
                </a:lnTo>
                <a:lnTo>
                  <a:pt x="1614" y="3574"/>
                </a:lnTo>
                <a:lnTo>
                  <a:pt x="1670" y="3564"/>
                </a:lnTo>
                <a:lnTo>
                  <a:pt x="1726" y="3554"/>
                </a:lnTo>
                <a:lnTo>
                  <a:pt x="1785" y="3547"/>
                </a:lnTo>
                <a:lnTo>
                  <a:pt x="1843" y="3540"/>
                </a:lnTo>
                <a:lnTo>
                  <a:pt x="1902" y="3534"/>
                </a:lnTo>
                <a:lnTo>
                  <a:pt x="1963" y="3530"/>
                </a:lnTo>
                <a:lnTo>
                  <a:pt x="2024" y="3526"/>
                </a:lnTo>
                <a:lnTo>
                  <a:pt x="2086" y="3524"/>
                </a:lnTo>
                <a:lnTo>
                  <a:pt x="2149" y="3522"/>
                </a:lnTo>
                <a:lnTo>
                  <a:pt x="2212" y="3522"/>
                </a:lnTo>
                <a:lnTo>
                  <a:pt x="2218" y="3517"/>
                </a:lnTo>
                <a:lnTo>
                  <a:pt x="2224" y="3514"/>
                </a:lnTo>
                <a:lnTo>
                  <a:pt x="2230" y="3513"/>
                </a:lnTo>
                <a:lnTo>
                  <a:pt x="2237" y="3512"/>
                </a:lnTo>
                <a:lnTo>
                  <a:pt x="2243" y="3512"/>
                </a:lnTo>
                <a:lnTo>
                  <a:pt x="2251" y="3512"/>
                </a:lnTo>
                <a:lnTo>
                  <a:pt x="2261" y="3512"/>
                </a:lnTo>
                <a:lnTo>
                  <a:pt x="2274" y="3512"/>
                </a:lnTo>
                <a:lnTo>
                  <a:pt x="2312" y="3514"/>
                </a:lnTo>
                <a:lnTo>
                  <a:pt x="2353" y="3516"/>
                </a:lnTo>
                <a:lnTo>
                  <a:pt x="2393" y="3517"/>
                </a:lnTo>
                <a:lnTo>
                  <a:pt x="2435" y="3519"/>
                </a:lnTo>
                <a:lnTo>
                  <a:pt x="2479" y="3520"/>
                </a:lnTo>
                <a:lnTo>
                  <a:pt x="2522" y="3520"/>
                </a:lnTo>
                <a:lnTo>
                  <a:pt x="2568" y="3522"/>
                </a:lnTo>
                <a:lnTo>
                  <a:pt x="2615" y="3522"/>
                </a:lnTo>
                <a:lnTo>
                  <a:pt x="2616" y="3516"/>
                </a:lnTo>
                <a:lnTo>
                  <a:pt x="2617" y="3511"/>
                </a:lnTo>
                <a:lnTo>
                  <a:pt x="2620" y="3505"/>
                </a:lnTo>
                <a:lnTo>
                  <a:pt x="2623" y="3498"/>
                </a:lnTo>
                <a:lnTo>
                  <a:pt x="2634" y="3483"/>
                </a:lnTo>
                <a:lnTo>
                  <a:pt x="2649" y="3466"/>
                </a:lnTo>
                <a:lnTo>
                  <a:pt x="2663" y="3450"/>
                </a:lnTo>
                <a:lnTo>
                  <a:pt x="2674" y="3439"/>
                </a:lnTo>
                <a:lnTo>
                  <a:pt x="2678" y="3434"/>
                </a:lnTo>
                <a:lnTo>
                  <a:pt x="2683" y="3431"/>
                </a:lnTo>
                <a:lnTo>
                  <a:pt x="2686" y="3430"/>
                </a:lnTo>
                <a:lnTo>
                  <a:pt x="2688" y="3429"/>
                </a:lnTo>
                <a:lnTo>
                  <a:pt x="2651" y="3417"/>
                </a:lnTo>
                <a:lnTo>
                  <a:pt x="2614" y="3406"/>
                </a:lnTo>
                <a:lnTo>
                  <a:pt x="2578" y="3393"/>
                </a:lnTo>
                <a:lnTo>
                  <a:pt x="2542" y="3380"/>
                </a:lnTo>
                <a:lnTo>
                  <a:pt x="2506" y="3366"/>
                </a:lnTo>
                <a:lnTo>
                  <a:pt x="2471" y="3351"/>
                </a:lnTo>
                <a:lnTo>
                  <a:pt x="2436" y="3337"/>
                </a:lnTo>
                <a:lnTo>
                  <a:pt x="2402" y="3322"/>
                </a:lnTo>
                <a:lnTo>
                  <a:pt x="2368" y="3306"/>
                </a:lnTo>
                <a:lnTo>
                  <a:pt x="2336" y="3289"/>
                </a:lnTo>
                <a:lnTo>
                  <a:pt x="2303" y="3272"/>
                </a:lnTo>
                <a:lnTo>
                  <a:pt x="2271" y="3255"/>
                </a:lnTo>
                <a:lnTo>
                  <a:pt x="2239" y="3237"/>
                </a:lnTo>
                <a:lnTo>
                  <a:pt x="2208" y="3218"/>
                </a:lnTo>
                <a:lnTo>
                  <a:pt x="2177" y="3198"/>
                </a:lnTo>
                <a:lnTo>
                  <a:pt x="2147" y="3178"/>
                </a:lnTo>
                <a:lnTo>
                  <a:pt x="2117" y="3158"/>
                </a:lnTo>
                <a:lnTo>
                  <a:pt x="2087" y="3137"/>
                </a:lnTo>
                <a:lnTo>
                  <a:pt x="2058" y="3115"/>
                </a:lnTo>
                <a:lnTo>
                  <a:pt x="2030" y="3093"/>
                </a:lnTo>
                <a:lnTo>
                  <a:pt x="2002" y="3071"/>
                </a:lnTo>
                <a:lnTo>
                  <a:pt x="1975" y="3047"/>
                </a:lnTo>
                <a:lnTo>
                  <a:pt x="1948" y="3024"/>
                </a:lnTo>
                <a:lnTo>
                  <a:pt x="1921" y="3000"/>
                </a:lnTo>
                <a:lnTo>
                  <a:pt x="1895" y="2975"/>
                </a:lnTo>
                <a:lnTo>
                  <a:pt x="1869" y="2950"/>
                </a:lnTo>
                <a:lnTo>
                  <a:pt x="1844" y="2924"/>
                </a:lnTo>
                <a:lnTo>
                  <a:pt x="1820" y="2898"/>
                </a:lnTo>
                <a:lnTo>
                  <a:pt x="1795" y="2871"/>
                </a:lnTo>
                <a:lnTo>
                  <a:pt x="1771" y="2843"/>
                </a:lnTo>
                <a:lnTo>
                  <a:pt x="1747" y="2816"/>
                </a:lnTo>
                <a:lnTo>
                  <a:pt x="1725" y="2787"/>
                </a:lnTo>
                <a:lnTo>
                  <a:pt x="1703" y="2757"/>
                </a:lnTo>
                <a:lnTo>
                  <a:pt x="1682" y="2729"/>
                </a:lnTo>
                <a:lnTo>
                  <a:pt x="1660" y="2699"/>
                </a:lnTo>
                <a:lnTo>
                  <a:pt x="1640" y="2669"/>
                </a:lnTo>
                <a:lnTo>
                  <a:pt x="1621" y="2638"/>
                </a:lnTo>
                <a:lnTo>
                  <a:pt x="1603" y="2608"/>
                </a:lnTo>
                <a:lnTo>
                  <a:pt x="1585" y="2578"/>
                </a:lnTo>
                <a:lnTo>
                  <a:pt x="1568" y="2547"/>
                </a:lnTo>
                <a:lnTo>
                  <a:pt x="1551" y="2516"/>
                </a:lnTo>
                <a:lnTo>
                  <a:pt x="1535" y="2484"/>
                </a:lnTo>
                <a:lnTo>
                  <a:pt x="1520" y="2452"/>
                </a:lnTo>
                <a:lnTo>
                  <a:pt x="1506" y="2420"/>
                </a:lnTo>
                <a:lnTo>
                  <a:pt x="1493" y="2388"/>
                </a:lnTo>
                <a:lnTo>
                  <a:pt x="1479" y="2356"/>
                </a:lnTo>
                <a:lnTo>
                  <a:pt x="1467" y="2324"/>
                </a:lnTo>
                <a:lnTo>
                  <a:pt x="1455" y="2291"/>
                </a:lnTo>
                <a:lnTo>
                  <a:pt x="1445" y="2258"/>
                </a:lnTo>
                <a:lnTo>
                  <a:pt x="1434" y="2225"/>
                </a:lnTo>
                <a:lnTo>
                  <a:pt x="1425" y="2191"/>
                </a:lnTo>
                <a:lnTo>
                  <a:pt x="1416" y="2157"/>
                </a:lnTo>
                <a:lnTo>
                  <a:pt x="1408" y="2123"/>
                </a:lnTo>
                <a:lnTo>
                  <a:pt x="1400" y="2089"/>
                </a:lnTo>
                <a:lnTo>
                  <a:pt x="1394" y="2054"/>
                </a:lnTo>
                <a:lnTo>
                  <a:pt x="1389" y="2018"/>
                </a:lnTo>
                <a:lnTo>
                  <a:pt x="1383" y="1983"/>
                </a:lnTo>
                <a:lnTo>
                  <a:pt x="1378" y="1948"/>
                </a:lnTo>
                <a:lnTo>
                  <a:pt x="1375" y="1912"/>
                </a:lnTo>
                <a:lnTo>
                  <a:pt x="1372" y="1876"/>
                </a:lnTo>
                <a:lnTo>
                  <a:pt x="1368" y="1840"/>
                </a:lnTo>
                <a:lnTo>
                  <a:pt x="1367" y="1804"/>
                </a:lnTo>
                <a:lnTo>
                  <a:pt x="1366" y="1767"/>
                </a:lnTo>
                <a:lnTo>
                  <a:pt x="1365" y="1729"/>
                </a:lnTo>
                <a:lnTo>
                  <a:pt x="1366" y="1686"/>
                </a:lnTo>
                <a:lnTo>
                  <a:pt x="1367" y="1641"/>
                </a:lnTo>
                <a:lnTo>
                  <a:pt x="1370" y="1598"/>
                </a:lnTo>
                <a:lnTo>
                  <a:pt x="1374" y="1555"/>
                </a:lnTo>
                <a:lnTo>
                  <a:pt x="1378" y="1511"/>
                </a:lnTo>
                <a:lnTo>
                  <a:pt x="1383" y="1469"/>
                </a:lnTo>
                <a:lnTo>
                  <a:pt x="1390" y="1427"/>
                </a:lnTo>
                <a:lnTo>
                  <a:pt x="1397" y="1386"/>
                </a:lnTo>
                <a:lnTo>
                  <a:pt x="1405" y="1345"/>
                </a:lnTo>
                <a:lnTo>
                  <a:pt x="1415" y="1304"/>
                </a:lnTo>
                <a:lnTo>
                  <a:pt x="1426" y="1264"/>
                </a:lnTo>
                <a:lnTo>
                  <a:pt x="1437" y="1223"/>
                </a:lnTo>
                <a:lnTo>
                  <a:pt x="1449" y="1184"/>
                </a:lnTo>
                <a:lnTo>
                  <a:pt x="1463" y="1145"/>
                </a:lnTo>
                <a:lnTo>
                  <a:pt x="1477" y="1106"/>
                </a:lnTo>
                <a:lnTo>
                  <a:pt x="1493" y="1068"/>
                </a:lnTo>
                <a:lnTo>
                  <a:pt x="1508" y="1030"/>
                </a:lnTo>
                <a:lnTo>
                  <a:pt x="1527" y="993"/>
                </a:lnTo>
                <a:lnTo>
                  <a:pt x="1545" y="955"/>
                </a:lnTo>
                <a:lnTo>
                  <a:pt x="1564" y="919"/>
                </a:lnTo>
                <a:lnTo>
                  <a:pt x="1585" y="883"/>
                </a:lnTo>
                <a:lnTo>
                  <a:pt x="1606" y="847"/>
                </a:lnTo>
                <a:lnTo>
                  <a:pt x="1628" y="811"/>
                </a:lnTo>
                <a:lnTo>
                  <a:pt x="1652" y="776"/>
                </a:lnTo>
                <a:lnTo>
                  <a:pt x="1676" y="742"/>
                </a:lnTo>
                <a:lnTo>
                  <a:pt x="1702" y="708"/>
                </a:lnTo>
                <a:lnTo>
                  <a:pt x="1728" y="674"/>
                </a:lnTo>
                <a:lnTo>
                  <a:pt x="1756" y="640"/>
                </a:lnTo>
                <a:lnTo>
                  <a:pt x="1783" y="607"/>
                </a:lnTo>
                <a:lnTo>
                  <a:pt x="1813" y="574"/>
                </a:lnTo>
                <a:lnTo>
                  <a:pt x="1844" y="542"/>
                </a:lnTo>
                <a:lnTo>
                  <a:pt x="1875" y="510"/>
                </a:lnTo>
                <a:lnTo>
                  <a:pt x="1907" y="478"/>
                </a:lnTo>
                <a:lnTo>
                  <a:pt x="1940" y="448"/>
                </a:lnTo>
                <a:lnTo>
                  <a:pt x="1971" y="419"/>
                </a:lnTo>
                <a:lnTo>
                  <a:pt x="2005" y="390"/>
                </a:lnTo>
                <a:lnTo>
                  <a:pt x="2038" y="362"/>
                </a:lnTo>
                <a:lnTo>
                  <a:pt x="2072" y="336"/>
                </a:lnTo>
                <a:lnTo>
                  <a:pt x="2106" y="311"/>
                </a:lnTo>
                <a:lnTo>
                  <a:pt x="2141" y="287"/>
                </a:lnTo>
                <a:lnTo>
                  <a:pt x="2176" y="263"/>
                </a:lnTo>
                <a:lnTo>
                  <a:pt x="2211" y="240"/>
                </a:lnTo>
                <a:lnTo>
                  <a:pt x="2247" y="219"/>
                </a:lnTo>
                <a:lnTo>
                  <a:pt x="2284" y="199"/>
                </a:lnTo>
                <a:lnTo>
                  <a:pt x="2320" y="179"/>
                </a:lnTo>
                <a:lnTo>
                  <a:pt x="2357" y="160"/>
                </a:lnTo>
                <a:lnTo>
                  <a:pt x="2395" y="143"/>
                </a:lnTo>
                <a:lnTo>
                  <a:pt x="2432" y="127"/>
                </a:lnTo>
                <a:lnTo>
                  <a:pt x="2470" y="111"/>
                </a:lnTo>
                <a:lnTo>
                  <a:pt x="2510" y="98"/>
                </a:lnTo>
                <a:lnTo>
                  <a:pt x="2549" y="84"/>
                </a:lnTo>
                <a:lnTo>
                  <a:pt x="2588" y="71"/>
                </a:lnTo>
                <a:lnTo>
                  <a:pt x="2628" y="60"/>
                </a:lnTo>
                <a:lnTo>
                  <a:pt x="2668" y="50"/>
                </a:lnTo>
                <a:lnTo>
                  <a:pt x="2709" y="40"/>
                </a:lnTo>
                <a:lnTo>
                  <a:pt x="2750" y="32"/>
                </a:lnTo>
                <a:lnTo>
                  <a:pt x="2791" y="24"/>
                </a:lnTo>
                <a:lnTo>
                  <a:pt x="2833" y="18"/>
                </a:lnTo>
                <a:lnTo>
                  <a:pt x="2876" y="13"/>
                </a:lnTo>
                <a:lnTo>
                  <a:pt x="2918" y="7"/>
                </a:lnTo>
                <a:lnTo>
                  <a:pt x="2962" y="4"/>
                </a:lnTo>
                <a:lnTo>
                  <a:pt x="3005" y="2"/>
                </a:lnTo>
                <a:lnTo>
                  <a:pt x="3049" y="1"/>
                </a:lnTo>
                <a:lnTo>
                  <a:pt x="3094" y="0"/>
                </a:lnTo>
                <a:lnTo>
                  <a:pt x="3138" y="1"/>
                </a:lnTo>
                <a:lnTo>
                  <a:pt x="3183" y="2"/>
                </a:lnTo>
                <a:lnTo>
                  <a:pt x="3226" y="4"/>
                </a:lnTo>
                <a:lnTo>
                  <a:pt x="3270" y="7"/>
                </a:lnTo>
                <a:lnTo>
                  <a:pt x="3312" y="13"/>
                </a:lnTo>
                <a:lnTo>
                  <a:pt x="3356" y="18"/>
                </a:lnTo>
                <a:lnTo>
                  <a:pt x="3397" y="24"/>
                </a:lnTo>
                <a:lnTo>
                  <a:pt x="3440" y="32"/>
                </a:lnTo>
                <a:lnTo>
                  <a:pt x="3481" y="40"/>
                </a:lnTo>
                <a:lnTo>
                  <a:pt x="3521" y="50"/>
                </a:lnTo>
                <a:lnTo>
                  <a:pt x="3563" y="60"/>
                </a:lnTo>
                <a:lnTo>
                  <a:pt x="3602" y="71"/>
                </a:lnTo>
                <a:lnTo>
                  <a:pt x="3643" y="84"/>
                </a:lnTo>
                <a:lnTo>
                  <a:pt x="3682" y="98"/>
                </a:lnTo>
                <a:lnTo>
                  <a:pt x="3721" y="111"/>
                </a:lnTo>
                <a:lnTo>
                  <a:pt x="3759" y="127"/>
                </a:lnTo>
                <a:lnTo>
                  <a:pt x="3798" y="143"/>
                </a:lnTo>
                <a:lnTo>
                  <a:pt x="3835" y="160"/>
                </a:lnTo>
                <a:lnTo>
                  <a:pt x="3873" y="179"/>
                </a:lnTo>
                <a:lnTo>
                  <a:pt x="3909" y="199"/>
                </a:lnTo>
                <a:lnTo>
                  <a:pt x="3946" y="219"/>
                </a:lnTo>
                <a:lnTo>
                  <a:pt x="3982" y="240"/>
                </a:lnTo>
                <a:lnTo>
                  <a:pt x="4017" y="263"/>
                </a:lnTo>
                <a:lnTo>
                  <a:pt x="4053" y="287"/>
                </a:lnTo>
                <a:lnTo>
                  <a:pt x="4088" y="311"/>
                </a:lnTo>
                <a:lnTo>
                  <a:pt x="4122" y="336"/>
                </a:lnTo>
                <a:lnTo>
                  <a:pt x="4156" y="362"/>
                </a:lnTo>
                <a:lnTo>
                  <a:pt x="4190" y="390"/>
                </a:lnTo>
                <a:lnTo>
                  <a:pt x="4223" y="419"/>
                </a:lnTo>
                <a:lnTo>
                  <a:pt x="4256" y="448"/>
                </a:lnTo>
                <a:lnTo>
                  <a:pt x="4289" y="478"/>
                </a:lnTo>
                <a:lnTo>
                  <a:pt x="4321" y="510"/>
                </a:lnTo>
                <a:lnTo>
                  <a:pt x="4353" y="542"/>
                </a:lnTo>
                <a:lnTo>
                  <a:pt x="4383" y="574"/>
                </a:lnTo>
                <a:lnTo>
                  <a:pt x="4412" y="607"/>
                </a:lnTo>
                <a:lnTo>
                  <a:pt x="4440" y="640"/>
                </a:lnTo>
                <a:lnTo>
                  <a:pt x="4467" y="674"/>
                </a:lnTo>
                <a:lnTo>
                  <a:pt x="4493" y="708"/>
                </a:lnTo>
                <a:lnTo>
                  <a:pt x="4518" y="742"/>
                </a:lnTo>
                <a:lnTo>
                  <a:pt x="4543" y="776"/>
                </a:lnTo>
                <a:lnTo>
                  <a:pt x="4566" y="811"/>
                </a:lnTo>
                <a:lnTo>
                  <a:pt x="4588" y="847"/>
                </a:lnTo>
                <a:lnTo>
                  <a:pt x="4610" y="883"/>
                </a:lnTo>
                <a:lnTo>
                  <a:pt x="4630" y="919"/>
                </a:lnTo>
                <a:lnTo>
                  <a:pt x="4649" y="955"/>
                </a:lnTo>
                <a:lnTo>
                  <a:pt x="4667" y="993"/>
                </a:lnTo>
                <a:lnTo>
                  <a:pt x="4685" y="1030"/>
                </a:lnTo>
                <a:lnTo>
                  <a:pt x="4701" y="1068"/>
                </a:lnTo>
                <a:lnTo>
                  <a:pt x="4716" y="1106"/>
                </a:lnTo>
                <a:lnTo>
                  <a:pt x="4731" y="1145"/>
                </a:lnTo>
                <a:lnTo>
                  <a:pt x="4745" y="1184"/>
                </a:lnTo>
                <a:lnTo>
                  <a:pt x="4756" y="1223"/>
                </a:lnTo>
                <a:lnTo>
                  <a:pt x="4768" y="1264"/>
                </a:lnTo>
                <a:lnTo>
                  <a:pt x="4779" y="1304"/>
                </a:lnTo>
                <a:lnTo>
                  <a:pt x="4788" y="1345"/>
                </a:lnTo>
                <a:lnTo>
                  <a:pt x="4797" y="1386"/>
                </a:lnTo>
                <a:lnTo>
                  <a:pt x="4803" y="1427"/>
                </a:lnTo>
                <a:lnTo>
                  <a:pt x="4810" y="1469"/>
                </a:lnTo>
                <a:lnTo>
                  <a:pt x="4816" y="1511"/>
                </a:lnTo>
                <a:lnTo>
                  <a:pt x="4820" y="1555"/>
                </a:lnTo>
                <a:lnTo>
                  <a:pt x="4823" y="1598"/>
                </a:lnTo>
                <a:lnTo>
                  <a:pt x="4825" y="1641"/>
                </a:lnTo>
                <a:lnTo>
                  <a:pt x="4827" y="1686"/>
                </a:lnTo>
                <a:lnTo>
                  <a:pt x="4827" y="1729"/>
                </a:lnTo>
                <a:lnTo>
                  <a:pt x="4827" y="1768"/>
                </a:lnTo>
                <a:lnTo>
                  <a:pt x="4826" y="1806"/>
                </a:lnTo>
                <a:lnTo>
                  <a:pt x="4824" y="1843"/>
                </a:lnTo>
                <a:lnTo>
                  <a:pt x="4822" y="1880"/>
                </a:lnTo>
                <a:lnTo>
                  <a:pt x="4818" y="1917"/>
                </a:lnTo>
                <a:lnTo>
                  <a:pt x="4814" y="1954"/>
                </a:lnTo>
                <a:lnTo>
                  <a:pt x="4808" y="1990"/>
                </a:lnTo>
                <a:lnTo>
                  <a:pt x="4803" y="2027"/>
                </a:lnTo>
                <a:lnTo>
                  <a:pt x="4797" y="2062"/>
                </a:lnTo>
                <a:lnTo>
                  <a:pt x="4789" y="2098"/>
                </a:lnTo>
                <a:lnTo>
                  <a:pt x="4781" y="2134"/>
                </a:lnTo>
                <a:lnTo>
                  <a:pt x="4772" y="2169"/>
                </a:lnTo>
                <a:lnTo>
                  <a:pt x="4763" y="2204"/>
                </a:lnTo>
                <a:lnTo>
                  <a:pt x="4752" y="2240"/>
                </a:lnTo>
                <a:lnTo>
                  <a:pt x="4740" y="2274"/>
                </a:lnTo>
                <a:lnTo>
                  <a:pt x="4729" y="2308"/>
                </a:lnTo>
                <a:lnTo>
                  <a:pt x="4716" y="2342"/>
                </a:lnTo>
                <a:lnTo>
                  <a:pt x="4702" y="2376"/>
                </a:lnTo>
                <a:lnTo>
                  <a:pt x="4688" y="2410"/>
                </a:lnTo>
                <a:lnTo>
                  <a:pt x="4673" y="2443"/>
                </a:lnTo>
                <a:lnTo>
                  <a:pt x="4657" y="2476"/>
                </a:lnTo>
                <a:lnTo>
                  <a:pt x="4641" y="2508"/>
                </a:lnTo>
                <a:lnTo>
                  <a:pt x="4624" y="2541"/>
                </a:lnTo>
                <a:lnTo>
                  <a:pt x="4605" y="2573"/>
                </a:lnTo>
                <a:lnTo>
                  <a:pt x="4586" y="2606"/>
                </a:lnTo>
                <a:lnTo>
                  <a:pt x="4566" y="2638"/>
                </a:lnTo>
                <a:lnTo>
                  <a:pt x="4546" y="2669"/>
                </a:lnTo>
                <a:lnTo>
                  <a:pt x="4525" y="2701"/>
                </a:lnTo>
                <a:lnTo>
                  <a:pt x="4502" y="2732"/>
                </a:lnTo>
                <a:lnTo>
                  <a:pt x="4480" y="2763"/>
                </a:lnTo>
                <a:lnTo>
                  <a:pt x="4456" y="2793"/>
                </a:lnTo>
                <a:lnTo>
                  <a:pt x="4431" y="2824"/>
                </a:lnTo>
                <a:lnTo>
                  <a:pt x="4407" y="2853"/>
                </a:lnTo>
                <a:lnTo>
                  <a:pt x="4381" y="2883"/>
                </a:lnTo>
                <a:lnTo>
                  <a:pt x="4356" y="2910"/>
                </a:lnTo>
                <a:lnTo>
                  <a:pt x="4329" y="2938"/>
                </a:lnTo>
                <a:lnTo>
                  <a:pt x="4303" y="2965"/>
                </a:lnTo>
                <a:lnTo>
                  <a:pt x="4276" y="2991"/>
                </a:lnTo>
                <a:lnTo>
                  <a:pt x="4249" y="3017"/>
                </a:lnTo>
                <a:lnTo>
                  <a:pt x="4220" y="3041"/>
                </a:lnTo>
                <a:lnTo>
                  <a:pt x="4192" y="3066"/>
                </a:lnTo>
                <a:lnTo>
                  <a:pt x="4164" y="3089"/>
                </a:lnTo>
                <a:lnTo>
                  <a:pt x="4134" y="3112"/>
                </a:lnTo>
                <a:lnTo>
                  <a:pt x="4105" y="3134"/>
                </a:lnTo>
                <a:lnTo>
                  <a:pt x="4075" y="3155"/>
                </a:lnTo>
                <a:lnTo>
                  <a:pt x="4045" y="3176"/>
                </a:lnTo>
                <a:lnTo>
                  <a:pt x="4014" y="3196"/>
                </a:lnTo>
                <a:lnTo>
                  <a:pt x="3982" y="3215"/>
                </a:lnTo>
                <a:lnTo>
                  <a:pt x="3950" y="3233"/>
                </a:lnTo>
                <a:lnTo>
                  <a:pt x="3919" y="3252"/>
                </a:lnTo>
                <a:lnTo>
                  <a:pt x="3887" y="3269"/>
                </a:lnTo>
                <a:lnTo>
                  <a:pt x="3854" y="3286"/>
                </a:lnTo>
                <a:lnTo>
                  <a:pt x="3820" y="3301"/>
                </a:lnTo>
                <a:lnTo>
                  <a:pt x="3786" y="3316"/>
                </a:lnTo>
                <a:lnTo>
                  <a:pt x="3752" y="3331"/>
                </a:lnTo>
                <a:lnTo>
                  <a:pt x="3718" y="3344"/>
                </a:lnTo>
                <a:lnTo>
                  <a:pt x="3683" y="3358"/>
                </a:lnTo>
                <a:lnTo>
                  <a:pt x="3647" y="3370"/>
                </a:lnTo>
                <a:lnTo>
                  <a:pt x="3611" y="3381"/>
                </a:lnTo>
                <a:lnTo>
                  <a:pt x="3575" y="3393"/>
                </a:lnTo>
                <a:lnTo>
                  <a:pt x="3538" y="3402"/>
                </a:lnTo>
                <a:lnTo>
                  <a:pt x="3500" y="3412"/>
                </a:lnTo>
                <a:lnTo>
                  <a:pt x="3463" y="3421"/>
                </a:lnTo>
                <a:lnTo>
                  <a:pt x="3425" y="3429"/>
                </a:lnTo>
                <a:lnTo>
                  <a:pt x="3438" y="3443"/>
                </a:lnTo>
                <a:lnTo>
                  <a:pt x="3449" y="3456"/>
                </a:lnTo>
                <a:lnTo>
                  <a:pt x="3459" y="3468"/>
                </a:lnTo>
                <a:lnTo>
                  <a:pt x="3466" y="3480"/>
                </a:lnTo>
                <a:lnTo>
                  <a:pt x="3473" y="3491"/>
                </a:lnTo>
                <a:lnTo>
                  <a:pt x="3477" y="3501"/>
                </a:lnTo>
                <a:lnTo>
                  <a:pt x="3479" y="3512"/>
                </a:lnTo>
                <a:lnTo>
                  <a:pt x="3480" y="352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Notched Right Arrow 66"/>
          <p:cNvSpPr/>
          <p:nvPr/>
        </p:nvSpPr>
        <p:spPr bwMode="auto">
          <a:xfrm rot="20493927">
            <a:off x="1365825" y="2643365"/>
            <a:ext cx="4283368" cy="439649"/>
          </a:xfrm>
          <a:prstGeom prst="notchedRightArrow">
            <a:avLst>
              <a:gd name="adj1" fmla="val 23956"/>
              <a:gd name="adj2" fmla="val 4940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sz="2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9" name="Notched Right Arrow 68"/>
          <p:cNvSpPr/>
          <p:nvPr/>
        </p:nvSpPr>
        <p:spPr bwMode="auto">
          <a:xfrm rot="1106073" flipH="1">
            <a:off x="1282966" y="4786310"/>
            <a:ext cx="4283368" cy="439649"/>
          </a:xfrm>
          <a:prstGeom prst="notchedRightArrow">
            <a:avLst>
              <a:gd name="adj1" fmla="val 23956"/>
              <a:gd name="adj2" fmla="val 4940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sz="25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3" name="Group 31"/>
          <p:cNvGrpSpPr/>
          <p:nvPr/>
        </p:nvGrpSpPr>
        <p:grpSpPr>
          <a:xfrm>
            <a:off x="1169266" y="1743770"/>
            <a:ext cx="3195373" cy="1152692"/>
            <a:chOff x="3516312" y="2027236"/>
            <a:chExt cx="2680959" cy="1270629"/>
          </a:xfrm>
        </p:grpSpPr>
        <p:grpSp>
          <p:nvGrpSpPr>
            <p:cNvPr id="14" name="Group 21"/>
            <p:cNvGrpSpPr/>
            <p:nvPr/>
          </p:nvGrpSpPr>
          <p:grpSpPr>
            <a:xfrm>
              <a:off x="3516312" y="2027236"/>
              <a:ext cx="2590798" cy="356229"/>
              <a:chOff x="3973512" y="1951036"/>
              <a:chExt cx="2590798" cy="356229"/>
            </a:xfrm>
          </p:grpSpPr>
          <p:sp>
            <p:nvSpPr>
              <p:cNvPr id="7" name="Freeform 44"/>
              <p:cNvSpPr>
                <a:spLocks/>
              </p:cNvSpPr>
              <p:nvPr/>
            </p:nvSpPr>
            <p:spPr bwMode="auto">
              <a:xfrm>
                <a:off x="3973512" y="1951037"/>
                <a:ext cx="373587" cy="318335"/>
              </a:xfrm>
              <a:custGeom>
                <a:avLst/>
                <a:gdLst/>
                <a:ahLst/>
                <a:cxnLst>
                  <a:cxn ang="0">
                    <a:pos x="11628" y="554"/>
                  </a:cxn>
                  <a:cxn ang="0">
                    <a:pos x="11566" y="539"/>
                  </a:cxn>
                  <a:cxn ang="0">
                    <a:pos x="11507" y="521"/>
                  </a:cxn>
                  <a:cxn ang="0">
                    <a:pos x="11452" y="501"/>
                  </a:cxn>
                  <a:cxn ang="0">
                    <a:pos x="11398" y="478"/>
                  </a:cxn>
                  <a:cxn ang="0">
                    <a:pos x="11347" y="451"/>
                  </a:cxn>
                  <a:cxn ang="0">
                    <a:pos x="11300" y="422"/>
                  </a:cxn>
                  <a:cxn ang="0">
                    <a:pos x="11254" y="391"/>
                  </a:cxn>
                  <a:cxn ang="0">
                    <a:pos x="11211" y="355"/>
                  </a:cxn>
                  <a:cxn ang="0">
                    <a:pos x="11171" y="318"/>
                  </a:cxn>
                  <a:cxn ang="0">
                    <a:pos x="11134" y="277"/>
                  </a:cxn>
                  <a:cxn ang="0">
                    <a:pos x="11099" y="233"/>
                  </a:cxn>
                  <a:cxn ang="0">
                    <a:pos x="11067" y="186"/>
                  </a:cxn>
                  <a:cxn ang="0">
                    <a:pos x="11037" y="137"/>
                  </a:cxn>
                  <a:cxn ang="0">
                    <a:pos x="11010" y="84"/>
                  </a:cxn>
                  <a:cxn ang="0">
                    <a:pos x="10987" y="30"/>
                  </a:cxn>
                  <a:cxn ang="0">
                    <a:pos x="5135" y="726"/>
                  </a:cxn>
                  <a:cxn ang="0">
                    <a:pos x="5077" y="766"/>
                  </a:cxn>
                  <a:cxn ang="0">
                    <a:pos x="5025" y="808"/>
                  </a:cxn>
                  <a:cxn ang="0">
                    <a:pos x="4980" y="853"/>
                  </a:cxn>
                  <a:cxn ang="0">
                    <a:pos x="4943" y="901"/>
                  </a:cxn>
                  <a:cxn ang="0">
                    <a:pos x="4913" y="951"/>
                  </a:cxn>
                  <a:cxn ang="0">
                    <a:pos x="4888" y="1005"/>
                  </a:cxn>
                  <a:cxn ang="0">
                    <a:pos x="4871" y="1060"/>
                  </a:cxn>
                  <a:cxn ang="0">
                    <a:pos x="4860" y="1119"/>
                  </a:cxn>
                  <a:cxn ang="0">
                    <a:pos x="4779" y="1280"/>
                  </a:cxn>
                  <a:cxn ang="0">
                    <a:pos x="4741" y="1350"/>
                  </a:cxn>
                  <a:cxn ang="0">
                    <a:pos x="4704" y="1412"/>
                  </a:cxn>
                  <a:cxn ang="0">
                    <a:pos x="4669" y="1468"/>
                  </a:cxn>
                  <a:cxn ang="0">
                    <a:pos x="4634" y="1516"/>
                  </a:cxn>
                  <a:cxn ang="0">
                    <a:pos x="4602" y="1557"/>
                  </a:cxn>
                  <a:cxn ang="0">
                    <a:pos x="4570" y="1590"/>
                  </a:cxn>
                  <a:cxn ang="0">
                    <a:pos x="4546" y="1641"/>
                  </a:cxn>
                  <a:cxn ang="0">
                    <a:pos x="4521" y="1684"/>
                  </a:cxn>
                  <a:cxn ang="0">
                    <a:pos x="4493" y="1721"/>
                  </a:cxn>
                  <a:cxn ang="0">
                    <a:pos x="4464" y="1750"/>
                  </a:cxn>
                  <a:cxn ang="0">
                    <a:pos x="4433" y="1773"/>
                  </a:cxn>
                  <a:cxn ang="0">
                    <a:pos x="4399" y="1790"/>
                  </a:cxn>
                  <a:cxn ang="0">
                    <a:pos x="4364" y="1800"/>
                  </a:cxn>
                  <a:cxn ang="0">
                    <a:pos x="4326" y="1803"/>
                  </a:cxn>
                  <a:cxn ang="0">
                    <a:pos x="896" y="2327"/>
                  </a:cxn>
                  <a:cxn ang="0">
                    <a:pos x="803" y="2424"/>
                  </a:cxn>
                  <a:cxn ang="0">
                    <a:pos x="737" y="2487"/>
                  </a:cxn>
                  <a:cxn ang="0">
                    <a:pos x="693" y="2525"/>
                  </a:cxn>
                  <a:cxn ang="0">
                    <a:pos x="651" y="2559"/>
                  </a:cxn>
                  <a:cxn ang="0">
                    <a:pos x="609" y="2591"/>
                  </a:cxn>
                  <a:cxn ang="0">
                    <a:pos x="569" y="2618"/>
                  </a:cxn>
                  <a:cxn ang="0">
                    <a:pos x="528" y="2641"/>
                  </a:cxn>
                  <a:cxn ang="0">
                    <a:pos x="490" y="2662"/>
                  </a:cxn>
                  <a:cxn ang="0">
                    <a:pos x="451" y="2680"/>
                  </a:cxn>
                  <a:cxn ang="0">
                    <a:pos x="414" y="2693"/>
                  </a:cxn>
                  <a:cxn ang="0">
                    <a:pos x="377" y="2703"/>
                  </a:cxn>
                  <a:cxn ang="0">
                    <a:pos x="342" y="2710"/>
                  </a:cxn>
                  <a:cxn ang="0">
                    <a:pos x="306" y="2713"/>
                  </a:cxn>
                  <a:cxn ang="0">
                    <a:pos x="0" y="9921"/>
                  </a:cxn>
                  <a:cxn ang="0">
                    <a:pos x="11660" y="560"/>
                  </a:cxn>
                </a:cxnLst>
                <a:rect l="0" t="0" r="r" b="b"/>
                <a:pathLst>
                  <a:path w="11660" h="9921">
                    <a:moveTo>
                      <a:pt x="11660" y="560"/>
                    </a:moveTo>
                    <a:lnTo>
                      <a:pt x="11628" y="554"/>
                    </a:lnTo>
                    <a:lnTo>
                      <a:pt x="11597" y="546"/>
                    </a:lnTo>
                    <a:lnTo>
                      <a:pt x="11566" y="539"/>
                    </a:lnTo>
                    <a:lnTo>
                      <a:pt x="11537" y="530"/>
                    </a:lnTo>
                    <a:lnTo>
                      <a:pt x="11507" y="521"/>
                    </a:lnTo>
                    <a:lnTo>
                      <a:pt x="11479" y="512"/>
                    </a:lnTo>
                    <a:lnTo>
                      <a:pt x="11452" y="501"/>
                    </a:lnTo>
                    <a:lnTo>
                      <a:pt x="11424" y="490"/>
                    </a:lnTo>
                    <a:lnTo>
                      <a:pt x="11398" y="478"/>
                    </a:lnTo>
                    <a:lnTo>
                      <a:pt x="11373" y="466"/>
                    </a:lnTo>
                    <a:lnTo>
                      <a:pt x="11347" y="451"/>
                    </a:lnTo>
                    <a:lnTo>
                      <a:pt x="11323" y="437"/>
                    </a:lnTo>
                    <a:lnTo>
                      <a:pt x="11300" y="422"/>
                    </a:lnTo>
                    <a:lnTo>
                      <a:pt x="11276" y="407"/>
                    </a:lnTo>
                    <a:lnTo>
                      <a:pt x="11254" y="391"/>
                    </a:lnTo>
                    <a:lnTo>
                      <a:pt x="11232" y="374"/>
                    </a:lnTo>
                    <a:lnTo>
                      <a:pt x="11211" y="355"/>
                    </a:lnTo>
                    <a:lnTo>
                      <a:pt x="11190" y="337"/>
                    </a:lnTo>
                    <a:lnTo>
                      <a:pt x="11171" y="318"/>
                    </a:lnTo>
                    <a:lnTo>
                      <a:pt x="11152" y="298"/>
                    </a:lnTo>
                    <a:lnTo>
                      <a:pt x="11134" y="277"/>
                    </a:lnTo>
                    <a:lnTo>
                      <a:pt x="11115" y="255"/>
                    </a:lnTo>
                    <a:lnTo>
                      <a:pt x="11099" y="233"/>
                    </a:lnTo>
                    <a:lnTo>
                      <a:pt x="11082" y="211"/>
                    </a:lnTo>
                    <a:lnTo>
                      <a:pt x="11067" y="186"/>
                    </a:lnTo>
                    <a:lnTo>
                      <a:pt x="11052" y="162"/>
                    </a:lnTo>
                    <a:lnTo>
                      <a:pt x="11037" y="137"/>
                    </a:lnTo>
                    <a:lnTo>
                      <a:pt x="11023" y="112"/>
                    </a:lnTo>
                    <a:lnTo>
                      <a:pt x="11010" y="84"/>
                    </a:lnTo>
                    <a:lnTo>
                      <a:pt x="10998" y="57"/>
                    </a:lnTo>
                    <a:lnTo>
                      <a:pt x="10987" y="30"/>
                    </a:lnTo>
                    <a:lnTo>
                      <a:pt x="10976" y="0"/>
                    </a:lnTo>
                    <a:lnTo>
                      <a:pt x="5135" y="726"/>
                    </a:lnTo>
                    <a:lnTo>
                      <a:pt x="5105" y="745"/>
                    </a:lnTo>
                    <a:lnTo>
                      <a:pt x="5077" y="766"/>
                    </a:lnTo>
                    <a:lnTo>
                      <a:pt x="5050" y="786"/>
                    </a:lnTo>
                    <a:lnTo>
                      <a:pt x="5025" y="808"/>
                    </a:lnTo>
                    <a:lnTo>
                      <a:pt x="5002" y="831"/>
                    </a:lnTo>
                    <a:lnTo>
                      <a:pt x="4980" y="853"/>
                    </a:lnTo>
                    <a:lnTo>
                      <a:pt x="4961" y="876"/>
                    </a:lnTo>
                    <a:lnTo>
                      <a:pt x="4943" y="901"/>
                    </a:lnTo>
                    <a:lnTo>
                      <a:pt x="4927" y="926"/>
                    </a:lnTo>
                    <a:lnTo>
                      <a:pt x="4913" y="951"/>
                    </a:lnTo>
                    <a:lnTo>
                      <a:pt x="4899" y="977"/>
                    </a:lnTo>
                    <a:lnTo>
                      <a:pt x="4888" y="1005"/>
                    </a:lnTo>
                    <a:lnTo>
                      <a:pt x="4879" y="1032"/>
                    </a:lnTo>
                    <a:lnTo>
                      <a:pt x="4871" y="1060"/>
                    </a:lnTo>
                    <a:lnTo>
                      <a:pt x="4865" y="1090"/>
                    </a:lnTo>
                    <a:lnTo>
                      <a:pt x="4860" y="1119"/>
                    </a:lnTo>
                    <a:lnTo>
                      <a:pt x="4818" y="1203"/>
                    </a:lnTo>
                    <a:lnTo>
                      <a:pt x="4779" y="1280"/>
                    </a:lnTo>
                    <a:lnTo>
                      <a:pt x="4759" y="1316"/>
                    </a:lnTo>
                    <a:lnTo>
                      <a:pt x="4741" y="1350"/>
                    </a:lnTo>
                    <a:lnTo>
                      <a:pt x="4721" y="1382"/>
                    </a:lnTo>
                    <a:lnTo>
                      <a:pt x="4704" y="1412"/>
                    </a:lnTo>
                    <a:lnTo>
                      <a:pt x="4686" y="1442"/>
                    </a:lnTo>
                    <a:lnTo>
                      <a:pt x="4669" y="1468"/>
                    </a:lnTo>
                    <a:lnTo>
                      <a:pt x="4651" y="1493"/>
                    </a:lnTo>
                    <a:lnTo>
                      <a:pt x="4634" y="1516"/>
                    </a:lnTo>
                    <a:lnTo>
                      <a:pt x="4618" y="1538"/>
                    </a:lnTo>
                    <a:lnTo>
                      <a:pt x="4602" y="1557"/>
                    </a:lnTo>
                    <a:lnTo>
                      <a:pt x="4586" y="1574"/>
                    </a:lnTo>
                    <a:lnTo>
                      <a:pt x="4570" y="1590"/>
                    </a:lnTo>
                    <a:lnTo>
                      <a:pt x="4558" y="1617"/>
                    </a:lnTo>
                    <a:lnTo>
                      <a:pt x="4546" y="1641"/>
                    </a:lnTo>
                    <a:lnTo>
                      <a:pt x="4533" y="1663"/>
                    </a:lnTo>
                    <a:lnTo>
                      <a:pt x="4521" y="1684"/>
                    </a:lnTo>
                    <a:lnTo>
                      <a:pt x="4507" y="1704"/>
                    </a:lnTo>
                    <a:lnTo>
                      <a:pt x="4493" y="1721"/>
                    </a:lnTo>
                    <a:lnTo>
                      <a:pt x="4478" y="1737"/>
                    </a:lnTo>
                    <a:lnTo>
                      <a:pt x="4464" y="1750"/>
                    </a:lnTo>
                    <a:lnTo>
                      <a:pt x="4449" y="1763"/>
                    </a:lnTo>
                    <a:lnTo>
                      <a:pt x="4433" y="1773"/>
                    </a:lnTo>
                    <a:lnTo>
                      <a:pt x="4417" y="1783"/>
                    </a:lnTo>
                    <a:lnTo>
                      <a:pt x="4399" y="1790"/>
                    </a:lnTo>
                    <a:lnTo>
                      <a:pt x="4382" y="1796"/>
                    </a:lnTo>
                    <a:lnTo>
                      <a:pt x="4364" y="1800"/>
                    </a:lnTo>
                    <a:lnTo>
                      <a:pt x="4346" y="1802"/>
                    </a:lnTo>
                    <a:lnTo>
                      <a:pt x="4326" y="1803"/>
                    </a:lnTo>
                    <a:lnTo>
                      <a:pt x="942" y="2273"/>
                    </a:lnTo>
                    <a:lnTo>
                      <a:pt x="896" y="2327"/>
                    </a:lnTo>
                    <a:lnTo>
                      <a:pt x="849" y="2377"/>
                    </a:lnTo>
                    <a:lnTo>
                      <a:pt x="803" y="2424"/>
                    </a:lnTo>
                    <a:lnTo>
                      <a:pt x="759" y="2467"/>
                    </a:lnTo>
                    <a:lnTo>
                      <a:pt x="737" y="2487"/>
                    </a:lnTo>
                    <a:lnTo>
                      <a:pt x="715" y="2507"/>
                    </a:lnTo>
                    <a:lnTo>
                      <a:pt x="693" y="2525"/>
                    </a:lnTo>
                    <a:lnTo>
                      <a:pt x="672" y="2542"/>
                    </a:lnTo>
                    <a:lnTo>
                      <a:pt x="651" y="2559"/>
                    </a:lnTo>
                    <a:lnTo>
                      <a:pt x="630" y="2575"/>
                    </a:lnTo>
                    <a:lnTo>
                      <a:pt x="609" y="2591"/>
                    </a:lnTo>
                    <a:lnTo>
                      <a:pt x="589" y="2604"/>
                    </a:lnTo>
                    <a:lnTo>
                      <a:pt x="569" y="2618"/>
                    </a:lnTo>
                    <a:lnTo>
                      <a:pt x="548" y="2630"/>
                    </a:lnTo>
                    <a:lnTo>
                      <a:pt x="528" y="2641"/>
                    </a:lnTo>
                    <a:lnTo>
                      <a:pt x="509" y="2652"/>
                    </a:lnTo>
                    <a:lnTo>
                      <a:pt x="490" y="2662"/>
                    </a:lnTo>
                    <a:lnTo>
                      <a:pt x="470" y="2672"/>
                    </a:lnTo>
                    <a:lnTo>
                      <a:pt x="451" y="2680"/>
                    </a:lnTo>
                    <a:lnTo>
                      <a:pt x="432" y="2687"/>
                    </a:lnTo>
                    <a:lnTo>
                      <a:pt x="414" y="2693"/>
                    </a:lnTo>
                    <a:lnTo>
                      <a:pt x="395" y="2699"/>
                    </a:lnTo>
                    <a:lnTo>
                      <a:pt x="377" y="2703"/>
                    </a:lnTo>
                    <a:lnTo>
                      <a:pt x="359" y="2707"/>
                    </a:lnTo>
                    <a:lnTo>
                      <a:pt x="342" y="2710"/>
                    </a:lnTo>
                    <a:lnTo>
                      <a:pt x="324" y="2712"/>
                    </a:lnTo>
                    <a:lnTo>
                      <a:pt x="306" y="2713"/>
                    </a:lnTo>
                    <a:lnTo>
                      <a:pt x="289" y="2714"/>
                    </a:lnTo>
                    <a:lnTo>
                      <a:pt x="0" y="9921"/>
                    </a:lnTo>
                    <a:lnTo>
                      <a:pt x="11266" y="7736"/>
                    </a:lnTo>
                    <a:lnTo>
                      <a:pt x="11660" y="560"/>
                    </a:lnTo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45440" y="1951036"/>
                <a:ext cx="2218870" cy="356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500" b="1" dirty="0" smtClean="0"/>
                  <a:t>Données en RDF</a:t>
                </a:r>
                <a:endParaRPr lang="fr-FR" sz="1500" b="1" dirty="0"/>
              </a:p>
            </p:txBody>
          </p:sp>
        </p:grpSp>
        <p:grpSp>
          <p:nvGrpSpPr>
            <p:cNvPr id="15" name="Group 22"/>
            <p:cNvGrpSpPr/>
            <p:nvPr/>
          </p:nvGrpSpPr>
          <p:grpSpPr>
            <a:xfrm>
              <a:off x="3516312" y="2484437"/>
              <a:ext cx="2680959" cy="362683"/>
              <a:chOff x="3973512" y="2470902"/>
              <a:chExt cx="2680959" cy="36268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345440" y="2477356"/>
                <a:ext cx="2309031" cy="356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500" b="1" dirty="0" smtClean="0"/>
                  <a:t>Données en RDFS/OWL/RIF</a:t>
                </a:r>
                <a:endParaRPr lang="fr-FR" sz="1500" b="1" dirty="0"/>
              </a:p>
            </p:txBody>
          </p:sp>
          <p:sp>
            <p:nvSpPr>
              <p:cNvPr id="17" name="Freeform 44"/>
              <p:cNvSpPr>
                <a:spLocks/>
              </p:cNvSpPr>
              <p:nvPr/>
            </p:nvSpPr>
            <p:spPr bwMode="auto">
              <a:xfrm>
                <a:off x="3973512" y="2470902"/>
                <a:ext cx="373587" cy="318335"/>
              </a:xfrm>
              <a:custGeom>
                <a:avLst/>
                <a:gdLst/>
                <a:ahLst/>
                <a:cxnLst>
                  <a:cxn ang="0">
                    <a:pos x="11628" y="554"/>
                  </a:cxn>
                  <a:cxn ang="0">
                    <a:pos x="11566" y="539"/>
                  </a:cxn>
                  <a:cxn ang="0">
                    <a:pos x="11507" y="521"/>
                  </a:cxn>
                  <a:cxn ang="0">
                    <a:pos x="11452" y="501"/>
                  </a:cxn>
                  <a:cxn ang="0">
                    <a:pos x="11398" y="478"/>
                  </a:cxn>
                  <a:cxn ang="0">
                    <a:pos x="11347" y="451"/>
                  </a:cxn>
                  <a:cxn ang="0">
                    <a:pos x="11300" y="422"/>
                  </a:cxn>
                  <a:cxn ang="0">
                    <a:pos x="11254" y="391"/>
                  </a:cxn>
                  <a:cxn ang="0">
                    <a:pos x="11211" y="355"/>
                  </a:cxn>
                  <a:cxn ang="0">
                    <a:pos x="11171" y="318"/>
                  </a:cxn>
                  <a:cxn ang="0">
                    <a:pos x="11134" y="277"/>
                  </a:cxn>
                  <a:cxn ang="0">
                    <a:pos x="11099" y="233"/>
                  </a:cxn>
                  <a:cxn ang="0">
                    <a:pos x="11067" y="186"/>
                  </a:cxn>
                  <a:cxn ang="0">
                    <a:pos x="11037" y="137"/>
                  </a:cxn>
                  <a:cxn ang="0">
                    <a:pos x="11010" y="84"/>
                  </a:cxn>
                  <a:cxn ang="0">
                    <a:pos x="10987" y="30"/>
                  </a:cxn>
                  <a:cxn ang="0">
                    <a:pos x="5135" y="726"/>
                  </a:cxn>
                  <a:cxn ang="0">
                    <a:pos x="5077" y="766"/>
                  </a:cxn>
                  <a:cxn ang="0">
                    <a:pos x="5025" y="808"/>
                  </a:cxn>
                  <a:cxn ang="0">
                    <a:pos x="4980" y="853"/>
                  </a:cxn>
                  <a:cxn ang="0">
                    <a:pos x="4943" y="901"/>
                  </a:cxn>
                  <a:cxn ang="0">
                    <a:pos x="4913" y="951"/>
                  </a:cxn>
                  <a:cxn ang="0">
                    <a:pos x="4888" y="1005"/>
                  </a:cxn>
                  <a:cxn ang="0">
                    <a:pos x="4871" y="1060"/>
                  </a:cxn>
                  <a:cxn ang="0">
                    <a:pos x="4860" y="1119"/>
                  </a:cxn>
                  <a:cxn ang="0">
                    <a:pos x="4779" y="1280"/>
                  </a:cxn>
                  <a:cxn ang="0">
                    <a:pos x="4741" y="1350"/>
                  </a:cxn>
                  <a:cxn ang="0">
                    <a:pos x="4704" y="1412"/>
                  </a:cxn>
                  <a:cxn ang="0">
                    <a:pos x="4669" y="1468"/>
                  </a:cxn>
                  <a:cxn ang="0">
                    <a:pos x="4634" y="1516"/>
                  </a:cxn>
                  <a:cxn ang="0">
                    <a:pos x="4602" y="1557"/>
                  </a:cxn>
                  <a:cxn ang="0">
                    <a:pos x="4570" y="1590"/>
                  </a:cxn>
                  <a:cxn ang="0">
                    <a:pos x="4546" y="1641"/>
                  </a:cxn>
                  <a:cxn ang="0">
                    <a:pos x="4521" y="1684"/>
                  </a:cxn>
                  <a:cxn ang="0">
                    <a:pos x="4493" y="1721"/>
                  </a:cxn>
                  <a:cxn ang="0">
                    <a:pos x="4464" y="1750"/>
                  </a:cxn>
                  <a:cxn ang="0">
                    <a:pos x="4433" y="1773"/>
                  </a:cxn>
                  <a:cxn ang="0">
                    <a:pos x="4399" y="1790"/>
                  </a:cxn>
                  <a:cxn ang="0">
                    <a:pos x="4364" y="1800"/>
                  </a:cxn>
                  <a:cxn ang="0">
                    <a:pos x="4326" y="1803"/>
                  </a:cxn>
                  <a:cxn ang="0">
                    <a:pos x="896" y="2327"/>
                  </a:cxn>
                  <a:cxn ang="0">
                    <a:pos x="803" y="2424"/>
                  </a:cxn>
                  <a:cxn ang="0">
                    <a:pos x="737" y="2487"/>
                  </a:cxn>
                  <a:cxn ang="0">
                    <a:pos x="693" y="2525"/>
                  </a:cxn>
                  <a:cxn ang="0">
                    <a:pos x="651" y="2559"/>
                  </a:cxn>
                  <a:cxn ang="0">
                    <a:pos x="609" y="2591"/>
                  </a:cxn>
                  <a:cxn ang="0">
                    <a:pos x="569" y="2618"/>
                  </a:cxn>
                  <a:cxn ang="0">
                    <a:pos x="528" y="2641"/>
                  </a:cxn>
                  <a:cxn ang="0">
                    <a:pos x="490" y="2662"/>
                  </a:cxn>
                  <a:cxn ang="0">
                    <a:pos x="451" y="2680"/>
                  </a:cxn>
                  <a:cxn ang="0">
                    <a:pos x="414" y="2693"/>
                  </a:cxn>
                  <a:cxn ang="0">
                    <a:pos x="377" y="2703"/>
                  </a:cxn>
                  <a:cxn ang="0">
                    <a:pos x="342" y="2710"/>
                  </a:cxn>
                  <a:cxn ang="0">
                    <a:pos x="306" y="2713"/>
                  </a:cxn>
                  <a:cxn ang="0">
                    <a:pos x="0" y="9921"/>
                  </a:cxn>
                  <a:cxn ang="0">
                    <a:pos x="11660" y="560"/>
                  </a:cxn>
                </a:cxnLst>
                <a:rect l="0" t="0" r="r" b="b"/>
                <a:pathLst>
                  <a:path w="11660" h="9921">
                    <a:moveTo>
                      <a:pt x="11660" y="560"/>
                    </a:moveTo>
                    <a:lnTo>
                      <a:pt x="11628" y="554"/>
                    </a:lnTo>
                    <a:lnTo>
                      <a:pt x="11597" y="546"/>
                    </a:lnTo>
                    <a:lnTo>
                      <a:pt x="11566" y="539"/>
                    </a:lnTo>
                    <a:lnTo>
                      <a:pt x="11537" y="530"/>
                    </a:lnTo>
                    <a:lnTo>
                      <a:pt x="11507" y="521"/>
                    </a:lnTo>
                    <a:lnTo>
                      <a:pt x="11479" y="512"/>
                    </a:lnTo>
                    <a:lnTo>
                      <a:pt x="11452" y="501"/>
                    </a:lnTo>
                    <a:lnTo>
                      <a:pt x="11424" y="490"/>
                    </a:lnTo>
                    <a:lnTo>
                      <a:pt x="11398" y="478"/>
                    </a:lnTo>
                    <a:lnTo>
                      <a:pt x="11373" y="466"/>
                    </a:lnTo>
                    <a:lnTo>
                      <a:pt x="11347" y="451"/>
                    </a:lnTo>
                    <a:lnTo>
                      <a:pt x="11323" y="437"/>
                    </a:lnTo>
                    <a:lnTo>
                      <a:pt x="11300" y="422"/>
                    </a:lnTo>
                    <a:lnTo>
                      <a:pt x="11276" y="407"/>
                    </a:lnTo>
                    <a:lnTo>
                      <a:pt x="11254" y="391"/>
                    </a:lnTo>
                    <a:lnTo>
                      <a:pt x="11232" y="374"/>
                    </a:lnTo>
                    <a:lnTo>
                      <a:pt x="11211" y="355"/>
                    </a:lnTo>
                    <a:lnTo>
                      <a:pt x="11190" y="337"/>
                    </a:lnTo>
                    <a:lnTo>
                      <a:pt x="11171" y="318"/>
                    </a:lnTo>
                    <a:lnTo>
                      <a:pt x="11152" y="298"/>
                    </a:lnTo>
                    <a:lnTo>
                      <a:pt x="11134" y="277"/>
                    </a:lnTo>
                    <a:lnTo>
                      <a:pt x="11115" y="255"/>
                    </a:lnTo>
                    <a:lnTo>
                      <a:pt x="11099" y="233"/>
                    </a:lnTo>
                    <a:lnTo>
                      <a:pt x="11082" y="211"/>
                    </a:lnTo>
                    <a:lnTo>
                      <a:pt x="11067" y="186"/>
                    </a:lnTo>
                    <a:lnTo>
                      <a:pt x="11052" y="162"/>
                    </a:lnTo>
                    <a:lnTo>
                      <a:pt x="11037" y="137"/>
                    </a:lnTo>
                    <a:lnTo>
                      <a:pt x="11023" y="112"/>
                    </a:lnTo>
                    <a:lnTo>
                      <a:pt x="11010" y="84"/>
                    </a:lnTo>
                    <a:lnTo>
                      <a:pt x="10998" y="57"/>
                    </a:lnTo>
                    <a:lnTo>
                      <a:pt x="10987" y="30"/>
                    </a:lnTo>
                    <a:lnTo>
                      <a:pt x="10976" y="0"/>
                    </a:lnTo>
                    <a:lnTo>
                      <a:pt x="5135" y="726"/>
                    </a:lnTo>
                    <a:lnTo>
                      <a:pt x="5105" y="745"/>
                    </a:lnTo>
                    <a:lnTo>
                      <a:pt x="5077" y="766"/>
                    </a:lnTo>
                    <a:lnTo>
                      <a:pt x="5050" y="786"/>
                    </a:lnTo>
                    <a:lnTo>
                      <a:pt x="5025" y="808"/>
                    </a:lnTo>
                    <a:lnTo>
                      <a:pt x="5002" y="831"/>
                    </a:lnTo>
                    <a:lnTo>
                      <a:pt x="4980" y="853"/>
                    </a:lnTo>
                    <a:lnTo>
                      <a:pt x="4961" y="876"/>
                    </a:lnTo>
                    <a:lnTo>
                      <a:pt x="4943" y="901"/>
                    </a:lnTo>
                    <a:lnTo>
                      <a:pt x="4927" y="926"/>
                    </a:lnTo>
                    <a:lnTo>
                      <a:pt x="4913" y="951"/>
                    </a:lnTo>
                    <a:lnTo>
                      <a:pt x="4899" y="977"/>
                    </a:lnTo>
                    <a:lnTo>
                      <a:pt x="4888" y="1005"/>
                    </a:lnTo>
                    <a:lnTo>
                      <a:pt x="4879" y="1032"/>
                    </a:lnTo>
                    <a:lnTo>
                      <a:pt x="4871" y="1060"/>
                    </a:lnTo>
                    <a:lnTo>
                      <a:pt x="4865" y="1090"/>
                    </a:lnTo>
                    <a:lnTo>
                      <a:pt x="4860" y="1119"/>
                    </a:lnTo>
                    <a:lnTo>
                      <a:pt x="4818" y="1203"/>
                    </a:lnTo>
                    <a:lnTo>
                      <a:pt x="4779" y="1280"/>
                    </a:lnTo>
                    <a:lnTo>
                      <a:pt x="4759" y="1316"/>
                    </a:lnTo>
                    <a:lnTo>
                      <a:pt x="4741" y="1350"/>
                    </a:lnTo>
                    <a:lnTo>
                      <a:pt x="4721" y="1382"/>
                    </a:lnTo>
                    <a:lnTo>
                      <a:pt x="4704" y="1412"/>
                    </a:lnTo>
                    <a:lnTo>
                      <a:pt x="4686" y="1442"/>
                    </a:lnTo>
                    <a:lnTo>
                      <a:pt x="4669" y="1468"/>
                    </a:lnTo>
                    <a:lnTo>
                      <a:pt x="4651" y="1493"/>
                    </a:lnTo>
                    <a:lnTo>
                      <a:pt x="4634" y="1516"/>
                    </a:lnTo>
                    <a:lnTo>
                      <a:pt x="4618" y="1538"/>
                    </a:lnTo>
                    <a:lnTo>
                      <a:pt x="4602" y="1557"/>
                    </a:lnTo>
                    <a:lnTo>
                      <a:pt x="4586" y="1574"/>
                    </a:lnTo>
                    <a:lnTo>
                      <a:pt x="4570" y="1590"/>
                    </a:lnTo>
                    <a:lnTo>
                      <a:pt x="4558" y="1617"/>
                    </a:lnTo>
                    <a:lnTo>
                      <a:pt x="4546" y="1641"/>
                    </a:lnTo>
                    <a:lnTo>
                      <a:pt x="4533" y="1663"/>
                    </a:lnTo>
                    <a:lnTo>
                      <a:pt x="4521" y="1684"/>
                    </a:lnTo>
                    <a:lnTo>
                      <a:pt x="4507" y="1704"/>
                    </a:lnTo>
                    <a:lnTo>
                      <a:pt x="4493" y="1721"/>
                    </a:lnTo>
                    <a:lnTo>
                      <a:pt x="4478" y="1737"/>
                    </a:lnTo>
                    <a:lnTo>
                      <a:pt x="4464" y="1750"/>
                    </a:lnTo>
                    <a:lnTo>
                      <a:pt x="4449" y="1763"/>
                    </a:lnTo>
                    <a:lnTo>
                      <a:pt x="4433" y="1773"/>
                    </a:lnTo>
                    <a:lnTo>
                      <a:pt x="4417" y="1783"/>
                    </a:lnTo>
                    <a:lnTo>
                      <a:pt x="4399" y="1790"/>
                    </a:lnTo>
                    <a:lnTo>
                      <a:pt x="4382" y="1796"/>
                    </a:lnTo>
                    <a:lnTo>
                      <a:pt x="4364" y="1800"/>
                    </a:lnTo>
                    <a:lnTo>
                      <a:pt x="4346" y="1802"/>
                    </a:lnTo>
                    <a:lnTo>
                      <a:pt x="4326" y="1803"/>
                    </a:lnTo>
                    <a:lnTo>
                      <a:pt x="942" y="2273"/>
                    </a:lnTo>
                    <a:lnTo>
                      <a:pt x="896" y="2327"/>
                    </a:lnTo>
                    <a:lnTo>
                      <a:pt x="849" y="2377"/>
                    </a:lnTo>
                    <a:lnTo>
                      <a:pt x="803" y="2424"/>
                    </a:lnTo>
                    <a:lnTo>
                      <a:pt x="759" y="2467"/>
                    </a:lnTo>
                    <a:lnTo>
                      <a:pt x="737" y="2487"/>
                    </a:lnTo>
                    <a:lnTo>
                      <a:pt x="715" y="2507"/>
                    </a:lnTo>
                    <a:lnTo>
                      <a:pt x="693" y="2525"/>
                    </a:lnTo>
                    <a:lnTo>
                      <a:pt x="672" y="2542"/>
                    </a:lnTo>
                    <a:lnTo>
                      <a:pt x="651" y="2559"/>
                    </a:lnTo>
                    <a:lnTo>
                      <a:pt x="630" y="2575"/>
                    </a:lnTo>
                    <a:lnTo>
                      <a:pt x="609" y="2591"/>
                    </a:lnTo>
                    <a:lnTo>
                      <a:pt x="589" y="2604"/>
                    </a:lnTo>
                    <a:lnTo>
                      <a:pt x="569" y="2618"/>
                    </a:lnTo>
                    <a:lnTo>
                      <a:pt x="548" y="2630"/>
                    </a:lnTo>
                    <a:lnTo>
                      <a:pt x="528" y="2641"/>
                    </a:lnTo>
                    <a:lnTo>
                      <a:pt x="509" y="2652"/>
                    </a:lnTo>
                    <a:lnTo>
                      <a:pt x="490" y="2662"/>
                    </a:lnTo>
                    <a:lnTo>
                      <a:pt x="470" y="2672"/>
                    </a:lnTo>
                    <a:lnTo>
                      <a:pt x="451" y="2680"/>
                    </a:lnTo>
                    <a:lnTo>
                      <a:pt x="432" y="2687"/>
                    </a:lnTo>
                    <a:lnTo>
                      <a:pt x="414" y="2693"/>
                    </a:lnTo>
                    <a:lnTo>
                      <a:pt x="395" y="2699"/>
                    </a:lnTo>
                    <a:lnTo>
                      <a:pt x="377" y="2703"/>
                    </a:lnTo>
                    <a:lnTo>
                      <a:pt x="359" y="2707"/>
                    </a:lnTo>
                    <a:lnTo>
                      <a:pt x="342" y="2710"/>
                    </a:lnTo>
                    <a:lnTo>
                      <a:pt x="324" y="2712"/>
                    </a:lnTo>
                    <a:lnTo>
                      <a:pt x="306" y="2713"/>
                    </a:lnTo>
                    <a:lnTo>
                      <a:pt x="289" y="2714"/>
                    </a:lnTo>
                    <a:lnTo>
                      <a:pt x="0" y="9921"/>
                    </a:lnTo>
                    <a:lnTo>
                      <a:pt x="11266" y="7736"/>
                    </a:lnTo>
                    <a:lnTo>
                      <a:pt x="11660" y="560"/>
                    </a:lnTo>
                  </a:path>
                </a:pathLst>
              </a:custGeom>
              <a:ln w="9525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6" name="Group 23"/>
            <p:cNvGrpSpPr/>
            <p:nvPr/>
          </p:nvGrpSpPr>
          <p:grpSpPr>
            <a:xfrm>
              <a:off x="3516312" y="2941635"/>
              <a:ext cx="2286000" cy="356230"/>
              <a:chOff x="3973512" y="2921852"/>
              <a:chExt cx="2286000" cy="356230"/>
            </a:xfrm>
          </p:grpSpPr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>
                <a:off x="3973512" y="2928102"/>
                <a:ext cx="373587" cy="318335"/>
              </a:xfrm>
              <a:custGeom>
                <a:avLst/>
                <a:gdLst/>
                <a:ahLst/>
                <a:cxnLst>
                  <a:cxn ang="0">
                    <a:pos x="11628" y="554"/>
                  </a:cxn>
                  <a:cxn ang="0">
                    <a:pos x="11566" y="539"/>
                  </a:cxn>
                  <a:cxn ang="0">
                    <a:pos x="11507" y="521"/>
                  </a:cxn>
                  <a:cxn ang="0">
                    <a:pos x="11452" y="501"/>
                  </a:cxn>
                  <a:cxn ang="0">
                    <a:pos x="11398" y="478"/>
                  </a:cxn>
                  <a:cxn ang="0">
                    <a:pos x="11347" y="451"/>
                  </a:cxn>
                  <a:cxn ang="0">
                    <a:pos x="11300" y="422"/>
                  </a:cxn>
                  <a:cxn ang="0">
                    <a:pos x="11254" y="391"/>
                  </a:cxn>
                  <a:cxn ang="0">
                    <a:pos x="11211" y="355"/>
                  </a:cxn>
                  <a:cxn ang="0">
                    <a:pos x="11171" y="318"/>
                  </a:cxn>
                  <a:cxn ang="0">
                    <a:pos x="11134" y="277"/>
                  </a:cxn>
                  <a:cxn ang="0">
                    <a:pos x="11099" y="233"/>
                  </a:cxn>
                  <a:cxn ang="0">
                    <a:pos x="11067" y="186"/>
                  </a:cxn>
                  <a:cxn ang="0">
                    <a:pos x="11037" y="137"/>
                  </a:cxn>
                  <a:cxn ang="0">
                    <a:pos x="11010" y="84"/>
                  </a:cxn>
                  <a:cxn ang="0">
                    <a:pos x="10987" y="30"/>
                  </a:cxn>
                  <a:cxn ang="0">
                    <a:pos x="5135" y="726"/>
                  </a:cxn>
                  <a:cxn ang="0">
                    <a:pos x="5077" y="766"/>
                  </a:cxn>
                  <a:cxn ang="0">
                    <a:pos x="5025" y="808"/>
                  </a:cxn>
                  <a:cxn ang="0">
                    <a:pos x="4980" y="853"/>
                  </a:cxn>
                  <a:cxn ang="0">
                    <a:pos x="4943" y="901"/>
                  </a:cxn>
                  <a:cxn ang="0">
                    <a:pos x="4913" y="951"/>
                  </a:cxn>
                  <a:cxn ang="0">
                    <a:pos x="4888" y="1005"/>
                  </a:cxn>
                  <a:cxn ang="0">
                    <a:pos x="4871" y="1060"/>
                  </a:cxn>
                  <a:cxn ang="0">
                    <a:pos x="4860" y="1119"/>
                  </a:cxn>
                  <a:cxn ang="0">
                    <a:pos x="4779" y="1280"/>
                  </a:cxn>
                  <a:cxn ang="0">
                    <a:pos x="4741" y="1350"/>
                  </a:cxn>
                  <a:cxn ang="0">
                    <a:pos x="4704" y="1412"/>
                  </a:cxn>
                  <a:cxn ang="0">
                    <a:pos x="4669" y="1468"/>
                  </a:cxn>
                  <a:cxn ang="0">
                    <a:pos x="4634" y="1516"/>
                  </a:cxn>
                  <a:cxn ang="0">
                    <a:pos x="4602" y="1557"/>
                  </a:cxn>
                  <a:cxn ang="0">
                    <a:pos x="4570" y="1590"/>
                  </a:cxn>
                  <a:cxn ang="0">
                    <a:pos x="4546" y="1641"/>
                  </a:cxn>
                  <a:cxn ang="0">
                    <a:pos x="4521" y="1684"/>
                  </a:cxn>
                  <a:cxn ang="0">
                    <a:pos x="4493" y="1721"/>
                  </a:cxn>
                  <a:cxn ang="0">
                    <a:pos x="4464" y="1750"/>
                  </a:cxn>
                  <a:cxn ang="0">
                    <a:pos x="4433" y="1773"/>
                  </a:cxn>
                  <a:cxn ang="0">
                    <a:pos x="4399" y="1790"/>
                  </a:cxn>
                  <a:cxn ang="0">
                    <a:pos x="4364" y="1800"/>
                  </a:cxn>
                  <a:cxn ang="0">
                    <a:pos x="4326" y="1803"/>
                  </a:cxn>
                  <a:cxn ang="0">
                    <a:pos x="896" y="2327"/>
                  </a:cxn>
                  <a:cxn ang="0">
                    <a:pos x="803" y="2424"/>
                  </a:cxn>
                  <a:cxn ang="0">
                    <a:pos x="737" y="2487"/>
                  </a:cxn>
                  <a:cxn ang="0">
                    <a:pos x="693" y="2525"/>
                  </a:cxn>
                  <a:cxn ang="0">
                    <a:pos x="651" y="2559"/>
                  </a:cxn>
                  <a:cxn ang="0">
                    <a:pos x="609" y="2591"/>
                  </a:cxn>
                  <a:cxn ang="0">
                    <a:pos x="569" y="2618"/>
                  </a:cxn>
                  <a:cxn ang="0">
                    <a:pos x="528" y="2641"/>
                  </a:cxn>
                  <a:cxn ang="0">
                    <a:pos x="490" y="2662"/>
                  </a:cxn>
                  <a:cxn ang="0">
                    <a:pos x="451" y="2680"/>
                  </a:cxn>
                  <a:cxn ang="0">
                    <a:pos x="414" y="2693"/>
                  </a:cxn>
                  <a:cxn ang="0">
                    <a:pos x="377" y="2703"/>
                  </a:cxn>
                  <a:cxn ang="0">
                    <a:pos x="342" y="2710"/>
                  </a:cxn>
                  <a:cxn ang="0">
                    <a:pos x="306" y="2713"/>
                  </a:cxn>
                  <a:cxn ang="0">
                    <a:pos x="0" y="9921"/>
                  </a:cxn>
                  <a:cxn ang="0">
                    <a:pos x="11660" y="560"/>
                  </a:cxn>
                </a:cxnLst>
                <a:rect l="0" t="0" r="r" b="b"/>
                <a:pathLst>
                  <a:path w="11660" h="9921">
                    <a:moveTo>
                      <a:pt x="11660" y="560"/>
                    </a:moveTo>
                    <a:lnTo>
                      <a:pt x="11628" y="554"/>
                    </a:lnTo>
                    <a:lnTo>
                      <a:pt x="11597" y="546"/>
                    </a:lnTo>
                    <a:lnTo>
                      <a:pt x="11566" y="539"/>
                    </a:lnTo>
                    <a:lnTo>
                      <a:pt x="11537" y="530"/>
                    </a:lnTo>
                    <a:lnTo>
                      <a:pt x="11507" y="521"/>
                    </a:lnTo>
                    <a:lnTo>
                      <a:pt x="11479" y="512"/>
                    </a:lnTo>
                    <a:lnTo>
                      <a:pt x="11452" y="501"/>
                    </a:lnTo>
                    <a:lnTo>
                      <a:pt x="11424" y="490"/>
                    </a:lnTo>
                    <a:lnTo>
                      <a:pt x="11398" y="478"/>
                    </a:lnTo>
                    <a:lnTo>
                      <a:pt x="11373" y="466"/>
                    </a:lnTo>
                    <a:lnTo>
                      <a:pt x="11347" y="451"/>
                    </a:lnTo>
                    <a:lnTo>
                      <a:pt x="11323" y="437"/>
                    </a:lnTo>
                    <a:lnTo>
                      <a:pt x="11300" y="422"/>
                    </a:lnTo>
                    <a:lnTo>
                      <a:pt x="11276" y="407"/>
                    </a:lnTo>
                    <a:lnTo>
                      <a:pt x="11254" y="391"/>
                    </a:lnTo>
                    <a:lnTo>
                      <a:pt x="11232" y="374"/>
                    </a:lnTo>
                    <a:lnTo>
                      <a:pt x="11211" y="355"/>
                    </a:lnTo>
                    <a:lnTo>
                      <a:pt x="11190" y="337"/>
                    </a:lnTo>
                    <a:lnTo>
                      <a:pt x="11171" y="318"/>
                    </a:lnTo>
                    <a:lnTo>
                      <a:pt x="11152" y="298"/>
                    </a:lnTo>
                    <a:lnTo>
                      <a:pt x="11134" y="277"/>
                    </a:lnTo>
                    <a:lnTo>
                      <a:pt x="11115" y="255"/>
                    </a:lnTo>
                    <a:lnTo>
                      <a:pt x="11099" y="233"/>
                    </a:lnTo>
                    <a:lnTo>
                      <a:pt x="11082" y="211"/>
                    </a:lnTo>
                    <a:lnTo>
                      <a:pt x="11067" y="186"/>
                    </a:lnTo>
                    <a:lnTo>
                      <a:pt x="11052" y="162"/>
                    </a:lnTo>
                    <a:lnTo>
                      <a:pt x="11037" y="137"/>
                    </a:lnTo>
                    <a:lnTo>
                      <a:pt x="11023" y="112"/>
                    </a:lnTo>
                    <a:lnTo>
                      <a:pt x="11010" y="84"/>
                    </a:lnTo>
                    <a:lnTo>
                      <a:pt x="10998" y="57"/>
                    </a:lnTo>
                    <a:lnTo>
                      <a:pt x="10987" y="30"/>
                    </a:lnTo>
                    <a:lnTo>
                      <a:pt x="10976" y="0"/>
                    </a:lnTo>
                    <a:lnTo>
                      <a:pt x="5135" y="726"/>
                    </a:lnTo>
                    <a:lnTo>
                      <a:pt x="5105" y="745"/>
                    </a:lnTo>
                    <a:lnTo>
                      <a:pt x="5077" y="766"/>
                    </a:lnTo>
                    <a:lnTo>
                      <a:pt x="5050" y="786"/>
                    </a:lnTo>
                    <a:lnTo>
                      <a:pt x="5025" y="808"/>
                    </a:lnTo>
                    <a:lnTo>
                      <a:pt x="5002" y="831"/>
                    </a:lnTo>
                    <a:lnTo>
                      <a:pt x="4980" y="853"/>
                    </a:lnTo>
                    <a:lnTo>
                      <a:pt x="4961" y="876"/>
                    </a:lnTo>
                    <a:lnTo>
                      <a:pt x="4943" y="901"/>
                    </a:lnTo>
                    <a:lnTo>
                      <a:pt x="4927" y="926"/>
                    </a:lnTo>
                    <a:lnTo>
                      <a:pt x="4913" y="951"/>
                    </a:lnTo>
                    <a:lnTo>
                      <a:pt x="4899" y="977"/>
                    </a:lnTo>
                    <a:lnTo>
                      <a:pt x="4888" y="1005"/>
                    </a:lnTo>
                    <a:lnTo>
                      <a:pt x="4879" y="1032"/>
                    </a:lnTo>
                    <a:lnTo>
                      <a:pt x="4871" y="1060"/>
                    </a:lnTo>
                    <a:lnTo>
                      <a:pt x="4865" y="1090"/>
                    </a:lnTo>
                    <a:lnTo>
                      <a:pt x="4860" y="1119"/>
                    </a:lnTo>
                    <a:lnTo>
                      <a:pt x="4818" y="1203"/>
                    </a:lnTo>
                    <a:lnTo>
                      <a:pt x="4779" y="1280"/>
                    </a:lnTo>
                    <a:lnTo>
                      <a:pt x="4759" y="1316"/>
                    </a:lnTo>
                    <a:lnTo>
                      <a:pt x="4741" y="1350"/>
                    </a:lnTo>
                    <a:lnTo>
                      <a:pt x="4721" y="1382"/>
                    </a:lnTo>
                    <a:lnTo>
                      <a:pt x="4704" y="1412"/>
                    </a:lnTo>
                    <a:lnTo>
                      <a:pt x="4686" y="1442"/>
                    </a:lnTo>
                    <a:lnTo>
                      <a:pt x="4669" y="1468"/>
                    </a:lnTo>
                    <a:lnTo>
                      <a:pt x="4651" y="1493"/>
                    </a:lnTo>
                    <a:lnTo>
                      <a:pt x="4634" y="1516"/>
                    </a:lnTo>
                    <a:lnTo>
                      <a:pt x="4618" y="1538"/>
                    </a:lnTo>
                    <a:lnTo>
                      <a:pt x="4602" y="1557"/>
                    </a:lnTo>
                    <a:lnTo>
                      <a:pt x="4586" y="1574"/>
                    </a:lnTo>
                    <a:lnTo>
                      <a:pt x="4570" y="1590"/>
                    </a:lnTo>
                    <a:lnTo>
                      <a:pt x="4558" y="1617"/>
                    </a:lnTo>
                    <a:lnTo>
                      <a:pt x="4546" y="1641"/>
                    </a:lnTo>
                    <a:lnTo>
                      <a:pt x="4533" y="1663"/>
                    </a:lnTo>
                    <a:lnTo>
                      <a:pt x="4521" y="1684"/>
                    </a:lnTo>
                    <a:lnTo>
                      <a:pt x="4507" y="1704"/>
                    </a:lnTo>
                    <a:lnTo>
                      <a:pt x="4493" y="1721"/>
                    </a:lnTo>
                    <a:lnTo>
                      <a:pt x="4478" y="1737"/>
                    </a:lnTo>
                    <a:lnTo>
                      <a:pt x="4464" y="1750"/>
                    </a:lnTo>
                    <a:lnTo>
                      <a:pt x="4449" y="1763"/>
                    </a:lnTo>
                    <a:lnTo>
                      <a:pt x="4433" y="1773"/>
                    </a:lnTo>
                    <a:lnTo>
                      <a:pt x="4417" y="1783"/>
                    </a:lnTo>
                    <a:lnTo>
                      <a:pt x="4399" y="1790"/>
                    </a:lnTo>
                    <a:lnTo>
                      <a:pt x="4382" y="1796"/>
                    </a:lnTo>
                    <a:lnTo>
                      <a:pt x="4364" y="1800"/>
                    </a:lnTo>
                    <a:lnTo>
                      <a:pt x="4346" y="1802"/>
                    </a:lnTo>
                    <a:lnTo>
                      <a:pt x="4326" y="1803"/>
                    </a:lnTo>
                    <a:lnTo>
                      <a:pt x="942" y="2273"/>
                    </a:lnTo>
                    <a:lnTo>
                      <a:pt x="896" y="2327"/>
                    </a:lnTo>
                    <a:lnTo>
                      <a:pt x="849" y="2377"/>
                    </a:lnTo>
                    <a:lnTo>
                      <a:pt x="803" y="2424"/>
                    </a:lnTo>
                    <a:lnTo>
                      <a:pt x="759" y="2467"/>
                    </a:lnTo>
                    <a:lnTo>
                      <a:pt x="737" y="2487"/>
                    </a:lnTo>
                    <a:lnTo>
                      <a:pt x="715" y="2507"/>
                    </a:lnTo>
                    <a:lnTo>
                      <a:pt x="693" y="2525"/>
                    </a:lnTo>
                    <a:lnTo>
                      <a:pt x="672" y="2542"/>
                    </a:lnTo>
                    <a:lnTo>
                      <a:pt x="651" y="2559"/>
                    </a:lnTo>
                    <a:lnTo>
                      <a:pt x="630" y="2575"/>
                    </a:lnTo>
                    <a:lnTo>
                      <a:pt x="609" y="2591"/>
                    </a:lnTo>
                    <a:lnTo>
                      <a:pt x="589" y="2604"/>
                    </a:lnTo>
                    <a:lnTo>
                      <a:pt x="569" y="2618"/>
                    </a:lnTo>
                    <a:lnTo>
                      <a:pt x="548" y="2630"/>
                    </a:lnTo>
                    <a:lnTo>
                      <a:pt x="528" y="2641"/>
                    </a:lnTo>
                    <a:lnTo>
                      <a:pt x="509" y="2652"/>
                    </a:lnTo>
                    <a:lnTo>
                      <a:pt x="490" y="2662"/>
                    </a:lnTo>
                    <a:lnTo>
                      <a:pt x="470" y="2672"/>
                    </a:lnTo>
                    <a:lnTo>
                      <a:pt x="451" y="2680"/>
                    </a:lnTo>
                    <a:lnTo>
                      <a:pt x="432" y="2687"/>
                    </a:lnTo>
                    <a:lnTo>
                      <a:pt x="414" y="2693"/>
                    </a:lnTo>
                    <a:lnTo>
                      <a:pt x="395" y="2699"/>
                    </a:lnTo>
                    <a:lnTo>
                      <a:pt x="377" y="2703"/>
                    </a:lnTo>
                    <a:lnTo>
                      <a:pt x="359" y="2707"/>
                    </a:lnTo>
                    <a:lnTo>
                      <a:pt x="342" y="2710"/>
                    </a:lnTo>
                    <a:lnTo>
                      <a:pt x="324" y="2712"/>
                    </a:lnTo>
                    <a:lnTo>
                      <a:pt x="306" y="2713"/>
                    </a:lnTo>
                    <a:lnTo>
                      <a:pt x="289" y="2714"/>
                    </a:lnTo>
                    <a:lnTo>
                      <a:pt x="0" y="9921"/>
                    </a:lnTo>
                    <a:lnTo>
                      <a:pt x="11266" y="7736"/>
                    </a:lnTo>
                    <a:lnTo>
                      <a:pt x="11660" y="560"/>
                    </a:lnTo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43634" y="2921852"/>
                <a:ext cx="1915878" cy="356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500" b="1" dirty="0" smtClean="0"/>
                  <a:t>Requête SPARQL</a:t>
                </a:r>
                <a:endParaRPr lang="fr-FR" sz="1500" b="1" dirty="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1169266" y="5194572"/>
            <a:ext cx="3264493" cy="323165"/>
            <a:chOff x="1169266" y="5194572"/>
            <a:chExt cx="3264493" cy="323165"/>
          </a:xfrm>
        </p:grpSpPr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1169266" y="5194573"/>
              <a:ext cx="425813" cy="288788"/>
            </a:xfrm>
            <a:custGeom>
              <a:avLst/>
              <a:gdLst/>
              <a:ahLst/>
              <a:cxnLst>
                <a:cxn ang="0">
                  <a:pos x="11628" y="554"/>
                </a:cxn>
                <a:cxn ang="0">
                  <a:pos x="11566" y="539"/>
                </a:cxn>
                <a:cxn ang="0">
                  <a:pos x="11507" y="521"/>
                </a:cxn>
                <a:cxn ang="0">
                  <a:pos x="11452" y="501"/>
                </a:cxn>
                <a:cxn ang="0">
                  <a:pos x="11398" y="478"/>
                </a:cxn>
                <a:cxn ang="0">
                  <a:pos x="11347" y="451"/>
                </a:cxn>
                <a:cxn ang="0">
                  <a:pos x="11300" y="422"/>
                </a:cxn>
                <a:cxn ang="0">
                  <a:pos x="11254" y="391"/>
                </a:cxn>
                <a:cxn ang="0">
                  <a:pos x="11211" y="355"/>
                </a:cxn>
                <a:cxn ang="0">
                  <a:pos x="11171" y="318"/>
                </a:cxn>
                <a:cxn ang="0">
                  <a:pos x="11134" y="277"/>
                </a:cxn>
                <a:cxn ang="0">
                  <a:pos x="11099" y="233"/>
                </a:cxn>
                <a:cxn ang="0">
                  <a:pos x="11067" y="186"/>
                </a:cxn>
                <a:cxn ang="0">
                  <a:pos x="11037" y="137"/>
                </a:cxn>
                <a:cxn ang="0">
                  <a:pos x="11010" y="84"/>
                </a:cxn>
                <a:cxn ang="0">
                  <a:pos x="10987" y="30"/>
                </a:cxn>
                <a:cxn ang="0">
                  <a:pos x="5135" y="726"/>
                </a:cxn>
                <a:cxn ang="0">
                  <a:pos x="5077" y="766"/>
                </a:cxn>
                <a:cxn ang="0">
                  <a:pos x="5025" y="808"/>
                </a:cxn>
                <a:cxn ang="0">
                  <a:pos x="4980" y="853"/>
                </a:cxn>
                <a:cxn ang="0">
                  <a:pos x="4943" y="901"/>
                </a:cxn>
                <a:cxn ang="0">
                  <a:pos x="4913" y="951"/>
                </a:cxn>
                <a:cxn ang="0">
                  <a:pos x="4888" y="1005"/>
                </a:cxn>
                <a:cxn ang="0">
                  <a:pos x="4871" y="1060"/>
                </a:cxn>
                <a:cxn ang="0">
                  <a:pos x="4860" y="1119"/>
                </a:cxn>
                <a:cxn ang="0">
                  <a:pos x="4779" y="1280"/>
                </a:cxn>
                <a:cxn ang="0">
                  <a:pos x="4741" y="1350"/>
                </a:cxn>
                <a:cxn ang="0">
                  <a:pos x="4704" y="1412"/>
                </a:cxn>
                <a:cxn ang="0">
                  <a:pos x="4669" y="1468"/>
                </a:cxn>
                <a:cxn ang="0">
                  <a:pos x="4634" y="1516"/>
                </a:cxn>
                <a:cxn ang="0">
                  <a:pos x="4602" y="1557"/>
                </a:cxn>
                <a:cxn ang="0">
                  <a:pos x="4570" y="1590"/>
                </a:cxn>
                <a:cxn ang="0">
                  <a:pos x="4546" y="1641"/>
                </a:cxn>
                <a:cxn ang="0">
                  <a:pos x="4521" y="1684"/>
                </a:cxn>
                <a:cxn ang="0">
                  <a:pos x="4493" y="1721"/>
                </a:cxn>
                <a:cxn ang="0">
                  <a:pos x="4464" y="1750"/>
                </a:cxn>
                <a:cxn ang="0">
                  <a:pos x="4433" y="1773"/>
                </a:cxn>
                <a:cxn ang="0">
                  <a:pos x="4399" y="1790"/>
                </a:cxn>
                <a:cxn ang="0">
                  <a:pos x="4364" y="1800"/>
                </a:cxn>
                <a:cxn ang="0">
                  <a:pos x="4326" y="1803"/>
                </a:cxn>
                <a:cxn ang="0">
                  <a:pos x="896" y="2327"/>
                </a:cxn>
                <a:cxn ang="0">
                  <a:pos x="803" y="2424"/>
                </a:cxn>
                <a:cxn ang="0">
                  <a:pos x="737" y="2487"/>
                </a:cxn>
                <a:cxn ang="0">
                  <a:pos x="693" y="2525"/>
                </a:cxn>
                <a:cxn ang="0">
                  <a:pos x="651" y="2559"/>
                </a:cxn>
                <a:cxn ang="0">
                  <a:pos x="609" y="2591"/>
                </a:cxn>
                <a:cxn ang="0">
                  <a:pos x="569" y="2618"/>
                </a:cxn>
                <a:cxn ang="0">
                  <a:pos x="528" y="2641"/>
                </a:cxn>
                <a:cxn ang="0">
                  <a:pos x="490" y="2662"/>
                </a:cxn>
                <a:cxn ang="0">
                  <a:pos x="451" y="2680"/>
                </a:cxn>
                <a:cxn ang="0">
                  <a:pos x="414" y="2693"/>
                </a:cxn>
                <a:cxn ang="0">
                  <a:pos x="377" y="2703"/>
                </a:cxn>
                <a:cxn ang="0">
                  <a:pos x="342" y="2710"/>
                </a:cxn>
                <a:cxn ang="0">
                  <a:pos x="306" y="2713"/>
                </a:cxn>
                <a:cxn ang="0">
                  <a:pos x="0" y="9921"/>
                </a:cxn>
                <a:cxn ang="0">
                  <a:pos x="11660" y="560"/>
                </a:cxn>
              </a:cxnLst>
              <a:rect l="0" t="0" r="r" b="b"/>
              <a:pathLst>
                <a:path w="11660" h="9921">
                  <a:moveTo>
                    <a:pt x="11660" y="560"/>
                  </a:moveTo>
                  <a:lnTo>
                    <a:pt x="11628" y="554"/>
                  </a:lnTo>
                  <a:lnTo>
                    <a:pt x="11597" y="546"/>
                  </a:lnTo>
                  <a:lnTo>
                    <a:pt x="11566" y="539"/>
                  </a:lnTo>
                  <a:lnTo>
                    <a:pt x="11537" y="530"/>
                  </a:lnTo>
                  <a:lnTo>
                    <a:pt x="11507" y="521"/>
                  </a:lnTo>
                  <a:lnTo>
                    <a:pt x="11479" y="512"/>
                  </a:lnTo>
                  <a:lnTo>
                    <a:pt x="11452" y="501"/>
                  </a:lnTo>
                  <a:lnTo>
                    <a:pt x="11424" y="490"/>
                  </a:lnTo>
                  <a:lnTo>
                    <a:pt x="11398" y="478"/>
                  </a:lnTo>
                  <a:lnTo>
                    <a:pt x="11373" y="466"/>
                  </a:lnTo>
                  <a:lnTo>
                    <a:pt x="11347" y="451"/>
                  </a:lnTo>
                  <a:lnTo>
                    <a:pt x="11323" y="437"/>
                  </a:lnTo>
                  <a:lnTo>
                    <a:pt x="11300" y="422"/>
                  </a:lnTo>
                  <a:lnTo>
                    <a:pt x="11276" y="407"/>
                  </a:lnTo>
                  <a:lnTo>
                    <a:pt x="11254" y="391"/>
                  </a:lnTo>
                  <a:lnTo>
                    <a:pt x="11232" y="374"/>
                  </a:lnTo>
                  <a:lnTo>
                    <a:pt x="11211" y="355"/>
                  </a:lnTo>
                  <a:lnTo>
                    <a:pt x="11190" y="337"/>
                  </a:lnTo>
                  <a:lnTo>
                    <a:pt x="11171" y="318"/>
                  </a:lnTo>
                  <a:lnTo>
                    <a:pt x="11152" y="298"/>
                  </a:lnTo>
                  <a:lnTo>
                    <a:pt x="11134" y="277"/>
                  </a:lnTo>
                  <a:lnTo>
                    <a:pt x="11115" y="255"/>
                  </a:lnTo>
                  <a:lnTo>
                    <a:pt x="11099" y="233"/>
                  </a:lnTo>
                  <a:lnTo>
                    <a:pt x="11082" y="211"/>
                  </a:lnTo>
                  <a:lnTo>
                    <a:pt x="11067" y="186"/>
                  </a:lnTo>
                  <a:lnTo>
                    <a:pt x="11052" y="162"/>
                  </a:lnTo>
                  <a:lnTo>
                    <a:pt x="11037" y="137"/>
                  </a:lnTo>
                  <a:lnTo>
                    <a:pt x="11023" y="112"/>
                  </a:lnTo>
                  <a:lnTo>
                    <a:pt x="11010" y="84"/>
                  </a:lnTo>
                  <a:lnTo>
                    <a:pt x="10998" y="57"/>
                  </a:lnTo>
                  <a:lnTo>
                    <a:pt x="10987" y="30"/>
                  </a:lnTo>
                  <a:lnTo>
                    <a:pt x="10976" y="0"/>
                  </a:lnTo>
                  <a:lnTo>
                    <a:pt x="5135" y="726"/>
                  </a:lnTo>
                  <a:lnTo>
                    <a:pt x="5105" y="745"/>
                  </a:lnTo>
                  <a:lnTo>
                    <a:pt x="5077" y="766"/>
                  </a:lnTo>
                  <a:lnTo>
                    <a:pt x="5050" y="786"/>
                  </a:lnTo>
                  <a:lnTo>
                    <a:pt x="5025" y="808"/>
                  </a:lnTo>
                  <a:lnTo>
                    <a:pt x="5002" y="831"/>
                  </a:lnTo>
                  <a:lnTo>
                    <a:pt x="4980" y="853"/>
                  </a:lnTo>
                  <a:lnTo>
                    <a:pt x="4961" y="876"/>
                  </a:lnTo>
                  <a:lnTo>
                    <a:pt x="4943" y="901"/>
                  </a:lnTo>
                  <a:lnTo>
                    <a:pt x="4927" y="926"/>
                  </a:lnTo>
                  <a:lnTo>
                    <a:pt x="4913" y="951"/>
                  </a:lnTo>
                  <a:lnTo>
                    <a:pt x="4899" y="977"/>
                  </a:lnTo>
                  <a:lnTo>
                    <a:pt x="4888" y="1005"/>
                  </a:lnTo>
                  <a:lnTo>
                    <a:pt x="4879" y="1032"/>
                  </a:lnTo>
                  <a:lnTo>
                    <a:pt x="4871" y="1060"/>
                  </a:lnTo>
                  <a:lnTo>
                    <a:pt x="4865" y="1090"/>
                  </a:lnTo>
                  <a:lnTo>
                    <a:pt x="4860" y="1119"/>
                  </a:lnTo>
                  <a:lnTo>
                    <a:pt x="4818" y="1203"/>
                  </a:lnTo>
                  <a:lnTo>
                    <a:pt x="4779" y="1280"/>
                  </a:lnTo>
                  <a:lnTo>
                    <a:pt x="4759" y="1316"/>
                  </a:lnTo>
                  <a:lnTo>
                    <a:pt x="4741" y="1350"/>
                  </a:lnTo>
                  <a:lnTo>
                    <a:pt x="4721" y="1382"/>
                  </a:lnTo>
                  <a:lnTo>
                    <a:pt x="4704" y="1412"/>
                  </a:lnTo>
                  <a:lnTo>
                    <a:pt x="4686" y="1442"/>
                  </a:lnTo>
                  <a:lnTo>
                    <a:pt x="4669" y="1468"/>
                  </a:lnTo>
                  <a:lnTo>
                    <a:pt x="4651" y="1493"/>
                  </a:lnTo>
                  <a:lnTo>
                    <a:pt x="4634" y="1516"/>
                  </a:lnTo>
                  <a:lnTo>
                    <a:pt x="4618" y="1538"/>
                  </a:lnTo>
                  <a:lnTo>
                    <a:pt x="4602" y="1557"/>
                  </a:lnTo>
                  <a:lnTo>
                    <a:pt x="4586" y="1574"/>
                  </a:lnTo>
                  <a:lnTo>
                    <a:pt x="4570" y="1590"/>
                  </a:lnTo>
                  <a:lnTo>
                    <a:pt x="4558" y="1617"/>
                  </a:lnTo>
                  <a:lnTo>
                    <a:pt x="4546" y="1641"/>
                  </a:lnTo>
                  <a:lnTo>
                    <a:pt x="4533" y="1663"/>
                  </a:lnTo>
                  <a:lnTo>
                    <a:pt x="4521" y="1684"/>
                  </a:lnTo>
                  <a:lnTo>
                    <a:pt x="4507" y="1704"/>
                  </a:lnTo>
                  <a:lnTo>
                    <a:pt x="4493" y="1721"/>
                  </a:lnTo>
                  <a:lnTo>
                    <a:pt x="4478" y="1737"/>
                  </a:lnTo>
                  <a:lnTo>
                    <a:pt x="4464" y="1750"/>
                  </a:lnTo>
                  <a:lnTo>
                    <a:pt x="4449" y="1763"/>
                  </a:lnTo>
                  <a:lnTo>
                    <a:pt x="4433" y="1773"/>
                  </a:lnTo>
                  <a:lnTo>
                    <a:pt x="4417" y="1783"/>
                  </a:lnTo>
                  <a:lnTo>
                    <a:pt x="4399" y="1790"/>
                  </a:lnTo>
                  <a:lnTo>
                    <a:pt x="4382" y="1796"/>
                  </a:lnTo>
                  <a:lnTo>
                    <a:pt x="4364" y="1800"/>
                  </a:lnTo>
                  <a:lnTo>
                    <a:pt x="4346" y="1802"/>
                  </a:lnTo>
                  <a:lnTo>
                    <a:pt x="4326" y="1803"/>
                  </a:lnTo>
                  <a:lnTo>
                    <a:pt x="942" y="2273"/>
                  </a:lnTo>
                  <a:lnTo>
                    <a:pt x="896" y="2327"/>
                  </a:lnTo>
                  <a:lnTo>
                    <a:pt x="849" y="2377"/>
                  </a:lnTo>
                  <a:lnTo>
                    <a:pt x="803" y="2424"/>
                  </a:lnTo>
                  <a:lnTo>
                    <a:pt x="759" y="2467"/>
                  </a:lnTo>
                  <a:lnTo>
                    <a:pt x="737" y="2487"/>
                  </a:lnTo>
                  <a:lnTo>
                    <a:pt x="715" y="2507"/>
                  </a:lnTo>
                  <a:lnTo>
                    <a:pt x="693" y="2525"/>
                  </a:lnTo>
                  <a:lnTo>
                    <a:pt x="672" y="2542"/>
                  </a:lnTo>
                  <a:lnTo>
                    <a:pt x="651" y="2559"/>
                  </a:lnTo>
                  <a:lnTo>
                    <a:pt x="630" y="2575"/>
                  </a:lnTo>
                  <a:lnTo>
                    <a:pt x="609" y="2591"/>
                  </a:lnTo>
                  <a:lnTo>
                    <a:pt x="589" y="2604"/>
                  </a:lnTo>
                  <a:lnTo>
                    <a:pt x="569" y="2618"/>
                  </a:lnTo>
                  <a:lnTo>
                    <a:pt x="548" y="2630"/>
                  </a:lnTo>
                  <a:lnTo>
                    <a:pt x="528" y="2641"/>
                  </a:lnTo>
                  <a:lnTo>
                    <a:pt x="509" y="2652"/>
                  </a:lnTo>
                  <a:lnTo>
                    <a:pt x="490" y="2662"/>
                  </a:lnTo>
                  <a:lnTo>
                    <a:pt x="470" y="2672"/>
                  </a:lnTo>
                  <a:lnTo>
                    <a:pt x="451" y="2680"/>
                  </a:lnTo>
                  <a:lnTo>
                    <a:pt x="432" y="2687"/>
                  </a:lnTo>
                  <a:lnTo>
                    <a:pt x="414" y="2693"/>
                  </a:lnTo>
                  <a:lnTo>
                    <a:pt x="395" y="2699"/>
                  </a:lnTo>
                  <a:lnTo>
                    <a:pt x="377" y="2703"/>
                  </a:lnTo>
                  <a:lnTo>
                    <a:pt x="359" y="2707"/>
                  </a:lnTo>
                  <a:lnTo>
                    <a:pt x="342" y="2710"/>
                  </a:lnTo>
                  <a:lnTo>
                    <a:pt x="324" y="2712"/>
                  </a:lnTo>
                  <a:lnTo>
                    <a:pt x="306" y="2713"/>
                  </a:lnTo>
                  <a:lnTo>
                    <a:pt x="289" y="2714"/>
                  </a:lnTo>
                  <a:lnTo>
                    <a:pt x="0" y="9921"/>
                  </a:lnTo>
                  <a:lnTo>
                    <a:pt x="11266" y="7736"/>
                  </a:lnTo>
                  <a:lnTo>
                    <a:pt x="11660" y="560"/>
                  </a:lnTo>
                </a:path>
              </a:pathLst>
            </a:custGeom>
            <a:solidFill>
              <a:srgbClr val="660066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93188" y="5194572"/>
              <a:ext cx="284057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b="1" dirty="0" smtClean="0"/>
                <a:t>Résultats de la requête</a:t>
              </a:r>
              <a:endParaRPr lang="fr-FR" sz="1500" b="1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433760" y="1286055"/>
            <a:ext cx="4627102" cy="43769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sz="2300" b="1" i="1" dirty="0" smtClean="0">
                <a:solidFill>
                  <a:srgbClr val="000000"/>
                </a:solidFill>
              </a:rPr>
              <a:t>Moteur SPARQL avec inférence</a:t>
            </a:r>
            <a:endParaRPr lang="fr-FR" sz="23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 Update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7202" y="2413000"/>
            <a:ext cx="8232775" cy="2618153"/>
          </a:xfrm>
        </p:spPr>
        <p:txBody>
          <a:bodyPr>
            <a:normAutofit/>
          </a:bodyPr>
          <a:lstStyle/>
          <a:p>
            <a:r>
              <a:rPr lang="en-US" noProof="1" smtClean="0"/>
              <a:t>DELETE { ?livre ?p ?v } WHERE { … }</a:t>
            </a:r>
          </a:p>
          <a:p>
            <a:r>
              <a:rPr lang="en-US" noProof="1" smtClean="0"/>
              <a:t>INSERT { ?livre ?p ?v } WHERE { … }</a:t>
            </a:r>
          </a:p>
          <a:p>
            <a:r>
              <a:rPr lang="en-US" noProof="1" smtClean="0"/>
              <a:t>LOAD &lt;#blabla&gt; INTO GRAPH &lt;#toto&gt;</a:t>
            </a:r>
          </a:p>
          <a:p>
            <a:r>
              <a:rPr lang="en-US" noProof="1" smtClean="0"/>
              <a:t>CLEAR GRAPH &lt;#blabla&gt;</a:t>
            </a:r>
          </a:p>
          <a:p>
            <a:r>
              <a:rPr lang="en-US" noProof="1" smtClean="0"/>
              <a:t>CLEAR ALL</a:t>
            </a:r>
          </a:p>
          <a:p>
            <a:r>
              <a:rPr lang="en-US" noProof="1" smtClean="0"/>
              <a:t>CREATE GRAPH &lt;#blabla&gt;</a:t>
            </a:r>
          </a:p>
          <a:p>
            <a:r>
              <a:rPr lang="en-US" noProof="1" smtClean="0"/>
              <a:t>DROP GRAPH &lt;#blabla&gt;</a:t>
            </a:r>
          </a:p>
          <a:p>
            <a:r>
              <a:rPr lang="en-US" noProof="1" smtClean="0"/>
              <a:t>…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1323342"/>
            <a:ext cx="8232775" cy="747736"/>
          </a:xfrm>
        </p:spPr>
        <p:txBody>
          <a:bodyPr/>
          <a:lstStyle/>
          <a:p>
            <a:r>
              <a:rPr lang="fr-FR" dirty="0" smtClean="0"/>
              <a:t>Langage pour </a:t>
            </a:r>
            <a:r>
              <a:rPr lang="fr-FR" i="1" u="sng" dirty="0" smtClean="0"/>
              <a:t>changer</a:t>
            </a:r>
            <a:r>
              <a:rPr lang="fr-FR" dirty="0" smtClean="0"/>
              <a:t> le contenu d’un dépôt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20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err="1" smtClean="0"/>
              <a:t>Rôle</a:t>
            </a:r>
            <a:r>
              <a:rPr lang="en-US" dirty="0" smtClean="0"/>
              <a:t> de SPARQL</a:t>
            </a:r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286560" y="4018885"/>
            <a:ext cx="1313280" cy="1138296"/>
            <a:chOff x="4659312" y="2789237"/>
            <a:chExt cx="1143000" cy="990600"/>
          </a:xfrm>
        </p:grpSpPr>
        <p:sp>
          <p:nvSpPr>
            <p:cNvPr id="26" name="Oval 25"/>
            <p:cNvSpPr/>
            <p:nvPr/>
          </p:nvSpPr>
          <p:spPr bwMode="auto">
            <a:xfrm>
              <a:off x="4887912" y="27892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116512" y="3170237"/>
              <a:ext cx="152400" cy="152400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573712" y="2789237"/>
              <a:ext cx="152400" cy="1524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649912" y="32464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659312" y="33988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345112" y="362743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32" name="Straight Arrow Connector 31"/>
            <p:cNvCxnSpPr>
              <a:stCxn id="26" idx="6"/>
              <a:endCxn id="28" idx="2"/>
            </p:cNvCxnSpPr>
            <p:nvPr/>
          </p:nvCxnSpPr>
          <p:spPr bwMode="auto">
            <a:xfrm>
              <a:off x="5040312" y="2865437"/>
              <a:ext cx="533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3" name="Straight Arrow Connector 32"/>
            <p:cNvCxnSpPr>
              <a:stCxn id="26" idx="5"/>
              <a:endCxn id="29" idx="1"/>
            </p:cNvCxnSpPr>
            <p:nvPr/>
          </p:nvCxnSpPr>
          <p:spPr bwMode="auto">
            <a:xfrm rot="16200000" flipH="1">
              <a:off x="5170394" y="2766919"/>
              <a:ext cx="349436" cy="65423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4" name="Straight Arrow Connector 33"/>
            <p:cNvCxnSpPr>
              <a:stCxn id="30" idx="7"/>
              <a:endCxn id="27" idx="2"/>
            </p:cNvCxnSpPr>
            <p:nvPr/>
          </p:nvCxnSpPr>
          <p:spPr bwMode="auto">
            <a:xfrm rot="5400000" flipH="1" flipV="1">
              <a:off x="4865594" y="3170237"/>
              <a:ext cx="174718" cy="3271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5" name="Straight Arrow Connector 34"/>
            <p:cNvCxnSpPr>
              <a:stCxn id="27" idx="5"/>
              <a:endCxn id="31" idx="0"/>
            </p:cNvCxnSpPr>
            <p:nvPr/>
          </p:nvCxnSpPr>
          <p:spPr bwMode="auto">
            <a:xfrm rot="16200000" flipH="1">
              <a:off x="5170394" y="3376519"/>
              <a:ext cx="327118" cy="1747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6" name="Straight Arrow Connector 35"/>
            <p:cNvCxnSpPr>
              <a:stCxn id="31" idx="7"/>
              <a:endCxn id="28" idx="4"/>
            </p:cNvCxnSpPr>
            <p:nvPr/>
          </p:nvCxnSpPr>
          <p:spPr bwMode="auto">
            <a:xfrm rot="5400000" flipH="1" flipV="1">
              <a:off x="5208494" y="3208337"/>
              <a:ext cx="708118" cy="1747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</p:grpSp>
      <p:grpSp>
        <p:nvGrpSpPr>
          <p:cNvPr id="3" name="Group 91"/>
          <p:cNvGrpSpPr/>
          <p:nvPr/>
        </p:nvGrpSpPr>
        <p:grpSpPr>
          <a:xfrm>
            <a:off x="3327840" y="2392091"/>
            <a:ext cx="2211840" cy="622145"/>
            <a:chOff x="3668712" y="2636837"/>
            <a:chExt cx="2438400" cy="685800"/>
          </a:xfrm>
        </p:grpSpPr>
        <p:sp>
          <p:nvSpPr>
            <p:cNvPr id="91" name="Oval 90"/>
            <p:cNvSpPr/>
            <p:nvPr/>
          </p:nvSpPr>
          <p:spPr bwMode="auto">
            <a:xfrm>
              <a:off x="3668712" y="2636837"/>
              <a:ext cx="2438400" cy="68580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83012" y="2789237"/>
              <a:ext cx="22098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fr-FR" sz="1500" b="1" dirty="0" smtClean="0">
                  <a:solidFill>
                    <a:srgbClr val="800000"/>
                  </a:solidFill>
                  <a:latin typeface="Arial" charset="0"/>
                </a:rPr>
                <a:t>Moteur </a:t>
              </a:r>
              <a:r>
                <a:rPr lang="en-US" sz="1500" b="1" dirty="0" smtClean="0">
                  <a:solidFill>
                    <a:srgbClr val="800000"/>
                  </a:solidFill>
                  <a:latin typeface="Arial" charset="0"/>
                </a:rPr>
                <a:t>SPARQL</a:t>
              </a:r>
              <a:endParaRPr lang="en-US" sz="1500" b="1" dirty="0">
                <a:solidFill>
                  <a:srgbClr val="800000"/>
                </a:solidFill>
                <a:latin typeface="Arial" charset="0"/>
              </a:endParaRP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2118239" y="5433690"/>
            <a:ext cx="699004" cy="1191042"/>
            <a:chOff x="2335212" y="5989637"/>
            <a:chExt cx="770604" cy="13129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5212" y="5989637"/>
              <a:ext cx="761999" cy="98676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379143" y="6980237"/>
              <a:ext cx="726673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8000"/>
                  </a:solidFill>
                </a:rPr>
                <a:t>HTML</a:t>
              </a:r>
              <a:endParaRPr lang="en-US" sz="13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661013" y="5433690"/>
            <a:ext cx="1796110" cy="1191042"/>
            <a:chOff x="4387964" y="5989637"/>
            <a:chExt cx="1980087" cy="13129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5989637"/>
              <a:ext cx="761999" cy="986761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387964" y="6980237"/>
              <a:ext cx="1980087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00" b="1" dirty="0" smtClean="0">
                  <a:solidFill>
                    <a:srgbClr val="008000"/>
                  </a:solidFill>
                </a:rPr>
                <a:t>Texte non structuré</a:t>
              </a:r>
              <a:endParaRPr lang="fr-FR" sz="13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Group 44"/>
          <p:cNvGrpSpPr/>
          <p:nvPr/>
        </p:nvGrpSpPr>
        <p:grpSpPr>
          <a:xfrm>
            <a:off x="6015022" y="5433690"/>
            <a:ext cx="1184940" cy="1191042"/>
            <a:chOff x="6631141" y="5989637"/>
            <a:chExt cx="1306314" cy="13129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9112" y="5989637"/>
              <a:ext cx="761999" cy="98676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631141" y="6980237"/>
              <a:ext cx="1306314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8000"/>
                  </a:solidFill>
                </a:rPr>
                <a:t>XML/XHTML</a:t>
              </a:r>
              <a:endParaRPr lang="en-US" sz="13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7551859" y="4105174"/>
            <a:ext cx="1555726" cy="1544452"/>
            <a:chOff x="8325407" y="4525193"/>
            <a:chExt cx="1715082" cy="17024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5997" y="4541837"/>
              <a:ext cx="1066800" cy="1066800"/>
            </a:xfrm>
            <a:prstGeom prst="rect">
              <a:avLst/>
            </a:prstGeom>
            <a:effectLst>
              <a:outerShdw blurRad="50800" dist="38100" dir="5400000">
                <a:srgbClr val="000000">
                  <a:alpha val="43000"/>
                </a:srgb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8338321" y="5684838"/>
              <a:ext cx="1702168" cy="542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008000"/>
                  </a:solidFill>
                </a:rPr>
                <a:t>B</a:t>
              </a:r>
              <a:r>
                <a:rPr lang="fr-FR" sz="1300" b="1" dirty="0" smtClean="0">
                  <a:solidFill>
                    <a:srgbClr val="008000"/>
                  </a:solidFill>
                </a:rPr>
                <a:t>ase de données</a:t>
              </a:r>
            </a:p>
            <a:p>
              <a:pPr algn="ctr"/>
              <a:r>
                <a:rPr lang="fr-FR" sz="1300" b="1" dirty="0" smtClean="0">
                  <a:solidFill>
                    <a:srgbClr val="008000"/>
                  </a:solidFill>
                </a:rPr>
                <a:t>relationnelles</a:t>
              </a:r>
              <a:endParaRPr lang="fr-FR" sz="1300" b="1" dirty="0">
                <a:solidFill>
                  <a:srgbClr val="008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7939509" y="4911091"/>
              <a:ext cx="1094134" cy="32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0000"/>
                  </a:solidFill>
                </a:rPr>
                <a:t>SQL</a:t>
              </a:r>
              <a:r>
                <a:rPr lang="en-US" sz="1300" b="1" dirty="0" smtClean="0">
                  <a:solidFill>
                    <a:srgbClr val="000000"/>
                  </a:solidFill>
                  <a:sym typeface="Wingdings"/>
                </a:rPr>
                <a:t>RDF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54"/>
          <p:cNvGrpSpPr/>
          <p:nvPr/>
        </p:nvGrpSpPr>
        <p:grpSpPr>
          <a:xfrm>
            <a:off x="7620983" y="1280293"/>
            <a:ext cx="1305576" cy="1676456"/>
            <a:chOff x="8249205" y="1712681"/>
            <a:chExt cx="1439307" cy="184798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1712" y="1874837"/>
              <a:ext cx="1066800" cy="1066800"/>
            </a:xfrm>
            <a:prstGeom prst="rect">
              <a:avLst/>
            </a:prstGeom>
            <a:effectLst>
              <a:outerShdw blurRad="50800" dist="38100" dir="5400000">
                <a:srgbClr val="000000">
                  <a:alpha val="43000"/>
                </a:srgb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8657756" y="3017837"/>
              <a:ext cx="967012" cy="542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00" b="1" dirty="0" smtClean="0">
                  <a:solidFill>
                    <a:srgbClr val="008000"/>
                  </a:solidFill>
                </a:rPr>
                <a:t>Base de </a:t>
              </a:r>
            </a:p>
            <a:p>
              <a:r>
                <a:rPr lang="fr-FR" sz="1300" b="1" dirty="0" smtClean="0">
                  <a:solidFill>
                    <a:srgbClr val="008000"/>
                  </a:solidFill>
                </a:rPr>
                <a:t>données</a:t>
              </a:r>
              <a:endParaRPr lang="fr-FR" sz="1300" b="1" dirty="0">
                <a:solidFill>
                  <a:srgbClr val="008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7538176" y="2423710"/>
              <a:ext cx="1744396" cy="32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0000"/>
                  </a:solidFill>
                </a:rPr>
                <a:t>SPARQL Endpoint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55"/>
          <p:cNvGrpSpPr/>
          <p:nvPr/>
        </p:nvGrpSpPr>
        <p:grpSpPr>
          <a:xfrm>
            <a:off x="82893" y="1219107"/>
            <a:ext cx="1326777" cy="1582484"/>
            <a:chOff x="147220" y="1639289"/>
            <a:chExt cx="1462680" cy="1744395"/>
          </a:xfrm>
        </p:grpSpPr>
        <p:grpSp>
          <p:nvGrpSpPr>
            <p:cNvPr id="13" name="Group 52"/>
            <p:cNvGrpSpPr/>
            <p:nvPr/>
          </p:nvGrpSpPr>
          <p:grpSpPr>
            <a:xfrm>
              <a:off x="147220" y="1874837"/>
              <a:ext cx="1159292" cy="1465303"/>
              <a:chOff x="147220" y="1874837"/>
              <a:chExt cx="1159292" cy="146530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712" y="1874837"/>
                <a:ext cx="1066800" cy="1066800"/>
              </a:xfrm>
              <a:prstGeom prst="rect">
                <a:avLst/>
              </a:prstGeom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147220" y="3017837"/>
                <a:ext cx="1154335" cy="322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00" b="1" dirty="0" smtClean="0">
                    <a:solidFill>
                      <a:srgbClr val="008000"/>
                    </a:solidFill>
                  </a:rPr>
                  <a:t>Dépôt RDF</a:t>
                </a:r>
                <a:endParaRPr lang="fr-FR" sz="1300" b="1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rot="16200000">
              <a:off x="576533" y="2350318"/>
              <a:ext cx="1744395" cy="32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0000"/>
                  </a:solidFill>
                </a:rPr>
                <a:t>SPARQL Endpoint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86560" y="5226309"/>
            <a:ext cx="1121954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sz="1300" b="1" dirty="0" smtClean="0">
                <a:solidFill>
                  <a:srgbClr val="008000"/>
                </a:solidFill>
              </a:rPr>
              <a:t>Graphe RDF</a:t>
            </a:r>
            <a:endParaRPr lang="fr-FR" sz="1300" b="1" dirty="0">
              <a:solidFill>
                <a:srgbClr val="008000"/>
              </a:solidFill>
            </a:endParaRPr>
          </a:p>
        </p:txBody>
      </p:sp>
      <p:cxnSp>
        <p:nvCxnSpPr>
          <p:cNvPr id="59" name="Straight Arrow Connector 58"/>
          <p:cNvCxnSpPr>
            <a:stCxn id="8" idx="0"/>
          </p:cNvCxnSpPr>
          <p:nvPr/>
        </p:nvCxnSpPr>
        <p:spPr bwMode="auto">
          <a:xfrm rot="5400000" flipH="1" flipV="1">
            <a:off x="2031713" y="3446363"/>
            <a:ext cx="2419454" cy="15552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7" idx="0"/>
            <a:endCxn id="91" idx="4"/>
          </p:cNvCxnSpPr>
          <p:nvPr/>
        </p:nvCxnSpPr>
        <p:spPr bwMode="auto">
          <a:xfrm rot="16200000" flipV="1">
            <a:off x="3243098" y="4204899"/>
            <a:ext cx="2419454" cy="3812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5" name="Straight Arrow Connector 64"/>
          <p:cNvCxnSpPr>
            <a:stCxn id="5" idx="0"/>
          </p:cNvCxnSpPr>
          <p:nvPr/>
        </p:nvCxnSpPr>
        <p:spPr bwMode="auto">
          <a:xfrm rot="16200000" flipV="1">
            <a:off x="4502753" y="3359963"/>
            <a:ext cx="2419454" cy="17280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3" name="Straight Arrow Connector 72"/>
          <p:cNvCxnSpPr>
            <a:endCxn id="91" idx="3"/>
          </p:cNvCxnSpPr>
          <p:nvPr/>
        </p:nvCxnSpPr>
        <p:spPr bwMode="auto">
          <a:xfrm flipV="1">
            <a:off x="1668960" y="2923125"/>
            <a:ext cx="1982796" cy="154278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6" name="Straight Arrow Connector 75"/>
          <p:cNvCxnSpPr>
            <a:stCxn id="48" idx="0"/>
            <a:endCxn id="91" idx="5"/>
          </p:cNvCxnSpPr>
          <p:nvPr/>
        </p:nvCxnSpPr>
        <p:spPr bwMode="auto">
          <a:xfrm rot="10800000">
            <a:off x="5215765" y="2923125"/>
            <a:ext cx="2336101" cy="167834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9" name="Straight Arrow Connector 78"/>
          <p:cNvCxnSpPr>
            <a:stCxn id="54" idx="2"/>
            <a:endCxn id="91" idx="2"/>
          </p:cNvCxnSpPr>
          <p:nvPr/>
        </p:nvCxnSpPr>
        <p:spPr bwMode="auto">
          <a:xfrm>
            <a:off x="1409670" y="2010349"/>
            <a:ext cx="1918170" cy="69281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cxnSp>
        <p:nvCxnSpPr>
          <p:cNvPr id="82" name="Straight Arrow Connector 81"/>
          <p:cNvCxnSpPr>
            <a:stCxn id="51" idx="0"/>
            <a:endCxn id="91" idx="6"/>
          </p:cNvCxnSpPr>
          <p:nvPr/>
        </p:nvCxnSpPr>
        <p:spPr bwMode="auto">
          <a:xfrm rot="10800000" flipV="1">
            <a:off x="5539680" y="2071534"/>
            <a:ext cx="2081302" cy="63162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cxnSp>
        <p:nvCxnSpPr>
          <p:cNvPr id="110" name="Straight Arrow Connector 109"/>
          <p:cNvCxnSpPr>
            <a:stCxn id="91" idx="0"/>
            <a:endCxn id="119" idx="4"/>
          </p:cNvCxnSpPr>
          <p:nvPr/>
        </p:nvCxnSpPr>
        <p:spPr bwMode="auto">
          <a:xfrm rot="5400000" flipH="1" flipV="1">
            <a:off x="4122687" y="2081018"/>
            <a:ext cx="622145" cy="144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cxnSp>
        <p:nvCxnSpPr>
          <p:cNvPr id="113" name="Straight Arrow Connector 112"/>
          <p:cNvCxnSpPr>
            <a:endCxn id="119" idx="2"/>
          </p:cNvCxnSpPr>
          <p:nvPr/>
        </p:nvCxnSpPr>
        <p:spPr bwMode="auto">
          <a:xfrm flipV="1">
            <a:off x="1392480" y="1493436"/>
            <a:ext cx="2350080" cy="41476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cxnSp>
        <p:nvCxnSpPr>
          <p:cNvPr id="116" name="Straight Arrow Connector 115"/>
          <p:cNvCxnSpPr>
            <a:endCxn id="119" idx="6"/>
          </p:cNvCxnSpPr>
          <p:nvPr/>
        </p:nvCxnSpPr>
        <p:spPr bwMode="auto">
          <a:xfrm rot="10800000">
            <a:off x="5124960" y="1493436"/>
            <a:ext cx="2488320" cy="41476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grpSp>
        <p:nvGrpSpPr>
          <p:cNvPr id="14" name="Group 129"/>
          <p:cNvGrpSpPr/>
          <p:nvPr/>
        </p:nvGrpSpPr>
        <p:grpSpPr>
          <a:xfrm>
            <a:off x="3742560" y="1216927"/>
            <a:ext cx="1382400" cy="553018"/>
            <a:chOff x="4125912" y="1341437"/>
            <a:chExt cx="1524000" cy="6096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196017" y="1455837"/>
              <a:ext cx="13716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fr-FR" sz="1500" b="1" dirty="0" smtClean="0">
                  <a:solidFill>
                    <a:srgbClr val="800000"/>
                  </a:solidFill>
                  <a:latin typeface="Arial" charset="0"/>
                </a:rPr>
                <a:t>Application</a:t>
              </a:r>
              <a:endParaRPr lang="fr-FR" sz="1500" b="1" dirty="0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4125912" y="1341437"/>
              <a:ext cx="1524000" cy="60960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 rot="18136226">
            <a:off x="2679103" y="4230930"/>
            <a:ext cx="590703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noProof="1" smtClean="0">
                <a:solidFill>
                  <a:srgbClr val="000000"/>
                </a:solidFill>
              </a:rPr>
              <a:t>RDFa</a:t>
            </a:r>
            <a:endParaRPr lang="en-US" sz="1300" b="1" noProof="1">
              <a:solidFill>
                <a:srgbClr val="00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 rot="3212084">
            <a:off x="5392161" y="4294260"/>
            <a:ext cx="1257552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noProof="1" smtClean="0">
                <a:solidFill>
                  <a:srgbClr val="000000"/>
                </a:solidFill>
              </a:rPr>
              <a:t>GRDDL, RDFa</a:t>
            </a:r>
            <a:endParaRPr lang="en-US" sz="1300" b="1" noProof="1">
              <a:solidFill>
                <a:srgbClr val="00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 rot="16200000">
            <a:off x="3529271" y="4217108"/>
            <a:ext cx="1514032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sz="1300" b="1" noProof="1" smtClean="0">
                <a:solidFill>
                  <a:srgbClr val="000000"/>
                </a:solidFill>
              </a:rPr>
              <a:t>Techniques NLP</a:t>
            </a:r>
            <a:endParaRPr lang="fr-FR" sz="1300" b="1" noProof="1">
              <a:solidFill>
                <a:srgbClr val="00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 rot="1192782">
            <a:off x="1740882" y="2098278"/>
            <a:ext cx="1629449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</a:rPr>
              <a:t>SPARQL Construct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 rot="20494382">
            <a:off x="5684476" y="2079645"/>
            <a:ext cx="1629449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</a:rPr>
              <a:t>SPARQL Construct</a:t>
            </a:r>
            <a:endParaRPr lang="en-US" sz="13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err="1" smtClean="0"/>
              <a:t>Rôle</a:t>
            </a:r>
            <a:r>
              <a:rPr lang="en-US" dirty="0" smtClean="0"/>
              <a:t> de SPARQL 1.1</a:t>
            </a:r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286560" y="4018885"/>
            <a:ext cx="1313280" cy="1138296"/>
            <a:chOff x="4659312" y="2789237"/>
            <a:chExt cx="1143000" cy="990600"/>
          </a:xfrm>
        </p:grpSpPr>
        <p:sp>
          <p:nvSpPr>
            <p:cNvPr id="26" name="Oval 25"/>
            <p:cNvSpPr/>
            <p:nvPr/>
          </p:nvSpPr>
          <p:spPr bwMode="auto">
            <a:xfrm>
              <a:off x="4887912" y="27892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116512" y="3170237"/>
              <a:ext cx="152400" cy="152400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573712" y="2789237"/>
              <a:ext cx="152400" cy="1524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649912" y="32464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659312" y="33988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345112" y="362743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32" name="Straight Arrow Connector 31"/>
            <p:cNvCxnSpPr>
              <a:stCxn id="26" idx="6"/>
              <a:endCxn id="28" idx="2"/>
            </p:cNvCxnSpPr>
            <p:nvPr/>
          </p:nvCxnSpPr>
          <p:spPr bwMode="auto">
            <a:xfrm>
              <a:off x="5040312" y="2865437"/>
              <a:ext cx="533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3" name="Straight Arrow Connector 32"/>
            <p:cNvCxnSpPr>
              <a:stCxn id="26" idx="5"/>
              <a:endCxn id="29" idx="1"/>
            </p:cNvCxnSpPr>
            <p:nvPr/>
          </p:nvCxnSpPr>
          <p:spPr bwMode="auto">
            <a:xfrm rot="16200000" flipH="1">
              <a:off x="5170394" y="2766919"/>
              <a:ext cx="349436" cy="65423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4" name="Straight Arrow Connector 33"/>
            <p:cNvCxnSpPr>
              <a:stCxn id="30" idx="7"/>
              <a:endCxn id="27" idx="2"/>
            </p:cNvCxnSpPr>
            <p:nvPr/>
          </p:nvCxnSpPr>
          <p:spPr bwMode="auto">
            <a:xfrm rot="5400000" flipH="1" flipV="1">
              <a:off x="4865594" y="3170237"/>
              <a:ext cx="174718" cy="3271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5" name="Straight Arrow Connector 34"/>
            <p:cNvCxnSpPr>
              <a:stCxn id="27" idx="5"/>
              <a:endCxn id="31" idx="0"/>
            </p:cNvCxnSpPr>
            <p:nvPr/>
          </p:nvCxnSpPr>
          <p:spPr bwMode="auto">
            <a:xfrm rot="16200000" flipH="1">
              <a:off x="5170394" y="3376519"/>
              <a:ext cx="327118" cy="1747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6" name="Straight Arrow Connector 35"/>
            <p:cNvCxnSpPr>
              <a:stCxn id="31" idx="7"/>
              <a:endCxn id="28" idx="4"/>
            </p:cNvCxnSpPr>
            <p:nvPr/>
          </p:nvCxnSpPr>
          <p:spPr bwMode="auto">
            <a:xfrm rot="5400000" flipH="1" flipV="1">
              <a:off x="5208494" y="3208337"/>
              <a:ext cx="708118" cy="1747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</p:grpSp>
      <p:grpSp>
        <p:nvGrpSpPr>
          <p:cNvPr id="3" name="Group 91"/>
          <p:cNvGrpSpPr/>
          <p:nvPr/>
        </p:nvGrpSpPr>
        <p:grpSpPr>
          <a:xfrm>
            <a:off x="3327840" y="2392091"/>
            <a:ext cx="2211840" cy="622145"/>
            <a:chOff x="3668712" y="2636837"/>
            <a:chExt cx="2438400" cy="685800"/>
          </a:xfrm>
        </p:grpSpPr>
        <p:sp>
          <p:nvSpPr>
            <p:cNvPr id="91" name="Oval 90"/>
            <p:cNvSpPr/>
            <p:nvPr/>
          </p:nvSpPr>
          <p:spPr bwMode="auto">
            <a:xfrm>
              <a:off x="3668712" y="2636837"/>
              <a:ext cx="2438400" cy="68580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83012" y="2789237"/>
              <a:ext cx="22098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fr-FR" sz="1500" b="1" dirty="0" smtClean="0">
                  <a:solidFill>
                    <a:srgbClr val="800000"/>
                  </a:solidFill>
                  <a:latin typeface="Arial" charset="0"/>
                </a:rPr>
                <a:t>Moteur </a:t>
              </a:r>
              <a:r>
                <a:rPr lang="en-US" sz="1500" b="1" dirty="0" smtClean="0">
                  <a:solidFill>
                    <a:srgbClr val="800000"/>
                  </a:solidFill>
                  <a:latin typeface="Arial" charset="0"/>
                </a:rPr>
                <a:t>SPARQL</a:t>
              </a:r>
              <a:endParaRPr lang="en-US" sz="1500" b="1" dirty="0">
                <a:solidFill>
                  <a:srgbClr val="800000"/>
                </a:solidFill>
                <a:latin typeface="Arial" charset="0"/>
              </a:endParaRP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2118239" y="5433690"/>
            <a:ext cx="699004" cy="1191042"/>
            <a:chOff x="2335212" y="5989637"/>
            <a:chExt cx="770604" cy="13129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5212" y="5989637"/>
              <a:ext cx="761999" cy="98676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379143" y="6980237"/>
              <a:ext cx="726673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8000"/>
                  </a:solidFill>
                </a:rPr>
                <a:t>HTML</a:t>
              </a:r>
              <a:endParaRPr lang="en-US" sz="13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619513" y="5433690"/>
            <a:ext cx="1787669" cy="1191042"/>
            <a:chOff x="4342213" y="5989637"/>
            <a:chExt cx="1970781" cy="13129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5989637"/>
              <a:ext cx="761999" cy="986761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342213" y="6980237"/>
              <a:ext cx="1970781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00" b="1" dirty="0" smtClean="0">
                  <a:solidFill>
                    <a:srgbClr val="008000"/>
                  </a:solidFill>
                </a:rPr>
                <a:t>Texte non structuré</a:t>
              </a:r>
              <a:endParaRPr lang="fr-FR" sz="13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Group 44"/>
          <p:cNvGrpSpPr/>
          <p:nvPr/>
        </p:nvGrpSpPr>
        <p:grpSpPr>
          <a:xfrm>
            <a:off x="6015022" y="5433690"/>
            <a:ext cx="1184940" cy="1191042"/>
            <a:chOff x="6631141" y="5989637"/>
            <a:chExt cx="1306314" cy="13129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9112" y="5989637"/>
              <a:ext cx="761999" cy="98676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631141" y="6980237"/>
              <a:ext cx="1306314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8000"/>
                  </a:solidFill>
                </a:rPr>
                <a:t>XML/XHTML</a:t>
              </a:r>
              <a:endParaRPr lang="en-US" sz="13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7551864" y="4105175"/>
            <a:ext cx="1555720" cy="1544451"/>
            <a:chOff x="8325407" y="4525193"/>
            <a:chExt cx="1715074" cy="170247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5997" y="4541837"/>
              <a:ext cx="1066800" cy="1066800"/>
            </a:xfrm>
            <a:prstGeom prst="rect">
              <a:avLst/>
            </a:prstGeom>
            <a:effectLst>
              <a:outerShdw blurRad="50800" dist="38100" dir="5400000">
                <a:srgbClr val="000000">
                  <a:alpha val="43000"/>
                </a:srgb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8338314" y="5684837"/>
              <a:ext cx="1702167" cy="542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008000"/>
                  </a:solidFill>
                </a:rPr>
                <a:t>B</a:t>
              </a:r>
              <a:r>
                <a:rPr lang="fr-FR" sz="1300" b="1" dirty="0" smtClean="0">
                  <a:solidFill>
                    <a:srgbClr val="008000"/>
                  </a:solidFill>
                </a:rPr>
                <a:t>ase de données</a:t>
              </a:r>
            </a:p>
            <a:p>
              <a:pPr algn="ctr"/>
              <a:r>
                <a:rPr lang="fr-FR" sz="1300" b="1" dirty="0" smtClean="0">
                  <a:solidFill>
                    <a:srgbClr val="008000"/>
                  </a:solidFill>
                </a:rPr>
                <a:t>relationnelles</a:t>
              </a:r>
              <a:endParaRPr lang="fr-FR" sz="1300" b="1" dirty="0">
                <a:solidFill>
                  <a:srgbClr val="008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7939509" y="4911091"/>
              <a:ext cx="1094134" cy="32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0000"/>
                  </a:solidFill>
                </a:rPr>
                <a:t>SQL</a:t>
              </a:r>
              <a:r>
                <a:rPr lang="en-US" sz="1300" b="1" dirty="0" smtClean="0">
                  <a:solidFill>
                    <a:srgbClr val="000000"/>
                  </a:solidFill>
                  <a:sym typeface="Wingdings"/>
                </a:rPr>
                <a:t>RDF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54"/>
          <p:cNvGrpSpPr/>
          <p:nvPr/>
        </p:nvGrpSpPr>
        <p:grpSpPr>
          <a:xfrm>
            <a:off x="7620982" y="1222193"/>
            <a:ext cx="1305576" cy="1734555"/>
            <a:chOff x="8249205" y="1648638"/>
            <a:chExt cx="1439307" cy="191202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1712" y="1874837"/>
              <a:ext cx="1066800" cy="1066800"/>
            </a:xfrm>
            <a:prstGeom prst="rect">
              <a:avLst/>
            </a:prstGeom>
            <a:effectLst>
              <a:outerShdw blurRad="50800" dist="38100" dir="5400000">
                <a:srgbClr val="000000">
                  <a:alpha val="43000"/>
                </a:srgb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8657748" y="3017837"/>
              <a:ext cx="967011" cy="542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00" b="1" dirty="0" smtClean="0">
                  <a:solidFill>
                    <a:srgbClr val="008000"/>
                  </a:solidFill>
                </a:rPr>
                <a:t>Base de </a:t>
              </a:r>
            </a:p>
            <a:p>
              <a:r>
                <a:rPr lang="fr-FR" sz="1300" b="1" dirty="0" smtClean="0">
                  <a:solidFill>
                    <a:srgbClr val="008000"/>
                  </a:solidFill>
                </a:rPr>
                <a:t>données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7538176" y="2359667"/>
              <a:ext cx="1744395" cy="322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0000"/>
                  </a:solidFill>
                </a:rPr>
                <a:t>SPARQL Endpoint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55"/>
          <p:cNvGrpSpPr/>
          <p:nvPr/>
        </p:nvGrpSpPr>
        <p:grpSpPr>
          <a:xfrm>
            <a:off x="82893" y="1219107"/>
            <a:ext cx="1326777" cy="1582484"/>
            <a:chOff x="147220" y="1639289"/>
            <a:chExt cx="1462680" cy="1744395"/>
          </a:xfrm>
        </p:grpSpPr>
        <p:grpSp>
          <p:nvGrpSpPr>
            <p:cNvPr id="13" name="Group 52"/>
            <p:cNvGrpSpPr/>
            <p:nvPr/>
          </p:nvGrpSpPr>
          <p:grpSpPr>
            <a:xfrm>
              <a:off x="147220" y="1874837"/>
              <a:ext cx="1159292" cy="1465303"/>
              <a:chOff x="147220" y="1874837"/>
              <a:chExt cx="1159292" cy="146530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712" y="1874837"/>
                <a:ext cx="1066800" cy="1066800"/>
              </a:xfrm>
              <a:prstGeom prst="rect">
                <a:avLst/>
              </a:prstGeom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147220" y="3017837"/>
                <a:ext cx="1154335" cy="322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00" b="1" dirty="0" smtClean="0">
                    <a:solidFill>
                      <a:srgbClr val="008000"/>
                    </a:solidFill>
                  </a:rPr>
                  <a:t>Dépôt RDF</a:t>
                </a:r>
                <a:endParaRPr lang="fr-FR" sz="1300" b="1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rot="16200000">
              <a:off x="576533" y="2350318"/>
              <a:ext cx="1744395" cy="32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0000"/>
                  </a:solidFill>
                </a:rPr>
                <a:t>SPARQL Endpoint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86560" y="5226309"/>
            <a:ext cx="1121954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sz="1300" b="1" dirty="0" smtClean="0">
                <a:solidFill>
                  <a:srgbClr val="008000"/>
                </a:solidFill>
              </a:rPr>
              <a:t>Graphe RDF</a:t>
            </a:r>
            <a:endParaRPr lang="fr-FR" sz="1300" b="1" dirty="0">
              <a:solidFill>
                <a:srgbClr val="008000"/>
              </a:solidFill>
            </a:endParaRPr>
          </a:p>
        </p:txBody>
      </p:sp>
      <p:cxnSp>
        <p:nvCxnSpPr>
          <p:cNvPr id="59" name="Straight Arrow Connector 58"/>
          <p:cNvCxnSpPr>
            <a:stCxn id="8" idx="0"/>
          </p:cNvCxnSpPr>
          <p:nvPr/>
        </p:nvCxnSpPr>
        <p:spPr bwMode="auto">
          <a:xfrm rot="5400000" flipH="1" flipV="1">
            <a:off x="2031713" y="3446363"/>
            <a:ext cx="2419454" cy="15552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7" idx="0"/>
            <a:endCxn id="91" idx="4"/>
          </p:cNvCxnSpPr>
          <p:nvPr/>
        </p:nvCxnSpPr>
        <p:spPr bwMode="auto">
          <a:xfrm rot="16200000" flipV="1">
            <a:off x="3243098" y="4204899"/>
            <a:ext cx="2419454" cy="3812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5" name="Straight Arrow Connector 64"/>
          <p:cNvCxnSpPr>
            <a:stCxn id="5" idx="0"/>
          </p:cNvCxnSpPr>
          <p:nvPr/>
        </p:nvCxnSpPr>
        <p:spPr bwMode="auto">
          <a:xfrm rot="16200000" flipV="1">
            <a:off x="4502753" y="3359963"/>
            <a:ext cx="2419454" cy="17280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3" name="Straight Arrow Connector 72"/>
          <p:cNvCxnSpPr>
            <a:endCxn id="91" idx="3"/>
          </p:cNvCxnSpPr>
          <p:nvPr/>
        </p:nvCxnSpPr>
        <p:spPr bwMode="auto">
          <a:xfrm flipV="1">
            <a:off x="1668960" y="2923125"/>
            <a:ext cx="1982796" cy="154278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76" name="Straight Arrow Connector 75"/>
          <p:cNvCxnSpPr>
            <a:stCxn id="48" idx="0"/>
            <a:endCxn id="91" idx="5"/>
          </p:cNvCxnSpPr>
          <p:nvPr/>
        </p:nvCxnSpPr>
        <p:spPr bwMode="auto">
          <a:xfrm rot="10800000">
            <a:off x="5215765" y="2923125"/>
            <a:ext cx="2336101" cy="167834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79" name="Straight Arrow Connector 78"/>
          <p:cNvCxnSpPr>
            <a:stCxn id="54" idx="2"/>
            <a:endCxn id="91" idx="2"/>
          </p:cNvCxnSpPr>
          <p:nvPr/>
        </p:nvCxnSpPr>
        <p:spPr bwMode="auto">
          <a:xfrm>
            <a:off x="1409670" y="2010349"/>
            <a:ext cx="1918170" cy="69281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82" name="Straight Arrow Connector 81"/>
          <p:cNvCxnSpPr>
            <a:stCxn id="51" idx="0"/>
            <a:endCxn id="91" idx="6"/>
          </p:cNvCxnSpPr>
          <p:nvPr/>
        </p:nvCxnSpPr>
        <p:spPr bwMode="auto">
          <a:xfrm rot="10800000" flipV="1">
            <a:off x="5539680" y="2013434"/>
            <a:ext cx="2081304" cy="68972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110" name="Straight Arrow Connector 109"/>
          <p:cNvCxnSpPr>
            <a:stCxn id="91" idx="0"/>
            <a:endCxn id="119" idx="4"/>
          </p:cNvCxnSpPr>
          <p:nvPr/>
        </p:nvCxnSpPr>
        <p:spPr bwMode="auto">
          <a:xfrm rot="5400000" flipH="1" flipV="1">
            <a:off x="4122687" y="2081018"/>
            <a:ext cx="622145" cy="144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113" name="Straight Arrow Connector 112"/>
          <p:cNvCxnSpPr>
            <a:endCxn id="119" idx="2"/>
          </p:cNvCxnSpPr>
          <p:nvPr/>
        </p:nvCxnSpPr>
        <p:spPr bwMode="auto">
          <a:xfrm flipV="1">
            <a:off x="1392480" y="1493436"/>
            <a:ext cx="2350080" cy="41476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116" name="Straight Arrow Connector 115"/>
          <p:cNvCxnSpPr>
            <a:endCxn id="119" idx="6"/>
          </p:cNvCxnSpPr>
          <p:nvPr/>
        </p:nvCxnSpPr>
        <p:spPr bwMode="auto">
          <a:xfrm rot="10800000">
            <a:off x="5124960" y="1493436"/>
            <a:ext cx="2488320" cy="41476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grpSp>
        <p:nvGrpSpPr>
          <p:cNvPr id="14" name="Group 129"/>
          <p:cNvGrpSpPr/>
          <p:nvPr/>
        </p:nvGrpSpPr>
        <p:grpSpPr>
          <a:xfrm>
            <a:off x="3742560" y="1216927"/>
            <a:ext cx="1382400" cy="553018"/>
            <a:chOff x="4125912" y="1341437"/>
            <a:chExt cx="1524000" cy="6096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196017" y="1455837"/>
              <a:ext cx="13716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500" b="1" dirty="0" smtClean="0">
                  <a:solidFill>
                    <a:srgbClr val="800000"/>
                  </a:solidFill>
                  <a:latin typeface="Arial" charset="0"/>
                </a:rPr>
                <a:t>Application</a:t>
              </a:r>
              <a:endParaRPr lang="en-US" sz="1500" b="1" dirty="0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4125912" y="1341437"/>
              <a:ext cx="1524000" cy="60960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 rot="18136226">
            <a:off x="2679103" y="4230930"/>
            <a:ext cx="590703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noProof="1" smtClean="0">
                <a:solidFill>
                  <a:srgbClr val="000000"/>
                </a:solidFill>
              </a:rPr>
              <a:t>RDFa</a:t>
            </a:r>
            <a:endParaRPr lang="en-US" sz="1300" b="1" noProof="1">
              <a:solidFill>
                <a:srgbClr val="00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 rot="3212084">
            <a:off x="5392161" y="4294260"/>
            <a:ext cx="1257552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noProof="1" smtClean="0">
                <a:solidFill>
                  <a:srgbClr val="000000"/>
                </a:solidFill>
              </a:rPr>
              <a:t>GRDDL, RDFa</a:t>
            </a:r>
            <a:endParaRPr lang="en-US" sz="1300" b="1" noProof="1">
              <a:solidFill>
                <a:srgbClr val="00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 rot="16200000">
            <a:off x="3561329" y="4217108"/>
            <a:ext cx="1449912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sz="1300" b="1" noProof="1" smtClean="0">
                <a:solidFill>
                  <a:srgbClr val="000000"/>
                </a:solidFill>
              </a:rPr>
              <a:t>Techniques NLP</a:t>
            </a:r>
            <a:endParaRPr lang="fr-FR" sz="1300" b="1" noProof="1">
              <a:solidFill>
                <a:srgbClr val="00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 rot="1192782">
            <a:off x="1740882" y="2098278"/>
            <a:ext cx="1629449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</a:rPr>
              <a:t>SPARQL Construct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 rot="20494382">
            <a:off x="5684476" y="2079645"/>
            <a:ext cx="1629449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</a:rPr>
              <a:t>SPARQL Construct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206292">
            <a:off x="1746197" y="2401275"/>
            <a:ext cx="1413701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</a:rPr>
              <a:t>SPARQL Update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20451556">
            <a:off x="5898775" y="2400049"/>
            <a:ext cx="1413701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</a:rPr>
              <a:t>SPARQL Update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63" name="Arc 62"/>
          <p:cNvSpPr/>
          <p:nvPr/>
        </p:nvSpPr>
        <p:spPr>
          <a:xfrm rot="2895240">
            <a:off x="424782" y="2735682"/>
            <a:ext cx="345636" cy="345600"/>
          </a:xfrm>
          <a:prstGeom prst="arc">
            <a:avLst>
              <a:gd name="adj1" fmla="val 16200000"/>
              <a:gd name="adj2" fmla="val 10785553"/>
            </a:avLst>
          </a:prstGeom>
          <a:ln w="28575" cmpd="sng">
            <a:solidFill>
              <a:srgbClr val="0055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2895240">
            <a:off x="8168284" y="5574026"/>
            <a:ext cx="345636" cy="345600"/>
          </a:xfrm>
          <a:prstGeom prst="arc">
            <a:avLst>
              <a:gd name="adj1" fmla="val 16200000"/>
              <a:gd name="adj2" fmla="val 10785553"/>
            </a:avLst>
          </a:prstGeom>
          <a:ln w="28575" cmpd="sng">
            <a:solidFill>
              <a:srgbClr val="0055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878739" y="5986709"/>
            <a:ext cx="916006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noProof="1" smtClean="0">
                <a:solidFill>
                  <a:srgbClr val="000000"/>
                </a:solidFill>
              </a:rPr>
              <a:t>Inférence</a:t>
            </a:r>
            <a:endParaRPr lang="en-US" sz="1300" b="1" noProof="1">
              <a:solidFill>
                <a:srgbClr val="0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5687" y="3083364"/>
            <a:ext cx="916006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noProof="1" smtClean="0">
                <a:solidFill>
                  <a:srgbClr val="000000"/>
                </a:solidFill>
              </a:rPr>
              <a:t>Inférence</a:t>
            </a:r>
            <a:endParaRPr lang="en-US" sz="1300" b="1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RDFa</a:t>
            </a:r>
            <a:r>
              <a:rPr lang="en-US" dirty="0" smtClean="0"/>
              <a:t> 1.1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Déploiement important de </a:t>
            </a:r>
            <a:r>
              <a:rPr lang="fr-FR" noProof="1" smtClean="0"/>
              <a:t>RDFa</a:t>
            </a:r>
          </a:p>
          <a:p>
            <a:pPr lvl="1"/>
            <a:r>
              <a:rPr lang="fr-FR" noProof="1" smtClean="0"/>
              <a:t>Facebook, BestBuy, Tesco, Yahoo!, …</a:t>
            </a:r>
          </a:p>
          <a:p>
            <a:r>
              <a:rPr lang="fr-FR" dirty="0" smtClean="0"/>
              <a:t>Mais des problèmes apparaissent :</a:t>
            </a:r>
          </a:p>
          <a:p>
            <a:pPr lvl="1"/>
            <a:r>
              <a:rPr lang="fr-FR" dirty="0" smtClean="0"/>
              <a:t>une structure un peu compliquée ex. pour des </a:t>
            </a:r>
            <a:r>
              <a:rPr lang="fr-FR" noProof="1" smtClean="0"/>
              <a:t>URI-s</a:t>
            </a:r>
          </a:p>
          <a:p>
            <a:pPr lvl="1"/>
            <a:r>
              <a:rPr lang="fr-FR" dirty="0" smtClean="0"/>
              <a:t>une réaction défavorable</a:t>
            </a:r>
            <a:r>
              <a:rPr lang="fr-FR" dirty="0" smtClean="0">
                <a:solidFill>
                  <a:srgbClr val="7F7F7F"/>
                </a:solidFill>
              </a:rPr>
              <a:t> à la </a:t>
            </a:r>
            <a:r>
              <a:rPr lang="fr-FR" dirty="0" smtClean="0"/>
              <a:t>syntaxe genre </a:t>
            </a:r>
            <a:r>
              <a:rPr lang="fr-FR" b="1" noProof="1" smtClean="0">
                <a:latin typeface="Courier New"/>
                <a:cs typeface="Courier New"/>
              </a:rPr>
              <a:t>xmlns</a:t>
            </a:r>
            <a:r>
              <a:rPr lang="fr-FR" b="1" dirty="0" smtClean="0">
                <a:latin typeface="Courier New"/>
                <a:cs typeface="Courier New"/>
              </a:rPr>
              <a:t>:…</a:t>
            </a:r>
          </a:p>
          <a:p>
            <a:pPr lvl="1"/>
            <a:r>
              <a:rPr lang="fr-FR" dirty="0" smtClean="0"/>
              <a:t>l’utilisation de RDFa en dehors de XHTML</a:t>
            </a:r>
          </a:p>
          <a:p>
            <a:pPr lvl="1"/>
            <a:r>
              <a:rPr lang="fr-FR" dirty="0" smtClean="0">
                <a:solidFill>
                  <a:srgbClr val="7F7F7F"/>
                </a:solidFill>
              </a:rPr>
              <a:t>l’</a:t>
            </a:r>
            <a:r>
              <a:rPr lang="fr-FR" dirty="0" smtClean="0"/>
              <a:t>accès à RDFa à partir d’un programme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comme avec SPARQL…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Groupes “technologiques”</a:t>
            </a:r>
          </a:p>
          <a:p>
            <a:pPr lvl="1"/>
            <a:r>
              <a:rPr lang="fr-FR" dirty="0" smtClean="0"/>
              <a:t>actifs :</a:t>
            </a:r>
          </a:p>
          <a:p>
            <a:pPr lvl="2"/>
            <a:r>
              <a:rPr lang="fr-FR" noProof="1" smtClean="0"/>
              <a:t>RDFa </a:t>
            </a:r>
            <a:r>
              <a:rPr lang="fr-FR" dirty="0" smtClean="0"/>
              <a:t>1.1</a:t>
            </a:r>
          </a:p>
          <a:p>
            <a:pPr lvl="2"/>
            <a:r>
              <a:rPr lang="fr-FR" dirty="0" smtClean="0"/>
              <a:t>SPARQL 1.1</a:t>
            </a:r>
          </a:p>
          <a:p>
            <a:pPr lvl="2"/>
            <a:r>
              <a:rPr lang="fr-FR" dirty="0" smtClean="0"/>
              <a:t>RDB2RML</a:t>
            </a:r>
          </a:p>
          <a:p>
            <a:pPr lvl="2"/>
            <a:r>
              <a:rPr lang="fr-FR" dirty="0" smtClean="0"/>
              <a:t>Media annotation</a:t>
            </a:r>
          </a:p>
          <a:p>
            <a:pPr lvl="2"/>
            <a:r>
              <a:rPr lang="fr-FR" dirty="0" smtClean="0"/>
              <a:t>Media </a:t>
            </a:r>
            <a:r>
              <a:rPr lang="fr-FR" dirty="0" err="1" smtClean="0"/>
              <a:t>addressing</a:t>
            </a:r>
            <a:endParaRPr lang="fr-FR" dirty="0" smtClean="0"/>
          </a:p>
          <a:p>
            <a:pPr lvl="1"/>
            <a:r>
              <a:rPr lang="fr-FR" dirty="0" smtClean="0"/>
              <a:t>en création :</a:t>
            </a:r>
          </a:p>
          <a:p>
            <a:pPr lvl="2"/>
            <a:r>
              <a:rPr lang="fr-FR" dirty="0" smtClean="0"/>
              <a:t>RDF “</a:t>
            </a:r>
            <a:r>
              <a:rPr lang="fr-FR" dirty="0" err="1" smtClean="0"/>
              <a:t>next</a:t>
            </a:r>
            <a:r>
              <a:rPr lang="fr-FR" dirty="0" smtClean="0"/>
              <a:t>” (en cours d’approbation par W3C)</a:t>
            </a:r>
          </a:p>
          <a:p>
            <a:pPr lvl="2"/>
            <a:r>
              <a:rPr lang="fr-FR" dirty="0" smtClean="0"/>
              <a:t>RDF API (sans doute à venir)</a:t>
            </a:r>
          </a:p>
          <a:p>
            <a:pPr lvl="2"/>
            <a:r>
              <a:rPr lang="fr-FR" dirty="0" smtClean="0"/>
              <a:t>Provenance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Travaux en cours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</a:t>
            </a:r>
            <a:r>
              <a:rPr lang="en-US" dirty="0" err="1" smtClean="0"/>
              <a:t>ou</a:t>
            </a:r>
            <a:r>
              <a:rPr lang="en-US" dirty="0" smtClean="0"/>
              <a:t> (X)HTML?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"/>
          </p:nvPr>
        </p:nvSpPr>
        <p:spPr>
          <a:xfrm>
            <a:off x="506521" y="4292431"/>
            <a:ext cx="8229600" cy="1857055"/>
          </a:xfrm>
        </p:spPr>
        <p:txBody>
          <a:bodyPr>
            <a:normAutofit/>
          </a:bodyPr>
          <a:lstStyle/>
          <a:p>
            <a:r>
              <a:rPr lang="fr-FR" dirty="0" smtClean="0"/>
              <a:t>RDFa WG définit Core et XHTML</a:t>
            </a:r>
          </a:p>
          <a:p>
            <a:r>
              <a:rPr lang="fr-FR" dirty="0" smtClean="0"/>
              <a:t>HTML WG définit HTML5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752102" y="1615100"/>
            <a:ext cx="7860718" cy="2354837"/>
            <a:chOff x="826082" y="1726058"/>
            <a:chExt cx="7860718" cy="2354837"/>
          </a:xfrm>
        </p:grpSpPr>
        <p:sp>
          <p:nvSpPr>
            <p:cNvPr id="6" name="Rounded Rectangle 5"/>
            <p:cNvSpPr/>
            <p:nvPr/>
          </p:nvSpPr>
          <p:spPr>
            <a:xfrm>
              <a:off x="826082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noProof="1" smtClean="0"/>
                <a:t>XHTML+RDFa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83019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HTML5+RDFa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139956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SVG</a:t>
              </a:r>
            </a:p>
            <a:p>
              <a:pPr algn="ctr"/>
              <a:r>
                <a:rPr lang="en-US" sz="2000" dirty="0" smtClean="0"/>
                <a:t>1.2</a:t>
              </a:r>
              <a:endParaRPr lang="en-US" sz="2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453831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…</a:t>
              </a:r>
              <a:endParaRPr lang="en-US" sz="2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96893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ODF</a:t>
              </a:r>
              <a:endParaRPr lang="en-US" sz="2400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826082" y="3020602"/>
              <a:ext cx="7860718" cy="10602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noProof="1" smtClean="0"/>
                <a:t>RDFa </a:t>
              </a:r>
              <a:r>
                <a:rPr lang="en-US" sz="2400" dirty="0" smtClean="0"/>
                <a:t>Core 1.1</a:t>
              </a:r>
            </a:p>
            <a:p>
              <a:pPr algn="ctr"/>
              <a:r>
                <a:rPr lang="en-US" sz="2400" dirty="0" smtClean="0"/>
                <a:t>(</a:t>
              </a:r>
              <a:r>
                <a:rPr lang="fr-FR" sz="2400" dirty="0" smtClean="0"/>
                <a:t>valable pour XML en général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RDFa 1.0 introduit la notion des </a:t>
            </a:r>
            <a:r>
              <a:rPr lang="fr-FR" noProof="1" smtClean="0"/>
              <a:t>CURIE-s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les préfixes sont définis par </a:t>
            </a:r>
          </a:p>
          <a:p>
            <a:pPr lvl="2"/>
            <a:r>
              <a:rPr lang="fr-FR" b="1" noProof="1" smtClean="0">
                <a:latin typeface="Courier New"/>
                <a:cs typeface="Courier New"/>
              </a:rPr>
              <a:t>xmlns:p="http://a.b.c#"</a:t>
            </a:r>
          </a:p>
          <a:p>
            <a:pPr lvl="1"/>
            <a:r>
              <a:rPr lang="fr-FR" dirty="0" smtClean="0"/>
              <a:t>le CURIE </a:t>
            </a:r>
            <a:r>
              <a:rPr lang="fr-FR" b="1" noProof="1" smtClean="0">
                <a:latin typeface="Courier New"/>
                <a:cs typeface="Courier New"/>
              </a:rPr>
              <a:t>p:machin</a:t>
            </a:r>
            <a:r>
              <a:rPr lang="fr-FR" dirty="0" smtClean="0"/>
              <a:t> est égale à </a:t>
            </a:r>
          </a:p>
          <a:p>
            <a:pPr lvl="2"/>
            <a:r>
              <a:rPr lang="fr-FR" b="1" noProof="1" smtClean="0">
                <a:latin typeface="Courier New"/>
                <a:cs typeface="Courier New"/>
              </a:rPr>
              <a:t>http://a.b.c#machin</a:t>
            </a:r>
          </a:p>
          <a:p>
            <a:pPr lvl="2">
              <a:buNone/>
            </a:pPr>
            <a:r>
              <a:rPr lang="fr-FR" dirty="0" smtClean="0"/>
              <a:t>   (p.ex. </a:t>
            </a:r>
            <a:r>
              <a:rPr lang="fr-FR" b="1" noProof="1" smtClean="0">
                <a:latin typeface="Courier New"/>
                <a:cs typeface="Courier New"/>
              </a:rPr>
              <a:t>&lt;span rel="p:machin"…&gt;</a:t>
            </a:r>
            <a:r>
              <a:rPr lang="fr-FR" b="1" dirty="0" smtClean="0">
                <a:latin typeface="Courier New"/>
                <a:cs typeface="Courier New"/>
              </a:rPr>
              <a:t>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 des </a:t>
            </a:r>
            <a:r>
              <a:rPr lang="fr-FR" dirty="0" err="1" smtClean="0"/>
              <a:t>CURIE-s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L’utilisation des </a:t>
            </a:r>
            <a:r>
              <a:rPr lang="fr-FR" noProof="1" smtClean="0"/>
              <a:t>CURIE-s</a:t>
            </a:r>
            <a:r>
              <a:rPr lang="fr-FR" dirty="0" smtClean="0"/>
              <a:t> n’est pas le même partout</a:t>
            </a:r>
          </a:p>
          <a:p>
            <a:pPr lvl="1"/>
            <a:r>
              <a:rPr lang="fr-FR" dirty="0" smtClean="0"/>
              <a:t>utilisable pour </a:t>
            </a:r>
            <a:r>
              <a:rPr lang="fr-FR" b="1" noProof="1" smtClean="0">
                <a:latin typeface="Courier New"/>
                <a:cs typeface="Courier New"/>
              </a:rPr>
              <a:t>rel</a:t>
            </a:r>
            <a:r>
              <a:rPr lang="fr-FR" noProof="1" smtClean="0"/>
              <a:t>, </a:t>
            </a:r>
            <a:r>
              <a:rPr lang="fr-FR" b="1" noProof="1" smtClean="0">
                <a:latin typeface="Courier New"/>
                <a:cs typeface="Courier New"/>
              </a:rPr>
              <a:t>rev</a:t>
            </a:r>
            <a:r>
              <a:rPr lang="fr-FR" noProof="1" smtClean="0"/>
              <a:t>, </a:t>
            </a:r>
            <a:r>
              <a:rPr lang="fr-FR" b="1" noProof="1" smtClean="0">
                <a:latin typeface="Courier New"/>
                <a:cs typeface="Courier New"/>
              </a:rPr>
              <a:t>property</a:t>
            </a:r>
            <a:r>
              <a:rPr lang="fr-FR" noProof="1" smtClean="0"/>
              <a:t>,</a:t>
            </a:r>
            <a:r>
              <a:rPr lang="fr-FR" dirty="0" smtClean="0"/>
              <a:t> …</a:t>
            </a:r>
          </a:p>
          <a:p>
            <a:pPr lvl="1"/>
            <a:r>
              <a:rPr lang="fr-FR" dirty="0" smtClean="0"/>
              <a:t>mais utilisable seulement comme « </a:t>
            </a:r>
            <a:r>
              <a:rPr lang="en-GB" dirty="0" smtClean="0"/>
              <a:t>safe </a:t>
            </a:r>
            <a:r>
              <a:rPr lang="fr-FR" dirty="0" smtClean="0"/>
              <a:t>CURIE » pour </a:t>
            </a:r>
            <a:r>
              <a:rPr lang="fr-FR" b="1" dirty="0" smtClean="0">
                <a:latin typeface="Courier New"/>
                <a:cs typeface="Courier New"/>
              </a:rPr>
              <a:t>about</a:t>
            </a:r>
          </a:p>
          <a:p>
            <a:pPr lvl="2"/>
            <a:r>
              <a:rPr lang="fr-FR" b="1" noProof="1" smtClean="0">
                <a:latin typeface="Courier New"/>
                <a:cs typeface="Courier New"/>
              </a:rPr>
              <a:t>about="[p:machin]"</a:t>
            </a:r>
          </a:p>
          <a:p>
            <a:r>
              <a:rPr lang="fr-FR" dirty="0" smtClean="0"/>
              <a:t>L’utilisation de la syntaxe </a:t>
            </a:r>
            <a:r>
              <a:rPr lang="fr-FR" b="1" noProof="1" smtClean="0">
                <a:latin typeface="Courier New"/>
                <a:cs typeface="Courier New"/>
              </a:rPr>
              <a:t>xmlns</a:t>
            </a:r>
            <a:r>
              <a:rPr lang="fr-FR" noProof="1" smtClean="0"/>
              <a:t> </a:t>
            </a:r>
            <a:r>
              <a:rPr lang="fr-FR" dirty="0" smtClean="0"/>
              <a:t>est controversée</a:t>
            </a:r>
          </a:p>
          <a:p>
            <a:r>
              <a:rPr lang="fr-FR" dirty="0" smtClean="0"/>
              <a:t>Certains utilisateurs préfèrent utiliser uniquement des URI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Plusieurs problèmes sont apparus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Le</a:t>
            </a:r>
            <a:r>
              <a:rPr lang="fr-FR" dirty="0" smtClean="0">
                <a:solidFill>
                  <a:srgbClr val="7F7F7F"/>
                </a:solidFill>
              </a:rPr>
              <a:t>s</a:t>
            </a:r>
            <a:r>
              <a:rPr lang="fr-FR" dirty="0" smtClean="0"/>
              <a:t> préfixes peuvent être définis par :</a:t>
            </a:r>
          </a:p>
          <a:p>
            <a:pPr lvl="1"/>
            <a:r>
              <a:rPr lang="fr-FR" b="1" noProof="1" smtClean="0">
                <a:latin typeface="Courier New"/>
                <a:cs typeface="Courier New"/>
              </a:rPr>
              <a:t>&lt;span prefix</a:t>
            </a:r>
            <a:r>
              <a:rPr lang="fr-FR" b="1" noProof="1" smtClean="0">
                <a:latin typeface="Courier New"/>
                <a:cs typeface="Courier New"/>
              </a:rPr>
              <a:t>="p: http://a.b.c# q: http://…" … &gt;</a:t>
            </a:r>
          </a:p>
          <a:p>
            <a:pPr lvl="1"/>
            <a:r>
              <a:rPr lang="fr-FR" dirty="0" smtClean="0">
                <a:solidFill>
                  <a:srgbClr val="7F7F7F"/>
                </a:solidFill>
              </a:rPr>
              <a:t>équivalent </a:t>
            </a:r>
            <a:r>
              <a:rPr lang="fr-FR" dirty="0" smtClean="0"/>
              <a:t>à </a:t>
            </a:r>
            <a:r>
              <a:rPr lang="fr-FR" b="1" noProof="1" smtClean="0">
                <a:latin typeface="Courier New"/>
                <a:cs typeface="Courier New"/>
              </a:rPr>
              <a:t>xmlns </a:t>
            </a:r>
            <a:r>
              <a:rPr lang="fr-FR" dirty="0" smtClean="0">
                <a:solidFill>
                  <a:srgbClr val="7F7F7F"/>
                </a:solidFill>
              </a:rPr>
              <a:t>mais </a:t>
            </a:r>
            <a:r>
              <a:rPr lang="fr-FR" dirty="0" smtClean="0"/>
              <a:t>l’utilisation de </a:t>
            </a:r>
            <a:r>
              <a:rPr lang="fr-FR" b="1" noProof="1" smtClean="0">
                <a:latin typeface="Courier New"/>
                <a:cs typeface="Courier New"/>
              </a:rPr>
              <a:t>xmlns</a:t>
            </a:r>
            <a:r>
              <a:rPr lang="fr-FR" b="1" dirty="0" smtClean="0"/>
              <a:t> </a:t>
            </a:r>
            <a:r>
              <a:rPr lang="fr-FR" dirty="0" smtClean="0"/>
              <a:t>est déconseillé</a:t>
            </a:r>
            <a:r>
              <a:rPr lang="fr-FR" dirty="0" smtClean="0">
                <a:solidFill>
                  <a:srgbClr val="7F7F7F"/>
                </a:solidFill>
              </a:rPr>
              <a:t>e</a:t>
            </a:r>
          </a:p>
          <a:p>
            <a:r>
              <a:rPr lang="fr-FR" dirty="0" smtClean="0"/>
              <a:t>Utilisation universelle des </a:t>
            </a:r>
            <a:r>
              <a:rPr lang="fr-FR" noProof="1" smtClean="0"/>
              <a:t>CURIE</a:t>
            </a:r>
            <a:r>
              <a:rPr lang="fr-FR" noProof="1" smtClean="0">
                <a:solidFill>
                  <a:srgbClr val="7F7F7F"/>
                </a:solidFill>
              </a:rPr>
              <a:t>-s</a:t>
            </a:r>
            <a:r>
              <a:rPr lang="fr-FR" dirty="0" smtClean="0"/>
              <a:t>, sauf pour </a:t>
            </a:r>
            <a:r>
              <a:rPr lang="fr-FR" b="1" noProof="1" smtClean="0">
                <a:latin typeface="Courier New"/>
                <a:cs typeface="Courier New"/>
              </a:rPr>
              <a:t>href</a:t>
            </a:r>
            <a:r>
              <a:rPr lang="fr-FR" dirty="0" smtClean="0"/>
              <a:t> et </a:t>
            </a:r>
            <a:r>
              <a:rPr lang="fr-FR" b="1" noProof="1" smtClean="0">
                <a:latin typeface="Courier New"/>
                <a:cs typeface="Courier New"/>
              </a:rPr>
              <a:t>src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les « </a:t>
            </a:r>
            <a:r>
              <a:rPr lang="en-GB" dirty="0" smtClean="0"/>
              <a:t>safe</a:t>
            </a:r>
            <a:r>
              <a:rPr lang="fr-FR" dirty="0" smtClean="0"/>
              <a:t> CURIE » perdent leur utilité</a:t>
            </a:r>
          </a:p>
          <a:p>
            <a:r>
              <a:rPr lang="fr-FR" dirty="0" smtClean="0"/>
              <a:t>Utilisation des URI, si </a:t>
            </a:r>
            <a:r>
              <a:rPr lang="fr-FR" dirty="0" smtClean="0">
                <a:solidFill>
                  <a:srgbClr val="7F7F7F"/>
                </a:solidFill>
              </a:rPr>
              <a:t>telle </a:t>
            </a:r>
            <a:r>
              <a:rPr lang="fr-FR" dirty="0" smtClean="0"/>
              <a:t>est la préférence :</a:t>
            </a:r>
          </a:p>
          <a:p>
            <a:pPr lvl="1"/>
            <a:r>
              <a:rPr lang="fr-FR" b="1" noProof="1" smtClean="0">
                <a:latin typeface="Courier New"/>
                <a:cs typeface="Courier New"/>
              </a:rPr>
              <a:t>rev="pr:b"</a:t>
            </a:r>
            <a:r>
              <a:rPr lang="fr-FR" dirty="0" smtClean="0"/>
              <a:t> veut dire:</a:t>
            </a:r>
          </a:p>
          <a:p>
            <a:pPr lvl="2"/>
            <a:r>
              <a:rPr lang="fr-FR" dirty="0" smtClean="0"/>
              <a:t>si </a:t>
            </a:r>
            <a:r>
              <a:rPr lang="fr-FR" b="1" noProof="1" smtClean="0">
                <a:latin typeface="Courier New"/>
                <a:cs typeface="Courier New"/>
              </a:rPr>
              <a:t>pr</a:t>
            </a:r>
            <a:r>
              <a:rPr lang="fr-FR" dirty="0" smtClean="0"/>
              <a:t> est un préfixe défini pour un CURIE, la valeur est</a:t>
            </a:r>
            <a:r>
              <a:rPr lang="fr-FR" dirty="0" smtClean="0">
                <a:solidFill>
                  <a:srgbClr val="7F7F7F"/>
                </a:solidFill>
              </a:rPr>
              <a:t> l’URI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défini par les règles pour les </a:t>
            </a:r>
            <a:r>
              <a:rPr lang="fr-FR" noProof="1" smtClean="0"/>
              <a:t>CURIE-s</a:t>
            </a:r>
          </a:p>
          <a:p>
            <a:pPr lvl="2"/>
            <a:r>
              <a:rPr lang="fr-FR" dirty="0" smtClean="0"/>
              <a:t>autrement, </a:t>
            </a:r>
            <a:r>
              <a:rPr lang="fr-FR" b="1" noProof="1" smtClean="0">
                <a:latin typeface="Courier New"/>
                <a:cs typeface="Courier New"/>
              </a:rPr>
              <a:t>pr:b</a:t>
            </a:r>
            <a:r>
              <a:rPr lang="fr-FR" dirty="0" smtClean="0"/>
              <a:t> est traité comme un URI </a:t>
            </a:r>
            <a:r>
              <a:rPr lang="fr-FR" dirty="0" smtClean="0">
                <a:solidFill>
                  <a:srgbClr val="7F7F7F"/>
                </a:solidFill>
              </a:rPr>
              <a:t>à</a:t>
            </a:r>
            <a:r>
              <a:rPr lang="fr-FR" dirty="0" smtClean="0"/>
              <a:t> part entière 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CURIE-s dans RDFa 1.1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termes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2" y="3113611"/>
            <a:ext cx="8232775" cy="1983930"/>
          </a:xfrm>
        </p:spPr>
        <p:txBody>
          <a:bodyPr/>
          <a:lstStyle/>
          <a:p>
            <a:r>
              <a:rPr lang="en-US" noProof="1" smtClean="0"/>
              <a:t>&lt;body …</a:t>
            </a:r>
          </a:p>
          <a:p>
            <a:r>
              <a:rPr lang="en-US" noProof="1" smtClean="0"/>
              <a:t>  &lt;p property="name"&gt;Ivan Herman&lt;/p&gt;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&lt;/body&gt;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2" y="1323341"/>
            <a:ext cx="8232775" cy="1516016"/>
          </a:xfrm>
        </p:spPr>
        <p:txBody>
          <a:bodyPr>
            <a:normAutofit/>
          </a:bodyPr>
          <a:lstStyle/>
          <a:p>
            <a:r>
              <a:rPr lang="fr-FR" dirty="0" smtClean="0"/>
              <a:t>Les utilisateurs « </a:t>
            </a:r>
            <a:r>
              <a:rPr lang="fr-FR" noProof="1" smtClean="0"/>
              <a:t>non-RDF</a:t>
            </a:r>
            <a:r>
              <a:rPr lang="fr-FR" dirty="0" smtClean="0"/>
              <a:t> » ne veulent pas voir des URI (ni en forme URI, ni en forme CURIE)</a:t>
            </a:r>
          </a:p>
          <a:p>
            <a:r>
              <a:rPr lang="fr-FR" dirty="0" smtClean="0"/>
              <a:t>Ils préfèrent q.q. chose comme :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solution : les vocabulaires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4025" y="2639786"/>
            <a:ext cx="8232775" cy="2793401"/>
          </a:xfrm>
        </p:spPr>
        <p:txBody>
          <a:bodyPr>
            <a:normAutofit/>
          </a:bodyPr>
          <a:lstStyle/>
          <a:p>
            <a:r>
              <a:rPr lang="en-US" noProof="1" smtClean="0"/>
              <a:t>&lt;body&gt;</a:t>
            </a:r>
          </a:p>
          <a:p>
            <a:r>
              <a:rPr lang="en-US" noProof="1" smtClean="0"/>
              <a:t>  &lt;div vocab="http://xmlns.com/foaf/0.1/"</a:t>
            </a:r>
          </a:p>
          <a:p>
            <a:r>
              <a:rPr lang="en-US" noProof="1" smtClean="0"/>
              <a:t>     …</a:t>
            </a:r>
          </a:p>
          <a:p>
            <a:r>
              <a:rPr lang="en-US" noProof="1" smtClean="0"/>
              <a:t>     &lt;p property="name"&gt;Ivan Herman&lt;/p&gt;</a:t>
            </a:r>
          </a:p>
          <a:p>
            <a:r>
              <a:rPr lang="en-US" noProof="1" smtClean="0"/>
              <a:t>     …</a:t>
            </a:r>
          </a:p>
          <a:p>
            <a:r>
              <a:rPr lang="en-US" noProof="1" smtClean="0"/>
              <a:t>  &lt;/div&gt;</a:t>
            </a:r>
          </a:p>
          <a:p>
            <a:r>
              <a:rPr lang="en-US" noProof="1" smtClean="0"/>
              <a:t>&lt;/body&gt;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7200" y="1324429"/>
            <a:ext cx="8229600" cy="1434874"/>
          </a:xfrm>
        </p:spPr>
        <p:txBody>
          <a:bodyPr/>
          <a:lstStyle/>
          <a:p>
            <a:r>
              <a:rPr lang="fr-FR" dirty="0" smtClean="0"/>
              <a:t>Concaténation automatique du vocabulaire et du terme :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utilisateurs traditionnels de (X)HTML ne connaissent pas RDF</a:t>
            </a:r>
          </a:p>
          <a:p>
            <a:pPr lvl="1"/>
            <a:r>
              <a:rPr lang="fr-FR" dirty="0" smtClean="0"/>
              <a:t>il faut leur « cacher » les URI le plus possible</a:t>
            </a:r>
          </a:p>
          <a:p>
            <a:r>
              <a:rPr lang="fr-FR" dirty="0" smtClean="0"/>
              <a:t>Mais : que faire si plusieurs vocabulaires sont utilisés, p.ex. </a:t>
            </a:r>
            <a:r>
              <a:rPr lang="fr-FR" b="1" noProof="1" smtClean="0">
                <a:latin typeface="Courier New"/>
                <a:cs typeface="Courier New"/>
              </a:rPr>
              <a:t>foaf</a:t>
            </a:r>
            <a:r>
              <a:rPr lang="fr-FR" dirty="0" smtClean="0"/>
              <a:t> et </a:t>
            </a:r>
            <a:r>
              <a:rPr lang="fr-FR" b="1" noProof="1" smtClean="0">
                <a:latin typeface="Courier New"/>
                <a:cs typeface="Courier New"/>
              </a:rPr>
              <a:t>dc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il faut pouvoir définir, d’une manière invisible, des transformations </a:t>
            </a:r>
            <a:r>
              <a:rPr lang="fr-FR" b="1" dirty="0" smtClean="0">
                <a:latin typeface="Courier New"/>
                <a:cs typeface="Courier New"/>
              </a:rPr>
              <a:t>terme ⇒ URI</a:t>
            </a:r>
            <a:endParaRPr lang="fr-FR" b="1" dirty="0">
              <a:latin typeface="Courier New"/>
              <a:cs typeface="Courier New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L’importance des termes</a:t>
            </a: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441" y="1479702"/>
            <a:ext cx="8926559" cy="4700654"/>
          </a:xfrm>
        </p:spPr>
        <p:txBody>
          <a:bodyPr/>
          <a:lstStyle/>
          <a:p>
            <a:r>
              <a:rPr lang="fr-FR" dirty="0" smtClean="0"/>
              <a:t>Un fichier </a:t>
            </a:r>
            <a:r>
              <a:rPr lang="fr-FR" i="1" dirty="0" smtClean="0"/>
              <a:t>externe </a:t>
            </a:r>
            <a:r>
              <a:rPr lang="fr-FR" dirty="0" smtClean="0"/>
              <a:t>à la source de RDFa</a:t>
            </a:r>
          </a:p>
          <a:p>
            <a:r>
              <a:rPr lang="fr-FR" dirty="0" smtClean="0"/>
              <a:t>Peut contenir des transformations pour:</a:t>
            </a:r>
          </a:p>
          <a:p>
            <a:pPr lvl="1"/>
            <a:r>
              <a:rPr lang="fr-FR" b="1" dirty="0" smtClean="0">
                <a:latin typeface="Courier New"/>
                <a:cs typeface="Courier New"/>
              </a:rPr>
              <a:t>terme ⇒ URI</a:t>
            </a:r>
          </a:p>
          <a:p>
            <a:pPr lvl="1"/>
            <a:r>
              <a:rPr lang="fr-FR" b="1" dirty="0" smtClean="0">
                <a:latin typeface="Courier New"/>
                <a:cs typeface="Courier New"/>
              </a:rPr>
              <a:t>préfixe ⇒ URI</a:t>
            </a:r>
          </a:p>
          <a:p>
            <a:r>
              <a:rPr lang="fr-FR" dirty="0" smtClean="0"/>
              <a:t>Le format du fichier est RDFa, RDF/XML, ou </a:t>
            </a:r>
            <a:r>
              <a:rPr lang="en-GB" dirty="0" smtClean="0"/>
              <a:t>Turtle</a:t>
            </a:r>
          </a:p>
          <a:p>
            <a:r>
              <a:rPr lang="fr-FR" dirty="0" smtClean="0"/>
              <a:t>Les gros utilisateurs (p.ex. Google) ou les auteurs de vocabulaires (p.ex. </a:t>
            </a:r>
            <a:r>
              <a:rPr lang="fr-FR" b="1" noProof="1" smtClean="0">
                <a:latin typeface="Courier New"/>
                <a:cs typeface="Courier New"/>
              </a:rPr>
              <a:t>foaf</a:t>
            </a:r>
            <a:r>
              <a:rPr lang="fr-FR" dirty="0" smtClean="0"/>
              <a:t>) peuvent publier leur</a:t>
            </a:r>
            <a:r>
              <a:rPr lang="fr-FR" dirty="0" smtClean="0">
                <a:solidFill>
                  <a:srgbClr val="7F7F7F"/>
                </a:solidFill>
              </a:rPr>
              <a:t>s</a:t>
            </a:r>
            <a:r>
              <a:rPr lang="fr-FR" dirty="0" smtClean="0"/>
              <a:t> profils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 solution : les profils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profil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57202" y="2091836"/>
            <a:ext cx="8232775" cy="2073159"/>
          </a:xfrm>
        </p:spPr>
        <p:txBody>
          <a:bodyPr/>
          <a:lstStyle/>
          <a:p>
            <a:r>
              <a:rPr lang="en-US" noProof="1" smtClean="0"/>
              <a:t>[ rdfa:prefix "rdfs" ;</a:t>
            </a:r>
          </a:p>
          <a:p>
            <a:r>
              <a:rPr lang="en-US" noProof="1" smtClean="0"/>
              <a:t>  rdfa:uri "http://www.w3.org/2000/01/rdf-schema#" ].</a:t>
            </a:r>
          </a:p>
          <a:p>
            <a:r>
              <a:rPr lang="en-US" noProof="1" smtClean="0"/>
              <a:t>[ rdfa:term "name" ;</a:t>
            </a:r>
          </a:p>
          <a:p>
            <a:r>
              <a:rPr lang="en-US" noProof="1" smtClean="0"/>
              <a:t>  rdfa:uri "http://xmlns.com/foaf/0.1/name" ].</a:t>
            </a:r>
          </a:p>
          <a:p>
            <a:r>
              <a:rPr lang="en-US" noProof="1" smtClean="0"/>
              <a:t>[ rdfa:term "Person" ;</a:t>
            </a:r>
          </a:p>
          <a:p>
            <a:r>
              <a:rPr lang="en-US" noProof="1" smtClean="0"/>
              <a:t>  rdfa:uri "http://xmlns.com/foaf/0.1/Person" ].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2" y="1323341"/>
            <a:ext cx="8232775" cy="768495"/>
          </a:xfrm>
        </p:spPr>
        <p:txBody>
          <a:bodyPr/>
          <a:lstStyle/>
          <a:p>
            <a:r>
              <a:rPr lang="fr-FR" dirty="0" smtClean="0"/>
              <a:t>Le fichier </a:t>
            </a:r>
            <a:r>
              <a:rPr lang="en-US" b="1" noProof="1" smtClean="0">
                <a:latin typeface="Courier New"/>
                <a:cs typeface="Courier New"/>
              </a:rPr>
              <a:t>http://www.example.org/myProf</a:t>
            </a:r>
            <a:r>
              <a:rPr lang="en-US" b="1" dirty="0" smtClean="0"/>
              <a:t> :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r>
              <a:rPr lang="fr-FR" dirty="0" smtClean="0">
                <a:solidFill>
                  <a:srgbClr val="000000"/>
                </a:solidFill>
              </a:rPr>
              <a:t> de données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4027" y="1761435"/>
            <a:ext cx="8232775" cy="2982550"/>
          </a:xfrm>
        </p:spPr>
        <p:txBody>
          <a:bodyPr/>
          <a:lstStyle/>
          <a:p>
            <a:r>
              <a:rPr lang="en-US" noProof="1" smtClean="0"/>
              <a:t>&lt;div profile="http://www.example.org/myProf"&gt;</a:t>
            </a:r>
          </a:p>
          <a:p>
            <a:r>
              <a:rPr lang="en-US" noProof="1" smtClean="0"/>
              <a:t>  &lt;div about="#me" typeof="Person"&gt;</a:t>
            </a:r>
          </a:p>
          <a:p>
            <a:r>
              <a:rPr lang="en-US" noProof="1" smtClean="0"/>
              <a:t>    &lt;p&gt;Name: &lt;span property="name"&gt;Ivan Herman&lt;/span&gt;&lt;/p&gt;</a:t>
            </a:r>
          </a:p>
          <a:p>
            <a:r>
              <a:rPr lang="en-US" noProof="1" smtClean="0"/>
              <a:t>    &lt;p&gt;See my &lt;a rel="rdfs:seeAlso" </a:t>
            </a:r>
          </a:p>
          <a:p>
            <a:r>
              <a:rPr lang="en-US" noProof="1" smtClean="0"/>
              <a:t>       href="http://www.ivan-herman.net/foaf"&gt;foaf file&lt;/a&gt; </a:t>
            </a:r>
          </a:p>
          <a:p>
            <a:r>
              <a:rPr lang="en-US" noProof="1" smtClean="0"/>
              <a:t>      for more details.&lt;/p&gt;</a:t>
            </a:r>
          </a:p>
          <a:p>
            <a:r>
              <a:rPr lang="en-US" noProof="1" smtClean="0"/>
              <a:t>  &lt;/div&gt;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&lt;/div&gt;</a:t>
            </a:r>
          </a:p>
          <a:p>
            <a:endParaRPr lang="en-US" noProof="1" smtClean="0"/>
          </a:p>
          <a:p>
            <a:endParaRPr lang="en-US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Relations avec d’autres </a:t>
            </a:r>
            <a:r>
              <a:rPr lang="fr-FR" dirty="0" smtClean="0">
                <a:solidFill>
                  <a:srgbClr val="7F7F7F"/>
                </a:solidFill>
              </a:rPr>
              <a:t>communautés</a:t>
            </a:r>
          </a:p>
          <a:p>
            <a:pPr lvl="1"/>
            <a:r>
              <a:rPr lang="fr-FR" dirty="0" smtClean="0"/>
              <a:t>HCLS (un groupe d’intérêt très actif)</a:t>
            </a:r>
          </a:p>
          <a:p>
            <a:pPr lvl="1"/>
            <a:r>
              <a:rPr lang="fr-FR" dirty="0" smtClean="0"/>
              <a:t>Publications (</a:t>
            </a:r>
            <a:r>
              <a:rPr lang="fr-FR" dirty="0" smtClean="0">
                <a:solidFill>
                  <a:srgbClr val="7F7F7F"/>
                </a:solidFill>
              </a:rPr>
              <a:t>bibliothèques</a:t>
            </a:r>
            <a:r>
              <a:rPr lang="fr-FR" dirty="0" smtClean="0"/>
              <a:t>, journaux comme NYT, IPTC, etc.)</a:t>
            </a:r>
          </a:p>
          <a:p>
            <a:pPr lvl="1"/>
            <a:r>
              <a:rPr lang="fr-FR" dirty="0" smtClean="0"/>
              <a:t>Gouvernements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Travaux en cours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48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Une étape importante pour </a:t>
            </a:r>
            <a:r>
              <a:rPr lang="fr-CA" dirty="0" err="1" smtClean="0"/>
              <a:t>RDFa</a:t>
            </a:r>
            <a:r>
              <a:rPr lang="fr-CA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Drupal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half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883158" y="1604329"/>
            <a:ext cx="4044960" cy="4524955"/>
          </a:xfrm>
        </p:spPr>
        <p:txBody>
          <a:bodyPr>
            <a:normAutofit/>
          </a:bodyPr>
          <a:lstStyle/>
          <a:p>
            <a:r>
              <a:rPr lang="fr-FR" dirty="0" smtClean="0"/>
              <a:t>Un système CMS important</a:t>
            </a:r>
          </a:p>
          <a:p>
            <a:r>
              <a:rPr lang="fr-FR" dirty="0" smtClean="0"/>
              <a:t>Génère des pages avec </a:t>
            </a:r>
            <a:r>
              <a:rPr lang="fr-FR" noProof="1" smtClean="0"/>
              <a:t>RDFa</a:t>
            </a:r>
          </a:p>
          <a:p>
            <a:r>
              <a:rPr lang="fr-FR" dirty="0" smtClean="0"/>
              <a:t>Des millions de triplets générés !</a:t>
            </a:r>
          </a:p>
        </p:txBody>
      </p:sp>
      <p:pic>
        <p:nvPicPr>
          <p:cNvPr id="4" name="Picture 3" descr="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9" y="1355182"/>
            <a:ext cx="4702454" cy="50462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7443" cy="914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Examiner.com</a:t>
            </a:r>
            <a:r>
              <a:rPr lang="en-US" dirty="0" smtClean="0"/>
              <a:t> (2 </a:t>
            </a:r>
            <a:r>
              <a:rPr lang="en-US" dirty="0" err="1" smtClean="0"/>
              <a:t>jours</a:t>
            </a:r>
            <a:r>
              <a:rPr lang="en-US" dirty="0" smtClean="0"/>
              <a:t> après la publication de </a:t>
            </a:r>
            <a:r>
              <a:rPr lang="en-US" dirty="0" err="1" smtClean="0"/>
              <a:t>Drupal</a:t>
            </a:r>
            <a:r>
              <a:rPr lang="en-US" dirty="0" smtClean="0"/>
              <a:t> 7…)</a:t>
            </a:r>
            <a:endParaRPr lang="en-US" dirty="0"/>
          </a:p>
        </p:txBody>
      </p:sp>
      <p:pic>
        <p:nvPicPr>
          <p:cNvPr id="8" name="Picture 7" descr="Examiner-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3" y="1311978"/>
            <a:ext cx="8895606" cy="49512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7443" cy="914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Examiner.com</a:t>
            </a:r>
            <a:r>
              <a:rPr lang="en-US" dirty="0" smtClean="0"/>
              <a:t> (2 </a:t>
            </a:r>
            <a:r>
              <a:rPr lang="en-US" dirty="0" err="1" smtClean="0"/>
              <a:t>jours</a:t>
            </a:r>
            <a:r>
              <a:rPr lang="en-US" dirty="0" smtClean="0"/>
              <a:t> après la publication de </a:t>
            </a:r>
            <a:r>
              <a:rPr lang="en-US" dirty="0" err="1" smtClean="0"/>
              <a:t>Drupal</a:t>
            </a:r>
            <a:r>
              <a:rPr lang="en-US" dirty="0" smtClean="0"/>
              <a:t> 7…)</a:t>
            </a:r>
            <a:endParaRPr lang="en-US" dirty="0"/>
          </a:p>
        </p:txBody>
      </p:sp>
      <p:pic>
        <p:nvPicPr>
          <p:cNvPr id="8" name="Picture 7" descr="Examiner-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3" y="1311978"/>
            <a:ext cx="8895606" cy="4951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440" y="2461218"/>
            <a:ext cx="6369120" cy="42837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R2RML et « Direct Mapping »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Définit une transformation standard d’une table relationnelle </a:t>
            </a:r>
            <a:r>
              <a:rPr lang="fr-FR" dirty="0" smtClean="0">
                <a:solidFill>
                  <a:srgbClr val="7F7F7F"/>
                </a:solidFill>
              </a:rPr>
              <a:t>en </a:t>
            </a:r>
            <a:r>
              <a:rPr lang="fr-FR" dirty="0" smtClean="0"/>
              <a:t>RDF</a:t>
            </a:r>
          </a:p>
          <a:p>
            <a:pPr lvl="1"/>
            <a:r>
              <a:rPr lang="fr-FR" dirty="0" smtClean="0"/>
              <a:t>le schéma relationnel est utilisé :</a:t>
            </a:r>
          </a:p>
          <a:p>
            <a:pPr lvl="2"/>
            <a:r>
              <a:rPr lang="fr-FR" dirty="0" smtClean="0"/>
              <a:t>les cellules d’une ligne produisent des triplets avec un sujet commun</a:t>
            </a:r>
          </a:p>
          <a:p>
            <a:pPr lvl="2"/>
            <a:r>
              <a:rPr lang="fr-FR" dirty="0" smtClean="0"/>
              <a:t>les noms des colonnes définissent les prédicats</a:t>
            </a:r>
          </a:p>
          <a:p>
            <a:pPr lvl="2"/>
            <a:r>
              <a:rPr lang="fr-FR" dirty="0" smtClean="0">
                <a:solidFill>
                  <a:srgbClr val="7F7F7F"/>
                </a:solidFill>
              </a:rPr>
              <a:t>chaque cellule produit un objets</a:t>
            </a:r>
          </a:p>
          <a:p>
            <a:pPr lvl="1"/>
            <a:r>
              <a:rPr lang="fr-FR" dirty="0" smtClean="0"/>
              <a:t>les </a:t>
            </a:r>
            <a:r>
              <a:rPr lang="fr-FR" dirty="0" smtClean="0">
                <a:solidFill>
                  <a:srgbClr val="7F7F7F"/>
                </a:solidFill>
              </a:rPr>
              <a:t>différentes tables d’une</a:t>
            </a:r>
            <a:r>
              <a:rPr lang="fr-FR" dirty="0" smtClean="0"/>
              <a:t> même base de données sont aussi liées entre </a:t>
            </a:r>
            <a:r>
              <a:rPr lang="fr-FR" dirty="0" smtClean="0">
                <a:solidFill>
                  <a:srgbClr val="7F7F7F"/>
                </a:solidFill>
              </a:rPr>
              <a:t>elles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Quel est le rôle de R2RML ?</a:t>
            </a:r>
            <a:endParaRPr 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441" y="1355182"/>
            <a:ext cx="8639999" cy="4700654"/>
          </a:xfrm>
        </p:spPr>
        <p:txBody>
          <a:bodyPr/>
          <a:lstStyle/>
          <a:p>
            <a:r>
              <a:rPr lang="fr-FR" dirty="0" smtClean="0"/>
              <a:t>Un moteur R2RML a accès :</a:t>
            </a:r>
          </a:p>
          <a:p>
            <a:pPr lvl="1"/>
            <a:r>
              <a:rPr lang="fr-FR" dirty="0" smtClean="0"/>
              <a:t>au schéma de la base de données</a:t>
            </a:r>
          </a:p>
          <a:p>
            <a:pPr lvl="1"/>
            <a:r>
              <a:rPr lang="fr-FR" dirty="0" smtClean="0"/>
              <a:t>une instance de R2RML</a:t>
            </a:r>
          </a:p>
          <a:p>
            <a:pPr lvl="1"/>
            <a:r>
              <a:rPr lang="fr-FR" dirty="0" smtClean="0"/>
              <a:t>les tables </a:t>
            </a:r>
            <a:r>
              <a:rPr lang="fr-FR" dirty="0" smtClean="0">
                <a:solidFill>
                  <a:srgbClr val="7F7F7F"/>
                </a:solidFill>
              </a:rPr>
              <a:t>elles</a:t>
            </a:r>
            <a:r>
              <a:rPr lang="fr-FR" dirty="0" smtClean="0"/>
              <a:t>-mêmes</a:t>
            </a:r>
          </a:p>
          <a:p>
            <a:r>
              <a:rPr lang="fr-FR" dirty="0" smtClean="0"/>
              <a:t>… et génère un graphe RDF</a:t>
            </a:r>
          </a:p>
          <a:p>
            <a:pPr lvl="1"/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1" smtClean="0"/>
              <a:t>Quel est le rôle de R2RML ?</a:t>
            </a:r>
            <a:endParaRPr lang="fr-FR" dirty="0"/>
          </a:p>
        </p:txBody>
      </p:sp>
      <p:grpSp>
        <p:nvGrpSpPr>
          <p:cNvPr id="4" name="Group 24"/>
          <p:cNvGrpSpPr/>
          <p:nvPr/>
        </p:nvGrpSpPr>
        <p:grpSpPr>
          <a:xfrm>
            <a:off x="1668960" y="4673291"/>
            <a:ext cx="1451519" cy="872031"/>
            <a:chOff x="1687512" y="4922837"/>
            <a:chExt cx="1600199" cy="9612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7512" y="5227637"/>
              <a:ext cx="1143000" cy="6564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0912" y="4922837"/>
              <a:ext cx="1066799" cy="615736"/>
            </a:xfrm>
            <a:prstGeom prst="rect">
              <a:avLst/>
            </a:prstGeom>
          </p:spPr>
        </p:pic>
      </p:grpSp>
      <p:grpSp>
        <p:nvGrpSpPr>
          <p:cNvPr id="7" name="Group 33"/>
          <p:cNvGrpSpPr/>
          <p:nvPr/>
        </p:nvGrpSpPr>
        <p:grpSpPr>
          <a:xfrm>
            <a:off x="7198560" y="4465908"/>
            <a:ext cx="1313280" cy="1138296"/>
            <a:chOff x="4659312" y="2789237"/>
            <a:chExt cx="1143000" cy="990600"/>
          </a:xfrm>
        </p:grpSpPr>
        <p:sp>
          <p:nvSpPr>
            <p:cNvPr id="10" name="Oval 9"/>
            <p:cNvSpPr/>
            <p:nvPr/>
          </p:nvSpPr>
          <p:spPr bwMode="auto">
            <a:xfrm>
              <a:off x="4887912" y="27892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116512" y="3170237"/>
              <a:ext cx="152400" cy="152400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573712" y="2789237"/>
              <a:ext cx="152400" cy="1524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649912" y="32464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659312" y="33988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345112" y="362743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10" idx="6"/>
              <a:endCxn id="12" idx="2"/>
            </p:cNvCxnSpPr>
            <p:nvPr/>
          </p:nvCxnSpPr>
          <p:spPr bwMode="auto">
            <a:xfrm>
              <a:off x="5040312" y="2865437"/>
              <a:ext cx="533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7" name="Straight Arrow Connector 16"/>
            <p:cNvCxnSpPr>
              <a:stCxn id="10" idx="5"/>
              <a:endCxn id="13" idx="1"/>
            </p:cNvCxnSpPr>
            <p:nvPr/>
          </p:nvCxnSpPr>
          <p:spPr bwMode="auto">
            <a:xfrm rot="16200000" flipH="1">
              <a:off x="5170394" y="2766919"/>
              <a:ext cx="349436" cy="65423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8" name="Straight Arrow Connector 17"/>
            <p:cNvCxnSpPr>
              <a:stCxn id="14" idx="7"/>
              <a:endCxn id="11" idx="2"/>
            </p:cNvCxnSpPr>
            <p:nvPr/>
          </p:nvCxnSpPr>
          <p:spPr bwMode="auto">
            <a:xfrm rot="5400000" flipH="1" flipV="1">
              <a:off x="4865594" y="3170237"/>
              <a:ext cx="174718" cy="3271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9" name="Straight Arrow Connector 18"/>
            <p:cNvCxnSpPr>
              <a:stCxn id="11" idx="5"/>
              <a:endCxn id="15" idx="0"/>
            </p:cNvCxnSpPr>
            <p:nvPr/>
          </p:nvCxnSpPr>
          <p:spPr bwMode="auto">
            <a:xfrm rot="16200000" flipH="1">
              <a:off x="5170394" y="3376519"/>
              <a:ext cx="327118" cy="1747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20" name="Straight Arrow Connector 19"/>
            <p:cNvCxnSpPr>
              <a:stCxn id="15" idx="7"/>
              <a:endCxn id="12" idx="4"/>
            </p:cNvCxnSpPr>
            <p:nvPr/>
          </p:nvCxnSpPr>
          <p:spPr bwMode="auto">
            <a:xfrm rot="5400000" flipH="1" flipV="1">
              <a:off x="5208494" y="3208337"/>
              <a:ext cx="708118" cy="1747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</p:grpSp>
      <p:sp>
        <p:nvSpPr>
          <p:cNvPr id="23" name="Card 22"/>
          <p:cNvSpPr/>
          <p:nvPr/>
        </p:nvSpPr>
        <p:spPr>
          <a:xfrm>
            <a:off x="424800" y="3912891"/>
            <a:ext cx="760320" cy="622145"/>
          </a:xfrm>
          <a:prstGeom prst="flowChartPunchedCar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algn="ctr"/>
            <a:r>
              <a:rPr lang="fr-FR" sz="1100" dirty="0" smtClean="0"/>
              <a:t>Schéma de la BD</a:t>
            </a:r>
            <a:endParaRPr lang="fr-FR" sz="1100" dirty="0"/>
          </a:p>
        </p:txBody>
      </p:sp>
      <p:sp>
        <p:nvSpPr>
          <p:cNvPr id="24" name="Card 23"/>
          <p:cNvSpPr/>
          <p:nvPr/>
        </p:nvSpPr>
        <p:spPr>
          <a:xfrm>
            <a:off x="1254240" y="5917581"/>
            <a:ext cx="760320" cy="608320"/>
          </a:xfrm>
          <a:prstGeom prst="flowChartPunchedCar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sz="1100" dirty="0" smtClean="0"/>
              <a:t>InstanceR2RML</a:t>
            </a:r>
            <a:endParaRPr lang="en-US" sz="1100" dirty="0"/>
          </a:p>
        </p:txBody>
      </p:sp>
      <p:sp>
        <p:nvSpPr>
          <p:cNvPr id="27" name="Oval 26"/>
          <p:cNvSpPr/>
          <p:nvPr/>
        </p:nvSpPr>
        <p:spPr>
          <a:xfrm>
            <a:off x="4226400" y="4604163"/>
            <a:ext cx="1451520" cy="69127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fr-FR" sz="1300" dirty="0" smtClean="0"/>
              <a:t>Moteur</a:t>
            </a:r>
          </a:p>
          <a:p>
            <a:pPr algn="ctr"/>
            <a:r>
              <a:rPr lang="fr-FR" sz="1300" dirty="0" smtClean="0"/>
              <a:t>R2RML</a:t>
            </a:r>
            <a:endParaRPr lang="fr-FR" sz="1300" dirty="0"/>
          </a:p>
        </p:txBody>
      </p:sp>
      <p:cxnSp>
        <p:nvCxnSpPr>
          <p:cNvPr id="29" name="Shape 28"/>
          <p:cNvCxnSpPr>
            <a:stCxn id="23" idx="3"/>
            <a:endCxn id="27" idx="0"/>
          </p:cNvCxnSpPr>
          <p:nvPr/>
        </p:nvCxnSpPr>
        <p:spPr>
          <a:xfrm>
            <a:off x="1185120" y="4223963"/>
            <a:ext cx="3767040" cy="380200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6" idx="3"/>
            <a:endCxn id="27" idx="2"/>
          </p:cNvCxnSpPr>
          <p:nvPr/>
        </p:nvCxnSpPr>
        <p:spPr>
          <a:xfrm flipV="1">
            <a:off x="3120479" y="4949799"/>
            <a:ext cx="1105921" cy="2783"/>
          </a:xfrm>
          <a:prstGeom prst="curved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24" idx="3"/>
            <a:endCxn id="27" idx="4"/>
          </p:cNvCxnSpPr>
          <p:nvPr/>
        </p:nvCxnSpPr>
        <p:spPr>
          <a:xfrm flipV="1">
            <a:off x="2014560" y="5295436"/>
            <a:ext cx="2937600" cy="926305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3" idx="2"/>
            <a:endCxn id="24" idx="1"/>
          </p:cNvCxnSpPr>
          <p:nvPr/>
        </p:nvCxnSpPr>
        <p:spPr>
          <a:xfrm rot="16200000" flipH="1">
            <a:off x="186247" y="5153748"/>
            <a:ext cx="1686705" cy="449280"/>
          </a:xfrm>
          <a:prstGeom prst="curvedConnector2">
            <a:avLst/>
          </a:prstGeom>
          <a:ln w="1270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</p:cNvCxnSpPr>
          <p:nvPr/>
        </p:nvCxnSpPr>
        <p:spPr>
          <a:xfrm>
            <a:off x="5677920" y="4949799"/>
            <a:ext cx="1451520" cy="1441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05760" y="5313909"/>
            <a:ext cx="829440" cy="28381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Tables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4528741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4528741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grpSp>
        <p:nvGrpSpPr>
          <p:cNvPr id="2" name="Group 36"/>
          <p:cNvGrpSpPr/>
          <p:nvPr/>
        </p:nvGrpSpPr>
        <p:grpSpPr>
          <a:xfrm>
            <a:off x="4019040" y="3612641"/>
            <a:ext cx="4745020" cy="2449274"/>
            <a:chOff x="4430712" y="3982268"/>
            <a:chExt cx="5231054" cy="2699871"/>
          </a:xfrm>
        </p:grpSpPr>
        <p:sp>
          <p:nvSpPr>
            <p:cNvPr id="8" name="Oval 7"/>
            <p:cNvSpPr/>
            <p:nvPr/>
          </p:nvSpPr>
          <p:spPr bwMode="auto">
            <a:xfrm>
              <a:off x="6872792" y="4096148"/>
              <a:ext cx="2619695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433241" y="6395910"/>
              <a:ext cx="12067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708108" y="6347591"/>
              <a:ext cx="2953658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30712" y="4060502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430712" y="4328997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18" name="Curved Connector 17"/>
            <p:cNvCxnSpPr>
              <a:stCxn id="8" idx="4"/>
              <a:endCxn id="10" idx="0"/>
            </p:cNvCxnSpPr>
            <p:nvPr/>
          </p:nvCxnSpPr>
          <p:spPr bwMode="auto">
            <a:xfrm rot="16200000" flipH="1">
              <a:off x="7682699" y="4930636"/>
              <a:ext cx="1001773" cy="189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19" name="Curved Connector 18"/>
            <p:cNvCxnSpPr>
              <a:stCxn id="10" idx="4"/>
              <a:endCxn id="11" idx="0"/>
            </p:cNvCxnSpPr>
            <p:nvPr/>
          </p:nvCxnSpPr>
          <p:spPr bwMode="auto">
            <a:xfrm rot="5400000">
              <a:off x="6741991" y="4953367"/>
              <a:ext cx="737174" cy="2147910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0" name="Curved Connector 19"/>
            <p:cNvCxnSpPr>
              <a:stCxn id="10" idx="4"/>
              <a:endCxn id="12" idx="0"/>
            </p:cNvCxnSpPr>
            <p:nvPr/>
          </p:nvCxnSpPr>
          <p:spPr bwMode="auto">
            <a:xfrm rot="16200000" flipH="1">
              <a:off x="7840307" y="6002960"/>
              <a:ext cx="688855" cy="406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3" name="Straight Arrow Connector 22"/>
            <p:cNvCxnSpPr>
              <a:stCxn id="8" idx="2"/>
              <a:endCxn id="13" idx="3"/>
            </p:cNvCxnSpPr>
            <p:nvPr/>
          </p:nvCxnSpPr>
          <p:spPr bwMode="auto">
            <a:xfrm rot="10800000">
              <a:off x="5789872" y="4179457"/>
              <a:ext cx="1082921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24" name="Straight Arrow Connector 23"/>
            <p:cNvCxnSpPr>
              <a:stCxn id="8" idx="2"/>
              <a:endCxn id="14" idx="3"/>
            </p:cNvCxnSpPr>
            <p:nvPr/>
          </p:nvCxnSpPr>
          <p:spPr bwMode="auto">
            <a:xfrm rot="10800000" flipV="1">
              <a:off x="5789872" y="4263422"/>
              <a:ext cx="1082921" cy="18453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 rot="238339">
              <a:off x="6072351" y="3982268"/>
              <a:ext cx="5608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1215795">
              <a:off x="6106894" y="4317137"/>
              <a:ext cx="69119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96629" y="5779179"/>
              <a:ext cx="7106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68760" y="5922716"/>
              <a:ext cx="103875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58475" y="5093070"/>
              <a:ext cx="820437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4528741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0" y="1424309"/>
            <a:ext cx="5361214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742560" y="3498127"/>
            <a:ext cx="4923976" cy="829527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28" name="Shape 27"/>
          <p:cNvCxnSpPr>
            <a:stCxn id="22" idx="6"/>
            <a:endCxn id="27" idx="0"/>
          </p:cNvCxnSpPr>
          <p:nvPr/>
        </p:nvCxnSpPr>
        <p:spPr>
          <a:xfrm>
            <a:off x="5361214" y="1804509"/>
            <a:ext cx="843334" cy="1693618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31"/>
          <p:cNvGrpSpPr/>
          <p:nvPr/>
        </p:nvGrpSpPr>
        <p:grpSpPr>
          <a:xfrm>
            <a:off x="4019040" y="3612641"/>
            <a:ext cx="4694186" cy="2449274"/>
            <a:chOff x="4430712" y="3982268"/>
            <a:chExt cx="5175013" cy="2699871"/>
          </a:xfrm>
        </p:grpSpPr>
        <p:sp>
          <p:nvSpPr>
            <p:cNvPr id="33" name="Oval 32"/>
            <p:cNvSpPr/>
            <p:nvPr/>
          </p:nvSpPr>
          <p:spPr bwMode="auto">
            <a:xfrm>
              <a:off x="6883087" y="4096148"/>
              <a:ext cx="2576826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443536" y="6395910"/>
              <a:ext cx="12067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769875" y="6347591"/>
              <a:ext cx="2835850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430712" y="4060502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430712" y="4328997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39" name="Curved Connector 38"/>
            <p:cNvCxnSpPr>
              <a:stCxn id="33" idx="4"/>
              <a:endCxn id="34" idx="0"/>
            </p:cNvCxnSpPr>
            <p:nvPr/>
          </p:nvCxnSpPr>
          <p:spPr bwMode="auto">
            <a:xfrm rot="16200000" flipH="1">
              <a:off x="7677130" y="4925066"/>
              <a:ext cx="1001773" cy="1303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0" name="Curved Connector 39"/>
            <p:cNvCxnSpPr>
              <a:stCxn id="34" idx="4"/>
              <a:endCxn id="35" idx="0"/>
            </p:cNvCxnSpPr>
            <p:nvPr/>
          </p:nvCxnSpPr>
          <p:spPr bwMode="auto">
            <a:xfrm rot="5400000">
              <a:off x="6747138" y="4958515"/>
              <a:ext cx="737174" cy="2137616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1" name="Curved Connector 40"/>
            <p:cNvCxnSpPr>
              <a:stCxn id="34" idx="4"/>
              <a:endCxn id="36" idx="0"/>
            </p:cNvCxnSpPr>
            <p:nvPr/>
          </p:nvCxnSpPr>
          <p:spPr bwMode="auto">
            <a:xfrm rot="16200000" flipH="1">
              <a:off x="7841738" y="6001528"/>
              <a:ext cx="688855" cy="3269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2" name="Straight Arrow Connector 41"/>
            <p:cNvCxnSpPr>
              <a:stCxn id="33" idx="2"/>
              <a:endCxn id="37" idx="3"/>
            </p:cNvCxnSpPr>
            <p:nvPr/>
          </p:nvCxnSpPr>
          <p:spPr bwMode="auto">
            <a:xfrm rot="10800000">
              <a:off x="5789872" y="4179457"/>
              <a:ext cx="1093215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3" name="Straight Arrow Connector 42"/>
            <p:cNvCxnSpPr>
              <a:stCxn id="33" idx="2"/>
              <a:endCxn id="38" idx="3"/>
            </p:cNvCxnSpPr>
            <p:nvPr/>
          </p:nvCxnSpPr>
          <p:spPr bwMode="auto">
            <a:xfrm rot="10800000" flipV="1">
              <a:off x="5789872" y="4263422"/>
              <a:ext cx="1093215" cy="18453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 rot="238339">
              <a:off x="6072351" y="3982268"/>
              <a:ext cx="5608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21215795">
              <a:off x="6106894" y="4317137"/>
              <a:ext cx="69119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96629" y="5779179"/>
              <a:ext cx="7106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68760" y="5922716"/>
              <a:ext cx="103875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58475" y="5093070"/>
              <a:ext cx="820437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4528741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>
          <a:xfrm>
            <a:off x="0" y="2184709"/>
            <a:ext cx="5055840" cy="829527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72000" y="4880672"/>
            <a:ext cx="4354560" cy="1520800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34" name="Shape 33"/>
          <p:cNvCxnSpPr>
            <a:stCxn id="32" idx="4"/>
            <a:endCxn id="33" idx="2"/>
          </p:cNvCxnSpPr>
          <p:nvPr/>
        </p:nvCxnSpPr>
        <p:spPr>
          <a:xfrm rot="16200000" flipH="1">
            <a:off x="2236542" y="3305614"/>
            <a:ext cx="2626836" cy="2044080"/>
          </a:xfrm>
          <a:prstGeom prst="curvedConnector2">
            <a:avLst/>
          </a:prstGeom>
          <a:ln w="127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68"/>
          <p:cNvGrpSpPr/>
          <p:nvPr/>
        </p:nvGrpSpPr>
        <p:grpSpPr>
          <a:xfrm>
            <a:off x="4019040" y="3612641"/>
            <a:ext cx="4745020" cy="2449274"/>
            <a:chOff x="4430712" y="3982268"/>
            <a:chExt cx="5231054" cy="2699871"/>
          </a:xfrm>
        </p:grpSpPr>
        <p:sp>
          <p:nvSpPr>
            <p:cNvPr id="70" name="Oval 69"/>
            <p:cNvSpPr/>
            <p:nvPr/>
          </p:nvSpPr>
          <p:spPr bwMode="auto">
            <a:xfrm>
              <a:off x="6883087" y="4096148"/>
              <a:ext cx="2576826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443536" y="6395910"/>
              <a:ext cx="12067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6708108" y="6347591"/>
              <a:ext cx="2953658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4430712" y="4060502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430712" y="4328997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76" name="Curved Connector 75"/>
            <p:cNvCxnSpPr>
              <a:stCxn id="70" idx="4"/>
              <a:endCxn id="71" idx="0"/>
            </p:cNvCxnSpPr>
            <p:nvPr/>
          </p:nvCxnSpPr>
          <p:spPr bwMode="auto">
            <a:xfrm rot="16200000" flipH="1">
              <a:off x="7677130" y="4925066"/>
              <a:ext cx="1001773" cy="1303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77" name="Curved Connector 76"/>
            <p:cNvCxnSpPr>
              <a:stCxn id="71" idx="4"/>
              <a:endCxn id="72" idx="0"/>
            </p:cNvCxnSpPr>
            <p:nvPr/>
          </p:nvCxnSpPr>
          <p:spPr bwMode="auto">
            <a:xfrm rot="5400000">
              <a:off x="6747138" y="4958515"/>
              <a:ext cx="737174" cy="2137616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78" name="Curved Connector 77"/>
            <p:cNvCxnSpPr>
              <a:stCxn id="71" idx="4"/>
              <a:endCxn id="73" idx="0"/>
            </p:cNvCxnSpPr>
            <p:nvPr/>
          </p:nvCxnSpPr>
          <p:spPr bwMode="auto">
            <a:xfrm rot="16200000" flipH="1">
              <a:off x="7840307" y="6002960"/>
              <a:ext cx="688855" cy="406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79" name="Straight Arrow Connector 78"/>
            <p:cNvCxnSpPr>
              <a:stCxn id="70" idx="2"/>
              <a:endCxn id="74" idx="3"/>
            </p:cNvCxnSpPr>
            <p:nvPr/>
          </p:nvCxnSpPr>
          <p:spPr bwMode="auto">
            <a:xfrm rot="10800000">
              <a:off x="5789872" y="4179457"/>
              <a:ext cx="1093215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0" name="Straight Arrow Connector 79"/>
            <p:cNvCxnSpPr>
              <a:stCxn id="70" idx="2"/>
              <a:endCxn id="75" idx="3"/>
            </p:cNvCxnSpPr>
            <p:nvPr/>
          </p:nvCxnSpPr>
          <p:spPr bwMode="auto">
            <a:xfrm rot="10800000" flipV="1">
              <a:off x="5789872" y="4263422"/>
              <a:ext cx="1093215" cy="18453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 rot="238339">
              <a:off x="6072351" y="3982268"/>
              <a:ext cx="5608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rot="21215795">
              <a:off x="6106894" y="4317137"/>
              <a:ext cx="69119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996629" y="5779179"/>
              <a:ext cx="7106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268760" y="5922716"/>
              <a:ext cx="103875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258475" y="5093070"/>
              <a:ext cx="820437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86" name="Oval 85"/>
          <p:cNvSpPr/>
          <p:nvPr/>
        </p:nvSpPr>
        <p:spPr>
          <a:xfrm>
            <a:off x="3742560" y="3498127"/>
            <a:ext cx="4923976" cy="829527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0" y="1424309"/>
            <a:ext cx="5361214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30" name="Shape 29"/>
          <p:cNvCxnSpPr>
            <a:stCxn id="29" idx="6"/>
            <a:endCxn id="86" idx="0"/>
          </p:cNvCxnSpPr>
          <p:nvPr/>
        </p:nvCxnSpPr>
        <p:spPr>
          <a:xfrm>
            <a:off x="5361214" y="1804509"/>
            <a:ext cx="843334" cy="1693618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 1.1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4528741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27" name="Oval 26"/>
          <p:cNvSpPr/>
          <p:nvPr/>
        </p:nvSpPr>
        <p:spPr>
          <a:xfrm>
            <a:off x="3742560" y="3498127"/>
            <a:ext cx="5021500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0" y="2184709"/>
            <a:ext cx="5055840" cy="829527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34" name="Shape 33"/>
          <p:cNvCxnSpPr>
            <a:stCxn id="32" idx="4"/>
            <a:endCxn id="74" idx="2"/>
          </p:cNvCxnSpPr>
          <p:nvPr/>
        </p:nvCxnSpPr>
        <p:spPr>
          <a:xfrm rot="16200000" flipH="1">
            <a:off x="2236542" y="3305614"/>
            <a:ext cx="2626836" cy="2044080"/>
          </a:xfrm>
          <a:prstGeom prst="curvedConnector2">
            <a:avLst/>
          </a:prstGeom>
          <a:ln w="127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119360" y="4465908"/>
            <a:ext cx="1046880" cy="414764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668959" y="1769945"/>
            <a:ext cx="1046880" cy="414764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0" y="2461218"/>
            <a:ext cx="1046880" cy="414764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38" name="Shape 37"/>
          <p:cNvCxnSpPr>
            <a:stCxn id="36" idx="4"/>
            <a:endCxn id="35" idx="2"/>
          </p:cNvCxnSpPr>
          <p:nvPr/>
        </p:nvCxnSpPr>
        <p:spPr>
          <a:xfrm rot="16200000" flipH="1">
            <a:off x="3411589" y="965519"/>
            <a:ext cx="2488581" cy="4926961"/>
          </a:xfrm>
          <a:prstGeom prst="curvedConnector2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37" idx="4"/>
            <a:endCxn id="35" idx="2"/>
          </p:cNvCxnSpPr>
          <p:nvPr/>
        </p:nvCxnSpPr>
        <p:spPr>
          <a:xfrm rot="16200000" flipH="1">
            <a:off x="2922745" y="476676"/>
            <a:ext cx="1797309" cy="6595920"/>
          </a:xfrm>
          <a:prstGeom prst="curvedConnector2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56"/>
          <p:cNvGrpSpPr/>
          <p:nvPr/>
        </p:nvGrpSpPr>
        <p:grpSpPr>
          <a:xfrm>
            <a:off x="4019040" y="3612641"/>
            <a:ext cx="4745020" cy="2449273"/>
            <a:chOff x="4430712" y="3982268"/>
            <a:chExt cx="5231054" cy="2699870"/>
          </a:xfrm>
        </p:grpSpPr>
        <p:sp>
          <p:nvSpPr>
            <p:cNvPr id="58" name="Oval 57"/>
            <p:cNvSpPr/>
            <p:nvPr/>
          </p:nvSpPr>
          <p:spPr bwMode="auto">
            <a:xfrm>
              <a:off x="6821320" y="4096147"/>
              <a:ext cx="2680252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443536" y="6395909"/>
              <a:ext cx="12067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6708108" y="6347590"/>
              <a:ext cx="2953658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430712" y="4060502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430712" y="4328997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64" name="Curved Connector 63"/>
            <p:cNvCxnSpPr>
              <a:stCxn id="58" idx="4"/>
              <a:endCxn id="59" idx="0"/>
            </p:cNvCxnSpPr>
            <p:nvPr/>
          </p:nvCxnSpPr>
          <p:spPr bwMode="auto">
            <a:xfrm rot="16200000" flipH="1">
              <a:off x="7672103" y="4920038"/>
              <a:ext cx="1001774" cy="23086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65" name="Curved Connector 64"/>
            <p:cNvCxnSpPr>
              <a:stCxn id="59" idx="4"/>
              <a:endCxn id="60" idx="0"/>
            </p:cNvCxnSpPr>
            <p:nvPr/>
          </p:nvCxnSpPr>
          <p:spPr bwMode="auto">
            <a:xfrm rot="5400000">
              <a:off x="6747138" y="4958515"/>
              <a:ext cx="737173" cy="2137616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66" name="Curved Connector 65"/>
            <p:cNvCxnSpPr>
              <a:stCxn id="59" idx="4"/>
              <a:endCxn id="61" idx="0"/>
            </p:cNvCxnSpPr>
            <p:nvPr/>
          </p:nvCxnSpPr>
          <p:spPr bwMode="auto">
            <a:xfrm rot="16200000" flipH="1">
              <a:off x="7840307" y="6002960"/>
              <a:ext cx="688854" cy="405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67" name="Straight Arrow Connector 66"/>
            <p:cNvCxnSpPr>
              <a:stCxn id="58" idx="2"/>
              <a:endCxn id="62" idx="3"/>
            </p:cNvCxnSpPr>
            <p:nvPr/>
          </p:nvCxnSpPr>
          <p:spPr bwMode="auto">
            <a:xfrm rot="10800000">
              <a:off x="5789871" y="4179458"/>
              <a:ext cx="1031449" cy="8396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8" name="Straight Arrow Connector 67"/>
            <p:cNvCxnSpPr>
              <a:stCxn id="58" idx="2"/>
              <a:endCxn id="63" idx="3"/>
            </p:cNvCxnSpPr>
            <p:nvPr/>
          </p:nvCxnSpPr>
          <p:spPr bwMode="auto">
            <a:xfrm rot="10800000" flipV="1">
              <a:off x="5789871" y="4263420"/>
              <a:ext cx="1031449" cy="18453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 rot="238339">
              <a:off x="6072351" y="3982268"/>
              <a:ext cx="5608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 rot="21215795">
              <a:off x="6106894" y="4317137"/>
              <a:ext cx="69119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96629" y="5779179"/>
              <a:ext cx="7106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268760" y="5922716"/>
              <a:ext cx="103875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258475" y="5093070"/>
              <a:ext cx="820437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74" name="Oval 73"/>
          <p:cNvSpPr/>
          <p:nvPr/>
        </p:nvSpPr>
        <p:spPr>
          <a:xfrm>
            <a:off x="4572000" y="4880672"/>
            <a:ext cx="4354560" cy="1520800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0" y="1424309"/>
            <a:ext cx="5361214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40" name="Shape 39"/>
          <p:cNvCxnSpPr>
            <a:stCxn id="33" idx="6"/>
            <a:endCxn id="27" idx="0"/>
          </p:cNvCxnSpPr>
          <p:nvPr/>
        </p:nvCxnSpPr>
        <p:spPr>
          <a:xfrm>
            <a:off x="5361214" y="1804509"/>
            <a:ext cx="892096" cy="1693618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Première étape : transformation de la table </a:t>
            </a:r>
            <a:r>
              <a:rPr lang="fr-FR" dirty="0" smtClean="0">
                <a:solidFill>
                  <a:srgbClr val="000000"/>
                </a:solidFill>
              </a:rPr>
              <a:t>des </a:t>
            </a:r>
            <a:r>
              <a:rPr lang="fr-FR" dirty="0" smtClean="0"/>
              <a:t>personnes</a:t>
            </a:r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4528741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>
          <a:xfrm>
            <a:off x="0" y="2184709"/>
            <a:ext cx="5055840" cy="829527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72000" y="4880672"/>
            <a:ext cx="4354560" cy="1520800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34" name="Shape 33"/>
          <p:cNvCxnSpPr>
            <a:stCxn id="32" idx="4"/>
            <a:endCxn id="33" idx="2"/>
          </p:cNvCxnSpPr>
          <p:nvPr/>
        </p:nvCxnSpPr>
        <p:spPr>
          <a:xfrm rot="16200000" flipH="1">
            <a:off x="2236542" y="3305614"/>
            <a:ext cx="2626836" cy="2044080"/>
          </a:xfrm>
          <a:prstGeom prst="curvedConnector2">
            <a:avLst/>
          </a:prstGeom>
          <a:ln w="127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4019040" y="3612641"/>
            <a:ext cx="4745020" cy="2449274"/>
            <a:chOff x="4430712" y="3982268"/>
            <a:chExt cx="5231054" cy="2699871"/>
          </a:xfrm>
        </p:grpSpPr>
        <p:sp>
          <p:nvSpPr>
            <p:cNvPr id="28" name="Oval 27"/>
            <p:cNvSpPr/>
            <p:nvPr/>
          </p:nvSpPr>
          <p:spPr bwMode="auto">
            <a:xfrm>
              <a:off x="6872792" y="4096148"/>
              <a:ext cx="2619695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443536" y="6395910"/>
              <a:ext cx="12067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708108" y="6347591"/>
              <a:ext cx="2953658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430712" y="4060502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430712" y="4328997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41" name="Curved Connector 40"/>
            <p:cNvCxnSpPr>
              <a:stCxn id="28" idx="4"/>
              <a:endCxn id="36" idx="0"/>
            </p:cNvCxnSpPr>
            <p:nvPr/>
          </p:nvCxnSpPr>
          <p:spPr bwMode="auto">
            <a:xfrm rot="16200000" flipH="1">
              <a:off x="7682699" y="4930636"/>
              <a:ext cx="1001773" cy="189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2" name="Curved Connector 41"/>
            <p:cNvCxnSpPr>
              <a:stCxn id="36" idx="4"/>
              <a:endCxn id="37" idx="0"/>
            </p:cNvCxnSpPr>
            <p:nvPr/>
          </p:nvCxnSpPr>
          <p:spPr bwMode="auto">
            <a:xfrm rot="5400000">
              <a:off x="6747138" y="4958515"/>
              <a:ext cx="737174" cy="2137616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3" name="Curved Connector 42"/>
            <p:cNvCxnSpPr>
              <a:stCxn id="36" idx="4"/>
              <a:endCxn id="38" idx="0"/>
            </p:cNvCxnSpPr>
            <p:nvPr/>
          </p:nvCxnSpPr>
          <p:spPr bwMode="auto">
            <a:xfrm rot="16200000" flipH="1">
              <a:off x="7840307" y="6002960"/>
              <a:ext cx="688855" cy="406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4" name="Straight Arrow Connector 43"/>
            <p:cNvCxnSpPr>
              <a:stCxn id="28" idx="2"/>
              <a:endCxn id="39" idx="3"/>
            </p:cNvCxnSpPr>
            <p:nvPr/>
          </p:nvCxnSpPr>
          <p:spPr bwMode="auto">
            <a:xfrm rot="10800000">
              <a:off x="5789872" y="4179457"/>
              <a:ext cx="1082921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5" name="Straight Arrow Connector 44"/>
            <p:cNvCxnSpPr>
              <a:stCxn id="28" idx="2"/>
              <a:endCxn id="40" idx="3"/>
            </p:cNvCxnSpPr>
            <p:nvPr/>
          </p:nvCxnSpPr>
          <p:spPr bwMode="auto">
            <a:xfrm rot="10800000" flipV="1">
              <a:off x="5789872" y="4263422"/>
              <a:ext cx="1082921" cy="18453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 rot="238339">
              <a:off x="6072351" y="3982268"/>
              <a:ext cx="5608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21215795">
              <a:off x="6106894" y="4317137"/>
              <a:ext cx="69119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96629" y="5779179"/>
              <a:ext cx="7106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68760" y="5922716"/>
              <a:ext cx="103875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58475" y="5093070"/>
              <a:ext cx="820437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9200" y="3221618"/>
            <a:ext cx="3939840" cy="3387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:P_Table rdf:type rr:TriplesMap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rr:subjectMap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rr:termtype "BlankNode" ;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rr:column "ID" ;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rr:predicateObjectMap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rr:predicateMap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rr:predicate a:name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rr:column "Name"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rr:predicateObjectMap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rr:predicateMap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rr:predicate a:homepage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rr:column "Homepage"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rr:termtype "IRI"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 ;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Deuxième étape : transformation de la table des livres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4528741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27" name="Oval 26"/>
          <p:cNvSpPr/>
          <p:nvPr/>
        </p:nvSpPr>
        <p:spPr>
          <a:xfrm>
            <a:off x="3742560" y="3498127"/>
            <a:ext cx="4838400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42560" y="3498127"/>
            <a:ext cx="4838400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4019040" y="3612641"/>
            <a:ext cx="4745020" cy="2449274"/>
            <a:chOff x="4430712" y="3982268"/>
            <a:chExt cx="5231054" cy="2699871"/>
          </a:xfrm>
        </p:grpSpPr>
        <p:sp>
          <p:nvSpPr>
            <p:cNvPr id="35" name="Oval 34"/>
            <p:cNvSpPr/>
            <p:nvPr/>
          </p:nvSpPr>
          <p:spPr bwMode="auto">
            <a:xfrm>
              <a:off x="6872792" y="4096148"/>
              <a:ext cx="2619695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443536" y="6395910"/>
              <a:ext cx="12067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708108" y="6347591"/>
              <a:ext cx="2953658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430712" y="4060502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430712" y="4328997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41" name="Curved Connector 40"/>
            <p:cNvCxnSpPr>
              <a:stCxn id="35" idx="4"/>
              <a:endCxn id="36" idx="0"/>
            </p:cNvCxnSpPr>
            <p:nvPr/>
          </p:nvCxnSpPr>
          <p:spPr bwMode="auto">
            <a:xfrm rot="16200000" flipH="1">
              <a:off x="7682699" y="4930636"/>
              <a:ext cx="1001773" cy="189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2" name="Curved Connector 41"/>
            <p:cNvCxnSpPr>
              <a:stCxn id="36" idx="4"/>
              <a:endCxn id="37" idx="0"/>
            </p:cNvCxnSpPr>
            <p:nvPr/>
          </p:nvCxnSpPr>
          <p:spPr bwMode="auto">
            <a:xfrm rot="5400000">
              <a:off x="6747138" y="4958515"/>
              <a:ext cx="737174" cy="2137616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3" name="Curved Connector 42"/>
            <p:cNvCxnSpPr>
              <a:stCxn id="36" idx="4"/>
              <a:endCxn id="38" idx="0"/>
            </p:cNvCxnSpPr>
            <p:nvPr/>
          </p:nvCxnSpPr>
          <p:spPr bwMode="auto">
            <a:xfrm rot="16200000" flipH="1">
              <a:off x="7840307" y="6002960"/>
              <a:ext cx="688855" cy="406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4" name="Straight Arrow Connector 43"/>
            <p:cNvCxnSpPr>
              <a:stCxn id="35" idx="2"/>
              <a:endCxn id="39" idx="3"/>
            </p:cNvCxnSpPr>
            <p:nvPr/>
          </p:nvCxnSpPr>
          <p:spPr bwMode="auto">
            <a:xfrm rot="10800000">
              <a:off x="5789872" y="4179457"/>
              <a:ext cx="1082921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5" name="Straight Arrow Connector 44"/>
            <p:cNvCxnSpPr>
              <a:stCxn id="35" idx="2"/>
              <a:endCxn id="40" idx="3"/>
            </p:cNvCxnSpPr>
            <p:nvPr/>
          </p:nvCxnSpPr>
          <p:spPr bwMode="auto">
            <a:xfrm rot="10800000" flipV="1">
              <a:off x="5789872" y="4263422"/>
              <a:ext cx="1082921" cy="18453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 rot="238339">
              <a:off x="6072351" y="3982268"/>
              <a:ext cx="5608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21215795">
              <a:off x="6106894" y="4317137"/>
              <a:ext cx="69119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96629" y="5779179"/>
              <a:ext cx="7106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68760" y="5922716"/>
              <a:ext cx="103875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58475" y="5093070"/>
              <a:ext cx="820437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79201" y="3221618"/>
            <a:ext cx="3939839" cy="3456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:B_Table rdf:type rr:TriplesMap ;</a:t>
            </a:r>
          </a:p>
          <a:p>
            <a:pPr>
              <a:lnSpc>
                <a:spcPct val="88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rr:subjectMap [</a:t>
            </a:r>
          </a:p>
          <a:p>
            <a:pPr>
              <a:lnSpc>
                <a:spcPct val="88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rr:template "http://...isbn/{ISBN}"; 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rr:predicateObjectMap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rr:predicateMap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rr:predicate a:title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rr:column "Title"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rr:predicateObjectMap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rr:predicateMap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rr:predicate a:year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rr:column "Year"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 ;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0" y="1424309"/>
            <a:ext cx="5361214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30" name="Shape 29"/>
          <p:cNvCxnSpPr>
            <a:stCxn id="29" idx="6"/>
            <a:endCxn id="33" idx="0"/>
          </p:cNvCxnSpPr>
          <p:nvPr/>
        </p:nvCxnSpPr>
        <p:spPr>
          <a:xfrm>
            <a:off x="5361214" y="1804509"/>
            <a:ext cx="800546" cy="1693618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4019040" y="3612641"/>
            <a:ext cx="4745020" cy="2449274"/>
            <a:chOff x="4430712" y="3982268"/>
            <a:chExt cx="5231054" cy="2699871"/>
          </a:xfrm>
        </p:grpSpPr>
        <p:sp>
          <p:nvSpPr>
            <p:cNvPr id="32" name="Oval 31"/>
            <p:cNvSpPr/>
            <p:nvPr/>
          </p:nvSpPr>
          <p:spPr bwMode="auto">
            <a:xfrm>
              <a:off x="6872792" y="4096148"/>
              <a:ext cx="2619695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443536" y="6395910"/>
              <a:ext cx="12067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708108" y="6347591"/>
              <a:ext cx="2953658" cy="3345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430712" y="4060502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430712" y="4328997"/>
              <a:ext cx="1359159" cy="2379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44" name="Curved Connector 43"/>
            <p:cNvCxnSpPr>
              <a:stCxn id="32" idx="4"/>
              <a:endCxn id="33" idx="0"/>
            </p:cNvCxnSpPr>
            <p:nvPr/>
          </p:nvCxnSpPr>
          <p:spPr bwMode="auto">
            <a:xfrm rot="16200000" flipH="1">
              <a:off x="7682699" y="4930636"/>
              <a:ext cx="1001773" cy="189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5" name="Curved Connector 44"/>
            <p:cNvCxnSpPr>
              <a:stCxn id="33" idx="4"/>
              <a:endCxn id="34" idx="0"/>
            </p:cNvCxnSpPr>
            <p:nvPr/>
          </p:nvCxnSpPr>
          <p:spPr bwMode="auto">
            <a:xfrm rot="5400000">
              <a:off x="6747138" y="4958515"/>
              <a:ext cx="737174" cy="2137616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6" name="Curved Connector 45"/>
            <p:cNvCxnSpPr>
              <a:stCxn id="33" idx="4"/>
              <a:endCxn id="41" idx="0"/>
            </p:cNvCxnSpPr>
            <p:nvPr/>
          </p:nvCxnSpPr>
          <p:spPr bwMode="auto">
            <a:xfrm rot="16200000" flipH="1">
              <a:off x="7840307" y="6002960"/>
              <a:ext cx="688855" cy="406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7" name="Straight Arrow Connector 46"/>
            <p:cNvCxnSpPr>
              <a:stCxn id="32" idx="2"/>
              <a:endCxn id="42" idx="3"/>
            </p:cNvCxnSpPr>
            <p:nvPr/>
          </p:nvCxnSpPr>
          <p:spPr bwMode="auto">
            <a:xfrm rot="10800000">
              <a:off x="5789872" y="4179457"/>
              <a:ext cx="1082921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8" name="Straight Arrow Connector 47"/>
            <p:cNvCxnSpPr>
              <a:stCxn id="32" idx="2"/>
              <a:endCxn id="43" idx="3"/>
            </p:cNvCxnSpPr>
            <p:nvPr/>
          </p:nvCxnSpPr>
          <p:spPr bwMode="auto">
            <a:xfrm rot="10800000" flipV="1">
              <a:off x="5789872" y="4263422"/>
              <a:ext cx="1082921" cy="18453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 rot="238339">
              <a:off x="6072351" y="3982268"/>
              <a:ext cx="5608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1215795">
              <a:off x="6106894" y="4317137"/>
              <a:ext cx="69119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96629" y="5779179"/>
              <a:ext cx="710683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68760" y="5922716"/>
              <a:ext cx="1038752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58475" y="5093070"/>
              <a:ext cx="820437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Troisième étape : lier les deux tables entre elles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4528741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35" name="Oval 34"/>
          <p:cNvSpPr/>
          <p:nvPr/>
        </p:nvSpPr>
        <p:spPr>
          <a:xfrm>
            <a:off x="7188480" y="4518577"/>
            <a:ext cx="1046880" cy="414764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668959" y="1769945"/>
            <a:ext cx="1046880" cy="414764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0" y="2461218"/>
            <a:ext cx="1046880" cy="414764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38" name="Shape 37"/>
          <p:cNvCxnSpPr>
            <a:stCxn id="36" idx="4"/>
            <a:endCxn id="35" idx="2"/>
          </p:cNvCxnSpPr>
          <p:nvPr/>
        </p:nvCxnSpPr>
        <p:spPr>
          <a:xfrm rot="16200000" flipH="1">
            <a:off x="3419815" y="957294"/>
            <a:ext cx="2541250" cy="4996081"/>
          </a:xfrm>
          <a:prstGeom prst="curvedConnector2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37" idx="4"/>
            <a:endCxn id="35" idx="2"/>
          </p:cNvCxnSpPr>
          <p:nvPr/>
        </p:nvCxnSpPr>
        <p:spPr>
          <a:xfrm rot="16200000" flipH="1">
            <a:off x="2930971" y="468450"/>
            <a:ext cx="1849978" cy="6665040"/>
          </a:xfrm>
          <a:prstGeom prst="curvedConnector2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79201" y="3221618"/>
            <a:ext cx="3939839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:B_Table a rr:TriplesMap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...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rr:refPredicateObjectMap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rr:refPredicateMap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rr:predicate a:author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rr:refObjectMap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rr:parentTriplesMap :P_Table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rr:joinCondition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"{child}.Author = {parent}.ID"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]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].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Définir les types des données</a:t>
            </a:r>
          </a:p>
          <a:p>
            <a:r>
              <a:rPr lang="fr-FR" dirty="0" smtClean="0"/>
              <a:t>Combinaisons plus complexes pour la définitions des objets (p.ex., pour une colonne, les objets peuvent être définis par une </a:t>
            </a:r>
            <a:r>
              <a:rPr lang="fr-FR" i="1" dirty="0" smtClean="0"/>
              <a:t>autre </a:t>
            </a:r>
            <a:r>
              <a:rPr lang="fr-FR" dirty="0" smtClean="0"/>
              <a:t>colonne)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Autre possibilités offertes par R2RML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32160" y="3912891"/>
            <a:ext cx="7603199" cy="1728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:B_Table rdf:type rr:TriplesMap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...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rr:predicateObjectMap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...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rr:objectMap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rr:column "Year"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</a:t>
            </a:r>
            <a:r>
              <a:rPr lang="en-US" sz="1100" b="1" noProof="1" smtClean="0">
                <a:solidFill>
                  <a:schemeClr val="accent2"/>
                </a:solidFill>
                <a:latin typeface="Courier New" charset="0"/>
                <a:ea typeface="msmincho" charset="0"/>
                <a:cs typeface="msmincho" charset="0"/>
              </a:rPr>
              <a:t>rr:datatype xsd:year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]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 ;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41" y="1479703"/>
            <a:ext cx="8639999" cy="705006"/>
          </a:xfrm>
        </p:spPr>
        <p:txBody>
          <a:bodyPr/>
          <a:lstStyle/>
          <a:p>
            <a:r>
              <a:rPr lang="fr-FR" dirty="0" smtClean="0"/>
              <a:t>Nous avions, dans notre exemple 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Tables virtuelles</a:t>
            </a:r>
            <a:endParaRPr lang="fr-FR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157280" y="3809938"/>
            <a:ext cx="3633553" cy="1175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:B_Table rdf:type rr:TriplesMap ;</a:t>
            </a:r>
          </a:p>
          <a:p>
            <a:pPr>
              <a:lnSpc>
                <a:spcPct val="88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rr:subjectMap [</a:t>
            </a:r>
          </a:p>
          <a:p>
            <a:pPr>
              <a:lnSpc>
                <a:spcPct val="88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rr:template "http://...isbn/{ISBN}";  </a:t>
            </a:r>
          </a:p>
          <a:p>
            <a:pPr>
              <a:lnSpc>
                <a:spcPct val="88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];</a:t>
            </a:r>
          </a:p>
          <a:p>
            <a:pPr>
              <a:lnSpc>
                <a:spcPct val="88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…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258720" y="6367449"/>
            <a:ext cx="2646121" cy="31073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07526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lang="en-US" sz="1000" b="1" noProof="1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55680" y="3948193"/>
          <a:ext cx="2274458" cy="62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291"/>
                <a:gridCol w="535167"/>
              </a:tblGrid>
              <a:tr h="31107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ISBN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</a:tr>
              <a:tr h="31107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0006511409X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</a:tr>
            </a:tbl>
          </a:graphicData>
        </a:graphic>
      </p:graphicFrame>
      <p:cxnSp>
        <p:nvCxnSpPr>
          <p:cNvPr id="16" name="Straight Arrow Connector 15"/>
          <p:cNvCxnSpPr>
            <a:endCxn id="14" idx="0"/>
          </p:cNvCxnSpPr>
          <p:nvPr/>
        </p:nvCxnSpPr>
        <p:spPr>
          <a:xfrm rot="16200000" flipH="1">
            <a:off x="2606960" y="4392627"/>
            <a:ext cx="2073621" cy="1876021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41" y="1216927"/>
            <a:ext cx="8639999" cy="2039993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Nous aurions pu utiliser SQL</a:t>
            </a:r>
          </a:p>
          <a:p>
            <a:pPr lvl="1"/>
            <a:r>
              <a:rPr lang="fr-CA" dirty="0" smtClean="0"/>
              <a:t>pour générer un table virtuelle (« </a:t>
            </a:r>
            <a:r>
              <a:rPr lang="en-US" dirty="0" smtClean="0"/>
              <a:t>logical table</a:t>
            </a:r>
            <a:r>
              <a:rPr lang="fr-CA" dirty="0" smtClean="0"/>
              <a:t> »)</a:t>
            </a:r>
          </a:p>
          <a:p>
            <a:pPr lvl="1"/>
            <a:r>
              <a:rPr lang="fr-CA" dirty="0" smtClean="0"/>
              <a:t>toutes les autre définitions se réfèrent à cette table</a:t>
            </a:r>
          </a:p>
          <a:p>
            <a:r>
              <a:rPr lang="fr-CA" dirty="0" smtClean="0"/>
              <a:t>Ce serait bien trop compliqué pour notre exemple, mais ouvre beaucoup de possibilités en général!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Tables virtuelles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3258720" y="6367449"/>
            <a:ext cx="2646121" cy="31073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07526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lang="en-US" sz="1000" b="1" noProof="1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5680" y="3948193"/>
          <a:ext cx="2274458" cy="62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291"/>
                <a:gridCol w="535167"/>
              </a:tblGrid>
              <a:tr h="31107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ISBN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</a:tr>
              <a:tr h="31107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0006511409X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263200" y="4362956"/>
          <a:ext cx="3732479" cy="62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248"/>
                <a:gridCol w="878231"/>
              </a:tblGrid>
              <a:tr h="31107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id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</a:tr>
              <a:tr h="31107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http://…isbn/0006511409X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76695" marR="76695" marT="38352" marB="38352"/>
                </a:tc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982240" y="3256920"/>
            <a:ext cx="3317760" cy="898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:B_Table rdf:type rr:TriplesMap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rr:SQLQuery "Select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("http://…isbn/" || ISBN) AS id,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Author, Title, Publisher, Year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from b_table "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74880" y="4293829"/>
            <a:ext cx="2350080" cy="34563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0"/>
          </p:cNvCxnSpPr>
          <p:nvPr/>
        </p:nvCxnSpPr>
        <p:spPr>
          <a:xfrm rot="10800000" flipV="1">
            <a:off x="4581782" y="5054227"/>
            <a:ext cx="2547663" cy="1313221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92640" y="5330738"/>
            <a:ext cx="2903040" cy="898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:B_Table rdf:type rr:TriplesMap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…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rr:subjectMap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ff:column "id"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moteur R2RML peut être compliqué</a:t>
            </a:r>
          </a:p>
          <a:p>
            <a:pPr lvl="1"/>
            <a:r>
              <a:rPr lang="fr-FR" dirty="0" smtClean="0"/>
              <a:t>contient tout un moteur SQL</a:t>
            </a:r>
          </a:p>
          <a:p>
            <a:pPr lvl="1"/>
            <a:r>
              <a:rPr lang="fr-FR" dirty="0" smtClean="0"/>
              <a:t>o.k. quant inclus dans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un système important</a:t>
            </a:r>
          </a:p>
          <a:p>
            <a:r>
              <a:rPr lang="fr-FR" dirty="0" smtClean="0"/>
              <a:t>L’alternative : générer un graphe RDF simple</a:t>
            </a:r>
          </a:p>
          <a:p>
            <a:pPr lvl="1"/>
            <a:r>
              <a:rPr lang="fr-FR" dirty="0" smtClean="0"/>
              <a:t>pas de transformations spéciales</a:t>
            </a:r>
          </a:p>
          <a:p>
            <a:pPr lvl="1"/>
            <a:r>
              <a:rPr lang="fr-FR" dirty="0" smtClean="0"/>
              <a:t>objets littéraux sauf pour les liens entre les tables</a:t>
            </a:r>
          </a:p>
          <a:p>
            <a:pPr lvl="1"/>
            <a:r>
              <a:rPr lang="fr-FR" dirty="0" smtClean="0"/>
              <a:t>structure des noms fixe</a:t>
            </a:r>
          </a:p>
          <a:p>
            <a:pPr lvl="1"/>
            <a:r>
              <a:rPr lang="fr-FR" dirty="0" smtClean="0"/>
              <a:t>l’équivalent d’un « R2RML zéro »</a:t>
            </a:r>
          </a:p>
          <a:p>
            <a:r>
              <a:rPr lang="fr-FR" dirty="0" smtClean="0"/>
              <a:t>Le graphe peut être transformé avec RIF, SPARQL,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direct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1" smtClean="0"/>
              <a:t>Retour à notre exemple</a:t>
            </a:r>
            <a:endParaRPr lang="en-US" noProof="1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4528741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1" smtClean="0"/>
              <a:t>Retour à notre exemple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4528741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56" name="Oval 55"/>
          <p:cNvSpPr/>
          <p:nvPr/>
        </p:nvSpPr>
        <p:spPr>
          <a:xfrm>
            <a:off x="0" y="1424309"/>
            <a:ext cx="5396664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21" name="Shape 20"/>
          <p:cNvCxnSpPr>
            <a:stCxn id="56" idx="6"/>
            <a:endCxn id="22" idx="0"/>
          </p:cNvCxnSpPr>
          <p:nvPr/>
        </p:nvCxnSpPr>
        <p:spPr>
          <a:xfrm>
            <a:off x="5396664" y="1804509"/>
            <a:ext cx="765096" cy="1278854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3880800" y="3217826"/>
            <a:ext cx="4780803" cy="1711131"/>
            <a:chOff x="4278312" y="3547057"/>
            <a:chExt cx="5270503" cy="1886205"/>
          </a:xfrm>
        </p:grpSpPr>
        <p:grpSp>
          <p:nvGrpSpPr>
            <p:cNvPr id="6" name="Group 54"/>
            <p:cNvGrpSpPr/>
            <p:nvPr/>
          </p:nvGrpSpPr>
          <p:grpSpPr>
            <a:xfrm>
              <a:off x="4278312" y="3969778"/>
              <a:ext cx="5270503" cy="1463484"/>
              <a:chOff x="4278312" y="3969778"/>
              <a:chExt cx="5270503" cy="1463484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6823757" y="4096148"/>
                <a:ext cx="2725058" cy="33454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noProof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rPr>
                  <a:t>&lt;Book/ISBN=0006511409#_&gt;</a:t>
                </a:r>
                <a:endPara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4278312" y="4060501"/>
                <a:ext cx="1511559" cy="2379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dirty="0" smtClean="0">
                    <a:solidFill>
                      <a:srgbClr val="0D0D0D"/>
                    </a:solidFill>
                  </a:rPr>
                  <a:t>The Glass Palace</a:t>
                </a:r>
                <a:endParaRPr lang="en-US" sz="900" b="1" dirty="0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4278312" y="4328996"/>
                <a:ext cx="1511559" cy="2379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dirty="0" smtClean="0">
                    <a:solidFill>
                      <a:srgbClr val="0D0D0D"/>
                    </a:solidFill>
                  </a:rPr>
                  <a:t>2000</a:t>
                </a:r>
                <a:endParaRPr lang="en-US" sz="900" b="1" dirty="0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cxnSp>
            <p:nvCxnSpPr>
              <p:cNvPr id="38" name="Curved Connector 37"/>
              <p:cNvCxnSpPr>
                <a:stCxn id="33" idx="4"/>
              </p:cNvCxnSpPr>
              <p:nvPr/>
            </p:nvCxnSpPr>
            <p:spPr bwMode="auto">
              <a:xfrm rot="5400000">
                <a:off x="7684606" y="4931582"/>
                <a:ext cx="1002567" cy="794"/>
              </a:xfrm>
              <a:prstGeom prst="curved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41" name="Straight Arrow Connector 40"/>
              <p:cNvCxnSpPr>
                <a:stCxn id="33" idx="2"/>
                <a:endCxn id="36" idx="3"/>
              </p:cNvCxnSpPr>
              <p:nvPr/>
            </p:nvCxnSpPr>
            <p:spPr bwMode="auto">
              <a:xfrm rot="10800000">
                <a:off x="5789871" y="4179456"/>
                <a:ext cx="1033886" cy="83966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42" name="Straight Arrow Connector 41"/>
              <p:cNvCxnSpPr>
                <a:stCxn id="33" idx="2"/>
                <a:endCxn id="37" idx="3"/>
              </p:cNvCxnSpPr>
              <p:nvPr/>
            </p:nvCxnSpPr>
            <p:spPr bwMode="auto">
              <a:xfrm rot="10800000" flipV="1">
                <a:off x="5789871" y="4263422"/>
                <a:ext cx="1033886" cy="18453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43" name="TextBox 42"/>
              <p:cNvSpPr txBox="1"/>
              <p:nvPr/>
            </p:nvSpPr>
            <p:spPr>
              <a:xfrm rot="238339">
                <a:off x="5905021" y="3969778"/>
                <a:ext cx="1060827" cy="254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&lt;Book#Title&gt;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21077710">
                <a:off x="5962060" y="4323930"/>
                <a:ext cx="1153594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&lt;Book#Year&gt;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164512" y="4846636"/>
                <a:ext cx="12192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&lt;Book#Author&gt;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 bwMode="auto">
            <a:xfrm>
              <a:off x="5421312" y="3547057"/>
              <a:ext cx="1511559" cy="23791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0006511409X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30" name="Straight Arrow Connector 29"/>
            <p:cNvCxnSpPr>
              <a:stCxn id="33" idx="0"/>
              <a:endCxn id="29" idx="2"/>
            </p:cNvCxnSpPr>
            <p:nvPr/>
          </p:nvCxnSpPr>
          <p:spPr bwMode="auto">
            <a:xfrm rot="16200000" flipV="1">
              <a:off x="7026100" y="2935961"/>
              <a:ext cx="311180" cy="20091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 rot="665990">
              <a:off x="6954132" y="3782726"/>
              <a:ext cx="1153594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&lt;Book#ISBN&gt;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3535200" y="3083363"/>
            <a:ext cx="5253120" cy="1313418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20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err="1" smtClean="0"/>
              <a:t>Rôle</a:t>
            </a:r>
            <a:r>
              <a:rPr lang="en-US" dirty="0" smtClean="0"/>
              <a:t> de SPARQL</a:t>
            </a:r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286560" y="4018885"/>
            <a:ext cx="1313280" cy="1138296"/>
            <a:chOff x="4659312" y="2789237"/>
            <a:chExt cx="1143000" cy="990600"/>
          </a:xfrm>
        </p:grpSpPr>
        <p:sp>
          <p:nvSpPr>
            <p:cNvPr id="26" name="Oval 25"/>
            <p:cNvSpPr/>
            <p:nvPr/>
          </p:nvSpPr>
          <p:spPr bwMode="auto">
            <a:xfrm>
              <a:off x="4887912" y="27892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116512" y="3170237"/>
              <a:ext cx="152400" cy="152400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573712" y="2789237"/>
              <a:ext cx="152400" cy="1524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649912" y="32464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659312" y="33988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345112" y="362743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32" name="Straight Arrow Connector 31"/>
            <p:cNvCxnSpPr>
              <a:stCxn id="26" idx="6"/>
              <a:endCxn id="28" idx="2"/>
            </p:cNvCxnSpPr>
            <p:nvPr/>
          </p:nvCxnSpPr>
          <p:spPr bwMode="auto">
            <a:xfrm>
              <a:off x="5040312" y="2865437"/>
              <a:ext cx="533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3" name="Straight Arrow Connector 32"/>
            <p:cNvCxnSpPr>
              <a:stCxn id="26" idx="5"/>
              <a:endCxn id="29" idx="1"/>
            </p:cNvCxnSpPr>
            <p:nvPr/>
          </p:nvCxnSpPr>
          <p:spPr bwMode="auto">
            <a:xfrm rot="16200000" flipH="1">
              <a:off x="5170394" y="2766919"/>
              <a:ext cx="349436" cy="65423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4" name="Straight Arrow Connector 33"/>
            <p:cNvCxnSpPr>
              <a:stCxn id="30" idx="7"/>
              <a:endCxn id="27" idx="2"/>
            </p:cNvCxnSpPr>
            <p:nvPr/>
          </p:nvCxnSpPr>
          <p:spPr bwMode="auto">
            <a:xfrm rot="5400000" flipH="1" flipV="1">
              <a:off x="4865594" y="3170237"/>
              <a:ext cx="174718" cy="3271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5" name="Straight Arrow Connector 34"/>
            <p:cNvCxnSpPr>
              <a:stCxn id="27" idx="5"/>
              <a:endCxn id="31" idx="0"/>
            </p:cNvCxnSpPr>
            <p:nvPr/>
          </p:nvCxnSpPr>
          <p:spPr bwMode="auto">
            <a:xfrm rot="16200000" flipH="1">
              <a:off x="5170394" y="3376519"/>
              <a:ext cx="327118" cy="1747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6" name="Straight Arrow Connector 35"/>
            <p:cNvCxnSpPr>
              <a:stCxn id="31" idx="7"/>
              <a:endCxn id="28" idx="4"/>
            </p:cNvCxnSpPr>
            <p:nvPr/>
          </p:nvCxnSpPr>
          <p:spPr bwMode="auto">
            <a:xfrm rot="5400000" flipH="1" flipV="1">
              <a:off x="5208494" y="3208337"/>
              <a:ext cx="708118" cy="1747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</p:grpSp>
      <p:grpSp>
        <p:nvGrpSpPr>
          <p:cNvPr id="3" name="Group 91"/>
          <p:cNvGrpSpPr/>
          <p:nvPr/>
        </p:nvGrpSpPr>
        <p:grpSpPr>
          <a:xfrm>
            <a:off x="3327840" y="2392091"/>
            <a:ext cx="2211840" cy="622145"/>
            <a:chOff x="3668712" y="2636837"/>
            <a:chExt cx="2438400" cy="685800"/>
          </a:xfrm>
        </p:grpSpPr>
        <p:sp>
          <p:nvSpPr>
            <p:cNvPr id="91" name="Oval 90"/>
            <p:cNvSpPr/>
            <p:nvPr/>
          </p:nvSpPr>
          <p:spPr bwMode="auto">
            <a:xfrm>
              <a:off x="3668712" y="2636837"/>
              <a:ext cx="2438400" cy="68580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83012" y="2789237"/>
              <a:ext cx="22098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fr-FR" sz="1500" b="1" dirty="0" smtClean="0">
                  <a:solidFill>
                    <a:srgbClr val="800000"/>
                  </a:solidFill>
                  <a:latin typeface="Arial" charset="0"/>
                </a:rPr>
                <a:t>Moteur </a:t>
              </a:r>
              <a:r>
                <a:rPr lang="en-US" sz="1500" b="1" dirty="0" smtClean="0">
                  <a:solidFill>
                    <a:srgbClr val="800000"/>
                  </a:solidFill>
                  <a:latin typeface="Arial" charset="0"/>
                </a:rPr>
                <a:t>SPARQL</a:t>
              </a:r>
              <a:endParaRPr lang="en-US" sz="1500" b="1" dirty="0">
                <a:solidFill>
                  <a:srgbClr val="800000"/>
                </a:solidFill>
                <a:latin typeface="Arial" charset="0"/>
              </a:endParaRP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2118239" y="5433690"/>
            <a:ext cx="699004" cy="1191042"/>
            <a:chOff x="2335212" y="5989637"/>
            <a:chExt cx="770604" cy="13129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5212" y="5989637"/>
              <a:ext cx="761999" cy="98676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379143" y="6980237"/>
              <a:ext cx="726673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8000"/>
                  </a:solidFill>
                </a:rPr>
                <a:t>HTML</a:t>
              </a:r>
              <a:endParaRPr lang="en-US" sz="13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661013" y="5433690"/>
            <a:ext cx="1796110" cy="1191042"/>
            <a:chOff x="4387964" y="5989637"/>
            <a:chExt cx="1980087" cy="13129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5989637"/>
              <a:ext cx="761999" cy="986761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387964" y="6980237"/>
              <a:ext cx="1980087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00" b="1" dirty="0" smtClean="0">
                  <a:solidFill>
                    <a:srgbClr val="008000"/>
                  </a:solidFill>
                </a:rPr>
                <a:t>Texte non structuré</a:t>
              </a:r>
              <a:endParaRPr lang="fr-FR" sz="13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Group 44"/>
          <p:cNvGrpSpPr/>
          <p:nvPr/>
        </p:nvGrpSpPr>
        <p:grpSpPr>
          <a:xfrm>
            <a:off x="6015022" y="5433690"/>
            <a:ext cx="1184940" cy="1191042"/>
            <a:chOff x="6631141" y="5989637"/>
            <a:chExt cx="1306314" cy="13129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9112" y="5989637"/>
              <a:ext cx="761999" cy="98676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631141" y="6980237"/>
              <a:ext cx="1306314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8000"/>
                  </a:solidFill>
                </a:rPr>
                <a:t>XML/XHTML</a:t>
              </a:r>
              <a:endParaRPr lang="en-US" sz="13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7551859" y="4105174"/>
            <a:ext cx="1555726" cy="1544452"/>
            <a:chOff x="8325407" y="4525193"/>
            <a:chExt cx="1715082" cy="17024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5997" y="4541837"/>
              <a:ext cx="1066800" cy="1066800"/>
            </a:xfrm>
            <a:prstGeom prst="rect">
              <a:avLst/>
            </a:prstGeom>
            <a:effectLst>
              <a:outerShdw blurRad="50800" dist="38100" dir="5400000">
                <a:srgbClr val="000000">
                  <a:alpha val="43000"/>
                </a:srgb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8338321" y="5684838"/>
              <a:ext cx="1702168" cy="542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008000"/>
                  </a:solidFill>
                </a:rPr>
                <a:t>B</a:t>
              </a:r>
              <a:r>
                <a:rPr lang="fr-FR" sz="1300" b="1" dirty="0" smtClean="0">
                  <a:solidFill>
                    <a:srgbClr val="008000"/>
                  </a:solidFill>
                </a:rPr>
                <a:t>ase de données</a:t>
              </a:r>
            </a:p>
            <a:p>
              <a:pPr algn="ctr"/>
              <a:r>
                <a:rPr lang="fr-FR" sz="1300" b="1" dirty="0" smtClean="0">
                  <a:solidFill>
                    <a:srgbClr val="008000"/>
                  </a:solidFill>
                </a:rPr>
                <a:t>relationnelles</a:t>
              </a:r>
              <a:endParaRPr lang="fr-FR" sz="1300" b="1" dirty="0">
                <a:solidFill>
                  <a:srgbClr val="008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7939509" y="4911091"/>
              <a:ext cx="1094134" cy="32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0000"/>
                  </a:solidFill>
                </a:rPr>
                <a:t>SQL</a:t>
              </a:r>
              <a:r>
                <a:rPr lang="en-US" sz="1300" b="1" dirty="0" smtClean="0">
                  <a:solidFill>
                    <a:srgbClr val="000000"/>
                  </a:solidFill>
                  <a:sym typeface="Wingdings"/>
                </a:rPr>
                <a:t>RDF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54"/>
          <p:cNvGrpSpPr/>
          <p:nvPr/>
        </p:nvGrpSpPr>
        <p:grpSpPr>
          <a:xfrm>
            <a:off x="7620983" y="1280293"/>
            <a:ext cx="1305576" cy="1676456"/>
            <a:chOff x="8249205" y="1712681"/>
            <a:chExt cx="1439307" cy="184798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1712" y="1874837"/>
              <a:ext cx="1066800" cy="1066800"/>
            </a:xfrm>
            <a:prstGeom prst="rect">
              <a:avLst/>
            </a:prstGeom>
            <a:effectLst>
              <a:outerShdw blurRad="50800" dist="38100" dir="5400000">
                <a:srgbClr val="000000">
                  <a:alpha val="43000"/>
                </a:srgb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8657756" y="3017837"/>
              <a:ext cx="967012" cy="542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00" b="1" dirty="0" smtClean="0">
                  <a:solidFill>
                    <a:srgbClr val="008000"/>
                  </a:solidFill>
                </a:rPr>
                <a:t>Base de </a:t>
              </a:r>
            </a:p>
            <a:p>
              <a:r>
                <a:rPr lang="fr-FR" sz="1300" b="1" dirty="0" smtClean="0">
                  <a:solidFill>
                    <a:srgbClr val="008000"/>
                  </a:solidFill>
                </a:rPr>
                <a:t>données</a:t>
              </a:r>
              <a:endParaRPr lang="fr-FR" sz="1300" b="1" dirty="0">
                <a:solidFill>
                  <a:srgbClr val="008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7538176" y="2423710"/>
              <a:ext cx="1744396" cy="32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0000"/>
                  </a:solidFill>
                </a:rPr>
                <a:t>SPARQL Endpoint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55"/>
          <p:cNvGrpSpPr/>
          <p:nvPr/>
        </p:nvGrpSpPr>
        <p:grpSpPr>
          <a:xfrm>
            <a:off x="82893" y="1219107"/>
            <a:ext cx="1326777" cy="1582484"/>
            <a:chOff x="147220" y="1639289"/>
            <a:chExt cx="1462680" cy="1744395"/>
          </a:xfrm>
        </p:grpSpPr>
        <p:grpSp>
          <p:nvGrpSpPr>
            <p:cNvPr id="13" name="Group 52"/>
            <p:cNvGrpSpPr/>
            <p:nvPr/>
          </p:nvGrpSpPr>
          <p:grpSpPr>
            <a:xfrm>
              <a:off x="147220" y="1874837"/>
              <a:ext cx="1159292" cy="1465302"/>
              <a:chOff x="147220" y="1874837"/>
              <a:chExt cx="1159292" cy="146530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712" y="1874837"/>
                <a:ext cx="1066800" cy="1066800"/>
              </a:xfrm>
              <a:prstGeom prst="rect">
                <a:avLst/>
              </a:prstGeom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147220" y="3017836"/>
                <a:ext cx="1151511" cy="322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00" b="1" dirty="0" smtClean="0">
                    <a:solidFill>
                      <a:srgbClr val="008000"/>
                    </a:solidFill>
                  </a:rPr>
                  <a:t>Dépôt RDF</a:t>
                </a:r>
                <a:endParaRPr lang="fr-FR" sz="1300" b="1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rot="16200000">
              <a:off x="576533" y="2350318"/>
              <a:ext cx="1744395" cy="32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0000"/>
                  </a:solidFill>
                </a:rPr>
                <a:t>SPARQL Endpoint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86560" y="5226309"/>
            <a:ext cx="1121954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sz="1300" b="1" dirty="0" smtClean="0">
                <a:solidFill>
                  <a:srgbClr val="008000"/>
                </a:solidFill>
              </a:rPr>
              <a:t>Graphe RDF</a:t>
            </a:r>
            <a:endParaRPr lang="fr-FR" sz="1300" b="1" dirty="0">
              <a:solidFill>
                <a:srgbClr val="008000"/>
              </a:solidFill>
            </a:endParaRPr>
          </a:p>
        </p:txBody>
      </p:sp>
      <p:cxnSp>
        <p:nvCxnSpPr>
          <p:cNvPr id="59" name="Straight Arrow Connector 58"/>
          <p:cNvCxnSpPr>
            <a:stCxn id="8" idx="0"/>
          </p:cNvCxnSpPr>
          <p:nvPr/>
        </p:nvCxnSpPr>
        <p:spPr bwMode="auto">
          <a:xfrm rot="5400000" flipH="1" flipV="1">
            <a:off x="2031713" y="3446363"/>
            <a:ext cx="2419454" cy="15552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7" idx="0"/>
            <a:endCxn id="91" idx="4"/>
          </p:cNvCxnSpPr>
          <p:nvPr/>
        </p:nvCxnSpPr>
        <p:spPr bwMode="auto">
          <a:xfrm rot="16200000" flipV="1">
            <a:off x="3243098" y="4204899"/>
            <a:ext cx="2419454" cy="3812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5" name="Straight Arrow Connector 64"/>
          <p:cNvCxnSpPr>
            <a:stCxn id="5" idx="0"/>
          </p:cNvCxnSpPr>
          <p:nvPr/>
        </p:nvCxnSpPr>
        <p:spPr bwMode="auto">
          <a:xfrm rot="16200000" flipV="1">
            <a:off x="4502753" y="3359963"/>
            <a:ext cx="2419454" cy="17280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3" name="Straight Arrow Connector 72"/>
          <p:cNvCxnSpPr>
            <a:endCxn id="91" idx="3"/>
          </p:cNvCxnSpPr>
          <p:nvPr/>
        </p:nvCxnSpPr>
        <p:spPr bwMode="auto">
          <a:xfrm flipV="1">
            <a:off x="1668960" y="2923125"/>
            <a:ext cx="1982796" cy="154278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6" name="Straight Arrow Connector 75"/>
          <p:cNvCxnSpPr>
            <a:stCxn id="48" idx="0"/>
            <a:endCxn id="91" idx="5"/>
          </p:cNvCxnSpPr>
          <p:nvPr/>
        </p:nvCxnSpPr>
        <p:spPr bwMode="auto">
          <a:xfrm rot="10800000">
            <a:off x="5215765" y="2923125"/>
            <a:ext cx="2336101" cy="167834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9" name="Straight Arrow Connector 78"/>
          <p:cNvCxnSpPr>
            <a:stCxn id="54" idx="2"/>
            <a:endCxn id="91" idx="2"/>
          </p:cNvCxnSpPr>
          <p:nvPr/>
        </p:nvCxnSpPr>
        <p:spPr bwMode="auto">
          <a:xfrm>
            <a:off x="1409670" y="2010349"/>
            <a:ext cx="1918170" cy="69281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cxnSp>
        <p:nvCxnSpPr>
          <p:cNvPr id="82" name="Straight Arrow Connector 81"/>
          <p:cNvCxnSpPr>
            <a:stCxn id="51" idx="0"/>
            <a:endCxn id="91" idx="6"/>
          </p:cNvCxnSpPr>
          <p:nvPr/>
        </p:nvCxnSpPr>
        <p:spPr bwMode="auto">
          <a:xfrm rot="10800000" flipV="1">
            <a:off x="5539680" y="2071534"/>
            <a:ext cx="2081302" cy="63162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cxnSp>
        <p:nvCxnSpPr>
          <p:cNvPr id="110" name="Straight Arrow Connector 109"/>
          <p:cNvCxnSpPr>
            <a:stCxn id="91" idx="0"/>
            <a:endCxn id="119" idx="4"/>
          </p:cNvCxnSpPr>
          <p:nvPr/>
        </p:nvCxnSpPr>
        <p:spPr bwMode="auto">
          <a:xfrm rot="5400000" flipH="1" flipV="1">
            <a:off x="4122687" y="2081018"/>
            <a:ext cx="622145" cy="144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cxnSp>
        <p:nvCxnSpPr>
          <p:cNvPr id="113" name="Straight Arrow Connector 112"/>
          <p:cNvCxnSpPr>
            <a:endCxn id="119" idx="2"/>
          </p:cNvCxnSpPr>
          <p:nvPr/>
        </p:nvCxnSpPr>
        <p:spPr bwMode="auto">
          <a:xfrm flipV="1">
            <a:off x="1392480" y="1493436"/>
            <a:ext cx="2350080" cy="41476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cxnSp>
        <p:nvCxnSpPr>
          <p:cNvPr id="116" name="Straight Arrow Connector 115"/>
          <p:cNvCxnSpPr>
            <a:endCxn id="119" idx="6"/>
          </p:cNvCxnSpPr>
          <p:nvPr/>
        </p:nvCxnSpPr>
        <p:spPr bwMode="auto">
          <a:xfrm rot="10800000">
            <a:off x="5124960" y="1493436"/>
            <a:ext cx="2488320" cy="41476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grpSp>
        <p:nvGrpSpPr>
          <p:cNvPr id="14" name="Group 129"/>
          <p:cNvGrpSpPr/>
          <p:nvPr/>
        </p:nvGrpSpPr>
        <p:grpSpPr>
          <a:xfrm>
            <a:off x="3742560" y="1216927"/>
            <a:ext cx="1382400" cy="553018"/>
            <a:chOff x="4125912" y="1341437"/>
            <a:chExt cx="1524000" cy="6096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196017" y="1455837"/>
              <a:ext cx="13716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fr-FR" sz="1500" b="1" dirty="0" smtClean="0">
                  <a:solidFill>
                    <a:srgbClr val="800000"/>
                  </a:solidFill>
                  <a:latin typeface="Arial" charset="0"/>
                </a:rPr>
                <a:t>Application</a:t>
              </a:r>
              <a:endParaRPr lang="fr-FR" sz="1500" b="1" dirty="0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4125912" y="1341437"/>
              <a:ext cx="1524000" cy="60960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 rot="18136226">
            <a:off x="2679103" y="4230930"/>
            <a:ext cx="590703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noProof="1" smtClean="0">
                <a:solidFill>
                  <a:srgbClr val="000000"/>
                </a:solidFill>
              </a:rPr>
              <a:t>RDFa</a:t>
            </a:r>
            <a:endParaRPr lang="en-US" sz="1300" b="1" noProof="1">
              <a:solidFill>
                <a:srgbClr val="00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 rot="3212084">
            <a:off x="5392161" y="4294260"/>
            <a:ext cx="1257552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noProof="1" smtClean="0">
                <a:solidFill>
                  <a:srgbClr val="000000"/>
                </a:solidFill>
              </a:rPr>
              <a:t>GRDDL, RDFa</a:t>
            </a:r>
            <a:endParaRPr lang="en-US" sz="1300" b="1" noProof="1">
              <a:solidFill>
                <a:srgbClr val="00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 rot="16200000">
            <a:off x="3529271" y="4217108"/>
            <a:ext cx="1514032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sz="1300" b="1" noProof="1" smtClean="0">
                <a:solidFill>
                  <a:srgbClr val="000000"/>
                </a:solidFill>
              </a:rPr>
              <a:t>Techniques NLP</a:t>
            </a:r>
            <a:endParaRPr lang="fr-FR" sz="1300" b="1" noProof="1">
              <a:solidFill>
                <a:srgbClr val="00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 rot="1192782">
            <a:off x="1740882" y="2098278"/>
            <a:ext cx="1629449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</a:rPr>
              <a:t>SPARQL Construct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 rot="20494382">
            <a:off x="5684476" y="2079645"/>
            <a:ext cx="1629449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</a:rPr>
              <a:t>SPARQL Construct</a:t>
            </a:r>
            <a:endParaRPr lang="en-US" sz="13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1" smtClean="0"/>
              <a:t>Retour à notre exemple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440" y="1631691"/>
          <a:ext cx="4528741" cy="4232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1247"/>
                <a:gridCol w="581558"/>
                <a:gridCol w="1207664"/>
                <a:gridCol w="1078272"/>
              </a:tblGrid>
              <a:tr h="2116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ISBN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Author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Title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b="1" dirty="0"/>
                    </a:p>
                  </a:txBody>
                  <a:tcPr marL="52175" marR="52175" marT="26090" marB="26090"/>
                </a:tc>
              </a:tr>
              <a:tr h="2116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0006511409X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noProof="1" smtClean="0"/>
                        <a:t>id_xyz</a:t>
                      </a:r>
                      <a:endParaRPr lang="en-US" sz="1000" noProof="1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Glass Palace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2000</a:t>
                      </a:r>
                      <a:endParaRPr lang="en-US" sz="1000" dirty="0"/>
                    </a:p>
                  </a:txBody>
                  <a:tcPr marL="52175" marR="52175" marT="26090" marB="260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39" y="2382044"/>
          <a:ext cx="4285440" cy="3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384"/>
                <a:gridCol w="1211384"/>
                <a:gridCol w="1862672"/>
              </a:tblGrid>
              <a:tr h="1849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ID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Name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Homepage</a:t>
                      </a:r>
                      <a:endParaRPr lang="en-US" sz="900" b="1" dirty="0"/>
                    </a:p>
                  </a:txBody>
                  <a:tcPr marL="46706" marR="46706" marT="23355" marB="23355"/>
                </a:tc>
              </a:tr>
              <a:tr h="184965"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id_xyz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Ghosh, Amitav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  <a:tc>
                  <a:txBody>
                    <a:bodyPr/>
                    <a:lstStyle/>
                    <a:p>
                      <a:r>
                        <a:rPr lang="en-US" sz="900" noProof="1" smtClean="0"/>
                        <a:t>http://www.amitavghosh.com</a:t>
                      </a:r>
                      <a:endParaRPr lang="en-US" sz="900" noProof="1"/>
                    </a:p>
                  </a:txBody>
                  <a:tcPr marL="46706" marR="46706" marT="23355" marB="23355"/>
                </a:tc>
              </a:tr>
            </a:tbl>
          </a:graphicData>
        </a:graphic>
      </p:graphicFrame>
      <p:sp>
        <p:nvSpPr>
          <p:cNvPr id="58" name="Oval 57"/>
          <p:cNvSpPr/>
          <p:nvPr/>
        </p:nvSpPr>
        <p:spPr>
          <a:xfrm>
            <a:off x="0" y="2184709"/>
            <a:ext cx="5055840" cy="829527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59" name="Shape 58"/>
          <p:cNvCxnSpPr>
            <a:stCxn id="58" idx="4"/>
            <a:endCxn id="65" idx="2"/>
          </p:cNvCxnSpPr>
          <p:nvPr/>
        </p:nvCxnSpPr>
        <p:spPr>
          <a:xfrm rot="16200000" flipH="1">
            <a:off x="2152166" y="3389990"/>
            <a:ext cx="2970841" cy="2219333"/>
          </a:xfrm>
          <a:prstGeom prst="curvedConnector2">
            <a:avLst/>
          </a:prstGeom>
          <a:ln w="127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3535200" y="3083363"/>
            <a:ext cx="5253120" cy="1313418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grpSp>
        <p:nvGrpSpPr>
          <p:cNvPr id="2" name="Group 45"/>
          <p:cNvGrpSpPr/>
          <p:nvPr/>
        </p:nvGrpSpPr>
        <p:grpSpPr>
          <a:xfrm>
            <a:off x="3880800" y="3217826"/>
            <a:ext cx="5124960" cy="2797300"/>
            <a:chOff x="4278312" y="3547057"/>
            <a:chExt cx="5649913" cy="3083505"/>
          </a:xfrm>
        </p:grpSpPr>
        <p:grpSp>
          <p:nvGrpSpPr>
            <p:cNvPr id="6" name="Group 40"/>
            <p:cNvGrpSpPr/>
            <p:nvPr/>
          </p:nvGrpSpPr>
          <p:grpSpPr>
            <a:xfrm>
              <a:off x="4278312" y="3547057"/>
              <a:ext cx="5486400" cy="3083505"/>
              <a:chOff x="4278312" y="3547057"/>
              <a:chExt cx="5486400" cy="3083505"/>
            </a:xfrm>
          </p:grpSpPr>
          <p:grpSp>
            <p:nvGrpSpPr>
              <p:cNvPr id="7" name="Group 54"/>
              <p:cNvGrpSpPr/>
              <p:nvPr/>
            </p:nvGrpSpPr>
            <p:grpSpPr>
              <a:xfrm>
                <a:off x="4278312" y="3969778"/>
                <a:ext cx="5486400" cy="2660784"/>
                <a:chOff x="4278312" y="3969778"/>
                <a:chExt cx="5486400" cy="2660784"/>
              </a:xfrm>
            </p:grpSpPr>
            <p:sp>
              <p:nvSpPr>
                <p:cNvPr id="8" name="Oval 7"/>
                <p:cNvSpPr/>
                <p:nvPr/>
              </p:nvSpPr>
              <p:spPr bwMode="auto">
                <a:xfrm>
                  <a:off x="6823757" y="4096148"/>
                  <a:ext cx="2725058" cy="33454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noProof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charset="0"/>
                    </a:rPr>
                    <a:t>&lt;Book/ISBN=0006511409#_&gt;</a:t>
                  </a:r>
                  <a:endParaRPr lang="en-US" sz="9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 bwMode="auto">
                <a:xfrm>
                  <a:off x="7348086" y="5432469"/>
                  <a:ext cx="1676400" cy="22626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2500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5525892" y="6392652"/>
                  <a:ext cx="1206759" cy="23791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Ghosh, Amitav</a:t>
                  </a:r>
                  <a:endParaRPr lang="en-US" sz="900" b="1" noProof="1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4278312" y="4060501"/>
                  <a:ext cx="1511559" cy="23791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dirty="0" smtClean="0">
                      <a:solidFill>
                        <a:srgbClr val="0D0D0D"/>
                      </a:solidFill>
                    </a:rPr>
                    <a:t>The Glass Palace</a:t>
                  </a:r>
                  <a:endParaRPr lang="en-US" sz="900" b="1" dirty="0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4278312" y="4328996"/>
                  <a:ext cx="1511559" cy="23791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dirty="0" smtClean="0">
                      <a:solidFill>
                        <a:srgbClr val="0D0D0D"/>
                      </a:solidFill>
                    </a:rPr>
                    <a:t>2000</a:t>
                  </a:r>
                  <a:endParaRPr lang="en-US" sz="900" b="1" dirty="0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8" name="Curved Connector 17"/>
                <p:cNvCxnSpPr>
                  <a:stCxn id="8" idx="4"/>
                  <a:endCxn id="10" idx="0"/>
                </p:cNvCxnSpPr>
                <p:nvPr/>
              </p:nvCxnSpPr>
              <p:spPr bwMode="auto">
                <a:xfrm rot="5400000">
                  <a:off x="7685400" y="4931582"/>
                  <a:ext cx="1001774" cy="1751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/>
                  <a:tailEnd type="triangle" w="lg" len="med"/>
                </a:ln>
                <a:effectLst/>
              </p:spPr>
            </p:cxnSp>
            <p:cxnSp>
              <p:nvCxnSpPr>
                <p:cNvPr id="19" name="Curved Connector 18"/>
                <p:cNvCxnSpPr>
                  <a:stCxn id="10" idx="4"/>
                  <a:endCxn id="11" idx="0"/>
                </p:cNvCxnSpPr>
                <p:nvPr/>
              </p:nvCxnSpPr>
              <p:spPr bwMode="auto">
                <a:xfrm rot="5400000">
                  <a:off x="6790822" y="4997186"/>
                  <a:ext cx="733916" cy="2057014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/>
                  <a:tailEnd type="triangle" w="lg" len="med"/>
                </a:ln>
                <a:effectLst/>
              </p:spPr>
            </p:cxnSp>
            <p:cxnSp>
              <p:nvCxnSpPr>
                <p:cNvPr id="20" name="Curved Connector 19"/>
                <p:cNvCxnSpPr>
                  <a:stCxn id="10" idx="4"/>
                  <a:endCxn id="40" idx="0"/>
                </p:cNvCxnSpPr>
                <p:nvPr/>
              </p:nvCxnSpPr>
              <p:spPr bwMode="auto">
                <a:xfrm rot="5400000">
                  <a:off x="7817513" y="6023878"/>
                  <a:ext cx="733916" cy="3633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/>
                  <a:tailEnd type="triangle" w="lg" len="med"/>
                </a:ln>
                <a:effectLst/>
              </p:spPr>
            </p:cxnSp>
            <p:cxnSp>
              <p:nvCxnSpPr>
                <p:cNvPr id="23" name="Straight Arrow Connector 22"/>
                <p:cNvCxnSpPr>
                  <a:stCxn id="8" idx="2"/>
                  <a:endCxn id="13" idx="3"/>
                </p:cNvCxnSpPr>
                <p:nvPr/>
              </p:nvCxnSpPr>
              <p:spPr bwMode="auto">
                <a:xfrm rot="10800000">
                  <a:off x="5789871" y="4179456"/>
                  <a:ext cx="1033886" cy="83966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24" name="Straight Arrow Connector 23"/>
                <p:cNvCxnSpPr>
                  <a:stCxn id="8" idx="2"/>
                  <a:endCxn id="14" idx="3"/>
                </p:cNvCxnSpPr>
                <p:nvPr/>
              </p:nvCxnSpPr>
              <p:spPr bwMode="auto">
                <a:xfrm rot="10800000" flipV="1">
                  <a:off x="5789871" y="4263422"/>
                  <a:ext cx="1033886" cy="18453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25" name="TextBox 24"/>
                <p:cNvSpPr txBox="1"/>
                <p:nvPr/>
              </p:nvSpPr>
              <p:spPr>
                <a:xfrm rot="238339">
                  <a:off x="5905021" y="3969778"/>
                  <a:ext cx="1060827" cy="254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&lt;Book#Title&gt;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 rot="21077710">
                  <a:off x="5962060" y="4323930"/>
                  <a:ext cx="1153594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&lt;Book#Year&gt;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335713" y="5684837"/>
                  <a:ext cx="13716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&lt;Author#Name&gt;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8182655" y="5922715"/>
                  <a:ext cx="1582057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&lt;Author#Homepage&gt;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8164512" y="4846636"/>
                  <a:ext cx="12192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&lt;Book#Author&gt;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368675" y="5418729"/>
                  <a:ext cx="1676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&lt;Author/ID=id_xyz#_&gt;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7115854" y="6392652"/>
                  <a:ext cx="2133599" cy="23791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http://www.amitavghosh.com</a:t>
                  </a:r>
                  <a:endParaRPr lang="en-US" sz="900" b="1" noProof="1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 bwMode="auto">
              <a:xfrm>
                <a:off x="5421312" y="3547057"/>
                <a:ext cx="1511559" cy="23791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dirty="0" smtClean="0">
                    <a:solidFill>
                      <a:srgbClr val="0D0D0D"/>
                    </a:solidFill>
                  </a:rPr>
                  <a:t>0006511409X</a:t>
                </a:r>
                <a:endParaRPr lang="en-US" sz="900" b="1" dirty="0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cxnSp>
            <p:nvCxnSpPr>
              <p:cNvPr id="33" name="Straight Arrow Connector 32"/>
              <p:cNvCxnSpPr>
                <a:stCxn id="8" idx="0"/>
                <a:endCxn id="32" idx="2"/>
              </p:cNvCxnSpPr>
              <p:nvPr/>
            </p:nvCxnSpPr>
            <p:spPr bwMode="auto">
              <a:xfrm rot="16200000" flipV="1">
                <a:off x="7026100" y="2935960"/>
                <a:ext cx="311180" cy="20091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39" name="TextBox 38"/>
              <p:cNvSpPr txBox="1"/>
              <p:nvPr/>
            </p:nvSpPr>
            <p:spPr>
              <a:xfrm rot="665990">
                <a:off x="6954133" y="3782726"/>
                <a:ext cx="1153594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&lt;Book#ISBN&gt;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 bwMode="auto">
            <a:xfrm>
              <a:off x="9307512" y="5071057"/>
              <a:ext cx="620713" cy="23791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id_xyz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35" name="Straight Arrow Connector 34"/>
            <p:cNvCxnSpPr>
              <a:stCxn id="10" idx="6"/>
              <a:endCxn id="34" idx="2"/>
            </p:cNvCxnSpPr>
            <p:nvPr/>
          </p:nvCxnSpPr>
          <p:spPr bwMode="auto">
            <a:xfrm flipV="1">
              <a:off x="9024487" y="5308967"/>
              <a:ext cx="593382" cy="23663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 rot="20232856">
              <a:off x="8803712" y="5423577"/>
              <a:ext cx="104204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&lt;Author#ID&gt;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65" name="Oval 64"/>
          <p:cNvSpPr/>
          <p:nvPr/>
        </p:nvSpPr>
        <p:spPr>
          <a:xfrm rot="20743399">
            <a:off x="4677645" y="4438153"/>
            <a:ext cx="4507711" cy="1982110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0" y="1424309"/>
            <a:ext cx="5396664" cy="760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41" name="Shape 40"/>
          <p:cNvCxnSpPr>
            <a:stCxn id="37" idx="6"/>
            <a:endCxn id="66" idx="0"/>
          </p:cNvCxnSpPr>
          <p:nvPr/>
        </p:nvCxnSpPr>
        <p:spPr>
          <a:xfrm>
            <a:off x="5396664" y="1804509"/>
            <a:ext cx="765096" cy="1278854"/>
          </a:xfrm>
          <a:prstGeom prst="curved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graphe direct doit être transformé</a:t>
            </a:r>
            <a:endParaRPr lang="fr-FR" dirty="0"/>
          </a:p>
        </p:txBody>
      </p:sp>
      <p:grpSp>
        <p:nvGrpSpPr>
          <p:cNvPr id="2" name="Group 31"/>
          <p:cNvGrpSpPr/>
          <p:nvPr/>
        </p:nvGrpSpPr>
        <p:grpSpPr>
          <a:xfrm>
            <a:off x="4320726" y="4192463"/>
            <a:ext cx="4724536" cy="2437441"/>
            <a:chOff x="4430712" y="3981572"/>
            <a:chExt cx="5236882" cy="2701480"/>
          </a:xfrm>
        </p:grpSpPr>
        <p:sp>
          <p:nvSpPr>
            <p:cNvPr id="33" name="Oval 32"/>
            <p:cNvSpPr/>
            <p:nvPr/>
          </p:nvSpPr>
          <p:spPr bwMode="auto">
            <a:xfrm>
              <a:off x="6820701" y="4095236"/>
              <a:ext cx="2733035" cy="33637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389086" y="6395260"/>
              <a:ext cx="1206760" cy="23920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701610" y="6346679"/>
              <a:ext cx="2965984" cy="33637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430712" y="4059852"/>
              <a:ext cx="1359159" cy="23920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430712" y="4328347"/>
              <a:ext cx="1359159" cy="23920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41" name="Curved Connector 40"/>
            <p:cNvCxnSpPr>
              <a:stCxn id="33" idx="4"/>
              <a:endCxn id="34" idx="0"/>
            </p:cNvCxnSpPr>
            <p:nvPr/>
          </p:nvCxnSpPr>
          <p:spPr bwMode="auto">
            <a:xfrm rot="5400000">
              <a:off x="7685446" y="4930697"/>
              <a:ext cx="1000861" cy="2686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2" name="Curved Connector 41"/>
            <p:cNvCxnSpPr>
              <a:stCxn id="34" idx="4"/>
              <a:endCxn id="35" idx="0"/>
            </p:cNvCxnSpPr>
            <p:nvPr/>
          </p:nvCxnSpPr>
          <p:spPr bwMode="auto">
            <a:xfrm rot="5400000">
              <a:off x="6720237" y="4930965"/>
              <a:ext cx="736525" cy="2192067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3" name="Curved Connector 42"/>
            <p:cNvCxnSpPr>
              <a:stCxn id="34" idx="4"/>
              <a:endCxn id="36" idx="0"/>
            </p:cNvCxnSpPr>
            <p:nvPr/>
          </p:nvCxnSpPr>
          <p:spPr bwMode="auto">
            <a:xfrm rot="16200000" flipH="1">
              <a:off x="7840596" y="6002672"/>
              <a:ext cx="687944" cy="70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4" name="Straight Arrow Connector 43"/>
            <p:cNvCxnSpPr>
              <a:stCxn id="33" idx="2"/>
              <a:endCxn id="37" idx="3"/>
            </p:cNvCxnSpPr>
            <p:nvPr/>
          </p:nvCxnSpPr>
          <p:spPr bwMode="auto">
            <a:xfrm rot="10800000">
              <a:off x="5789872" y="4179458"/>
              <a:ext cx="1030829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5" name="Straight Arrow Connector 44"/>
            <p:cNvCxnSpPr>
              <a:stCxn id="33" idx="2"/>
              <a:endCxn id="39" idx="3"/>
            </p:cNvCxnSpPr>
            <p:nvPr/>
          </p:nvCxnSpPr>
          <p:spPr bwMode="auto">
            <a:xfrm rot="10800000" flipV="1">
              <a:off x="5789872" y="4263422"/>
              <a:ext cx="1030829" cy="18452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 rot="238339">
              <a:off x="6072351" y="3981572"/>
              <a:ext cx="560882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21215795">
              <a:off x="6106894" y="4316443"/>
              <a:ext cx="691192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96629" y="5779180"/>
              <a:ext cx="710683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68760" y="5922716"/>
              <a:ext cx="1038752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58475" y="5093070"/>
              <a:ext cx="820437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62" name="Content Placeholder 1"/>
          <p:cNvSpPr txBox="1">
            <a:spLocks/>
          </p:cNvSpPr>
          <p:nvPr/>
        </p:nvSpPr>
        <p:spPr>
          <a:xfrm>
            <a:off x="148320" y="4282790"/>
            <a:ext cx="4019040" cy="2350328"/>
          </a:xfrm>
          <a:prstGeom prst="rect">
            <a:avLst/>
          </a:prstGeom>
        </p:spPr>
        <p:txBody>
          <a:bodyPr vert="horz" lIns="91420" tIns="45711" rIns="91420" bIns="45711">
            <a:normAutofit fontScale="92500" lnSpcReduction="10000"/>
          </a:bodyPr>
          <a:lstStyle/>
          <a:p>
            <a:pPr marL="365684" indent="-255978" defTabSz="829452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8000"/>
              <a:buFont typeface="Wingdings 3"/>
              <a:buChar char=""/>
              <a:defRPr/>
            </a:pPr>
            <a:r>
              <a:rPr lang="fr-FR" sz="27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Les prédicats et les </a:t>
            </a:r>
            <a:r>
              <a:rPr lang="fr-FR" sz="2700" noProof="1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URI-s</a:t>
            </a:r>
            <a:r>
              <a:rPr lang="fr-FR" sz="27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 voulus doivent être créés</a:t>
            </a:r>
          </a:p>
          <a:p>
            <a:pPr marL="365684" indent="-255978" defTabSz="829452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8000"/>
              <a:buFont typeface="Wingdings 3"/>
              <a:buChar char=""/>
              <a:defRPr/>
            </a:pPr>
            <a:r>
              <a:rPr lang="fr-FR" sz="27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Des littéraux doivent être remplacés par des </a:t>
            </a:r>
            <a:r>
              <a:rPr lang="fr-FR" sz="2700" noProof="1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URI-s</a:t>
            </a:r>
          </a:p>
        </p:txBody>
      </p:sp>
      <p:cxnSp>
        <p:nvCxnSpPr>
          <p:cNvPr id="69" name="Curved Connector 63"/>
          <p:cNvCxnSpPr/>
          <p:nvPr/>
        </p:nvCxnSpPr>
        <p:spPr>
          <a:xfrm>
            <a:off x="4710240" y="2322963"/>
            <a:ext cx="3205241" cy="1540101"/>
          </a:xfrm>
          <a:prstGeom prst="curvedConnector2">
            <a:avLst/>
          </a:prstGeom>
          <a:ln w="222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 45"/>
          <p:cNvGrpSpPr/>
          <p:nvPr/>
        </p:nvGrpSpPr>
        <p:grpSpPr>
          <a:xfrm>
            <a:off x="271704" y="1294301"/>
            <a:ext cx="4957759" cy="2712811"/>
            <a:chOff x="4278312" y="3543199"/>
            <a:chExt cx="5649913" cy="3091222"/>
          </a:xfrm>
        </p:grpSpPr>
        <p:grpSp>
          <p:nvGrpSpPr>
            <p:cNvPr id="107" name="Group 40"/>
            <p:cNvGrpSpPr/>
            <p:nvPr/>
          </p:nvGrpSpPr>
          <p:grpSpPr>
            <a:xfrm>
              <a:off x="4278312" y="3543199"/>
              <a:ext cx="5599626" cy="3091222"/>
              <a:chOff x="4278312" y="3543199"/>
              <a:chExt cx="5599626" cy="3091222"/>
            </a:xfrm>
          </p:grpSpPr>
          <p:grpSp>
            <p:nvGrpSpPr>
              <p:cNvPr id="111" name="Group 54"/>
              <p:cNvGrpSpPr/>
              <p:nvPr/>
            </p:nvGrpSpPr>
            <p:grpSpPr>
              <a:xfrm>
                <a:off x="4278312" y="3961455"/>
                <a:ext cx="5599626" cy="2672966"/>
                <a:chOff x="4278312" y="3961455"/>
                <a:chExt cx="5599626" cy="2672966"/>
              </a:xfrm>
            </p:grpSpPr>
            <p:sp>
              <p:nvSpPr>
                <p:cNvPr id="115" name="Oval 114"/>
                <p:cNvSpPr/>
                <p:nvPr/>
              </p:nvSpPr>
              <p:spPr bwMode="auto">
                <a:xfrm>
                  <a:off x="6717340" y="4090507"/>
                  <a:ext cx="2940955" cy="345831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noProof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charset="0"/>
                    </a:rPr>
                    <a:t>&lt;Book/ISBN=0006511409#_&gt;</a:t>
                  </a:r>
                  <a:endParaRPr lang="en-US" sz="9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 bwMode="auto">
                <a:xfrm>
                  <a:off x="7348086" y="5432469"/>
                  <a:ext cx="1676400" cy="22626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2500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5525892" y="6388794"/>
                  <a:ext cx="1206759" cy="24562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Ghosh, Amitav</a:t>
                  </a:r>
                  <a:endParaRPr lang="en-US" sz="900" b="1" noProof="1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4278312" y="4056643"/>
                  <a:ext cx="1511559" cy="24562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dirty="0" smtClean="0">
                      <a:solidFill>
                        <a:srgbClr val="0D0D0D"/>
                      </a:solidFill>
                    </a:rPr>
                    <a:t>The Glass Palace</a:t>
                  </a:r>
                  <a:endParaRPr lang="en-US" sz="900" b="1" dirty="0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4278312" y="4325138"/>
                  <a:ext cx="1511559" cy="24562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dirty="0" smtClean="0">
                      <a:solidFill>
                        <a:srgbClr val="0D0D0D"/>
                      </a:solidFill>
                    </a:rPr>
                    <a:t>2000</a:t>
                  </a:r>
                  <a:endParaRPr lang="en-US" sz="900" b="1" dirty="0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20" name="Curved Connector 119"/>
                <p:cNvCxnSpPr>
                  <a:stCxn id="115" idx="4"/>
                  <a:endCxn id="116" idx="0"/>
                </p:cNvCxnSpPr>
                <p:nvPr/>
              </p:nvCxnSpPr>
              <p:spPr bwMode="auto">
                <a:xfrm rot="5400000">
                  <a:off x="7688987" y="4933637"/>
                  <a:ext cx="996131" cy="1532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/>
                  <a:tailEnd type="triangle" w="lg" len="med"/>
                </a:ln>
                <a:effectLst/>
              </p:spPr>
            </p:cxnSp>
            <p:cxnSp>
              <p:nvCxnSpPr>
                <p:cNvPr id="121" name="Curved Connector 120"/>
                <p:cNvCxnSpPr>
                  <a:stCxn id="116" idx="4"/>
                  <a:endCxn id="117" idx="0"/>
                </p:cNvCxnSpPr>
                <p:nvPr/>
              </p:nvCxnSpPr>
              <p:spPr bwMode="auto">
                <a:xfrm rot="5400000">
                  <a:off x="6792750" y="4995257"/>
                  <a:ext cx="730058" cy="2057015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/>
                  <a:tailEnd type="triangle" w="lg" len="med"/>
                </a:ln>
                <a:effectLst/>
              </p:spPr>
            </p:cxnSp>
            <p:cxnSp>
              <p:nvCxnSpPr>
                <p:cNvPr id="122" name="Curved Connector 121"/>
                <p:cNvCxnSpPr>
                  <a:stCxn id="116" idx="4"/>
                  <a:endCxn id="131" idx="0"/>
                </p:cNvCxnSpPr>
                <p:nvPr/>
              </p:nvCxnSpPr>
              <p:spPr bwMode="auto">
                <a:xfrm rot="5400000">
                  <a:off x="7819441" y="6021948"/>
                  <a:ext cx="730058" cy="3633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/>
                  <a:tailEnd type="triangle" w="lg" len="med"/>
                </a:ln>
                <a:effectLst/>
              </p:spPr>
            </p:cxnSp>
            <p:cxnSp>
              <p:nvCxnSpPr>
                <p:cNvPr id="123" name="Straight Arrow Connector 122"/>
                <p:cNvCxnSpPr>
                  <a:stCxn id="115" idx="2"/>
                  <a:endCxn id="118" idx="3"/>
                </p:cNvCxnSpPr>
                <p:nvPr/>
              </p:nvCxnSpPr>
              <p:spPr bwMode="auto">
                <a:xfrm rot="10800000">
                  <a:off x="5789871" y="4179458"/>
                  <a:ext cx="927470" cy="83964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124" name="Straight Arrow Connector 123"/>
                <p:cNvCxnSpPr>
                  <a:stCxn id="115" idx="2"/>
                  <a:endCxn id="119" idx="3"/>
                </p:cNvCxnSpPr>
                <p:nvPr/>
              </p:nvCxnSpPr>
              <p:spPr bwMode="auto">
                <a:xfrm rot="10800000" flipV="1">
                  <a:off x="5789871" y="4263421"/>
                  <a:ext cx="927470" cy="18453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125" name="TextBox 124"/>
                <p:cNvSpPr txBox="1"/>
                <p:nvPr/>
              </p:nvSpPr>
              <p:spPr>
                <a:xfrm rot="238339">
                  <a:off x="5788764" y="3961455"/>
                  <a:ext cx="1177224" cy="263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&lt;Book#Title&gt;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 rot="21077710">
                  <a:off x="5887568" y="4319804"/>
                  <a:ext cx="1153595" cy="2627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&lt;Book#Year&gt;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6335714" y="5684837"/>
                  <a:ext cx="1371600" cy="26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&lt;Author#Name&gt;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8182653" y="5922714"/>
                  <a:ext cx="1695285" cy="263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&lt;Author#Homepage&gt;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8186078" y="4793428"/>
                  <a:ext cx="1261484" cy="263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&lt;Book#Author&gt;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7368675" y="5418729"/>
                  <a:ext cx="1880778" cy="263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&lt;Author/ID=id_xyz#_&gt;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7115854" y="6388794"/>
                  <a:ext cx="2133599" cy="24562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http://www.amitavghosh.com</a:t>
                  </a:r>
                  <a:endParaRPr lang="en-US" sz="900" b="1" noProof="1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12" name="Rectangle 111"/>
              <p:cNvSpPr/>
              <p:nvPr/>
            </p:nvSpPr>
            <p:spPr bwMode="auto">
              <a:xfrm>
                <a:off x="5421312" y="3543199"/>
                <a:ext cx="1511559" cy="24562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dirty="0" smtClean="0">
                    <a:solidFill>
                      <a:srgbClr val="0D0D0D"/>
                    </a:solidFill>
                  </a:rPr>
                  <a:t>0006511409X</a:t>
                </a:r>
                <a:endParaRPr lang="en-US" sz="900" b="1" dirty="0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cxnSp>
            <p:nvCxnSpPr>
              <p:cNvPr id="113" name="Straight Arrow Connector 112"/>
              <p:cNvCxnSpPr>
                <a:stCxn id="115" idx="0"/>
                <a:endCxn id="112" idx="2"/>
              </p:cNvCxnSpPr>
              <p:nvPr/>
            </p:nvCxnSpPr>
            <p:spPr bwMode="auto">
              <a:xfrm rot="16200000" flipV="1">
                <a:off x="7031615" y="2934302"/>
                <a:ext cx="301680" cy="2010727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14" name="TextBox 113"/>
              <p:cNvSpPr txBox="1"/>
              <p:nvPr/>
            </p:nvSpPr>
            <p:spPr>
              <a:xfrm rot="465562">
                <a:off x="6954133" y="3736033"/>
                <a:ext cx="1153594" cy="26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&lt;Book#ISBN&gt;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</p:grpSp>
        <p:sp>
          <p:nvSpPr>
            <p:cNvPr id="108" name="Rectangle 107"/>
            <p:cNvSpPr/>
            <p:nvPr/>
          </p:nvSpPr>
          <p:spPr bwMode="auto">
            <a:xfrm>
              <a:off x="9307512" y="5067199"/>
              <a:ext cx="620713" cy="24562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id_xyz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109" name="Straight Arrow Connector 108"/>
            <p:cNvCxnSpPr>
              <a:stCxn id="116" idx="6"/>
              <a:endCxn id="108" idx="2"/>
            </p:cNvCxnSpPr>
            <p:nvPr/>
          </p:nvCxnSpPr>
          <p:spPr bwMode="auto">
            <a:xfrm flipV="1">
              <a:off x="9024486" y="5312826"/>
              <a:ext cx="593383" cy="23277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 rot="20232856">
              <a:off x="8716817" y="5436796"/>
              <a:ext cx="1132464" cy="26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&lt;Author#ID&gt;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45"/>
          <p:cNvGrpSpPr/>
          <p:nvPr/>
        </p:nvGrpSpPr>
        <p:grpSpPr>
          <a:xfrm>
            <a:off x="271704" y="1294301"/>
            <a:ext cx="4957759" cy="2712811"/>
            <a:chOff x="4278312" y="3543199"/>
            <a:chExt cx="5649913" cy="3091222"/>
          </a:xfrm>
        </p:grpSpPr>
        <p:grpSp>
          <p:nvGrpSpPr>
            <p:cNvPr id="57" name="Group 40"/>
            <p:cNvGrpSpPr/>
            <p:nvPr/>
          </p:nvGrpSpPr>
          <p:grpSpPr>
            <a:xfrm>
              <a:off x="4278312" y="3543199"/>
              <a:ext cx="5599626" cy="3091222"/>
              <a:chOff x="4278312" y="3543199"/>
              <a:chExt cx="5599626" cy="3091222"/>
            </a:xfrm>
          </p:grpSpPr>
          <p:grpSp>
            <p:nvGrpSpPr>
              <p:cNvPr id="61" name="Group 54"/>
              <p:cNvGrpSpPr/>
              <p:nvPr/>
            </p:nvGrpSpPr>
            <p:grpSpPr>
              <a:xfrm>
                <a:off x="4278312" y="3961455"/>
                <a:ext cx="5599626" cy="2672966"/>
                <a:chOff x="4278312" y="3961455"/>
                <a:chExt cx="5599626" cy="2672966"/>
              </a:xfrm>
            </p:grpSpPr>
            <p:sp>
              <p:nvSpPr>
                <p:cNvPr id="65" name="Oval 64"/>
                <p:cNvSpPr/>
                <p:nvPr/>
              </p:nvSpPr>
              <p:spPr bwMode="auto">
                <a:xfrm>
                  <a:off x="6717340" y="4090507"/>
                  <a:ext cx="2940955" cy="345831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noProof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charset="0"/>
                    </a:rPr>
                    <a:t>&lt;Book/ISBN=0006511409#_&gt;</a:t>
                  </a:r>
                  <a:endParaRPr lang="en-US" sz="9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7348086" y="5432469"/>
                  <a:ext cx="1676400" cy="22626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2500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5525892" y="6388794"/>
                  <a:ext cx="1206759" cy="24562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Ghosh, Amitav</a:t>
                  </a:r>
                  <a:endParaRPr lang="en-US" sz="900" b="1" noProof="1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>
                  <a:off x="4278312" y="4056643"/>
                  <a:ext cx="1511559" cy="24562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dirty="0" smtClean="0">
                      <a:solidFill>
                        <a:srgbClr val="0D0D0D"/>
                      </a:solidFill>
                    </a:rPr>
                    <a:t>The Glass Palace</a:t>
                  </a:r>
                  <a:endParaRPr lang="en-US" sz="900" b="1" dirty="0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 bwMode="auto">
                <a:xfrm>
                  <a:off x="4278312" y="4325138"/>
                  <a:ext cx="1511559" cy="24562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dirty="0" smtClean="0">
                      <a:solidFill>
                        <a:srgbClr val="0D0D0D"/>
                      </a:solidFill>
                    </a:rPr>
                    <a:t>2000</a:t>
                  </a:r>
                  <a:endParaRPr lang="en-US" sz="900" b="1" dirty="0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70" name="Curved Connector 69"/>
                <p:cNvCxnSpPr>
                  <a:stCxn id="65" idx="4"/>
                  <a:endCxn id="66" idx="0"/>
                </p:cNvCxnSpPr>
                <p:nvPr/>
              </p:nvCxnSpPr>
              <p:spPr bwMode="auto">
                <a:xfrm rot="5400000">
                  <a:off x="7688987" y="4933637"/>
                  <a:ext cx="996131" cy="1532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/>
                  <a:tailEnd type="triangle" w="lg" len="med"/>
                </a:ln>
                <a:effectLst/>
              </p:spPr>
            </p:cxnSp>
            <p:cxnSp>
              <p:nvCxnSpPr>
                <p:cNvPr id="71" name="Curved Connector 70"/>
                <p:cNvCxnSpPr>
                  <a:stCxn id="66" idx="4"/>
                  <a:endCxn id="67" idx="0"/>
                </p:cNvCxnSpPr>
                <p:nvPr/>
              </p:nvCxnSpPr>
              <p:spPr bwMode="auto">
                <a:xfrm rot="5400000">
                  <a:off x="6792750" y="4995257"/>
                  <a:ext cx="730058" cy="2057015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/>
                  <a:tailEnd type="triangle" w="lg" len="med"/>
                </a:ln>
                <a:effectLst/>
              </p:spPr>
            </p:cxnSp>
            <p:cxnSp>
              <p:nvCxnSpPr>
                <p:cNvPr id="72" name="Curved Connector 71"/>
                <p:cNvCxnSpPr>
                  <a:stCxn id="66" idx="4"/>
                  <a:endCxn id="104" idx="0"/>
                </p:cNvCxnSpPr>
                <p:nvPr/>
              </p:nvCxnSpPr>
              <p:spPr bwMode="auto">
                <a:xfrm rot="5400000">
                  <a:off x="7819441" y="6021948"/>
                  <a:ext cx="730058" cy="3633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/>
                  <a:tailEnd type="triangle" w="lg" len="med"/>
                </a:ln>
                <a:effectLst/>
              </p:spPr>
            </p:cxnSp>
            <p:cxnSp>
              <p:nvCxnSpPr>
                <p:cNvPr id="73" name="Straight Arrow Connector 72"/>
                <p:cNvCxnSpPr>
                  <a:stCxn id="65" idx="2"/>
                  <a:endCxn id="68" idx="3"/>
                </p:cNvCxnSpPr>
                <p:nvPr/>
              </p:nvCxnSpPr>
              <p:spPr bwMode="auto">
                <a:xfrm rot="10800000">
                  <a:off x="5789871" y="4179458"/>
                  <a:ext cx="927470" cy="83964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74" name="Straight Arrow Connector 73"/>
                <p:cNvCxnSpPr>
                  <a:stCxn id="65" idx="2"/>
                  <a:endCxn id="69" idx="3"/>
                </p:cNvCxnSpPr>
                <p:nvPr/>
              </p:nvCxnSpPr>
              <p:spPr bwMode="auto">
                <a:xfrm rot="10800000" flipV="1">
                  <a:off x="5789871" y="4263421"/>
                  <a:ext cx="927470" cy="18453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75" name="TextBox 74"/>
                <p:cNvSpPr txBox="1"/>
                <p:nvPr/>
              </p:nvSpPr>
              <p:spPr>
                <a:xfrm rot="238339">
                  <a:off x="5788764" y="3961455"/>
                  <a:ext cx="1177224" cy="263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&lt;Book#Title&gt;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 rot="21077710">
                  <a:off x="5887568" y="4319804"/>
                  <a:ext cx="1153595" cy="2627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&lt;Book#Year&gt;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335714" y="5684837"/>
                  <a:ext cx="1371600" cy="26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&lt;Author#Name&gt;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8182653" y="5922714"/>
                  <a:ext cx="1695285" cy="263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&lt;Author#Homepage&gt;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8186078" y="4793428"/>
                  <a:ext cx="1261484" cy="263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&lt;Book#Author&gt;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7368675" y="5418729"/>
                  <a:ext cx="1880778" cy="263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&lt;Author/ID=id_xyz#_&gt;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7115854" y="6388794"/>
                  <a:ext cx="2133599" cy="24562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http://www.amitavghosh.com</a:t>
                  </a:r>
                  <a:endParaRPr lang="en-US" sz="900" b="1" noProof="1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62" name="Rectangle 61"/>
              <p:cNvSpPr/>
              <p:nvPr/>
            </p:nvSpPr>
            <p:spPr bwMode="auto">
              <a:xfrm>
                <a:off x="5421312" y="3543199"/>
                <a:ext cx="1511559" cy="24562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dirty="0" smtClean="0">
                    <a:solidFill>
                      <a:srgbClr val="0D0D0D"/>
                    </a:solidFill>
                  </a:rPr>
                  <a:t>0006511409X</a:t>
                </a:r>
                <a:endParaRPr lang="en-US" sz="900" b="1" dirty="0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cxnSp>
            <p:nvCxnSpPr>
              <p:cNvPr id="63" name="Straight Arrow Connector 62"/>
              <p:cNvCxnSpPr>
                <a:stCxn id="65" idx="0"/>
                <a:endCxn id="62" idx="2"/>
              </p:cNvCxnSpPr>
              <p:nvPr/>
            </p:nvCxnSpPr>
            <p:spPr bwMode="auto">
              <a:xfrm rot="16200000" flipV="1">
                <a:off x="7031615" y="2934302"/>
                <a:ext cx="301680" cy="2010727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64" name="TextBox 63"/>
              <p:cNvSpPr txBox="1"/>
              <p:nvPr/>
            </p:nvSpPr>
            <p:spPr>
              <a:xfrm rot="465562">
                <a:off x="6954133" y="3736033"/>
                <a:ext cx="1153594" cy="26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&lt;Book#ISBN&gt;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 bwMode="auto">
            <a:xfrm>
              <a:off x="9307512" y="5067199"/>
              <a:ext cx="620713" cy="24562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id_xyz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59" name="Straight Arrow Connector 58"/>
            <p:cNvCxnSpPr>
              <a:stCxn id="66" idx="6"/>
              <a:endCxn id="58" idx="2"/>
            </p:cNvCxnSpPr>
            <p:nvPr/>
          </p:nvCxnSpPr>
          <p:spPr bwMode="auto">
            <a:xfrm flipV="1">
              <a:off x="9024486" y="5312826"/>
              <a:ext cx="593383" cy="23277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 rot="20232856">
              <a:off x="8716817" y="5436796"/>
              <a:ext cx="1132464" cy="26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&lt;Author#ID&gt;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Transformation avec SPARQL 1.1</a:t>
            </a:r>
            <a:endParaRPr lang="en-US" dirty="0"/>
          </a:p>
        </p:txBody>
      </p:sp>
      <p:grpSp>
        <p:nvGrpSpPr>
          <p:cNvPr id="6" name="Group 31"/>
          <p:cNvGrpSpPr/>
          <p:nvPr/>
        </p:nvGrpSpPr>
        <p:grpSpPr>
          <a:xfrm>
            <a:off x="4320726" y="4192463"/>
            <a:ext cx="4724539" cy="2437441"/>
            <a:chOff x="4430712" y="3981572"/>
            <a:chExt cx="5236882" cy="2701480"/>
          </a:xfrm>
        </p:grpSpPr>
        <p:sp>
          <p:nvSpPr>
            <p:cNvPr id="33" name="Oval 32"/>
            <p:cNvSpPr/>
            <p:nvPr/>
          </p:nvSpPr>
          <p:spPr bwMode="auto">
            <a:xfrm>
              <a:off x="6768946" y="4095236"/>
              <a:ext cx="2842479" cy="33637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389086" y="6395260"/>
              <a:ext cx="1206760" cy="23920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701610" y="6346679"/>
              <a:ext cx="2965984" cy="33637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430712" y="4059852"/>
              <a:ext cx="1359159" cy="23920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430712" y="4328347"/>
              <a:ext cx="1359159" cy="23920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41" name="Curved Connector 40"/>
            <p:cNvCxnSpPr>
              <a:stCxn id="33" idx="4"/>
              <a:endCxn id="34" idx="0"/>
            </p:cNvCxnSpPr>
            <p:nvPr/>
          </p:nvCxnSpPr>
          <p:spPr bwMode="auto">
            <a:xfrm rot="5400000">
              <a:off x="7686928" y="4929212"/>
              <a:ext cx="1000861" cy="5655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2" name="Curved Connector 41"/>
            <p:cNvCxnSpPr>
              <a:stCxn id="34" idx="4"/>
              <a:endCxn id="35" idx="0"/>
            </p:cNvCxnSpPr>
            <p:nvPr/>
          </p:nvCxnSpPr>
          <p:spPr bwMode="auto">
            <a:xfrm rot="5400000">
              <a:off x="6720237" y="4930965"/>
              <a:ext cx="736525" cy="2192067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3" name="Curved Connector 42"/>
            <p:cNvCxnSpPr>
              <a:stCxn id="34" idx="4"/>
              <a:endCxn id="36" idx="0"/>
            </p:cNvCxnSpPr>
            <p:nvPr/>
          </p:nvCxnSpPr>
          <p:spPr bwMode="auto">
            <a:xfrm rot="16200000" flipH="1">
              <a:off x="7840596" y="6002672"/>
              <a:ext cx="687944" cy="70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4" name="Straight Arrow Connector 43"/>
            <p:cNvCxnSpPr>
              <a:stCxn id="33" idx="2"/>
              <a:endCxn id="37" idx="3"/>
            </p:cNvCxnSpPr>
            <p:nvPr/>
          </p:nvCxnSpPr>
          <p:spPr bwMode="auto">
            <a:xfrm rot="10800000">
              <a:off x="5789871" y="4179458"/>
              <a:ext cx="979075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5" name="Straight Arrow Connector 44"/>
            <p:cNvCxnSpPr>
              <a:stCxn id="33" idx="2"/>
              <a:endCxn id="39" idx="3"/>
            </p:cNvCxnSpPr>
            <p:nvPr/>
          </p:nvCxnSpPr>
          <p:spPr bwMode="auto">
            <a:xfrm rot="10800000" flipV="1">
              <a:off x="5789871" y="4263422"/>
              <a:ext cx="979075" cy="18452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 rot="238339">
              <a:off x="6072351" y="3981572"/>
              <a:ext cx="560882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21215795">
              <a:off x="6106894" y="4316443"/>
              <a:ext cx="691192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96629" y="5779180"/>
              <a:ext cx="710683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68760" y="5922716"/>
              <a:ext cx="1038752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58475" y="5093070"/>
              <a:ext cx="820437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120341" y="3575483"/>
            <a:ext cx="4382539" cy="3110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CONSTRUCT {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?id a:title  ?title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a:year   ?year 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a:author _:x    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_:x a:name ?name   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a:homepage ?hp  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}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{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?book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&lt;Book#ISBN&gt;   ?isbn  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&lt;Book#Title&gt;  ?title 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&lt;Book#Year&gt;   ?year  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&lt;Book#Author&gt; ?author 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?author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&lt;Author#Name&gt;     ?name     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&lt;Author#Homepage&gt; ?homepage 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BIND </a:t>
            </a:r>
            <a:r>
              <a:rPr lang="en-US" sz="1100" b="1" noProof="1" smtClean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(IRI(fn:concat("http://...",?isbn)) AS ?id)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BIND </a:t>
            </a:r>
            <a:r>
              <a:rPr lang="en-US" sz="1100" b="1" noProof="1" smtClean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(IRI(?homepage) AS ?hp)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}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  <p:cxnSp>
        <p:nvCxnSpPr>
          <p:cNvPr id="52" name="Curved Connector 63"/>
          <p:cNvCxnSpPr/>
          <p:nvPr/>
        </p:nvCxnSpPr>
        <p:spPr>
          <a:xfrm>
            <a:off x="4710240" y="2322963"/>
            <a:ext cx="3205241" cy="1540101"/>
          </a:xfrm>
          <a:prstGeom prst="curvedConnector2">
            <a:avLst/>
          </a:prstGeom>
          <a:ln w="222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45"/>
          <p:cNvGrpSpPr/>
          <p:nvPr/>
        </p:nvGrpSpPr>
        <p:grpSpPr>
          <a:xfrm>
            <a:off x="271704" y="1294301"/>
            <a:ext cx="4957759" cy="2712811"/>
            <a:chOff x="4278312" y="3543199"/>
            <a:chExt cx="5649913" cy="3091222"/>
          </a:xfrm>
        </p:grpSpPr>
        <p:grpSp>
          <p:nvGrpSpPr>
            <p:cNvPr id="57" name="Group 40"/>
            <p:cNvGrpSpPr/>
            <p:nvPr/>
          </p:nvGrpSpPr>
          <p:grpSpPr>
            <a:xfrm>
              <a:off x="4278312" y="3543199"/>
              <a:ext cx="5599626" cy="3091222"/>
              <a:chOff x="4278312" y="3543199"/>
              <a:chExt cx="5599626" cy="3091222"/>
            </a:xfrm>
          </p:grpSpPr>
          <p:grpSp>
            <p:nvGrpSpPr>
              <p:cNvPr id="61" name="Group 54"/>
              <p:cNvGrpSpPr/>
              <p:nvPr/>
            </p:nvGrpSpPr>
            <p:grpSpPr>
              <a:xfrm>
                <a:off x="4278312" y="3961455"/>
                <a:ext cx="5599626" cy="2672966"/>
                <a:chOff x="4278312" y="3961455"/>
                <a:chExt cx="5599626" cy="2672966"/>
              </a:xfrm>
            </p:grpSpPr>
            <p:sp>
              <p:nvSpPr>
                <p:cNvPr id="65" name="Oval 64"/>
                <p:cNvSpPr/>
                <p:nvPr/>
              </p:nvSpPr>
              <p:spPr bwMode="auto">
                <a:xfrm>
                  <a:off x="6717340" y="4090507"/>
                  <a:ext cx="2940955" cy="345831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noProof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charset="0"/>
                    </a:rPr>
                    <a:t>&lt;Book/ISBN=0006511409#_&gt;</a:t>
                  </a:r>
                  <a:endParaRPr lang="en-US" sz="9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7348086" y="5432469"/>
                  <a:ext cx="1676400" cy="22626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2500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5525892" y="6388794"/>
                  <a:ext cx="1206759" cy="24562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Ghosh, Amitav</a:t>
                  </a:r>
                  <a:endParaRPr lang="en-US" sz="900" b="1" noProof="1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>
                  <a:off x="4278312" y="4056643"/>
                  <a:ext cx="1511559" cy="24562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dirty="0" smtClean="0">
                      <a:solidFill>
                        <a:srgbClr val="0D0D0D"/>
                      </a:solidFill>
                    </a:rPr>
                    <a:t>The Glass Palace</a:t>
                  </a:r>
                  <a:endParaRPr lang="en-US" sz="900" b="1" dirty="0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 bwMode="auto">
                <a:xfrm>
                  <a:off x="4278312" y="4325138"/>
                  <a:ext cx="1511559" cy="24562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dirty="0" smtClean="0">
                      <a:solidFill>
                        <a:srgbClr val="0D0D0D"/>
                      </a:solidFill>
                    </a:rPr>
                    <a:t>2000</a:t>
                  </a:r>
                  <a:endParaRPr lang="en-US" sz="900" b="1" dirty="0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70" name="Curved Connector 69"/>
                <p:cNvCxnSpPr>
                  <a:stCxn id="65" idx="4"/>
                  <a:endCxn id="66" idx="0"/>
                </p:cNvCxnSpPr>
                <p:nvPr/>
              </p:nvCxnSpPr>
              <p:spPr bwMode="auto">
                <a:xfrm rot="5400000">
                  <a:off x="7688987" y="4933637"/>
                  <a:ext cx="996131" cy="1532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/>
                  <a:tailEnd type="triangle" w="lg" len="med"/>
                </a:ln>
                <a:effectLst/>
              </p:spPr>
            </p:cxnSp>
            <p:cxnSp>
              <p:nvCxnSpPr>
                <p:cNvPr id="71" name="Curved Connector 70"/>
                <p:cNvCxnSpPr>
                  <a:stCxn id="66" idx="4"/>
                  <a:endCxn id="67" idx="0"/>
                </p:cNvCxnSpPr>
                <p:nvPr/>
              </p:nvCxnSpPr>
              <p:spPr bwMode="auto">
                <a:xfrm rot="5400000">
                  <a:off x="6792750" y="4995257"/>
                  <a:ext cx="730058" cy="2057015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/>
                  <a:tailEnd type="triangle" w="lg" len="med"/>
                </a:ln>
                <a:effectLst/>
              </p:spPr>
            </p:cxnSp>
            <p:cxnSp>
              <p:nvCxnSpPr>
                <p:cNvPr id="72" name="Curved Connector 71"/>
                <p:cNvCxnSpPr>
                  <a:stCxn id="66" idx="4"/>
                  <a:endCxn id="104" idx="0"/>
                </p:cNvCxnSpPr>
                <p:nvPr/>
              </p:nvCxnSpPr>
              <p:spPr bwMode="auto">
                <a:xfrm rot="5400000">
                  <a:off x="7819441" y="6021948"/>
                  <a:ext cx="730058" cy="3633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/>
                  <a:tailEnd type="triangle" w="lg" len="med"/>
                </a:ln>
                <a:effectLst/>
              </p:spPr>
            </p:cxnSp>
            <p:cxnSp>
              <p:nvCxnSpPr>
                <p:cNvPr id="73" name="Straight Arrow Connector 72"/>
                <p:cNvCxnSpPr>
                  <a:stCxn id="65" idx="2"/>
                  <a:endCxn id="68" idx="3"/>
                </p:cNvCxnSpPr>
                <p:nvPr/>
              </p:nvCxnSpPr>
              <p:spPr bwMode="auto">
                <a:xfrm rot="10800000">
                  <a:off x="5789871" y="4179458"/>
                  <a:ext cx="927470" cy="83964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74" name="Straight Arrow Connector 73"/>
                <p:cNvCxnSpPr>
                  <a:stCxn id="65" idx="2"/>
                  <a:endCxn id="69" idx="3"/>
                </p:cNvCxnSpPr>
                <p:nvPr/>
              </p:nvCxnSpPr>
              <p:spPr bwMode="auto">
                <a:xfrm rot="10800000" flipV="1">
                  <a:off x="5789871" y="4263421"/>
                  <a:ext cx="927470" cy="18453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75" name="TextBox 74"/>
                <p:cNvSpPr txBox="1"/>
                <p:nvPr/>
              </p:nvSpPr>
              <p:spPr>
                <a:xfrm rot="238339">
                  <a:off x="5788764" y="3961455"/>
                  <a:ext cx="1177224" cy="263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&lt;Book#Title&gt;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 rot="21077710">
                  <a:off x="5887568" y="4319804"/>
                  <a:ext cx="1153595" cy="2627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&lt;Book#Year&gt;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335714" y="5684837"/>
                  <a:ext cx="1371600" cy="26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&lt;Author#Name&gt;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8182653" y="5922714"/>
                  <a:ext cx="1695285" cy="263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&lt;Author#Homepage&gt;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8186078" y="4793428"/>
                  <a:ext cx="1261484" cy="263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&lt;Book#Author&gt;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7368675" y="5418729"/>
                  <a:ext cx="1880778" cy="263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&lt;Author/ID=id_xyz#_&gt;</a:t>
                  </a:r>
                  <a:endParaRPr lang="en-US" sz="900" b="1" noProof="1">
                    <a:solidFill>
                      <a:srgbClr val="0D0D0D"/>
                    </a:solidFill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7115854" y="6388794"/>
                  <a:ext cx="2133599" cy="24562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7526" fontAlgn="base" hangingPunct="0">
                    <a:lnSpc>
                      <a:spcPct val="87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r>
                    <a:rPr lang="en-US" sz="900" b="1" noProof="1" smtClean="0">
                      <a:solidFill>
                        <a:srgbClr val="0D0D0D"/>
                      </a:solidFill>
                    </a:rPr>
                    <a:t>http://www.amitavghosh.com</a:t>
                  </a:r>
                  <a:endParaRPr lang="en-US" sz="900" b="1" noProof="1">
                    <a:solidFill>
                      <a:srgbClr val="0D0D0D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62" name="Rectangle 61"/>
              <p:cNvSpPr/>
              <p:nvPr/>
            </p:nvSpPr>
            <p:spPr bwMode="auto">
              <a:xfrm>
                <a:off x="5421312" y="3543199"/>
                <a:ext cx="1511559" cy="24562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900" b="1" dirty="0" smtClean="0">
                    <a:solidFill>
                      <a:srgbClr val="0D0D0D"/>
                    </a:solidFill>
                  </a:rPr>
                  <a:t>0006511409X</a:t>
                </a:r>
                <a:endParaRPr lang="en-US" sz="900" b="1" dirty="0">
                  <a:solidFill>
                    <a:srgbClr val="0D0D0D"/>
                  </a:solidFill>
                  <a:latin typeface="Arial" charset="0"/>
                </a:endParaRPr>
              </a:p>
            </p:txBody>
          </p:sp>
          <p:cxnSp>
            <p:nvCxnSpPr>
              <p:cNvPr id="63" name="Straight Arrow Connector 62"/>
              <p:cNvCxnSpPr>
                <a:stCxn id="65" idx="0"/>
                <a:endCxn id="62" idx="2"/>
              </p:cNvCxnSpPr>
              <p:nvPr/>
            </p:nvCxnSpPr>
            <p:spPr bwMode="auto">
              <a:xfrm rot="16200000" flipV="1">
                <a:off x="7031615" y="2934302"/>
                <a:ext cx="301680" cy="2010727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64" name="TextBox 63"/>
              <p:cNvSpPr txBox="1"/>
              <p:nvPr/>
            </p:nvSpPr>
            <p:spPr>
              <a:xfrm rot="465562">
                <a:off x="6954133" y="3736033"/>
                <a:ext cx="1153594" cy="26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 smtClean="0">
                    <a:solidFill>
                      <a:srgbClr val="0D0D0D"/>
                    </a:solidFill>
                  </a:rPr>
                  <a:t>&lt;Book#ISBN&gt;</a:t>
                </a:r>
                <a:endParaRPr lang="en-US" sz="900" b="1" noProof="1">
                  <a:solidFill>
                    <a:srgbClr val="0D0D0D"/>
                  </a:solidFill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 bwMode="auto">
            <a:xfrm>
              <a:off x="9307512" y="5067199"/>
              <a:ext cx="620713" cy="24562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id_xyz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59" name="Straight Arrow Connector 58"/>
            <p:cNvCxnSpPr>
              <a:stCxn id="66" idx="6"/>
              <a:endCxn id="58" idx="2"/>
            </p:cNvCxnSpPr>
            <p:nvPr/>
          </p:nvCxnSpPr>
          <p:spPr bwMode="auto">
            <a:xfrm flipV="1">
              <a:off x="9024486" y="5312826"/>
              <a:ext cx="593383" cy="23277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 rot="20232856">
              <a:off x="8716817" y="5436796"/>
              <a:ext cx="1132464" cy="26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&lt;Author#ID&gt;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Transformation avec RIF Core</a:t>
            </a:r>
            <a:endParaRPr lang="en-US" dirty="0"/>
          </a:p>
        </p:txBody>
      </p:sp>
      <p:grpSp>
        <p:nvGrpSpPr>
          <p:cNvPr id="6" name="Group 31"/>
          <p:cNvGrpSpPr/>
          <p:nvPr/>
        </p:nvGrpSpPr>
        <p:grpSpPr>
          <a:xfrm>
            <a:off x="4320726" y="4192463"/>
            <a:ext cx="4724536" cy="2437441"/>
            <a:chOff x="4430712" y="3981572"/>
            <a:chExt cx="5236882" cy="2701480"/>
          </a:xfrm>
        </p:grpSpPr>
        <p:sp>
          <p:nvSpPr>
            <p:cNvPr id="33" name="Oval 32"/>
            <p:cNvSpPr/>
            <p:nvPr/>
          </p:nvSpPr>
          <p:spPr bwMode="auto">
            <a:xfrm>
              <a:off x="6820701" y="4095236"/>
              <a:ext cx="2733035" cy="33637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http://</a:t>
              </a:r>
              <a:r>
                <a:rPr lang="en-US" sz="9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014832" y="5432469"/>
              <a:ext cx="339401" cy="22626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389086" y="6395260"/>
              <a:ext cx="1206760" cy="23920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</a:rPr>
                <a:t>Ghosh, Amitav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701610" y="6346679"/>
              <a:ext cx="2965984" cy="33637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noProof="1" smtClean="0">
                  <a:solidFill>
                    <a:srgbClr val="0D0D0D"/>
                  </a:solidFill>
                  <a:latin typeface="Arial" charset="0"/>
                </a:rPr>
                <a:t>http://www.amitavghosh.com</a:t>
              </a:r>
              <a:endParaRPr lang="en-US" sz="900" b="1" noProof="1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430712" y="4059852"/>
              <a:ext cx="1359159" cy="23920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The Glass Palace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430712" y="4328347"/>
              <a:ext cx="1359159" cy="23920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b="1" dirty="0" smtClean="0">
                  <a:solidFill>
                    <a:srgbClr val="0D0D0D"/>
                  </a:solidFill>
                </a:rPr>
                <a:t>2000</a:t>
              </a:r>
              <a:endParaRPr lang="en-US" sz="900" b="1" dirty="0">
                <a:solidFill>
                  <a:srgbClr val="0D0D0D"/>
                </a:solidFill>
                <a:latin typeface="Arial" charset="0"/>
              </a:endParaRPr>
            </a:p>
          </p:txBody>
        </p:sp>
        <p:cxnSp>
          <p:nvCxnSpPr>
            <p:cNvPr id="41" name="Curved Connector 40"/>
            <p:cNvCxnSpPr>
              <a:stCxn id="33" idx="4"/>
              <a:endCxn id="34" idx="0"/>
            </p:cNvCxnSpPr>
            <p:nvPr/>
          </p:nvCxnSpPr>
          <p:spPr bwMode="auto">
            <a:xfrm rot="5400000">
              <a:off x="7685446" y="4930697"/>
              <a:ext cx="1000861" cy="2686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2" name="Curved Connector 41"/>
            <p:cNvCxnSpPr>
              <a:stCxn id="34" idx="4"/>
              <a:endCxn id="35" idx="0"/>
            </p:cNvCxnSpPr>
            <p:nvPr/>
          </p:nvCxnSpPr>
          <p:spPr bwMode="auto">
            <a:xfrm rot="5400000">
              <a:off x="6720237" y="4930965"/>
              <a:ext cx="736525" cy="2192067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3" name="Curved Connector 42"/>
            <p:cNvCxnSpPr>
              <a:stCxn id="34" idx="4"/>
              <a:endCxn id="36" idx="0"/>
            </p:cNvCxnSpPr>
            <p:nvPr/>
          </p:nvCxnSpPr>
          <p:spPr bwMode="auto">
            <a:xfrm rot="16200000" flipH="1">
              <a:off x="7840596" y="6002672"/>
              <a:ext cx="687944" cy="70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44" name="Straight Arrow Connector 43"/>
            <p:cNvCxnSpPr>
              <a:stCxn id="33" idx="2"/>
              <a:endCxn id="37" idx="3"/>
            </p:cNvCxnSpPr>
            <p:nvPr/>
          </p:nvCxnSpPr>
          <p:spPr bwMode="auto">
            <a:xfrm rot="10800000">
              <a:off x="5789872" y="4179458"/>
              <a:ext cx="1030829" cy="8396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5" name="Straight Arrow Connector 44"/>
            <p:cNvCxnSpPr>
              <a:stCxn id="33" idx="2"/>
              <a:endCxn id="39" idx="3"/>
            </p:cNvCxnSpPr>
            <p:nvPr/>
          </p:nvCxnSpPr>
          <p:spPr bwMode="auto">
            <a:xfrm rot="10800000" flipV="1">
              <a:off x="5789872" y="4263422"/>
              <a:ext cx="1030829" cy="18452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 rot="238339">
              <a:off x="6072351" y="3981572"/>
              <a:ext cx="560882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a:title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21215795">
              <a:off x="6106894" y="4316443"/>
              <a:ext cx="691192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a:year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96629" y="5779180"/>
              <a:ext cx="710683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a:name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68760" y="5922716"/>
              <a:ext cx="1038752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a:homepage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58475" y="5093070"/>
              <a:ext cx="820437" cy="25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 smtClean="0">
                  <a:solidFill>
                    <a:srgbClr val="0D0D0D"/>
                  </a:solidFill>
                </a:rPr>
                <a:t>a:author</a:t>
              </a:r>
              <a:endParaRPr lang="en-US" sz="900" b="1" noProof="1">
                <a:solidFill>
                  <a:srgbClr val="0D0D0D"/>
                </a:solidFill>
              </a:endParaRPr>
            </a:p>
          </p:txBody>
        </p:sp>
      </p:grp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120341" y="3575483"/>
            <a:ext cx="4244299" cy="3110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?id[a:year-&gt;?year a:title-&gt;?title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a:author-&gt;?author] :-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And(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?book[&lt;Book#ISBN&gt;   -&gt; ?isbn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&lt;Book#Title&gt;  -&gt; ?title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&lt;Book#Year&gt;   -&gt; ?year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&lt;Book#Author&gt; -&gt; ?author]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</a:t>
            </a:r>
            <a:r>
              <a:rPr lang="en-US" sz="1100" b="1" noProof="1" smtClean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External(pred:iri-string(?id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      External(func:concat("http://..." ?isbn))))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)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)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?author[a:name-&gt;?name a:homepage-&gt;?hp] :-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And(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?author[&lt;Author#Name&gt;     -&gt; ?name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  &lt;Author#Homepage&gt; -&gt; ?homepage]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</a:t>
            </a:r>
            <a:r>
              <a:rPr lang="en-US" sz="1100" b="1" noProof="1" smtClean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External(pred:iri-string(?hp ?homepage))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)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1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)</a:t>
            </a:r>
            <a:endParaRPr lang="en-US" sz="11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  <p:cxnSp>
        <p:nvCxnSpPr>
          <p:cNvPr id="52" name="Curved Connector 63"/>
          <p:cNvCxnSpPr/>
          <p:nvPr/>
        </p:nvCxnSpPr>
        <p:spPr>
          <a:xfrm>
            <a:off x="4710240" y="2322963"/>
            <a:ext cx="3205241" cy="1540101"/>
          </a:xfrm>
          <a:prstGeom prst="curvedConnector2">
            <a:avLst/>
          </a:prstGeom>
          <a:ln w="222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Nouvelle version de RDF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Version actuelle de RDF publiée en 2004</a:t>
            </a:r>
          </a:p>
          <a:p>
            <a:pPr lvl="1"/>
            <a:r>
              <a:rPr lang="fr-FR" dirty="0" smtClean="0"/>
              <a:t>avec, depuis, un déploiement important</a:t>
            </a:r>
          </a:p>
          <a:p>
            <a:r>
              <a:rPr lang="fr-FR" dirty="0" smtClean="0"/>
              <a:t>Mais : </a:t>
            </a:r>
          </a:p>
          <a:p>
            <a:pPr lvl="1"/>
            <a:r>
              <a:rPr lang="fr-FR" dirty="0" smtClean="0"/>
              <a:t>il y des fonctionnalités qui manquent</a:t>
            </a:r>
          </a:p>
          <a:p>
            <a:pPr lvl="1"/>
            <a:r>
              <a:rPr lang="fr-FR" dirty="0" smtClean="0"/>
              <a:t>il y a des erreurs</a:t>
            </a:r>
          </a:p>
          <a:p>
            <a:pPr lvl="1"/>
            <a:r>
              <a:rPr lang="fr-FR" dirty="0" smtClean="0">
                <a:solidFill>
                  <a:srgbClr val="7F7F7F"/>
                </a:solidFill>
              </a:rPr>
              <a:t>des </a:t>
            </a:r>
            <a:r>
              <a:rPr lang="fr-FR" dirty="0" smtClean="0"/>
              <a:t>communautés importantes n’ont pas adopté RDF</a:t>
            </a:r>
            <a:br>
              <a:rPr lang="fr-FR" dirty="0" smtClean="0"/>
            </a:br>
            <a:r>
              <a:rPr lang="fr-FR" dirty="0" smtClean="0">
                <a:solidFill>
                  <a:srgbClr val="7F7F7F"/>
                </a:solidFill>
              </a:rPr>
              <a:t>ex.</a:t>
            </a:r>
            <a:r>
              <a:rPr lang="fr-FR" dirty="0" smtClean="0"/>
              <a:t> les développeurs de Web</a:t>
            </a:r>
            <a:endParaRPr lang="fr-FR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d’histoire</a:t>
            </a:r>
            <a:endParaRPr lang="fr-FR" dirty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Est-ce que nous devons</a:t>
            </a:r>
          </a:p>
          <a:p>
            <a:pPr lvl="1"/>
            <a:r>
              <a:rPr lang="fr-FR" dirty="0" smtClean="0"/>
              <a:t>vivre avec ?</a:t>
            </a:r>
          </a:p>
          <a:p>
            <a:pPr lvl="1"/>
            <a:r>
              <a:rPr lang="fr-FR" dirty="0" smtClean="0"/>
              <a:t>recommencer à zéro ?</a:t>
            </a:r>
          </a:p>
          <a:p>
            <a:pPr lvl="1"/>
            <a:r>
              <a:rPr lang="fr-FR" dirty="0" smtClean="0"/>
              <a:t>faire </a:t>
            </a:r>
            <a:r>
              <a:rPr lang="fr-FR" noProof="1" smtClean="0"/>
              <a:t>des</a:t>
            </a:r>
            <a:r>
              <a:rPr lang="fr-FR" dirty="0" smtClean="0"/>
              <a:t> changements minimaux 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question</a:t>
            </a:r>
            <a:endParaRPr lang="fr-FR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L’atelier a eu lieu en juin 2010</a:t>
            </a:r>
          </a:p>
          <a:p>
            <a:pPr lvl="1"/>
            <a:r>
              <a:rPr lang="fr-FR" dirty="0" smtClean="0"/>
              <a:t>32 soumissions, 28 acceptées pour </a:t>
            </a:r>
            <a:r>
              <a:rPr lang="fr-FR" dirty="0" smtClean="0">
                <a:hlinkClick r:id="rId2"/>
              </a:rPr>
              <a:t>publication</a:t>
            </a:r>
            <a:r>
              <a:rPr lang="fr-FR" dirty="0" smtClean="0"/>
              <a:t>, 18 présentées à l’atelier</a:t>
            </a:r>
          </a:p>
          <a:p>
            <a:pPr lvl="1"/>
            <a:r>
              <a:rPr lang="fr-FR" dirty="0" smtClean="0"/>
              <a:t>2 jours bien remplis à Stanford (merci à </a:t>
            </a:r>
            <a:r>
              <a:rPr lang="fr-FR" dirty="0" smtClean="0">
                <a:hlinkClick r:id="rId3"/>
              </a:rPr>
              <a:t>NCBO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L’atelier W3C</a:t>
            </a:r>
            <a:r>
              <a:rPr lang="en-US" dirty="0" smtClean="0"/>
              <a:t> « RDF Next Step »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9289" y="3643313"/>
            <a:ext cx="4157885" cy="276262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84" y="1235646"/>
            <a:ext cx="9083725" cy="5110014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Participants de l’atelier</a:t>
            </a:r>
            <a:endParaRPr lang="fr-FR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Essayer de répondre à la question : vivre avec, recommencer, ou changer</a:t>
            </a:r>
          </a:p>
          <a:p>
            <a:pPr lvl="1"/>
            <a:r>
              <a:rPr lang="fr-FR" dirty="0" smtClean="0"/>
              <a:t>s’il y a des changements à faire, </a:t>
            </a:r>
            <a:r>
              <a:rPr lang="fr-FR" dirty="0" smtClean="0">
                <a:solidFill>
                  <a:srgbClr val="7F7F7F"/>
                </a:solidFill>
              </a:rPr>
              <a:t>lesquels </a:t>
            </a:r>
            <a:r>
              <a:rPr lang="fr-FR" dirty="0" smtClean="0"/>
              <a:t>et avec </a:t>
            </a:r>
            <a:r>
              <a:rPr lang="fr-FR" dirty="0" smtClean="0">
                <a:solidFill>
                  <a:srgbClr val="7F7F7F"/>
                </a:solidFill>
              </a:rPr>
              <a:t>quelles </a:t>
            </a:r>
            <a:r>
              <a:rPr lang="fr-FR" dirty="0" smtClean="0"/>
              <a:t>priorités</a:t>
            </a:r>
          </a:p>
          <a:p>
            <a:r>
              <a:rPr lang="fr-FR" dirty="0" smtClean="0"/>
              <a:t>Créer </a:t>
            </a:r>
            <a:r>
              <a:rPr lang="fr-FR" dirty="0" smtClean="0">
                <a:solidFill>
                  <a:srgbClr val="7F7F7F"/>
                </a:solidFill>
              </a:rPr>
              <a:t>une </a:t>
            </a:r>
            <a:r>
              <a:rPr lang="fr-FR" dirty="0" smtClean="0"/>
              <a:t>liste de travaux à </a:t>
            </a:r>
            <a:r>
              <a:rPr lang="fr-FR" dirty="0" smtClean="0">
                <a:solidFill>
                  <a:srgbClr val="7F7F7F"/>
                </a:solidFill>
              </a:rPr>
              <a:t>mener</a:t>
            </a:r>
            <a:r>
              <a:rPr lang="fr-FR" dirty="0" smtClean="0"/>
              <a:t>, avec priorités</a:t>
            </a:r>
            <a:endParaRPr lang="fr-FR" dirty="0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nous avons fait…</a:t>
            </a:r>
            <a:endParaRPr lang="fr-FR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L’utilisation de SPARQL a révélé des problèmes…</a:t>
            </a:r>
          </a:p>
          <a:p>
            <a:pPr lvl="1"/>
            <a:r>
              <a:rPr lang="fr-FR" dirty="0" smtClean="0"/>
              <a:t>SPARQL est un langage de requêtes, or nous voulons aussi </a:t>
            </a:r>
            <a:r>
              <a:rPr lang="fr-FR" i="1" dirty="0" smtClean="0"/>
              <a:t>modifier </a:t>
            </a:r>
            <a:r>
              <a:rPr lang="fr-FR" dirty="0" smtClean="0"/>
              <a:t>des bases de données</a:t>
            </a:r>
          </a:p>
          <a:p>
            <a:pPr lvl="1"/>
            <a:r>
              <a:rPr lang="fr-FR" dirty="0" smtClean="0"/>
              <a:t>aucune relation entre SPARQL et OWL/RDFS/RIF</a:t>
            </a:r>
          </a:p>
          <a:p>
            <a:pPr lvl="1"/>
            <a:r>
              <a:rPr lang="fr-FR" dirty="0" smtClean="0"/>
              <a:t>fonctionnalités manquantes</a:t>
            </a:r>
          </a:p>
          <a:p>
            <a:pPr lvl="1"/>
            <a:r>
              <a:rPr lang="fr-FR" dirty="0" smtClean="0"/>
              <a:t>etc.</a:t>
            </a:r>
          </a:p>
          <a:p>
            <a:r>
              <a:rPr lang="fr-FR" dirty="0" smtClean="0"/>
              <a:t>SPARQL 1.1 essaye de trouver un compromis entre</a:t>
            </a:r>
          </a:p>
          <a:p>
            <a:pPr lvl="1"/>
            <a:r>
              <a:rPr lang="fr-FR" dirty="0" smtClean="0"/>
              <a:t>ajouter de nouvelles fonctionnalités nécessaires, et</a:t>
            </a:r>
          </a:p>
          <a:p>
            <a:pPr lvl="1"/>
            <a:r>
              <a:rPr lang="fr-FR" dirty="0" smtClean="0"/>
              <a:t>ne pas rendre SPARQL illisible, inaccessible, trop difficile a </a:t>
            </a:r>
            <a:r>
              <a:rPr lang="fr-FR" dirty="0" smtClean="0">
                <a:solidFill>
                  <a:srgbClr val="7F7F7F"/>
                </a:solidFill>
              </a:rPr>
              <a:t>implémenter</a:t>
            </a:r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Tous succès a un prix…</a:t>
            </a:r>
            <a:endParaRPr lang="fr-F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Ok </a:t>
            </a:r>
            <a:r>
              <a:rPr lang="fr-FR" dirty="0" smtClean="0">
                <a:solidFill>
                  <a:srgbClr val="7F7F7F"/>
                </a:solidFill>
              </a:rPr>
              <a:t>de </a:t>
            </a:r>
            <a:r>
              <a:rPr lang="fr-FR" dirty="0" smtClean="0"/>
              <a:t>regarder </a:t>
            </a:r>
            <a:r>
              <a:rPr lang="fr-FR" noProof="1" smtClean="0"/>
              <a:t>qq</a:t>
            </a:r>
            <a:r>
              <a:rPr lang="fr-FR" dirty="0" smtClean="0"/>
              <a:t>. problèmes de plus près</a:t>
            </a:r>
          </a:p>
          <a:p>
            <a:r>
              <a:rPr lang="fr-FR" dirty="0" smtClean="0"/>
              <a:t>Mais nous devons être extrêmement vigilant à ne pas envoyer de mauvais </a:t>
            </a:r>
            <a:r>
              <a:rPr lang="fr-FR" dirty="0" smtClean="0">
                <a:solidFill>
                  <a:srgbClr val="7F7F7F"/>
                </a:solidFill>
              </a:rPr>
              <a:t>signaux </a:t>
            </a:r>
            <a:r>
              <a:rPr lang="fr-FR" dirty="0" smtClean="0"/>
              <a:t>à ceux qui veulent adopter la technologie</a:t>
            </a:r>
          </a:p>
          <a:p>
            <a:r>
              <a:rPr lang="fr-FR" dirty="0" smtClean="0">
                <a:solidFill>
                  <a:srgbClr val="7F7F7F"/>
                </a:solidFill>
              </a:rPr>
              <a:t>limiter au maximum</a:t>
            </a:r>
            <a:r>
              <a:rPr lang="fr-FR" dirty="0" smtClean="0"/>
              <a:t> les </a:t>
            </a:r>
            <a:r>
              <a:rPr lang="fr-FR" dirty="0" smtClean="0">
                <a:solidFill>
                  <a:srgbClr val="7F7F7F"/>
                </a:solidFill>
              </a:rPr>
              <a:t>changements</a:t>
            </a:r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sentiment général…</a:t>
            </a:r>
            <a:endParaRPr lang="fr-FR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368" y="990098"/>
            <a:ext cx="8191872" cy="564691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liste informelle produite par l’atelier</a:t>
            </a:r>
            <a:endParaRPr lang="fr-FR" dirty="0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17441" y="1479702"/>
            <a:ext cx="8639999" cy="506997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Rapport publique de l’atelier :</a:t>
            </a:r>
          </a:p>
          <a:p>
            <a:pPr lvl="1"/>
            <a:r>
              <a:rPr lang="en-US" dirty="0" smtClean="0">
                <a:hlinkClick r:id="rId2"/>
              </a:rPr>
              <a:t>http://www.w3.org/2009/12/rdf-ws/Report.html</a:t>
            </a:r>
            <a:endParaRPr lang="en-US" dirty="0" smtClean="0"/>
          </a:p>
          <a:p>
            <a:r>
              <a:rPr lang="fr-FR" dirty="0" smtClean="0"/>
              <a:t>L’équipe du W3C commence à travailler sur la charte du groupe</a:t>
            </a:r>
          </a:p>
          <a:p>
            <a:r>
              <a:rPr lang="fr-FR" dirty="0" smtClean="0"/>
              <a:t>… mais avec sentiment qu’une consultation plus large serait nécessaire</a:t>
            </a:r>
          </a:p>
          <a:p>
            <a:r>
              <a:rPr lang="fr-FR" dirty="0" smtClean="0"/>
              <a:t>Un questionnaire voit le jour en août 2010</a:t>
            </a:r>
          </a:p>
          <a:p>
            <a:pPr lvl="1"/>
            <a:r>
              <a:rPr lang="en-US" dirty="0" smtClean="0">
                <a:hlinkClick r:id="rId3"/>
              </a:rPr>
              <a:t>http://www.w3.org/2002/09/wbs/1/rdf-2010/results</a:t>
            </a:r>
            <a:endParaRPr lang="en-US" dirty="0" smtClean="0"/>
          </a:p>
          <a:p>
            <a:r>
              <a:rPr lang="fr-FR" dirty="0" smtClean="0"/>
              <a:t>Et, naturellement, des discussions sur des forums diverses</a:t>
            </a:r>
          </a:p>
          <a:p>
            <a:r>
              <a:rPr lang="fr-FR" dirty="0" smtClean="0">
                <a:solidFill>
                  <a:srgbClr val="7F7F7F"/>
                </a:solidFill>
              </a:rPr>
              <a:t>Charte envoyée aux membres de W3C en décembre 2010</a:t>
            </a:r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Étapes suivantes</a:t>
            </a:r>
            <a:endParaRPr lang="fr-FR" dirty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Quelques détails de la charte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Quelle est l’attitude à prendre avec les graphes existants ?</a:t>
            </a:r>
          </a:p>
          <a:p>
            <a:r>
              <a:rPr lang="fr-FR" dirty="0" smtClean="0">
                <a:solidFill>
                  <a:srgbClr val="7F7F7F"/>
                </a:solidFill>
              </a:rPr>
              <a:t>Le charte demande que :</a:t>
            </a:r>
          </a:p>
          <a:p>
            <a:pPr lvl="1"/>
            <a:r>
              <a:rPr lang="fr-FR" dirty="0" smtClean="0">
                <a:solidFill>
                  <a:srgbClr val="7F7F7F"/>
                </a:solidFill>
              </a:rPr>
              <a:t>tout graphe RDF valable reste valable</a:t>
            </a:r>
          </a:p>
          <a:p>
            <a:pPr lvl="1"/>
            <a:r>
              <a:rPr lang="fr-FR" dirty="0" smtClean="0">
                <a:solidFill>
                  <a:srgbClr val="7F7F7F"/>
                </a:solidFill>
              </a:rPr>
              <a:t>toute déduction à base de RDF(S) reste valable</a:t>
            </a:r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Avant</a:t>
            </a:r>
            <a:r>
              <a:rPr lang="en-US" dirty="0" smtClean="0"/>
              <a:t> </a:t>
            </a:r>
            <a:r>
              <a:rPr lang="en-US" dirty="0" err="1" smtClean="0"/>
              <a:t>d’entrer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détails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17441" y="1479702"/>
            <a:ext cx="8926559" cy="4700654"/>
          </a:xfrm>
        </p:spPr>
        <p:txBody>
          <a:bodyPr>
            <a:normAutofit/>
          </a:bodyPr>
          <a:lstStyle/>
          <a:p>
            <a:r>
              <a:rPr lang="fr-FR" dirty="0" smtClean="0"/>
              <a:t>Il y a des erreurs :</a:t>
            </a:r>
          </a:p>
          <a:p>
            <a:pPr lvl="1"/>
            <a:r>
              <a:rPr lang="fr-FR" dirty="0" smtClean="0"/>
              <a:t>relations exactes </a:t>
            </a:r>
            <a:r>
              <a:rPr lang="fr-FR" noProof="1" smtClean="0"/>
              <a:t>v.à.v</a:t>
            </a:r>
            <a:r>
              <a:rPr lang="fr-FR" dirty="0" smtClean="0"/>
              <a:t>. des </a:t>
            </a:r>
            <a:r>
              <a:rPr lang="fr-FR" noProof="1" smtClean="0"/>
              <a:t>IRI-s</a:t>
            </a:r>
          </a:p>
          <a:p>
            <a:pPr lvl="1"/>
            <a:r>
              <a:rPr lang="fr-FR" dirty="0" smtClean="0">
                <a:solidFill>
                  <a:srgbClr val="7F7F7F"/>
                </a:solidFill>
              </a:rPr>
              <a:t>références exactes aux différentes versions de XML</a:t>
            </a:r>
          </a:p>
          <a:p>
            <a:pPr lvl="1"/>
            <a:r>
              <a:rPr lang="fr-FR" dirty="0" smtClean="0"/>
              <a:t>il y a une erreur mathématique dans le « </a:t>
            </a:r>
            <a:r>
              <a:rPr lang="en-GB" dirty="0" smtClean="0"/>
              <a:t>Entailment Lemma</a:t>
            </a:r>
            <a:r>
              <a:rPr lang="fr-FR" dirty="0" smtClean="0"/>
              <a:t> »</a:t>
            </a:r>
            <a:endParaRPr lang="fr-FR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questions évidentes</a:t>
            </a:r>
            <a:endParaRPr lang="fr-FR" dirty="0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Connu sous les noms de </a:t>
            </a:r>
            <a:r>
              <a:rPr lang="en-US" dirty="0" smtClean="0"/>
              <a:t>« named graph », « quoted graphs », « knowledge bases », etc.</a:t>
            </a:r>
          </a:p>
          <a:p>
            <a:r>
              <a:rPr lang="fr-FR" dirty="0" smtClean="0">
                <a:solidFill>
                  <a:srgbClr val="7F7F7F"/>
                </a:solidFill>
              </a:rPr>
              <a:t>Priorité absolue pour </a:t>
            </a:r>
            <a:r>
              <a:rPr lang="fr-FR" dirty="0" smtClean="0"/>
              <a:t>toute la communauté</a:t>
            </a:r>
          </a:p>
          <a:p>
            <a:pPr lvl="1"/>
            <a:r>
              <a:rPr lang="fr-FR" dirty="0" smtClean="0"/>
              <a:t>SPARQL a déjà une notion de graphe</a:t>
            </a:r>
          </a:p>
          <a:p>
            <a:pPr lvl="1"/>
            <a:r>
              <a:rPr lang="fr-FR" dirty="0" smtClean="0"/>
              <a:t>il y a déjà une utilisation répandue</a:t>
            </a:r>
          </a:p>
          <a:p>
            <a:r>
              <a:rPr lang="fr-FR" dirty="0" smtClean="0">
                <a:solidFill>
                  <a:srgbClr val="7F7F7F"/>
                </a:solidFill>
              </a:rPr>
              <a:t>Mais la sémantique n’est pas claire</a:t>
            </a:r>
          </a:p>
          <a:p>
            <a:pPr lvl="1"/>
            <a:r>
              <a:rPr lang="fr-FR" dirty="0" smtClean="0"/>
              <a:t>parlons-nous d’une collection immuable de triplets ?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Identification des graphes</a:t>
            </a:r>
            <a:endParaRPr lang="fr-FR" dirty="0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L’autre demande d’une grande priorité</a:t>
            </a:r>
          </a:p>
          <a:p>
            <a:r>
              <a:rPr lang="fr-FR" dirty="0" smtClean="0"/>
              <a:t>Nous avons :</a:t>
            </a:r>
          </a:p>
          <a:p>
            <a:pPr lvl="1"/>
            <a:r>
              <a:rPr lang="fr-FR" dirty="0" smtClean="0">
                <a:solidFill>
                  <a:srgbClr val="7F7F7F"/>
                </a:solidFill>
              </a:rPr>
              <a:t>une </a:t>
            </a:r>
            <a:r>
              <a:rPr lang="en-US" dirty="0" smtClean="0"/>
              <a:t>« </a:t>
            </a:r>
            <a:r>
              <a:rPr lang="en-US" dirty="0" smtClean="0">
                <a:hlinkClick r:id="rId2"/>
              </a:rPr>
              <a:t>team submission</a:t>
            </a:r>
            <a:r>
              <a:rPr lang="en-US" dirty="0" smtClean="0"/>
              <a:t> » </a:t>
            </a:r>
            <a:r>
              <a:rPr lang="fr-FR" dirty="0" smtClean="0"/>
              <a:t>comme spécification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  <a:hlinkClick r:id="rId3"/>
              </a:rPr>
              <a:t>SPARQL Query Language</a:t>
            </a:r>
            <a:endParaRPr lang="en-US" u="sng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hlinkClick r:id="rId4"/>
              </a:rPr>
              <a:t>N3</a:t>
            </a:r>
            <a:endParaRPr lang="en-US" dirty="0" smtClean="0"/>
          </a:p>
          <a:p>
            <a:r>
              <a:rPr lang="fr-FR" dirty="0" smtClean="0"/>
              <a:t>Mais il n’y a pas de standard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Sérialisation en</a:t>
            </a:r>
            <a:r>
              <a:rPr lang="en-US" dirty="0" smtClean="0"/>
              <a:t> Turtle</a:t>
            </a:r>
            <a:endParaRPr lang="en-US" dirty="0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7F7F7F"/>
                </a:solidFill>
              </a:rPr>
              <a:t>Semble être essentielle pour des applications Web où Javascript domine</a:t>
            </a:r>
          </a:p>
          <a:p>
            <a:r>
              <a:rPr lang="fr-FR" dirty="0" smtClean="0"/>
              <a:t>La syntaxe ne sera pas </a:t>
            </a:r>
            <a:r>
              <a:rPr lang="fr-FR" i="1" dirty="0" smtClean="0"/>
              <a:t>nécessairement </a:t>
            </a:r>
            <a:r>
              <a:rPr lang="fr-FR" dirty="0" smtClean="0"/>
              <a:t>complète</a:t>
            </a:r>
          </a:p>
          <a:p>
            <a:pPr lvl="1"/>
            <a:r>
              <a:rPr lang="fr-FR" dirty="0" smtClean="0"/>
              <a:t>pas de </a:t>
            </a:r>
            <a:r>
              <a:rPr lang="en-GB" dirty="0" smtClean="0"/>
              <a:t>blank nodes</a:t>
            </a:r>
            <a:r>
              <a:rPr lang="fr-FR" dirty="0" smtClean="0"/>
              <a:t> mais uniquement une syntaxe pour des nœuds </a:t>
            </a:r>
            <a:r>
              <a:rPr lang="fr-FR" noProof="1" smtClean="0"/>
              <a:t>skolemisés ?</a:t>
            </a:r>
          </a:p>
          <a:p>
            <a:pPr lvl="1"/>
            <a:r>
              <a:rPr lang="fr-FR" dirty="0" smtClean="0"/>
              <a:t>cacher la différence entre des littéraux et les URI ?</a:t>
            </a:r>
          </a:p>
          <a:p>
            <a:pPr lvl="1"/>
            <a:r>
              <a:rPr lang="fr-FR" dirty="0" smtClean="0"/>
              <a:t>etc.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Sérialisation en</a:t>
            </a:r>
            <a:r>
              <a:rPr lang="en-US" dirty="0" smtClean="0"/>
              <a:t> JSON</a:t>
            </a:r>
            <a:endParaRPr lang="en-US" dirty="0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F7F7F"/>
                </a:solidFill>
              </a:rPr>
              <a:t>Nous ne partons pas de rien</a:t>
            </a:r>
          </a:p>
          <a:p>
            <a:pPr lvl="1"/>
            <a:r>
              <a:rPr lang="en-US" dirty="0" smtClean="0">
                <a:hlinkClick r:id="rId2"/>
              </a:rPr>
              <a:t>RDF/JSON de Ian Davis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JSON-LD de Manu Sporny et Mark </a:t>
            </a:r>
            <a:r>
              <a:rPr lang="en-US" smtClean="0">
                <a:hlinkClick r:id="rId3"/>
              </a:rPr>
              <a:t>Birbeck</a:t>
            </a:r>
            <a:endParaRPr lang="en-US" smtClean="0"/>
          </a:p>
          <a:p>
            <a:pPr lvl="1"/>
            <a:r>
              <a:rPr lang="en-US" dirty="0" smtClean="0">
                <a:hlinkClick r:id="rId4"/>
              </a:rPr>
              <a:t>les idées de Sandro Hawke</a:t>
            </a:r>
            <a:endParaRPr lang="en-US" dirty="0" smtClean="0"/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Sérialisation en</a:t>
            </a:r>
            <a:r>
              <a:rPr lang="en-US" dirty="0" smtClean="0"/>
              <a:t> JSON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Agrégation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2" y="2292746"/>
            <a:ext cx="8232775" cy="1983930"/>
          </a:xfrm>
        </p:spPr>
        <p:txBody>
          <a:bodyPr/>
          <a:lstStyle/>
          <a:p>
            <a:r>
              <a:rPr lang="en-US" noProof="1" smtClean="0"/>
              <a:t>SELECT (MIN(?prix) AS ?prix_minimum)</a:t>
            </a:r>
          </a:p>
          <a:p>
            <a:r>
              <a:rPr lang="en-US" noProof="1" smtClean="0"/>
              <a:t>WHERE {</a:t>
            </a:r>
          </a:p>
          <a:p>
            <a:r>
              <a:rPr lang="en-US" noProof="1" smtClean="0"/>
              <a:t>  ?livre a:price ?prix .</a:t>
            </a:r>
          </a:p>
          <a:p>
            <a:r>
              <a:rPr lang="en-US" noProof="1" smtClean="0"/>
              <a:t>}</a:t>
            </a:r>
          </a:p>
          <a:p>
            <a:r>
              <a:rPr lang="en-US" noProof="1" smtClean="0"/>
              <a:t>GROUP BY ?livre  </a:t>
            </a:r>
            <a:endParaRPr lang="en-US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2" y="1323341"/>
            <a:ext cx="8232775" cy="765577"/>
          </a:xfrm>
        </p:spPr>
        <p:txBody>
          <a:bodyPr/>
          <a:lstStyle/>
          <a:p>
            <a:r>
              <a:rPr lang="fr-FR" i="1" dirty="0" smtClean="0"/>
              <a:t>Trouver le prix minimum pour un livre :</a:t>
            </a:r>
            <a:endParaRPr lang="fr-FR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smtClean="0"/>
              <a:t>Autres exemples</a:t>
            </a:r>
            <a:r>
              <a:rPr lang="en-US" smtClean="0"/>
              <a:t> : MAX, AVG, SUM, …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nombre de documents contenants des éléments de sémantique ont été publiés depuis 2004</a:t>
            </a:r>
          </a:p>
          <a:p>
            <a:r>
              <a:rPr lang="fr-FR" dirty="0" smtClean="0">
                <a:solidFill>
                  <a:srgbClr val="7F7F7F"/>
                </a:solidFill>
              </a:rPr>
              <a:t>Leur intégration logique serait rassemblée dans un même document RDF</a:t>
            </a:r>
          </a:p>
          <a:p>
            <a:r>
              <a:rPr lang="fr-FR" dirty="0" smtClean="0">
                <a:solidFill>
                  <a:srgbClr val="7F7F7F"/>
                </a:solidFill>
              </a:rPr>
              <a:t>Il ne s’agit pas de nouvelles définitions, mais de rassembler, éventuellement, ce qui existe déjà</a:t>
            </a:r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80" y="41764"/>
            <a:ext cx="878832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Réconcilier des documents sur la sémantique</a:t>
            </a:r>
            <a:endParaRPr lang="fr-FR" dirty="0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hlinkClick r:id="rId2"/>
              </a:rPr>
              <a:t>rdf:plainLiteral</a:t>
            </a:r>
            <a:r>
              <a:rPr lang="fr-FR" dirty="0" smtClean="0"/>
              <a:t> : littéral simple avec langage, mais comme un type de donnée</a:t>
            </a:r>
          </a:p>
          <a:p>
            <a:pPr lvl="1"/>
            <a:r>
              <a:rPr lang="fr-FR" dirty="0" smtClean="0"/>
              <a:t>nécessaire pour OWL 2 et RIF</a:t>
            </a:r>
          </a:p>
          <a:p>
            <a:pPr lvl="1"/>
            <a:r>
              <a:rPr lang="fr-FR" dirty="0" smtClean="0"/>
              <a:t>logiquement, le type devrait être cité dans RDFS</a:t>
            </a:r>
          </a:p>
          <a:p>
            <a:r>
              <a:rPr lang="en-US" dirty="0" smtClean="0">
                <a:hlinkClick r:id="rId3"/>
              </a:rPr>
              <a:t>ponts entre les URI et les littéraux de POWDER</a:t>
            </a:r>
            <a:r>
              <a:rPr lang="fr-FR" dirty="0" smtClean="0"/>
              <a:t> :</a:t>
            </a:r>
          </a:p>
          <a:p>
            <a:pPr lvl="1"/>
            <a:r>
              <a:rPr lang="fr-FR" b="1" noProof="1" smtClean="0">
                <a:latin typeface="Courier New"/>
                <a:cs typeface="Courier New"/>
              </a:rPr>
              <a:t>wdrs:matchesregex</a:t>
            </a:r>
            <a:r>
              <a:rPr lang="fr-FR" noProof="1" smtClean="0"/>
              <a:t> </a:t>
            </a:r>
            <a:r>
              <a:rPr lang="fr-FR" dirty="0" smtClean="0"/>
              <a:t>et </a:t>
            </a:r>
            <a:r>
              <a:rPr lang="fr-FR" b="1" noProof="1" smtClean="0">
                <a:latin typeface="Courier New"/>
                <a:cs typeface="Courier New"/>
              </a:rPr>
              <a:t>wdrs:notmatchesregex</a:t>
            </a:r>
            <a:r>
              <a:rPr lang="fr-FR" noProof="1" smtClean="0"/>
              <a:t> </a:t>
            </a:r>
            <a:r>
              <a:rPr lang="fr-FR" dirty="0" smtClean="0"/>
              <a:t>relient les ressources URI et leur représentations en temps que littéraux</a:t>
            </a:r>
          </a:p>
          <a:p>
            <a:pPr lvl="1"/>
            <a:r>
              <a:rPr lang="fr-FR" dirty="0" smtClean="0"/>
              <a:t>une extension de RDFS</a:t>
            </a:r>
            <a:endParaRPr lang="fr-FR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Réconcilier des documents sur la sémantique : exemples</a:t>
            </a:r>
            <a:endParaRPr lang="fr-FR" dirty="0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SPARQL 1.1 </a:t>
            </a:r>
            <a:r>
              <a:rPr lang="fr-FR" dirty="0" smtClean="0">
                <a:solidFill>
                  <a:srgbClr val="7F7F7F"/>
                </a:solidFill>
              </a:rPr>
              <a:t>définit </a:t>
            </a:r>
            <a:r>
              <a:rPr lang="fr-FR" dirty="0" smtClean="0"/>
              <a:t>une </a:t>
            </a:r>
            <a:r>
              <a:rPr lang="fr-FR" dirty="0" smtClean="0">
                <a:hlinkClick r:id="rId2"/>
              </a:rPr>
              <a:t>version “fini</a:t>
            </a:r>
            <a:r>
              <a:rPr lang="fr-FR" dirty="0" smtClean="0">
                <a:solidFill>
                  <a:srgbClr val="FF0000"/>
                </a:solidFill>
                <a:hlinkClick r:id="rId2"/>
              </a:rPr>
              <a:t>e</a:t>
            </a:r>
            <a:r>
              <a:rPr lang="fr-FR" dirty="0" smtClean="0">
                <a:hlinkClick r:id="rId2"/>
              </a:rPr>
              <a:t>” de RDF(S)</a:t>
            </a:r>
            <a:endParaRPr lang="fr-FR" dirty="0" smtClean="0"/>
          </a:p>
          <a:p>
            <a:pPr lvl="1"/>
            <a:r>
              <a:rPr lang="fr-FR" dirty="0" smtClean="0"/>
              <a:t>fait partie de la définition des inférences pour SPARQL 1.1</a:t>
            </a:r>
          </a:p>
          <a:p>
            <a:pPr lvl="1"/>
            <a:r>
              <a:rPr lang="fr-FR" dirty="0" smtClean="0"/>
              <a:t>un « </a:t>
            </a:r>
            <a:r>
              <a:rPr lang="fr-FR" dirty="0" smtClean="0">
                <a:solidFill>
                  <a:srgbClr val="7F7F7F"/>
                </a:solidFill>
              </a:rPr>
              <a:t>sous-ensemble</a:t>
            </a:r>
            <a:r>
              <a:rPr lang="fr-FR" dirty="0" smtClean="0"/>
              <a:t> sémantique » de RDFS, réalisable par un moteur de règles</a:t>
            </a:r>
          </a:p>
          <a:p>
            <a:pPr lvl="2"/>
            <a:r>
              <a:rPr lang="fr-FR" dirty="0" smtClean="0"/>
              <a:t>une variante de la sémantique de  « ter Horst »</a:t>
            </a:r>
          </a:p>
        </p:txBody>
      </p:sp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Réconcilier des documents sur la sémantique : exemples</a:t>
            </a:r>
            <a:endParaRPr lang="en-US" dirty="0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Et beaucoup d’autres choses dont je ne vous ai pas parlé:</a:t>
            </a:r>
          </a:p>
          <a:p>
            <a:pPr lvl="1"/>
            <a:r>
              <a:rPr lang="fr-FR" dirty="0" smtClean="0"/>
              <a:t>provenance, données liées, données gouvernementales, etc.</a:t>
            </a:r>
          </a:p>
          <a:p>
            <a:r>
              <a:rPr lang="fr-FR" dirty="0" smtClean="0"/>
              <a:t>Il y du travail pour tout le monde!</a:t>
            </a:r>
          </a:p>
          <a:p>
            <a:r>
              <a:rPr lang="fr-FR" dirty="0" smtClean="0"/>
              <a:t>Essayez de</a:t>
            </a:r>
          </a:p>
          <a:p>
            <a:pPr lvl="1"/>
            <a:r>
              <a:rPr lang="fr-FR" dirty="0" smtClean="0"/>
              <a:t>convaincre votre employeur de rejoindre à W3C</a:t>
            </a:r>
          </a:p>
          <a:p>
            <a:pPr lvl="1"/>
            <a:r>
              <a:rPr lang="fr-FR" dirty="0" smtClean="0"/>
              <a:t>… et, après, rejoignez un des groupes de travails 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Beaucoup d’autres choses…</a:t>
            </a:r>
            <a:endParaRPr lang="fr-F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Text Box 1"/>
          <p:cNvSpPr txBox="1">
            <a:spLocks noChangeArrowheads="1"/>
          </p:cNvSpPr>
          <p:nvPr/>
        </p:nvSpPr>
        <p:spPr bwMode="auto">
          <a:xfrm>
            <a:off x="489600" y="2318644"/>
            <a:ext cx="8000640" cy="64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106196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fr-FR" sz="40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ea typeface="msmincho" charset="0"/>
                <a:cs typeface="Helvetica Neue"/>
              </a:rPr>
              <a:t>Merci pour votre attention !</a:t>
            </a:r>
            <a:endParaRPr lang="fr-FR" sz="4000" dirty="0">
              <a:solidFill>
                <a:schemeClr val="bg1">
                  <a:lumMod val="50000"/>
                </a:schemeClr>
              </a:solidFill>
              <a:latin typeface="Helvetica Neue"/>
              <a:ea typeface="msmincho" charset="0"/>
              <a:cs typeface="Helvetica Neue"/>
            </a:endParaRPr>
          </a:p>
        </p:txBody>
      </p:sp>
      <p:sp>
        <p:nvSpPr>
          <p:cNvPr id="602116" name="Text Box 2"/>
          <p:cNvSpPr txBox="1">
            <a:spLocks noChangeArrowheads="1"/>
          </p:cNvSpPr>
          <p:nvPr/>
        </p:nvSpPr>
        <p:spPr bwMode="auto">
          <a:xfrm>
            <a:off x="712801" y="4506234"/>
            <a:ext cx="6762239" cy="96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76479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fr-FR" sz="2200" dirty="0" smtClean="0">
                <a:solidFill>
                  <a:srgbClr val="7F7F7F"/>
                </a:solidFill>
                <a:latin typeface="Helvetica Neue"/>
                <a:ea typeface="msmincho" charset="0"/>
                <a:cs typeface="Helvetica Neue"/>
              </a:rPr>
              <a:t>Ces </a:t>
            </a:r>
            <a:r>
              <a:rPr lang="en-GB" sz="2200" dirty="0" smtClean="0">
                <a:solidFill>
                  <a:srgbClr val="7F7F7F"/>
                </a:solidFill>
                <a:latin typeface="Helvetica Neue"/>
                <a:ea typeface="msmincho" charset="0"/>
                <a:cs typeface="Helvetica Neue"/>
              </a:rPr>
              <a:t>slides </a:t>
            </a:r>
            <a:r>
              <a:rPr lang="fr-FR" sz="2200" dirty="0" smtClean="0">
                <a:solidFill>
                  <a:srgbClr val="7F7F7F"/>
                </a:solidFill>
                <a:latin typeface="Helvetica Neue"/>
                <a:ea typeface="msmincho" charset="0"/>
                <a:cs typeface="Helvetica Neue"/>
              </a:rPr>
              <a:t>sont aussi sur le Web :</a:t>
            </a:r>
          </a:p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endParaRPr lang="en-US" sz="2200" dirty="0" smtClean="0">
              <a:solidFill>
                <a:srgbClr val="000000"/>
              </a:solidFill>
              <a:latin typeface="Gill Sans MT"/>
              <a:ea typeface="msmincho" charset="0"/>
              <a:cs typeface="Gill Sans MT"/>
            </a:endParaRPr>
          </a:p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US" sz="2200" dirty="0">
                <a:solidFill>
                  <a:srgbClr val="000000"/>
                </a:solidFill>
                <a:latin typeface="Gill Sans MT"/>
                <a:ea typeface="msmincho" charset="0"/>
                <a:cs typeface="Gill Sans MT"/>
              </a:rPr>
              <a:t>    </a:t>
            </a:r>
            <a:r>
              <a:rPr lang="en-US" sz="2200" dirty="0">
                <a:solidFill>
                  <a:srgbClr val="7F7F7F"/>
                </a:solidFill>
                <a:latin typeface="Helvetica Neue"/>
                <a:ea typeface="msmincho" charset="0"/>
                <a:cs typeface="Helvetica Neue"/>
              </a:rPr>
              <a:t>http://www.w3.org/</a:t>
            </a:r>
            <a:r>
              <a:rPr lang="en-US" sz="2200" dirty="0" smtClean="0">
                <a:solidFill>
                  <a:srgbClr val="7F7F7F"/>
                </a:solidFill>
                <a:latin typeface="Helvetica Neue"/>
                <a:ea typeface="msmincho" charset="0"/>
                <a:cs typeface="Helvetica Neue"/>
              </a:rPr>
              <a:t>2011/</a:t>
            </a:r>
            <a:r>
              <a:rPr lang="en-US" sz="2200" dirty="0">
                <a:solidFill>
                  <a:srgbClr val="7F7F7F"/>
                </a:solidFill>
                <a:latin typeface="Helvetica Neue"/>
                <a:ea typeface="msmincho" charset="0"/>
                <a:cs typeface="Helvetica Neue"/>
              </a:rPr>
              <a:t>Talks/</a:t>
            </a:r>
            <a:r>
              <a:rPr lang="en-US" sz="2200" dirty="0" smtClean="0">
                <a:solidFill>
                  <a:srgbClr val="7F7F7F"/>
                </a:solidFill>
                <a:latin typeface="Helvetica Neue"/>
                <a:ea typeface="msmincho" charset="0"/>
                <a:cs typeface="Helvetica Neue"/>
              </a:rPr>
              <a:t>0117-Paris-</a:t>
            </a:r>
            <a:r>
              <a:rPr lang="en-US" sz="2200" dirty="0">
                <a:solidFill>
                  <a:srgbClr val="7F7F7F"/>
                </a:solidFill>
                <a:latin typeface="Helvetica Neue"/>
                <a:ea typeface="msmincho" charset="0"/>
                <a:cs typeface="Helvetica Neue"/>
              </a:rPr>
              <a:t>IH/</a:t>
            </a:r>
          </a:p>
        </p:txBody>
      </p:sp>
      <p:pic>
        <p:nvPicPr>
          <p:cNvPr id="6021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120" y="4532157"/>
            <a:ext cx="864000" cy="302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Requêtes </a:t>
            </a:r>
            <a:r>
              <a:rPr lang="fr-FR" dirty="0" smtClean="0">
                <a:solidFill>
                  <a:srgbClr val="000000"/>
                </a:solidFill>
              </a:rPr>
              <a:t>imbriquées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2" y="2605613"/>
            <a:ext cx="8232775" cy="3127529"/>
          </a:xfrm>
        </p:spPr>
        <p:txBody>
          <a:bodyPr>
            <a:normAutofit lnSpcReduction="10000"/>
          </a:bodyPr>
          <a:lstStyle/>
          <a:p>
            <a:r>
              <a:rPr lang="en-US" noProof="1" smtClean="0"/>
              <a:t>SELECT ?y ?nom_court</a:t>
            </a:r>
          </a:p>
          <a:p>
            <a:r>
              <a:rPr lang="en-US" noProof="1" smtClean="0"/>
              <a:t>WHERE {</a:t>
            </a:r>
          </a:p>
          <a:p>
            <a:r>
              <a:rPr lang="en-US" noProof="1" smtClean="0"/>
              <a:t>  :Je v:connais ?y .</a:t>
            </a:r>
          </a:p>
          <a:p>
            <a:r>
              <a:rPr lang="en-US" noProof="1" smtClean="0"/>
              <a:t>  {</a:t>
            </a:r>
          </a:p>
          <a:p>
            <a:r>
              <a:rPr lang="en-US" noProof="1" smtClean="0"/>
              <a:t>    SELECT ?y (MIN(?nom) AS ?nom_court)</a:t>
            </a:r>
          </a:p>
          <a:p>
            <a:r>
              <a:rPr lang="en-US" noProof="1" smtClean="0"/>
              <a:t>    WHERE {</a:t>
            </a:r>
          </a:p>
          <a:p>
            <a:r>
              <a:rPr lang="en-US" noProof="1" smtClean="0"/>
              <a:t>      ?y v:nom ?nom .</a:t>
            </a:r>
          </a:p>
          <a:p>
            <a:r>
              <a:rPr lang="en-US" noProof="1" smtClean="0"/>
              <a:t>    } GROUP BY ?y</a:t>
            </a:r>
          </a:p>
          <a:p>
            <a:r>
              <a:rPr lang="en-US" noProof="1" smtClean="0"/>
              <a:t>  }</a:t>
            </a:r>
          </a:p>
          <a:p>
            <a:r>
              <a:rPr lang="en-US" noProof="1" smtClean="0"/>
              <a:t>}</a:t>
            </a:r>
          </a:p>
          <a:p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i="1" dirty="0" smtClean="0"/>
              <a:t>Trouver les gens que je connais avec leurs noms le plus court :</a:t>
            </a:r>
            <a:endParaRPr lang="fr-FR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et affectation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1" smtClean="0"/>
              <a:t>CONSTRUCT {</a:t>
            </a:r>
          </a:p>
          <a:p>
            <a:r>
              <a:rPr lang="en-US" noProof="1" smtClean="0"/>
              <a:t>  ?id a:title "Mon titre" .</a:t>
            </a:r>
          </a:p>
          <a:p>
            <a:r>
              <a:rPr lang="en-US" noProof="1" smtClean="0"/>
              <a:t>}</a:t>
            </a:r>
          </a:p>
          <a:p>
            <a:r>
              <a:rPr lang="en-US" noProof="1" smtClean="0"/>
              <a:t>WHERE {</a:t>
            </a:r>
          </a:p>
          <a:p>
            <a:r>
              <a:rPr lang="en-US" noProof="1" smtClean="0"/>
              <a:t>  ?book &lt;Book#ISBN&gt; ?isbn .</a:t>
            </a:r>
          </a:p>
          <a:p>
            <a:r>
              <a:rPr lang="en-US" noProof="1" smtClean="0"/>
              <a:t>  BIND (IRI(fn:concat("http://a.b.c/",?isbn)) AS ?id)</a:t>
            </a:r>
          </a:p>
          <a:p>
            <a:r>
              <a:rPr lang="en-US" noProof="1" smtClean="0"/>
              <a:t>}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7F7F7F"/>
                </a:solidFill>
              </a:rPr>
              <a:t>Générer </a:t>
            </a:r>
            <a:r>
              <a:rPr lang="fr-FR" i="1" dirty="0" smtClean="0"/>
              <a:t>un URI à partir d’un ISBN, et </a:t>
            </a:r>
            <a:r>
              <a:rPr lang="fr-FR" i="1" dirty="0" smtClean="0">
                <a:solidFill>
                  <a:srgbClr val="7F7F7F"/>
                </a:solidFill>
              </a:rPr>
              <a:t>construire </a:t>
            </a:r>
            <a:r>
              <a:rPr lang="fr-FR" i="1" dirty="0" smtClean="0"/>
              <a:t>un </a:t>
            </a:r>
            <a:r>
              <a:rPr lang="fr-FR" i="1" dirty="0" smtClean="0">
                <a:solidFill>
                  <a:srgbClr val="7F7F7F"/>
                </a:solidFill>
              </a:rPr>
              <a:t>triplet </a:t>
            </a:r>
            <a:r>
              <a:rPr lang="fr-FR" i="1" dirty="0" smtClean="0"/>
              <a:t>avec celui-ci comme sujet :</a:t>
            </a:r>
            <a:endParaRPr lang="fr-FR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J’aurais pu utiliser un SELECT imbriqué pour ?id ;</a:t>
            </a:r>
            <a:br>
              <a:rPr lang="fr-FR" dirty="0" smtClean="0"/>
            </a:br>
            <a:r>
              <a:rPr lang="fr-FR" dirty="0" smtClean="0"/>
              <a:t>cette forme est, néanmoins, bien plus simple…</a:t>
            </a: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SW-Simple.potx</Template>
  <TotalTime>1993</TotalTime>
  <Words>4158</Words>
  <Application>Microsoft Macintosh PowerPoint</Application>
  <PresentationFormat>On-screen Show (4:3)</PresentationFormat>
  <Paragraphs>887</Paragraphs>
  <Slides>74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Concourse</vt:lpstr>
      <vt:lpstr>État des travaux en cours au W3C et perspectives</vt:lpstr>
      <vt:lpstr>Travaux en cours</vt:lpstr>
      <vt:lpstr>Travaux en cours</vt:lpstr>
      <vt:lpstr>SPARQL 1.1</vt:lpstr>
      <vt:lpstr>Rôle de SPARQL</vt:lpstr>
      <vt:lpstr>Tous succès a un prix…</vt:lpstr>
      <vt:lpstr>Agrégation</vt:lpstr>
      <vt:lpstr>Requêtes imbriquées</vt:lpstr>
      <vt:lpstr>Variables et affectation</vt:lpstr>
      <vt:lpstr>Chemins de relations</vt:lpstr>
      <vt:lpstr>Attention ! </vt:lpstr>
      <vt:lpstr>Négation I.</vt:lpstr>
      <vt:lpstr>Négation II.</vt:lpstr>
      <vt:lpstr>SPARQL 1.1 et RDFS/OWL/RIF</vt:lpstr>
      <vt:lpstr>SPARQL Update</vt:lpstr>
      <vt:lpstr>Rôle de SPARQL</vt:lpstr>
      <vt:lpstr>Rôle de SPARQL 1.1</vt:lpstr>
      <vt:lpstr>RDFa 1.1</vt:lpstr>
      <vt:lpstr>Un peu comme avec SPARQL…</vt:lpstr>
      <vt:lpstr>XML ou (X)HTML?</vt:lpstr>
      <vt:lpstr>Problème des CURIE-s</vt:lpstr>
      <vt:lpstr>Plusieurs problèmes sont apparus</vt:lpstr>
      <vt:lpstr>CURIE-s dans RDFa 1.1</vt:lpstr>
      <vt:lpstr>Les termes</vt:lpstr>
      <vt:lpstr>Une solution : les vocabulaires</vt:lpstr>
      <vt:lpstr>L’importance des termes</vt:lpstr>
      <vt:lpstr>Autre solution : les profils</vt:lpstr>
      <vt:lpstr>Exemple de profil</vt:lpstr>
      <vt:lpstr>Exemple de données</vt:lpstr>
      <vt:lpstr>Une étape importante pour RDFa : Drupal 7</vt:lpstr>
      <vt:lpstr>Examiner.com (2 jours après la publication de Drupal 7…)</vt:lpstr>
      <vt:lpstr>Examiner.com (2 jours après la publication de Drupal 7…)</vt:lpstr>
      <vt:lpstr>R2RML et « Direct Mapping »</vt:lpstr>
      <vt:lpstr>Quel est le rôle de R2RML ?</vt:lpstr>
      <vt:lpstr>Quel est le rôle de R2RML ?</vt:lpstr>
      <vt:lpstr>Exemple</vt:lpstr>
      <vt:lpstr>Exemple</vt:lpstr>
      <vt:lpstr>Exemple</vt:lpstr>
      <vt:lpstr>Exemple</vt:lpstr>
      <vt:lpstr>Exemple</vt:lpstr>
      <vt:lpstr>Première étape : transformation de la table des personnes</vt:lpstr>
      <vt:lpstr>Deuxième étape : transformation de la table des livres</vt:lpstr>
      <vt:lpstr>Troisième étape : lier les deux tables entre elles</vt:lpstr>
      <vt:lpstr>Autre possibilités offertes par R2RML</vt:lpstr>
      <vt:lpstr>Tables virtuelles</vt:lpstr>
      <vt:lpstr>Tables virtuelles</vt:lpstr>
      <vt:lpstr>Export direct</vt:lpstr>
      <vt:lpstr>Retour à notre exemple</vt:lpstr>
      <vt:lpstr>Retour à notre exemple</vt:lpstr>
      <vt:lpstr>Retour à notre exemple</vt:lpstr>
      <vt:lpstr>Le graphe direct doit être transformé</vt:lpstr>
      <vt:lpstr>Transformation avec SPARQL 1.1</vt:lpstr>
      <vt:lpstr>Transformation avec RIF Core</vt:lpstr>
      <vt:lpstr>Nouvelle version de RDF</vt:lpstr>
      <vt:lpstr>Un peu d’histoire</vt:lpstr>
      <vt:lpstr>La question</vt:lpstr>
      <vt:lpstr>L’atelier W3C « RDF Next Step »</vt:lpstr>
      <vt:lpstr>Participants de l’atelier</vt:lpstr>
      <vt:lpstr>Ce que nous avons fait…</vt:lpstr>
      <vt:lpstr>Le sentiment général…</vt:lpstr>
      <vt:lpstr>La liste informelle produite par l’atelier</vt:lpstr>
      <vt:lpstr>Étapes suivantes</vt:lpstr>
      <vt:lpstr>Quelques détails de la charte</vt:lpstr>
      <vt:lpstr>Avant d’entrer dans les détails…</vt:lpstr>
      <vt:lpstr>Les questions évidentes</vt:lpstr>
      <vt:lpstr>Identification des graphes</vt:lpstr>
      <vt:lpstr>Sérialisation en Turtle</vt:lpstr>
      <vt:lpstr>Sérialisation en JSON</vt:lpstr>
      <vt:lpstr>Sérialisation en JSON</vt:lpstr>
      <vt:lpstr>Réconcilier des documents sur la sémantique</vt:lpstr>
      <vt:lpstr>Réconcilier des documents sur la sémantique : exemples</vt:lpstr>
      <vt:lpstr>Réconcilier des documents sur la sémantique : exemples</vt:lpstr>
      <vt:lpstr>Beaucoup d’autres choses…</vt:lpstr>
      <vt:lpstr>Slide 74</vt:lpstr>
    </vt:vector>
  </TitlesOfParts>
  <Manager/>
  <Company>W3C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État des travaux en cours au W3C et perspectives</dc:title>
  <dc:subject/>
  <dc:creator>Ivan Herman</dc:creator>
  <cp:keywords/>
  <dc:description/>
  <cp:lastModifiedBy>Ivan Herman</cp:lastModifiedBy>
  <cp:revision>55</cp:revision>
  <dcterms:created xsi:type="dcterms:W3CDTF">2011-01-18T10:21:22Z</dcterms:created>
  <dcterms:modified xsi:type="dcterms:W3CDTF">2011-01-18T10:24:16Z</dcterms:modified>
  <cp:category/>
</cp:coreProperties>
</file>