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7"/>
  </p:notesMasterIdLst>
  <p:sldIdLst>
    <p:sldId id="256" r:id="rId2"/>
    <p:sldId id="319" r:id="rId3"/>
    <p:sldId id="323" r:id="rId4"/>
    <p:sldId id="324" r:id="rId5"/>
    <p:sldId id="278" r:id="rId6"/>
    <p:sldId id="280" r:id="rId7"/>
    <p:sldId id="281" r:id="rId8"/>
    <p:sldId id="304" r:id="rId9"/>
    <p:sldId id="282" r:id="rId10"/>
    <p:sldId id="320" r:id="rId11"/>
    <p:sldId id="300" r:id="rId12"/>
    <p:sldId id="321" r:id="rId13"/>
    <p:sldId id="322" r:id="rId14"/>
    <p:sldId id="312" r:id="rId15"/>
    <p:sldId id="313" r:id="rId16"/>
    <p:sldId id="314" r:id="rId17"/>
    <p:sldId id="315" r:id="rId18"/>
    <p:sldId id="284" r:id="rId19"/>
    <p:sldId id="283" r:id="rId20"/>
    <p:sldId id="285" r:id="rId21"/>
    <p:sldId id="311" r:id="rId22"/>
    <p:sldId id="287" r:id="rId23"/>
    <p:sldId id="291" r:id="rId24"/>
    <p:sldId id="293" r:id="rId25"/>
    <p:sldId id="310" r:id="rId26"/>
    <p:sldId id="288" r:id="rId27"/>
    <p:sldId id="289" r:id="rId28"/>
    <p:sldId id="290" r:id="rId29"/>
    <p:sldId id="292" r:id="rId30"/>
    <p:sldId id="294" r:id="rId31"/>
    <p:sldId id="295" r:id="rId32"/>
    <p:sldId id="296" r:id="rId33"/>
    <p:sldId id="297" r:id="rId34"/>
    <p:sldId id="298" r:id="rId35"/>
    <p:sldId id="299"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403" autoAdjust="0"/>
  </p:normalViewPr>
  <p:slideViewPr>
    <p:cSldViewPr>
      <p:cViewPr varScale="1">
        <p:scale>
          <a:sx n="80" d="100"/>
          <a:sy n="80" d="100"/>
        </p:scale>
        <p:origin x="-270" y="-90"/>
      </p:cViewPr>
      <p:guideLst>
        <p:guide orient="horz" pos="2160"/>
        <p:guide pos="2880"/>
      </p:guideLst>
    </p:cSldViewPr>
  </p:slideViewPr>
  <p:notesTextViewPr>
    <p:cViewPr>
      <p:scale>
        <a:sx n="1" d="1"/>
        <a:sy n="1" d="1"/>
      </p:scale>
      <p:origin x="0" y="0"/>
    </p:cViewPr>
  </p:notesTextViewPr>
  <p:sorterViewPr>
    <p:cViewPr>
      <p:scale>
        <a:sx n="100" d="100"/>
        <a:sy n="100" d="100"/>
      </p:scale>
      <p:origin x="0" y="10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0E5A84-7D87-452D-8FE3-23F521AC3943}" type="datetimeFigureOut">
              <a:rPr lang="en-US" smtClean="0"/>
              <a:t>10/20/2011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C3DDEA-0647-42E3-B21A-D8FF77E39598}" type="slidenum">
              <a:rPr lang="en-US" smtClean="0"/>
              <a:t>‹#›</a:t>
            </a:fld>
            <a:endParaRPr lang="en-US"/>
          </a:p>
        </p:txBody>
      </p:sp>
    </p:spTree>
    <p:extLst>
      <p:ext uri="{BB962C8B-B14F-4D97-AF65-F5344CB8AC3E}">
        <p14:creationId xmlns:p14="http://schemas.microsoft.com/office/powerpoint/2010/main" val="3702456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53B168-BDA5-4EA5-B5DA-F9142FD006C8}" type="slidenum">
              <a:rPr lang="en-US"/>
              <a:pPr/>
              <a:t>4</a:t>
            </a:fld>
            <a:endParaRPr lang="en-US"/>
          </a:p>
        </p:txBody>
      </p:sp>
      <p:sp>
        <p:nvSpPr>
          <p:cNvPr id="198658" name="Rectangle 2"/>
          <p:cNvSpPr>
            <a:spLocks noRot="1" noChangeArrowheads="1" noTextEdit="1"/>
          </p:cNvSpPr>
          <p:nvPr>
            <p:ph type="sldImg"/>
          </p:nvPr>
        </p:nvSpPr>
        <p:spPr>
          <a:ln/>
        </p:spPr>
      </p:sp>
      <p:sp>
        <p:nvSpPr>
          <p:cNvPr id="198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txBox="1">
            <a:spLocks noGrp="1" noChangeArrowheads="1"/>
          </p:cNvSpPr>
          <p:nvPr/>
        </p:nvSpPr>
        <p:spPr bwMode="auto">
          <a:xfrm>
            <a:off x="3883852" y="8683860"/>
            <a:ext cx="2972547" cy="458670"/>
          </a:xfrm>
          <a:prstGeom prst="rect">
            <a:avLst/>
          </a:prstGeom>
          <a:noFill/>
          <a:ln w="9525">
            <a:noFill/>
            <a:miter lim="800000"/>
            <a:headEnd/>
            <a:tailEnd/>
          </a:ln>
        </p:spPr>
        <p:txBody>
          <a:bodyPr lIns="93702" tIns="46852" rIns="93702" bIns="46852" anchor="b"/>
          <a:lstStyle/>
          <a:p>
            <a:pPr algn="r" defTabSz="936625"/>
            <a:fld id="{D7633B52-9A66-464F-A389-CED1DE097572}" type="slidenum">
              <a:rPr lang="en-US" sz="1300" b="0">
                <a:solidFill>
                  <a:schemeClr val="tx1"/>
                </a:solidFill>
                <a:latin typeface="Arial" charset="0"/>
                <a:cs typeface="Arial" charset="0"/>
              </a:rPr>
              <a:pPr algn="r" defTabSz="936625"/>
              <a:t>15</a:t>
            </a:fld>
            <a:endParaRPr lang="en-US" sz="1300" b="0">
              <a:solidFill>
                <a:schemeClr val="tx1"/>
              </a:solidFill>
              <a:latin typeface="Arial" charset="0"/>
              <a:cs typeface="Arial" charset="0"/>
            </a:endParaRPr>
          </a:p>
        </p:txBody>
      </p:sp>
      <p:sp>
        <p:nvSpPr>
          <p:cNvPr id="16387" name="Rectangle 2"/>
          <p:cNvSpPr>
            <a:spLocks noGrp="1" noRot="1" noChangeAspect="1" noChangeArrowheads="1" noTextEdit="1"/>
          </p:cNvSpPr>
          <p:nvPr>
            <p:ph type="sldImg"/>
          </p:nvPr>
        </p:nvSpPr>
        <p:spPr bwMode="auto">
          <a:xfrm>
            <a:off x="1146175" y="687388"/>
            <a:ext cx="4567238" cy="3424237"/>
          </a:xfrm>
          <a:noFill/>
          <a:ln>
            <a:solidFill>
              <a:srgbClr val="000000"/>
            </a:solidFill>
            <a:miter lim="800000"/>
            <a:headEnd/>
            <a:tailEnd/>
          </a:ln>
        </p:spPr>
      </p:sp>
      <p:sp>
        <p:nvSpPr>
          <p:cNvPr id="16388" name="Rectangle 3"/>
          <p:cNvSpPr>
            <a:spLocks noGrp="1" noChangeArrowheads="1"/>
          </p:cNvSpPr>
          <p:nvPr>
            <p:ph type="body" idx="1"/>
          </p:nvPr>
        </p:nvSpPr>
        <p:spPr bwMode="auto">
          <a:xfrm>
            <a:off x="685480" y="4342666"/>
            <a:ext cx="5487041" cy="4114800"/>
          </a:xfrm>
          <a:noFill/>
        </p:spPr>
        <p:txBody>
          <a:bodyPr wrap="square" lIns="93702" tIns="46852" rIns="93702" bIns="46852" numCol="1" anchor="t" anchorCtr="0" compatLnSpc="1">
            <a:prstTxWarp prst="textNoShape">
              <a:avLst/>
            </a:prstTxWarp>
          </a:bodyPr>
          <a:lstStyle/>
          <a:p>
            <a:pPr marL="227013" indent="-227013"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noFill/>
          <a:ln>
            <a:solidFill>
              <a:srgbClr val="000000"/>
            </a:solidFill>
            <a:miter lim="800000"/>
            <a:headEnd/>
            <a:tailEnd/>
          </a:ln>
        </p:spPr>
      </p:sp>
      <p:sp>
        <p:nvSpPr>
          <p:cNvPr id="1945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C3DDEA-0647-42E3-B21A-D8FF77E39598}"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9D2D5127-E0C1-42C9-9430-7809EFD790B6}" type="datetimeFigureOut">
              <a:rPr lang="en-US" smtClean="0"/>
              <a:t>10/20/2011</a:t>
            </a:fld>
            <a:endParaRPr lang="en-US" dirty="0"/>
          </a:p>
        </p:txBody>
      </p:sp>
      <p:sp>
        <p:nvSpPr>
          <p:cNvPr id="23" name="Slide Number Placeholder 22"/>
          <p:cNvSpPr>
            <a:spLocks noGrp="1"/>
          </p:cNvSpPr>
          <p:nvPr>
            <p:ph type="sldNum" sz="quarter" idx="11"/>
          </p:nvPr>
        </p:nvSpPr>
        <p:spPr/>
        <p:txBody>
          <a:bodyPr/>
          <a:lstStyle/>
          <a:p>
            <a:fld id="{987D7693-E132-40A2-A808-4CF056E677D9}" type="slidenum">
              <a:rPr lang="en-US" smtClean="0"/>
              <a:t>‹#›</a:t>
            </a:fld>
            <a:endParaRPr lang="en-US" dirty="0"/>
          </a:p>
        </p:txBody>
      </p:sp>
      <p:sp>
        <p:nvSpPr>
          <p:cNvPr id="24" name="Footer Placeholder 23"/>
          <p:cNvSpPr>
            <a:spLocks noGrp="1"/>
          </p:cNvSpPr>
          <p:nvPr>
            <p:ph type="ftr" sz="quarter" idx="12"/>
          </p:nvPr>
        </p:nvSpPr>
        <p:spPr/>
        <p:txBody>
          <a:bodyPr/>
          <a:lstStyle/>
          <a:p>
            <a:endParaRPr lang="en-US" dirty="0"/>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2D5127-E0C1-42C9-9430-7809EFD790B6}" type="datetimeFigureOut">
              <a:rPr lang="en-US" smtClean="0"/>
              <a:t>10/20/2011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7D7693-E132-40A2-A808-4CF056E677D9}"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2D5127-E0C1-42C9-9430-7809EFD790B6}" type="datetimeFigureOut">
              <a:rPr lang="en-US" smtClean="0"/>
              <a:t>10/20/2011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7D7693-E132-40A2-A808-4CF056E677D9}"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11"/>
          <p:cNvSpPr>
            <a:spLocks noGrp="1"/>
          </p:cNvSpPr>
          <p:nvPr>
            <p:ph type="dt" sz="half" idx="14"/>
          </p:nvPr>
        </p:nvSpPr>
        <p:spPr/>
        <p:txBody>
          <a:bodyPr/>
          <a:lstStyle/>
          <a:p>
            <a:fld id="{9D2D5127-E0C1-42C9-9430-7809EFD790B6}" type="datetimeFigureOut">
              <a:rPr lang="en-US" smtClean="0"/>
              <a:t>10/20/2011</a:t>
            </a:fld>
            <a:endParaRPr lang="en-US" dirty="0"/>
          </a:p>
        </p:txBody>
      </p:sp>
      <p:sp>
        <p:nvSpPr>
          <p:cNvPr id="19" name="Slide Number Placeholder 18"/>
          <p:cNvSpPr>
            <a:spLocks noGrp="1"/>
          </p:cNvSpPr>
          <p:nvPr>
            <p:ph type="sldNum" sz="quarter" idx="15"/>
          </p:nvPr>
        </p:nvSpPr>
        <p:spPr/>
        <p:txBody>
          <a:bodyPr/>
          <a:lstStyle/>
          <a:p>
            <a:fld id="{987D7693-E132-40A2-A808-4CF056E677D9}" type="slidenum">
              <a:rPr lang="en-US" smtClean="0"/>
              <a:t>‹#›</a:t>
            </a:fld>
            <a:endParaRPr lang="en-US" dirty="0"/>
          </a:p>
        </p:txBody>
      </p:sp>
      <p:sp>
        <p:nvSpPr>
          <p:cNvPr id="21" name="Footer Placeholder 20"/>
          <p:cNvSpPr>
            <a:spLocks noGrp="1"/>
          </p:cNvSpPr>
          <p:nvPr>
            <p:ph type="ftr" sz="quarter" idx="16"/>
          </p:nvPr>
        </p:nvSpPr>
        <p:spPr/>
        <p:txBody>
          <a:bodyPr/>
          <a:lstStyle/>
          <a:p>
            <a:endParaRPr lang="en-US" dirty="0"/>
          </a:p>
        </p:txBody>
      </p:sp>
      <p:sp>
        <p:nvSpPr>
          <p:cNvPr id="8" name="Title 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Date Placeholder 15"/>
          <p:cNvSpPr>
            <a:spLocks noGrp="1"/>
          </p:cNvSpPr>
          <p:nvPr>
            <p:ph type="dt" sz="half" idx="10"/>
          </p:nvPr>
        </p:nvSpPr>
        <p:spPr/>
        <p:txBody>
          <a:bodyPr/>
          <a:lstStyle/>
          <a:p>
            <a:fld id="{9D2D5127-E0C1-42C9-9430-7809EFD790B6}" type="datetimeFigureOut">
              <a:rPr lang="en-US" smtClean="0"/>
              <a:t>10/20/2011</a:t>
            </a:fld>
            <a:endParaRPr lang="en-US" dirty="0"/>
          </a:p>
        </p:txBody>
      </p:sp>
      <p:sp>
        <p:nvSpPr>
          <p:cNvPr id="20" name="Slide Number Placeholder 19"/>
          <p:cNvSpPr>
            <a:spLocks noGrp="1"/>
          </p:cNvSpPr>
          <p:nvPr>
            <p:ph type="sldNum" sz="quarter" idx="11"/>
          </p:nvPr>
        </p:nvSpPr>
        <p:spPr/>
        <p:txBody>
          <a:bodyPr/>
          <a:lstStyle/>
          <a:p>
            <a:fld id="{987D7693-E132-40A2-A808-4CF056E677D9}" type="slidenum">
              <a:rPr lang="en-US" smtClean="0"/>
              <a:t>‹#›</a:t>
            </a:fld>
            <a:endParaRPr lang="en-US" dirty="0"/>
          </a:p>
        </p:txBody>
      </p:sp>
      <p:sp>
        <p:nvSpPr>
          <p:cNvPr id="21" name="Footer Placeholder 20"/>
          <p:cNvSpPr>
            <a:spLocks noGrp="1"/>
          </p:cNvSpPr>
          <p:nvPr>
            <p:ph type="ftr" sz="quarter" idx="12"/>
          </p:nvPr>
        </p:nvSpPr>
        <p:spPr/>
        <p:txBody>
          <a:bodyPr/>
          <a:lstStyle/>
          <a:p>
            <a:endParaRPr lang="en-US" dirty="0"/>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Title 26"/>
          <p:cNvSpPr>
            <a:spLocks noGrp="1"/>
          </p:cNvSpPr>
          <p:nvPr>
            <p:ph type="title"/>
          </p:nvPr>
        </p:nvSpPr>
        <p:spPr/>
        <p:txBody>
          <a:bodyPr/>
          <a:lstStyle/>
          <a:p>
            <a:r>
              <a:rPr lang="en-US" smtClean="0"/>
              <a:t>Click to edit Master title style</a:t>
            </a:r>
            <a:endParaRPr lang="en-US" dirty="0"/>
          </a:p>
        </p:txBody>
      </p:sp>
      <p:sp>
        <p:nvSpPr>
          <p:cNvPr id="20" name="Date Placeholder 19"/>
          <p:cNvSpPr>
            <a:spLocks noGrp="1"/>
          </p:cNvSpPr>
          <p:nvPr>
            <p:ph type="dt" sz="half" idx="15"/>
          </p:nvPr>
        </p:nvSpPr>
        <p:spPr/>
        <p:txBody>
          <a:bodyPr/>
          <a:lstStyle/>
          <a:p>
            <a:fld id="{9D2D5127-E0C1-42C9-9430-7809EFD790B6}" type="datetimeFigureOut">
              <a:rPr lang="en-US" smtClean="0"/>
              <a:t>10/20/2011</a:t>
            </a:fld>
            <a:endParaRPr lang="en-US" dirty="0"/>
          </a:p>
        </p:txBody>
      </p:sp>
      <p:sp>
        <p:nvSpPr>
          <p:cNvPr id="25" name="Slide Number Placeholder 24"/>
          <p:cNvSpPr>
            <a:spLocks noGrp="1"/>
          </p:cNvSpPr>
          <p:nvPr>
            <p:ph type="sldNum" sz="quarter" idx="16"/>
          </p:nvPr>
        </p:nvSpPr>
        <p:spPr/>
        <p:txBody>
          <a:bodyPr/>
          <a:lstStyle/>
          <a:p>
            <a:fld id="{987D7693-E132-40A2-A808-4CF056E677D9}" type="slidenum">
              <a:rPr lang="en-US" smtClean="0"/>
              <a:t>‹#›</a:t>
            </a:fld>
            <a:endParaRPr lang="en-US" dirty="0"/>
          </a:p>
        </p:txBody>
      </p:sp>
      <p:sp>
        <p:nvSpPr>
          <p:cNvPr id="26" name="Footer Placeholder 25"/>
          <p:cNvSpPr>
            <a:spLocks noGrp="1"/>
          </p:cNvSpPr>
          <p:nvPr>
            <p:ph type="ftr" sz="quarter" idx="17"/>
          </p:nvPr>
        </p:nvSpPr>
        <p:spPr/>
        <p:txBody>
          <a:body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Title 29"/>
          <p:cNvSpPr>
            <a:spLocks noGrp="1"/>
          </p:cNvSpPr>
          <p:nvPr>
            <p:ph type="title"/>
          </p:nvPr>
        </p:nvSpPr>
        <p:spPr/>
        <p:txBody>
          <a:bodyPr/>
          <a:lstStyle/>
          <a:p>
            <a:r>
              <a:rPr lang="en-US" smtClean="0"/>
              <a:t>Click to edit Master title style</a:t>
            </a:r>
            <a:endParaRPr lang="en-US"/>
          </a:p>
        </p:txBody>
      </p:sp>
      <p:sp>
        <p:nvSpPr>
          <p:cNvPr id="20" name="Date Placeholder 19"/>
          <p:cNvSpPr>
            <a:spLocks noGrp="1"/>
          </p:cNvSpPr>
          <p:nvPr>
            <p:ph type="dt" sz="half" idx="16"/>
          </p:nvPr>
        </p:nvSpPr>
        <p:spPr/>
        <p:txBody>
          <a:bodyPr/>
          <a:lstStyle/>
          <a:p>
            <a:fld id="{9D2D5127-E0C1-42C9-9430-7809EFD790B6}" type="datetimeFigureOut">
              <a:rPr lang="en-US" smtClean="0"/>
              <a:t>10/20/2011</a:t>
            </a:fld>
            <a:endParaRPr lang="en-US" dirty="0"/>
          </a:p>
        </p:txBody>
      </p:sp>
      <p:sp>
        <p:nvSpPr>
          <p:cNvPr id="24" name="Slide Number Placeholder 23"/>
          <p:cNvSpPr>
            <a:spLocks noGrp="1"/>
          </p:cNvSpPr>
          <p:nvPr>
            <p:ph type="sldNum" sz="quarter" idx="17"/>
          </p:nvPr>
        </p:nvSpPr>
        <p:spPr/>
        <p:txBody>
          <a:bodyPr/>
          <a:lstStyle/>
          <a:p>
            <a:fld id="{987D7693-E132-40A2-A808-4CF056E677D9}" type="slidenum">
              <a:rPr lang="en-US" smtClean="0"/>
              <a:t>‹#›</a:t>
            </a:fld>
            <a:endParaRPr lang="en-US" dirty="0"/>
          </a:p>
        </p:txBody>
      </p:sp>
      <p:sp>
        <p:nvSpPr>
          <p:cNvPr id="29" name="Footer Placeholder 28"/>
          <p:cNvSpPr>
            <a:spLocks noGrp="1"/>
          </p:cNvSpPr>
          <p:nvPr>
            <p:ph type="ftr" sz="quarter" idx="18"/>
          </p:nvPr>
        </p:nvSpPr>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9D2D5127-E0C1-42C9-9430-7809EFD790B6}" type="datetimeFigureOut">
              <a:rPr lang="en-US" smtClean="0"/>
              <a:t>10/20/2011</a:t>
            </a:fld>
            <a:endParaRPr lang="en-US" dirty="0"/>
          </a:p>
        </p:txBody>
      </p:sp>
      <p:sp>
        <p:nvSpPr>
          <p:cNvPr id="14" name="Slide Number Placeholder 13"/>
          <p:cNvSpPr>
            <a:spLocks noGrp="1"/>
          </p:cNvSpPr>
          <p:nvPr>
            <p:ph type="sldNum" sz="quarter" idx="11"/>
          </p:nvPr>
        </p:nvSpPr>
        <p:spPr/>
        <p:txBody>
          <a:bodyPr/>
          <a:lstStyle/>
          <a:p>
            <a:fld id="{987D7693-E132-40A2-A808-4CF056E677D9}" type="slidenum">
              <a:rPr lang="en-US" smtClean="0"/>
              <a:t>‹#›</a:t>
            </a:fld>
            <a:endParaRPr lang="en-US" dirty="0"/>
          </a:p>
        </p:txBody>
      </p:sp>
      <p:sp>
        <p:nvSpPr>
          <p:cNvPr id="18" name="Footer Placeholder 17"/>
          <p:cNvSpPr>
            <a:spLocks noGrp="1"/>
          </p:cNvSpPr>
          <p:nvPr>
            <p:ph type="ftr" sz="quarter" idx="12"/>
          </p:nvPr>
        </p:nvSpPr>
        <p:spPr/>
        <p:txBody>
          <a:bodyPr/>
          <a:lstStyle/>
          <a:p>
            <a:endParaRPr lang="en-US" dirty="0"/>
          </a:p>
        </p:txBody>
      </p:sp>
      <p:sp>
        <p:nvSpPr>
          <p:cNvPr id="15" name="Title 1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9D2D5127-E0C1-42C9-9430-7809EFD790B6}" type="datetimeFigureOut">
              <a:rPr lang="en-US" smtClean="0"/>
              <a:t>10/20/2011</a:t>
            </a:fld>
            <a:endParaRPr lang="en-US" dirty="0"/>
          </a:p>
        </p:txBody>
      </p:sp>
      <p:sp>
        <p:nvSpPr>
          <p:cNvPr id="12" name="Slide Number Placeholder 11"/>
          <p:cNvSpPr>
            <a:spLocks noGrp="1"/>
          </p:cNvSpPr>
          <p:nvPr>
            <p:ph type="sldNum" sz="quarter" idx="11"/>
          </p:nvPr>
        </p:nvSpPr>
        <p:spPr/>
        <p:txBody>
          <a:bodyPr/>
          <a:lstStyle/>
          <a:p>
            <a:fld id="{987D7693-E132-40A2-A808-4CF056E677D9}" type="slidenum">
              <a:rPr lang="en-US" smtClean="0"/>
              <a:t>‹#›</a:t>
            </a:fld>
            <a:endParaRPr lang="en-US" dirty="0"/>
          </a:p>
        </p:txBody>
      </p:sp>
      <p:sp>
        <p:nvSpPr>
          <p:cNvPr id="13" name="Footer Placeholder 12"/>
          <p:cNvSpPr>
            <a:spLocks noGrp="1"/>
          </p:cNvSpPr>
          <p:nvPr>
            <p:ph type="ftr" sz="quarter" idx="12"/>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smtClean="0"/>
              <a:t>Click to edit Master title style</a:t>
            </a:r>
            <a:endParaRPr lang="en-US"/>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Date Placeholder 12"/>
          <p:cNvSpPr>
            <a:spLocks noGrp="1"/>
          </p:cNvSpPr>
          <p:nvPr>
            <p:ph type="dt" sz="half" idx="15"/>
          </p:nvPr>
        </p:nvSpPr>
        <p:spPr/>
        <p:txBody>
          <a:bodyPr/>
          <a:lstStyle/>
          <a:p>
            <a:fld id="{9D2D5127-E0C1-42C9-9430-7809EFD790B6}" type="datetimeFigureOut">
              <a:rPr lang="en-US" smtClean="0"/>
              <a:t>10/20/2011</a:t>
            </a:fld>
            <a:endParaRPr lang="en-US" dirty="0"/>
          </a:p>
        </p:txBody>
      </p:sp>
      <p:sp>
        <p:nvSpPr>
          <p:cNvPr id="18" name="Slide Number Placeholder 17"/>
          <p:cNvSpPr>
            <a:spLocks noGrp="1"/>
          </p:cNvSpPr>
          <p:nvPr>
            <p:ph type="sldNum" sz="quarter" idx="16"/>
          </p:nvPr>
        </p:nvSpPr>
        <p:spPr/>
        <p:txBody>
          <a:bodyPr/>
          <a:lstStyle/>
          <a:p>
            <a:fld id="{987D7693-E132-40A2-A808-4CF056E677D9}" type="slidenum">
              <a:rPr lang="en-US" smtClean="0"/>
              <a:t>‹#›</a:t>
            </a:fld>
            <a:endParaRPr lang="en-US" dirty="0"/>
          </a:p>
        </p:txBody>
      </p:sp>
      <p:sp>
        <p:nvSpPr>
          <p:cNvPr id="20" name="Footer Placeholder 19"/>
          <p:cNvSpPr>
            <a:spLocks noGrp="1"/>
          </p:cNvSpPr>
          <p:nvPr>
            <p:ph type="ftr" sz="quarter" idx="17"/>
          </p:nvPr>
        </p:nvSpPr>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3" name="Date Placeholder 12"/>
          <p:cNvSpPr>
            <a:spLocks noGrp="1"/>
          </p:cNvSpPr>
          <p:nvPr>
            <p:ph type="dt" sz="half" idx="14"/>
          </p:nvPr>
        </p:nvSpPr>
        <p:spPr/>
        <p:txBody>
          <a:bodyPr/>
          <a:lstStyle/>
          <a:p>
            <a:fld id="{9D2D5127-E0C1-42C9-9430-7809EFD790B6}" type="datetimeFigureOut">
              <a:rPr lang="en-US" smtClean="0"/>
              <a:t>10/20/2011</a:t>
            </a:fld>
            <a:endParaRPr lang="en-US" dirty="0"/>
          </a:p>
        </p:txBody>
      </p:sp>
      <p:sp>
        <p:nvSpPr>
          <p:cNvPr id="20" name="Slide Number Placeholder 19"/>
          <p:cNvSpPr>
            <a:spLocks noGrp="1"/>
          </p:cNvSpPr>
          <p:nvPr>
            <p:ph type="sldNum" sz="quarter" idx="15"/>
          </p:nvPr>
        </p:nvSpPr>
        <p:spPr/>
        <p:txBody>
          <a:bodyPr/>
          <a:lstStyle/>
          <a:p>
            <a:fld id="{987D7693-E132-40A2-A808-4CF056E677D9}" type="slidenum">
              <a:rPr lang="en-US" smtClean="0"/>
              <a:t>‹#›</a:t>
            </a:fld>
            <a:endParaRPr lang="en-US" dirty="0"/>
          </a:p>
        </p:txBody>
      </p:sp>
      <p:sp>
        <p:nvSpPr>
          <p:cNvPr id="21" name="Footer Placeholder 20"/>
          <p:cNvSpPr>
            <a:spLocks noGrp="1"/>
          </p:cNvSpPr>
          <p:nvPr>
            <p:ph type="ftr" sz="quarter" idx="16"/>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9D2D5127-E0C1-42C9-9430-7809EFD790B6}" type="datetimeFigureOut">
              <a:rPr lang="en-US" smtClean="0"/>
              <a:t>10/20/2011</a:t>
            </a:fld>
            <a:endParaRPr lang="en-US" dirty="0"/>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en-US" dirty="0"/>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987D7693-E132-40A2-A808-4CF056E677D9}"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omgwiki.org/architecture-ecosystem/doku.php?id=semantic_information_modeling_for_federation_rfp"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4648200"/>
            <a:ext cx="9171709" cy="22097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352426" y="2895600"/>
            <a:ext cx="6429374" cy="1368798"/>
          </a:xfrm>
        </p:spPr>
        <p:txBody>
          <a:bodyPr>
            <a:normAutofit/>
          </a:bodyPr>
          <a:lstStyle/>
          <a:p>
            <a:r>
              <a:rPr lang="en-US" dirty="0"/>
              <a:t>W3C Workshop on Data and Services Integration</a:t>
            </a:r>
          </a:p>
          <a:p>
            <a:r>
              <a:rPr lang="en-US" dirty="0" smtClean="0"/>
              <a:t>October 19</a:t>
            </a:r>
            <a:r>
              <a:rPr lang="en-US" baseline="30000" dirty="0" smtClean="0"/>
              <a:t>th</a:t>
            </a:r>
            <a:r>
              <a:rPr lang="en-US" dirty="0" smtClean="0"/>
              <a:t> 2011</a:t>
            </a:r>
          </a:p>
          <a:p>
            <a:r>
              <a:rPr lang="en-US" dirty="0" smtClean="0"/>
              <a:t>Cory Casanave, Sjir Nijssen</a:t>
            </a:r>
            <a:endParaRPr lang="en-US" dirty="0"/>
          </a:p>
        </p:txBody>
      </p:sp>
      <p:sp>
        <p:nvSpPr>
          <p:cNvPr id="2" name="Title 1"/>
          <p:cNvSpPr>
            <a:spLocks noGrp="1"/>
          </p:cNvSpPr>
          <p:nvPr>
            <p:ph type="title"/>
          </p:nvPr>
        </p:nvSpPr>
        <p:spPr/>
        <p:txBody>
          <a:bodyPr>
            <a:normAutofit fontScale="90000"/>
          </a:bodyPr>
          <a:lstStyle/>
          <a:p>
            <a:r>
              <a:rPr lang="en-US" dirty="0" smtClean="0"/>
              <a:t>Semantic Information Modeling for Federation</a:t>
            </a:r>
            <a:endParaRPr lang="en-US" dirty="0"/>
          </a:p>
        </p:txBody>
      </p:sp>
      <p:pic>
        <p:nvPicPr>
          <p:cNvPr id="4" name="Picture 3" descr="C:\Users\Cory-c\Documents\Company\MDSSVN\Marketing\Graphics\OMG\OMG - 150 dpi.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1782" y="5281125"/>
            <a:ext cx="2527299" cy="113404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996402" y="304800"/>
            <a:ext cx="1758816" cy="923330"/>
          </a:xfrm>
          <a:prstGeom prst="rect">
            <a:avLst/>
          </a:prstGeom>
          <a:noFill/>
        </p:spPr>
        <p:txBody>
          <a:bodyPr wrap="none" lIns="91440" tIns="45720" rIns="91440" bIns="45720">
            <a:spAutoFit/>
          </a:bodyPr>
          <a:lstStyle/>
          <a:p>
            <a:pPr algn="ctr"/>
            <a:r>
              <a:rPr lang="en-US" sz="54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SIMF</a:t>
            </a:r>
            <a:endParaRPr lang="en-US" sz="5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pic>
        <p:nvPicPr>
          <p:cNvPr id="1026" name="Picture 2" descr="C:\Users\Cory-c\Documents\Company\MDSSVN\Marketing\Graphics\Model Driven Solutions\ModelDrivenSolutionsVerticle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4664" y="5090720"/>
            <a:ext cx="3264408" cy="1514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3300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r>
              <a:rPr lang="en-US" dirty="0" smtClean="0"/>
              <a:t>SIMF Conceptual Model of SIMF</a:t>
            </a:r>
          </a:p>
          <a:p>
            <a:r>
              <a:rPr lang="en-US" dirty="0"/>
              <a:t>	</a:t>
            </a:r>
            <a:r>
              <a:rPr lang="en-US" dirty="0" smtClean="0"/>
              <a:t>Conceptual Domain Model</a:t>
            </a:r>
          </a:p>
          <a:p>
            <a:r>
              <a:rPr lang="en-US" dirty="0"/>
              <a:t>	</a:t>
            </a:r>
            <a:r>
              <a:rPr lang="en-US" dirty="0" smtClean="0"/>
              <a:t>Logical Information Model</a:t>
            </a:r>
          </a:p>
          <a:p>
            <a:r>
              <a:rPr lang="en-US" dirty="0"/>
              <a:t>	</a:t>
            </a:r>
            <a:r>
              <a:rPr lang="en-US" dirty="0" smtClean="0"/>
              <a:t>Model Bridging Relations</a:t>
            </a:r>
          </a:p>
          <a:p>
            <a:r>
              <a:rPr lang="en-US" dirty="0" smtClean="0"/>
              <a:t>Grounding in formal logic (Common Logic Default)</a:t>
            </a:r>
          </a:p>
          <a:p>
            <a:r>
              <a:rPr lang="en-US" dirty="0" smtClean="0"/>
              <a:t>Textual and graphical notations</a:t>
            </a:r>
          </a:p>
          <a:p>
            <a:r>
              <a:rPr lang="en-US" dirty="0" smtClean="0"/>
              <a:t>Bridging to common information modeling languages</a:t>
            </a:r>
          </a:p>
          <a:p>
            <a:r>
              <a:rPr lang="en-US" dirty="0"/>
              <a:t>	</a:t>
            </a:r>
            <a:r>
              <a:rPr lang="en-US" dirty="0" smtClean="0"/>
              <a:t>ER, SQL DDL, XSD, UML, SBVR, OWL, RDFS</a:t>
            </a:r>
          </a:p>
          <a:p>
            <a:r>
              <a:rPr lang="en-US" dirty="0" smtClean="0"/>
              <a:t>Metamodel and exchange format for OMG-MOF</a:t>
            </a:r>
          </a:p>
          <a:p>
            <a:endParaRPr lang="en-US" dirty="0"/>
          </a:p>
        </p:txBody>
      </p:sp>
      <p:sp>
        <p:nvSpPr>
          <p:cNvPr id="2" name="Title 1"/>
          <p:cNvSpPr>
            <a:spLocks noGrp="1"/>
          </p:cNvSpPr>
          <p:nvPr>
            <p:ph type="title"/>
          </p:nvPr>
        </p:nvSpPr>
        <p:spPr/>
        <p:txBody>
          <a:bodyPr/>
          <a:lstStyle/>
          <a:p>
            <a:r>
              <a:rPr lang="en-US" dirty="0" smtClean="0"/>
              <a:t>Summary of requirements</a:t>
            </a:r>
            <a:endParaRPr lang="en-US" dirty="0"/>
          </a:p>
        </p:txBody>
      </p:sp>
    </p:spTree>
    <p:extLst>
      <p:ext uri="{BB962C8B-B14F-4D97-AF65-F5344CB8AC3E}">
        <p14:creationId xmlns:p14="http://schemas.microsoft.com/office/powerpoint/2010/main" val="2782947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sz="quarter" idx="13"/>
          </p:nvPr>
        </p:nvSpPr>
        <p:spPr/>
        <p:txBody>
          <a:bodyPr/>
          <a:lstStyle/>
          <a:p>
            <a:r>
              <a:rPr lang="en-US" dirty="0" smtClean="0"/>
              <a:t>As a </a:t>
            </a:r>
            <a:r>
              <a:rPr lang="en-US" u="sng" dirty="0" smtClean="0"/>
              <a:t>federation capability </a:t>
            </a:r>
            <a:r>
              <a:rPr lang="en-US" dirty="0" smtClean="0"/>
              <a:t>“</a:t>
            </a:r>
            <a:r>
              <a:rPr lang="en-US" u="sng" dirty="0" smtClean="0"/>
              <a:t>overlap”</a:t>
            </a:r>
            <a:r>
              <a:rPr lang="en-US" dirty="0" smtClean="0"/>
              <a:t> with other views of information, semantics and conceptual models </a:t>
            </a:r>
            <a:r>
              <a:rPr lang="en-US" u="sng" dirty="0" smtClean="0"/>
              <a:t>is required and  intended </a:t>
            </a:r>
          </a:p>
          <a:p>
            <a:r>
              <a:rPr lang="en-US" dirty="0" smtClean="0"/>
              <a:t>It is expected that other standards will be proposed by submitters to fulfill requirements as part of the SIMF specification</a:t>
            </a:r>
          </a:p>
          <a:p>
            <a:r>
              <a:rPr lang="en-US" dirty="0" smtClean="0">
                <a:solidFill>
                  <a:srgbClr val="FF0000"/>
                </a:solidFill>
              </a:rPr>
              <a:t>Since there are multiple choices for what to reuse and how they should be integrated into the SIMF solution, the choice of standards to leverage for the SIMF domain specific languages is the purview of the submitter and not prescribed by the RFP</a:t>
            </a:r>
            <a:endParaRPr lang="en-US" dirty="0">
              <a:solidFill>
                <a:srgbClr val="FF0000"/>
              </a:solidFill>
            </a:endParaRPr>
          </a:p>
          <a:p>
            <a:endParaRPr lang="en-US" u="sng" dirty="0"/>
          </a:p>
        </p:txBody>
      </p:sp>
      <p:sp>
        <p:nvSpPr>
          <p:cNvPr id="4" name="Title 3"/>
          <p:cNvSpPr>
            <a:spLocks noGrp="1"/>
          </p:cNvSpPr>
          <p:nvPr>
            <p:ph type="title"/>
          </p:nvPr>
        </p:nvSpPr>
        <p:spPr/>
        <p:txBody>
          <a:bodyPr/>
          <a:lstStyle/>
          <a:p>
            <a:r>
              <a:rPr lang="en-US" dirty="0" smtClean="0"/>
              <a:t>How does SIMF relate to…</a:t>
            </a:r>
            <a:endParaRPr lang="en-US" dirty="0"/>
          </a:p>
        </p:txBody>
      </p:sp>
    </p:spTree>
    <p:extLst>
      <p:ext uri="{BB962C8B-B14F-4D97-AF65-F5344CB8AC3E}">
        <p14:creationId xmlns:p14="http://schemas.microsoft.com/office/powerpoint/2010/main" val="35015006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Linked Open Data as the web data platform</a:t>
            </a:r>
          </a:p>
          <a:p>
            <a:r>
              <a:rPr lang="en-US" dirty="0" smtClean="0"/>
              <a:t>OWL Semantics</a:t>
            </a:r>
          </a:p>
          <a:p>
            <a:r>
              <a:rPr lang="en-US" dirty="0" smtClean="0"/>
              <a:t>XSD Data structures</a:t>
            </a:r>
          </a:p>
          <a:p>
            <a:r>
              <a:rPr lang="en-US" dirty="0" smtClean="0"/>
              <a:t>Optional, RDF representation of SIMF model</a:t>
            </a:r>
            <a:endParaRPr lang="en-US" dirty="0"/>
          </a:p>
        </p:txBody>
      </p:sp>
      <p:sp>
        <p:nvSpPr>
          <p:cNvPr id="3" name="Title 2"/>
          <p:cNvSpPr>
            <a:spLocks noGrp="1"/>
          </p:cNvSpPr>
          <p:nvPr>
            <p:ph type="title"/>
          </p:nvPr>
        </p:nvSpPr>
        <p:spPr/>
        <p:txBody>
          <a:bodyPr/>
          <a:lstStyle/>
          <a:p>
            <a:r>
              <a:rPr lang="en-US" dirty="0" smtClean="0"/>
              <a:t>W3C Connections</a:t>
            </a:r>
            <a:endParaRPr lang="en-US" dirty="0"/>
          </a:p>
        </p:txBody>
      </p:sp>
    </p:spTree>
    <p:extLst>
      <p:ext uri="{BB962C8B-B14F-4D97-AF65-F5344CB8AC3E}">
        <p14:creationId xmlns:p14="http://schemas.microsoft.com/office/powerpoint/2010/main" val="3190383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Still being worked on and socialized in OMG</a:t>
            </a:r>
          </a:p>
          <a:p>
            <a:r>
              <a:rPr lang="en-US" dirty="0" smtClean="0"/>
              <a:t>Expected to be issued next OMG meeting</a:t>
            </a:r>
          </a:p>
          <a:p>
            <a:endParaRPr lang="en-US" dirty="0"/>
          </a:p>
          <a:p>
            <a:r>
              <a:rPr lang="en-US" dirty="0" smtClean="0"/>
              <a:t>Find more here:</a:t>
            </a:r>
          </a:p>
          <a:p>
            <a:r>
              <a:rPr lang="en-US" sz="1600" u="sng" dirty="0">
                <a:hlinkClick r:id="rId2"/>
              </a:rPr>
              <a:t>http://www.omgwiki.org/architecture-ecosystem/doku.php?id=semantic_information_modeling_for_federation_rfp</a:t>
            </a:r>
            <a:endParaRPr lang="en-US" sz="1600" dirty="0"/>
          </a:p>
          <a:p>
            <a:endParaRPr lang="en-US" dirty="0" smtClean="0"/>
          </a:p>
          <a:p>
            <a:r>
              <a:rPr lang="en-US" dirty="0" smtClean="0"/>
              <a:t>Email list and wiki are open – get involved!</a:t>
            </a:r>
          </a:p>
          <a:p>
            <a:r>
              <a:rPr lang="en-US" dirty="0" smtClean="0"/>
              <a:t>Contact</a:t>
            </a:r>
          </a:p>
          <a:p>
            <a:r>
              <a:rPr lang="en-US" dirty="0"/>
              <a:t>	</a:t>
            </a:r>
            <a:r>
              <a:rPr lang="en-US" dirty="0" smtClean="0"/>
              <a:t>cory-c at </a:t>
            </a:r>
            <a:r>
              <a:rPr lang="en-US" dirty="0" err="1" smtClean="0"/>
              <a:t>modeldriven</a:t>
            </a:r>
            <a:r>
              <a:rPr lang="en-US" dirty="0" smtClean="0"/>
              <a:t> dot com</a:t>
            </a:r>
          </a:p>
          <a:p>
            <a:r>
              <a:rPr lang="en-US" dirty="0"/>
              <a:t>	</a:t>
            </a:r>
            <a:r>
              <a:rPr lang="en-US" dirty="0" err="1" smtClean="0"/>
              <a:t>sjir</a:t>
            </a:r>
            <a:r>
              <a:rPr lang="en-US" dirty="0" smtClean="0"/>
              <a:t> dot </a:t>
            </a:r>
            <a:r>
              <a:rPr lang="en-US" dirty="0" err="1" smtClean="0"/>
              <a:t>nijssen</a:t>
            </a:r>
            <a:r>
              <a:rPr lang="en-US" dirty="0" smtClean="0"/>
              <a:t> at </a:t>
            </a:r>
            <a:r>
              <a:rPr lang="en-US" dirty="0" err="1" smtClean="0"/>
              <a:t>pna</a:t>
            </a:r>
            <a:r>
              <a:rPr lang="en-US" dirty="0" smtClean="0"/>
              <a:t>-croup dot </a:t>
            </a:r>
            <a:r>
              <a:rPr lang="en-US" dirty="0" err="1" smtClean="0"/>
              <a:t>nl</a:t>
            </a:r>
            <a:endParaRPr lang="en-US" dirty="0"/>
          </a:p>
        </p:txBody>
      </p:sp>
      <p:sp>
        <p:nvSpPr>
          <p:cNvPr id="3" name="Title 2"/>
          <p:cNvSpPr>
            <a:spLocks noGrp="1"/>
          </p:cNvSpPr>
          <p:nvPr>
            <p:ph type="title"/>
          </p:nvPr>
        </p:nvSpPr>
        <p:spPr/>
        <p:txBody>
          <a:bodyPr/>
          <a:lstStyle/>
          <a:p>
            <a:r>
              <a:rPr lang="en-US" dirty="0" smtClean="0"/>
              <a:t>Status</a:t>
            </a:r>
            <a:endParaRPr lang="en-US" dirty="0"/>
          </a:p>
        </p:txBody>
      </p:sp>
    </p:spTree>
    <p:extLst>
      <p:ext uri="{BB962C8B-B14F-4D97-AF65-F5344CB8AC3E}">
        <p14:creationId xmlns:p14="http://schemas.microsoft.com/office/powerpoint/2010/main" val="3575875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dirty="0"/>
          </a:p>
        </p:txBody>
      </p:sp>
      <p:sp>
        <p:nvSpPr>
          <p:cNvPr id="4" name="Title 3"/>
          <p:cNvSpPr>
            <a:spLocks noGrp="1"/>
          </p:cNvSpPr>
          <p:nvPr>
            <p:ph type="title"/>
          </p:nvPr>
        </p:nvSpPr>
        <p:spPr/>
        <p:txBody>
          <a:bodyPr/>
          <a:lstStyle/>
          <a:p>
            <a:r>
              <a:rPr lang="en-US" dirty="0" smtClean="0"/>
              <a:t>TM Forum Use Cases</a:t>
            </a:r>
            <a:br>
              <a:rPr lang="en-US" dirty="0" smtClean="0"/>
            </a:br>
            <a:endParaRPr lang="en-US" dirty="0"/>
          </a:p>
        </p:txBody>
      </p:sp>
    </p:spTree>
    <p:extLst>
      <p:ext uri="{BB962C8B-B14F-4D97-AF65-F5344CB8AC3E}">
        <p14:creationId xmlns:p14="http://schemas.microsoft.com/office/powerpoint/2010/main" val="9895021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1"/>
          </p:nvPr>
        </p:nvSpPr>
        <p:spPr/>
        <p:txBody>
          <a:bodyPr/>
          <a:lstStyle/>
          <a:p>
            <a:pPr>
              <a:defRPr/>
            </a:pPr>
            <a:fld id="{570CA04D-B6EC-422A-A692-D49514DACA91}" type="slidenum">
              <a:rPr lang="en-US"/>
              <a:pPr>
                <a:defRPr/>
              </a:pPr>
              <a:t>15</a:t>
            </a:fld>
            <a:endParaRPr lang="en-US" dirty="0">
              <a:latin typeface="Arial" charset="0"/>
            </a:endParaRPr>
          </a:p>
        </p:txBody>
      </p:sp>
      <p:sp>
        <p:nvSpPr>
          <p:cNvPr id="60426" name="Rectangle 10"/>
          <p:cNvSpPr>
            <a:spLocks noGrp="1" noChangeArrowheads="1"/>
          </p:cNvSpPr>
          <p:nvPr>
            <p:ph type="title" idx="4294967295"/>
          </p:nvPr>
        </p:nvSpPr>
        <p:spPr>
          <a:xfrm>
            <a:off x="304800" y="-381000"/>
            <a:ext cx="8534400" cy="1028700"/>
          </a:xfrm>
        </p:spPr>
        <p:txBody>
          <a:bodyPr/>
          <a:lstStyle/>
          <a:p>
            <a:pPr eaLnBrk="1" hangingPunct="1">
              <a:defRPr/>
            </a:pPr>
            <a:r>
              <a:rPr lang="en-GB" sz="2400" dirty="0" smtClean="0">
                <a:effectLst>
                  <a:outerShdw blurRad="38100" dist="38100" dir="2700000" algn="tl">
                    <a:srgbClr val="C0C0C0"/>
                  </a:outerShdw>
                </a:effectLst>
              </a:rPr>
              <a:t/>
            </a:r>
            <a:br>
              <a:rPr lang="en-GB" sz="2400" dirty="0" smtClean="0">
                <a:effectLst>
                  <a:outerShdw blurRad="38100" dist="38100" dir="2700000" algn="tl">
                    <a:srgbClr val="C0C0C0"/>
                  </a:outerShdw>
                </a:effectLst>
              </a:rPr>
            </a:br>
            <a:r>
              <a:rPr lang="en-GB" sz="2800" dirty="0" smtClean="0">
                <a:effectLst>
                  <a:outerShdw blurRad="38100" dist="38100" dir="2700000" algn="tl">
                    <a:srgbClr val="C0C0C0"/>
                  </a:outerShdw>
                </a:effectLst>
              </a:rPr>
              <a:t>Context Specific Information Representation</a:t>
            </a:r>
            <a:endParaRPr lang="en-US" sz="2800" dirty="0" smtClean="0">
              <a:effectLst>
                <a:outerShdw blurRad="38100" dist="38100" dir="2700000" algn="tl">
                  <a:srgbClr val="C0C0C0"/>
                </a:outerShdw>
              </a:effectLst>
            </a:endParaRPr>
          </a:p>
        </p:txBody>
      </p:sp>
      <p:sp>
        <p:nvSpPr>
          <p:cNvPr id="371737" name="Rectangle 25"/>
          <p:cNvSpPr>
            <a:spLocks noChangeArrowheads="1"/>
          </p:cNvSpPr>
          <p:nvPr/>
        </p:nvSpPr>
        <p:spPr bwMode="auto">
          <a:xfrm>
            <a:off x="304800" y="762000"/>
            <a:ext cx="8174037" cy="5562600"/>
          </a:xfrm>
          <a:prstGeom prst="rect">
            <a:avLst/>
          </a:prstGeom>
          <a:noFill/>
          <a:ln w="9525">
            <a:noFill/>
            <a:miter lim="800000"/>
            <a:headEnd/>
            <a:tailEnd/>
          </a:ln>
        </p:spPr>
        <p:txBody>
          <a:bodyPr/>
          <a:lstStyle/>
          <a:p>
            <a:pPr>
              <a:defRPr/>
            </a:pPr>
            <a:endParaRPr lang="en-US" sz="2000" b="0" dirty="0">
              <a:solidFill>
                <a:schemeClr val="tx1"/>
              </a:solidFill>
            </a:endParaRPr>
          </a:p>
          <a:p>
            <a:pPr>
              <a:buFont typeface="Wingdings" pitchFamily="2" charset="2"/>
              <a:buChar char="q"/>
              <a:defRPr/>
            </a:pPr>
            <a:r>
              <a:rPr lang="en-US" sz="2000" b="0" dirty="0">
                <a:solidFill>
                  <a:schemeClr val="tx1"/>
                </a:solidFill>
              </a:rPr>
              <a:t> </a:t>
            </a:r>
            <a:r>
              <a:rPr lang="en-US" b="0" dirty="0">
                <a:solidFill>
                  <a:schemeClr val="tx1"/>
                </a:solidFill>
              </a:rPr>
              <a:t>In the telecom industry different context and conditions may require emphasizing of different aspects and characteristics of essentially the same information</a:t>
            </a:r>
          </a:p>
          <a:p>
            <a:pPr lvl="1">
              <a:buFont typeface="Wingdings" pitchFamily="2" charset="2"/>
              <a:buChar char="§"/>
              <a:defRPr/>
            </a:pPr>
            <a:r>
              <a:rPr lang="en-US" b="0" dirty="0">
                <a:solidFill>
                  <a:schemeClr val="tx1"/>
                </a:solidFill>
              </a:rPr>
              <a:t>different business processes</a:t>
            </a:r>
          </a:p>
          <a:p>
            <a:pPr lvl="1">
              <a:buFont typeface="Wingdings" pitchFamily="2" charset="2"/>
              <a:buChar char="§"/>
              <a:defRPr/>
            </a:pPr>
            <a:r>
              <a:rPr lang="en-US" b="0" dirty="0">
                <a:solidFill>
                  <a:schemeClr val="tx1"/>
                </a:solidFill>
              </a:rPr>
              <a:t>specific modeling goals and needs</a:t>
            </a:r>
          </a:p>
          <a:p>
            <a:pPr lvl="1">
              <a:buFont typeface="Wingdings" pitchFamily="2" charset="2"/>
              <a:buChar char="§"/>
              <a:defRPr/>
            </a:pPr>
            <a:r>
              <a:rPr lang="en-US" b="0" dirty="0">
                <a:solidFill>
                  <a:schemeClr val="tx1"/>
                </a:solidFill>
              </a:rPr>
              <a:t>visualization and implementation requirements </a:t>
            </a:r>
          </a:p>
          <a:p>
            <a:pPr lvl="1">
              <a:buFont typeface="Wingdings" pitchFamily="2" charset="2"/>
              <a:buChar char="§"/>
              <a:defRPr/>
            </a:pPr>
            <a:r>
              <a:rPr lang="en-US" b="0" dirty="0">
                <a:solidFill>
                  <a:schemeClr val="tx1"/>
                </a:solidFill>
              </a:rPr>
              <a:t> the existence of the overlapping modeling domains</a:t>
            </a:r>
          </a:p>
          <a:p>
            <a:pPr>
              <a:buFont typeface="Wingdings" pitchFamily="2" charset="2"/>
              <a:buChar char="q"/>
              <a:defRPr/>
            </a:pPr>
            <a:r>
              <a:rPr lang="en-US" b="0" dirty="0" smtClean="0">
                <a:solidFill>
                  <a:schemeClr val="tx1"/>
                </a:solidFill>
              </a:rPr>
              <a:t>The </a:t>
            </a:r>
            <a:r>
              <a:rPr lang="en-US" b="0" dirty="0">
                <a:solidFill>
                  <a:schemeClr val="tx1"/>
                </a:solidFill>
              </a:rPr>
              <a:t>representation of a concept in one view may be different from the representation of the same concept in another view as the context-specific details that are relevant differ from view to </a:t>
            </a:r>
            <a:r>
              <a:rPr lang="en-US" b="0" dirty="0" smtClean="0">
                <a:solidFill>
                  <a:schemeClr val="tx1"/>
                </a:solidFill>
              </a:rPr>
              <a:t>view</a:t>
            </a:r>
          </a:p>
          <a:p>
            <a:pPr lvl="1">
              <a:buFont typeface="Wingdings" pitchFamily="2" charset="2"/>
              <a:buChar char="§"/>
              <a:defRPr/>
            </a:pPr>
            <a:r>
              <a:rPr lang="en-US" dirty="0" smtClean="0"/>
              <a:t>Modeling graphs can be collapsed or expanded</a:t>
            </a:r>
          </a:p>
          <a:p>
            <a:pPr lvl="1">
              <a:buFont typeface="Wingdings" pitchFamily="2" charset="2"/>
              <a:buChar char="§"/>
              <a:defRPr/>
            </a:pPr>
            <a:r>
              <a:rPr lang="en-US" dirty="0" smtClean="0"/>
              <a:t>Entity attributes may become hidden or complex</a:t>
            </a:r>
          </a:p>
          <a:p>
            <a:pPr lvl="1">
              <a:buFont typeface="Wingdings" pitchFamily="2" charset="2"/>
              <a:buChar char="§"/>
              <a:defRPr/>
            </a:pPr>
            <a:r>
              <a:rPr lang="en-US" dirty="0" smtClean="0"/>
              <a:t>Information can be described using different yet compatible paradigms (</a:t>
            </a:r>
            <a:r>
              <a:rPr lang="en-US" dirty="0" err="1" smtClean="0"/>
              <a:t>DSLs</a:t>
            </a:r>
            <a:r>
              <a:rPr lang="en-US" dirty="0" smtClean="0"/>
              <a:t>, </a:t>
            </a:r>
            <a:r>
              <a:rPr lang="en-US" dirty="0" err="1" smtClean="0"/>
              <a:t>UML</a:t>
            </a:r>
            <a:r>
              <a:rPr lang="en-US" dirty="0" smtClean="0"/>
              <a:t> and profiles, etc.)</a:t>
            </a:r>
          </a:p>
          <a:p>
            <a:pPr>
              <a:buFont typeface="Wingdings" pitchFamily="2" charset="2"/>
              <a:buChar char="q"/>
              <a:defRPr/>
            </a:pPr>
            <a:r>
              <a:rPr lang="en-US" dirty="0" smtClean="0"/>
              <a:t>As a problem space matures the concepts and representation of these concepts in any particular view may change</a:t>
            </a:r>
          </a:p>
          <a:p>
            <a:pPr lvl="1">
              <a:buFont typeface="Wingdings" pitchFamily="2" charset="2"/>
              <a:buChar char="§"/>
              <a:defRPr/>
            </a:pPr>
            <a:r>
              <a:rPr lang="en-US" dirty="0" smtClean="0"/>
              <a:t> A specific use of the view may take a subset of that view and hence may not be affected by a change and thus a “versioning” form and appropriate migration support mechanism is required to account for this change dynamic</a:t>
            </a:r>
          </a:p>
          <a:p>
            <a:pPr lvl="1">
              <a:buFont typeface="Wingdings" pitchFamily="2" charset="2"/>
              <a:buChar char="§"/>
              <a:defRPr/>
            </a:pPr>
            <a:endParaRPr lang="en-US" dirty="0" smtClean="0"/>
          </a:p>
          <a:p>
            <a:pPr>
              <a:buFont typeface="Wingdings" pitchFamily="2" charset="2"/>
              <a:buChar char="q"/>
              <a:defRPr/>
            </a:pPr>
            <a:endParaRPr lang="en-US" sz="2000" b="0" dirty="0">
              <a:solidFill>
                <a:schemeClr val="tx1"/>
              </a:solidFill>
            </a:endParaRPr>
          </a:p>
          <a:p>
            <a:pPr>
              <a:buFont typeface="Wingdings" pitchFamily="2" charset="2"/>
              <a:buChar char="q"/>
              <a:defRPr/>
            </a:pPr>
            <a:endParaRPr lang="en-US" sz="1200" b="0" dirty="0">
              <a:solidFill>
                <a:schemeClr val="tx1"/>
              </a:solidFill>
            </a:endParaRPr>
          </a:p>
          <a:p>
            <a:pPr marL="342900" indent="-342900">
              <a:spcBef>
                <a:spcPct val="20000"/>
              </a:spcBef>
              <a:buSzPct val="80000"/>
              <a:buFont typeface="Wingdings" pitchFamily="2" charset="2"/>
              <a:buChar char="q"/>
              <a:defRPr/>
            </a:pPr>
            <a:endParaRPr lang="en-US" sz="1600" b="0" dirty="0">
              <a:solidFill>
                <a:schemeClr val="tx1"/>
              </a:solidFill>
              <a:latin typeface="Arial" charset="0"/>
              <a:cs typeface="Arial" charset="0"/>
            </a:endParaRPr>
          </a:p>
          <a:p>
            <a:pPr marL="342900" indent="-342900">
              <a:spcBef>
                <a:spcPct val="20000"/>
              </a:spcBef>
              <a:buSzPct val="80000"/>
              <a:buFont typeface="Wingdings" pitchFamily="2" charset="2"/>
              <a:buChar char="q"/>
              <a:defRPr/>
            </a:pPr>
            <a:endParaRPr lang="en-US" sz="1600" b="0" dirty="0">
              <a:solidFill>
                <a:schemeClr val="tx1"/>
              </a:solidFill>
              <a:latin typeface="Arial" charset="0"/>
              <a:cs typeface="Arial" charset="0"/>
            </a:endParaRPr>
          </a:p>
          <a:p>
            <a:pPr marL="342900" indent="-342900">
              <a:spcBef>
                <a:spcPct val="20000"/>
              </a:spcBef>
              <a:buSzPct val="80000"/>
              <a:buFont typeface="Wingdings" pitchFamily="2" charset="2"/>
              <a:buChar char="q"/>
              <a:defRPr/>
            </a:pPr>
            <a:endParaRPr lang="en-US" sz="2800" b="0" dirty="0">
              <a:solidFill>
                <a:schemeClr val="tx1"/>
              </a:solidFill>
              <a:latin typeface="Arial" charset="0"/>
              <a:cs typeface="Arial" charset="0"/>
            </a:endParaRPr>
          </a:p>
        </p:txBody>
      </p:sp>
    </p:spTree>
    <p:extLst>
      <p:ext uri="{BB962C8B-B14F-4D97-AF65-F5344CB8AC3E}">
        <p14:creationId xmlns:p14="http://schemas.microsoft.com/office/powerpoint/2010/main" val="341997958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4"/>
          <p:cNvSpPr>
            <a:spLocks noGrp="1"/>
          </p:cNvSpPr>
          <p:nvPr>
            <p:ph type="sldNum" sz="quarter" idx="4294967295"/>
          </p:nvPr>
        </p:nvSpPr>
        <p:spPr>
          <a:xfrm>
            <a:off x="7086600" y="6248400"/>
            <a:ext cx="1905000" cy="457200"/>
          </a:xfrm>
          <a:prstGeom prst="rect">
            <a:avLst/>
          </a:prstGeom>
        </p:spPr>
        <p:txBody>
          <a:bodyPr/>
          <a:lstStyle/>
          <a:p>
            <a:pPr>
              <a:defRPr/>
            </a:pPr>
            <a:fld id="{877DCCAE-C7DC-430C-9813-F0311B3FC524}" type="slidenum">
              <a:rPr lang="en-US"/>
              <a:pPr>
                <a:defRPr/>
              </a:pPr>
              <a:t>16</a:t>
            </a:fld>
            <a:endParaRPr lang="en-US" dirty="0">
              <a:latin typeface="Arial" charset="0"/>
            </a:endParaRPr>
          </a:p>
        </p:txBody>
      </p:sp>
      <p:sp>
        <p:nvSpPr>
          <p:cNvPr id="333828" name="Rectangle 4"/>
          <p:cNvSpPr>
            <a:spLocks noGrp="1" noChangeArrowheads="1"/>
          </p:cNvSpPr>
          <p:nvPr>
            <p:ph type="title"/>
          </p:nvPr>
        </p:nvSpPr>
        <p:spPr>
          <a:xfrm>
            <a:off x="609600" y="228600"/>
            <a:ext cx="7056438" cy="571500"/>
          </a:xfrm>
        </p:spPr>
        <p:txBody>
          <a:bodyPr>
            <a:noAutofit/>
          </a:bodyPr>
          <a:lstStyle/>
          <a:p>
            <a:pPr eaLnBrk="1" hangingPunct="1">
              <a:defRPr/>
            </a:pPr>
            <a:r>
              <a:rPr lang="en-IE" sz="2800" dirty="0" smtClean="0"/>
              <a:t>Domain Specific Representation Requirements </a:t>
            </a:r>
            <a:endParaRPr lang="en-GB" sz="2800" dirty="0" smtClean="0"/>
          </a:p>
        </p:txBody>
      </p:sp>
      <p:grpSp>
        <p:nvGrpSpPr>
          <p:cNvPr id="2" name="Group 20"/>
          <p:cNvGrpSpPr>
            <a:grpSpLocks/>
          </p:cNvGrpSpPr>
          <p:nvPr/>
        </p:nvGrpSpPr>
        <p:grpSpPr bwMode="auto">
          <a:xfrm>
            <a:off x="1403350" y="836613"/>
            <a:ext cx="6121400" cy="3598862"/>
            <a:chOff x="884" y="527"/>
            <a:chExt cx="3856" cy="2267"/>
          </a:xfrm>
        </p:grpSpPr>
        <p:sp>
          <p:nvSpPr>
            <p:cNvPr id="9222" name="AutoShape 8"/>
            <p:cNvSpPr>
              <a:spLocks noChangeArrowheads="1"/>
            </p:cNvSpPr>
            <p:nvPr/>
          </p:nvSpPr>
          <p:spPr bwMode="auto">
            <a:xfrm>
              <a:off x="1125" y="2282"/>
              <a:ext cx="964" cy="512"/>
            </a:xfrm>
            <a:prstGeom prst="roundRect">
              <a:avLst>
                <a:gd name="adj" fmla="val 16667"/>
              </a:avLst>
            </a:prstGeom>
            <a:solidFill>
              <a:srgbClr val="FFFFFF"/>
            </a:solidFill>
            <a:ln w="9525">
              <a:solidFill>
                <a:srgbClr val="000000"/>
              </a:solidFill>
              <a:round/>
              <a:headEnd/>
              <a:tailEnd/>
            </a:ln>
          </p:spPr>
          <p:txBody>
            <a:bodyPr/>
            <a:lstStyle/>
            <a:p>
              <a:pPr algn="ctr" eaLnBrk="0" hangingPunct="0"/>
              <a:r>
                <a:rPr lang="en-US" sz="1100" b="0" dirty="0" smtClean="0">
                  <a:solidFill>
                    <a:schemeClr val="bg1"/>
                  </a:solidFill>
                  <a:latin typeface="Arial" charset="0"/>
                </a:rPr>
                <a:t>Element/Device </a:t>
              </a:r>
              <a:r>
                <a:rPr lang="en-US" sz="1100" b="0" dirty="0">
                  <a:solidFill>
                    <a:schemeClr val="bg1"/>
                  </a:solidFill>
                  <a:latin typeface="Arial" charset="0"/>
                </a:rPr>
                <a:t>Management View/Perspective</a:t>
              </a:r>
              <a:endParaRPr lang="en-US" b="0" dirty="0">
                <a:solidFill>
                  <a:schemeClr val="bg1"/>
                </a:solidFill>
                <a:latin typeface="Arial" charset="0"/>
              </a:endParaRPr>
            </a:p>
          </p:txBody>
        </p:sp>
        <p:sp>
          <p:nvSpPr>
            <p:cNvPr id="9223" name="AutoShape 9"/>
            <p:cNvSpPr>
              <a:spLocks noChangeArrowheads="1"/>
            </p:cNvSpPr>
            <p:nvPr/>
          </p:nvSpPr>
          <p:spPr bwMode="auto">
            <a:xfrm>
              <a:off x="3776" y="2282"/>
              <a:ext cx="964" cy="512"/>
            </a:xfrm>
            <a:prstGeom prst="roundRect">
              <a:avLst>
                <a:gd name="adj" fmla="val 16667"/>
              </a:avLst>
            </a:prstGeom>
            <a:solidFill>
              <a:srgbClr val="FFFFFF"/>
            </a:solidFill>
            <a:ln w="9525">
              <a:solidFill>
                <a:srgbClr val="000000"/>
              </a:solidFill>
              <a:round/>
              <a:headEnd/>
              <a:tailEnd/>
            </a:ln>
          </p:spPr>
          <p:txBody>
            <a:bodyPr/>
            <a:lstStyle/>
            <a:p>
              <a:pPr algn="ctr" eaLnBrk="0" hangingPunct="0"/>
              <a:r>
                <a:rPr lang="en-US" sz="1100" b="0" dirty="0">
                  <a:solidFill>
                    <a:schemeClr val="bg1"/>
                  </a:solidFill>
                  <a:latin typeface="Arial" charset="0"/>
                </a:rPr>
                <a:t>Inventory Management View/Perspective</a:t>
              </a:r>
              <a:endParaRPr lang="en-US" b="0" dirty="0">
                <a:solidFill>
                  <a:schemeClr val="bg1"/>
                </a:solidFill>
                <a:latin typeface="Arial" charset="0"/>
              </a:endParaRPr>
            </a:p>
          </p:txBody>
        </p:sp>
        <p:sp>
          <p:nvSpPr>
            <p:cNvPr id="9224" name="AutoShape 10"/>
            <p:cNvSpPr>
              <a:spLocks noChangeArrowheads="1"/>
            </p:cNvSpPr>
            <p:nvPr/>
          </p:nvSpPr>
          <p:spPr bwMode="auto">
            <a:xfrm>
              <a:off x="884" y="981"/>
              <a:ext cx="1285" cy="544"/>
            </a:xfrm>
            <a:prstGeom prst="roundRect">
              <a:avLst>
                <a:gd name="adj" fmla="val 16667"/>
              </a:avLst>
            </a:prstGeom>
            <a:solidFill>
              <a:srgbClr val="FFFFFF"/>
            </a:solidFill>
            <a:ln w="9525">
              <a:solidFill>
                <a:srgbClr val="000000"/>
              </a:solidFill>
              <a:round/>
              <a:headEnd/>
              <a:tailEnd/>
            </a:ln>
          </p:spPr>
          <p:txBody>
            <a:bodyPr/>
            <a:lstStyle/>
            <a:p>
              <a:pPr algn="ctr" eaLnBrk="0" hangingPunct="0"/>
              <a:endParaRPr lang="en-US" sz="1100" b="0" dirty="0">
                <a:solidFill>
                  <a:schemeClr val="tx1"/>
                </a:solidFill>
                <a:latin typeface="Arial" charset="0"/>
              </a:endParaRPr>
            </a:p>
            <a:p>
              <a:pPr algn="ctr" eaLnBrk="0" hangingPunct="0"/>
              <a:r>
                <a:rPr lang="en-US" sz="1100" b="0" dirty="0">
                  <a:solidFill>
                    <a:schemeClr val="bg1"/>
                  </a:solidFill>
                  <a:latin typeface="Arial" charset="0"/>
                </a:rPr>
                <a:t>Network Management View/Perspective</a:t>
              </a:r>
            </a:p>
            <a:p>
              <a:pPr algn="ctr" eaLnBrk="0" hangingPunct="0"/>
              <a:endParaRPr lang="en-US" b="0" dirty="0">
                <a:solidFill>
                  <a:schemeClr val="tx1"/>
                </a:solidFill>
                <a:latin typeface="Arial" charset="0"/>
              </a:endParaRPr>
            </a:p>
          </p:txBody>
        </p:sp>
        <p:sp>
          <p:nvSpPr>
            <p:cNvPr id="9225" name="AutoShape 11"/>
            <p:cNvSpPr>
              <a:spLocks noChangeArrowheads="1"/>
            </p:cNvSpPr>
            <p:nvPr/>
          </p:nvSpPr>
          <p:spPr bwMode="auto">
            <a:xfrm>
              <a:off x="3696" y="893"/>
              <a:ext cx="964" cy="512"/>
            </a:xfrm>
            <a:prstGeom prst="roundRect">
              <a:avLst>
                <a:gd name="adj" fmla="val 16667"/>
              </a:avLst>
            </a:prstGeom>
            <a:solidFill>
              <a:srgbClr val="FFFFFF"/>
            </a:solidFill>
            <a:ln w="9525">
              <a:solidFill>
                <a:srgbClr val="000000"/>
              </a:solidFill>
              <a:round/>
              <a:headEnd/>
              <a:tailEnd/>
            </a:ln>
          </p:spPr>
          <p:txBody>
            <a:bodyPr/>
            <a:lstStyle/>
            <a:p>
              <a:pPr algn="ctr" eaLnBrk="0" hangingPunct="0"/>
              <a:r>
                <a:rPr lang="en-US" sz="1100" b="0" dirty="0">
                  <a:solidFill>
                    <a:schemeClr val="bg1"/>
                  </a:solidFill>
                  <a:latin typeface="Arial" charset="0"/>
                </a:rPr>
                <a:t>Service Management View/Perspective</a:t>
              </a:r>
              <a:endParaRPr lang="en-US" b="0" dirty="0">
                <a:solidFill>
                  <a:schemeClr val="bg1"/>
                </a:solidFill>
                <a:latin typeface="Arial" charset="0"/>
              </a:endParaRPr>
            </a:p>
          </p:txBody>
        </p:sp>
        <p:sp>
          <p:nvSpPr>
            <p:cNvPr id="9226" name="AutoShape 12"/>
            <p:cNvSpPr>
              <a:spLocks noChangeArrowheads="1"/>
            </p:cNvSpPr>
            <p:nvPr/>
          </p:nvSpPr>
          <p:spPr bwMode="auto">
            <a:xfrm>
              <a:off x="2330" y="527"/>
              <a:ext cx="1125" cy="512"/>
            </a:xfrm>
            <a:prstGeom prst="roundRect">
              <a:avLst>
                <a:gd name="adj" fmla="val 16667"/>
              </a:avLst>
            </a:prstGeom>
            <a:solidFill>
              <a:srgbClr val="FFFFFF"/>
            </a:solidFill>
            <a:ln w="9525">
              <a:solidFill>
                <a:srgbClr val="000000"/>
              </a:solidFill>
              <a:round/>
              <a:headEnd/>
              <a:tailEnd/>
            </a:ln>
          </p:spPr>
          <p:txBody>
            <a:bodyPr/>
            <a:lstStyle/>
            <a:p>
              <a:pPr algn="ctr" eaLnBrk="0" hangingPunct="0"/>
              <a:endParaRPr lang="en-US" sz="1100" b="0" dirty="0">
                <a:solidFill>
                  <a:schemeClr val="bg1"/>
                </a:solidFill>
                <a:latin typeface="Arial" charset="0"/>
              </a:endParaRPr>
            </a:p>
            <a:p>
              <a:pPr algn="ctr" eaLnBrk="0" hangingPunct="0"/>
              <a:r>
                <a:rPr lang="en-US" sz="1100" b="0" dirty="0">
                  <a:solidFill>
                    <a:schemeClr val="bg1"/>
                  </a:solidFill>
                  <a:latin typeface="Arial" charset="0"/>
                </a:rPr>
                <a:t>Other</a:t>
              </a:r>
            </a:p>
            <a:p>
              <a:pPr algn="ctr" eaLnBrk="0" hangingPunct="0"/>
              <a:r>
                <a:rPr lang="en-US" sz="1100" b="0" dirty="0">
                  <a:solidFill>
                    <a:schemeClr val="bg1"/>
                  </a:solidFill>
                  <a:latin typeface="Arial" charset="0"/>
                </a:rPr>
                <a:t>Views/Perspectives</a:t>
              </a:r>
              <a:endParaRPr lang="en-US" b="0" dirty="0">
                <a:solidFill>
                  <a:schemeClr val="bg1"/>
                </a:solidFill>
                <a:latin typeface="Arial" charset="0"/>
              </a:endParaRPr>
            </a:p>
          </p:txBody>
        </p:sp>
        <p:sp>
          <p:nvSpPr>
            <p:cNvPr id="9227" name="AutoShape 13"/>
            <p:cNvSpPr>
              <a:spLocks noChangeArrowheads="1"/>
            </p:cNvSpPr>
            <p:nvPr/>
          </p:nvSpPr>
          <p:spPr bwMode="auto">
            <a:xfrm rot="-2877345">
              <a:off x="2034" y="2132"/>
              <a:ext cx="512" cy="80"/>
            </a:xfrm>
            <a:prstGeom prst="leftRightArrow">
              <a:avLst>
                <a:gd name="adj1" fmla="val 50000"/>
                <a:gd name="adj2" fmla="val 128000"/>
              </a:avLst>
            </a:prstGeom>
            <a:solidFill>
              <a:srgbClr val="FFFFFF"/>
            </a:solidFill>
            <a:ln w="9525">
              <a:solidFill>
                <a:srgbClr val="000000"/>
              </a:solidFill>
              <a:miter lim="800000"/>
              <a:headEnd/>
              <a:tailEnd/>
            </a:ln>
          </p:spPr>
          <p:txBody>
            <a:bodyPr/>
            <a:lstStyle/>
            <a:p>
              <a:endParaRPr lang="en-US"/>
            </a:p>
          </p:txBody>
        </p:sp>
        <p:sp>
          <p:nvSpPr>
            <p:cNvPr id="9228" name="AutoShape 14"/>
            <p:cNvSpPr>
              <a:spLocks noChangeArrowheads="1"/>
            </p:cNvSpPr>
            <p:nvPr/>
          </p:nvSpPr>
          <p:spPr bwMode="auto">
            <a:xfrm rot="2371088">
              <a:off x="2162" y="1426"/>
              <a:ext cx="482" cy="73"/>
            </a:xfrm>
            <a:prstGeom prst="leftRightArrow">
              <a:avLst>
                <a:gd name="adj1" fmla="val 50000"/>
                <a:gd name="adj2" fmla="val 132055"/>
              </a:avLst>
            </a:prstGeom>
            <a:solidFill>
              <a:srgbClr val="FFFFFF"/>
            </a:solidFill>
            <a:ln w="9525">
              <a:solidFill>
                <a:srgbClr val="000000"/>
              </a:solidFill>
              <a:miter lim="800000"/>
              <a:headEnd/>
              <a:tailEnd/>
            </a:ln>
          </p:spPr>
          <p:txBody>
            <a:bodyPr/>
            <a:lstStyle/>
            <a:p>
              <a:endParaRPr lang="en-US"/>
            </a:p>
          </p:txBody>
        </p:sp>
        <p:sp>
          <p:nvSpPr>
            <p:cNvPr id="9229" name="AutoShape 15"/>
            <p:cNvSpPr>
              <a:spLocks noChangeArrowheads="1"/>
            </p:cNvSpPr>
            <p:nvPr/>
          </p:nvSpPr>
          <p:spPr bwMode="auto">
            <a:xfrm rot="-2877345">
              <a:off x="3275" y="1438"/>
              <a:ext cx="439" cy="80"/>
            </a:xfrm>
            <a:prstGeom prst="leftRightArrow">
              <a:avLst>
                <a:gd name="adj1" fmla="val 50000"/>
                <a:gd name="adj2" fmla="val 109750"/>
              </a:avLst>
            </a:prstGeom>
            <a:solidFill>
              <a:srgbClr val="FFFFFF"/>
            </a:solidFill>
            <a:ln w="9525">
              <a:solidFill>
                <a:srgbClr val="000000"/>
              </a:solidFill>
              <a:miter lim="800000"/>
              <a:headEnd/>
              <a:tailEnd/>
            </a:ln>
          </p:spPr>
          <p:txBody>
            <a:bodyPr/>
            <a:lstStyle/>
            <a:p>
              <a:endParaRPr lang="en-US"/>
            </a:p>
          </p:txBody>
        </p:sp>
        <p:sp>
          <p:nvSpPr>
            <p:cNvPr id="9230" name="AutoShape 16"/>
            <p:cNvSpPr>
              <a:spLocks noChangeArrowheads="1"/>
            </p:cNvSpPr>
            <p:nvPr/>
          </p:nvSpPr>
          <p:spPr bwMode="auto">
            <a:xfrm rot="2488707">
              <a:off x="3294" y="2136"/>
              <a:ext cx="562" cy="73"/>
            </a:xfrm>
            <a:prstGeom prst="leftRightArrow">
              <a:avLst>
                <a:gd name="adj1" fmla="val 50000"/>
                <a:gd name="adj2" fmla="val 153973"/>
              </a:avLst>
            </a:prstGeom>
            <a:solidFill>
              <a:srgbClr val="FFFFFF"/>
            </a:solidFill>
            <a:ln w="9525">
              <a:solidFill>
                <a:srgbClr val="000000"/>
              </a:solidFill>
              <a:miter lim="800000"/>
              <a:headEnd/>
              <a:tailEnd/>
            </a:ln>
          </p:spPr>
          <p:txBody>
            <a:bodyPr/>
            <a:lstStyle/>
            <a:p>
              <a:endParaRPr lang="en-US"/>
            </a:p>
          </p:txBody>
        </p:sp>
        <p:sp>
          <p:nvSpPr>
            <p:cNvPr id="9231" name="Oval 17"/>
            <p:cNvSpPr>
              <a:spLocks noChangeArrowheads="1"/>
            </p:cNvSpPr>
            <p:nvPr/>
          </p:nvSpPr>
          <p:spPr bwMode="auto">
            <a:xfrm>
              <a:off x="2410" y="1551"/>
              <a:ext cx="1045" cy="585"/>
            </a:xfrm>
            <a:prstGeom prst="ellipse">
              <a:avLst/>
            </a:prstGeom>
            <a:solidFill>
              <a:srgbClr val="FFFFFF"/>
            </a:solidFill>
            <a:ln w="9525">
              <a:solidFill>
                <a:srgbClr val="000000"/>
              </a:solidFill>
              <a:round/>
              <a:headEnd/>
              <a:tailEnd/>
            </a:ln>
          </p:spPr>
          <p:txBody>
            <a:bodyPr/>
            <a:lstStyle/>
            <a:p>
              <a:pPr eaLnBrk="0" hangingPunct="0"/>
              <a:endParaRPr lang="en-US" sz="1200" b="0" dirty="0">
                <a:solidFill>
                  <a:schemeClr val="tx1"/>
                </a:solidFill>
                <a:latin typeface="Arial" charset="0"/>
              </a:endParaRPr>
            </a:p>
            <a:p>
              <a:pPr algn="ctr" eaLnBrk="0" hangingPunct="0"/>
              <a:r>
                <a:rPr lang="en-US" sz="1100" b="0" dirty="0">
                  <a:solidFill>
                    <a:schemeClr val="bg1"/>
                  </a:solidFill>
                  <a:latin typeface="Arial" charset="0"/>
                </a:rPr>
                <a:t>Common Model </a:t>
              </a:r>
              <a:r>
                <a:rPr lang="en-US" sz="1100" b="0" dirty="0">
                  <a:solidFill>
                    <a:schemeClr val="tx1"/>
                  </a:solidFill>
                  <a:latin typeface="Arial" charset="0"/>
                </a:rPr>
                <a:t>Core</a:t>
              </a:r>
              <a:endParaRPr lang="en-US" b="0" dirty="0">
                <a:solidFill>
                  <a:schemeClr val="tx1"/>
                </a:solidFill>
                <a:latin typeface="Arial" charset="0"/>
              </a:endParaRPr>
            </a:p>
          </p:txBody>
        </p:sp>
        <p:sp>
          <p:nvSpPr>
            <p:cNvPr id="9232" name="AutoShape 18"/>
            <p:cNvSpPr>
              <a:spLocks noChangeArrowheads="1"/>
            </p:cNvSpPr>
            <p:nvPr/>
          </p:nvSpPr>
          <p:spPr bwMode="auto">
            <a:xfrm rot="-5400000">
              <a:off x="2677" y="1254"/>
              <a:ext cx="512" cy="81"/>
            </a:xfrm>
            <a:prstGeom prst="leftRightArrow">
              <a:avLst>
                <a:gd name="adj1" fmla="val 50000"/>
                <a:gd name="adj2" fmla="val 126420"/>
              </a:avLst>
            </a:prstGeom>
            <a:solidFill>
              <a:srgbClr val="FFFFFF"/>
            </a:solidFill>
            <a:ln w="9525">
              <a:solidFill>
                <a:srgbClr val="000000"/>
              </a:solidFill>
              <a:miter lim="800000"/>
              <a:headEnd/>
              <a:tailEnd/>
            </a:ln>
          </p:spPr>
          <p:txBody>
            <a:bodyPr/>
            <a:lstStyle/>
            <a:p>
              <a:endParaRPr lang="en-US"/>
            </a:p>
          </p:txBody>
        </p:sp>
      </p:grpSp>
      <p:sp>
        <p:nvSpPr>
          <p:cNvPr id="9221" name="Rectangle 19"/>
          <p:cNvSpPr>
            <a:spLocks noGrp="1" noChangeArrowheads="1"/>
          </p:cNvSpPr>
          <p:nvPr>
            <p:ph type="body" idx="4294967295"/>
          </p:nvPr>
        </p:nvSpPr>
        <p:spPr>
          <a:xfrm>
            <a:off x="381000" y="4876800"/>
            <a:ext cx="8286750" cy="1446213"/>
          </a:xfrm>
          <a:prstGeom prst="rect">
            <a:avLst/>
          </a:prstGeom>
          <a:noFill/>
        </p:spPr>
        <p:txBody>
          <a:bodyPr/>
          <a:lstStyle/>
          <a:p>
            <a:pPr eaLnBrk="1" hangingPunct="1">
              <a:buFont typeface="Wingdings" pitchFamily="2" charset="2"/>
              <a:buChar char="q"/>
            </a:pPr>
            <a:r>
              <a:rPr lang="en-US" sz="1600" dirty="0" smtClean="0">
                <a:latin typeface="Arial" charset="0"/>
                <a:cs typeface="Arial" charset="0"/>
              </a:rPr>
              <a:t>Use a Common Modeling Core to describe a system</a:t>
            </a:r>
          </a:p>
          <a:p>
            <a:pPr eaLnBrk="1" hangingPunct="1">
              <a:buFont typeface="Wingdings" pitchFamily="2" charset="2"/>
              <a:buChar char="q"/>
            </a:pPr>
            <a:r>
              <a:rPr lang="en-US" sz="1600" dirty="0" smtClean="0">
                <a:latin typeface="Arial" charset="0"/>
                <a:cs typeface="Arial" charset="0"/>
              </a:rPr>
              <a:t>Provide the domain oriented views for system users to match their perception of the different aspects of the system </a:t>
            </a:r>
          </a:p>
          <a:p>
            <a:pPr eaLnBrk="1" hangingPunct="1">
              <a:buFont typeface="Wingdings" pitchFamily="2" charset="2"/>
              <a:buChar char="q"/>
            </a:pPr>
            <a:r>
              <a:rPr lang="en-US" sz="1600" dirty="0" smtClean="0">
                <a:latin typeface="Arial" charset="0"/>
                <a:cs typeface="Arial" charset="0"/>
              </a:rPr>
              <a:t>It is possible to provide multiple views of the same common model simultaneously</a:t>
            </a:r>
          </a:p>
        </p:txBody>
      </p:sp>
    </p:spTree>
    <p:extLst>
      <p:ext uri="{BB962C8B-B14F-4D97-AF65-F5344CB8AC3E}">
        <p14:creationId xmlns:p14="http://schemas.microsoft.com/office/powerpoint/2010/main" val="112484962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ide Number Placeholder 4"/>
          <p:cNvSpPr>
            <a:spLocks noGrp="1"/>
          </p:cNvSpPr>
          <p:nvPr>
            <p:ph type="sldNum" sz="quarter" idx="4294967295"/>
          </p:nvPr>
        </p:nvSpPr>
        <p:spPr>
          <a:xfrm>
            <a:off x="7086600" y="6248400"/>
            <a:ext cx="1905000" cy="457200"/>
          </a:xfrm>
          <a:prstGeom prst="rect">
            <a:avLst/>
          </a:prstGeom>
        </p:spPr>
        <p:txBody>
          <a:bodyPr/>
          <a:lstStyle/>
          <a:p>
            <a:pPr>
              <a:defRPr/>
            </a:pPr>
            <a:fld id="{A393B512-5084-4E30-A7B9-8C51CB27493C}" type="slidenum">
              <a:rPr lang="en-US"/>
              <a:pPr>
                <a:defRPr/>
              </a:pPr>
              <a:t>17</a:t>
            </a:fld>
            <a:endParaRPr lang="en-US" dirty="0">
              <a:latin typeface="Arial" charset="0"/>
            </a:endParaRPr>
          </a:p>
        </p:txBody>
      </p:sp>
      <p:sp>
        <p:nvSpPr>
          <p:cNvPr id="321542" name="Rectangle 6"/>
          <p:cNvSpPr>
            <a:spLocks noGrp="1" noChangeArrowheads="1"/>
          </p:cNvSpPr>
          <p:nvPr>
            <p:ph type="title"/>
          </p:nvPr>
        </p:nvSpPr>
        <p:spPr>
          <a:xfrm>
            <a:off x="990600" y="152400"/>
            <a:ext cx="7632700" cy="647701"/>
          </a:xfrm>
        </p:spPr>
        <p:txBody>
          <a:bodyPr>
            <a:noAutofit/>
          </a:bodyPr>
          <a:lstStyle/>
          <a:p>
            <a:pPr eaLnBrk="1" hangingPunct="1">
              <a:defRPr/>
            </a:pPr>
            <a:r>
              <a:rPr lang="en-IE" sz="2800" dirty="0" smtClean="0"/>
              <a:t>Overlapping Modeling Domains</a:t>
            </a:r>
            <a:endParaRPr lang="en-US" sz="2800" dirty="0" smtClean="0"/>
          </a:p>
        </p:txBody>
      </p:sp>
      <p:grpSp>
        <p:nvGrpSpPr>
          <p:cNvPr id="2" name="Group 8"/>
          <p:cNvGrpSpPr>
            <a:grpSpLocks noChangeAspect="1"/>
          </p:cNvGrpSpPr>
          <p:nvPr/>
        </p:nvGrpSpPr>
        <p:grpSpPr bwMode="auto">
          <a:xfrm>
            <a:off x="1752600" y="914400"/>
            <a:ext cx="5772150" cy="4016375"/>
            <a:chOff x="2806" y="998"/>
            <a:chExt cx="7576" cy="5270"/>
          </a:xfrm>
        </p:grpSpPr>
        <p:sp>
          <p:nvSpPr>
            <p:cNvPr id="10246" name="AutoShape 9"/>
            <p:cNvSpPr>
              <a:spLocks noChangeAspect="1" noChangeArrowheads="1"/>
            </p:cNvSpPr>
            <p:nvPr/>
          </p:nvSpPr>
          <p:spPr bwMode="auto">
            <a:xfrm>
              <a:off x="2806" y="998"/>
              <a:ext cx="7576" cy="5270"/>
            </a:xfrm>
            <a:prstGeom prst="rect">
              <a:avLst/>
            </a:prstGeom>
            <a:noFill/>
            <a:ln w="9525">
              <a:noFill/>
              <a:miter lim="800000"/>
              <a:headEnd/>
              <a:tailEnd/>
            </a:ln>
          </p:spPr>
          <p:txBody>
            <a:bodyPr/>
            <a:lstStyle/>
            <a:p>
              <a:endParaRPr lang="en-US"/>
            </a:p>
          </p:txBody>
        </p:sp>
        <p:sp>
          <p:nvSpPr>
            <p:cNvPr id="10247" name="Oval 10"/>
            <p:cNvSpPr>
              <a:spLocks noChangeArrowheads="1"/>
            </p:cNvSpPr>
            <p:nvPr/>
          </p:nvSpPr>
          <p:spPr bwMode="auto">
            <a:xfrm>
              <a:off x="5278" y="2653"/>
              <a:ext cx="1725" cy="1575"/>
            </a:xfrm>
            <a:prstGeom prst="ellipse">
              <a:avLst/>
            </a:prstGeom>
            <a:solidFill>
              <a:srgbClr val="FFFFFF"/>
            </a:solidFill>
            <a:ln w="9525">
              <a:solidFill>
                <a:srgbClr val="000000"/>
              </a:solidFill>
              <a:round/>
              <a:headEnd/>
              <a:tailEnd/>
            </a:ln>
          </p:spPr>
          <p:txBody>
            <a:bodyPr/>
            <a:lstStyle/>
            <a:p>
              <a:pPr algn="ctr"/>
              <a:r>
                <a:rPr lang="en-US" sz="1200" b="0" dirty="0">
                  <a:solidFill>
                    <a:schemeClr val="bg1"/>
                  </a:solidFill>
                  <a:latin typeface="Times New Roman" pitchFamily="18" charset="0"/>
                </a:rPr>
                <a:t>Shared Semantic Concepts</a:t>
              </a:r>
              <a:endParaRPr lang="en-US" b="0" dirty="0">
                <a:solidFill>
                  <a:schemeClr val="bg1"/>
                </a:solidFill>
                <a:latin typeface="Arial" charset="0"/>
              </a:endParaRPr>
            </a:p>
          </p:txBody>
        </p:sp>
        <p:sp>
          <p:nvSpPr>
            <p:cNvPr id="10248" name="AutoShape 11"/>
            <p:cNvSpPr>
              <a:spLocks noChangeArrowheads="1"/>
            </p:cNvSpPr>
            <p:nvPr/>
          </p:nvSpPr>
          <p:spPr bwMode="auto">
            <a:xfrm>
              <a:off x="7903" y="2728"/>
              <a:ext cx="1200" cy="1200"/>
            </a:xfrm>
            <a:prstGeom prst="roundRect">
              <a:avLst>
                <a:gd name="adj" fmla="val 16667"/>
              </a:avLst>
            </a:prstGeom>
            <a:solidFill>
              <a:srgbClr val="FFFFFF"/>
            </a:solidFill>
            <a:ln w="9525">
              <a:solidFill>
                <a:srgbClr val="000000"/>
              </a:solidFill>
              <a:round/>
              <a:headEnd/>
              <a:tailEnd/>
            </a:ln>
          </p:spPr>
          <p:txBody>
            <a:bodyPr/>
            <a:lstStyle/>
            <a:p>
              <a:pPr algn="ctr"/>
              <a:r>
                <a:rPr lang="en-US" sz="1200" b="0" dirty="0">
                  <a:solidFill>
                    <a:schemeClr val="bg1"/>
                  </a:solidFill>
                  <a:latin typeface="Times New Roman" pitchFamily="18" charset="0"/>
                </a:rPr>
                <a:t>Profiles and Design Templates</a:t>
              </a:r>
              <a:endParaRPr lang="en-US" b="0" dirty="0">
                <a:solidFill>
                  <a:schemeClr val="bg1"/>
                </a:solidFill>
                <a:latin typeface="Arial" charset="0"/>
              </a:endParaRPr>
            </a:p>
          </p:txBody>
        </p:sp>
        <p:sp>
          <p:nvSpPr>
            <p:cNvPr id="10249" name="AutoShape 12"/>
            <p:cNvSpPr>
              <a:spLocks noChangeArrowheads="1"/>
            </p:cNvSpPr>
            <p:nvPr/>
          </p:nvSpPr>
          <p:spPr bwMode="auto">
            <a:xfrm>
              <a:off x="3015" y="2765"/>
              <a:ext cx="1338" cy="1200"/>
            </a:xfrm>
            <a:prstGeom prst="roundRect">
              <a:avLst>
                <a:gd name="adj" fmla="val 16667"/>
              </a:avLst>
            </a:prstGeom>
            <a:solidFill>
              <a:srgbClr val="FFFFFF"/>
            </a:solidFill>
            <a:ln w="9525">
              <a:solidFill>
                <a:srgbClr val="000000"/>
              </a:solidFill>
              <a:round/>
              <a:headEnd/>
              <a:tailEnd/>
            </a:ln>
          </p:spPr>
          <p:txBody>
            <a:bodyPr/>
            <a:lstStyle/>
            <a:p>
              <a:pPr algn="ctr"/>
              <a:r>
                <a:rPr lang="en-US" sz="1200" b="0" dirty="0">
                  <a:solidFill>
                    <a:schemeClr val="tx1"/>
                  </a:solidFill>
                  <a:latin typeface="Times New Roman" pitchFamily="18" charset="0"/>
                </a:rPr>
                <a:t>Business </a:t>
              </a:r>
              <a:r>
                <a:rPr lang="en-US" sz="1200" b="0" dirty="0">
                  <a:solidFill>
                    <a:schemeClr val="bg1"/>
                  </a:solidFill>
                  <a:latin typeface="Times New Roman" pitchFamily="18" charset="0"/>
                </a:rPr>
                <a:t>View Entity Definitions</a:t>
              </a:r>
              <a:endParaRPr lang="en-US" b="0" dirty="0">
                <a:solidFill>
                  <a:schemeClr val="bg1"/>
                </a:solidFill>
                <a:latin typeface="Arial" charset="0"/>
              </a:endParaRPr>
            </a:p>
          </p:txBody>
        </p:sp>
        <p:sp>
          <p:nvSpPr>
            <p:cNvPr id="10250" name="AutoShape 13"/>
            <p:cNvSpPr>
              <a:spLocks noChangeArrowheads="1"/>
            </p:cNvSpPr>
            <p:nvPr/>
          </p:nvSpPr>
          <p:spPr bwMode="auto">
            <a:xfrm>
              <a:off x="2827" y="1203"/>
              <a:ext cx="1400" cy="1137"/>
            </a:xfrm>
            <a:prstGeom prst="octagon">
              <a:avLst>
                <a:gd name="adj" fmla="val 29287"/>
              </a:avLst>
            </a:prstGeom>
            <a:solidFill>
              <a:srgbClr val="FFFFFF"/>
            </a:solidFill>
            <a:ln w="9525">
              <a:solidFill>
                <a:srgbClr val="000000"/>
              </a:solidFill>
              <a:miter lim="800000"/>
              <a:headEnd/>
              <a:tailEnd/>
            </a:ln>
          </p:spPr>
          <p:txBody>
            <a:bodyPr/>
            <a:lstStyle/>
            <a:p>
              <a:pPr algn="ctr"/>
              <a:r>
                <a:rPr lang="en-US" sz="1200" b="0" dirty="0">
                  <a:solidFill>
                    <a:schemeClr val="bg1"/>
                  </a:solidFill>
                  <a:latin typeface="Times New Roman" pitchFamily="18" charset="0"/>
                </a:rPr>
                <a:t>SID Modeling Elements</a:t>
              </a:r>
              <a:endParaRPr lang="en-US" b="0" dirty="0">
                <a:solidFill>
                  <a:schemeClr val="bg1"/>
                </a:solidFill>
                <a:latin typeface="Arial" charset="0"/>
              </a:endParaRPr>
            </a:p>
          </p:txBody>
        </p:sp>
        <p:sp>
          <p:nvSpPr>
            <p:cNvPr id="10251" name="AutoShape 14"/>
            <p:cNvSpPr>
              <a:spLocks noChangeArrowheads="1"/>
            </p:cNvSpPr>
            <p:nvPr/>
          </p:nvSpPr>
          <p:spPr bwMode="auto">
            <a:xfrm>
              <a:off x="7915" y="1190"/>
              <a:ext cx="1413" cy="1138"/>
            </a:xfrm>
            <a:prstGeom prst="octagon">
              <a:avLst>
                <a:gd name="adj" fmla="val 29287"/>
              </a:avLst>
            </a:prstGeom>
            <a:solidFill>
              <a:srgbClr val="FFFFFF"/>
            </a:solidFill>
            <a:ln w="9525">
              <a:solidFill>
                <a:srgbClr val="000000"/>
              </a:solidFill>
              <a:miter lim="800000"/>
              <a:headEnd/>
              <a:tailEnd/>
            </a:ln>
          </p:spPr>
          <p:txBody>
            <a:bodyPr/>
            <a:lstStyle/>
            <a:p>
              <a:pPr algn="ctr"/>
              <a:r>
                <a:rPr lang="en-US" sz="1200" b="0" dirty="0" err="1">
                  <a:solidFill>
                    <a:schemeClr val="bg1"/>
                  </a:solidFill>
                  <a:latin typeface="Times New Roman" pitchFamily="18" charset="0"/>
                </a:rPr>
                <a:t>CIM</a:t>
              </a:r>
              <a:r>
                <a:rPr lang="en-US" sz="1200" b="0" dirty="0">
                  <a:solidFill>
                    <a:schemeClr val="bg1"/>
                  </a:solidFill>
                  <a:latin typeface="Times New Roman" pitchFamily="18" charset="0"/>
                </a:rPr>
                <a:t> Modeling Elements</a:t>
              </a:r>
              <a:endParaRPr lang="en-US" b="0" dirty="0">
                <a:solidFill>
                  <a:schemeClr val="bg1"/>
                </a:solidFill>
                <a:latin typeface="Arial" charset="0"/>
              </a:endParaRPr>
            </a:p>
          </p:txBody>
        </p:sp>
        <p:sp>
          <p:nvSpPr>
            <p:cNvPr id="10252" name="AutoShape 15"/>
            <p:cNvSpPr>
              <a:spLocks noChangeArrowheads="1"/>
            </p:cNvSpPr>
            <p:nvPr/>
          </p:nvSpPr>
          <p:spPr bwMode="auto">
            <a:xfrm>
              <a:off x="4340" y="1402"/>
              <a:ext cx="3375" cy="675"/>
            </a:xfrm>
            <a:prstGeom prst="leftRightArrow">
              <a:avLst>
                <a:gd name="adj1" fmla="val 50000"/>
                <a:gd name="adj2" fmla="val 100000"/>
              </a:avLst>
            </a:prstGeom>
            <a:solidFill>
              <a:srgbClr val="FFFFFF"/>
            </a:solidFill>
            <a:ln w="9525">
              <a:solidFill>
                <a:srgbClr val="000000"/>
              </a:solidFill>
              <a:miter lim="800000"/>
              <a:headEnd/>
              <a:tailEnd/>
            </a:ln>
          </p:spPr>
          <p:txBody>
            <a:bodyPr/>
            <a:lstStyle/>
            <a:p>
              <a:pPr algn="ctr"/>
              <a:r>
                <a:rPr lang="en-US" sz="1200" b="0" dirty="0">
                  <a:solidFill>
                    <a:schemeClr val="bg1"/>
                  </a:solidFill>
                  <a:latin typeface="Times New Roman" pitchFamily="18" charset="0"/>
                </a:rPr>
                <a:t>Model Mapping</a:t>
              </a:r>
              <a:endParaRPr lang="en-US" b="0" dirty="0">
                <a:solidFill>
                  <a:schemeClr val="bg1"/>
                </a:solidFill>
                <a:latin typeface="Arial" charset="0"/>
              </a:endParaRPr>
            </a:p>
          </p:txBody>
        </p:sp>
        <p:sp>
          <p:nvSpPr>
            <p:cNvPr id="10253" name="Oval 16"/>
            <p:cNvSpPr>
              <a:spLocks noChangeArrowheads="1"/>
            </p:cNvSpPr>
            <p:nvPr/>
          </p:nvSpPr>
          <p:spPr bwMode="auto">
            <a:xfrm>
              <a:off x="2927" y="4653"/>
              <a:ext cx="1576" cy="1419"/>
            </a:xfrm>
            <a:prstGeom prst="ellipse">
              <a:avLst/>
            </a:prstGeom>
            <a:solidFill>
              <a:srgbClr val="FFFFFF"/>
            </a:solidFill>
            <a:ln w="9525">
              <a:solidFill>
                <a:srgbClr val="000000"/>
              </a:solidFill>
              <a:round/>
              <a:headEnd/>
              <a:tailEnd/>
            </a:ln>
          </p:spPr>
          <p:txBody>
            <a:bodyPr/>
            <a:lstStyle/>
            <a:p>
              <a:pPr algn="ctr"/>
              <a:r>
                <a:rPr lang="en-US" sz="1200" b="0" dirty="0">
                  <a:solidFill>
                    <a:schemeClr val="bg1"/>
                  </a:solidFill>
                  <a:latin typeface="Times New Roman" pitchFamily="18" charset="0"/>
                </a:rPr>
                <a:t>SID Specific Concepts</a:t>
              </a:r>
              <a:endParaRPr lang="en-US" b="0" dirty="0">
                <a:solidFill>
                  <a:schemeClr val="bg1"/>
                </a:solidFill>
                <a:latin typeface="Arial" charset="0"/>
              </a:endParaRPr>
            </a:p>
          </p:txBody>
        </p:sp>
        <p:sp>
          <p:nvSpPr>
            <p:cNvPr id="10254" name="Oval 17"/>
            <p:cNvSpPr>
              <a:spLocks noChangeArrowheads="1"/>
            </p:cNvSpPr>
            <p:nvPr/>
          </p:nvSpPr>
          <p:spPr bwMode="auto">
            <a:xfrm>
              <a:off x="7877" y="4565"/>
              <a:ext cx="1551" cy="1363"/>
            </a:xfrm>
            <a:prstGeom prst="ellipse">
              <a:avLst/>
            </a:prstGeom>
            <a:solidFill>
              <a:srgbClr val="FFFFFF"/>
            </a:solidFill>
            <a:ln w="9525">
              <a:solidFill>
                <a:srgbClr val="000000"/>
              </a:solidFill>
              <a:round/>
              <a:headEnd/>
              <a:tailEnd/>
            </a:ln>
          </p:spPr>
          <p:txBody>
            <a:bodyPr/>
            <a:lstStyle/>
            <a:p>
              <a:pPr algn="ctr"/>
              <a:r>
                <a:rPr lang="en-US" sz="1200" b="0" dirty="0" err="1">
                  <a:solidFill>
                    <a:schemeClr val="bg1"/>
                  </a:solidFill>
                  <a:latin typeface="Times New Roman" pitchFamily="18" charset="0"/>
                </a:rPr>
                <a:t>CIM</a:t>
              </a:r>
              <a:r>
                <a:rPr lang="en-US" sz="1200" b="0" dirty="0">
                  <a:solidFill>
                    <a:schemeClr val="bg1"/>
                  </a:solidFill>
                  <a:latin typeface="Times New Roman" pitchFamily="18" charset="0"/>
                </a:rPr>
                <a:t> Specific Concepts</a:t>
              </a:r>
              <a:endParaRPr lang="en-US" b="0" dirty="0">
                <a:solidFill>
                  <a:schemeClr val="bg1"/>
                </a:solidFill>
                <a:latin typeface="Arial" charset="0"/>
              </a:endParaRPr>
            </a:p>
          </p:txBody>
        </p:sp>
        <p:sp>
          <p:nvSpPr>
            <p:cNvPr id="10255" name="Line 18"/>
            <p:cNvSpPr>
              <a:spLocks noChangeShapeType="1"/>
            </p:cNvSpPr>
            <p:nvPr/>
          </p:nvSpPr>
          <p:spPr bwMode="auto">
            <a:xfrm>
              <a:off x="7015" y="3377"/>
              <a:ext cx="887" cy="0"/>
            </a:xfrm>
            <a:prstGeom prst="line">
              <a:avLst/>
            </a:prstGeom>
            <a:noFill/>
            <a:ln w="9525">
              <a:solidFill>
                <a:schemeClr val="tx1"/>
              </a:solidFill>
              <a:round/>
              <a:headEnd/>
              <a:tailEnd type="triangle" w="med" len="med"/>
            </a:ln>
          </p:spPr>
          <p:txBody>
            <a:bodyPr/>
            <a:lstStyle/>
            <a:p>
              <a:endParaRPr lang="en-US"/>
            </a:p>
          </p:txBody>
        </p:sp>
        <p:sp>
          <p:nvSpPr>
            <p:cNvPr id="10256" name="Line 19"/>
            <p:cNvSpPr>
              <a:spLocks noChangeShapeType="1"/>
            </p:cNvSpPr>
            <p:nvPr/>
          </p:nvSpPr>
          <p:spPr bwMode="auto">
            <a:xfrm flipH="1">
              <a:off x="4352" y="3440"/>
              <a:ext cx="913" cy="0"/>
            </a:xfrm>
            <a:prstGeom prst="line">
              <a:avLst/>
            </a:prstGeom>
            <a:noFill/>
            <a:ln w="9525">
              <a:solidFill>
                <a:schemeClr val="tx1"/>
              </a:solidFill>
              <a:round/>
              <a:headEnd/>
              <a:tailEnd type="triangle" w="med" len="med"/>
            </a:ln>
          </p:spPr>
          <p:txBody>
            <a:bodyPr/>
            <a:lstStyle/>
            <a:p>
              <a:endParaRPr lang="en-US"/>
            </a:p>
          </p:txBody>
        </p:sp>
        <p:sp>
          <p:nvSpPr>
            <p:cNvPr id="10257" name="Line 20"/>
            <p:cNvSpPr>
              <a:spLocks noChangeShapeType="1"/>
            </p:cNvSpPr>
            <p:nvPr/>
          </p:nvSpPr>
          <p:spPr bwMode="auto">
            <a:xfrm flipV="1">
              <a:off x="8602" y="2340"/>
              <a:ext cx="0" cy="375"/>
            </a:xfrm>
            <a:prstGeom prst="line">
              <a:avLst/>
            </a:prstGeom>
            <a:noFill/>
            <a:ln w="9525">
              <a:solidFill>
                <a:schemeClr val="tx1"/>
              </a:solidFill>
              <a:round/>
              <a:headEnd/>
              <a:tailEnd type="triangle" w="med" len="med"/>
            </a:ln>
          </p:spPr>
          <p:txBody>
            <a:bodyPr/>
            <a:lstStyle/>
            <a:p>
              <a:endParaRPr lang="en-US"/>
            </a:p>
          </p:txBody>
        </p:sp>
        <p:sp>
          <p:nvSpPr>
            <p:cNvPr id="10258" name="Line 21"/>
            <p:cNvSpPr>
              <a:spLocks noChangeShapeType="1"/>
            </p:cNvSpPr>
            <p:nvPr/>
          </p:nvSpPr>
          <p:spPr bwMode="auto">
            <a:xfrm flipV="1">
              <a:off x="3640" y="2340"/>
              <a:ext cx="0" cy="400"/>
            </a:xfrm>
            <a:prstGeom prst="line">
              <a:avLst/>
            </a:prstGeom>
            <a:noFill/>
            <a:ln w="9525">
              <a:solidFill>
                <a:schemeClr val="tx1"/>
              </a:solidFill>
              <a:round/>
              <a:headEnd/>
              <a:tailEnd type="triangle" w="med" len="med"/>
            </a:ln>
          </p:spPr>
          <p:txBody>
            <a:bodyPr/>
            <a:lstStyle/>
            <a:p>
              <a:endParaRPr lang="en-US"/>
            </a:p>
          </p:txBody>
        </p:sp>
        <p:sp>
          <p:nvSpPr>
            <p:cNvPr id="10259" name="Line 22"/>
            <p:cNvSpPr>
              <a:spLocks noChangeShapeType="1"/>
            </p:cNvSpPr>
            <p:nvPr/>
          </p:nvSpPr>
          <p:spPr bwMode="auto">
            <a:xfrm flipH="1" flipV="1">
              <a:off x="3677" y="3953"/>
              <a:ext cx="1" cy="675"/>
            </a:xfrm>
            <a:prstGeom prst="line">
              <a:avLst/>
            </a:prstGeom>
            <a:noFill/>
            <a:ln w="9525">
              <a:solidFill>
                <a:schemeClr val="tx1"/>
              </a:solidFill>
              <a:round/>
              <a:headEnd/>
              <a:tailEnd type="triangle" w="med" len="med"/>
            </a:ln>
          </p:spPr>
          <p:txBody>
            <a:bodyPr/>
            <a:lstStyle/>
            <a:p>
              <a:endParaRPr lang="en-US"/>
            </a:p>
          </p:txBody>
        </p:sp>
        <p:sp>
          <p:nvSpPr>
            <p:cNvPr id="10260" name="Line 23"/>
            <p:cNvSpPr>
              <a:spLocks noChangeShapeType="1"/>
            </p:cNvSpPr>
            <p:nvPr/>
          </p:nvSpPr>
          <p:spPr bwMode="auto">
            <a:xfrm flipH="1" flipV="1">
              <a:off x="8553" y="3915"/>
              <a:ext cx="12" cy="638"/>
            </a:xfrm>
            <a:prstGeom prst="line">
              <a:avLst/>
            </a:prstGeom>
            <a:noFill/>
            <a:ln w="9525">
              <a:solidFill>
                <a:schemeClr val="tx1"/>
              </a:solidFill>
              <a:round/>
              <a:headEnd/>
              <a:tailEnd type="triangle" w="med" len="med"/>
            </a:ln>
          </p:spPr>
          <p:txBody>
            <a:bodyPr/>
            <a:lstStyle/>
            <a:p>
              <a:endParaRPr lang="en-US"/>
            </a:p>
          </p:txBody>
        </p:sp>
        <p:sp>
          <p:nvSpPr>
            <p:cNvPr id="10261" name="AutoShape 24"/>
            <p:cNvSpPr>
              <a:spLocks noChangeArrowheads="1"/>
            </p:cNvSpPr>
            <p:nvPr/>
          </p:nvSpPr>
          <p:spPr bwMode="auto">
            <a:xfrm>
              <a:off x="4415" y="2953"/>
              <a:ext cx="950" cy="300"/>
            </a:xfrm>
            <a:prstGeom prst="rightArrow">
              <a:avLst>
                <a:gd name="adj1" fmla="val 50000"/>
                <a:gd name="adj2" fmla="val 79167"/>
              </a:avLst>
            </a:prstGeom>
            <a:solidFill>
              <a:srgbClr val="FFFFFF"/>
            </a:solidFill>
            <a:ln w="9525">
              <a:solidFill>
                <a:srgbClr val="000000"/>
              </a:solidFill>
              <a:miter lim="800000"/>
              <a:headEnd/>
              <a:tailEnd/>
            </a:ln>
          </p:spPr>
          <p:txBody>
            <a:bodyPr/>
            <a:lstStyle/>
            <a:p>
              <a:endParaRPr lang="en-US"/>
            </a:p>
          </p:txBody>
        </p:sp>
        <p:sp>
          <p:nvSpPr>
            <p:cNvPr id="10262" name="AutoShape 25"/>
            <p:cNvSpPr>
              <a:spLocks noChangeArrowheads="1"/>
            </p:cNvSpPr>
            <p:nvPr/>
          </p:nvSpPr>
          <p:spPr bwMode="auto">
            <a:xfrm rot="10800000">
              <a:off x="6915" y="2928"/>
              <a:ext cx="950" cy="287"/>
            </a:xfrm>
            <a:prstGeom prst="rightArrow">
              <a:avLst>
                <a:gd name="adj1" fmla="val 50000"/>
                <a:gd name="adj2" fmla="val 82753"/>
              </a:avLst>
            </a:prstGeom>
            <a:solidFill>
              <a:srgbClr val="FFFFFF"/>
            </a:solidFill>
            <a:ln w="9525">
              <a:solidFill>
                <a:srgbClr val="000000"/>
              </a:solidFill>
              <a:miter lim="800000"/>
              <a:headEnd/>
              <a:tailEnd/>
            </a:ln>
          </p:spPr>
          <p:txBody>
            <a:bodyPr/>
            <a:lstStyle/>
            <a:p>
              <a:endParaRPr lang="en-US"/>
            </a:p>
          </p:txBody>
        </p:sp>
        <p:sp>
          <p:nvSpPr>
            <p:cNvPr id="10263" name="Text Box 26"/>
            <p:cNvSpPr txBox="1">
              <a:spLocks noChangeArrowheads="1"/>
            </p:cNvSpPr>
            <p:nvPr/>
          </p:nvSpPr>
          <p:spPr bwMode="auto">
            <a:xfrm>
              <a:off x="4306" y="3598"/>
              <a:ext cx="1075" cy="325"/>
            </a:xfrm>
            <a:prstGeom prst="rect">
              <a:avLst/>
            </a:prstGeom>
            <a:noFill/>
            <a:ln w="9525">
              <a:noFill/>
              <a:miter lim="800000"/>
              <a:headEnd/>
              <a:tailEnd/>
            </a:ln>
          </p:spPr>
          <p:txBody>
            <a:bodyPr/>
            <a:lstStyle/>
            <a:p>
              <a:r>
                <a:rPr lang="en-US" sz="900" b="0" dirty="0">
                  <a:solidFill>
                    <a:schemeClr val="tx1"/>
                  </a:solidFill>
                  <a:latin typeface="Times New Roman" pitchFamily="18" charset="0"/>
                </a:rPr>
                <a:t>reflection</a:t>
              </a:r>
              <a:endParaRPr lang="en-US" b="0" dirty="0">
                <a:solidFill>
                  <a:schemeClr val="tx1"/>
                </a:solidFill>
                <a:latin typeface="Arial" charset="0"/>
              </a:endParaRPr>
            </a:p>
          </p:txBody>
        </p:sp>
        <p:sp>
          <p:nvSpPr>
            <p:cNvPr id="10264" name="Text Box 27"/>
            <p:cNvSpPr txBox="1">
              <a:spLocks noChangeArrowheads="1"/>
            </p:cNvSpPr>
            <p:nvPr/>
          </p:nvSpPr>
          <p:spPr bwMode="auto">
            <a:xfrm>
              <a:off x="6978" y="3453"/>
              <a:ext cx="1075" cy="325"/>
            </a:xfrm>
            <a:prstGeom prst="rect">
              <a:avLst/>
            </a:prstGeom>
            <a:noFill/>
            <a:ln w="9525">
              <a:noFill/>
              <a:miter lim="800000"/>
              <a:headEnd/>
              <a:tailEnd/>
            </a:ln>
          </p:spPr>
          <p:txBody>
            <a:bodyPr/>
            <a:lstStyle/>
            <a:p>
              <a:r>
                <a:rPr lang="en-US" sz="900" b="0">
                  <a:solidFill>
                    <a:schemeClr val="tx1"/>
                  </a:solidFill>
                  <a:latin typeface="Times New Roman" pitchFamily="18" charset="0"/>
                </a:rPr>
                <a:t>reflection</a:t>
              </a:r>
              <a:endParaRPr lang="en-US" b="0">
                <a:solidFill>
                  <a:schemeClr val="tx1"/>
                </a:solidFill>
                <a:latin typeface="Arial" charset="0"/>
              </a:endParaRPr>
            </a:p>
          </p:txBody>
        </p:sp>
        <p:sp>
          <p:nvSpPr>
            <p:cNvPr id="10265" name="Text Box 28"/>
            <p:cNvSpPr txBox="1">
              <a:spLocks noChangeArrowheads="1"/>
            </p:cNvSpPr>
            <p:nvPr/>
          </p:nvSpPr>
          <p:spPr bwMode="auto">
            <a:xfrm>
              <a:off x="4364" y="2553"/>
              <a:ext cx="1077" cy="325"/>
            </a:xfrm>
            <a:prstGeom prst="rect">
              <a:avLst/>
            </a:prstGeom>
            <a:noFill/>
            <a:ln w="9525">
              <a:noFill/>
              <a:miter lim="800000"/>
              <a:headEnd/>
              <a:tailEnd/>
            </a:ln>
          </p:spPr>
          <p:txBody>
            <a:bodyPr/>
            <a:lstStyle/>
            <a:p>
              <a:r>
                <a:rPr lang="en-US" sz="900" b="0">
                  <a:solidFill>
                    <a:schemeClr val="tx1"/>
                  </a:solidFill>
                  <a:latin typeface="Times New Roman" pitchFamily="18" charset="0"/>
                </a:rPr>
                <a:t>contribution</a:t>
              </a:r>
              <a:endParaRPr lang="en-US" b="0">
                <a:solidFill>
                  <a:schemeClr val="tx1"/>
                </a:solidFill>
                <a:latin typeface="Arial" charset="0"/>
              </a:endParaRPr>
            </a:p>
          </p:txBody>
        </p:sp>
        <p:sp>
          <p:nvSpPr>
            <p:cNvPr id="10266" name="Text Box 29"/>
            <p:cNvSpPr txBox="1">
              <a:spLocks noChangeArrowheads="1"/>
            </p:cNvSpPr>
            <p:nvPr/>
          </p:nvSpPr>
          <p:spPr bwMode="auto">
            <a:xfrm>
              <a:off x="6914" y="2603"/>
              <a:ext cx="1078" cy="325"/>
            </a:xfrm>
            <a:prstGeom prst="rect">
              <a:avLst/>
            </a:prstGeom>
            <a:noFill/>
            <a:ln w="9525">
              <a:noFill/>
              <a:miter lim="800000"/>
              <a:headEnd/>
              <a:tailEnd/>
            </a:ln>
          </p:spPr>
          <p:txBody>
            <a:bodyPr/>
            <a:lstStyle/>
            <a:p>
              <a:r>
                <a:rPr lang="en-US" sz="900" b="0">
                  <a:solidFill>
                    <a:schemeClr val="tx1"/>
                  </a:solidFill>
                  <a:latin typeface="Times New Roman" pitchFamily="18" charset="0"/>
                </a:rPr>
                <a:t>contribution</a:t>
              </a:r>
              <a:endParaRPr lang="en-US" b="0">
                <a:solidFill>
                  <a:schemeClr val="tx1"/>
                </a:solidFill>
                <a:latin typeface="Arial" charset="0"/>
              </a:endParaRPr>
            </a:p>
          </p:txBody>
        </p:sp>
      </p:grpSp>
      <p:sp>
        <p:nvSpPr>
          <p:cNvPr id="10245" name="Rectangle 30"/>
          <p:cNvSpPr>
            <a:spLocks noGrp="1" noChangeArrowheads="1"/>
          </p:cNvSpPr>
          <p:nvPr>
            <p:ph type="body" idx="4294967295"/>
          </p:nvPr>
        </p:nvSpPr>
        <p:spPr>
          <a:xfrm>
            <a:off x="457200" y="5181600"/>
            <a:ext cx="8229600" cy="1325563"/>
          </a:xfrm>
          <a:prstGeom prst="rect">
            <a:avLst/>
          </a:prstGeom>
          <a:noFill/>
        </p:spPr>
        <p:txBody>
          <a:bodyPr/>
          <a:lstStyle/>
          <a:p>
            <a:pPr eaLnBrk="1" hangingPunct="1">
              <a:lnSpc>
                <a:spcPct val="80000"/>
              </a:lnSpc>
              <a:buFont typeface="Wingdings" pitchFamily="2" charset="2"/>
              <a:buChar char="q"/>
            </a:pPr>
            <a:r>
              <a:rPr lang="en-US" sz="1600" dirty="0" smtClean="0">
                <a:latin typeface="Arial" charset="0"/>
                <a:cs typeface="Arial" charset="0"/>
              </a:rPr>
              <a:t>Shared concepts can be mapped to SID model via the definition of Business View Entities and to </a:t>
            </a:r>
            <a:r>
              <a:rPr lang="en-US" sz="1600" dirty="0" err="1" smtClean="0">
                <a:latin typeface="Arial" charset="0"/>
                <a:cs typeface="Arial" charset="0"/>
              </a:rPr>
              <a:t>CIM</a:t>
            </a:r>
            <a:r>
              <a:rPr lang="en-US" sz="1600" dirty="0" smtClean="0">
                <a:latin typeface="Arial" charset="0"/>
                <a:cs typeface="Arial" charset="0"/>
              </a:rPr>
              <a:t> model via Profiles and Design Templates</a:t>
            </a:r>
          </a:p>
          <a:p>
            <a:pPr eaLnBrk="1" hangingPunct="1">
              <a:lnSpc>
                <a:spcPct val="80000"/>
              </a:lnSpc>
              <a:buFont typeface="Wingdings" pitchFamily="2" charset="2"/>
              <a:buChar char="q"/>
            </a:pPr>
            <a:r>
              <a:rPr lang="en-US" sz="1600" dirty="0" smtClean="0">
                <a:latin typeface="Arial" charset="0"/>
                <a:cs typeface="Arial" charset="0"/>
              </a:rPr>
              <a:t>Going through model mapping exercise it will be determined, how well these “discovered” concepts are mapped to the particular models/views via existing model construction/partitioning mechanisms </a:t>
            </a:r>
          </a:p>
        </p:txBody>
      </p:sp>
    </p:spTree>
    <p:extLst>
      <p:ext uri="{BB962C8B-B14F-4D97-AF65-F5344CB8AC3E}">
        <p14:creationId xmlns:p14="http://schemas.microsoft.com/office/powerpoint/2010/main" val="200437469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a:p>
        </p:txBody>
      </p:sp>
      <p:sp>
        <p:nvSpPr>
          <p:cNvPr id="4" name="Title 3"/>
          <p:cNvSpPr>
            <a:spLocks noGrp="1"/>
          </p:cNvSpPr>
          <p:nvPr>
            <p:ph type="title"/>
          </p:nvPr>
        </p:nvSpPr>
        <p:spPr/>
        <p:txBody>
          <a:bodyPr/>
          <a:lstStyle/>
          <a:p>
            <a:r>
              <a:rPr lang="en-US" dirty="0" smtClean="0"/>
              <a:t>Requirements</a:t>
            </a:r>
            <a:endParaRPr lang="en-US" dirty="0"/>
          </a:p>
        </p:txBody>
      </p:sp>
    </p:spTree>
    <p:extLst>
      <p:ext uri="{BB962C8B-B14F-4D97-AF65-F5344CB8AC3E}">
        <p14:creationId xmlns:p14="http://schemas.microsoft.com/office/powerpoint/2010/main" val="40116537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92500" lnSpcReduction="10000"/>
          </a:bodyPr>
          <a:lstStyle/>
          <a:p>
            <a:r>
              <a:rPr lang="en-US" dirty="0"/>
              <a:t>SIMF shall specify or adopt a “Kernel” Model that defines a set of kernel concepts. The set of kernel concepts shall be those that are sufficient to precisely and intuitively define the Kernel Model and all other models in the SIMF specification (the CDM, LIM and MBR languages). </a:t>
            </a:r>
          </a:p>
          <a:p>
            <a:r>
              <a:rPr lang="en-US" dirty="0"/>
              <a:t>The Kernel model shall be </a:t>
            </a:r>
            <a:r>
              <a:rPr lang="en-US" dirty="0" smtClean="0"/>
              <a:t>defined </a:t>
            </a:r>
            <a:r>
              <a:rPr lang="en-US" dirty="0"/>
              <a:t>as a dialect of common logic as defined in ISO standard 24707, optionally extended with additional ontologies and formal languages such as “Z” or OWL.  The kernel shall be defined such that languages defined in the kernel are likewise dialects of common logic.</a:t>
            </a:r>
          </a:p>
          <a:p>
            <a:r>
              <a:rPr lang="en-US" dirty="0"/>
              <a:t>All statements made as part of any model expressed in a SIMF language (CDM, LIM and MBR) shall have a precise and well-defined mapping to the SIMF Kernel without information loss.  </a:t>
            </a:r>
          </a:p>
          <a:p>
            <a:r>
              <a:rPr lang="en-US" dirty="0"/>
              <a:t>Submitters are encouraged to use and reuse existing languages and logics to the extent possible in defining the Kernel.  This includes but is not limited to IKL and Conceptual Graphs.</a:t>
            </a:r>
          </a:p>
          <a:p>
            <a:r>
              <a:rPr lang="en-US" dirty="0"/>
              <a:t>If, for any reason, submitters find common logic not suitable as a foundation logic submitters may propose another logic with justification for the choice.</a:t>
            </a:r>
          </a:p>
        </p:txBody>
      </p:sp>
      <p:sp>
        <p:nvSpPr>
          <p:cNvPr id="3" name="Title 2"/>
          <p:cNvSpPr>
            <a:spLocks noGrp="1"/>
          </p:cNvSpPr>
          <p:nvPr>
            <p:ph type="title"/>
          </p:nvPr>
        </p:nvSpPr>
        <p:spPr/>
        <p:txBody>
          <a:bodyPr/>
          <a:lstStyle/>
          <a:p>
            <a:r>
              <a:rPr lang="en-US" dirty="0" smtClean="0"/>
              <a:t>SIMF </a:t>
            </a:r>
            <a:r>
              <a:rPr lang="en-US" dirty="0"/>
              <a:t>Kernel </a:t>
            </a:r>
            <a:r>
              <a:rPr lang="en-US" dirty="0" smtClean="0"/>
              <a:t>Model [6.5.1]</a:t>
            </a:r>
            <a:endParaRPr lang="en-US" dirty="0"/>
          </a:p>
        </p:txBody>
      </p:sp>
    </p:spTree>
    <p:extLst>
      <p:ext uri="{BB962C8B-B14F-4D97-AF65-F5344CB8AC3E}">
        <p14:creationId xmlns:p14="http://schemas.microsoft.com/office/powerpoint/2010/main" val="12065452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Cory Casanave</a:t>
            </a:r>
          </a:p>
          <a:p>
            <a:r>
              <a:rPr lang="en-US" dirty="0"/>
              <a:t>	</a:t>
            </a:r>
            <a:r>
              <a:rPr lang="en-US" dirty="0" smtClean="0"/>
              <a:t>CEO Model Driven Solutions</a:t>
            </a:r>
          </a:p>
          <a:p>
            <a:r>
              <a:rPr lang="en-US" dirty="0" smtClean="0"/>
              <a:t>		Actionable Architecture Services</a:t>
            </a:r>
          </a:p>
          <a:p>
            <a:r>
              <a:rPr lang="en-US" dirty="0"/>
              <a:t>	</a:t>
            </a:r>
            <a:r>
              <a:rPr lang="en-US" dirty="0" smtClean="0"/>
              <a:t>Object Management Group</a:t>
            </a:r>
          </a:p>
          <a:p>
            <a:r>
              <a:rPr lang="en-US" dirty="0"/>
              <a:t>	</a:t>
            </a:r>
            <a:r>
              <a:rPr lang="en-US" dirty="0" smtClean="0"/>
              <a:t>	Board</a:t>
            </a:r>
          </a:p>
          <a:p>
            <a:r>
              <a:rPr lang="en-US" dirty="0"/>
              <a:t>	</a:t>
            </a:r>
            <a:r>
              <a:rPr lang="en-US" dirty="0" smtClean="0"/>
              <a:t>	UML, </a:t>
            </a:r>
            <a:r>
              <a:rPr lang="en-US" dirty="0" err="1" smtClean="0"/>
              <a:t>SoaML</a:t>
            </a:r>
            <a:r>
              <a:rPr lang="en-US" dirty="0" smtClean="0"/>
              <a:t>, BPMN, EDOC, Etc.</a:t>
            </a:r>
            <a:endParaRPr lang="en-US" dirty="0" smtClean="0"/>
          </a:p>
          <a:p>
            <a:endParaRPr lang="en-US" dirty="0"/>
          </a:p>
          <a:p>
            <a:r>
              <a:rPr lang="en-US" dirty="0" smtClean="0"/>
              <a:t>Sjir Nijssen</a:t>
            </a:r>
          </a:p>
          <a:p>
            <a:r>
              <a:rPr lang="en-US" dirty="0"/>
              <a:t>	</a:t>
            </a:r>
            <a:r>
              <a:rPr lang="en-US" dirty="0" smtClean="0"/>
              <a:t>PNA Group</a:t>
            </a:r>
          </a:p>
          <a:p>
            <a:r>
              <a:rPr lang="en-US" dirty="0"/>
              <a:t>	</a:t>
            </a:r>
            <a:r>
              <a:rPr lang="en-US" dirty="0" err="1" smtClean="0"/>
              <a:t>CogNIAM</a:t>
            </a:r>
            <a:r>
              <a:rPr lang="en-US" dirty="0" smtClean="0"/>
              <a:t> Architectural Framework</a:t>
            </a:r>
          </a:p>
        </p:txBody>
      </p:sp>
      <p:sp>
        <p:nvSpPr>
          <p:cNvPr id="3" name="Title 2"/>
          <p:cNvSpPr>
            <a:spLocks noGrp="1"/>
          </p:cNvSpPr>
          <p:nvPr>
            <p:ph type="title"/>
          </p:nvPr>
        </p:nvSpPr>
        <p:spPr/>
        <p:txBody>
          <a:bodyPr/>
          <a:lstStyle/>
          <a:p>
            <a:r>
              <a:rPr lang="en-US" dirty="0" smtClean="0"/>
              <a:t>Who</a:t>
            </a:r>
            <a:endParaRPr lang="en-US" dirty="0"/>
          </a:p>
        </p:txBody>
      </p:sp>
    </p:spTree>
    <p:extLst>
      <p:ext uri="{BB962C8B-B14F-4D97-AF65-F5344CB8AC3E}">
        <p14:creationId xmlns:p14="http://schemas.microsoft.com/office/powerpoint/2010/main" val="31899559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dirty="0"/>
              <a:t>SIMF shall specify or adopt a language or ontology that can be used to specify conceptual domain models (CDM).   The conceptual domain modeling language shall be sufficiently general to capture the information modeling concepts needed to satisfy requirement 6.5.9.</a:t>
            </a:r>
          </a:p>
          <a:p>
            <a:r>
              <a:rPr lang="en-US" dirty="0"/>
              <a:t>The following are examples of features of conceptual modeling that may be supported:</a:t>
            </a:r>
          </a:p>
          <a:p>
            <a:r>
              <a:rPr lang="en-US" dirty="0" smtClean="0"/>
              <a:t>Types </a:t>
            </a:r>
            <a:r>
              <a:rPr lang="en-US" dirty="0"/>
              <a:t>and </a:t>
            </a:r>
            <a:r>
              <a:rPr lang="en-US" dirty="0" smtClean="0"/>
              <a:t>instances, Properties , Associations </a:t>
            </a:r>
            <a:r>
              <a:rPr lang="en-US" dirty="0"/>
              <a:t>and hierarchies of associations </a:t>
            </a:r>
            <a:r>
              <a:rPr lang="en-US" dirty="0" smtClean="0"/>
              <a:t>, Constraints, Expressions, Whole-part, Units </a:t>
            </a:r>
            <a:r>
              <a:rPr lang="en-US" dirty="0"/>
              <a:t>and </a:t>
            </a:r>
            <a:r>
              <a:rPr lang="en-US" dirty="0" smtClean="0"/>
              <a:t>Quantities, Parameterization </a:t>
            </a:r>
            <a:r>
              <a:rPr lang="en-US" dirty="0"/>
              <a:t>of types and </a:t>
            </a:r>
            <a:r>
              <a:rPr lang="en-US" dirty="0" smtClean="0"/>
              <a:t>patterns, Multiple </a:t>
            </a:r>
            <a:r>
              <a:rPr lang="en-US" dirty="0"/>
              <a:t>names for </a:t>
            </a:r>
            <a:r>
              <a:rPr lang="en-US" dirty="0" smtClean="0"/>
              <a:t>concepts, Open </a:t>
            </a:r>
            <a:r>
              <a:rPr lang="en-US" dirty="0"/>
              <a:t>and closed world interpretations</a:t>
            </a:r>
          </a:p>
          <a:p>
            <a:r>
              <a:rPr lang="en-US" dirty="0"/>
              <a:t>All concepts shall be identifiable such that artificial reification of concepts is not required. Moreover, SIMF should be usable at any “meta level”, i.e. for data, data definitions or language definitions (M0, M1, M2)</a:t>
            </a:r>
          </a:p>
          <a:p>
            <a:endParaRPr lang="en-US" dirty="0"/>
          </a:p>
        </p:txBody>
      </p:sp>
      <p:sp>
        <p:nvSpPr>
          <p:cNvPr id="3" name="Title 2"/>
          <p:cNvSpPr>
            <a:spLocks noGrp="1"/>
          </p:cNvSpPr>
          <p:nvPr>
            <p:ph type="title"/>
          </p:nvPr>
        </p:nvSpPr>
        <p:spPr/>
        <p:txBody>
          <a:bodyPr>
            <a:normAutofit fontScale="90000"/>
          </a:bodyPr>
          <a:lstStyle/>
          <a:p>
            <a:r>
              <a:rPr lang="en-US" dirty="0" smtClean="0"/>
              <a:t>Language </a:t>
            </a:r>
            <a:r>
              <a:rPr lang="en-US" dirty="0"/>
              <a:t>to express a Conceptual Domain Model (CDM</a:t>
            </a:r>
            <a:r>
              <a:rPr lang="en-US" dirty="0" smtClean="0"/>
              <a:t>) [6.5.2]</a:t>
            </a:r>
            <a:endParaRPr lang="en-US" dirty="0"/>
          </a:p>
        </p:txBody>
      </p:sp>
    </p:spTree>
    <p:extLst>
      <p:ext uri="{BB962C8B-B14F-4D97-AF65-F5344CB8AC3E}">
        <p14:creationId xmlns:p14="http://schemas.microsoft.com/office/powerpoint/2010/main" val="41159364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lnSpcReduction="10000"/>
          </a:bodyPr>
          <a:lstStyle/>
          <a:p>
            <a:r>
              <a:rPr lang="en-US" dirty="0"/>
              <a:t>SIMF may use the SIMF Kernel to specify or adopt a language or ontology for logical information modeling (LIM). </a:t>
            </a:r>
          </a:p>
          <a:p>
            <a:r>
              <a:rPr lang="en-US" dirty="0"/>
              <a:t>The LIM language, if </a:t>
            </a:r>
            <a:r>
              <a:rPr lang="en-US" dirty="0" err="1"/>
              <a:t>speciufied</a:t>
            </a:r>
            <a:r>
              <a:rPr lang="en-US" dirty="0"/>
              <a:t>, shall be capable of representing data context, data structures and viewpoints as may be found in the languages referenced in requirement 6.5.9. </a:t>
            </a:r>
          </a:p>
          <a:p>
            <a:r>
              <a:rPr lang="en-US" dirty="0"/>
              <a:t>The LIM Language shall not be bound to any particular data representation language..</a:t>
            </a:r>
          </a:p>
          <a:p>
            <a:r>
              <a:rPr lang="en-US" dirty="0"/>
              <a:t>The LIM Language shall be related to the CDM Language such that one or more concepts defined in a CDM can be used to define the semantics of information elements in one or more LIMs. </a:t>
            </a:r>
          </a:p>
          <a:p>
            <a:r>
              <a:rPr lang="en-US" dirty="0"/>
              <a:t>As there may be overlap between the CDM and LIM languages, the degree of integration and similarity between the LIM and CDM language is a design choice of the SIMF submitter.</a:t>
            </a:r>
          </a:p>
          <a:p>
            <a:r>
              <a:rPr lang="en-US" dirty="0"/>
              <a:t>Submitters are encouraged to use and reuse existing languages and logics to the extent possible in defining the LIM.</a:t>
            </a:r>
          </a:p>
          <a:p>
            <a:endParaRPr lang="en-US" dirty="0"/>
          </a:p>
        </p:txBody>
      </p:sp>
      <p:sp>
        <p:nvSpPr>
          <p:cNvPr id="3" name="Title 2"/>
          <p:cNvSpPr>
            <a:spLocks noGrp="1"/>
          </p:cNvSpPr>
          <p:nvPr>
            <p:ph type="title"/>
          </p:nvPr>
        </p:nvSpPr>
        <p:spPr/>
        <p:txBody>
          <a:bodyPr>
            <a:normAutofit/>
          </a:bodyPr>
          <a:lstStyle/>
          <a:p>
            <a:r>
              <a:rPr lang="en-US" sz="3200" dirty="0" smtClean="0"/>
              <a:t>Language </a:t>
            </a:r>
            <a:r>
              <a:rPr lang="en-US" sz="3200" dirty="0"/>
              <a:t>to express a Logical Information Model (LIM</a:t>
            </a:r>
            <a:r>
              <a:rPr lang="en-US" sz="3200" dirty="0" smtClean="0"/>
              <a:t>) (Optional: 6.6.1)</a:t>
            </a:r>
            <a:endParaRPr lang="en-US" sz="3200" dirty="0"/>
          </a:p>
        </p:txBody>
      </p:sp>
    </p:spTree>
    <p:extLst>
      <p:ext uri="{BB962C8B-B14F-4D97-AF65-F5344CB8AC3E}">
        <p14:creationId xmlns:p14="http://schemas.microsoft.com/office/powerpoint/2010/main" val="36099104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85000" lnSpcReduction="20000"/>
          </a:bodyPr>
          <a:lstStyle/>
          <a:p>
            <a:r>
              <a:rPr lang="en-US" dirty="0"/>
              <a:t>SIMF shall use the SIMF Kernel to specify or adopt a language or ontology for Model Bridging Relations (MBR). </a:t>
            </a:r>
          </a:p>
          <a:p>
            <a:r>
              <a:rPr lang="en-US" dirty="0"/>
              <a:t>The abstract syntax and semantics of the SIMF MBR language shall include capabilities to semantically relate identical and similar information concepts that have been independently conceived and represented in information models using the same or different information modeling languages. This shall include differences in name, structure, representation, property sets and underlying semantic theories. The MBR language shall also be able to represent </a:t>
            </a:r>
            <a:r>
              <a:rPr lang="en-US" dirty="0" err="1"/>
              <a:t>disjointness</a:t>
            </a:r>
            <a:r>
              <a:rPr lang="en-US" dirty="0"/>
              <a:t> and difference between concepts.  </a:t>
            </a:r>
          </a:p>
          <a:p>
            <a:r>
              <a:rPr lang="en-US" dirty="0"/>
              <a:t>This RFP requires that models at all levels (CDM, LIM) may be separated into independent modules and that many of these modules may be independently conceived. The SIMF MBR language shall enable these models to be federated such that the similarity and difference between elements defined in each can be understood and captured. </a:t>
            </a:r>
          </a:p>
          <a:p>
            <a:r>
              <a:rPr lang="en-US" dirty="0"/>
              <a:t>The set of model bridging relations shall be specified by SIMF submitters: the following are examples of possible bridging relations, some of which may be overlapping:</a:t>
            </a:r>
          </a:p>
          <a:p>
            <a:pPr lvl="1"/>
            <a:r>
              <a:rPr lang="en-US" dirty="0" smtClean="0"/>
              <a:t>“</a:t>
            </a:r>
            <a:r>
              <a:rPr lang="en-US" dirty="0"/>
              <a:t>same as” </a:t>
            </a:r>
            <a:r>
              <a:rPr lang="en-US" dirty="0" smtClean="0"/>
              <a:t>, “</a:t>
            </a:r>
            <a:r>
              <a:rPr lang="en-US" dirty="0"/>
              <a:t>equivalence” </a:t>
            </a:r>
            <a:r>
              <a:rPr lang="en-US" dirty="0" smtClean="0"/>
              <a:t>,  “</a:t>
            </a:r>
            <a:r>
              <a:rPr lang="en-US" dirty="0"/>
              <a:t>disjoint</a:t>
            </a:r>
            <a:r>
              <a:rPr lang="en-US" dirty="0" smtClean="0"/>
              <a:t>”, “</a:t>
            </a:r>
            <a:r>
              <a:rPr lang="en-US" dirty="0"/>
              <a:t>projection</a:t>
            </a:r>
            <a:r>
              <a:rPr lang="en-US" dirty="0" smtClean="0"/>
              <a:t>”, “</a:t>
            </a:r>
            <a:r>
              <a:rPr lang="en-US" dirty="0"/>
              <a:t>narrower than</a:t>
            </a:r>
            <a:r>
              <a:rPr lang="en-US" dirty="0" smtClean="0"/>
              <a:t>”, “</a:t>
            </a:r>
            <a:r>
              <a:rPr lang="en-US" dirty="0"/>
              <a:t>broader than</a:t>
            </a:r>
            <a:r>
              <a:rPr lang="en-US" dirty="0" smtClean="0"/>
              <a:t>”, “</a:t>
            </a:r>
            <a:r>
              <a:rPr lang="en-US" dirty="0"/>
              <a:t>subset</a:t>
            </a:r>
            <a:r>
              <a:rPr lang="en-US" dirty="0" smtClean="0"/>
              <a:t>”, “</a:t>
            </a:r>
            <a:r>
              <a:rPr lang="en-US" dirty="0"/>
              <a:t>superset</a:t>
            </a:r>
            <a:r>
              <a:rPr lang="en-US" dirty="0" smtClean="0"/>
              <a:t>”, “</a:t>
            </a:r>
            <a:r>
              <a:rPr lang="en-US" dirty="0"/>
              <a:t>union</a:t>
            </a:r>
            <a:r>
              <a:rPr lang="en-US" dirty="0" smtClean="0"/>
              <a:t>”, “</a:t>
            </a:r>
            <a:r>
              <a:rPr lang="en-US" dirty="0"/>
              <a:t>intersection</a:t>
            </a:r>
            <a:r>
              <a:rPr lang="en-US" dirty="0" smtClean="0"/>
              <a:t>”</a:t>
            </a:r>
            <a:endParaRPr lang="en-US" dirty="0"/>
          </a:p>
          <a:p>
            <a:r>
              <a:rPr lang="en-US" dirty="0"/>
              <a:t>The degree of integration and similarity between the LIM, CDM and MBR languages is a design choice of the SIMF submitter.</a:t>
            </a:r>
          </a:p>
          <a:p>
            <a:r>
              <a:rPr lang="en-US" dirty="0"/>
              <a:t>Submitters are encouraged to use and reuse existing languages and logics to the extent possible in defining the MBR.  This includes but is not limited to IKL, PRR, RIF and SWRL.</a:t>
            </a:r>
          </a:p>
          <a:p>
            <a:endParaRPr lang="en-US" dirty="0"/>
          </a:p>
        </p:txBody>
      </p:sp>
      <p:sp>
        <p:nvSpPr>
          <p:cNvPr id="3" name="Title 2"/>
          <p:cNvSpPr>
            <a:spLocks noGrp="1"/>
          </p:cNvSpPr>
          <p:nvPr>
            <p:ph type="title"/>
          </p:nvPr>
        </p:nvSpPr>
        <p:spPr/>
        <p:txBody>
          <a:bodyPr>
            <a:normAutofit fontScale="90000"/>
          </a:bodyPr>
          <a:lstStyle/>
          <a:p>
            <a:r>
              <a:rPr lang="en-US" dirty="0" smtClean="0"/>
              <a:t>Language </a:t>
            </a:r>
            <a:r>
              <a:rPr lang="en-US" dirty="0"/>
              <a:t>for Modeling Bridging Relations (MBR</a:t>
            </a:r>
            <a:r>
              <a:rPr lang="en-US" dirty="0" smtClean="0"/>
              <a:t>) [6.5.3]</a:t>
            </a:r>
            <a:endParaRPr lang="en-US" dirty="0"/>
          </a:p>
        </p:txBody>
      </p:sp>
    </p:spTree>
    <p:extLst>
      <p:ext uri="{BB962C8B-B14F-4D97-AF65-F5344CB8AC3E}">
        <p14:creationId xmlns:p14="http://schemas.microsoft.com/office/powerpoint/2010/main" val="23216432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t>The SIMF language shall define at least one graphical and at least one textual concrete syntax for specifying models in the SIMF languages – the CDM,LIM and MBR.</a:t>
            </a:r>
          </a:p>
          <a:p>
            <a:r>
              <a:rPr lang="en-US" dirty="0"/>
              <a:t>The SIMF notations are intended for use by a wide range of users from domain experts to architects and data modelers. </a:t>
            </a:r>
          </a:p>
          <a:p>
            <a:r>
              <a:rPr lang="en-US" dirty="0"/>
              <a:t>Precision, intuitiveness and building on familiar diagrammatic constructs are required.  Note that submitters should not assume that all models will use the SIMF notations as federation with existing (non SIMF) models is required.</a:t>
            </a:r>
          </a:p>
          <a:p>
            <a:r>
              <a:rPr lang="en-US" dirty="0"/>
              <a:t>The graphical notations shall be specified using the OMG diagram definition standard</a:t>
            </a:r>
            <a:r>
              <a:rPr lang="en-US" dirty="0" smtClean="0"/>
              <a:t>.</a:t>
            </a:r>
            <a:endParaRPr lang="en-US" dirty="0"/>
          </a:p>
        </p:txBody>
      </p:sp>
      <p:sp>
        <p:nvSpPr>
          <p:cNvPr id="3" name="Title 2"/>
          <p:cNvSpPr>
            <a:spLocks noGrp="1"/>
          </p:cNvSpPr>
          <p:nvPr>
            <p:ph type="title"/>
          </p:nvPr>
        </p:nvSpPr>
        <p:spPr/>
        <p:txBody>
          <a:bodyPr>
            <a:normAutofit fontScale="90000"/>
          </a:bodyPr>
          <a:lstStyle/>
          <a:p>
            <a:r>
              <a:rPr lang="en-US" dirty="0" smtClean="0"/>
              <a:t>Support </a:t>
            </a:r>
            <a:r>
              <a:rPr lang="en-US" dirty="0"/>
              <a:t>for Conceptual, Information Model and MBR </a:t>
            </a:r>
            <a:r>
              <a:rPr lang="en-US" dirty="0" smtClean="0"/>
              <a:t>Notation [6.5.7]</a:t>
            </a:r>
            <a:endParaRPr lang="en-US" dirty="0"/>
          </a:p>
        </p:txBody>
      </p:sp>
    </p:spTree>
    <p:extLst>
      <p:ext uri="{BB962C8B-B14F-4D97-AF65-F5344CB8AC3E}">
        <p14:creationId xmlns:p14="http://schemas.microsoft.com/office/powerpoint/2010/main" val="29179536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t>SIMF shall itself be federated with common languages for defining information models. </a:t>
            </a:r>
          </a:p>
          <a:p>
            <a:r>
              <a:rPr lang="en-US" dirty="0"/>
              <a:t>SIMF shall define MBR models that bridge the SIMF CDM metamodel with existing </a:t>
            </a:r>
            <a:r>
              <a:rPr lang="en-US" dirty="0" err="1"/>
              <a:t>metamodels</a:t>
            </a:r>
            <a:r>
              <a:rPr lang="en-US" dirty="0"/>
              <a:t> for ER, XSD, UML, SBVR, OWL, relational and RDF/S. These bridges are required to federate information defined in these existing languages. In line with the SIMF philosophy, it is a federation, not a translation, meaning these models will be related to a SIMF conceptual model in support of federating information models defined in these languages.</a:t>
            </a:r>
          </a:p>
          <a:p>
            <a:endParaRPr lang="en-US" dirty="0"/>
          </a:p>
        </p:txBody>
      </p:sp>
      <p:sp>
        <p:nvSpPr>
          <p:cNvPr id="3" name="Title 2"/>
          <p:cNvSpPr>
            <a:spLocks noGrp="1"/>
          </p:cNvSpPr>
          <p:nvPr>
            <p:ph type="title"/>
          </p:nvPr>
        </p:nvSpPr>
        <p:spPr/>
        <p:txBody>
          <a:bodyPr>
            <a:normAutofit fontScale="90000"/>
          </a:bodyPr>
          <a:lstStyle/>
          <a:p>
            <a:r>
              <a:rPr lang="en-US" dirty="0" smtClean="0"/>
              <a:t>Bridging </a:t>
            </a:r>
            <a:r>
              <a:rPr lang="en-US" dirty="0"/>
              <a:t>relations to E/R, SQL, XSD, UML, SBVR and </a:t>
            </a:r>
            <a:r>
              <a:rPr lang="en-US" dirty="0" smtClean="0"/>
              <a:t>RDF/S [6.5.9]</a:t>
            </a:r>
            <a:endParaRPr lang="en-US" dirty="0"/>
          </a:p>
        </p:txBody>
      </p:sp>
    </p:spTree>
    <p:extLst>
      <p:ext uri="{BB962C8B-B14F-4D97-AF65-F5344CB8AC3E}">
        <p14:creationId xmlns:p14="http://schemas.microsoft.com/office/powerpoint/2010/main" val="6440927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lnSpcReduction="10000"/>
          </a:bodyPr>
          <a:lstStyle/>
          <a:p>
            <a:r>
              <a:rPr lang="en-US" dirty="0" smtClean="0"/>
              <a:t>Pete &amp; Elisa expressed the opinion that we have all we need for conceptual domain and logical modeling, that the only “value add” is the model bridging relations.</a:t>
            </a:r>
          </a:p>
          <a:p>
            <a:r>
              <a:rPr lang="en-US" dirty="0" smtClean="0"/>
              <a:t>My position is that we need domain specific languages better tailored to these problems, however we should absolutely reuse and build from foundations we have.  It should be up to submitters to define what new or existing languages should fill the roles asked for in SIMF.  Existing languages could be proposed, as is or profiled.</a:t>
            </a:r>
          </a:p>
          <a:p>
            <a:r>
              <a:rPr lang="en-US" dirty="0" smtClean="0"/>
              <a:t>In addition, the model bridging relations are not meaningful without some understanding of the semantics of the elements on the ends of the bridges.  Bridges need to be supported by the semantics of their ends.  We would have to commit to something to represent these layers.</a:t>
            </a:r>
          </a:p>
          <a:p>
            <a:r>
              <a:rPr lang="en-US" dirty="0"/>
              <a:t>Changes have been made to encourage reuse, recognize the value of existing languages and make the LIM optional.</a:t>
            </a:r>
          </a:p>
          <a:p>
            <a:r>
              <a:rPr lang="en-US" dirty="0" smtClean="0"/>
              <a:t>What is needed seems more appropriate as an ADTF topic than an AB topic.</a:t>
            </a:r>
          </a:p>
        </p:txBody>
      </p:sp>
      <p:sp>
        <p:nvSpPr>
          <p:cNvPr id="3" name="Title 2"/>
          <p:cNvSpPr>
            <a:spLocks noGrp="1"/>
          </p:cNvSpPr>
          <p:nvPr>
            <p:ph type="title"/>
          </p:nvPr>
        </p:nvSpPr>
        <p:spPr/>
        <p:txBody>
          <a:bodyPr/>
          <a:lstStyle/>
          <a:p>
            <a:r>
              <a:rPr lang="en-US" dirty="0" smtClean="0"/>
              <a:t>AB Comments from Pete &amp; Elisa</a:t>
            </a:r>
            <a:endParaRPr lang="en-US" dirty="0"/>
          </a:p>
        </p:txBody>
      </p:sp>
    </p:spTree>
    <p:extLst>
      <p:ext uri="{BB962C8B-B14F-4D97-AF65-F5344CB8AC3E}">
        <p14:creationId xmlns:p14="http://schemas.microsoft.com/office/powerpoint/2010/main" val="747881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t>The concepts that are defined in the abstract syntax and semantics of the SIMF languages shall be defined using language specification modules. These modules will represent a separation and layering of concerns intended to facilitate reuse of the concepts in those modules.</a:t>
            </a:r>
          </a:p>
        </p:txBody>
      </p:sp>
      <p:sp>
        <p:nvSpPr>
          <p:cNvPr id="3" name="Title 2"/>
          <p:cNvSpPr>
            <a:spLocks noGrp="1"/>
          </p:cNvSpPr>
          <p:nvPr>
            <p:ph type="title"/>
          </p:nvPr>
        </p:nvSpPr>
        <p:spPr/>
        <p:txBody>
          <a:bodyPr/>
          <a:lstStyle/>
          <a:p>
            <a:r>
              <a:rPr lang="en-US" dirty="0" smtClean="0"/>
              <a:t>SIMF </a:t>
            </a:r>
            <a:r>
              <a:rPr lang="en-US" dirty="0"/>
              <a:t>itself is </a:t>
            </a:r>
            <a:r>
              <a:rPr lang="en-US" dirty="0" smtClean="0"/>
              <a:t>modular [6.5.4]</a:t>
            </a:r>
            <a:endParaRPr lang="en-US" dirty="0"/>
          </a:p>
        </p:txBody>
      </p:sp>
    </p:spTree>
    <p:extLst>
      <p:ext uri="{BB962C8B-B14F-4D97-AF65-F5344CB8AC3E}">
        <p14:creationId xmlns:p14="http://schemas.microsoft.com/office/powerpoint/2010/main" val="16267463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t>The SIMF CDM Language shall support semantic grounding of concepts but shall not require that all concepts are formally grounded. </a:t>
            </a:r>
          </a:p>
          <a:p>
            <a:r>
              <a:rPr lang="en-US" dirty="0"/>
              <a:t>Where there are informal but widely, in the relevant community, accepted common concepts;; the SIMF CDM Language shall allow utilization of those informal concepts and definitions. </a:t>
            </a:r>
          </a:p>
          <a:p>
            <a:r>
              <a:rPr lang="en-US" dirty="0"/>
              <a:t>Domain models and viewpoints may have their own “private” concepts that have no grounding at all.</a:t>
            </a:r>
          </a:p>
          <a:p>
            <a:r>
              <a:rPr lang="en-US" dirty="0"/>
              <a:t>By grounding we mean that each set of statements in a SIMF model correspond to one or more statements in the formal language used to define the SIMF kernel</a:t>
            </a:r>
            <a:r>
              <a:rPr lang="en-US" dirty="0" smtClean="0"/>
              <a:t>.</a:t>
            </a:r>
            <a:endParaRPr lang="en-US" dirty="0"/>
          </a:p>
        </p:txBody>
      </p:sp>
      <p:sp>
        <p:nvSpPr>
          <p:cNvPr id="3" name="Title 2"/>
          <p:cNvSpPr>
            <a:spLocks noGrp="1"/>
          </p:cNvSpPr>
          <p:nvPr>
            <p:ph type="title"/>
          </p:nvPr>
        </p:nvSpPr>
        <p:spPr/>
        <p:txBody>
          <a:bodyPr>
            <a:normAutofit fontScale="90000"/>
          </a:bodyPr>
          <a:lstStyle/>
          <a:p>
            <a:r>
              <a:rPr lang="en-US" dirty="0" smtClean="0"/>
              <a:t>Support </a:t>
            </a:r>
            <a:r>
              <a:rPr lang="en-US" dirty="0"/>
              <a:t>Semantic </a:t>
            </a:r>
            <a:r>
              <a:rPr lang="en-US" dirty="0" smtClean="0"/>
              <a:t>Grounding [6.5.5]</a:t>
            </a:r>
            <a:endParaRPr lang="en-US" dirty="0"/>
          </a:p>
        </p:txBody>
      </p:sp>
    </p:spTree>
    <p:extLst>
      <p:ext uri="{BB962C8B-B14F-4D97-AF65-F5344CB8AC3E}">
        <p14:creationId xmlns:p14="http://schemas.microsoft.com/office/powerpoint/2010/main" val="21052127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t>The SIMF LIM language shall define and provide for a concept of “views” and “viewpoints” represented by LIM models. </a:t>
            </a:r>
          </a:p>
          <a:p>
            <a:r>
              <a:rPr lang="en-US" dirty="0"/>
              <a:t>The SIMF language shall provide for the same information to be related across views that share the same underlying concepts using MBRs. </a:t>
            </a:r>
          </a:p>
          <a:p>
            <a:r>
              <a:rPr lang="en-US" dirty="0"/>
              <a:t>Views and viewpoints shall be able to be dynamically created by architects by assembling the models appropriate to particular stakeholders and stakeholder communities.</a:t>
            </a:r>
          </a:p>
          <a:p>
            <a:pPr lvl="1"/>
            <a:r>
              <a:rPr lang="en-US" dirty="0" smtClean="0"/>
              <a:t>A </a:t>
            </a:r>
            <a:r>
              <a:rPr lang="en-US" dirty="0"/>
              <a:t>viewpoint specifies a reusable set of criteria for construction and selection of model elements, addressing particular stakeholder concerns.</a:t>
            </a:r>
          </a:p>
          <a:p>
            <a:pPr lvl="1"/>
            <a:r>
              <a:rPr lang="en-US" dirty="0"/>
              <a:t>A viewpoint may be partially expressed through the meta model elements that it exposes, but may also include less structured expressions.</a:t>
            </a:r>
          </a:p>
          <a:p>
            <a:pPr lvl="1"/>
            <a:r>
              <a:rPr lang="en-US" dirty="0"/>
              <a:t>A view is a representation of part of a system that conforms to a viewpoint.</a:t>
            </a:r>
          </a:p>
          <a:p>
            <a:endParaRPr lang="en-US" dirty="0"/>
          </a:p>
        </p:txBody>
      </p:sp>
      <p:sp>
        <p:nvSpPr>
          <p:cNvPr id="3" name="Title 2"/>
          <p:cNvSpPr>
            <a:spLocks noGrp="1"/>
          </p:cNvSpPr>
          <p:nvPr>
            <p:ph type="title"/>
          </p:nvPr>
        </p:nvSpPr>
        <p:spPr/>
        <p:txBody>
          <a:bodyPr>
            <a:normAutofit fontScale="90000"/>
          </a:bodyPr>
          <a:lstStyle/>
          <a:p>
            <a:r>
              <a:rPr lang="en-US" dirty="0" smtClean="0"/>
              <a:t>Support </a:t>
            </a:r>
            <a:r>
              <a:rPr lang="en-US" dirty="0"/>
              <a:t>for Views and </a:t>
            </a:r>
            <a:r>
              <a:rPr lang="en-US" dirty="0" smtClean="0"/>
              <a:t>Viewpoints [6.5.6]</a:t>
            </a:r>
            <a:endParaRPr lang="en-US" dirty="0"/>
          </a:p>
        </p:txBody>
      </p:sp>
    </p:spTree>
    <p:extLst>
      <p:ext uri="{BB962C8B-B14F-4D97-AF65-F5344CB8AC3E}">
        <p14:creationId xmlns:p14="http://schemas.microsoft.com/office/powerpoint/2010/main" val="24485427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342900" indent="-342900">
              <a:buFont typeface="+mj-lt"/>
              <a:buAutoNum type="arabicPeriod"/>
            </a:pPr>
            <a:r>
              <a:rPr lang="en-US" dirty="0" smtClean="0"/>
              <a:t>The </a:t>
            </a:r>
            <a:r>
              <a:rPr lang="en-US" dirty="0"/>
              <a:t>graphical notation shall provide overview functionality; the ability to reduce the detail of a model for presentation to stakeholders less concerned with such detail.</a:t>
            </a:r>
          </a:p>
          <a:p>
            <a:pPr marL="342900" indent="-342900">
              <a:buFont typeface="+mj-lt"/>
              <a:buAutoNum type="arabicPeriod"/>
            </a:pPr>
            <a:r>
              <a:rPr lang="en-US" dirty="0" smtClean="0"/>
              <a:t>The </a:t>
            </a:r>
            <a:r>
              <a:rPr lang="en-US" dirty="0"/>
              <a:t>graphical notation shall provide model validation facilities that can be used by the business user to test that a model is consistent with a SIMF language.</a:t>
            </a:r>
          </a:p>
          <a:p>
            <a:pPr marL="342900" indent="-342900">
              <a:buFont typeface="+mj-lt"/>
              <a:buAutoNum type="arabicPeriod"/>
            </a:pPr>
            <a:r>
              <a:rPr lang="en-US" dirty="0" smtClean="0"/>
              <a:t>The </a:t>
            </a:r>
            <a:r>
              <a:rPr lang="en-US" dirty="0"/>
              <a:t>graphical notation shall provide for incremental specification (specifications that are only partially complete), while providing the option to require that a model is </a:t>
            </a:r>
            <a:r>
              <a:rPr lang="en-US" dirty="0" smtClean="0"/>
              <a:t>complete.</a:t>
            </a:r>
            <a:endParaRPr lang="en-US" dirty="0"/>
          </a:p>
          <a:p>
            <a:endParaRPr lang="en-US" dirty="0"/>
          </a:p>
        </p:txBody>
      </p:sp>
      <p:sp>
        <p:nvSpPr>
          <p:cNvPr id="3" name="Title 2"/>
          <p:cNvSpPr>
            <a:spLocks noGrp="1"/>
          </p:cNvSpPr>
          <p:nvPr>
            <p:ph type="title"/>
          </p:nvPr>
        </p:nvSpPr>
        <p:spPr/>
        <p:txBody>
          <a:bodyPr>
            <a:normAutofit fontScale="90000"/>
          </a:bodyPr>
          <a:lstStyle/>
          <a:p>
            <a:r>
              <a:rPr lang="en-US" dirty="0" smtClean="0"/>
              <a:t>Requirements </a:t>
            </a:r>
            <a:r>
              <a:rPr lang="en-US" dirty="0"/>
              <a:t>for the graphical </a:t>
            </a:r>
            <a:r>
              <a:rPr lang="en-US" dirty="0" smtClean="0"/>
              <a:t>notation [6.5.8]</a:t>
            </a:r>
            <a:endParaRPr lang="en-US" dirty="0"/>
          </a:p>
        </p:txBody>
      </p:sp>
    </p:spTree>
    <p:extLst>
      <p:ext uri="{BB962C8B-B14F-4D97-AF65-F5344CB8AC3E}">
        <p14:creationId xmlns:p14="http://schemas.microsoft.com/office/powerpoint/2010/main" val="39790028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U.S. Information Sharing Environment</a:t>
            </a:r>
          </a:p>
          <a:p>
            <a:r>
              <a:rPr lang="en-US" dirty="0"/>
              <a:t>	</a:t>
            </a:r>
            <a:r>
              <a:rPr lang="en-US" dirty="0" smtClean="0"/>
              <a:t>UML Profile for NIEM standard</a:t>
            </a:r>
          </a:p>
          <a:p>
            <a:endParaRPr lang="en-US" dirty="0"/>
          </a:p>
          <a:p>
            <a:r>
              <a:rPr lang="en-US" dirty="0" smtClean="0"/>
              <a:t>Bank system integration through a canonical model</a:t>
            </a:r>
          </a:p>
          <a:p>
            <a:endParaRPr lang="en-US" dirty="0"/>
          </a:p>
          <a:p>
            <a:r>
              <a:rPr lang="en-US" dirty="0" smtClean="0"/>
              <a:t>General Services Administration</a:t>
            </a:r>
          </a:p>
          <a:p>
            <a:r>
              <a:rPr lang="en-US" dirty="0"/>
              <a:t>	</a:t>
            </a:r>
            <a:r>
              <a:rPr lang="en-US" dirty="0" smtClean="0"/>
              <a:t>Human Resources Enterprise Architecture</a:t>
            </a:r>
            <a:endParaRPr lang="en-US" dirty="0"/>
          </a:p>
        </p:txBody>
      </p:sp>
      <p:sp>
        <p:nvSpPr>
          <p:cNvPr id="3" name="Title 2"/>
          <p:cNvSpPr>
            <a:spLocks noGrp="1"/>
          </p:cNvSpPr>
          <p:nvPr>
            <p:ph type="title"/>
          </p:nvPr>
        </p:nvSpPr>
        <p:spPr/>
        <p:txBody>
          <a:bodyPr/>
          <a:lstStyle/>
          <a:p>
            <a:r>
              <a:rPr lang="en-US" dirty="0" smtClean="0"/>
              <a:t>Some current work</a:t>
            </a:r>
            <a:endParaRPr lang="en-US" dirty="0"/>
          </a:p>
        </p:txBody>
      </p:sp>
    </p:spTree>
    <p:extLst>
      <p:ext uri="{BB962C8B-B14F-4D97-AF65-F5344CB8AC3E}">
        <p14:creationId xmlns:p14="http://schemas.microsoft.com/office/powerpoint/2010/main" val="11748092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t>The SIMF language shall provide for modeling concepts and model content to be web addressable resources, have a unique web identity and be de-</a:t>
            </a:r>
            <a:r>
              <a:rPr lang="en-US" dirty="0" err="1"/>
              <a:t>referenceable</a:t>
            </a:r>
            <a:r>
              <a:rPr lang="en-US" dirty="0"/>
              <a:t> based on that identity in support of Linked Open Data. Consideration should be given to other standards in process such as MOF3RDF.</a:t>
            </a:r>
          </a:p>
        </p:txBody>
      </p:sp>
      <p:sp>
        <p:nvSpPr>
          <p:cNvPr id="3" name="Title 2"/>
          <p:cNvSpPr>
            <a:spLocks noGrp="1"/>
          </p:cNvSpPr>
          <p:nvPr>
            <p:ph type="title"/>
          </p:nvPr>
        </p:nvSpPr>
        <p:spPr/>
        <p:txBody>
          <a:bodyPr/>
          <a:lstStyle/>
          <a:p>
            <a:r>
              <a:rPr lang="en-US" dirty="0" smtClean="0"/>
              <a:t>Web Accessibility [6.5.10]</a:t>
            </a:r>
            <a:endParaRPr lang="en-US" dirty="0"/>
          </a:p>
        </p:txBody>
      </p:sp>
    </p:spTree>
    <p:extLst>
      <p:ext uri="{BB962C8B-B14F-4D97-AF65-F5344CB8AC3E}">
        <p14:creationId xmlns:p14="http://schemas.microsoft.com/office/powerpoint/2010/main" val="6176692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t>SIMF shall define a MOF or SMOF metamodel that captures the “abstract syntax” of the CDM, LIM and MBR models.  The MOF Metamodel augments requirements 6.5.1 through  6.5.4 with a MOF model that provides for the support of the MOF technologies, including interchange via XMI.  The MOF metamodel shall be able to capture all of the data necessary to store and exchange a SIMF model but is not required to capture all of the semantics of that model as will be defined in requirements 6.5.1 through  6.5.4.</a:t>
            </a:r>
          </a:p>
        </p:txBody>
      </p:sp>
      <p:sp>
        <p:nvSpPr>
          <p:cNvPr id="3" name="Title 2"/>
          <p:cNvSpPr>
            <a:spLocks noGrp="1"/>
          </p:cNvSpPr>
          <p:nvPr>
            <p:ph type="title"/>
          </p:nvPr>
        </p:nvSpPr>
        <p:spPr/>
        <p:txBody>
          <a:bodyPr/>
          <a:lstStyle/>
          <a:p>
            <a:r>
              <a:rPr lang="en-US" dirty="0" smtClean="0"/>
              <a:t>MOF Metamodel [6.5.11]</a:t>
            </a:r>
            <a:endParaRPr lang="en-US" dirty="0"/>
          </a:p>
        </p:txBody>
      </p:sp>
    </p:spTree>
    <p:extLst>
      <p:ext uri="{BB962C8B-B14F-4D97-AF65-F5344CB8AC3E}">
        <p14:creationId xmlns:p14="http://schemas.microsoft.com/office/powerpoint/2010/main" val="1568656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t>The SIMF language shall define or utilize a concrete syntax for the exchange of models or model fragments. </a:t>
            </a:r>
          </a:p>
        </p:txBody>
      </p:sp>
      <p:sp>
        <p:nvSpPr>
          <p:cNvPr id="3" name="Title 2"/>
          <p:cNvSpPr>
            <a:spLocks noGrp="1"/>
          </p:cNvSpPr>
          <p:nvPr>
            <p:ph type="title"/>
          </p:nvPr>
        </p:nvSpPr>
        <p:spPr/>
        <p:txBody>
          <a:bodyPr>
            <a:normAutofit/>
          </a:bodyPr>
          <a:lstStyle/>
          <a:p>
            <a:r>
              <a:rPr lang="en-US" dirty="0" smtClean="0"/>
              <a:t>Interchange Format [6.5.12]</a:t>
            </a:r>
            <a:endParaRPr lang="en-US" dirty="0"/>
          </a:p>
        </p:txBody>
      </p:sp>
    </p:spTree>
    <p:extLst>
      <p:ext uri="{BB962C8B-B14F-4D97-AF65-F5344CB8AC3E}">
        <p14:creationId xmlns:p14="http://schemas.microsoft.com/office/powerpoint/2010/main" val="8361526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t>The SIMF language shall be explicitly validated by a representative set of examples that demonstrate its applicability to the definition, extension, federation and integration of information models. </a:t>
            </a:r>
          </a:p>
          <a:p>
            <a:r>
              <a:rPr lang="en-US" dirty="0"/>
              <a:t>There shall be a minimum of 4 examples drawn from different domains. </a:t>
            </a:r>
          </a:p>
          <a:p>
            <a:r>
              <a:rPr lang="en-US" dirty="0"/>
              <a:t>The representative set of examples of models shall also be validated.</a:t>
            </a:r>
          </a:p>
          <a:p>
            <a:endParaRPr lang="en-US" dirty="0"/>
          </a:p>
        </p:txBody>
      </p:sp>
      <p:sp>
        <p:nvSpPr>
          <p:cNvPr id="3" name="Title 2"/>
          <p:cNvSpPr>
            <a:spLocks noGrp="1"/>
          </p:cNvSpPr>
          <p:nvPr>
            <p:ph type="title"/>
          </p:nvPr>
        </p:nvSpPr>
        <p:spPr/>
        <p:txBody>
          <a:bodyPr>
            <a:normAutofit fontScale="90000"/>
          </a:bodyPr>
          <a:lstStyle/>
          <a:p>
            <a:r>
              <a:rPr lang="en-US" dirty="0" smtClean="0"/>
              <a:t>Grounded </a:t>
            </a:r>
            <a:r>
              <a:rPr lang="en-US" dirty="0"/>
              <a:t>in explicit, concrete </a:t>
            </a:r>
            <a:r>
              <a:rPr lang="en-US" dirty="0" smtClean="0"/>
              <a:t>examples [6.5.14]</a:t>
            </a:r>
            <a:endParaRPr lang="en-US" dirty="0"/>
          </a:p>
        </p:txBody>
      </p:sp>
    </p:spTree>
    <p:extLst>
      <p:ext uri="{BB962C8B-B14F-4D97-AF65-F5344CB8AC3E}">
        <p14:creationId xmlns:p14="http://schemas.microsoft.com/office/powerpoint/2010/main" val="10193083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t>SIMF shall define a glossary of terms used in the SIMF specification where those terms are not defined in a lexical reference of choice.</a:t>
            </a:r>
          </a:p>
        </p:txBody>
      </p:sp>
      <p:sp>
        <p:nvSpPr>
          <p:cNvPr id="3" name="Title 2"/>
          <p:cNvSpPr>
            <a:spLocks noGrp="1"/>
          </p:cNvSpPr>
          <p:nvPr>
            <p:ph type="title"/>
          </p:nvPr>
        </p:nvSpPr>
        <p:spPr/>
        <p:txBody>
          <a:bodyPr/>
          <a:lstStyle/>
          <a:p>
            <a:r>
              <a:rPr lang="en-US" dirty="0" smtClean="0"/>
              <a:t>Glossary</a:t>
            </a:r>
            <a:endParaRPr lang="en-US" dirty="0"/>
          </a:p>
        </p:txBody>
      </p:sp>
    </p:spTree>
    <p:extLst>
      <p:ext uri="{BB962C8B-B14F-4D97-AF65-F5344CB8AC3E}">
        <p14:creationId xmlns:p14="http://schemas.microsoft.com/office/powerpoint/2010/main" val="16732364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t>6.6.1	</a:t>
            </a:r>
            <a:r>
              <a:rPr lang="en-US" dirty="0" smtClean="0"/>
              <a:t>Specification of the Logical Information Model</a:t>
            </a:r>
          </a:p>
          <a:p>
            <a:r>
              <a:rPr lang="en-US" dirty="0" smtClean="0"/>
              <a:t>6.6.2 	Support </a:t>
            </a:r>
            <a:r>
              <a:rPr lang="en-US" dirty="0"/>
              <a:t>for RDF and Linked Open </a:t>
            </a:r>
            <a:r>
              <a:rPr lang="en-US" dirty="0" smtClean="0"/>
              <a:t>Data</a:t>
            </a:r>
          </a:p>
          <a:p>
            <a:r>
              <a:rPr lang="en-US" dirty="0"/>
              <a:t>6.6.2	Reuse of the Information Meta Model (IMM) Specification</a:t>
            </a:r>
          </a:p>
        </p:txBody>
      </p:sp>
      <p:sp>
        <p:nvSpPr>
          <p:cNvPr id="3" name="Title 2"/>
          <p:cNvSpPr>
            <a:spLocks noGrp="1"/>
          </p:cNvSpPr>
          <p:nvPr>
            <p:ph type="title"/>
          </p:nvPr>
        </p:nvSpPr>
        <p:spPr/>
        <p:txBody>
          <a:bodyPr/>
          <a:lstStyle/>
          <a:p>
            <a:r>
              <a:rPr lang="en-US" dirty="0" smtClean="0"/>
              <a:t>Optional Requirements</a:t>
            </a:r>
            <a:endParaRPr lang="en-US" dirty="0"/>
          </a:p>
        </p:txBody>
      </p:sp>
    </p:spTree>
    <p:extLst>
      <p:ext uri="{BB962C8B-B14F-4D97-AF65-F5344CB8AC3E}">
        <p14:creationId xmlns:p14="http://schemas.microsoft.com/office/powerpoint/2010/main" val="14313999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normAutofit fontScale="90000"/>
          </a:bodyPr>
          <a:lstStyle/>
          <a:p>
            <a:r>
              <a:rPr lang="en-US" dirty="0" err="1" smtClean="0"/>
              <a:t>SoaML</a:t>
            </a:r>
            <a:r>
              <a:rPr lang="en-US" dirty="0" smtClean="0"/>
              <a:t> – Existing standard for services</a:t>
            </a:r>
            <a:endParaRPr lang="en-US" dirty="0"/>
          </a:p>
        </p:txBody>
      </p:sp>
      <p:sp>
        <p:nvSpPr>
          <p:cNvPr id="94211" name="Rectangle 3"/>
          <p:cNvSpPr>
            <a:spLocks noGrp="1" noChangeArrowheads="1"/>
          </p:cNvSpPr>
          <p:nvPr>
            <p:ph type="body" idx="4294967295"/>
          </p:nvPr>
        </p:nvSpPr>
        <p:spPr>
          <a:xfrm>
            <a:off x="685800" y="1447800"/>
            <a:ext cx="7772400" cy="4267200"/>
          </a:xfrm>
          <a:prstGeom prst="rect">
            <a:avLst/>
          </a:prstGeom>
        </p:spPr>
        <p:txBody>
          <a:bodyPr/>
          <a:lstStyle/>
          <a:p>
            <a:r>
              <a:rPr lang="en-US" sz="1600" dirty="0"/>
              <a:t>An OMG Standard for Modeling Service Oriented Architectures	</a:t>
            </a:r>
          </a:p>
          <a:p>
            <a:pPr lvl="1"/>
            <a:r>
              <a:rPr lang="en-US" sz="1400" dirty="0"/>
              <a:t>Adopted from the UML</a:t>
            </a:r>
            <a:r>
              <a:rPr lang="en-US" sz="1400" baseline="30000" dirty="0">
                <a:cs typeface="Arial" charset="0"/>
              </a:rPr>
              <a:t>®</a:t>
            </a:r>
            <a:r>
              <a:rPr lang="en-US" sz="1400" dirty="0"/>
              <a:t> Profile for Modeling Services (UPMS) RFP</a:t>
            </a:r>
          </a:p>
          <a:p>
            <a:pPr lvl="1"/>
            <a:r>
              <a:rPr lang="en-US" sz="1400" dirty="0" err="1"/>
              <a:t>SoaML</a:t>
            </a:r>
            <a:r>
              <a:rPr lang="en-US" sz="1400" dirty="0"/>
              <a:t> supports the “A” in SOA</a:t>
            </a:r>
          </a:p>
          <a:p>
            <a:pPr lvl="1"/>
            <a:r>
              <a:rPr lang="en-US" sz="1400" dirty="0"/>
              <a:t>Used for modeling SOA at the business, enterprise and technology levels</a:t>
            </a:r>
          </a:p>
          <a:p>
            <a:pPr lvl="1"/>
            <a:r>
              <a:rPr lang="en-US" sz="1400" dirty="0"/>
              <a:t>Leverages Model Driven Architecture </a:t>
            </a:r>
          </a:p>
          <a:p>
            <a:r>
              <a:rPr lang="en-US" sz="1600" dirty="0"/>
              <a:t>A “Profile” of the Unified Modeling Language™</a:t>
            </a:r>
          </a:p>
          <a:p>
            <a:pPr lvl="1"/>
            <a:r>
              <a:rPr lang="en-US" sz="1400" dirty="0"/>
              <a:t>Can be used with off-the-shelf UML tools as well as customized tooling</a:t>
            </a:r>
          </a:p>
          <a:p>
            <a:r>
              <a:rPr lang="en-US" sz="1600" dirty="0" smtClean="0"/>
              <a:t>Tool </a:t>
            </a:r>
            <a:r>
              <a:rPr lang="en-US" sz="1600" dirty="0"/>
              <a:t>support &amp; implementations already exist</a:t>
            </a:r>
          </a:p>
          <a:p>
            <a:pPr lvl="1"/>
            <a:r>
              <a:rPr lang="en-US" sz="1400" dirty="0"/>
              <a:t>Tool support – making it easy to create services models</a:t>
            </a:r>
          </a:p>
          <a:p>
            <a:pPr lvl="1"/>
            <a:r>
              <a:rPr lang="en-US" sz="1400" dirty="0"/>
              <a:t>MDA Implementations – provisioning web services, business artifacts and implementations from </a:t>
            </a:r>
            <a:r>
              <a:rPr lang="en-US" sz="1400" dirty="0" err="1"/>
              <a:t>SoaML</a:t>
            </a:r>
            <a:r>
              <a:rPr lang="en-US" sz="1400" dirty="0"/>
              <a:t> </a:t>
            </a:r>
            <a:r>
              <a:rPr lang="en-US" sz="1400" dirty="0" smtClean="0"/>
              <a:t>models</a:t>
            </a:r>
          </a:p>
          <a:p>
            <a:r>
              <a:rPr lang="en-US" dirty="0" smtClean="0"/>
              <a:t>Includes </a:t>
            </a:r>
          </a:p>
          <a:p>
            <a:r>
              <a:rPr lang="en-US" dirty="0"/>
              <a:t>	</a:t>
            </a:r>
            <a:r>
              <a:rPr lang="en-US" dirty="0" smtClean="0"/>
              <a:t>Service context, collaboration and composite services</a:t>
            </a:r>
          </a:p>
          <a:p>
            <a:r>
              <a:rPr lang="en-US" dirty="0"/>
              <a:t>	</a:t>
            </a:r>
            <a:r>
              <a:rPr lang="en-US" dirty="0" smtClean="0"/>
              <a:t>Services as conversations – not just request/reply</a:t>
            </a:r>
            <a:endParaRPr lang="en-US" dirty="0"/>
          </a:p>
          <a:p>
            <a:endParaRPr lang="en-US" sz="1600" dirty="0"/>
          </a:p>
        </p:txBody>
      </p:sp>
    </p:spTree>
    <p:extLst>
      <p:ext uri="{BB962C8B-B14F-4D97-AF65-F5344CB8AC3E}">
        <p14:creationId xmlns:p14="http://schemas.microsoft.com/office/powerpoint/2010/main" val="26988352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04800" y="1219200"/>
            <a:ext cx="7680960" cy="4724400"/>
          </a:xfrm>
        </p:spPr>
        <p:txBody>
          <a:bodyPr>
            <a:noAutofit/>
          </a:bodyPr>
          <a:lstStyle/>
          <a:p>
            <a:r>
              <a:rPr lang="en-US" dirty="0" smtClean="0"/>
              <a:t>Proposition</a:t>
            </a:r>
          </a:p>
          <a:p>
            <a:pPr marL="285750" indent="-285750">
              <a:buFont typeface="Arial" pitchFamily="34" charset="0"/>
              <a:buChar char="•"/>
            </a:pPr>
            <a:r>
              <a:rPr lang="en-US" dirty="0" smtClean="0"/>
              <a:t>Federation (information sharing, interoperability, shared services, etc.) is the problem of this decade – it is costing productivity, lives and billions of dollars annually.  It is the pre-requisite to solving our problems in the large.  It is a problem faced by most CIOs in government and industry.</a:t>
            </a:r>
          </a:p>
          <a:p>
            <a:pPr marL="285750" indent="-285750">
              <a:buFont typeface="Arial" pitchFamily="34" charset="0"/>
              <a:buChar char="•"/>
            </a:pPr>
            <a:r>
              <a:rPr lang="en-US" dirty="0" smtClean="0"/>
              <a:t>We are calling this the “data problem”</a:t>
            </a:r>
          </a:p>
          <a:p>
            <a:r>
              <a:rPr lang="en-US" dirty="0" smtClean="0"/>
              <a:t>Yet</a:t>
            </a:r>
          </a:p>
          <a:p>
            <a:pPr marL="285750" indent="-285750">
              <a:buFont typeface="Arial" pitchFamily="34" charset="0"/>
              <a:buChar char="•"/>
            </a:pPr>
            <a:r>
              <a:rPr lang="en-US" dirty="0" smtClean="0"/>
              <a:t>None of the standards we have </a:t>
            </a:r>
            <a:r>
              <a:rPr lang="en-US" u="sng" dirty="0" smtClean="0"/>
              <a:t>directly</a:t>
            </a:r>
            <a:r>
              <a:rPr lang="en-US" dirty="0" smtClean="0"/>
              <a:t> target this problem.  Not UML, OWL, </a:t>
            </a:r>
            <a:r>
              <a:rPr lang="en-US" dirty="0" err="1" smtClean="0"/>
              <a:t>LoD</a:t>
            </a:r>
            <a:r>
              <a:rPr lang="en-US" dirty="0" smtClean="0"/>
              <a:t>, E/R, SOA, </a:t>
            </a:r>
            <a:r>
              <a:rPr lang="en-US" dirty="0" err="1" smtClean="0"/>
              <a:t>DoDAF</a:t>
            </a:r>
            <a:r>
              <a:rPr lang="en-US" dirty="0" smtClean="0"/>
              <a:t>, XML Schema, Common Logic or SBVR , etc.  </a:t>
            </a:r>
            <a:endParaRPr lang="en-US" dirty="0"/>
          </a:p>
          <a:p>
            <a:pPr marL="285750" indent="-285750">
              <a:buFont typeface="Arial" pitchFamily="34" charset="0"/>
              <a:buChar char="•"/>
            </a:pPr>
            <a:r>
              <a:rPr lang="en-US" dirty="0" smtClean="0"/>
              <a:t>They are all built for other purposes and repurposed to solve the data problem.  Experts can pull these technologies together to solve a problem, we want to make it easy to do so with an integrated SIMF approach</a:t>
            </a:r>
          </a:p>
          <a:p>
            <a:pPr marL="285750" indent="-285750">
              <a:buFont typeface="Arial" pitchFamily="34" charset="0"/>
              <a:buChar char="•"/>
            </a:pPr>
            <a:r>
              <a:rPr lang="en-US" dirty="0" smtClean="0"/>
              <a:t>And, with all these solutions – we still have a pervasive problem</a:t>
            </a:r>
          </a:p>
          <a:p>
            <a:r>
              <a:rPr lang="en-US" dirty="0" smtClean="0"/>
              <a:t>Why?       And can we fix it?</a:t>
            </a:r>
            <a:endParaRPr lang="en-US" dirty="0"/>
          </a:p>
        </p:txBody>
      </p:sp>
      <p:sp>
        <p:nvSpPr>
          <p:cNvPr id="3" name="Title 2"/>
          <p:cNvSpPr>
            <a:spLocks noGrp="1"/>
          </p:cNvSpPr>
          <p:nvPr>
            <p:ph type="title"/>
          </p:nvPr>
        </p:nvSpPr>
        <p:spPr/>
        <p:txBody>
          <a:bodyPr>
            <a:normAutofit fontScale="90000"/>
          </a:bodyPr>
          <a:lstStyle/>
          <a:p>
            <a:r>
              <a:rPr lang="en-US" dirty="0" smtClean="0"/>
              <a:t>Why a new standard for information modeling?</a:t>
            </a:r>
            <a:endParaRPr lang="en-US" dirty="0"/>
          </a:p>
        </p:txBody>
      </p:sp>
    </p:spTree>
    <p:extLst>
      <p:ext uri="{BB962C8B-B14F-4D97-AF65-F5344CB8AC3E}">
        <p14:creationId xmlns:p14="http://schemas.microsoft.com/office/powerpoint/2010/main" val="35318349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r>
              <a:rPr lang="en-US" dirty="0" smtClean="0"/>
              <a:t>The conceptual grounding approach</a:t>
            </a:r>
          </a:p>
          <a:p>
            <a:pPr marL="285750" indent="-285750">
              <a:buFont typeface="Arial" pitchFamily="34" charset="0"/>
              <a:buChar char="•"/>
            </a:pPr>
            <a:r>
              <a:rPr lang="en-US" dirty="0" smtClean="0"/>
              <a:t>A common and growing approach to the data problem leverages abstraction: Defining a domain focused vocabulary as part of a conceptual model that captures the domain semantics.  Federation and integration is achieved by relating various logical and physical information structures to the conceptual model</a:t>
            </a:r>
          </a:p>
          <a:p>
            <a:pPr marL="285750" indent="-285750">
              <a:buFont typeface="Arial" pitchFamily="34" charset="0"/>
              <a:buChar char="•"/>
            </a:pPr>
            <a:r>
              <a:rPr lang="en-US" dirty="0" smtClean="0"/>
              <a:t>Information federation and integration is achieved via a “pivot” through this semantic layer</a:t>
            </a:r>
          </a:p>
          <a:p>
            <a:pPr marL="285750" indent="-285750">
              <a:buFont typeface="Arial" pitchFamily="34" charset="0"/>
              <a:buChar char="•"/>
            </a:pPr>
            <a:r>
              <a:rPr lang="en-US" dirty="0" smtClean="0"/>
              <a:t>This approach is used in existing standards such as CCTS (Core Components), ISO 20022, NIEM and is currently being utilized in OMG for finance.</a:t>
            </a:r>
          </a:p>
          <a:p>
            <a:pPr marL="285750" indent="-285750">
              <a:buFont typeface="Arial" pitchFamily="34" charset="0"/>
              <a:buChar char="•"/>
            </a:pPr>
            <a:r>
              <a:rPr lang="en-US" dirty="0" smtClean="0"/>
              <a:t>In the majority of cases the “tool” used to represent these common semantics and links is a spreadsheet, but UML and OWL are also used.</a:t>
            </a:r>
          </a:p>
          <a:p>
            <a:r>
              <a:rPr lang="en-US" dirty="0" smtClean="0"/>
              <a:t>It is this approach we are seeking a standard for</a:t>
            </a:r>
            <a:endParaRPr lang="en-US" dirty="0"/>
          </a:p>
        </p:txBody>
      </p:sp>
      <p:sp>
        <p:nvSpPr>
          <p:cNvPr id="5" name="Title 4"/>
          <p:cNvSpPr>
            <a:spLocks noGrp="1"/>
          </p:cNvSpPr>
          <p:nvPr>
            <p:ph type="title"/>
          </p:nvPr>
        </p:nvSpPr>
        <p:spPr/>
        <p:txBody>
          <a:bodyPr>
            <a:normAutofit fontScale="90000"/>
          </a:bodyPr>
          <a:lstStyle/>
          <a:p>
            <a:r>
              <a:rPr lang="en-US" dirty="0" smtClean="0"/>
              <a:t>Pivoting through a conceptual model</a:t>
            </a:r>
            <a:endParaRPr lang="en-US" dirty="0"/>
          </a:p>
        </p:txBody>
      </p:sp>
    </p:spTree>
    <p:extLst>
      <p:ext uri="{BB962C8B-B14F-4D97-AF65-F5344CB8AC3E}">
        <p14:creationId xmlns:p14="http://schemas.microsoft.com/office/powerpoint/2010/main" val="27487083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Most of the conceptual modeling approaches depend on a single controlled vocabulary as the “hub”</a:t>
            </a:r>
          </a:p>
          <a:p>
            <a:pPr marL="285750" indent="-285750">
              <a:buFont typeface="Arial" pitchFamily="34" charset="0"/>
              <a:buChar char="•"/>
            </a:pPr>
            <a:r>
              <a:rPr lang="en-US" dirty="0" smtClean="0"/>
              <a:t>The hubs used federate a controlled set of data structures, usually in a single technology</a:t>
            </a:r>
          </a:p>
          <a:p>
            <a:pPr marL="285750" indent="-285750">
              <a:buFont typeface="Arial" pitchFamily="34" charset="0"/>
              <a:buChar char="•"/>
            </a:pPr>
            <a:r>
              <a:rPr lang="en-US" dirty="0" smtClean="0"/>
              <a:t>This single hub makes the federation solutions also </a:t>
            </a:r>
            <a:r>
              <a:rPr lang="en-US" dirty="0" err="1" smtClean="0"/>
              <a:t>stovepiped</a:t>
            </a:r>
            <a:r>
              <a:rPr lang="en-US" dirty="0" smtClean="0"/>
              <a:t> </a:t>
            </a:r>
          </a:p>
          <a:p>
            <a:pPr marL="285750" indent="-285750">
              <a:buFont typeface="Arial" pitchFamily="34" charset="0"/>
              <a:buChar char="•"/>
            </a:pPr>
            <a:r>
              <a:rPr lang="en-US" dirty="0" smtClean="0"/>
              <a:t>We need to be able to federate at all levels and between levels</a:t>
            </a:r>
          </a:p>
          <a:p>
            <a:pPr marL="285750" indent="-285750">
              <a:buFont typeface="Arial" pitchFamily="34" charset="0"/>
              <a:buChar char="•"/>
            </a:pPr>
            <a:r>
              <a:rPr lang="en-US" dirty="0" smtClean="0"/>
              <a:t>We need to support any number of “hubs” </a:t>
            </a:r>
          </a:p>
          <a:p>
            <a:pPr marL="285750" indent="-285750">
              <a:buFont typeface="Arial" pitchFamily="34" charset="0"/>
              <a:buChar char="•"/>
            </a:pPr>
            <a:r>
              <a:rPr lang="en-US" dirty="0" smtClean="0"/>
              <a:t>We need to federate the hubs as well</a:t>
            </a:r>
          </a:p>
          <a:p>
            <a:pPr marL="285750" indent="-285750">
              <a:buFont typeface="Arial" pitchFamily="34" charset="0"/>
              <a:buChar char="•"/>
            </a:pPr>
            <a:r>
              <a:rPr lang="en-US" dirty="0" smtClean="0"/>
              <a:t>We also need the hubs to be technology and data paradigm agnostic</a:t>
            </a:r>
          </a:p>
          <a:p>
            <a:pPr marL="285750" indent="-285750">
              <a:buFont typeface="Arial" pitchFamily="34" charset="0"/>
              <a:buChar char="•"/>
            </a:pPr>
            <a:r>
              <a:rPr lang="en-US" dirty="0" smtClean="0"/>
              <a:t>Federation applies to all “meta levels”</a:t>
            </a:r>
          </a:p>
          <a:p>
            <a:pPr marL="457200" lvl="1" indent="-285750"/>
            <a:r>
              <a:rPr lang="en-US" dirty="0" smtClean="0"/>
              <a:t>Primary use case is domain data</a:t>
            </a:r>
          </a:p>
          <a:p>
            <a:pPr marL="457200" lvl="1" indent="-285750"/>
            <a:r>
              <a:rPr lang="en-US" dirty="0" smtClean="0"/>
              <a:t>Secondary use case is federation of meta models – addressing the OMG problem</a:t>
            </a:r>
          </a:p>
          <a:p>
            <a:pPr marL="285750" indent="-285750">
              <a:buFont typeface="Arial" pitchFamily="34" charset="0"/>
              <a:buChar char="•"/>
            </a:pPr>
            <a:endParaRPr lang="en-US" dirty="0"/>
          </a:p>
        </p:txBody>
      </p:sp>
      <p:sp>
        <p:nvSpPr>
          <p:cNvPr id="3" name="Title 2"/>
          <p:cNvSpPr>
            <a:spLocks noGrp="1"/>
          </p:cNvSpPr>
          <p:nvPr>
            <p:ph type="title"/>
          </p:nvPr>
        </p:nvSpPr>
        <p:spPr/>
        <p:txBody>
          <a:bodyPr/>
          <a:lstStyle/>
          <a:p>
            <a:r>
              <a:rPr lang="en-US" dirty="0" smtClean="0"/>
              <a:t>Federation at all levels</a:t>
            </a:r>
            <a:endParaRPr lang="en-US" dirty="0"/>
          </a:p>
        </p:txBody>
      </p:sp>
    </p:spTree>
    <p:extLst>
      <p:ext uri="{BB962C8B-B14F-4D97-AF65-F5344CB8AC3E}">
        <p14:creationId xmlns:p14="http://schemas.microsoft.com/office/powerpoint/2010/main" val="36861204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70000" lnSpcReduction="20000"/>
          </a:bodyPr>
          <a:lstStyle/>
          <a:p>
            <a:r>
              <a:rPr lang="en-US" dirty="0"/>
              <a:t>ESA – Serve Valera (European Space Administration)</a:t>
            </a:r>
          </a:p>
          <a:p>
            <a:r>
              <a:rPr lang="en-US" dirty="0" smtClean="0"/>
              <a:t>PNA-Group  - Sjir Nijssen (Information Architecture Specialists)</a:t>
            </a:r>
          </a:p>
          <a:p>
            <a:r>
              <a:rPr lang="en-US" dirty="0" smtClean="0"/>
              <a:t>Model Driven Solutions – Cory Casanave (MDA, Open Source &amp; Data Integration)</a:t>
            </a:r>
          </a:p>
          <a:p>
            <a:r>
              <a:rPr lang="en-US" dirty="0" smtClean="0"/>
              <a:t>NoMagic </a:t>
            </a:r>
            <a:r>
              <a:rPr lang="en-US" dirty="0"/>
              <a:t>– Clarence </a:t>
            </a:r>
            <a:r>
              <a:rPr lang="en-US" dirty="0" err="1"/>
              <a:t>Morland</a:t>
            </a:r>
            <a:r>
              <a:rPr lang="en-US" dirty="0"/>
              <a:t> </a:t>
            </a:r>
            <a:r>
              <a:rPr lang="en-US" dirty="0" smtClean="0"/>
              <a:t>(UML Modeling</a:t>
            </a:r>
            <a:r>
              <a:rPr lang="en-US" dirty="0"/>
              <a:t>)</a:t>
            </a:r>
          </a:p>
          <a:p>
            <a:r>
              <a:rPr lang="en-US" dirty="0"/>
              <a:t>Open Link Software – Kingly </a:t>
            </a:r>
            <a:r>
              <a:rPr lang="en-US" dirty="0" err="1"/>
              <a:t>Idehen</a:t>
            </a:r>
            <a:r>
              <a:rPr lang="en-US" dirty="0"/>
              <a:t> (Data </a:t>
            </a:r>
            <a:r>
              <a:rPr lang="en-US" dirty="0" smtClean="0"/>
              <a:t>Integration, SEMWEB)</a:t>
            </a:r>
            <a:endParaRPr lang="en-US" dirty="0"/>
          </a:p>
          <a:p>
            <a:r>
              <a:rPr lang="en-US" dirty="0" smtClean="0"/>
              <a:t>EADS </a:t>
            </a:r>
            <a:r>
              <a:rPr lang="en-US" dirty="0"/>
              <a:t>(Defense/Space Contractor</a:t>
            </a:r>
            <a:r>
              <a:rPr lang="en-US" dirty="0" smtClean="0"/>
              <a:t>) - </a:t>
            </a:r>
            <a:r>
              <a:rPr lang="en-US" dirty="0" err="1"/>
              <a:t>Harald</a:t>
            </a:r>
            <a:r>
              <a:rPr lang="en-US" dirty="0"/>
              <a:t> </a:t>
            </a:r>
            <a:r>
              <a:rPr lang="en-US" dirty="0" err="1" smtClean="0"/>
              <a:t>Eisenmann</a:t>
            </a:r>
            <a:endParaRPr lang="en-US" dirty="0"/>
          </a:p>
          <a:p>
            <a:r>
              <a:rPr lang="en-US" dirty="0"/>
              <a:t>Lockheed Martin – Tom McCullough (Defense/Space Contractor</a:t>
            </a:r>
            <a:r>
              <a:rPr lang="en-US" dirty="0" smtClean="0"/>
              <a:t>)</a:t>
            </a:r>
          </a:p>
          <a:p>
            <a:r>
              <a:rPr lang="en-GB" dirty="0" smtClean="0"/>
              <a:t>SWIFT - DELBAERE Marc (International Financial Exchange)</a:t>
            </a:r>
          </a:p>
          <a:p>
            <a:r>
              <a:rPr lang="en-GB" dirty="0" smtClean="0"/>
              <a:t>Information Sharing Environment – David Bray (Government Data Sharing Program)</a:t>
            </a:r>
          </a:p>
          <a:p>
            <a:r>
              <a:rPr lang="en-GB" dirty="0" smtClean="0"/>
              <a:t>EDM Council – Mike Bennett (Financial Community Organization)</a:t>
            </a:r>
          </a:p>
          <a:p>
            <a:r>
              <a:rPr lang="en-GB" dirty="0" smtClean="0"/>
              <a:t>Escape Velocity – Bob Daniel</a:t>
            </a:r>
            <a:endParaRPr lang="en-US" dirty="0"/>
          </a:p>
          <a:p>
            <a:r>
              <a:rPr lang="en-US" dirty="0" smtClean="0"/>
              <a:t>SINTEF, Arne </a:t>
            </a:r>
            <a:r>
              <a:rPr lang="en-US" dirty="0" err="1" smtClean="0"/>
              <a:t>Berre</a:t>
            </a:r>
            <a:endParaRPr lang="en-US" dirty="0" smtClean="0"/>
          </a:p>
          <a:p>
            <a:r>
              <a:rPr lang="en-US" dirty="0" smtClean="0"/>
              <a:t>Others considering….</a:t>
            </a:r>
          </a:p>
          <a:p>
            <a:endParaRPr lang="en-US" dirty="0"/>
          </a:p>
          <a:p>
            <a:r>
              <a:rPr lang="en-US" dirty="0" smtClean="0"/>
              <a:t>The European “FACT Modeling” consortia has committed to a submission and implementation</a:t>
            </a:r>
            <a:endParaRPr lang="en-US" dirty="0"/>
          </a:p>
          <a:p>
            <a:endParaRPr lang="en-US" dirty="0"/>
          </a:p>
        </p:txBody>
      </p:sp>
      <p:sp>
        <p:nvSpPr>
          <p:cNvPr id="3" name="Title 2"/>
          <p:cNvSpPr>
            <a:spLocks noGrp="1"/>
          </p:cNvSpPr>
          <p:nvPr>
            <p:ph type="title"/>
          </p:nvPr>
        </p:nvSpPr>
        <p:spPr/>
        <p:txBody>
          <a:bodyPr/>
          <a:lstStyle/>
          <a:p>
            <a:r>
              <a:rPr lang="en-US" dirty="0" smtClean="0"/>
              <a:t>SIMF Supporters (Thus far)</a:t>
            </a:r>
            <a:endParaRPr lang="en-US" dirty="0"/>
          </a:p>
        </p:txBody>
      </p:sp>
    </p:spTree>
    <p:extLst>
      <p:ext uri="{BB962C8B-B14F-4D97-AF65-F5344CB8AC3E}">
        <p14:creationId xmlns:p14="http://schemas.microsoft.com/office/powerpoint/2010/main" val="2363845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3"/>
          <p:cNvSpPr>
            <a:spLocks noGrp="1"/>
          </p:cNvSpPr>
          <p:nvPr>
            <p:ph type="title"/>
          </p:nvPr>
        </p:nvSpPr>
        <p:spPr/>
        <p:txBody>
          <a:bodyPr/>
          <a:lstStyle/>
          <a:p>
            <a:r>
              <a:rPr lang="en-US" dirty="0" smtClean="0"/>
              <a:t>SIMF Architecture</a:t>
            </a:r>
          </a:p>
        </p:txBody>
      </p:sp>
      <p:sp>
        <p:nvSpPr>
          <p:cNvPr id="6" name="Rounded Rectangle 5"/>
          <p:cNvSpPr/>
          <p:nvPr/>
        </p:nvSpPr>
        <p:spPr>
          <a:xfrm>
            <a:off x="458788" y="1524000"/>
            <a:ext cx="5619750" cy="1676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rot="16200000">
            <a:off x="382588" y="1943100"/>
            <a:ext cx="1447800" cy="838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Conceptual Domain Models</a:t>
            </a:r>
          </a:p>
        </p:txBody>
      </p:sp>
      <p:sp>
        <p:nvSpPr>
          <p:cNvPr id="8" name="Rounded Rectangle 7"/>
          <p:cNvSpPr/>
          <p:nvPr/>
        </p:nvSpPr>
        <p:spPr>
          <a:xfrm>
            <a:off x="468313" y="3305175"/>
            <a:ext cx="5610225" cy="1676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rot="16200000">
            <a:off x="392113" y="3724275"/>
            <a:ext cx="1447800" cy="838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Logical Information</a:t>
            </a:r>
          </a:p>
          <a:p>
            <a:pPr algn="ctr" fontAlgn="auto">
              <a:spcBef>
                <a:spcPts val="0"/>
              </a:spcBef>
              <a:spcAft>
                <a:spcPts val="0"/>
              </a:spcAft>
              <a:defRPr/>
            </a:pPr>
            <a:r>
              <a:rPr lang="en-US" dirty="0"/>
              <a:t>Models</a:t>
            </a:r>
          </a:p>
        </p:txBody>
      </p:sp>
      <p:sp>
        <p:nvSpPr>
          <p:cNvPr id="10" name="Rounded Rectangle 9"/>
          <p:cNvSpPr/>
          <p:nvPr/>
        </p:nvSpPr>
        <p:spPr>
          <a:xfrm>
            <a:off x="458788" y="5072063"/>
            <a:ext cx="5619750" cy="16764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p:nvSpPr>
        <p:spPr>
          <a:xfrm rot="16200000">
            <a:off x="382588" y="5491163"/>
            <a:ext cx="1447800" cy="8382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bg1"/>
                </a:solidFill>
              </a:rPr>
              <a:t>Physical Data Schema</a:t>
            </a:r>
          </a:p>
        </p:txBody>
      </p:sp>
      <p:sp>
        <p:nvSpPr>
          <p:cNvPr id="14" name="Oval 13"/>
          <p:cNvSpPr/>
          <p:nvPr/>
        </p:nvSpPr>
        <p:spPr>
          <a:xfrm>
            <a:off x="2159000" y="2209800"/>
            <a:ext cx="1081088" cy="457200"/>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Oval 14"/>
          <p:cNvSpPr/>
          <p:nvPr/>
        </p:nvSpPr>
        <p:spPr>
          <a:xfrm>
            <a:off x="2974975" y="1728788"/>
            <a:ext cx="1233488" cy="457200"/>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Kernel</a:t>
            </a:r>
          </a:p>
        </p:txBody>
      </p:sp>
      <p:sp>
        <p:nvSpPr>
          <p:cNvPr id="17" name="Oval 16"/>
          <p:cNvSpPr/>
          <p:nvPr/>
        </p:nvSpPr>
        <p:spPr>
          <a:xfrm>
            <a:off x="3568700" y="2395538"/>
            <a:ext cx="1081088" cy="457200"/>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Oval 17"/>
          <p:cNvSpPr/>
          <p:nvPr/>
        </p:nvSpPr>
        <p:spPr>
          <a:xfrm>
            <a:off x="4745038" y="1905000"/>
            <a:ext cx="995362" cy="461963"/>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Oval 20"/>
          <p:cNvSpPr/>
          <p:nvPr/>
        </p:nvSpPr>
        <p:spPr>
          <a:xfrm>
            <a:off x="1701800" y="3762375"/>
            <a:ext cx="1081088" cy="4572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Oval 22"/>
          <p:cNvSpPr/>
          <p:nvPr/>
        </p:nvSpPr>
        <p:spPr>
          <a:xfrm>
            <a:off x="2006600" y="4067175"/>
            <a:ext cx="1081088" cy="4572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Oval 23"/>
          <p:cNvSpPr/>
          <p:nvPr/>
        </p:nvSpPr>
        <p:spPr>
          <a:xfrm>
            <a:off x="3132138" y="3767138"/>
            <a:ext cx="1081087" cy="4572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Oval 24"/>
          <p:cNvSpPr/>
          <p:nvPr/>
        </p:nvSpPr>
        <p:spPr>
          <a:xfrm>
            <a:off x="3284538" y="3919538"/>
            <a:ext cx="1081087" cy="4572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Oval 25"/>
          <p:cNvSpPr/>
          <p:nvPr/>
        </p:nvSpPr>
        <p:spPr>
          <a:xfrm>
            <a:off x="3436938" y="4071938"/>
            <a:ext cx="1081087" cy="4572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Oval 26"/>
          <p:cNvSpPr/>
          <p:nvPr/>
        </p:nvSpPr>
        <p:spPr>
          <a:xfrm>
            <a:off x="4592638" y="3762375"/>
            <a:ext cx="995362" cy="46196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Oval 28"/>
          <p:cNvSpPr/>
          <p:nvPr/>
        </p:nvSpPr>
        <p:spPr>
          <a:xfrm>
            <a:off x="4897438" y="4067175"/>
            <a:ext cx="995362" cy="46196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Oval 29"/>
          <p:cNvSpPr/>
          <p:nvPr/>
        </p:nvSpPr>
        <p:spPr>
          <a:xfrm>
            <a:off x="1741488" y="5605463"/>
            <a:ext cx="1081087" cy="4572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Oval 30"/>
          <p:cNvSpPr/>
          <p:nvPr/>
        </p:nvSpPr>
        <p:spPr>
          <a:xfrm>
            <a:off x="1893888" y="5757863"/>
            <a:ext cx="1081087" cy="4572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Oval 31"/>
          <p:cNvSpPr/>
          <p:nvPr/>
        </p:nvSpPr>
        <p:spPr>
          <a:xfrm>
            <a:off x="2046288" y="5910263"/>
            <a:ext cx="1081087" cy="4572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Oval 32"/>
          <p:cNvSpPr/>
          <p:nvPr/>
        </p:nvSpPr>
        <p:spPr>
          <a:xfrm>
            <a:off x="3173413" y="5610225"/>
            <a:ext cx="1081087" cy="4572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Oval 33"/>
          <p:cNvSpPr/>
          <p:nvPr/>
        </p:nvSpPr>
        <p:spPr>
          <a:xfrm>
            <a:off x="3325813" y="5762625"/>
            <a:ext cx="1081087" cy="4572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Oval 34"/>
          <p:cNvSpPr/>
          <p:nvPr/>
        </p:nvSpPr>
        <p:spPr>
          <a:xfrm>
            <a:off x="3478213" y="5915025"/>
            <a:ext cx="1081087" cy="4572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Oval 35"/>
          <p:cNvSpPr/>
          <p:nvPr/>
        </p:nvSpPr>
        <p:spPr>
          <a:xfrm>
            <a:off x="4632325" y="5605463"/>
            <a:ext cx="995363" cy="461962"/>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Oval 36"/>
          <p:cNvSpPr/>
          <p:nvPr/>
        </p:nvSpPr>
        <p:spPr>
          <a:xfrm>
            <a:off x="4784725" y="5757863"/>
            <a:ext cx="995363" cy="461962"/>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Oval 37"/>
          <p:cNvSpPr/>
          <p:nvPr/>
        </p:nvSpPr>
        <p:spPr>
          <a:xfrm>
            <a:off x="4937125" y="5910263"/>
            <a:ext cx="995363" cy="461962"/>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0" name="Straight Arrow Connector 39"/>
          <p:cNvCxnSpPr>
            <a:stCxn id="17" idx="2"/>
            <a:endCxn id="14" idx="6"/>
          </p:cNvCxnSpPr>
          <p:nvPr/>
        </p:nvCxnSpPr>
        <p:spPr>
          <a:xfrm flipH="1" flipV="1">
            <a:off x="3240088" y="2438400"/>
            <a:ext cx="328612" cy="185738"/>
          </a:xfrm>
          <a:prstGeom prst="straightConnector1">
            <a:avLst/>
          </a:prstGeom>
          <a:ln w="254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18" idx="3"/>
            <a:endCxn id="17" idx="6"/>
          </p:cNvCxnSpPr>
          <p:nvPr/>
        </p:nvCxnSpPr>
        <p:spPr>
          <a:xfrm flipH="1">
            <a:off x="4649788" y="2298700"/>
            <a:ext cx="239712" cy="325438"/>
          </a:xfrm>
          <a:prstGeom prst="straightConnector1">
            <a:avLst/>
          </a:prstGeom>
          <a:ln w="254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14" idx="4"/>
            <a:endCxn id="25" idx="0"/>
          </p:cNvCxnSpPr>
          <p:nvPr/>
        </p:nvCxnSpPr>
        <p:spPr>
          <a:xfrm>
            <a:off x="2698750" y="2667000"/>
            <a:ext cx="1127125" cy="1252538"/>
          </a:xfrm>
          <a:prstGeom prst="straightConnector1">
            <a:avLst/>
          </a:prstGeom>
          <a:ln w="25400">
            <a:solidFill>
              <a:srgbClr val="C00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17" idx="4"/>
          </p:cNvCxnSpPr>
          <p:nvPr/>
        </p:nvCxnSpPr>
        <p:spPr>
          <a:xfrm flipH="1">
            <a:off x="3865563" y="2852738"/>
            <a:ext cx="242887" cy="1023937"/>
          </a:xfrm>
          <a:prstGeom prst="straightConnector1">
            <a:avLst/>
          </a:prstGeom>
          <a:ln w="25400">
            <a:solidFill>
              <a:srgbClr val="C00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14" idx="3"/>
          </p:cNvCxnSpPr>
          <p:nvPr/>
        </p:nvCxnSpPr>
        <p:spPr>
          <a:xfrm>
            <a:off x="2316163" y="2600325"/>
            <a:ext cx="77787" cy="1314450"/>
          </a:xfrm>
          <a:prstGeom prst="straightConnector1">
            <a:avLst/>
          </a:prstGeom>
          <a:ln w="25400">
            <a:solidFill>
              <a:srgbClr val="C00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18" idx="4"/>
            <a:endCxn id="27" idx="0"/>
          </p:cNvCxnSpPr>
          <p:nvPr/>
        </p:nvCxnSpPr>
        <p:spPr>
          <a:xfrm flipH="1">
            <a:off x="5089525" y="2366963"/>
            <a:ext cx="152400" cy="1395412"/>
          </a:xfrm>
          <a:prstGeom prst="straightConnector1">
            <a:avLst/>
          </a:prstGeom>
          <a:ln w="25400">
            <a:solidFill>
              <a:srgbClr val="C00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21" idx="1"/>
            <a:endCxn id="23" idx="1"/>
          </p:cNvCxnSpPr>
          <p:nvPr/>
        </p:nvCxnSpPr>
        <p:spPr>
          <a:xfrm>
            <a:off x="1858963" y="3829050"/>
            <a:ext cx="304800" cy="304800"/>
          </a:xfrm>
          <a:prstGeom prst="straightConnector1">
            <a:avLst/>
          </a:prstGeom>
          <a:ln w="25400">
            <a:solidFill>
              <a:srgbClr val="C00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24" idx="1"/>
            <a:endCxn id="26" idx="1"/>
          </p:cNvCxnSpPr>
          <p:nvPr/>
        </p:nvCxnSpPr>
        <p:spPr>
          <a:xfrm>
            <a:off x="3290888" y="3833813"/>
            <a:ext cx="304800" cy="304800"/>
          </a:xfrm>
          <a:prstGeom prst="straightConnector1">
            <a:avLst/>
          </a:prstGeom>
          <a:ln w="25400">
            <a:solidFill>
              <a:srgbClr val="C00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27" idx="1"/>
            <a:endCxn id="29" idx="1"/>
          </p:cNvCxnSpPr>
          <p:nvPr/>
        </p:nvCxnSpPr>
        <p:spPr>
          <a:xfrm>
            <a:off x="4737100" y="3830638"/>
            <a:ext cx="304800" cy="304800"/>
          </a:xfrm>
          <a:prstGeom prst="straightConnector1">
            <a:avLst/>
          </a:prstGeom>
          <a:ln w="25400">
            <a:solidFill>
              <a:srgbClr val="C00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27" idx="2"/>
            <a:endCxn id="26" idx="7"/>
          </p:cNvCxnSpPr>
          <p:nvPr/>
        </p:nvCxnSpPr>
        <p:spPr>
          <a:xfrm flipH="1">
            <a:off x="4359275" y="3992563"/>
            <a:ext cx="233363" cy="146050"/>
          </a:xfrm>
          <a:prstGeom prst="straightConnector1">
            <a:avLst/>
          </a:prstGeom>
          <a:ln w="25400">
            <a:solidFill>
              <a:srgbClr val="C00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25" idx="2"/>
            <a:endCxn id="23" idx="7"/>
          </p:cNvCxnSpPr>
          <p:nvPr/>
        </p:nvCxnSpPr>
        <p:spPr>
          <a:xfrm flipH="1" flipV="1">
            <a:off x="2928938" y="4133850"/>
            <a:ext cx="355600" cy="14288"/>
          </a:xfrm>
          <a:prstGeom prst="straightConnector1">
            <a:avLst/>
          </a:prstGeom>
          <a:ln w="25400">
            <a:solidFill>
              <a:schemeClr val="accent6">
                <a:lumMod val="75000"/>
              </a:schemeClr>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endCxn id="31" idx="0"/>
          </p:cNvCxnSpPr>
          <p:nvPr/>
        </p:nvCxnSpPr>
        <p:spPr>
          <a:xfrm flipH="1">
            <a:off x="2435225" y="4529138"/>
            <a:ext cx="111125" cy="1228725"/>
          </a:xfrm>
          <a:prstGeom prst="straightConnector1">
            <a:avLst/>
          </a:prstGeom>
          <a:ln w="25400">
            <a:solidFill>
              <a:srgbClr val="C00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stCxn id="23" idx="5"/>
          </p:cNvCxnSpPr>
          <p:nvPr/>
        </p:nvCxnSpPr>
        <p:spPr>
          <a:xfrm>
            <a:off x="2928938" y="4457700"/>
            <a:ext cx="744537" cy="1376363"/>
          </a:xfrm>
          <a:prstGeom prst="straightConnector1">
            <a:avLst/>
          </a:prstGeom>
          <a:ln w="25400">
            <a:solidFill>
              <a:srgbClr val="C00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endCxn id="34" idx="0"/>
          </p:cNvCxnSpPr>
          <p:nvPr/>
        </p:nvCxnSpPr>
        <p:spPr>
          <a:xfrm flipH="1">
            <a:off x="3865563" y="4529138"/>
            <a:ext cx="76200" cy="1233487"/>
          </a:xfrm>
          <a:prstGeom prst="straightConnector1">
            <a:avLst/>
          </a:prstGeom>
          <a:ln w="25400">
            <a:solidFill>
              <a:srgbClr val="C00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a:stCxn id="29" idx="4"/>
            <a:endCxn id="38" idx="0"/>
          </p:cNvCxnSpPr>
          <p:nvPr/>
        </p:nvCxnSpPr>
        <p:spPr>
          <a:xfrm>
            <a:off x="5394325" y="4529138"/>
            <a:ext cx="41275" cy="1381125"/>
          </a:xfrm>
          <a:prstGeom prst="straightConnector1">
            <a:avLst/>
          </a:prstGeom>
          <a:ln w="25400">
            <a:solidFill>
              <a:srgbClr val="C00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a:stCxn id="27" idx="3"/>
            <a:endCxn id="37" idx="1"/>
          </p:cNvCxnSpPr>
          <p:nvPr/>
        </p:nvCxnSpPr>
        <p:spPr>
          <a:xfrm>
            <a:off x="4737100" y="4156075"/>
            <a:ext cx="193675" cy="1670050"/>
          </a:xfrm>
          <a:prstGeom prst="straightConnector1">
            <a:avLst/>
          </a:prstGeom>
          <a:ln w="25400">
            <a:solidFill>
              <a:srgbClr val="C00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a:stCxn id="26" idx="3"/>
          </p:cNvCxnSpPr>
          <p:nvPr/>
        </p:nvCxnSpPr>
        <p:spPr>
          <a:xfrm flipH="1">
            <a:off x="2587625" y="4462463"/>
            <a:ext cx="1008063" cy="1447800"/>
          </a:xfrm>
          <a:prstGeom prst="straightConnector1">
            <a:avLst/>
          </a:prstGeom>
          <a:ln w="25400">
            <a:solidFill>
              <a:srgbClr val="C0000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4381" name="TextBox 114"/>
          <p:cNvSpPr txBox="1">
            <a:spLocks noChangeArrowheads="1"/>
          </p:cNvSpPr>
          <p:nvPr/>
        </p:nvSpPr>
        <p:spPr bwMode="auto">
          <a:xfrm>
            <a:off x="6240463" y="1524000"/>
            <a:ext cx="2767012" cy="1323439"/>
          </a:xfrm>
          <a:prstGeom prst="rect">
            <a:avLst/>
          </a:prstGeom>
          <a:noFill/>
          <a:ln w="9525">
            <a:noFill/>
            <a:miter lim="800000"/>
            <a:headEnd/>
            <a:tailEnd/>
          </a:ln>
        </p:spPr>
        <p:txBody>
          <a:bodyPr>
            <a:spAutoFit/>
          </a:bodyPr>
          <a:lstStyle/>
          <a:p>
            <a:r>
              <a:rPr lang="en-US" sz="1600" dirty="0">
                <a:latin typeface="Calibri" pitchFamily="34" charset="0"/>
              </a:rPr>
              <a:t>Subject focused conceptual models define the concepts, </a:t>
            </a:r>
            <a:r>
              <a:rPr lang="en-US" sz="1600" dirty="0" smtClean="0">
                <a:latin typeface="Calibri" pitchFamily="34" charset="0"/>
              </a:rPr>
              <a:t>predicates, </a:t>
            </a:r>
            <a:r>
              <a:rPr lang="en-US" sz="1600" dirty="0">
                <a:latin typeface="Calibri" pitchFamily="34" charset="0"/>
              </a:rPr>
              <a:t>integrity rules </a:t>
            </a:r>
            <a:r>
              <a:rPr lang="en-US" sz="1600" dirty="0" smtClean="0">
                <a:latin typeface="Calibri" pitchFamily="34" charset="0"/>
              </a:rPr>
              <a:t>and terms of </a:t>
            </a:r>
            <a:r>
              <a:rPr lang="en-US" sz="1600" dirty="0">
                <a:latin typeface="Calibri" pitchFamily="34" charset="0"/>
              </a:rPr>
              <a:t>a domain </a:t>
            </a:r>
            <a:r>
              <a:rPr lang="en-US" sz="1600" dirty="0" smtClean="0">
                <a:latin typeface="Calibri" pitchFamily="34" charset="0"/>
              </a:rPr>
              <a:t>that </a:t>
            </a:r>
            <a:r>
              <a:rPr lang="en-US" sz="1600" dirty="0">
                <a:latin typeface="Calibri" pitchFamily="34" charset="0"/>
              </a:rPr>
              <a:t>can be related to each other</a:t>
            </a:r>
          </a:p>
        </p:txBody>
      </p:sp>
      <p:sp>
        <p:nvSpPr>
          <p:cNvPr id="116" name="Left Bracket 115"/>
          <p:cNvSpPr/>
          <p:nvPr/>
        </p:nvSpPr>
        <p:spPr>
          <a:xfrm>
            <a:off x="134938" y="1638300"/>
            <a:ext cx="552450" cy="3548063"/>
          </a:xfrm>
          <a:prstGeom prst="leftBracket">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4383" name="TextBox 116"/>
          <p:cNvSpPr txBox="1">
            <a:spLocks noChangeArrowheads="1"/>
          </p:cNvSpPr>
          <p:nvPr/>
        </p:nvSpPr>
        <p:spPr bwMode="auto">
          <a:xfrm rot="-5400000">
            <a:off x="-358775" y="3125788"/>
            <a:ext cx="1265237" cy="369888"/>
          </a:xfrm>
          <a:prstGeom prst="rect">
            <a:avLst/>
          </a:prstGeom>
          <a:noFill/>
          <a:ln w="9525">
            <a:noFill/>
            <a:miter lim="800000"/>
            <a:headEnd/>
            <a:tailEnd/>
          </a:ln>
        </p:spPr>
        <p:txBody>
          <a:bodyPr wrap="none">
            <a:spAutoFit/>
          </a:bodyPr>
          <a:lstStyle/>
          <a:p>
            <a:r>
              <a:rPr lang="en-US">
                <a:latin typeface="Calibri" pitchFamily="34" charset="0"/>
              </a:rPr>
              <a:t>SIMF Scope</a:t>
            </a:r>
          </a:p>
        </p:txBody>
      </p:sp>
      <p:sp>
        <p:nvSpPr>
          <p:cNvPr id="14384" name="TextBox 117"/>
          <p:cNvSpPr txBox="1">
            <a:spLocks noChangeArrowheads="1"/>
          </p:cNvSpPr>
          <p:nvPr/>
        </p:nvSpPr>
        <p:spPr bwMode="auto">
          <a:xfrm>
            <a:off x="6240463" y="3386138"/>
            <a:ext cx="2767012" cy="1569660"/>
          </a:xfrm>
          <a:prstGeom prst="rect">
            <a:avLst/>
          </a:prstGeom>
          <a:noFill/>
          <a:ln w="9525">
            <a:noFill/>
            <a:miter lim="800000"/>
            <a:headEnd/>
            <a:tailEnd/>
          </a:ln>
        </p:spPr>
        <p:txBody>
          <a:bodyPr>
            <a:spAutoFit/>
          </a:bodyPr>
          <a:lstStyle/>
          <a:p>
            <a:r>
              <a:rPr lang="en-US" sz="1600" dirty="0" smtClean="0">
                <a:latin typeface="Calibri" pitchFamily="34" charset="0"/>
              </a:rPr>
              <a:t>Solution focused logical </a:t>
            </a:r>
            <a:r>
              <a:rPr lang="en-US" sz="1600" dirty="0">
                <a:latin typeface="Calibri" pitchFamily="34" charset="0"/>
              </a:rPr>
              <a:t>information  elements represent </a:t>
            </a:r>
            <a:r>
              <a:rPr lang="en-US" sz="1600" dirty="0" smtClean="0">
                <a:latin typeface="Calibri" pitchFamily="34" charset="0"/>
              </a:rPr>
              <a:t>information  structures </a:t>
            </a:r>
            <a:r>
              <a:rPr lang="en-US" sz="1600" dirty="0">
                <a:latin typeface="Calibri" pitchFamily="34" charset="0"/>
              </a:rPr>
              <a:t>and integrity rules </a:t>
            </a:r>
            <a:r>
              <a:rPr lang="en-US" sz="1600" dirty="0" smtClean="0">
                <a:latin typeface="Calibri" pitchFamily="34" charset="0"/>
              </a:rPr>
              <a:t>that </a:t>
            </a:r>
            <a:r>
              <a:rPr lang="en-US" sz="1600" dirty="0">
                <a:latin typeface="Calibri" pitchFamily="34" charset="0"/>
              </a:rPr>
              <a:t>can use and extend other information</a:t>
            </a:r>
          </a:p>
        </p:txBody>
      </p:sp>
      <p:sp>
        <p:nvSpPr>
          <p:cNvPr id="14385" name="TextBox 118"/>
          <p:cNvSpPr txBox="1">
            <a:spLocks noChangeArrowheads="1"/>
          </p:cNvSpPr>
          <p:nvPr/>
        </p:nvSpPr>
        <p:spPr bwMode="auto">
          <a:xfrm>
            <a:off x="6240463" y="5172075"/>
            <a:ext cx="2767012" cy="1323439"/>
          </a:xfrm>
          <a:prstGeom prst="rect">
            <a:avLst/>
          </a:prstGeom>
          <a:noFill/>
          <a:ln w="9525">
            <a:noFill/>
            <a:miter lim="800000"/>
            <a:headEnd/>
            <a:tailEnd/>
          </a:ln>
        </p:spPr>
        <p:txBody>
          <a:bodyPr>
            <a:spAutoFit/>
          </a:bodyPr>
          <a:lstStyle/>
          <a:p>
            <a:r>
              <a:rPr lang="en-US" sz="1600" dirty="0" smtClean="0">
                <a:latin typeface="Calibri" pitchFamily="34" charset="0"/>
              </a:rPr>
              <a:t>Technology focused physical </a:t>
            </a:r>
            <a:r>
              <a:rPr lang="en-US" sz="1600" dirty="0">
                <a:latin typeface="Calibri" pitchFamily="34" charset="0"/>
              </a:rPr>
              <a:t>data schema are grounded in logical data models which define their context and semantics</a:t>
            </a:r>
          </a:p>
        </p:txBody>
      </p:sp>
      <p:cxnSp>
        <p:nvCxnSpPr>
          <p:cNvPr id="54" name="Straight Arrow Connector 53"/>
          <p:cNvCxnSpPr>
            <a:stCxn id="15" idx="3"/>
            <a:endCxn id="14" idx="0"/>
          </p:cNvCxnSpPr>
          <p:nvPr/>
        </p:nvCxnSpPr>
        <p:spPr>
          <a:xfrm flipH="1">
            <a:off x="2698750" y="2119313"/>
            <a:ext cx="457200" cy="90487"/>
          </a:xfrm>
          <a:prstGeom prst="straightConnector1">
            <a:avLst/>
          </a:prstGeom>
          <a:ln w="25400">
            <a:solidFill>
              <a:srgbClr val="C00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15" idx="6"/>
            <a:endCxn id="18" idx="2"/>
          </p:cNvCxnSpPr>
          <p:nvPr/>
        </p:nvCxnSpPr>
        <p:spPr>
          <a:xfrm>
            <a:off x="4208463" y="1957388"/>
            <a:ext cx="536575" cy="177800"/>
          </a:xfrm>
          <a:prstGeom prst="straightConnector1">
            <a:avLst/>
          </a:prstGeom>
          <a:ln w="25400">
            <a:solidFill>
              <a:srgbClr val="C00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15" idx="4"/>
            <a:endCxn id="17" idx="1"/>
          </p:cNvCxnSpPr>
          <p:nvPr/>
        </p:nvCxnSpPr>
        <p:spPr>
          <a:xfrm>
            <a:off x="3592513" y="2185988"/>
            <a:ext cx="133350" cy="276225"/>
          </a:xfrm>
          <a:prstGeom prst="straightConnector1">
            <a:avLst/>
          </a:prstGeom>
          <a:ln w="25400">
            <a:solidFill>
              <a:schemeClr val="accent6">
                <a:lumMod val="75000"/>
              </a:schemeClr>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52" name="Curved Connector 51"/>
          <p:cNvCxnSpPr>
            <a:stCxn id="15" idx="2"/>
            <a:endCxn id="15" idx="1"/>
          </p:cNvCxnSpPr>
          <p:nvPr/>
        </p:nvCxnSpPr>
        <p:spPr>
          <a:xfrm rot="10800000" flipH="1">
            <a:off x="2974975" y="1795463"/>
            <a:ext cx="180975" cy="161925"/>
          </a:xfrm>
          <a:prstGeom prst="curvedConnector4">
            <a:avLst>
              <a:gd name="adj1" fmla="val -126550"/>
              <a:gd name="adj2" fmla="val 194454"/>
            </a:avLst>
          </a:prstGeom>
          <a:ln w="2222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 name="Rounded Rectangular Callout 1"/>
          <p:cNvSpPr/>
          <p:nvPr/>
        </p:nvSpPr>
        <p:spPr>
          <a:xfrm>
            <a:off x="5394325" y="431157"/>
            <a:ext cx="2144712" cy="685800"/>
          </a:xfrm>
          <a:prstGeom prst="wedgeRoundRectCallout">
            <a:avLst>
              <a:gd name="adj1" fmla="val -91977"/>
              <a:gd name="adj2" fmla="val 178956"/>
              <a:gd name="adj3" fmla="val 16667"/>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Model Bridging Relations</a:t>
            </a:r>
            <a:endParaRPr lang="en-US" dirty="0"/>
          </a:p>
        </p:txBody>
      </p:sp>
    </p:spTree>
    <p:extLst>
      <p:ext uri="{BB962C8B-B14F-4D97-AF65-F5344CB8AC3E}">
        <p14:creationId xmlns:p14="http://schemas.microsoft.com/office/powerpoint/2010/main" val="20124143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TC101790491[[fn=Mylar]]</Template>
  <TotalTime>2786</TotalTime>
  <Words>3036</Words>
  <Application>Microsoft Office PowerPoint</Application>
  <PresentationFormat>On-screen Show (4:3)</PresentationFormat>
  <Paragraphs>250</Paragraphs>
  <Slides>35</Slides>
  <Notes>4</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Mylar</vt:lpstr>
      <vt:lpstr>Semantic Information Modeling for Federation</vt:lpstr>
      <vt:lpstr>Who</vt:lpstr>
      <vt:lpstr>Some current work</vt:lpstr>
      <vt:lpstr>SoaML – Existing standard for services</vt:lpstr>
      <vt:lpstr>Why a new standard for information modeling?</vt:lpstr>
      <vt:lpstr>Pivoting through a conceptual model</vt:lpstr>
      <vt:lpstr>Federation at all levels</vt:lpstr>
      <vt:lpstr>SIMF Supporters (Thus far)</vt:lpstr>
      <vt:lpstr>SIMF Architecture</vt:lpstr>
      <vt:lpstr>Summary of requirements</vt:lpstr>
      <vt:lpstr>How does SIMF relate to…</vt:lpstr>
      <vt:lpstr>W3C Connections</vt:lpstr>
      <vt:lpstr>Status</vt:lpstr>
      <vt:lpstr>TM Forum Use Cases </vt:lpstr>
      <vt:lpstr> Context Specific Information Representation</vt:lpstr>
      <vt:lpstr>Domain Specific Representation Requirements </vt:lpstr>
      <vt:lpstr>Overlapping Modeling Domains</vt:lpstr>
      <vt:lpstr>Requirements</vt:lpstr>
      <vt:lpstr>SIMF Kernel Model [6.5.1]</vt:lpstr>
      <vt:lpstr>Language to express a Conceptual Domain Model (CDM) [6.5.2]</vt:lpstr>
      <vt:lpstr>Language to express a Logical Information Model (LIM) (Optional: 6.6.1)</vt:lpstr>
      <vt:lpstr>Language for Modeling Bridging Relations (MBR) [6.5.3]</vt:lpstr>
      <vt:lpstr>Support for Conceptual, Information Model and MBR Notation [6.5.7]</vt:lpstr>
      <vt:lpstr>Bridging relations to E/R, SQL, XSD, UML, SBVR and RDF/S [6.5.9]</vt:lpstr>
      <vt:lpstr>AB Comments from Pete &amp; Elisa</vt:lpstr>
      <vt:lpstr>SIMF itself is modular [6.5.4]</vt:lpstr>
      <vt:lpstr>Support Semantic Grounding [6.5.5]</vt:lpstr>
      <vt:lpstr>Support for Views and Viewpoints [6.5.6]</vt:lpstr>
      <vt:lpstr>Requirements for the graphical notation [6.5.8]</vt:lpstr>
      <vt:lpstr>Web Accessibility [6.5.10]</vt:lpstr>
      <vt:lpstr>MOF Metamodel [6.5.11]</vt:lpstr>
      <vt:lpstr>Interchange Format [6.5.12]</vt:lpstr>
      <vt:lpstr>Grounded in explicit, concrete examples [6.5.14]</vt:lpstr>
      <vt:lpstr>Glossary</vt:lpstr>
      <vt:lpstr>Optional Requirements</vt:lpstr>
    </vt:vector>
  </TitlesOfParts>
  <Company>Model Driven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AESIG Update</dc:title>
  <dc:creator>Cory Casanave</dc:creator>
  <cp:lastModifiedBy>Cory Casanave</cp:lastModifiedBy>
  <cp:revision>165</cp:revision>
  <dcterms:created xsi:type="dcterms:W3CDTF">2011-03-23T03:11:03Z</dcterms:created>
  <dcterms:modified xsi:type="dcterms:W3CDTF">2011-10-20T14:32:37Z</dcterms:modified>
</cp:coreProperties>
</file>