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97" r:id="rId1"/>
  </p:sldMasterIdLst>
  <p:notesMasterIdLst>
    <p:notesMasterId r:id="rId26"/>
  </p:notesMasterIdLst>
  <p:sldIdLst>
    <p:sldId id="260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F68B1F"/>
    <a:srgbClr val="6DB344"/>
    <a:srgbClr val="08252E"/>
    <a:srgbClr val="96CA4B"/>
    <a:srgbClr val="000000"/>
    <a:srgbClr val="4775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3799" autoAdjust="0"/>
    <p:restoredTop sz="94622" autoAdjust="0"/>
  </p:normalViewPr>
  <p:slideViewPr>
    <p:cSldViewPr snapToGrid="0">
      <p:cViewPr varScale="1">
        <p:scale>
          <a:sx n="106" d="100"/>
          <a:sy n="106" d="100"/>
        </p:scale>
        <p:origin x="-208" y="-112"/>
      </p:cViewPr>
      <p:guideLst>
        <p:guide orient="horz" pos="277"/>
        <p:guide pos="3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91DF-A874-4F5C-A721-50B151303617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F5B05-CD88-491B-B9B7-7F8FF3C72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8" name="Picture 7" descr="bottom bar.jpg"/>
          <p:cNvPicPr>
            <a:picLocks noChangeAspect="1"/>
          </p:cNvPicPr>
          <p:nvPr/>
        </p:nvPicPr>
        <p:blipFill>
          <a:blip r:embed="rId33" cstate="print"/>
          <a:srcRect l="140" r="337"/>
          <a:stretch>
            <a:fillRect/>
          </a:stretch>
        </p:blipFill>
        <p:spPr>
          <a:xfrm>
            <a:off x="353616" y="6378339"/>
            <a:ext cx="8436769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5" r:id="rId2"/>
    <p:sldLayoutId id="2147483900" r:id="rId3"/>
    <p:sldLayoutId id="214748393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3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WebRTC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PeerConnection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1490815"/>
          </a:xfrm>
        </p:spPr>
        <p:txBody>
          <a:bodyPr/>
          <a:lstStyle/>
          <a:p>
            <a:r>
              <a:rPr lang="en-US" dirty="0" smtClean="0"/>
              <a:t>Halloween, 2011</a:t>
            </a:r>
          </a:p>
          <a:p>
            <a:r>
              <a:rPr lang="en-US" dirty="0" smtClean="0"/>
              <a:t>Cullen Jennings</a:t>
            </a:r>
          </a:p>
          <a:p>
            <a:r>
              <a:rPr lang="en-US" dirty="0" smtClean="0"/>
              <a:t>fluffy@cisco.com	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offer/answer pairs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session has a sequence of offer/answer pairs</a:t>
            </a:r>
          </a:p>
          <a:p>
            <a:r>
              <a:rPr lang="en-US" dirty="0" smtClean="0"/>
              <a:t>Example: upgrade to video</a:t>
            </a:r>
          </a:p>
          <a:p>
            <a:pPr lvl="1"/>
            <a:r>
              <a:rPr lang="en-US" dirty="0" smtClean="0"/>
              <a:t>We have an audio call</a:t>
            </a:r>
          </a:p>
          <a:p>
            <a:pPr lvl="1"/>
            <a:r>
              <a:rPr lang="en-US" dirty="0" smtClean="0"/>
              <a:t>You decide to add video</a:t>
            </a:r>
          </a:p>
          <a:p>
            <a:r>
              <a:rPr lang="en-US" dirty="0" smtClean="0"/>
              <a:t>This requires multiple offer/answer pairs</a:t>
            </a:r>
          </a:p>
          <a:p>
            <a:r>
              <a:rPr lang="en-US" dirty="0" smtClean="0"/>
              <a:t>How do we distinguish them?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20866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messageType</a:t>
            </a:r>
            <a:r>
              <a:rPr lang="en-US" dirty="0" smtClean="0"/>
              <a:t>”: “OFFER”,</a:t>
            </a:r>
          </a:p>
          <a:p>
            <a:pPr lvl="1"/>
            <a:r>
              <a:rPr lang="en-US" dirty="0"/>
              <a:t>"callerSessionId":"13456789ABCDEF",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“seq”:1,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sdp</a:t>
            </a:r>
            <a:r>
              <a:rPr lang="en-US" dirty="0" smtClean="0"/>
              <a:t>”:”v</a:t>
            </a:r>
            <a:r>
              <a:rPr lang="en-US" dirty="0"/>
              <a:t>=0\n</a:t>
            </a:r>
          </a:p>
          <a:p>
            <a:pPr lvl="1"/>
            <a:r>
              <a:rPr lang="en-US" dirty="0"/>
              <a:t>   o=- 2890844526 2890842807 IN IP4 192.0.2.1\n</a:t>
            </a:r>
          </a:p>
          <a:p>
            <a:pPr lvl="1"/>
            <a:r>
              <a:rPr lang="en-US" dirty="0"/>
              <a:t>   s= \n</a:t>
            </a:r>
          </a:p>
          <a:p>
            <a:pPr lvl="1"/>
            <a:r>
              <a:rPr lang="en-US" dirty="0"/>
              <a:t>   c=IN IP4 192.0.2.1\n</a:t>
            </a:r>
          </a:p>
          <a:p>
            <a:pPr lvl="1"/>
            <a:r>
              <a:rPr lang="en-US" dirty="0"/>
              <a:t>   t=2873397496 2873404696\n</a:t>
            </a:r>
          </a:p>
          <a:p>
            <a:pPr lvl="1"/>
            <a:r>
              <a:rPr lang="en-US" dirty="0"/>
              <a:t>   m=audio 49170 RTP/AVP </a:t>
            </a:r>
            <a:r>
              <a:rPr lang="en-US" dirty="0" smtClean="0"/>
              <a:t>0”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Sequence indicates the current offer/answer exchange</a:t>
            </a:r>
          </a:p>
          <a:p>
            <a:r>
              <a:rPr lang="en-US" dirty="0" smtClean="0"/>
              <a:t>OFFER and ANSWER have same sequence number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014131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confirmation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It’s not safe to have multiple OFFERs outstanding</a:t>
            </a:r>
          </a:p>
          <a:p>
            <a:r>
              <a:rPr lang="en-US" dirty="0" smtClean="0"/>
              <a:t>What happens if I do two changes in succession?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Other side adds video</a:t>
            </a:r>
          </a:p>
          <a:p>
            <a:pPr lvl="1"/>
            <a:r>
              <a:rPr lang="en-US" dirty="0" smtClean="0"/>
              <a:t>I accept but then user changes camera to one with different capabilities</a:t>
            </a:r>
          </a:p>
          <a:p>
            <a:pPr lvl="1"/>
            <a:r>
              <a:rPr lang="en-US" dirty="0" smtClean="0"/>
              <a:t>I need to re-OFFER but when?</a:t>
            </a:r>
          </a:p>
          <a:p>
            <a:pPr lvl="1"/>
            <a:r>
              <a:rPr lang="en-US" dirty="0" smtClean="0"/>
              <a:t>After he’s gotten my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0809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messageType</a:t>
            </a:r>
            <a:r>
              <a:rPr lang="en-US" dirty="0" smtClean="0"/>
              <a:t>”: </a:t>
            </a:r>
            <a:r>
              <a:rPr lang="en-US" dirty="0" smtClean="0">
                <a:solidFill>
                  <a:srgbClr val="FF0000"/>
                </a:solidFill>
              </a:rPr>
              <a:t>“OK”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“seq”:”2”,</a:t>
            </a:r>
          </a:p>
          <a:p>
            <a:pPr lvl="1"/>
            <a:r>
              <a:rPr lang="en-US" dirty="0"/>
              <a:t>"callerSessionId":"13456789ABCDEF",</a:t>
            </a:r>
          </a:p>
          <a:p>
            <a:pPr lvl="1"/>
            <a:r>
              <a:rPr lang="en-US" dirty="0"/>
              <a:t>"calleeSessionId":"</a:t>
            </a:r>
            <a:r>
              <a:rPr lang="en-US" dirty="0" smtClean="0"/>
              <a:t>abc1234356”,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OK message indicates ANSWER received and accepted</a:t>
            </a:r>
          </a:p>
          <a:p>
            <a:r>
              <a:rPr lang="en-US" dirty="0" smtClean="0"/>
              <a:t>New session parameters are active</a:t>
            </a:r>
          </a:p>
          <a:p>
            <a:r>
              <a:rPr lang="en-US" dirty="0" smtClean="0"/>
              <a:t>Safe to do a new OFFER/ANSWER pair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148887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Pipelining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ICE is slow (can take 3-5 seconds to converge)</a:t>
            </a:r>
          </a:p>
          <a:p>
            <a:r>
              <a:rPr lang="en-US" dirty="0" smtClean="0"/>
              <a:t>We want to start ICE as soon as possible</a:t>
            </a:r>
          </a:p>
          <a:p>
            <a:r>
              <a:rPr lang="en-US" dirty="0" smtClean="0"/>
              <a:t>Best experience is to start ICE when Bob receives the OFFER even before he accepts the call</a:t>
            </a:r>
          </a:p>
          <a:p>
            <a:r>
              <a:rPr lang="en-US" dirty="0" smtClean="0"/>
              <a:t>But we don’t know the media parameters till he answers the call</a:t>
            </a:r>
          </a:p>
          <a:p>
            <a:pPr lvl="1"/>
            <a:r>
              <a:rPr lang="en-US" dirty="0" smtClean="0"/>
              <a:t>For instance, he might accept audio but not video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01032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moreComing</a:t>
            </a:r>
            <a:r>
              <a:rPr lang="en-US" dirty="0" smtClean="0"/>
              <a:t> flag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messageType</a:t>
            </a:r>
            <a:r>
              <a:rPr lang="en-US" dirty="0" smtClean="0"/>
              <a:t>”: “ANSWER”,</a:t>
            </a:r>
          </a:p>
          <a:p>
            <a:pPr lvl="1"/>
            <a:r>
              <a:rPr lang="en-US" dirty="0"/>
              <a:t>"callerSessionId":"13456789ABCDEF",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calleeSessionId":"abc1234356"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moreComing</a:t>
            </a:r>
            <a:r>
              <a:rPr lang="en-US" dirty="0" smtClean="0">
                <a:solidFill>
                  <a:srgbClr val="FF0000"/>
                </a:solidFill>
              </a:rPr>
              <a:t>”:true,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sdp</a:t>
            </a:r>
            <a:r>
              <a:rPr lang="en-US" dirty="0" smtClean="0"/>
              <a:t>”:…         // ICE candidates but </a:t>
            </a:r>
            <a:r>
              <a:rPr lang="en-US" dirty="0" err="1" smtClean="0"/>
              <a:t>recvonly</a:t>
            </a:r>
            <a:r>
              <a:rPr lang="en-US" dirty="0" smtClean="0"/>
              <a:t> media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err="1" smtClean="0"/>
              <a:t>moreComing</a:t>
            </a:r>
            <a:r>
              <a:rPr lang="en-US" dirty="0" smtClean="0"/>
              <a:t> flag means that another ANSWER will follow to this OFFER</a:t>
            </a:r>
          </a:p>
          <a:p>
            <a:r>
              <a:rPr lang="en-US" dirty="0" smtClean="0"/>
              <a:t>OFFER/ANSWER transaction isn’t complete till </a:t>
            </a:r>
            <a:r>
              <a:rPr lang="en-US" dirty="0" err="1" smtClean="0"/>
              <a:t>moreComing</a:t>
            </a:r>
            <a:r>
              <a:rPr lang="en-US" dirty="0" smtClean="0"/>
              <a:t>=false</a:t>
            </a:r>
          </a:p>
          <a:p>
            <a:r>
              <a:rPr lang="en-US" dirty="0" smtClean="0"/>
              <a:t>No OK for </a:t>
            </a:r>
            <a:r>
              <a:rPr lang="en-US" dirty="0" err="1" smtClean="0"/>
              <a:t>moreComing</a:t>
            </a:r>
            <a:r>
              <a:rPr lang="en-US" dirty="0" smtClean="0"/>
              <a:t>=true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528466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Need to pass in TURN and STUN servers and credentials</a:t>
            </a:r>
          </a:p>
          <a:p>
            <a:r>
              <a:rPr lang="en-US" dirty="0" smtClean="0"/>
              <a:t>Often optimal to use more than one</a:t>
            </a:r>
          </a:p>
          <a:p>
            <a:r>
              <a:rPr lang="en-US" dirty="0" smtClean="0"/>
              <a:t>Proposal, array of URL</a:t>
            </a:r>
          </a:p>
          <a:p>
            <a:endParaRPr lang="en-US" dirty="0" smtClean="0"/>
          </a:p>
          <a:p>
            <a:r>
              <a:rPr lang="en-US" dirty="0" smtClean="0"/>
              <a:t>Note Current text broken for IPv6 IP addresses</a:t>
            </a:r>
          </a:p>
          <a:p>
            <a:r>
              <a:rPr lang="en-US" dirty="0" smtClean="0"/>
              <a:t>Draft has: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PeerConnection</a:t>
            </a:r>
            <a:r>
              <a:rPr lang="en-US" dirty="0" smtClean="0"/>
              <a:t>( “TURNS 203.0.113.2:3478”, …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Proposal: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PeerConnection</a:t>
            </a:r>
            <a:r>
              <a:rPr lang="en-US" dirty="0" smtClean="0"/>
              <a:t>( [“turns://203.0.112.2:3478”,”stun://example.com”], 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for Offer / Answer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JS Objects </a:t>
            </a:r>
          </a:p>
          <a:p>
            <a:r>
              <a:rPr lang="en-US" dirty="0" smtClean="0"/>
              <a:t>JSON strings</a:t>
            </a:r>
          </a:p>
          <a:p>
            <a:r>
              <a:rPr lang="en-US" dirty="0" smtClean="0"/>
              <a:t>Other</a:t>
            </a:r>
          </a:p>
          <a:p>
            <a:endParaRPr lang="en-US" dirty="0" smtClean="0"/>
          </a:p>
          <a:p>
            <a:r>
              <a:rPr lang="en-US" dirty="0" smtClean="0"/>
              <a:t>Use ROAP?</a:t>
            </a:r>
          </a:p>
          <a:p>
            <a:r>
              <a:rPr lang="en-US" dirty="0" smtClean="0"/>
              <a:t>Move def of application/html-peer-connection-</a:t>
            </a:r>
            <a:r>
              <a:rPr lang="en-US" dirty="0" err="1" smtClean="0"/>
              <a:t>deta</a:t>
            </a:r>
            <a:r>
              <a:rPr lang="en-US" dirty="0" smtClean="0"/>
              <a:t> to ROAP?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Help ! </a:t>
            </a:r>
          </a:p>
          <a:p>
            <a:r>
              <a:rPr lang="en-US" dirty="0" smtClean="0"/>
              <a:t>Draft has</a:t>
            </a:r>
          </a:p>
          <a:p>
            <a:pPr lvl="1"/>
            <a:r>
              <a:rPr lang="en-US" dirty="0" smtClean="0"/>
              <a:t>All SDP media descriptions for streams represented by </a:t>
            </a:r>
            <a:r>
              <a:rPr lang="en-US" dirty="0" err="1" smtClean="0"/>
              <a:t>MediaStream</a:t>
            </a:r>
            <a:r>
              <a:rPr lang="en-US" dirty="0" smtClean="0"/>
              <a:t> objects must include a label attribute ("a=label:") whose value is the value of the </a:t>
            </a:r>
            <a:r>
              <a:rPr lang="en-US" dirty="0" err="1" smtClean="0"/>
              <a:t>MediaStream</a:t>
            </a:r>
            <a:r>
              <a:rPr lang="en-US" dirty="0" smtClean="0"/>
              <a:t> object's label attribute. [SDP] [SDPLABEL]</a:t>
            </a:r>
          </a:p>
          <a:p>
            <a:r>
              <a:rPr lang="en-US" dirty="0" smtClean="0"/>
              <a:t>Is this label really the same as the SDP “a=label” ?</a:t>
            </a:r>
          </a:p>
          <a:p>
            <a:r>
              <a:rPr lang="en-US" dirty="0" smtClean="0"/>
              <a:t>Can’t require that we have this with legacy things?</a:t>
            </a:r>
          </a:p>
          <a:p>
            <a:r>
              <a:rPr lang="en-US" dirty="0" smtClean="0"/>
              <a:t>Why do we have this?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Proposal</a:t>
            </a:r>
          </a:p>
          <a:p>
            <a:r>
              <a:rPr lang="en-US" dirty="0" smtClean="0"/>
              <a:t>Have a stats method  on </a:t>
            </a:r>
            <a:r>
              <a:rPr lang="en-US" dirty="0" err="1" smtClean="0"/>
              <a:t>PeerConnection</a:t>
            </a:r>
            <a:endParaRPr lang="en-US" dirty="0" smtClean="0"/>
          </a:p>
          <a:p>
            <a:r>
              <a:rPr lang="en-US" dirty="0" smtClean="0"/>
              <a:t>Have it return a dictionary of stats</a:t>
            </a:r>
          </a:p>
          <a:p>
            <a:r>
              <a:rPr lang="en-US" dirty="0" smtClean="0"/>
              <a:t>Define an IANA registry of well known stat names</a:t>
            </a:r>
          </a:p>
          <a:p>
            <a:r>
              <a:rPr lang="en-US" dirty="0" smtClean="0"/>
              <a:t>The dictionary value for a stat can be primitive type or an array or object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Situation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PeerConnection</a:t>
            </a:r>
            <a:r>
              <a:rPr lang="en-US" dirty="0"/>
              <a:t> </a:t>
            </a:r>
            <a:r>
              <a:rPr lang="en-US" dirty="0" smtClean="0"/>
              <a:t>emits messages like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“SDP\n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v=0\</a:t>
            </a:r>
            <a:r>
              <a:rPr lang="en-US" dirty="0" smtClean="0"/>
              <a:t>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o=- 2890844526 2890842807 IN IP4 192.0.2.1\n</a:t>
            </a:r>
          </a:p>
          <a:p>
            <a:pPr marL="0" indent="0">
              <a:buNone/>
            </a:pPr>
            <a:r>
              <a:rPr lang="en-US" dirty="0"/>
              <a:t>   s= \n</a:t>
            </a:r>
          </a:p>
          <a:p>
            <a:pPr marL="0" indent="0">
              <a:buNone/>
            </a:pPr>
            <a:r>
              <a:rPr lang="en-US" dirty="0"/>
              <a:t>   c=IN IP4 192.0.2.1\n</a:t>
            </a:r>
          </a:p>
          <a:p>
            <a:pPr marL="0" indent="0">
              <a:buNone/>
            </a:pPr>
            <a:r>
              <a:rPr lang="en-US" dirty="0"/>
              <a:t>   t=2873397496 2873404696\n</a:t>
            </a:r>
          </a:p>
          <a:p>
            <a:pPr marL="0" indent="0">
              <a:buNone/>
            </a:pPr>
            <a:r>
              <a:rPr lang="en-US" dirty="0"/>
              <a:t>   m=audio 49170 RTP/AVP </a:t>
            </a:r>
            <a:r>
              <a:rPr lang="en-US" dirty="0" smtClean="0"/>
              <a:t>0”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Tell CODECs something about the application that they may need to understand to make good encoding choices</a:t>
            </a:r>
          </a:p>
          <a:p>
            <a:r>
              <a:rPr lang="en-US" dirty="0" smtClean="0"/>
              <a:t>Audio: is music or is spoken voice</a:t>
            </a:r>
          </a:p>
          <a:p>
            <a:r>
              <a:rPr lang="en-US" dirty="0" smtClean="0"/>
              <a:t>Video: prefer spatial or temporal fidelity</a:t>
            </a:r>
          </a:p>
          <a:p>
            <a:r>
              <a:rPr lang="en-US" dirty="0" smtClean="0"/>
              <a:t>Proposal</a:t>
            </a:r>
          </a:p>
          <a:p>
            <a:pPr lvl="1"/>
            <a:r>
              <a:rPr lang="en-US" dirty="0" smtClean="0"/>
              <a:t>IANA registry of well known hints</a:t>
            </a:r>
          </a:p>
          <a:p>
            <a:pPr lvl="1"/>
            <a:r>
              <a:rPr lang="en-US" dirty="0" smtClean="0"/>
              <a:t>Have some sort of </a:t>
            </a:r>
            <a:r>
              <a:rPr lang="en-US" dirty="0" err="1" smtClean="0"/>
              <a:t>setHints</a:t>
            </a:r>
            <a:r>
              <a:rPr lang="en-US" dirty="0" smtClean="0"/>
              <a:t> method on a media streams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 happens (lets add video … )</a:t>
            </a:r>
          </a:p>
          <a:p>
            <a:r>
              <a:rPr lang="en-US" dirty="0" smtClean="0"/>
              <a:t>Deal with this in IETF</a:t>
            </a:r>
          </a:p>
          <a:p>
            <a:r>
              <a:rPr lang="en-US" dirty="0" smtClean="0"/>
              <a:t>ROAP takes care of it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Channel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Proposal – Focus on the API</a:t>
            </a:r>
          </a:p>
          <a:p>
            <a:r>
              <a:rPr lang="en-US" dirty="0" smtClean="0"/>
              <a:t>Send and receive a string/blob</a:t>
            </a:r>
          </a:p>
          <a:p>
            <a:pPr lvl="1"/>
            <a:r>
              <a:rPr lang="en-US" dirty="0" smtClean="0"/>
              <a:t>Unreliable delivery ?</a:t>
            </a:r>
          </a:p>
          <a:p>
            <a:pPr lvl="1"/>
            <a:r>
              <a:rPr lang="en-US" dirty="0" smtClean="0"/>
              <a:t>Reliable delivery ?</a:t>
            </a:r>
          </a:p>
          <a:p>
            <a:pPr lvl="1"/>
            <a:r>
              <a:rPr lang="en-US" dirty="0" smtClean="0"/>
              <a:t>Out of order delivery? </a:t>
            </a:r>
          </a:p>
          <a:p>
            <a:pPr lvl="1"/>
            <a:r>
              <a:rPr lang="en-US" dirty="0" smtClean="0"/>
              <a:t>Stream of data ?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DTMF on Audio Stream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Need to callback when received DTMF and way to tell audio stream to send DTMF</a:t>
            </a:r>
          </a:p>
          <a:p>
            <a:r>
              <a:rPr lang="en-US" dirty="0" smtClean="0"/>
              <a:t>Proposal:</a:t>
            </a:r>
          </a:p>
          <a:p>
            <a:pPr lvl="1"/>
            <a:r>
              <a:rPr lang="en-US" dirty="0" smtClean="0"/>
              <a:t>Add callback and method to send to audio streams</a:t>
            </a:r>
          </a:p>
          <a:p>
            <a:pPr lvl="1"/>
            <a:r>
              <a:rPr lang="en-US" dirty="0" smtClean="0"/>
              <a:t>Add a way to disable it when creating stream 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Order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Draft has</a:t>
            </a:r>
          </a:p>
          <a:p>
            <a:pPr lvl="1"/>
            <a:r>
              <a:rPr lang="en-US" dirty="0" smtClean="0"/>
              <a:t>The relative order of all tracks in a user agent must be stable. All audio tracks must precede all video tracks. </a:t>
            </a:r>
          </a:p>
          <a:p>
            <a:r>
              <a:rPr lang="en-US" dirty="0" smtClean="0"/>
              <a:t>Why do we need audio before video? </a:t>
            </a:r>
          </a:p>
          <a:p>
            <a:r>
              <a:rPr lang="en-US" dirty="0" smtClean="0"/>
              <a:t>Complicates mapping to SDP which is not this way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that’s kind of lame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if we want to add something else?</a:t>
            </a:r>
          </a:p>
          <a:p>
            <a:r>
              <a:rPr lang="en-US" dirty="0" smtClean="0"/>
              <a:t>For instance, a message ID</a:t>
            </a:r>
          </a:p>
          <a:p>
            <a:r>
              <a:rPr lang="en-US" dirty="0" smtClean="0"/>
              <a:t>Maybe some structure would be nice….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72534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JSON 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sdp</a:t>
            </a:r>
            <a:r>
              <a:rPr lang="en-US" dirty="0" smtClean="0"/>
              <a:t>”:”v</a:t>
            </a:r>
            <a:r>
              <a:rPr lang="en-US" dirty="0"/>
              <a:t>=0\n</a:t>
            </a:r>
          </a:p>
          <a:p>
            <a:pPr lvl="1"/>
            <a:r>
              <a:rPr lang="en-US" dirty="0"/>
              <a:t>   o=- 2890844526 2890842807 IN IP4 192.0.2.1\n</a:t>
            </a:r>
          </a:p>
          <a:p>
            <a:pPr lvl="1"/>
            <a:r>
              <a:rPr lang="en-US" dirty="0"/>
              <a:t>   s= \n</a:t>
            </a:r>
          </a:p>
          <a:p>
            <a:pPr lvl="1"/>
            <a:r>
              <a:rPr lang="en-US" dirty="0"/>
              <a:t>   c=IN IP4 192.0.2.1\n</a:t>
            </a:r>
          </a:p>
          <a:p>
            <a:pPr lvl="1"/>
            <a:r>
              <a:rPr lang="en-US" dirty="0"/>
              <a:t>   t=2873397496 2873404696\n</a:t>
            </a:r>
          </a:p>
          <a:p>
            <a:pPr lvl="1"/>
            <a:r>
              <a:rPr lang="en-US" dirty="0"/>
              <a:t>   m=audio 49170 RTP/AVP </a:t>
            </a:r>
            <a:r>
              <a:rPr lang="en-US" dirty="0" smtClean="0"/>
              <a:t>0”</a:t>
            </a:r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r>
              <a:rPr lang="en-US" dirty="0" smtClean="0"/>
              <a:t>Now at least we can extend things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88314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tell offers from answers?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Easy to get confused if we have glare</a:t>
            </a:r>
          </a:p>
          <a:p>
            <a:r>
              <a:rPr lang="en-US" dirty="0" smtClean="0"/>
              <a:t>We both send SDP at the same time</a:t>
            </a:r>
          </a:p>
          <a:p>
            <a:r>
              <a:rPr lang="en-US" dirty="0" smtClean="0"/>
              <a:t>Is the SDP I just got a new call or an answer to my offer?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761904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messageType</a:t>
            </a:r>
            <a:r>
              <a:rPr lang="en-US" dirty="0" smtClean="0">
                <a:solidFill>
                  <a:srgbClr val="FF0000"/>
                </a:solidFill>
              </a:rPr>
              <a:t>”: “OFFER”,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sdp</a:t>
            </a:r>
            <a:r>
              <a:rPr lang="en-US" dirty="0" smtClean="0"/>
              <a:t>”:”v</a:t>
            </a:r>
            <a:r>
              <a:rPr lang="en-US" dirty="0"/>
              <a:t>=0\n</a:t>
            </a:r>
          </a:p>
          <a:p>
            <a:pPr lvl="1"/>
            <a:r>
              <a:rPr lang="en-US" dirty="0"/>
              <a:t>   o=- 2890844526 2890842807 IN IP4 192.0.2.1\n</a:t>
            </a:r>
          </a:p>
          <a:p>
            <a:pPr lvl="1"/>
            <a:r>
              <a:rPr lang="en-US" dirty="0"/>
              <a:t>   s= \n</a:t>
            </a:r>
          </a:p>
          <a:p>
            <a:pPr lvl="1"/>
            <a:r>
              <a:rPr lang="en-US" dirty="0"/>
              <a:t>   c=IN IP4 192.0.2.1\n</a:t>
            </a:r>
          </a:p>
          <a:p>
            <a:pPr lvl="1"/>
            <a:r>
              <a:rPr lang="en-US" dirty="0"/>
              <a:t>   t=2873397496 2873404696\n</a:t>
            </a:r>
          </a:p>
          <a:p>
            <a:pPr lvl="1"/>
            <a:r>
              <a:rPr lang="en-US" dirty="0"/>
              <a:t>   m=audio 49170 RTP/AVP </a:t>
            </a:r>
            <a:r>
              <a:rPr lang="en-US" dirty="0" smtClean="0"/>
              <a:t>0”</a:t>
            </a:r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8067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identify sessions?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 might have multiple sessions going on</a:t>
            </a:r>
          </a:p>
          <a:p>
            <a:r>
              <a:rPr lang="en-US" dirty="0" smtClean="0"/>
              <a:t>Either simultaneously or in sequence</a:t>
            </a:r>
          </a:p>
          <a:p>
            <a:r>
              <a:rPr lang="en-US" dirty="0" smtClean="0"/>
              <a:t>Message delays can make these look like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64508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messageType</a:t>
            </a:r>
            <a:r>
              <a:rPr lang="en-US" dirty="0" smtClean="0"/>
              <a:t>”: “ANSWER”,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"callerSessionId":"13456789ABCDEF",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>
                <a:solidFill>
                  <a:srgbClr val="FF0000"/>
                </a:solidFill>
              </a:rPr>
              <a:t>calleeSessionId":"abc1234356"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sdp</a:t>
            </a:r>
            <a:r>
              <a:rPr lang="en-US" dirty="0" smtClean="0"/>
              <a:t>”:”v</a:t>
            </a:r>
            <a:r>
              <a:rPr lang="en-US" dirty="0"/>
              <a:t>=0\n</a:t>
            </a:r>
          </a:p>
          <a:p>
            <a:pPr lvl="1"/>
            <a:r>
              <a:rPr lang="en-US" dirty="0"/>
              <a:t>   o=- 2890844526 2890842807 IN IP4 192.0.2.1\n</a:t>
            </a:r>
          </a:p>
          <a:p>
            <a:pPr lvl="1"/>
            <a:r>
              <a:rPr lang="en-US" dirty="0"/>
              <a:t>   s= \n</a:t>
            </a:r>
          </a:p>
          <a:p>
            <a:pPr lvl="1"/>
            <a:r>
              <a:rPr lang="en-US" dirty="0"/>
              <a:t>   c=IN IP4 192.0.2.1\n</a:t>
            </a:r>
          </a:p>
          <a:p>
            <a:pPr lvl="1"/>
            <a:r>
              <a:rPr lang="en-US" dirty="0"/>
              <a:t>   t=2873397496 2873404696\n</a:t>
            </a:r>
          </a:p>
          <a:p>
            <a:pPr lvl="1"/>
            <a:r>
              <a:rPr lang="en-US" dirty="0"/>
              <a:t>   m=audio 49170 RTP/AVP </a:t>
            </a:r>
            <a:r>
              <a:rPr lang="en-US" dirty="0" smtClean="0"/>
              <a:t>0”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Session ID must be globally unique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2194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session IDs get established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{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messageType</a:t>
            </a:r>
            <a:r>
              <a:rPr lang="en-US" dirty="0"/>
              <a:t>”: </a:t>
            </a:r>
            <a:r>
              <a:rPr lang="en-US" dirty="0" smtClean="0"/>
              <a:t>“OFFER”</a:t>
            </a:r>
            <a:r>
              <a:rPr lang="en-US" dirty="0"/>
              <a:t>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"callerSessionId":"13456789ABCDEF",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{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messageType</a:t>
            </a:r>
            <a:r>
              <a:rPr lang="en-US" dirty="0"/>
              <a:t>”: “ANSWER”,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"callerSessionId":"13456789ABCDEF",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"calleeSessionId":"abc1234356"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/>
              <a:t>}</a:t>
            </a:r>
          </a:p>
          <a:p>
            <a:r>
              <a:rPr lang="en-US" dirty="0" smtClean="0"/>
              <a:t>Each side contributes a session ID</a:t>
            </a:r>
          </a:p>
          <a:p>
            <a:r>
              <a:rPr lang="en-US" dirty="0" smtClean="0"/>
              <a:t>Session defined by combination of each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91541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template_dark.potx</Template>
  <TotalTime>6388</TotalTime>
  <Words>1229</Words>
  <Application>Microsoft Macintosh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Cisco Arial 4x3 template_dark</vt:lpstr>
      <vt:lpstr> WebRTC  PeerConnection</vt:lpstr>
      <vt:lpstr>The Current Situation</vt:lpstr>
      <vt:lpstr>Well, that’s kind of lame</vt:lpstr>
      <vt:lpstr>A JSON version</vt:lpstr>
      <vt:lpstr>How do we tell offers from answers?</vt:lpstr>
      <vt:lpstr>Message types</vt:lpstr>
      <vt:lpstr>How do we identify sessions?</vt:lpstr>
      <vt:lpstr>Session ID</vt:lpstr>
      <vt:lpstr>How session IDs get established</vt:lpstr>
      <vt:lpstr>Multiple offer/answer pairs</vt:lpstr>
      <vt:lpstr>Sequence field</vt:lpstr>
      <vt:lpstr>ANSWER confirmation</vt:lpstr>
      <vt:lpstr>OK message</vt:lpstr>
      <vt:lpstr>ICE Pipelining</vt:lpstr>
      <vt:lpstr>moreComing flag</vt:lpstr>
      <vt:lpstr>Configuration </vt:lpstr>
      <vt:lpstr>Syntax for Offer / Answer Messages</vt:lpstr>
      <vt:lpstr>Label</vt:lpstr>
      <vt:lpstr>Stats </vt:lpstr>
      <vt:lpstr>Hints</vt:lpstr>
      <vt:lpstr>Glare</vt:lpstr>
      <vt:lpstr>Data Channel</vt:lpstr>
      <vt:lpstr>DTMF on Audio Stream</vt:lpstr>
      <vt:lpstr>Track Order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Chart Templates</dc:title>
  <dc:creator>Steve Donovan (stdonova)</dc:creator>
  <cp:lastModifiedBy>Cullen Jennings</cp:lastModifiedBy>
  <cp:revision>32</cp:revision>
  <dcterms:created xsi:type="dcterms:W3CDTF">2011-10-31T01:49:32Z</dcterms:created>
  <dcterms:modified xsi:type="dcterms:W3CDTF">2011-10-31T01:50:14Z</dcterms:modified>
</cp:coreProperties>
</file>