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62" r:id="rId5"/>
    <p:sldId id="263" r:id="rId6"/>
    <p:sldId id="259" r:id="rId7"/>
    <p:sldId id="264" r:id="rId8"/>
    <p:sldId id="265" r:id="rId9"/>
    <p:sldId id="266" r:id="rId10"/>
    <p:sldId id="260" r:id="rId11"/>
    <p:sldId id="267" r:id="rId12"/>
    <p:sldId id="268" r:id="rId13"/>
    <p:sldId id="269" r:id="rId14"/>
    <p:sldId id="270" r:id="rId15"/>
    <p:sldId id="261" r:id="rId16"/>
    <p:sldId id="272" r:id="rId17"/>
    <p:sldId id="273" r:id="rId18"/>
    <p:sldId id="271" r:id="rId19"/>
    <p:sldId id="274" r:id="rId20"/>
    <p:sldId id="275" r:id="rId21"/>
    <p:sldId id="276" r:id="rId22"/>
    <p:sldId id="277"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9" d="100"/>
          <a:sy n="129" d="100"/>
        </p:scale>
        <p:origin x="-120" y="-16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printerSettings" Target="printerSettings/printerSettings1.bin"/><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2EC7ADA-BEE2-674D-AC65-5B83CFFF1367}" type="datetimeFigureOut">
              <a:rPr lang="en-US" smtClean="0"/>
              <a:t>2/5/13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7EB10C-7C98-1044-86DA-5A1526212621}" type="slidenum">
              <a:rPr lang="en-US" smtClean="0"/>
              <a:t>‹#›</a:t>
            </a:fld>
            <a:endParaRPr lang="en-US"/>
          </a:p>
        </p:txBody>
      </p:sp>
    </p:spTree>
    <p:extLst>
      <p:ext uri="{BB962C8B-B14F-4D97-AF65-F5344CB8AC3E}">
        <p14:creationId xmlns:p14="http://schemas.microsoft.com/office/powerpoint/2010/main" val="32828945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EC7ADA-BEE2-674D-AC65-5B83CFFF1367}" type="datetimeFigureOut">
              <a:rPr lang="en-US" smtClean="0"/>
              <a:t>2/5/13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7EB10C-7C98-1044-86DA-5A1526212621}" type="slidenum">
              <a:rPr lang="en-US" smtClean="0"/>
              <a:t>‹#›</a:t>
            </a:fld>
            <a:endParaRPr lang="en-US"/>
          </a:p>
        </p:txBody>
      </p:sp>
    </p:spTree>
    <p:extLst>
      <p:ext uri="{BB962C8B-B14F-4D97-AF65-F5344CB8AC3E}">
        <p14:creationId xmlns:p14="http://schemas.microsoft.com/office/powerpoint/2010/main" val="16034024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EC7ADA-BEE2-674D-AC65-5B83CFFF1367}" type="datetimeFigureOut">
              <a:rPr lang="en-US" smtClean="0"/>
              <a:t>2/5/13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7EB10C-7C98-1044-86DA-5A1526212621}" type="slidenum">
              <a:rPr lang="en-US" smtClean="0"/>
              <a:t>‹#›</a:t>
            </a:fld>
            <a:endParaRPr lang="en-US"/>
          </a:p>
        </p:txBody>
      </p:sp>
    </p:spTree>
    <p:extLst>
      <p:ext uri="{BB962C8B-B14F-4D97-AF65-F5344CB8AC3E}">
        <p14:creationId xmlns:p14="http://schemas.microsoft.com/office/powerpoint/2010/main" val="32143033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EC7ADA-BEE2-674D-AC65-5B83CFFF1367}" type="datetimeFigureOut">
              <a:rPr lang="en-US" smtClean="0"/>
              <a:t>2/5/13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7EB10C-7C98-1044-86DA-5A1526212621}" type="slidenum">
              <a:rPr lang="en-US" smtClean="0"/>
              <a:t>‹#›</a:t>
            </a:fld>
            <a:endParaRPr lang="en-US"/>
          </a:p>
        </p:txBody>
      </p:sp>
    </p:spTree>
    <p:extLst>
      <p:ext uri="{BB962C8B-B14F-4D97-AF65-F5344CB8AC3E}">
        <p14:creationId xmlns:p14="http://schemas.microsoft.com/office/powerpoint/2010/main" val="10711197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2EC7ADA-BEE2-674D-AC65-5B83CFFF1367}" type="datetimeFigureOut">
              <a:rPr lang="en-US" smtClean="0"/>
              <a:t>2/5/13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7EB10C-7C98-1044-86DA-5A1526212621}" type="slidenum">
              <a:rPr lang="en-US" smtClean="0"/>
              <a:t>‹#›</a:t>
            </a:fld>
            <a:endParaRPr lang="en-US"/>
          </a:p>
        </p:txBody>
      </p:sp>
    </p:spTree>
    <p:extLst>
      <p:ext uri="{BB962C8B-B14F-4D97-AF65-F5344CB8AC3E}">
        <p14:creationId xmlns:p14="http://schemas.microsoft.com/office/powerpoint/2010/main" val="28402222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2EC7ADA-BEE2-674D-AC65-5B83CFFF1367}" type="datetimeFigureOut">
              <a:rPr lang="en-US" smtClean="0"/>
              <a:t>2/5/13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7EB10C-7C98-1044-86DA-5A1526212621}" type="slidenum">
              <a:rPr lang="en-US" smtClean="0"/>
              <a:t>‹#›</a:t>
            </a:fld>
            <a:endParaRPr lang="en-US"/>
          </a:p>
        </p:txBody>
      </p:sp>
    </p:spTree>
    <p:extLst>
      <p:ext uri="{BB962C8B-B14F-4D97-AF65-F5344CB8AC3E}">
        <p14:creationId xmlns:p14="http://schemas.microsoft.com/office/powerpoint/2010/main" val="5562749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2EC7ADA-BEE2-674D-AC65-5B83CFFF1367}" type="datetimeFigureOut">
              <a:rPr lang="en-US" smtClean="0"/>
              <a:t>2/5/13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37EB10C-7C98-1044-86DA-5A1526212621}" type="slidenum">
              <a:rPr lang="en-US" smtClean="0"/>
              <a:t>‹#›</a:t>
            </a:fld>
            <a:endParaRPr lang="en-US"/>
          </a:p>
        </p:txBody>
      </p:sp>
    </p:spTree>
    <p:extLst>
      <p:ext uri="{BB962C8B-B14F-4D97-AF65-F5344CB8AC3E}">
        <p14:creationId xmlns:p14="http://schemas.microsoft.com/office/powerpoint/2010/main" val="5020604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2EC7ADA-BEE2-674D-AC65-5B83CFFF1367}" type="datetimeFigureOut">
              <a:rPr lang="en-US" smtClean="0"/>
              <a:t>2/5/13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7EB10C-7C98-1044-86DA-5A1526212621}" type="slidenum">
              <a:rPr lang="en-US" smtClean="0"/>
              <a:t>‹#›</a:t>
            </a:fld>
            <a:endParaRPr lang="en-US"/>
          </a:p>
        </p:txBody>
      </p:sp>
    </p:spTree>
    <p:extLst>
      <p:ext uri="{BB962C8B-B14F-4D97-AF65-F5344CB8AC3E}">
        <p14:creationId xmlns:p14="http://schemas.microsoft.com/office/powerpoint/2010/main" val="28802511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EC7ADA-BEE2-674D-AC65-5B83CFFF1367}" type="datetimeFigureOut">
              <a:rPr lang="en-US" smtClean="0"/>
              <a:t>2/5/13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37EB10C-7C98-1044-86DA-5A1526212621}" type="slidenum">
              <a:rPr lang="en-US" smtClean="0"/>
              <a:t>‹#›</a:t>
            </a:fld>
            <a:endParaRPr lang="en-US"/>
          </a:p>
        </p:txBody>
      </p:sp>
    </p:spTree>
    <p:extLst>
      <p:ext uri="{BB962C8B-B14F-4D97-AF65-F5344CB8AC3E}">
        <p14:creationId xmlns:p14="http://schemas.microsoft.com/office/powerpoint/2010/main" val="37577540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EC7ADA-BEE2-674D-AC65-5B83CFFF1367}" type="datetimeFigureOut">
              <a:rPr lang="en-US" smtClean="0"/>
              <a:t>2/5/13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7EB10C-7C98-1044-86DA-5A1526212621}" type="slidenum">
              <a:rPr lang="en-US" smtClean="0"/>
              <a:t>‹#›</a:t>
            </a:fld>
            <a:endParaRPr lang="en-US"/>
          </a:p>
        </p:txBody>
      </p:sp>
    </p:spTree>
    <p:extLst>
      <p:ext uri="{BB962C8B-B14F-4D97-AF65-F5344CB8AC3E}">
        <p14:creationId xmlns:p14="http://schemas.microsoft.com/office/powerpoint/2010/main" val="32841352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EC7ADA-BEE2-674D-AC65-5B83CFFF1367}" type="datetimeFigureOut">
              <a:rPr lang="en-US" smtClean="0"/>
              <a:t>2/5/13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7EB10C-7C98-1044-86DA-5A1526212621}" type="slidenum">
              <a:rPr lang="en-US" smtClean="0"/>
              <a:t>‹#›</a:t>
            </a:fld>
            <a:endParaRPr lang="en-US"/>
          </a:p>
        </p:txBody>
      </p:sp>
    </p:spTree>
    <p:extLst>
      <p:ext uri="{BB962C8B-B14F-4D97-AF65-F5344CB8AC3E}">
        <p14:creationId xmlns:p14="http://schemas.microsoft.com/office/powerpoint/2010/main" val="114529829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EC7ADA-BEE2-674D-AC65-5B83CFFF1367}" type="datetimeFigureOut">
              <a:rPr lang="en-US" smtClean="0"/>
              <a:t>2/5/13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7EB10C-7C98-1044-86DA-5A1526212621}" type="slidenum">
              <a:rPr lang="en-US" smtClean="0"/>
              <a:t>‹#›</a:t>
            </a:fld>
            <a:endParaRPr lang="en-US"/>
          </a:p>
        </p:txBody>
      </p:sp>
    </p:spTree>
    <p:extLst>
      <p:ext uri="{BB962C8B-B14F-4D97-AF65-F5344CB8AC3E}">
        <p14:creationId xmlns:p14="http://schemas.microsoft.com/office/powerpoint/2010/main" val="42922476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emf"/><Relationship Id="rId3" Type="http://schemas.openxmlformats.org/officeDocument/2006/relationships/image" Target="../media/image5.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emf"/><Relationship Id="rId3" Type="http://schemas.openxmlformats.org/officeDocument/2006/relationships/image" Target="../media/image7.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emf"/><Relationship Id="rId3" Type="http://schemas.openxmlformats.org/officeDocument/2006/relationships/image" Target="../media/image9.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emf"/><Relationship Id="rId3" Type="http://schemas.openxmlformats.org/officeDocument/2006/relationships/image" Target="../media/image11.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emf"/><Relationship Id="rId3" Type="http://schemas.openxmlformats.org/officeDocument/2006/relationships/image" Target="../media/image13.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smtClean="0"/>
              <a:t>WebRTC</a:t>
            </a:r>
            <a:r>
              <a:rPr lang="en-US" dirty="0" smtClean="0"/>
              <a:t> Call Flows</a:t>
            </a:r>
            <a:endParaRPr lang="en-US" dirty="0"/>
          </a:p>
        </p:txBody>
      </p:sp>
      <p:sp>
        <p:nvSpPr>
          <p:cNvPr id="3" name="Subtitle 2"/>
          <p:cNvSpPr>
            <a:spLocks noGrp="1"/>
          </p:cNvSpPr>
          <p:nvPr>
            <p:ph type="subTitle" idx="1"/>
          </p:nvPr>
        </p:nvSpPr>
        <p:spPr/>
        <p:txBody>
          <a:bodyPr/>
          <a:lstStyle/>
          <a:p>
            <a:r>
              <a:rPr lang="en-US" dirty="0" smtClean="0"/>
              <a:t>W3C </a:t>
            </a:r>
            <a:r>
              <a:rPr lang="en-US" dirty="0" err="1" smtClean="0"/>
              <a:t>WebRTC</a:t>
            </a:r>
            <a:r>
              <a:rPr lang="en-US" dirty="0" smtClean="0"/>
              <a:t> Interim Meeting</a:t>
            </a:r>
          </a:p>
          <a:p>
            <a:r>
              <a:rPr lang="en-US" dirty="0" smtClean="0"/>
              <a:t>Boston, MA</a:t>
            </a:r>
          </a:p>
          <a:p>
            <a:r>
              <a:rPr lang="en-US" dirty="0" smtClean="0"/>
              <a:t>February 6, 2013</a:t>
            </a:r>
            <a:endParaRPr lang="en-US" dirty="0"/>
          </a:p>
        </p:txBody>
      </p:sp>
    </p:spTree>
    <p:extLst>
      <p:ext uri="{BB962C8B-B14F-4D97-AF65-F5344CB8AC3E}">
        <p14:creationId xmlns:p14="http://schemas.microsoft.com/office/powerpoint/2010/main" val="7919750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10.4 Call Flow Browser to Browser</a:t>
            </a:r>
            <a:endParaRPr lang="en-US" dirty="0"/>
          </a:p>
        </p:txBody>
      </p:sp>
      <p:sp>
        <p:nvSpPr>
          <p:cNvPr id="5" name="Content Placeholder 4"/>
          <p:cNvSpPr>
            <a:spLocks noGrp="1"/>
          </p:cNvSpPr>
          <p:nvPr>
            <p:ph idx="1"/>
          </p:nvPr>
        </p:nvSpPr>
        <p:spPr/>
        <p:txBody>
          <a:bodyPr/>
          <a:lstStyle/>
          <a:p>
            <a:r>
              <a:rPr lang="en-US" dirty="0"/>
              <a:t>Editors' Note: This example flow needs to be discussed on the list and is likely wrong in many ways.</a:t>
            </a:r>
          </a:p>
          <a:p>
            <a:r>
              <a:rPr lang="en-US" dirty="0"/>
              <a:t>This shows an example of one possible call flow between two browsers. This does not show every callback that gets fired but instead tries to reduce it down to only show the key events and messages.</a:t>
            </a:r>
          </a:p>
        </p:txBody>
      </p:sp>
    </p:spTree>
    <p:extLst>
      <p:ext uri="{BB962C8B-B14F-4D97-AF65-F5344CB8AC3E}">
        <p14:creationId xmlns:p14="http://schemas.microsoft.com/office/powerpoint/2010/main" val="35271733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10.4, </a:t>
            </a:r>
            <a:r>
              <a:rPr lang="en-US" dirty="0" err="1" smtClean="0"/>
              <a:t>cont</a:t>
            </a:r>
            <a:endParaRPr lang="en-US" dirty="0"/>
          </a:p>
        </p:txBody>
      </p:sp>
      <p:pic>
        <p:nvPicPr>
          <p:cNvPr id="10" name="Content Placeholder 9" descr="callflow.pdf"/>
          <p:cNvPicPr>
            <a:picLocks noGrp="1" noChangeAspect="1"/>
          </p:cNvPicPr>
          <p:nvPr>
            <p:ph idx="1"/>
          </p:nvPr>
        </p:nvPicPr>
        <p:blipFill>
          <a:blip r:embed="rId2">
            <a:extLst>
              <a:ext uri="{28A0092B-C50C-407E-A947-70E740481C1C}">
                <a14:useLocalDpi xmlns:a14="http://schemas.microsoft.com/office/drawing/2010/main" val="0"/>
              </a:ext>
            </a:extLst>
          </a:blip>
          <a:srcRect l="-25509" r="-25509"/>
          <a:stretch>
            <a:fillRect/>
          </a:stretch>
        </p:blipFill>
        <p:spPr/>
      </p:pic>
    </p:spTree>
    <p:extLst>
      <p:ext uri="{BB962C8B-B14F-4D97-AF65-F5344CB8AC3E}">
        <p14:creationId xmlns:p14="http://schemas.microsoft.com/office/powerpoint/2010/main" val="27002204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10.4, </a:t>
            </a:r>
            <a:r>
              <a:rPr lang="en-US" dirty="0" err="1" smtClean="0"/>
              <a:t>cont</a:t>
            </a:r>
            <a:endParaRPr lang="en-US" dirty="0"/>
          </a:p>
        </p:txBody>
      </p:sp>
      <p:pic>
        <p:nvPicPr>
          <p:cNvPr id="4" name="Content Placeholder 3"/>
          <p:cNvPicPr>
            <a:picLocks noGrp="1" noChangeAspect="1"/>
          </p:cNvPicPr>
          <p:nvPr>
            <p:ph idx="1"/>
          </p:nvPr>
        </p:nvPicPr>
        <p:blipFill>
          <a:blip r:embed="rId2"/>
          <a:srcRect l="-1952" r="-1952"/>
          <a:stretch>
            <a:fillRect/>
          </a:stretch>
        </p:blipFill>
        <p:spPr/>
      </p:pic>
    </p:spTree>
    <p:extLst>
      <p:ext uri="{BB962C8B-B14F-4D97-AF65-F5344CB8AC3E}">
        <p14:creationId xmlns:p14="http://schemas.microsoft.com/office/powerpoint/2010/main" val="8517035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10.4, </a:t>
            </a:r>
            <a:r>
              <a:rPr lang="en-US" dirty="0" err="1" smtClean="0"/>
              <a:t>cont</a:t>
            </a:r>
            <a:endParaRPr lang="en-US" dirty="0"/>
          </a:p>
        </p:txBody>
      </p:sp>
      <p:pic>
        <p:nvPicPr>
          <p:cNvPr id="5" name="Content Placeholder 4"/>
          <p:cNvPicPr>
            <a:picLocks noGrp="1" noChangeAspect="1"/>
          </p:cNvPicPr>
          <p:nvPr>
            <p:ph idx="1"/>
          </p:nvPr>
        </p:nvPicPr>
        <p:blipFill>
          <a:blip r:embed="rId2"/>
          <a:srcRect t="-22320" b="-22320"/>
          <a:stretch>
            <a:fillRect/>
          </a:stretch>
        </p:blipFill>
        <p:spPr/>
      </p:pic>
    </p:spTree>
    <p:extLst>
      <p:ext uri="{BB962C8B-B14F-4D97-AF65-F5344CB8AC3E}">
        <p14:creationId xmlns:p14="http://schemas.microsoft.com/office/powerpoint/2010/main" val="20076640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10.4, </a:t>
            </a:r>
            <a:r>
              <a:rPr lang="en-US" dirty="0" err="1" smtClean="0"/>
              <a:t>cont</a:t>
            </a:r>
            <a:endParaRPr lang="en-US" dirty="0"/>
          </a:p>
        </p:txBody>
      </p:sp>
      <p:pic>
        <p:nvPicPr>
          <p:cNvPr id="6" name="Content Placeholder 5"/>
          <p:cNvPicPr>
            <a:picLocks noGrp="1" noChangeAspect="1"/>
          </p:cNvPicPr>
          <p:nvPr>
            <p:ph idx="1"/>
          </p:nvPr>
        </p:nvPicPr>
        <p:blipFill>
          <a:blip r:embed="rId2"/>
          <a:srcRect t="-35968" b="-35968"/>
          <a:stretch>
            <a:fillRect/>
          </a:stretch>
        </p:blipFill>
        <p:spPr/>
      </p:pic>
      <p:pic>
        <p:nvPicPr>
          <p:cNvPr id="7" name="Picture 6"/>
          <p:cNvPicPr>
            <a:picLocks noChangeAspect="1"/>
          </p:cNvPicPr>
          <p:nvPr/>
        </p:nvPicPr>
        <p:blipFill>
          <a:blip r:embed="rId3"/>
          <a:stretch>
            <a:fillRect/>
          </a:stretch>
        </p:blipFill>
        <p:spPr>
          <a:xfrm>
            <a:off x="88477" y="2303640"/>
            <a:ext cx="8686800" cy="163388"/>
          </a:xfrm>
          <a:prstGeom prst="rect">
            <a:avLst/>
          </a:prstGeom>
        </p:spPr>
      </p:pic>
    </p:spTree>
    <p:extLst>
      <p:ext uri="{BB962C8B-B14F-4D97-AF65-F5344CB8AC3E}">
        <p14:creationId xmlns:p14="http://schemas.microsoft.com/office/powerpoint/2010/main" val="35308759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10.4, </a:t>
            </a:r>
            <a:r>
              <a:rPr lang="en-US" dirty="0" err="1" smtClean="0"/>
              <a:t>cont</a:t>
            </a:r>
            <a:endParaRPr lang="en-US" dirty="0"/>
          </a:p>
        </p:txBody>
      </p:sp>
      <p:pic>
        <p:nvPicPr>
          <p:cNvPr id="6" name="Content Placeholder 5"/>
          <p:cNvPicPr>
            <a:picLocks noGrp="1" noChangeAspect="1"/>
          </p:cNvPicPr>
          <p:nvPr>
            <p:ph idx="1"/>
          </p:nvPr>
        </p:nvPicPr>
        <p:blipFill>
          <a:blip r:embed="rId2"/>
          <a:srcRect t="-170467" b="-170467"/>
          <a:stretch>
            <a:fillRect/>
          </a:stretch>
        </p:blipFill>
        <p:spPr/>
      </p:pic>
      <p:pic>
        <p:nvPicPr>
          <p:cNvPr id="7" name="Picture 6"/>
          <p:cNvPicPr>
            <a:picLocks noChangeAspect="1"/>
          </p:cNvPicPr>
          <p:nvPr/>
        </p:nvPicPr>
        <p:blipFill>
          <a:blip r:embed="rId3"/>
          <a:stretch>
            <a:fillRect/>
          </a:stretch>
        </p:blipFill>
        <p:spPr>
          <a:xfrm>
            <a:off x="284754" y="3171463"/>
            <a:ext cx="8686800" cy="125119"/>
          </a:xfrm>
          <a:prstGeom prst="rect">
            <a:avLst/>
          </a:prstGeom>
        </p:spPr>
      </p:pic>
    </p:spTree>
    <p:extLst>
      <p:ext uri="{BB962C8B-B14F-4D97-AF65-F5344CB8AC3E}">
        <p14:creationId xmlns:p14="http://schemas.microsoft.com/office/powerpoint/2010/main" val="31486285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10.4, </a:t>
            </a:r>
            <a:r>
              <a:rPr lang="en-US" dirty="0" err="1" smtClean="0"/>
              <a:t>cont</a:t>
            </a:r>
            <a:endParaRPr lang="en-US" dirty="0"/>
          </a:p>
        </p:txBody>
      </p:sp>
      <p:pic>
        <p:nvPicPr>
          <p:cNvPr id="4" name="Content Placeholder 3"/>
          <p:cNvPicPr>
            <a:picLocks noGrp="1" noChangeAspect="1"/>
          </p:cNvPicPr>
          <p:nvPr>
            <p:ph idx="1"/>
          </p:nvPr>
        </p:nvPicPr>
        <p:blipFill>
          <a:blip r:embed="rId2"/>
          <a:srcRect t="-113578" b="-113578"/>
          <a:stretch>
            <a:fillRect/>
          </a:stretch>
        </p:blipFill>
        <p:spPr/>
      </p:pic>
      <p:pic>
        <p:nvPicPr>
          <p:cNvPr id="5" name="Picture 4"/>
          <p:cNvPicPr>
            <a:picLocks noChangeAspect="1"/>
          </p:cNvPicPr>
          <p:nvPr/>
        </p:nvPicPr>
        <p:blipFill>
          <a:blip r:embed="rId3"/>
          <a:stretch>
            <a:fillRect/>
          </a:stretch>
        </p:blipFill>
        <p:spPr>
          <a:xfrm>
            <a:off x="262709" y="2784669"/>
            <a:ext cx="8686800" cy="300697"/>
          </a:xfrm>
          <a:prstGeom prst="rect">
            <a:avLst/>
          </a:prstGeom>
        </p:spPr>
      </p:pic>
    </p:spTree>
    <p:extLst>
      <p:ext uri="{BB962C8B-B14F-4D97-AF65-F5344CB8AC3E}">
        <p14:creationId xmlns:p14="http://schemas.microsoft.com/office/powerpoint/2010/main" val="1646335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686800" cy="1143000"/>
          </a:xfrm>
        </p:spPr>
        <p:txBody>
          <a:bodyPr/>
          <a:lstStyle/>
          <a:p>
            <a:r>
              <a:rPr lang="en-US" dirty="0" smtClean="0"/>
              <a:t>10.4, </a:t>
            </a:r>
            <a:r>
              <a:rPr lang="en-US" dirty="0" err="1" smtClean="0"/>
              <a:t>cont</a:t>
            </a:r>
            <a:endParaRPr lang="en-US" dirty="0"/>
          </a:p>
        </p:txBody>
      </p:sp>
      <p:pic>
        <p:nvPicPr>
          <p:cNvPr id="6" name="Content Placeholder 5"/>
          <p:cNvPicPr>
            <a:picLocks noGrp="1" noChangeAspect="1"/>
          </p:cNvPicPr>
          <p:nvPr>
            <p:ph idx="1"/>
          </p:nvPr>
        </p:nvPicPr>
        <p:blipFill>
          <a:blip r:embed="rId2"/>
          <a:srcRect t="-48570" b="-48570"/>
          <a:stretch>
            <a:fillRect/>
          </a:stretch>
        </p:blipFill>
        <p:spPr>
          <a:xfrm>
            <a:off x="457200" y="1600200"/>
            <a:ext cx="8686800" cy="4777405"/>
          </a:xfrm>
        </p:spPr>
      </p:pic>
      <p:pic>
        <p:nvPicPr>
          <p:cNvPr id="9" name="Picture 8"/>
          <p:cNvPicPr>
            <a:picLocks noChangeAspect="1"/>
          </p:cNvPicPr>
          <p:nvPr/>
        </p:nvPicPr>
        <p:blipFill>
          <a:blip r:embed="rId3"/>
          <a:stretch>
            <a:fillRect/>
          </a:stretch>
        </p:blipFill>
        <p:spPr>
          <a:xfrm>
            <a:off x="304954" y="2462652"/>
            <a:ext cx="8686800" cy="269358"/>
          </a:xfrm>
          <a:prstGeom prst="rect">
            <a:avLst/>
          </a:prstGeom>
        </p:spPr>
      </p:pic>
    </p:spTree>
    <p:extLst>
      <p:ext uri="{BB962C8B-B14F-4D97-AF65-F5344CB8AC3E}">
        <p14:creationId xmlns:p14="http://schemas.microsoft.com/office/powerpoint/2010/main" val="27565252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10.4, </a:t>
            </a:r>
            <a:r>
              <a:rPr lang="en-US" dirty="0" err="1" smtClean="0"/>
              <a:t>cont</a:t>
            </a:r>
            <a:endParaRPr lang="en-US" dirty="0"/>
          </a:p>
        </p:txBody>
      </p:sp>
      <p:pic>
        <p:nvPicPr>
          <p:cNvPr id="5" name="Content Placeholder 4"/>
          <p:cNvPicPr>
            <a:picLocks noGrp="1" noChangeAspect="1"/>
          </p:cNvPicPr>
          <p:nvPr>
            <p:ph idx="1"/>
          </p:nvPr>
        </p:nvPicPr>
        <p:blipFill>
          <a:blip r:embed="rId2"/>
          <a:srcRect t="-180679" b="-180679"/>
          <a:stretch>
            <a:fillRect/>
          </a:stretch>
        </p:blipFill>
        <p:spPr/>
      </p:pic>
      <p:pic>
        <p:nvPicPr>
          <p:cNvPr id="6" name="Picture 5"/>
          <p:cNvPicPr>
            <a:picLocks noChangeAspect="1"/>
          </p:cNvPicPr>
          <p:nvPr/>
        </p:nvPicPr>
        <p:blipFill>
          <a:blip r:embed="rId3"/>
          <a:stretch>
            <a:fillRect/>
          </a:stretch>
        </p:blipFill>
        <p:spPr>
          <a:xfrm>
            <a:off x="205985" y="3148104"/>
            <a:ext cx="8686800" cy="142993"/>
          </a:xfrm>
          <a:prstGeom prst="rect">
            <a:avLst/>
          </a:prstGeom>
        </p:spPr>
      </p:pic>
    </p:spTree>
    <p:extLst>
      <p:ext uri="{BB962C8B-B14F-4D97-AF65-F5344CB8AC3E}">
        <p14:creationId xmlns:p14="http://schemas.microsoft.com/office/powerpoint/2010/main" val="30002830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686800" cy="1143000"/>
          </a:xfrm>
        </p:spPr>
        <p:txBody>
          <a:bodyPr/>
          <a:lstStyle/>
          <a:p>
            <a:r>
              <a:rPr lang="en-US" dirty="0" smtClean="0"/>
              <a:t>10.5 DTMF Example</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a:t>Sending the DTMF signal “1234” with 500 </a:t>
            </a:r>
            <a:r>
              <a:rPr lang="en-US" dirty="0" err="1"/>
              <a:t>ms</a:t>
            </a:r>
            <a:r>
              <a:rPr lang="en-US" dirty="0"/>
              <a:t> per tone:</a:t>
            </a:r>
          </a:p>
          <a:p>
            <a:pPr marL="0" indent="0">
              <a:buNone/>
            </a:pPr>
            <a:endParaRPr lang="en-US" dirty="0" smtClean="0"/>
          </a:p>
          <a:p>
            <a:pPr marL="0" indent="0">
              <a:buNone/>
            </a:pPr>
            <a:r>
              <a:rPr lang="en-US" dirty="0" smtClean="0"/>
              <a:t>sender </a:t>
            </a:r>
            <a:r>
              <a:rPr lang="en-US" dirty="0"/>
              <a:t>= </a:t>
            </a:r>
            <a:r>
              <a:rPr lang="en-US" dirty="0" err="1"/>
              <a:t>pc.createDTMFSender</a:t>
            </a:r>
            <a:r>
              <a:rPr lang="en-US" dirty="0"/>
              <a:t>(track);</a:t>
            </a:r>
          </a:p>
          <a:p>
            <a:pPr marL="0" indent="0">
              <a:buNone/>
            </a:pPr>
            <a:r>
              <a:rPr lang="en-US" dirty="0"/>
              <a:t>if (</a:t>
            </a:r>
            <a:r>
              <a:rPr lang="en-US" dirty="0" err="1"/>
              <a:t>sender.canSendDTMF</a:t>
            </a:r>
            <a:r>
              <a:rPr lang="en-US" dirty="0"/>
              <a:t>) {</a:t>
            </a:r>
          </a:p>
          <a:p>
            <a:pPr marL="0" indent="0">
              <a:buNone/>
            </a:pPr>
            <a:r>
              <a:rPr lang="pl-PL" dirty="0"/>
              <a:t>  </a:t>
            </a:r>
            <a:r>
              <a:rPr lang="pl-PL" dirty="0" err="1"/>
              <a:t>sender.insertDTMF</a:t>
            </a:r>
            <a:r>
              <a:rPr lang="pl-PL" dirty="0"/>
              <a:t>(“1234”, 500);</a:t>
            </a:r>
          </a:p>
          <a:p>
            <a:pPr marL="0" indent="0">
              <a:buNone/>
            </a:pPr>
            <a:r>
              <a:rPr lang="da-DK" dirty="0"/>
              <a:t>} </a:t>
            </a:r>
            <a:r>
              <a:rPr lang="da-DK" dirty="0" err="1"/>
              <a:t>else</a:t>
            </a:r>
            <a:r>
              <a:rPr lang="da-DK" dirty="0"/>
              <a:t> {</a:t>
            </a:r>
          </a:p>
          <a:p>
            <a:pPr marL="0" indent="0">
              <a:buNone/>
            </a:pPr>
            <a:r>
              <a:rPr lang="da-DK" dirty="0"/>
              <a:t>  alert(‘DTMF </a:t>
            </a:r>
            <a:r>
              <a:rPr lang="da-DK" dirty="0" err="1"/>
              <a:t>function</a:t>
            </a:r>
            <a:r>
              <a:rPr lang="da-DK" dirty="0"/>
              <a:t> not </a:t>
            </a:r>
            <a:r>
              <a:rPr lang="da-DK" dirty="0" err="1"/>
              <a:t>available</a:t>
            </a:r>
            <a:r>
              <a:rPr lang="da-DK" dirty="0"/>
              <a:t>’);</a:t>
            </a:r>
          </a:p>
          <a:p>
            <a:pPr marL="0" indent="0">
              <a:buNone/>
            </a:pPr>
            <a:r>
              <a:rPr lang="da-DK" dirty="0"/>
              <a:t>}</a:t>
            </a:r>
          </a:p>
          <a:p>
            <a:pPr marL="0" indent="0">
              <a:buNone/>
            </a:pPr>
            <a:endParaRPr lang="en-US" dirty="0"/>
          </a:p>
        </p:txBody>
      </p:sp>
    </p:spTree>
    <p:extLst>
      <p:ext uri="{BB962C8B-B14F-4D97-AF65-F5344CB8AC3E}">
        <p14:creationId xmlns:p14="http://schemas.microsoft.com/office/powerpoint/2010/main" val="42025004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Goals</a:t>
            </a:r>
            <a:endParaRPr lang="en-US" dirty="0"/>
          </a:p>
        </p:txBody>
      </p:sp>
      <p:sp>
        <p:nvSpPr>
          <p:cNvPr id="3" name="Content Placeholder 2"/>
          <p:cNvSpPr>
            <a:spLocks noGrp="1"/>
          </p:cNvSpPr>
          <p:nvPr>
            <p:ph idx="1"/>
          </p:nvPr>
        </p:nvSpPr>
        <p:spPr/>
        <p:txBody>
          <a:bodyPr/>
          <a:lstStyle/>
          <a:p>
            <a:r>
              <a:rPr lang="en-US" dirty="0" smtClean="0"/>
              <a:t> Walk through examples in spec</a:t>
            </a:r>
          </a:p>
          <a:p>
            <a:r>
              <a:rPr lang="en-US" dirty="0" smtClean="0"/>
              <a:t>Note disagreements on “what happens here”</a:t>
            </a:r>
          </a:p>
          <a:p>
            <a:r>
              <a:rPr lang="en-US" dirty="0" smtClean="0"/>
              <a:t>Note questions about “what happens here if....”</a:t>
            </a:r>
          </a:p>
          <a:p>
            <a:r>
              <a:rPr lang="en-US" dirty="0" smtClean="0"/>
              <a:t>Don’t make decisions - list questions</a:t>
            </a:r>
            <a:endParaRPr lang="en-US" dirty="0"/>
          </a:p>
        </p:txBody>
      </p:sp>
    </p:spTree>
    <p:extLst>
      <p:ext uri="{BB962C8B-B14F-4D97-AF65-F5344CB8AC3E}">
        <p14:creationId xmlns:p14="http://schemas.microsoft.com/office/powerpoint/2010/main" val="11408719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686800" cy="1143000"/>
          </a:xfrm>
        </p:spPr>
        <p:txBody>
          <a:bodyPr/>
          <a:lstStyle/>
          <a:p>
            <a:r>
              <a:rPr lang="en-US" dirty="0" smtClean="0"/>
              <a:t>10.5, </a:t>
            </a:r>
            <a:r>
              <a:rPr lang="en-US" dirty="0" err="1" smtClean="0"/>
              <a:t>cont</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a:t>Sending the DTMF signal “1234”, and lighting up a key using “</a:t>
            </a:r>
            <a:r>
              <a:rPr lang="en-US" dirty="0" err="1"/>
              <a:t>lightKey</a:t>
            </a:r>
            <a:r>
              <a:rPr lang="en-US" dirty="0"/>
              <a:t>(x)” while the tone is playing (assuming that </a:t>
            </a:r>
            <a:r>
              <a:rPr lang="en-US" dirty="0" err="1"/>
              <a:t>lightKey</a:t>
            </a:r>
            <a:r>
              <a:rPr lang="en-US" dirty="0"/>
              <a:t>(‘’) will darken all the keys):</a:t>
            </a:r>
          </a:p>
          <a:p>
            <a:pPr marL="0" indent="0">
              <a:buNone/>
            </a:pPr>
            <a:endParaRPr lang="en-US" dirty="0" smtClean="0"/>
          </a:p>
          <a:p>
            <a:pPr marL="0" indent="0">
              <a:buNone/>
            </a:pPr>
            <a:r>
              <a:rPr lang="en-US" dirty="0" smtClean="0"/>
              <a:t>sender </a:t>
            </a:r>
            <a:r>
              <a:rPr lang="en-US" dirty="0"/>
              <a:t>= </a:t>
            </a:r>
            <a:r>
              <a:rPr lang="en-US" dirty="0" err="1"/>
              <a:t>pc.createDTMFSender</a:t>
            </a:r>
            <a:r>
              <a:rPr lang="en-US" dirty="0"/>
              <a:t>(track);</a:t>
            </a:r>
          </a:p>
          <a:p>
            <a:pPr marL="0" indent="0">
              <a:buNone/>
            </a:pPr>
            <a:r>
              <a:rPr lang="en-US" dirty="0" err="1"/>
              <a:t>sender.ontonechange</a:t>
            </a:r>
            <a:r>
              <a:rPr lang="en-US" dirty="0"/>
              <a:t> = function(e) {</a:t>
            </a:r>
          </a:p>
          <a:p>
            <a:pPr marL="0" indent="0">
              <a:buNone/>
            </a:pPr>
            <a:r>
              <a:rPr lang="en-US" dirty="0"/>
              <a:t>  </a:t>
            </a:r>
            <a:r>
              <a:rPr lang="en-US" dirty="0" err="1"/>
              <a:t>lightKey</a:t>
            </a:r>
            <a:r>
              <a:rPr lang="en-US" dirty="0"/>
              <a:t>(</a:t>
            </a:r>
            <a:r>
              <a:rPr lang="en-US" dirty="0" err="1"/>
              <a:t>e.tone</a:t>
            </a:r>
            <a:r>
              <a:rPr lang="en-US" dirty="0"/>
              <a:t>);</a:t>
            </a:r>
          </a:p>
          <a:p>
            <a:pPr marL="0" indent="0">
              <a:buNone/>
            </a:pPr>
            <a:r>
              <a:rPr lang="en-US" dirty="0"/>
              <a:t>}</a:t>
            </a:r>
          </a:p>
          <a:p>
            <a:pPr marL="0" indent="0">
              <a:buNone/>
            </a:pPr>
            <a:r>
              <a:rPr lang="en-US" dirty="0" err="1"/>
              <a:t>sender.insertDTMF</a:t>
            </a:r>
            <a:r>
              <a:rPr lang="en-US" dirty="0"/>
              <a:t>(‘1234’);</a:t>
            </a:r>
          </a:p>
          <a:p>
            <a:pPr marL="0" indent="0">
              <a:buNone/>
            </a:pPr>
            <a:endParaRPr lang="en-US" dirty="0"/>
          </a:p>
        </p:txBody>
      </p:sp>
    </p:spTree>
    <p:extLst>
      <p:ext uri="{BB962C8B-B14F-4D97-AF65-F5344CB8AC3E}">
        <p14:creationId xmlns:p14="http://schemas.microsoft.com/office/powerpoint/2010/main" val="4913752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686800" cy="1143000"/>
          </a:xfrm>
        </p:spPr>
        <p:txBody>
          <a:bodyPr/>
          <a:lstStyle/>
          <a:p>
            <a:r>
              <a:rPr lang="en-US" dirty="0" smtClean="0"/>
              <a:t>10.5, </a:t>
            </a:r>
            <a:r>
              <a:rPr lang="en-US" dirty="0" err="1" smtClean="0"/>
              <a:t>cont</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a:t>Sending a 1-second “1” tone followed by a 2-second “2” tone:</a:t>
            </a:r>
          </a:p>
          <a:p>
            <a:pPr marL="0" indent="0">
              <a:buNone/>
            </a:pPr>
            <a:endParaRPr lang="en-US" dirty="0" smtClean="0"/>
          </a:p>
          <a:p>
            <a:pPr marL="0" indent="0">
              <a:buNone/>
            </a:pPr>
            <a:r>
              <a:rPr lang="en-US" dirty="0" smtClean="0"/>
              <a:t>sender </a:t>
            </a:r>
            <a:r>
              <a:rPr lang="en-US" dirty="0"/>
              <a:t>= </a:t>
            </a:r>
            <a:r>
              <a:rPr lang="en-US" dirty="0" err="1"/>
              <a:t>pc.createDTMFSender</a:t>
            </a:r>
            <a:r>
              <a:rPr lang="en-US" dirty="0"/>
              <a:t>(track);</a:t>
            </a:r>
          </a:p>
          <a:p>
            <a:pPr marL="0" indent="0">
              <a:buNone/>
            </a:pPr>
            <a:r>
              <a:rPr lang="en-US" dirty="0" err="1"/>
              <a:t>sender.ontonechange</a:t>
            </a:r>
            <a:r>
              <a:rPr lang="en-US" dirty="0"/>
              <a:t> = function(e) {</a:t>
            </a:r>
          </a:p>
          <a:p>
            <a:pPr marL="0" indent="0">
              <a:buNone/>
            </a:pPr>
            <a:r>
              <a:rPr lang="en-US" dirty="0"/>
              <a:t>  if (</a:t>
            </a:r>
            <a:r>
              <a:rPr lang="en-US" dirty="0" err="1"/>
              <a:t>e.tone</a:t>
            </a:r>
            <a:r>
              <a:rPr lang="en-US" dirty="0"/>
              <a:t> == ‘’) {</a:t>
            </a:r>
          </a:p>
          <a:p>
            <a:pPr marL="0" indent="0">
              <a:buNone/>
            </a:pPr>
            <a:r>
              <a:rPr lang="pl-PL" dirty="0"/>
              <a:t>    </a:t>
            </a:r>
            <a:r>
              <a:rPr lang="pl-PL" dirty="0" err="1"/>
              <a:t>sender.insertDTMF</a:t>
            </a:r>
            <a:r>
              <a:rPr lang="pl-PL" dirty="0"/>
              <a:t>(‘2’, 2000);</a:t>
            </a:r>
          </a:p>
          <a:p>
            <a:pPr marL="0" indent="0">
              <a:buNone/>
            </a:pPr>
            <a:r>
              <a:rPr lang="pl-PL" dirty="0"/>
              <a:t>  }</a:t>
            </a:r>
          </a:p>
          <a:p>
            <a:pPr marL="0" indent="0">
              <a:buNone/>
            </a:pPr>
            <a:r>
              <a:rPr lang="pl-PL" dirty="0"/>
              <a:t>}</a:t>
            </a:r>
          </a:p>
          <a:p>
            <a:pPr marL="0" indent="0">
              <a:buNone/>
            </a:pPr>
            <a:r>
              <a:rPr lang="pl-PL" dirty="0" err="1"/>
              <a:t>sender.insertDTMF</a:t>
            </a:r>
            <a:r>
              <a:rPr lang="pl-PL" dirty="0"/>
              <a:t>(‘1’, 1000);</a:t>
            </a:r>
          </a:p>
          <a:p>
            <a:pPr marL="0" indent="0">
              <a:buNone/>
            </a:pPr>
            <a:endParaRPr lang="en-US" dirty="0"/>
          </a:p>
        </p:txBody>
      </p:sp>
    </p:spTree>
    <p:extLst>
      <p:ext uri="{BB962C8B-B14F-4D97-AF65-F5344CB8AC3E}">
        <p14:creationId xmlns:p14="http://schemas.microsoft.com/office/powerpoint/2010/main" val="6567589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686800" cy="1143000"/>
          </a:xfrm>
        </p:spPr>
        <p:txBody>
          <a:bodyPr/>
          <a:lstStyle/>
          <a:p>
            <a:r>
              <a:rPr lang="en-US" dirty="0" smtClean="0"/>
              <a:t>10.5, </a:t>
            </a:r>
            <a:r>
              <a:rPr lang="en-US" dirty="0" err="1" smtClean="0"/>
              <a:t>cont</a:t>
            </a:r>
            <a:endParaRPr lang="en-US" dirty="0"/>
          </a:p>
        </p:txBody>
      </p:sp>
      <p:sp>
        <p:nvSpPr>
          <p:cNvPr id="3" name="Content Placeholder 2"/>
          <p:cNvSpPr>
            <a:spLocks noGrp="1"/>
          </p:cNvSpPr>
          <p:nvPr>
            <p:ph idx="1"/>
          </p:nvPr>
        </p:nvSpPr>
        <p:spPr/>
        <p:txBody>
          <a:bodyPr>
            <a:normAutofit/>
          </a:bodyPr>
          <a:lstStyle/>
          <a:p>
            <a:pPr marL="0" indent="0">
              <a:buNone/>
            </a:pPr>
            <a:r>
              <a:rPr lang="en-US" dirty="0"/>
              <a:t>Sending the tone string ‘12345’, and appending the tone string ‘6789’ before the tone finishes playing:</a:t>
            </a:r>
          </a:p>
          <a:p>
            <a:pPr marL="0" indent="0">
              <a:buNone/>
            </a:pPr>
            <a:endParaRPr lang="en-US" dirty="0" smtClean="0"/>
          </a:p>
          <a:p>
            <a:pPr marL="0" indent="0">
              <a:buNone/>
            </a:pPr>
            <a:r>
              <a:rPr lang="en-US" dirty="0" smtClean="0"/>
              <a:t>sender </a:t>
            </a:r>
            <a:r>
              <a:rPr lang="en-US" dirty="0"/>
              <a:t>= </a:t>
            </a:r>
            <a:r>
              <a:rPr lang="en-US" dirty="0" err="1"/>
              <a:t>pc.createDTMFSender</a:t>
            </a:r>
            <a:r>
              <a:rPr lang="en-US" dirty="0"/>
              <a:t>(track);</a:t>
            </a:r>
          </a:p>
          <a:p>
            <a:pPr marL="0" indent="0">
              <a:buNone/>
            </a:pPr>
            <a:r>
              <a:rPr lang="en-US" dirty="0" err="1"/>
              <a:t>sender.insertDTMF</a:t>
            </a:r>
            <a:r>
              <a:rPr lang="en-US" dirty="0"/>
              <a:t>(‘12345’);</a:t>
            </a:r>
          </a:p>
          <a:p>
            <a:pPr marL="0" indent="0">
              <a:buNone/>
            </a:pPr>
            <a:r>
              <a:rPr lang="en-US" dirty="0"/>
              <a:t>// Other things happen.....</a:t>
            </a:r>
          </a:p>
          <a:p>
            <a:pPr marL="0" indent="0">
              <a:buNone/>
            </a:pPr>
            <a:r>
              <a:rPr lang="en-US" dirty="0" err="1"/>
              <a:t>sender.insertDTMF</a:t>
            </a:r>
            <a:r>
              <a:rPr lang="en-US" dirty="0"/>
              <a:t>(</a:t>
            </a:r>
            <a:r>
              <a:rPr lang="en-US" dirty="0" err="1"/>
              <a:t>sender.toneBuffer</a:t>
            </a:r>
            <a:r>
              <a:rPr lang="en-US" dirty="0"/>
              <a:t> + ‘6789’);</a:t>
            </a:r>
          </a:p>
          <a:p>
            <a:pPr marL="0" indent="0">
              <a:buNone/>
            </a:pPr>
            <a:endParaRPr lang="en-US" dirty="0"/>
          </a:p>
        </p:txBody>
      </p:sp>
    </p:spTree>
    <p:extLst>
      <p:ext uri="{BB962C8B-B14F-4D97-AF65-F5344CB8AC3E}">
        <p14:creationId xmlns:p14="http://schemas.microsoft.com/office/powerpoint/2010/main" val="6567589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10.1 Simple Peer-to-peer Example</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smtClean="0"/>
              <a:t>When two peers decide they are going to set up a connection to each other, they both go through these steps. The STUN/TURN server configuration describes a server they can use to get things like their public IP address or to set up NAT traversal. They also have to send data for the signaling channel to each other using the same out-of-band mechanism they used to establish that they were going to communicate in the first place.</a:t>
            </a:r>
            <a:endParaRPr lang="en-US" dirty="0"/>
          </a:p>
        </p:txBody>
      </p:sp>
    </p:spTree>
    <p:extLst>
      <p:ext uri="{BB962C8B-B14F-4D97-AF65-F5344CB8AC3E}">
        <p14:creationId xmlns:p14="http://schemas.microsoft.com/office/powerpoint/2010/main" val="31371379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10.1, </a:t>
            </a:r>
            <a:r>
              <a:rPr lang="en-US" dirty="0" err="1" smtClean="0"/>
              <a:t>cont</a:t>
            </a:r>
            <a:endParaRPr lang="en-US" dirty="0"/>
          </a:p>
        </p:txBody>
      </p:sp>
      <p:sp>
        <p:nvSpPr>
          <p:cNvPr id="3" name="Content Placeholder 2"/>
          <p:cNvSpPr>
            <a:spLocks noGrp="1"/>
          </p:cNvSpPr>
          <p:nvPr>
            <p:ph idx="1"/>
          </p:nvPr>
        </p:nvSpPr>
        <p:spPr/>
        <p:txBody>
          <a:bodyPr numCol="2">
            <a:noAutofit/>
          </a:bodyPr>
          <a:lstStyle/>
          <a:p>
            <a:pPr marL="0" indent="0">
              <a:buNone/>
            </a:pPr>
            <a:r>
              <a:rPr lang="en-US" sz="1400" dirty="0" err="1"/>
              <a:t>var</a:t>
            </a:r>
            <a:r>
              <a:rPr lang="en-US" sz="1400" dirty="0"/>
              <a:t> </a:t>
            </a:r>
            <a:r>
              <a:rPr lang="en-US" sz="1400" dirty="0" err="1"/>
              <a:t>signalingChannel</a:t>
            </a:r>
            <a:r>
              <a:rPr lang="en-US" sz="1400" dirty="0"/>
              <a:t> = new </a:t>
            </a:r>
            <a:r>
              <a:rPr lang="en-US" sz="1400" dirty="0" err="1"/>
              <a:t>SignalingChannel</a:t>
            </a:r>
            <a:r>
              <a:rPr lang="en-US" sz="1400" dirty="0"/>
              <a:t>();</a:t>
            </a:r>
          </a:p>
          <a:p>
            <a:pPr marL="0" indent="0">
              <a:buNone/>
            </a:pPr>
            <a:r>
              <a:rPr lang="en-US" sz="1400" dirty="0" err="1"/>
              <a:t>var</a:t>
            </a:r>
            <a:r>
              <a:rPr lang="en-US" sz="1400" dirty="0"/>
              <a:t> configuration = { "</a:t>
            </a:r>
            <a:r>
              <a:rPr lang="en-US" sz="1400" dirty="0" err="1"/>
              <a:t>iceServers</a:t>
            </a:r>
            <a:r>
              <a:rPr lang="en-US" sz="1400" dirty="0"/>
              <a:t>": [{ "</a:t>
            </a:r>
            <a:r>
              <a:rPr lang="en-US" sz="1400" dirty="0" err="1"/>
              <a:t>url</a:t>
            </a:r>
            <a:r>
              <a:rPr lang="en-US" sz="1400" dirty="0"/>
              <a:t>": "</a:t>
            </a:r>
            <a:r>
              <a:rPr lang="en-US" sz="1400" dirty="0" err="1"/>
              <a:t>stun:stun.example.org</a:t>
            </a:r>
            <a:r>
              <a:rPr lang="en-US" sz="1400" dirty="0"/>
              <a:t>" }] };</a:t>
            </a:r>
          </a:p>
          <a:p>
            <a:pPr marL="0" indent="0">
              <a:buNone/>
            </a:pPr>
            <a:r>
              <a:rPr lang="en-US" sz="1400" dirty="0" err="1"/>
              <a:t>var</a:t>
            </a:r>
            <a:r>
              <a:rPr lang="en-US" sz="1400" dirty="0"/>
              <a:t> pc;</a:t>
            </a:r>
          </a:p>
          <a:p>
            <a:pPr marL="0" indent="0">
              <a:buNone/>
            </a:pPr>
            <a:endParaRPr lang="en-US" sz="1400" dirty="0"/>
          </a:p>
          <a:p>
            <a:pPr marL="0" indent="0">
              <a:buNone/>
            </a:pPr>
            <a:r>
              <a:rPr lang="en-US" sz="1400" dirty="0"/>
              <a:t>// call start() to initiate</a:t>
            </a:r>
          </a:p>
          <a:p>
            <a:pPr marL="0" indent="0">
              <a:buNone/>
            </a:pPr>
            <a:r>
              <a:rPr lang="en-US" sz="1400" dirty="0"/>
              <a:t>function start() {</a:t>
            </a:r>
          </a:p>
          <a:p>
            <a:pPr marL="0" indent="0">
              <a:buNone/>
            </a:pPr>
            <a:r>
              <a:rPr lang="en-US" sz="1400" dirty="0"/>
              <a:t>    pc = new </a:t>
            </a:r>
            <a:r>
              <a:rPr lang="en-US" sz="1400" dirty="0" err="1"/>
              <a:t>RTCPeerConnection</a:t>
            </a:r>
            <a:r>
              <a:rPr lang="en-US" sz="1400" dirty="0"/>
              <a:t>(configuration);</a:t>
            </a:r>
          </a:p>
          <a:p>
            <a:pPr marL="0" indent="0">
              <a:buNone/>
            </a:pPr>
            <a:endParaRPr lang="en-US" sz="1400" dirty="0"/>
          </a:p>
          <a:p>
            <a:pPr marL="0" indent="0">
              <a:buNone/>
            </a:pPr>
            <a:r>
              <a:rPr lang="en-US" sz="1400" dirty="0"/>
              <a:t>    // send any ice candidates to the other peer</a:t>
            </a:r>
          </a:p>
          <a:p>
            <a:pPr marL="0" indent="0">
              <a:buNone/>
            </a:pPr>
            <a:r>
              <a:rPr lang="en-US" sz="1400" dirty="0"/>
              <a:t>    </a:t>
            </a:r>
            <a:r>
              <a:rPr lang="en-US" sz="1400" dirty="0" err="1"/>
              <a:t>pc.onicecandidate</a:t>
            </a:r>
            <a:r>
              <a:rPr lang="en-US" sz="1400" dirty="0"/>
              <a:t> = function (</a:t>
            </a:r>
            <a:r>
              <a:rPr lang="en-US" sz="1400" dirty="0" err="1"/>
              <a:t>evt</a:t>
            </a:r>
            <a:r>
              <a:rPr lang="en-US" sz="1400" dirty="0"/>
              <a:t>) {</a:t>
            </a:r>
          </a:p>
          <a:p>
            <a:pPr marL="0" indent="0">
              <a:buNone/>
            </a:pPr>
            <a:r>
              <a:rPr lang="en-US" sz="1400" dirty="0"/>
              <a:t>        if (</a:t>
            </a:r>
            <a:r>
              <a:rPr lang="en-US" sz="1400" dirty="0" err="1"/>
              <a:t>evt.candidate</a:t>
            </a:r>
            <a:r>
              <a:rPr lang="en-US" sz="1400" dirty="0"/>
              <a:t>)</a:t>
            </a:r>
          </a:p>
          <a:p>
            <a:pPr marL="0" indent="0">
              <a:buNone/>
            </a:pPr>
            <a:r>
              <a:rPr lang="en-US" sz="1400" dirty="0"/>
              <a:t>            </a:t>
            </a:r>
            <a:r>
              <a:rPr lang="en-US" sz="1400" dirty="0" err="1"/>
              <a:t>signalingChannel.send</a:t>
            </a:r>
            <a:r>
              <a:rPr lang="en-US" sz="1400" dirty="0"/>
              <a:t>(</a:t>
            </a:r>
            <a:r>
              <a:rPr lang="en-US" sz="1400" dirty="0" err="1"/>
              <a:t>JSON.stringify</a:t>
            </a:r>
            <a:r>
              <a:rPr lang="en-US" sz="1400" dirty="0"/>
              <a:t>({ "candidate": </a:t>
            </a:r>
            <a:r>
              <a:rPr lang="en-US" sz="1400" dirty="0" err="1"/>
              <a:t>evt.candidate</a:t>
            </a:r>
            <a:r>
              <a:rPr lang="en-US" sz="1400" dirty="0"/>
              <a:t> }));</a:t>
            </a:r>
          </a:p>
          <a:p>
            <a:pPr marL="0" indent="0">
              <a:buNone/>
            </a:pPr>
            <a:r>
              <a:rPr lang="en-US" sz="1400" dirty="0"/>
              <a:t>    };</a:t>
            </a:r>
          </a:p>
          <a:p>
            <a:pPr marL="0" indent="0">
              <a:buNone/>
            </a:pPr>
            <a:endParaRPr lang="en-US" sz="1400" dirty="0"/>
          </a:p>
          <a:p>
            <a:pPr marL="0" indent="0">
              <a:buNone/>
            </a:pPr>
            <a:r>
              <a:rPr lang="en-US" sz="1400" dirty="0"/>
              <a:t>    // let the "</a:t>
            </a:r>
            <a:r>
              <a:rPr lang="en-US" sz="1400" dirty="0" err="1"/>
              <a:t>negotiationneeded</a:t>
            </a:r>
            <a:r>
              <a:rPr lang="en-US" sz="1400" dirty="0"/>
              <a:t>" event trigger offer generation</a:t>
            </a:r>
          </a:p>
          <a:p>
            <a:pPr marL="0" indent="0">
              <a:buNone/>
            </a:pPr>
            <a:r>
              <a:rPr lang="en-US" sz="1400" dirty="0"/>
              <a:t>    </a:t>
            </a:r>
            <a:r>
              <a:rPr lang="en-US" sz="1400" dirty="0" err="1"/>
              <a:t>pc.onnegotiationneeded</a:t>
            </a:r>
            <a:r>
              <a:rPr lang="en-US" sz="1400" dirty="0"/>
              <a:t> = function () {</a:t>
            </a:r>
          </a:p>
          <a:p>
            <a:pPr marL="0" indent="0">
              <a:buNone/>
            </a:pPr>
            <a:r>
              <a:rPr lang="en-US" sz="1400" dirty="0"/>
              <a:t>        </a:t>
            </a:r>
            <a:r>
              <a:rPr lang="en-US" sz="1400" dirty="0" err="1"/>
              <a:t>pc.createOffer</a:t>
            </a:r>
            <a:r>
              <a:rPr lang="en-US" sz="1400" dirty="0"/>
              <a:t>(</a:t>
            </a:r>
            <a:r>
              <a:rPr lang="en-US" sz="1400" dirty="0" err="1"/>
              <a:t>localDescCreated</a:t>
            </a:r>
            <a:r>
              <a:rPr lang="en-US" sz="1400" dirty="0"/>
              <a:t>, </a:t>
            </a:r>
            <a:r>
              <a:rPr lang="en-US" sz="1400" dirty="0" err="1"/>
              <a:t>logError</a:t>
            </a:r>
            <a:r>
              <a:rPr lang="en-US" sz="1400" dirty="0"/>
              <a:t>);</a:t>
            </a:r>
          </a:p>
          <a:p>
            <a:pPr marL="0" indent="0">
              <a:buNone/>
            </a:pPr>
            <a:r>
              <a:rPr lang="en-US" sz="1400" dirty="0"/>
              <a:t>    }</a:t>
            </a:r>
          </a:p>
          <a:p>
            <a:pPr marL="0" indent="0">
              <a:buNone/>
            </a:pPr>
            <a:endParaRPr lang="en-US" sz="1400" dirty="0"/>
          </a:p>
          <a:p>
            <a:pPr marL="0" indent="0">
              <a:buNone/>
            </a:pPr>
            <a:r>
              <a:rPr lang="en-US" sz="1400" dirty="0"/>
              <a:t>    // once remote stream arrives, show it in the remote video element</a:t>
            </a:r>
          </a:p>
          <a:p>
            <a:pPr marL="0" indent="0">
              <a:buNone/>
            </a:pPr>
            <a:r>
              <a:rPr lang="en-US" sz="1400" dirty="0"/>
              <a:t>    </a:t>
            </a:r>
            <a:r>
              <a:rPr lang="en-US" sz="1400" dirty="0" err="1"/>
              <a:t>pc.onaddstream</a:t>
            </a:r>
            <a:r>
              <a:rPr lang="en-US" sz="1400" dirty="0"/>
              <a:t> = function (</a:t>
            </a:r>
            <a:r>
              <a:rPr lang="en-US" sz="1400" dirty="0" err="1"/>
              <a:t>evt</a:t>
            </a:r>
            <a:r>
              <a:rPr lang="en-US" sz="1400" dirty="0"/>
              <a:t>) {</a:t>
            </a:r>
          </a:p>
          <a:p>
            <a:pPr marL="0" indent="0">
              <a:buNone/>
            </a:pPr>
            <a:r>
              <a:rPr lang="en-US" sz="1400" dirty="0"/>
              <a:t>        </a:t>
            </a:r>
            <a:r>
              <a:rPr lang="en-US" sz="1400" dirty="0" err="1"/>
              <a:t>remoteView.src</a:t>
            </a:r>
            <a:r>
              <a:rPr lang="en-US" sz="1400" dirty="0"/>
              <a:t> = </a:t>
            </a:r>
            <a:r>
              <a:rPr lang="en-US" sz="1400" dirty="0" err="1"/>
              <a:t>URL.createObjectURL</a:t>
            </a:r>
            <a:r>
              <a:rPr lang="en-US" sz="1400" dirty="0"/>
              <a:t>(</a:t>
            </a:r>
            <a:r>
              <a:rPr lang="en-US" sz="1400" dirty="0" err="1"/>
              <a:t>evt.stream</a:t>
            </a:r>
            <a:r>
              <a:rPr lang="en-US" sz="1400" dirty="0"/>
              <a:t>);</a:t>
            </a:r>
          </a:p>
          <a:p>
            <a:pPr marL="0" indent="0">
              <a:buNone/>
            </a:pPr>
            <a:r>
              <a:rPr lang="en-US" sz="1400" dirty="0"/>
              <a:t>    };</a:t>
            </a:r>
          </a:p>
          <a:p>
            <a:pPr marL="0" indent="0">
              <a:buNone/>
            </a:pPr>
            <a:endParaRPr lang="en-US" sz="1400" dirty="0"/>
          </a:p>
          <a:p>
            <a:pPr marL="0" indent="0">
              <a:buNone/>
            </a:pPr>
            <a:r>
              <a:rPr lang="en-US" sz="1400" dirty="0"/>
              <a:t>    // get a local stream, show it in a self-view and add it to be sent</a:t>
            </a:r>
          </a:p>
          <a:p>
            <a:pPr marL="0" indent="0">
              <a:buNone/>
            </a:pPr>
            <a:r>
              <a:rPr lang="en-US" sz="1400" dirty="0"/>
              <a:t>    </a:t>
            </a:r>
            <a:r>
              <a:rPr lang="en-US" sz="1400" dirty="0" err="1"/>
              <a:t>navigator.getUserMedia</a:t>
            </a:r>
            <a:r>
              <a:rPr lang="en-US" sz="1400" dirty="0"/>
              <a:t>({ "audio": true, "video": true }, function (stream) {</a:t>
            </a:r>
          </a:p>
          <a:p>
            <a:pPr marL="0" indent="0">
              <a:buNone/>
            </a:pPr>
            <a:r>
              <a:rPr lang="en-US" sz="1400" dirty="0"/>
              <a:t>        </a:t>
            </a:r>
            <a:r>
              <a:rPr lang="en-US" sz="1400" dirty="0" err="1"/>
              <a:t>selfView.src</a:t>
            </a:r>
            <a:r>
              <a:rPr lang="en-US" sz="1400" dirty="0"/>
              <a:t> = </a:t>
            </a:r>
            <a:r>
              <a:rPr lang="en-US" sz="1400" dirty="0" err="1"/>
              <a:t>URL.createObjectURL</a:t>
            </a:r>
            <a:r>
              <a:rPr lang="en-US" sz="1400" dirty="0"/>
              <a:t>(stream);</a:t>
            </a:r>
          </a:p>
          <a:p>
            <a:pPr marL="0" indent="0">
              <a:buNone/>
            </a:pPr>
            <a:r>
              <a:rPr lang="en-US" sz="1400" dirty="0"/>
              <a:t>        </a:t>
            </a:r>
            <a:r>
              <a:rPr lang="en-US" sz="1400" dirty="0" err="1"/>
              <a:t>pc.addStream</a:t>
            </a:r>
            <a:r>
              <a:rPr lang="en-US" sz="1400" dirty="0"/>
              <a:t>(stream);</a:t>
            </a:r>
          </a:p>
          <a:p>
            <a:pPr marL="0" indent="0">
              <a:buNone/>
            </a:pPr>
            <a:r>
              <a:rPr lang="en-US" sz="1400" dirty="0"/>
              <a:t>    });</a:t>
            </a:r>
          </a:p>
          <a:p>
            <a:pPr marL="0" indent="0">
              <a:buNone/>
            </a:pPr>
            <a:r>
              <a:rPr lang="en-US" sz="1400" dirty="0" smtClean="0"/>
              <a:t>}</a:t>
            </a:r>
            <a:endParaRPr lang="en-US" sz="1400" dirty="0"/>
          </a:p>
        </p:txBody>
      </p:sp>
    </p:spTree>
    <p:extLst>
      <p:ext uri="{BB962C8B-B14F-4D97-AF65-F5344CB8AC3E}">
        <p14:creationId xmlns:p14="http://schemas.microsoft.com/office/powerpoint/2010/main" val="27248638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10.1, </a:t>
            </a:r>
            <a:r>
              <a:rPr lang="en-US" dirty="0" err="1" smtClean="0"/>
              <a:t>cont</a:t>
            </a:r>
            <a:endParaRPr lang="en-US" dirty="0"/>
          </a:p>
        </p:txBody>
      </p:sp>
      <p:sp>
        <p:nvSpPr>
          <p:cNvPr id="3" name="Content Placeholder 2"/>
          <p:cNvSpPr>
            <a:spLocks noGrp="1"/>
          </p:cNvSpPr>
          <p:nvPr>
            <p:ph idx="1"/>
          </p:nvPr>
        </p:nvSpPr>
        <p:spPr/>
        <p:txBody>
          <a:bodyPr numCol="2">
            <a:noAutofit/>
          </a:bodyPr>
          <a:lstStyle/>
          <a:p>
            <a:pPr marL="0" indent="0">
              <a:buNone/>
            </a:pPr>
            <a:r>
              <a:rPr lang="en-US" sz="1600" dirty="0"/>
              <a:t>function </a:t>
            </a:r>
            <a:r>
              <a:rPr lang="en-US" sz="1600" dirty="0" err="1"/>
              <a:t>localDescCreated</a:t>
            </a:r>
            <a:r>
              <a:rPr lang="en-US" sz="1600" dirty="0"/>
              <a:t>(</a:t>
            </a:r>
            <a:r>
              <a:rPr lang="en-US" sz="1600" dirty="0" err="1"/>
              <a:t>desc</a:t>
            </a:r>
            <a:r>
              <a:rPr lang="en-US" sz="1600" dirty="0"/>
              <a:t>) {</a:t>
            </a:r>
          </a:p>
          <a:p>
            <a:pPr marL="0" indent="0">
              <a:buNone/>
            </a:pPr>
            <a:r>
              <a:rPr lang="en-US" sz="1600" dirty="0"/>
              <a:t>    </a:t>
            </a:r>
            <a:r>
              <a:rPr lang="en-US" sz="1600" dirty="0" err="1"/>
              <a:t>pc.setLocalDescription</a:t>
            </a:r>
            <a:r>
              <a:rPr lang="en-US" sz="1600" dirty="0"/>
              <a:t>(</a:t>
            </a:r>
            <a:r>
              <a:rPr lang="en-US" sz="1600" dirty="0" err="1"/>
              <a:t>desc</a:t>
            </a:r>
            <a:r>
              <a:rPr lang="en-US" sz="1600" dirty="0"/>
              <a:t>, function () {</a:t>
            </a:r>
          </a:p>
          <a:p>
            <a:pPr marL="0" indent="0">
              <a:buNone/>
            </a:pPr>
            <a:r>
              <a:rPr lang="en-US" sz="1600" dirty="0"/>
              <a:t>        </a:t>
            </a:r>
            <a:r>
              <a:rPr lang="en-US" sz="1600" dirty="0" err="1"/>
              <a:t>signalingChannel.send</a:t>
            </a:r>
            <a:r>
              <a:rPr lang="en-US" sz="1600" dirty="0"/>
              <a:t>(</a:t>
            </a:r>
            <a:r>
              <a:rPr lang="en-US" sz="1600" dirty="0" err="1"/>
              <a:t>JSON.stringify</a:t>
            </a:r>
            <a:r>
              <a:rPr lang="en-US" sz="1600" dirty="0"/>
              <a:t>({ "</a:t>
            </a:r>
            <a:r>
              <a:rPr lang="en-US" sz="1600" dirty="0" err="1"/>
              <a:t>sdp</a:t>
            </a:r>
            <a:r>
              <a:rPr lang="en-US" sz="1600" dirty="0"/>
              <a:t>": </a:t>
            </a:r>
            <a:r>
              <a:rPr lang="en-US" sz="1600" dirty="0" err="1"/>
              <a:t>pc.localDescription</a:t>
            </a:r>
            <a:r>
              <a:rPr lang="en-US" sz="1600" dirty="0"/>
              <a:t> }));</a:t>
            </a:r>
          </a:p>
          <a:p>
            <a:pPr marL="0" indent="0">
              <a:buNone/>
            </a:pPr>
            <a:r>
              <a:rPr lang="en-US" sz="1600" dirty="0"/>
              <a:t>    }, </a:t>
            </a:r>
            <a:r>
              <a:rPr lang="en-US" sz="1600" dirty="0" err="1"/>
              <a:t>logError</a:t>
            </a:r>
            <a:r>
              <a:rPr lang="en-US" sz="1600" dirty="0"/>
              <a:t>);</a:t>
            </a:r>
          </a:p>
          <a:p>
            <a:pPr marL="0" indent="0">
              <a:buNone/>
            </a:pPr>
            <a:r>
              <a:rPr lang="en-US" sz="1600" dirty="0"/>
              <a:t>}</a:t>
            </a:r>
          </a:p>
          <a:p>
            <a:pPr marL="0" indent="0">
              <a:buNone/>
            </a:pPr>
            <a:endParaRPr lang="en-US" sz="1600" dirty="0"/>
          </a:p>
          <a:p>
            <a:pPr marL="0" indent="0">
              <a:buNone/>
            </a:pPr>
            <a:r>
              <a:rPr lang="en-US" sz="1600" dirty="0" err="1"/>
              <a:t>signalingChannel.onmessage</a:t>
            </a:r>
            <a:r>
              <a:rPr lang="en-US" sz="1600" dirty="0"/>
              <a:t> = function (</a:t>
            </a:r>
            <a:r>
              <a:rPr lang="en-US" sz="1600" dirty="0" err="1"/>
              <a:t>evt</a:t>
            </a:r>
            <a:r>
              <a:rPr lang="en-US" sz="1600" dirty="0"/>
              <a:t>) {</a:t>
            </a:r>
          </a:p>
          <a:p>
            <a:pPr marL="0" indent="0">
              <a:buNone/>
            </a:pPr>
            <a:r>
              <a:rPr lang="en-US" sz="1600" dirty="0"/>
              <a:t>    if (!pc)</a:t>
            </a:r>
          </a:p>
          <a:p>
            <a:pPr marL="0" indent="0">
              <a:buNone/>
            </a:pPr>
            <a:r>
              <a:rPr lang="hu-HU" sz="1600" dirty="0"/>
              <a:t>        start();</a:t>
            </a:r>
          </a:p>
          <a:p>
            <a:pPr marL="0" indent="0">
              <a:buNone/>
            </a:pPr>
            <a:endParaRPr lang="hu-HU" sz="1600" dirty="0"/>
          </a:p>
          <a:p>
            <a:pPr marL="0" indent="0">
              <a:buNone/>
            </a:pPr>
            <a:r>
              <a:rPr lang="en-US" sz="1600" dirty="0"/>
              <a:t>    </a:t>
            </a:r>
            <a:r>
              <a:rPr lang="en-US" sz="1600" dirty="0" err="1"/>
              <a:t>var</a:t>
            </a:r>
            <a:r>
              <a:rPr lang="en-US" sz="1600" dirty="0"/>
              <a:t> message = </a:t>
            </a:r>
            <a:r>
              <a:rPr lang="en-US" sz="1600" dirty="0" err="1"/>
              <a:t>JSON.parse</a:t>
            </a:r>
            <a:r>
              <a:rPr lang="en-US" sz="1600" dirty="0"/>
              <a:t>(</a:t>
            </a:r>
            <a:r>
              <a:rPr lang="en-US" sz="1600" dirty="0" err="1"/>
              <a:t>evt.data</a:t>
            </a:r>
            <a:r>
              <a:rPr lang="en-US" sz="1600" dirty="0"/>
              <a:t>);</a:t>
            </a:r>
          </a:p>
          <a:p>
            <a:pPr marL="0" indent="0">
              <a:buNone/>
            </a:pPr>
            <a:r>
              <a:rPr lang="en-US" sz="1600" dirty="0"/>
              <a:t>    if (</a:t>
            </a:r>
            <a:r>
              <a:rPr lang="en-US" sz="1600" dirty="0" err="1"/>
              <a:t>message.sdp</a:t>
            </a:r>
            <a:r>
              <a:rPr lang="en-US" sz="1600" dirty="0"/>
              <a:t>)</a:t>
            </a:r>
          </a:p>
          <a:p>
            <a:pPr marL="0" indent="0">
              <a:buNone/>
            </a:pPr>
            <a:r>
              <a:rPr lang="en-US" sz="1600" dirty="0"/>
              <a:t>        </a:t>
            </a:r>
            <a:r>
              <a:rPr lang="en-US" sz="1600" dirty="0" err="1"/>
              <a:t>pc.setRemoteDescription</a:t>
            </a:r>
            <a:r>
              <a:rPr lang="en-US" sz="1600" dirty="0"/>
              <a:t>(new </a:t>
            </a:r>
            <a:r>
              <a:rPr lang="en-US" sz="1600" dirty="0" err="1"/>
              <a:t>RTCSessionDescription</a:t>
            </a:r>
            <a:r>
              <a:rPr lang="en-US" sz="1600" dirty="0"/>
              <a:t>(</a:t>
            </a:r>
            <a:r>
              <a:rPr lang="en-US" sz="1600" dirty="0" err="1"/>
              <a:t>message.sdp</a:t>
            </a:r>
            <a:r>
              <a:rPr lang="en-US" sz="1600" dirty="0"/>
              <a:t>), function () {</a:t>
            </a:r>
          </a:p>
          <a:p>
            <a:pPr marL="0" indent="0">
              <a:buNone/>
            </a:pPr>
            <a:r>
              <a:rPr lang="en-US" sz="1600" dirty="0"/>
              <a:t>            // if we received an offer, we need to answer</a:t>
            </a:r>
          </a:p>
          <a:p>
            <a:pPr marL="0" indent="0">
              <a:buNone/>
            </a:pPr>
            <a:r>
              <a:rPr lang="en-US" sz="1600" dirty="0"/>
              <a:t>            if (</a:t>
            </a:r>
            <a:r>
              <a:rPr lang="en-US" sz="1600" dirty="0" err="1"/>
              <a:t>pc.remoteDescription.type</a:t>
            </a:r>
            <a:r>
              <a:rPr lang="en-US" sz="1600" dirty="0"/>
              <a:t> == "offer")</a:t>
            </a:r>
          </a:p>
          <a:p>
            <a:pPr marL="0" indent="0">
              <a:buNone/>
            </a:pPr>
            <a:r>
              <a:rPr lang="en-US" sz="1600" dirty="0"/>
              <a:t>                </a:t>
            </a:r>
            <a:r>
              <a:rPr lang="en-US" sz="1600" dirty="0" err="1"/>
              <a:t>pc.createAnswer</a:t>
            </a:r>
            <a:r>
              <a:rPr lang="en-US" sz="1600" dirty="0"/>
              <a:t>(</a:t>
            </a:r>
            <a:r>
              <a:rPr lang="en-US" sz="1600" dirty="0" err="1"/>
              <a:t>localDescCreated</a:t>
            </a:r>
            <a:r>
              <a:rPr lang="en-US" sz="1600" dirty="0"/>
              <a:t>, </a:t>
            </a:r>
            <a:r>
              <a:rPr lang="en-US" sz="1600" dirty="0" err="1"/>
              <a:t>logError</a:t>
            </a:r>
            <a:r>
              <a:rPr lang="en-US" sz="1600" dirty="0"/>
              <a:t>);</a:t>
            </a:r>
          </a:p>
          <a:p>
            <a:pPr marL="0" indent="0">
              <a:buNone/>
            </a:pPr>
            <a:r>
              <a:rPr lang="en-US" sz="1600" dirty="0"/>
              <a:t>        }, </a:t>
            </a:r>
            <a:r>
              <a:rPr lang="en-US" sz="1600" dirty="0" err="1"/>
              <a:t>logError</a:t>
            </a:r>
            <a:r>
              <a:rPr lang="en-US" sz="1600" dirty="0"/>
              <a:t>);</a:t>
            </a:r>
          </a:p>
          <a:p>
            <a:pPr marL="0" indent="0">
              <a:buNone/>
            </a:pPr>
            <a:r>
              <a:rPr lang="hu-HU" sz="1600" dirty="0"/>
              <a:t>    else</a:t>
            </a:r>
          </a:p>
          <a:p>
            <a:pPr marL="0" indent="0">
              <a:buNone/>
            </a:pPr>
            <a:r>
              <a:rPr lang="en-US" sz="1600" dirty="0"/>
              <a:t>        </a:t>
            </a:r>
            <a:r>
              <a:rPr lang="en-US" sz="1600" dirty="0" err="1"/>
              <a:t>pc.addIceCandidate</a:t>
            </a:r>
            <a:r>
              <a:rPr lang="en-US" sz="1600" dirty="0"/>
              <a:t>(new </a:t>
            </a:r>
            <a:r>
              <a:rPr lang="en-US" sz="1600" dirty="0" err="1"/>
              <a:t>RTCIceCandidate</a:t>
            </a:r>
            <a:r>
              <a:rPr lang="en-US" sz="1600" dirty="0"/>
              <a:t>(</a:t>
            </a:r>
            <a:r>
              <a:rPr lang="en-US" sz="1600" dirty="0" err="1"/>
              <a:t>message.candidate</a:t>
            </a:r>
            <a:r>
              <a:rPr lang="en-US" sz="1600" dirty="0"/>
              <a:t>));</a:t>
            </a:r>
          </a:p>
          <a:p>
            <a:pPr marL="0" indent="0">
              <a:buNone/>
            </a:pPr>
            <a:r>
              <a:rPr lang="en-US" sz="1600" dirty="0"/>
              <a:t>};</a:t>
            </a:r>
          </a:p>
          <a:p>
            <a:pPr marL="0" indent="0">
              <a:buNone/>
            </a:pPr>
            <a:endParaRPr lang="en-US" sz="1600" dirty="0"/>
          </a:p>
          <a:p>
            <a:pPr marL="0" indent="0">
              <a:buNone/>
            </a:pPr>
            <a:r>
              <a:rPr lang="en-US" sz="1600" dirty="0"/>
              <a:t>function </a:t>
            </a:r>
            <a:r>
              <a:rPr lang="en-US" sz="1600" dirty="0" err="1"/>
              <a:t>logError</a:t>
            </a:r>
            <a:r>
              <a:rPr lang="en-US" sz="1600" dirty="0"/>
              <a:t>(error) {</a:t>
            </a:r>
          </a:p>
          <a:p>
            <a:pPr marL="0" indent="0">
              <a:buNone/>
            </a:pPr>
            <a:r>
              <a:rPr lang="en-US" sz="1600" dirty="0"/>
              <a:t>    log(</a:t>
            </a:r>
            <a:r>
              <a:rPr lang="en-US" sz="1600" dirty="0" err="1"/>
              <a:t>error.name</a:t>
            </a:r>
            <a:r>
              <a:rPr lang="en-US" sz="1600" dirty="0"/>
              <a:t> + ": " + </a:t>
            </a:r>
            <a:r>
              <a:rPr lang="en-US" sz="1600" dirty="0" err="1"/>
              <a:t>error.message</a:t>
            </a:r>
            <a:r>
              <a:rPr lang="en-US" sz="1600" dirty="0"/>
              <a:t>);</a:t>
            </a:r>
          </a:p>
          <a:p>
            <a:pPr marL="0" indent="0">
              <a:buNone/>
            </a:pPr>
            <a:r>
              <a:rPr lang="en-US" sz="1600" dirty="0"/>
              <a:t>}</a:t>
            </a:r>
          </a:p>
        </p:txBody>
      </p:sp>
    </p:spTree>
    <p:extLst>
      <p:ext uri="{BB962C8B-B14F-4D97-AF65-F5344CB8AC3E}">
        <p14:creationId xmlns:p14="http://schemas.microsoft.com/office/powerpoint/2010/main" val="41821834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10.3 Peer-to-peer Data Example</a:t>
            </a:r>
            <a:endParaRPr lang="en-US" dirty="0"/>
          </a:p>
        </p:txBody>
      </p:sp>
      <p:sp>
        <p:nvSpPr>
          <p:cNvPr id="3" name="Content Placeholder 2"/>
          <p:cNvSpPr>
            <a:spLocks noGrp="1"/>
          </p:cNvSpPr>
          <p:nvPr>
            <p:ph idx="1"/>
          </p:nvPr>
        </p:nvSpPr>
        <p:spPr/>
        <p:txBody>
          <a:bodyPr/>
          <a:lstStyle/>
          <a:p>
            <a:pPr marL="0" indent="0">
              <a:buNone/>
            </a:pPr>
            <a:r>
              <a:rPr lang="en-US" dirty="0" smtClean="0"/>
              <a:t>This example shows how to create a </a:t>
            </a:r>
            <a:r>
              <a:rPr lang="en-US" dirty="0" err="1" smtClean="0"/>
              <a:t>RTCDataChannel</a:t>
            </a:r>
            <a:r>
              <a:rPr lang="en-US" dirty="0" smtClean="0"/>
              <a:t> object and perform the offer/answer exchange required to connect the channel to the other peer. The </a:t>
            </a:r>
            <a:r>
              <a:rPr lang="en-US" dirty="0" err="1" smtClean="0"/>
              <a:t>RTCDataChannel</a:t>
            </a:r>
            <a:r>
              <a:rPr lang="en-US" dirty="0" smtClean="0"/>
              <a:t> is used in the context of a simple chat application and listeners are attached to monitor when the channel is ready, messages are received and when the channel is closed.</a:t>
            </a:r>
            <a:endParaRPr lang="en-US" dirty="0"/>
          </a:p>
        </p:txBody>
      </p:sp>
    </p:spTree>
    <p:extLst>
      <p:ext uri="{BB962C8B-B14F-4D97-AF65-F5344CB8AC3E}">
        <p14:creationId xmlns:p14="http://schemas.microsoft.com/office/powerpoint/2010/main" val="36543882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10.3, </a:t>
            </a:r>
            <a:r>
              <a:rPr lang="en-US" dirty="0" err="1" smtClean="0"/>
              <a:t>cont</a:t>
            </a:r>
            <a:endParaRPr lang="en-US" dirty="0"/>
          </a:p>
        </p:txBody>
      </p:sp>
      <p:sp>
        <p:nvSpPr>
          <p:cNvPr id="3" name="Content Placeholder 2"/>
          <p:cNvSpPr>
            <a:spLocks noGrp="1"/>
          </p:cNvSpPr>
          <p:nvPr>
            <p:ph idx="1"/>
          </p:nvPr>
        </p:nvSpPr>
        <p:spPr/>
        <p:txBody>
          <a:bodyPr numCol="2">
            <a:noAutofit/>
          </a:bodyPr>
          <a:lstStyle/>
          <a:p>
            <a:pPr marL="0" indent="0">
              <a:buNone/>
            </a:pPr>
            <a:r>
              <a:rPr lang="en-US" sz="1400" dirty="0" err="1"/>
              <a:t>var</a:t>
            </a:r>
            <a:r>
              <a:rPr lang="en-US" sz="1400" dirty="0"/>
              <a:t> </a:t>
            </a:r>
            <a:r>
              <a:rPr lang="en-US" sz="1400" dirty="0" err="1"/>
              <a:t>signalingChannel</a:t>
            </a:r>
            <a:r>
              <a:rPr lang="en-US" sz="1400" dirty="0"/>
              <a:t> = new </a:t>
            </a:r>
            <a:r>
              <a:rPr lang="en-US" sz="1400" dirty="0" err="1"/>
              <a:t>SignalingChannel</a:t>
            </a:r>
            <a:r>
              <a:rPr lang="en-US" sz="1400" dirty="0"/>
              <a:t>();</a:t>
            </a:r>
          </a:p>
          <a:p>
            <a:pPr marL="0" indent="0">
              <a:buNone/>
            </a:pPr>
            <a:r>
              <a:rPr lang="en-US" sz="1400" dirty="0" err="1"/>
              <a:t>var</a:t>
            </a:r>
            <a:r>
              <a:rPr lang="en-US" sz="1400" dirty="0"/>
              <a:t> configuration = { "</a:t>
            </a:r>
            <a:r>
              <a:rPr lang="en-US" sz="1400" dirty="0" err="1"/>
              <a:t>iceServers</a:t>
            </a:r>
            <a:r>
              <a:rPr lang="en-US" sz="1400" dirty="0"/>
              <a:t>": [{ "</a:t>
            </a:r>
            <a:r>
              <a:rPr lang="en-US" sz="1400" dirty="0" err="1"/>
              <a:t>url</a:t>
            </a:r>
            <a:r>
              <a:rPr lang="en-US" sz="1400" dirty="0"/>
              <a:t>": "</a:t>
            </a:r>
            <a:r>
              <a:rPr lang="en-US" sz="1400" dirty="0" err="1"/>
              <a:t>stun:stun.example.org</a:t>
            </a:r>
            <a:r>
              <a:rPr lang="en-US" sz="1400" dirty="0"/>
              <a:t>" }] };</a:t>
            </a:r>
          </a:p>
          <a:p>
            <a:pPr marL="0" indent="0">
              <a:buNone/>
            </a:pPr>
            <a:r>
              <a:rPr lang="en-US" sz="1400" dirty="0" err="1"/>
              <a:t>var</a:t>
            </a:r>
            <a:r>
              <a:rPr lang="en-US" sz="1400" dirty="0"/>
              <a:t> pc;</a:t>
            </a:r>
          </a:p>
          <a:p>
            <a:pPr marL="0" indent="0">
              <a:buNone/>
            </a:pPr>
            <a:r>
              <a:rPr lang="en-US" sz="1400" dirty="0" err="1"/>
              <a:t>var</a:t>
            </a:r>
            <a:r>
              <a:rPr lang="en-US" sz="1400" dirty="0"/>
              <a:t> channel;</a:t>
            </a:r>
          </a:p>
          <a:p>
            <a:pPr marL="0" indent="0">
              <a:buNone/>
            </a:pPr>
            <a:endParaRPr lang="en-US" sz="1400" dirty="0"/>
          </a:p>
          <a:p>
            <a:pPr marL="0" indent="0">
              <a:buNone/>
            </a:pPr>
            <a:r>
              <a:rPr lang="en-US" sz="1400" dirty="0"/>
              <a:t>// call start(true) to initiate</a:t>
            </a:r>
          </a:p>
          <a:p>
            <a:pPr marL="0" indent="0">
              <a:buNone/>
            </a:pPr>
            <a:r>
              <a:rPr lang="en-US" sz="1400" dirty="0"/>
              <a:t>function start(</a:t>
            </a:r>
            <a:r>
              <a:rPr lang="en-US" sz="1400" dirty="0" err="1"/>
              <a:t>isInitiator</a:t>
            </a:r>
            <a:r>
              <a:rPr lang="en-US" sz="1400" dirty="0"/>
              <a:t>) {</a:t>
            </a:r>
          </a:p>
          <a:p>
            <a:pPr marL="0" indent="0">
              <a:buNone/>
            </a:pPr>
            <a:r>
              <a:rPr lang="en-US" sz="1400" dirty="0"/>
              <a:t>    pc = new </a:t>
            </a:r>
            <a:r>
              <a:rPr lang="en-US" sz="1400" dirty="0" err="1"/>
              <a:t>RTCPeerConnection</a:t>
            </a:r>
            <a:r>
              <a:rPr lang="en-US" sz="1400" dirty="0"/>
              <a:t>(configuration);</a:t>
            </a:r>
          </a:p>
          <a:p>
            <a:pPr marL="0" indent="0">
              <a:buNone/>
            </a:pPr>
            <a:endParaRPr lang="en-US" sz="1400" dirty="0"/>
          </a:p>
          <a:p>
            <a:pPr marL="0" indent="0">
              <a:buNone/>
            </a:pPr>
            <a:r>
              <a:rPr lang="en-US" sz="1400" dirty="0"/>
              <a:t>    // send any ice candidates to the other peer</a:t>
            </a:r>
          </a:p>
          <a:p>
            <a:pPr marL="0" indent="0">
              <a:buNone/>
            </a:pPr>
            <a:r>
              <a:rPr lang="en-US" sz="1400" dirty="0"/>
              <a:t>    </a:t>
            </a:r>
            <a:r>
              <a:rPr lang="en-US" sz="1400" dirty="0" err="1"/>
              <a:t>pc.onicecandidate</a:t>
            </a:r>
            <a:r>
              <a:rPr lang="en-US" sz="1400" dirty="0"/>
              <a:t> = function (</a:t>
            </a:r>
            <a:r>
              <a:rPr lang="en-US" sz="1400" dirty="0" err="1"/>
              <a:t>evt</a:t>
            </a:r>
            <a:r>
              <a:rPr lang="en-US" sz="1400" dirty="0"/>
              <a:t>) {</a:t>
            </a:r>
          </a:p>
          <a:p>
            <a:pPr marL="0" indent="0">
              <a:buNone/>
            </a:pPr>
            <a:r>
              <a:rPr lang="en-US" sz="1400" dirty="0"/>
              <a:t>        if (</a:t>
            </a:r>
            <a:r>
              <a:rPr lang="en-US" sz="1400" dirty="0" err="1"/>
              <a:t>evt.candidate</a:t>
            </a:r>
            <a:r>
              <a:rPr lang="en-US" sz="1400" dirty="0"/>
              <a:t>)</a:t>
            </a:r>
          </a:p>
          <a:p>
            <a:pPr marL="0" indent="0">
              <a:buNone/>
            </a:pPr>
            <a:r>
              <a:rPr lang="en-US" sz="1400" dirty="0"/>
              <a:t>            </a:t>
            </a:r>
            <a:r>
              <a:rPr lang="en-US" sz="1400" dirty="0" err="1"/>
              <a:t>signalingChannel.send</a:t>
            </a:r>
            <a:r>
              <a:rPr lang="en-US" sz="1400" dirty="0"/>
              <a:t>(</a:t>
            </a:r>
            <a:r>
              <a:rPr lang="en-US" sz="1400" dirty="0" err="1"/>
              <a:t>JSON.stringify</a:t>
            </a:r>
            <a:r>
              <a:rPr lang="en-US" sz="1400" dirty="0"/>
              <a:t>({ "candidate": </a:t>
            </a:r>
            <a:r>
              <a:rPr lang="en-US" sz="1400" dirty="0" err="1"/>
              <a:t>evt.candidate</a:t>
            </a:r>
            <a:r>
              <a:rPr lang="en-US" sz="1400" dirty="0"/>
              <a:t> }));</a:t>
            </a:r>
          </a:p>
          <a:p>
            <a:pPr marL="0" indent="0">
              <a:buNone/>
            </a:pPr>
            <a:r>
              <a:rPr lang="en-US" sz="1400" dirty="0"/>
              <a:t>    };</a:t>
            </a:r>
          </a:p>
          <a:p>
            <a:pPr marL="0" indent="0">
              <a:buNone/>
            </a:pPr>
            <a:endParaRPr lang="en-US" sz="1400" dirty="0"/>
          </a:p>
          <a:p>
            <a:pPr marL="0" indent="0">
              <a:buNone/>
            </a:pPr>
            <a:r>
              <a:rPr lang="en-US" sz="1400" dirty="0"/>
              <a:t>    // let the "</a:t>
            </a:r>
            <a:r>
              <a:rPr lang="en-US" sz="1400" dirty="0" err="1"/>
              <a:t>negotiationneeded</a:t>
            </a:r>
            <a:r>
              <a:rPr lang="en-US" sz="1400" dirty="0"/>
              <a:t>" event trigger offer generation</a:t>
            </a:r>
          </a:p>
          <a:p>
            <a:pPr marL="0" indent="0">
              <a:buNone/>
            </a:pPr>
            <a:r>
              <a:rPr lang="en-US" sz="1400" dirty="0"/>
              <a:t>    </a:t>
            </a:r>
            <a:r>
              <a:rPr lang="en-US" sz="1400" dirty="0" err="1"/>
              <a:t>pc.onnegotiationneeded</a:t>
            </a:r>
            <a:r>
              <a:rPr lang="en-US" sz="1400" dirty="0"/>
              <a:t> = function () {</a:t>
            </a:r>
          </a:p>
          <a:p>
            <a:pPr marL="0" indent="0">
              <a:buNone/>
            </a:pPr>
            <a:r>
              <a:rPr lang="en-US" sz="1400" dirty="0"/>
              <a:t>        </a:t>
            </a:r>
            <a:r>
              <a:rPr lang="en-US" sz="1400" dirty="0" err="1"/>
              <a:t>pc.createOffer</a:t>
            </a:r>
            <a:r>
              <a:rPr lang="en-US" sz="1400" dirty="0"/>
              <a:t>(</a:t>
            </a:r>
            <a:r>
              <a:rPr lang="en-US" sz="1400" dirty="0" err="1"/>
              <a:t>localDescCreated</a:t>
            </a:r>
            <a:r>
              <a:rPr lang="en-US" sz="1400" dirty="0"/>
              <a:t>, </a:t>
            </a:r>
            <a:r>
              <a:rPr lang="en-US" sz="1400" dirty="0" err="1"/>
              <a:t>logError</a:t>
            </a:r>
            <a:r>
              <a:rPr lang="en-US" sz="1400" dirty="0"/>
              <a:t>);</a:t>
            </a:r>
          </a:p>
          <a:p>
            <a:pPr marL="0" indent="0">
              <a:buNone/>
            </a:pPr>
            <a:r>
              <a:rPr lang="en-US" sz="1400" dirty="0"/>
              <a:t>    }</a:t>
            </a:r>
          </a:p>
          <a:p>
            <a:pPr marL="0" indent="0">
              <a:buNone/>
            </a:pPr>
            <a:endParaRPr lang="en-US" sz="1400" dirty="0"/>
          </a:p>
          <a:p>
            <a:pPr marL="0" indent="0">
              <a:buNone/>
            </a:pPr>
            <a:r>
              <a:rPr lang="en-US" sz="1400" dirty="0"/>
              <a:t>    if (</a:t>
            </a:r>
            <a:r>
              <a:rPr lang="en-US" sz="1400" dirty="0" err="1"/>
              <a:t>isInitiator</a:t>
            </a:r>
            <a:r>
              <a:rPr lang="en-US" sz="1400" dirty="0"/>
              <a:t>) {</a:t>
            </a:r>
          </a:p>
          <a:p>
            <a:pPr marL="0" indent="0">
              <a:buNone/>
            </a:pPr>
            <a:r>
              <a:rPr lang="en-US" sz="1400" dirty="0"/>
              <a:t>        // create data channel and setup chat</a:t>
            </a:r>
          </a:p>
          <a:p>
            <a:pPr marL="0" indent="0">
              <a:buNone/>
            </a:pPr>
            <a:r>
              <a:rPr lang="en-US" sz="1400" dirty="0"/>
              <a:t>        channel = </a:t>
            </a:r>
            <a:r>
              <a:rPr lang="en-US" sz="1400" dirty="0" err="1"/>
              <a:t>pc.createDataChannel</a:t>
            </a:r>
            <a:r>
              <a:rPr lang="en-US" sz="1400" dirty="0"/>
              <a:t>("chat");</a:t>
            </a:r>
          </a:p>
          <a:p>
            <a:pPr marL="0" indent="0">
              <a:buNone/>
            </a:pPr>
            <a:r>
              <a:rPr lang="cs-CZ" sz="1400" dirty="0"/>
              <a:t>        </a:t>
            </a:r>
            <a:r>
              <a:rPr lang="cs-CZ" sz="1400" dirty="0" err="1"/>
              <a:t>setupChat</a:t>
            </a:r>
            <a:r>
              <a:rPr lang="cs-CZ" sz="1400" dirty="0"/>
              <a:t>();</a:t>
            </a:r>
          </a:p>
          <a:p>
            <a:pPr marL="0" indent="0">
              <a:buNone/>
            </a:pPr>
            <a:r>
              <a:rPr lang="da-DK" sz="1400" dirty="0"/>
              <a:t>    } </a:t>
            </a:r>
            <a:r>
              <a:rPr lang="da-DK" sz="1400" dirty="0" err="1"/>
              <a:t>else</a:t>
            </a:r>
            <a:r>
              <a:rPr lang="da-DK" sz="1400" dirty="0"/>
              <a:t> {</a:t>
            </a:r>
          </a:p>
          <a:p>
            <a:pPr marL="0" indent="0">
              <a:buNone/>
            </a:pPr>
            <a:r>
              <a:rPr lang="da-DK" sz="1400" dirty="0"/>
              <a:t>        // </a:t>
            </a:r>
            <a:r>
              <a:rPr lang="da-DK" sz="1400" dirty="0" err="1"/>
              <a:t>setup</a:t>
            </a:r>
            <a:r>
              <a:rPr lang="da-DK" sz="1400" dirty="0"/>
              <a:t> chat on </a:t>
            </a:r>
            <a:r>
              <a:rPr lang="da-DK" sz="1400" dirty="0" err="1"/>
              <a:t>incoming</a:t>
            </a:r>
            <a:r>
              <a:rPr lang="da-DK" sz="1400" dirty="0"/>
              <a:t> data </a:t>
            </a:r>
            <a:r>
              <a:rPr lang="da-DK" sz="1400" dirty="0" err="1"/>
              <a:t>channel</a:t>
            </a:r>
            <a:endParaRPr lang="da-DK" sz="1400" dirty="0"/>
          </a:p>
          <a:p>
            <a:pPr marL="0" indent="0">
              <a:buNone/>
            </a:pPr>
            <a:r>
              <a:rPr lang="da-DK" sz="1400" dirty="0"/>
              <a:t>        </a:t>
            </a:r>
            <a:r>
              <a:rPr lang="da-DK" sz="1400" dirty="0" err="1"/>
              <a:t>pc.ondatachannel</a:t>
            </a:r>
            <a:r>
              <a:rPr lang="da-DK" sz="1400" dirty="0"/>
              <a:t> = </a:t>
            </a:r>
            <a:r>
              <a:rPr lang="da-DK" sz="1400" dirty="0" err="1"/>
              <a:t>function</a:t>
            </a:r>
            <a:r>
              <a:rPr lang="da-DK" sz="1400" dirty="0"/>
              <a:t> (</a:t>
            </a:r>
            <a:r>
              <a:rPr lang="da-DK" sz="1400" dirty="0" err="1"/>
              <a:t>evt</a:t>
            </a:r>
            <a:r>
              <a:rPr lang="da-DK" sz="1400" dirty="0"/>
              <a:t>) {</a:t>
            </a:r>
          </a:p>
          <a:p>
            <a:pPr marL="0" indent="0">
              <a:buNone/>
            </a:pPr>
            <a:r>
              <a:rPr lang="en-US" sz="1400" dirty="0"/>
              <a:t>            channel = </a:t>
            </a:r>
            <a:r>
              <a:rPr lang="en-US" sz="1400" dirty="0" err="1"/>
              <a:t>evt.channel</a:t>
            </a:r>
            <a:r>
              <a:rPr lang="en-US" sz="1400" dirty="0"/>
              <a:t>;</a:t>
            </a:r>
          </a:p>
          <a:p>
            <a:pPr marL="0" indent="0">
              <a:buNone/>
            </a:pPr>
            <a:r>
              <a:rPr lang="cs-CZ" sz="1400" dirty="0"/>
              <a:t>            </a:t>
            </a:r>
            <a:r>
              <a:rPr lang="cs-CZ" sz="1400" dirty="0" err="1"/>
              <a:t>setupChat</a:t>
            </a:r>
            <a:r>
              <a:rPr lang="cs-CZ" sz="1400" dirty="0"/>
              <a:t>();</a:t>
            </a:r>
          </a:p>
          <a:p>
            <a:pPr marL="0" indent="0">
              <a:buNone/>
            </a:pPr>
            <a:r>
              <a:rPr lang="cs-CZ" sz="1400" dirty="0"/>
              <a:t>        };</a:t>
            </a:r>
          </a:p>
          <a:p>
            <a:pPr marL="0" indent="0">
              <a:buNone/>
            </a:pPr>
            <a:r>
              <a:rPr lang="cs-CZ" sz="1400" dirty="0"/>
              <a:t>    }</a:t>
            </a:r>
          </a:p>
          <a:p>
            <a:pPr marL="0" indent="0">
              <a:buNone/>
            </a:pPr>
            <a:r>
              <a:rPr lang="cs-CZ" sz="1400" dirty="0"/>
              <a:t>}</a:t>
            </a:r>
          </a:p>
        </p:txBody>
      </p:sp>
    </p:spTree>
    <p:extLst>
      <p:ext uri="{BB962C8B-B14F-4D97-AF65-F5344CB8AC3E}">
        <p14:creationId xmlns:p14="http://schemas.microsoft.com/office/powerpoint/2010/main" val="39720064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10.3, </a:t>
            </a:r>
            <a:r>
              <a:rPr lang="en-US" dirty="0" err="1" smtClean="0"/>
              <a:t>cont</a:t>
            </a:r>
            <a:endParaRPr lang="en-US" dirty="0"/>
          </a:p>
        </p:txBody>
      </p:sp>
      <p:sp>
        <p:nvSpPr>
          <p:cNvPr id="3" name="Content Placeholder 2"/>
          <p:cNvSpPr>
            <a:spLocks noGrp="1"/>
          </p:cNvSpPr>
          <p:nvPr>
            <p:ph idx="1"/>
          </p:nvPr>
        </p:nvSpPr>
        <p:spPr/>
        <p:txBody>
          <a:bodyPr numCol="2">
            <a:noAutofit/>
          </a:bodyPr>
          <a:lstStyle/>
          <a:p>
            <a:pPr marL="0" indent="0">
              <a:buNone/>
            </a:pPr>
            <a:r>
              <a:rPr lang="en-US" sz="1400" dirty="0"/>
              <a:t>function </a:t>
            </a:r>
            <a:r>
              <a:rPr lang="en-US" sz="1400" dirty="0" err="1"/>
              <a:t>localDescCreated</a:t>
            </a:r>
            <a:r>
              <a:rPr lang="en-US" sz="1400" dirty="0"/>
              <a:t>(</a:t>
            </a:r>
            <a:r>
              <a:rPr lang="en-US" sz="1400" dirty="0" err="1"/>
              <a:t>desc</a:t>
            </a:r>
            <a:r>
              <a:rPr lang="en-US" sz="1400" dirty="0"/>
              <a:t>) {</a:t>
            </a:r>
          </a:p>
          <a:p>
            <a:pPr marL="0" indent="0">
              <a:buNone/>
            </a:pPr>
            <a:r>
              <a:rPr lang="en-US" sz="1400" dirty="0"/>
              <a:t>    </a:t>
            </a:r>
            <a:r>
              <a:rPr lang="en-US" sz="1400" dirty="0" err="1"/>
              <a:t>pc.setLocalDescription</a:t>
            </a:r>
            <a:r>
              <a:rPr lang="en-US" sz="1400" dirty="0"/>
              <a:t>(</a:t>
            </a:r>
            <a:r>
              <a:rPr lang="en-US" sz="1400" dirty="0" err="1"/>
              <a:t>desc</a:t>
            </a:r>
            <a:r>
              <a:rPr lang="en-US" sz="1400" dirty="0"/>
              <a:t>, function () {</a:t>
            </a:r>
          </a:p>
          <a:p>
            <a:pPr marL="0" indent="0">
              <a:buNone/>
            </a:pPr>
            <a:r>
              <a:rPr lang="en-US" sz="1400" dirty="0"/>
              <a:t>        </a:t>
            </a:r>
            <a:r>
              <a:rPr lang="en-US" sz="1400" dirty="0" err="1"/>
              <a:t>signalingChannel.send</a:t>
            </a:r>
            <a:r>
              <a:rPr lang="en-US" sz="1400" dirty="0"/>
              <a:t>(</a:t>
            </a:r>
            <a:r>
              <a:rPr lang="en-US" sz="1400" dirty="0" err="1"/>
              <a:t>JSON.stringify</a:t>
            </a:r>
            <a:r>
              <a:rPr lang="en-US" sz="1400" dirty="0"/>
              <a:t>({ "</a:t>
            </a:r>
            <a:r>
              <a:rPr lang="en-US" sz="1400" dirty="0" err="1"/>
              <a:t>sdp</a:t>
            </a:r>
            <a:r>
              <a:rPr lang="en-US" sz="1400" dirty="0"/>
              <a:t>": </a:t>
            </a:r>
            <a:r>
              <a:rPr lang="en-US" sz="1400" dirty="0" err="1"/>
              <a:t>pc.localDescription</a:t>
            </a:r>
            <a:r>
              <a:rPr lang="en-US" sz="1400" dirty="0"/>
              <a:t> }));</a:t>
            </a:r>
          </a:p>
          <a:p>
            <a:pPr marL="0" indent="0">
              <a:buNone/>
            </a:pPr>
            <a:r>
              <a:rPr lang="en-US" sz="1400" dirty="0"/>
              <a:t>    }, </a:t>
            </a:r>
            <a:r>
              <a:rPr lang="en-US" sz="1400" dirty="0" err="1"/>
              <a:t>logError</a:t>
            </a:r>
            <a:r>
              <a:rPr lang="en-US" sz="1400" dirty="0"/>
              <a:t>);</a:t>
            </a:r>
          </a:p>
          <a:p>
            <a:pPr marL="0" indent="0">
              <a:buNone/>
            </a:pPr>
            <a:r>
              <a:rPr lang="en-US" sz="1400" dirty="0"/>
              <a:t>}</a:t>
            </a:r>
          </a:p>
          <a:p>
            <a:pPr marL="0" indent="0">
              <a:buNone/>
            </a:pPr>
            <a:endParaRPr lang="en-US" sz="1400" dirty="0"/>
          </a:p>
          <a:p>
            <a:pPr marL="0" indent="0">
              <a:buNone/>
            </a:pPr>
            <a:r>
              <a:rPr lang="en-US" sz="1400" dirty="0" err="1"/>
              <a:t>signalingChannel.onmessage</a:t>
            </a:r>
            <a:r>
              <a:rPr lang="en-US" sz="1400" dirty="0"/>
              <a:t> = function (</a:t>
            </a:r>
            <a:r>
              <a:rPr lang="en-US" sz="1400" dirty="0" err="1"/>
              <a:t>evt</a:t>
            </a:r>
            <a:r>
              <a:rPr lang="en-US" sz="1400" dirty="0"/>
              <a:t>) {</a:t>
            </a:r>
          </a:p>
          <a:p>
            <a:pPr marL="0" indent="0">
              <a:buNone/>
            </a:pPr>
            <a:r>
              <a:rPr lang="en-US" sz="1400" dirty="0"/>
              <a:t>    if (!pc)</a:t>
            </a:r>
          </a:p>
          <a:p>
            <a:pPr marL="0" indent="0">
              <a:buNone/>
            </a:pPr>
            <a:r>
              <a:rPr lang="da-DK" sz="1400" dirty="0"/>
              <a:t>        start(false);</a:t>
            </a:r>
          </a:p>
          <a:p>
            <a:pPr marL="0" indent="0">
              <a:buNone/>
            </a:pPr>
            <a:endParaRPr lang="da-DK" sz="1400" dirty="0"/>
          </a:p>
          <a:p>
            <a:pPr marL="0" indent="0">
              <a:buNone/>
            </a:pPr>
            <a:r>
              <a:rPr lang="da-DK" sz="1400" dirty="0"/>
              <a:t>    var </a:t>
            </a:r>
            <a:r>
              <a:rPr lang="da-DK" sz="1400" dirty="0" err="1"/>
              <a:t>message</a:t>
            </a:r>
            <a:r>
              <a:rPr lang="da-DK" sz="1400" dirty="0"/>
              <a:t> = </a:t>
            </a:r>
            <a:r>
              <a:rPr lang="da-DK" sz="1400" dirty="0" err="1"/>
              <a:t>JSON.parse</a:t>
            </a:r>
            <a:r>
              <a:rPr lang="da-DK" sz="1400" dirty="0"/>
              <a:t>(</a:t>
            </a:r>
            <a:r>
              <a:rPr lang="da-DK" sz="1400" dirty="0" err="1"/>
              <a:t>evt.data</a:t>
            </a:r>
            <a:r>
              <a:rPr lang="da-DK" sz="1400" dirty="0"/>
              <a:t>);</a:t>
            </a:r>
          </a:p>
          <a:p>
            <a:pPr marL="0" indent="0">
              <a:buNone/>
            </a:pPr>
            <a:r>
              <a:rPr lang="da-DK" sz="1400" dirty="0"/>
              <a:t>    </a:t>
            </a:r>
            <a:r>
              <a:rPr lang="da-DK" sz="1400" dirty="0" err="1"/>
              <a:t>if</a:t>
            </a:r>
            <a:r>
              <a:rPr lang="da-DK" sz="1400" dirty="0"/>
              <a:t> (</a:t>
            </a:r>
            <a:r>
              <a:rPr lang="da-DK" sz="1400" dirty="0" err="1"/>
              <a:t>message.sdp</a:t>
            </a:r>
            <a:r>
              <a:rPr lang="da-DK" sz="1400" dirty="0"/>
              <a:t>)</a:t>
            </a:r>
          </a:p>
          <a:p>
            <a:pPr marL="0" indent="0">
              <a:buNone/>
            </a:pPr>
            <a:r>
              <a:rPr lang="da-DK" sz="1400" dirty="0"/>
              <a:t>        </a:t>
            </a:r>
            <a:r>
              <a:rPr lang="da-DK" sz="1400" dirty="0" err="1"/>
              <a:t>pc.setRemoteDescription</a:t>
            </a:r>
            <a:r>
              <a:rPr lang="da-DK" sz="1400" dirty="0"/>
              <a:t>(new </a:t>
            </a:r>
            <a:r>
              <a:rPr lang="da-DK" sz="1400" dirty="0" err="1"/>
              <a:t>RTCSessionDescription</a:t>
            </a:r>
            <a:r>
              <a:rPr lang="da-DK" sz="1400" dirty="0"/>
              <a:t>(</a:t>
            </a:r>
            <a:r>
              <a:rPr lang="da-DK" sz="1400" dirty="0" err="1"/>
              <a:t>message.sdp</a:t>
            </a:r>
            <a:r>
              <a:rPr lang="da-DK" sz="1400" dirty="0"/>
              <a:t>), </a:t>
            </a:r>
            <a:r>
              <a:rPr lang="da-DK" sz="1400" dirty="0" err="1"/>
              <a:t>function</a:t>
            </a:r>
            <a:r>
              <a:rPr lang="da-DK" sz="1400" dirty="0"/>
              <a:t> () {</a:t>
            </a:r>
          </a:p>
          <a:p>
            <a:pPr marL="0" indent="0">
              <a:buNone/>
            </a:pPr>
            <a:r>
              <a:rPr lang="da-DK" sz="1400" dirty="0"/>
              <a:t>            // </a:t>
            </a:r>
            <a:r>
              <a:rPr lang="da-DK" sz="1400" dirty="0" err="1"/>
              <a:t>if</a:t>
            </a:r>
            <a:r>
              <a:rPr lang="da-DK" sz="1400" dirty="0"/>
              <a:t> </a:t>
            </a:r>
            <a:r>
              <a:rPr lang="da-DK" sz="1400" dirty="0" err="1"/>
              <a:t>we</a:t>
            </a:r>
            <a:r>
              <a:rPr lang="da-DK" sz="1400" dirty="0"/>
              <a:t> </a:t>
            </a:r>
            <a:r>
              <a:rPr lang="da-DK" sz="1400" dirty="0" err="1"/>
              <a:t>received</a:t>
            </a:r>
            <a:r>
              <a:rPr lang="da-DK" sz="1400" dirty="0"/>
              <a:t> an offer, </a:t>
            </a:r>
            <a:r>
              <a:rPr lang="da-DK" sz="1400" dirty="0" err="1"/>
              <a:t>we</a:t>
            </a:r>
            <a:r>
              <a:rPr lang="da-DK" sz="1400" dirty="0"/>
              <a:t> </a:t>
            </a:r>
            <a:r>
              <a:rPr lang="da-DK" sz="1400" dirty="0" err="1"/>
              <a:t>need</a:t>
            </a:r>
            <a:r>
              <a:rPr lang="da-DK" sz="1400" dirty="0"/>
              <a:t> to </a:t>
            </a:r>
            <a:r>
              <a:rPr lang="da-DK" sz="1400" dirty="0" err="1"/>
              <a:t>answer</a:t>
            </a:r>
            <a:endParaRPr lang="da-DK" sz="1400" dirty="0"/>
          </a:p>
          <a:p>
            <a:pPr marL="0" indent="0">
              <a:buNone/>
            </a:pPr>
            <a:r>
              <a:rPr lang="da-DK" sz="1400" dirty="0"/>
              <a:t>            </a:t>
            </a:r>
            <a:r>
              <a:rPr lang="da-DK" sz="1400" dirty="0" err="1"/>
              <a:t>if</a:t>
            </a:r>
            <a:r>
              <a:rPr lang="da-DK" sz="1400" dirty="0"/>
              <a:t> (</a:t>
            </a:r>
            <a:r>
              <a:rPr lang="da-DK" sz="1400" dirty="0" err="1"/>
              <a:t>pc.remoteDescription.type</a:t>
            </a:r>
            <a:r>
              <a:rPr lang="da-DK" sz="1400" dirty="0"/>
              <a:t> == "offer")</a:t>
            </a:r>
          </a:p>
          <a:p>
            <a:pPr marL="0" indent="0">
              <a:buNone/>
            </a:pPr>
            <a:r>
              <a:rPr lang="da-DK" sz="1400" dirty="0"/>
              <a:t>                </a:t>
            </a:r>
            <a:r>
              <a:rPr lang="da-DK" sz="1400" dirty="0" err="1"/>
              <a:t>pc.createAnswer</a:t>
            </a:r>
            <a:r>
              <a:rPr lang="da-DK" sz="1400" dirty="0"/>
              <a:t>(</a:t>
            </a:r>
            <a:r>
              <a:rPr lang="da-DK" sz="1400" dirty="0" err="1"/>
              <a:t>localDescCreated</a:t>
            </a:r>
            <a:r>
              <a:rPr lang="da-DK" sz="1400" dirty="0"/>
              <a:t>, </a:t>
            </a:r>
            <a:r>
              <a:rPr lang="da-DK" sz="1400" dirty="0" err="1"/>
              <a:t>logError</a:t>
            </a:r>
            <a:r>
              <a:rPr lang="da-DK" sz="1400" dirty="0"/>
              <a:t>);</a:t>
            </a:r>
          </a:p>
          <a:p>
            <a:pPr marL="0" indent="0">
              <a:buNone/>
            </a:pPr>
            <a:r>
              <a:rPr lang="da-DK" sz="1400" dirty="0"/>
              <a:t>        }, </a:t>
            </a:r>
            <a:r>
              <a:rPr lang="da-DK" sz="1400" dirty="0" err="1"/>
              <a:t>logError</a:t>
            </a:r>
            <a:r>
              <a:rPr lang="da-DK" sz="1400" dirty="0"/>
              <a:t>);</a:t>
            </a:r>
          </a:p>
          <a:p>
            <a:pPr marL="0" indent="0">
              <a:buNone/>
            </a:pPr>
            <a:r>
              <a:rPr lang="hu-HU" sz="1400" dirty="0"/>
              <a:t>    else</a:t>
            </a:r>
          </a:p>
          <a:p>
            <a:pPr marL="0" indent="0">
              <a:buNone/>
            </a:pPr>
            <a:r>
              <a:rPr lang="en-US" sz="1400" dirty="0"/>
              <a:t>        </a:t>
            </a:r>
            <a:r>
              <a:rPr lang="en-US" sz="1400" dirty="0" err="1"/>
              <a:t>pc.addIceCandidate</a:t>
            </a:r>
            <a:r>
              <a:rPr lang="en-US" sz="1400" dirty="0"/>
              <a:t>(new </a:t>
            </a:r>
            <a:r>
              <a:rPr lang="en-US" sz="1400" dirty="0" err="1"/>
              <a:t>RTCIceCandidate</a:t>
            </a:r>
            <a:r>
              <a:rPr lang="en-US" sz="1400" dirty="0"/>
              <a:t>(</a:t>
            </a:r>
            <a:r>
              <a:rPr lang="en-US" sz="1400" dirty="0" err="1"/>
              <a:t>message.candidate</a:t>
            </a:r>
            <a:r>
              <a:rPr lang="en-US" sz="1400" dirty="0"/>
              <a:t>));</a:t>
            </a:r>
          </a:p>
          <a:p>
            <a:pPr marL="0" indent="0">
              <a:buNone/>
            </a:pPr>
            <a:r>
              <a:rPr lang="en-US" sz="1400" dirty="0"/>
              <a:t>};</a:t>
            </a:r>
          </a:p>
          <a:p>
            <a:pPr marL="0" indent="0">
              <a:buNone/>
            </a:pPr>
            <a:endParaRPr lang="en-US" sz="1400" dirty="0"/>
          </a:p>
          <a:p>
            <a:pPr marL="0" indent="0">
              <a:buNone/>
            </a:pPr>
            <a:r>
              <a:rPr lang="en-US" sz="1400" dirty="0"/>
              <a:t>function </a:t>
            </a:r>
            <a:r>
              <a:rPr lang="en-US" sz="1400" dirty="0" err="1"/>
              <a:t>setupChat</a:t>
            </a:r>
            <a:r>
              <a:rPr lang="en-US" sz="1400" dirty="0"/>
              <a:t>() {</a:t>
            </a:r>
          </a:p>
          <a:p>
            <a:pPr marL="0" indent="0">
              <a:buNone/>
            </a:pPr>
            <a:r>
              <a:rPr lang="en-US" sz="1400" dirty="0"/>
              <a:t>    </a:t>
            </a:r>
            <a:r>
              <a:rPr lang="en-US" sz="1400" dirty="0" err="1"/>
              <a:t>channel.onopen</a:t>
            </a:r>
            <a:r>
              <a:rPr lang="en-US" sz="1400" dirty="0"/>
              <a:t> = function () {</a:t>
            </a:r>
          </a:p>
          <a:p>
            <a:pPr marL="0" indent="0">
              <a:buNone/>
            </a:pPr>
            <a:r>
              <a:rPr lang="en-US" sz="1400" dirty="0"/>
              <a:t>        // e.g. enable send button</a:t>
            </a:r>
          </a:p>
          <a:p>
            <a:pPr marL="0" indent="0">
              <a:buNone/>
            </a:pPr>
            <a:r>
              <a:rPr lang="en-US" sz="1400" dirty="0"/>
              <a:t>        </a:t>
            </a:r>
            <a:r>
              <a:rPr lang="en-US" sz="1400" dirty="0" err="1"/>
              <a:t>enableChat</a:t>
            </a:r>
            <a:r>
              <a:rPr lang="en-US" sz="1400" dirty="0"/>
              <a:t>(channel);</a:t>
            </a:r>
          </a:p>
          <a:p>
            <a:pPr marL="0" indent="0">
              <a:buNone/>
            </a:pPr>
            <a:r>
              <a:rPr lang="en-US" sz="1400" dirty="0"/>
              <a:t>    };</a:t>
            </a:r>
          </a:p>
          <a:p>
            <a:pPr marL="0" indent="0">
              <a:buNone/>
            </a:pPr>
            <a:endParaRPr lang="en-US" sz="1400" dirty="0"/>
          </a:p>
          <a:p>
            <a:pPr marL="0" indent="0">
              <a:buNone/>
            </a:pPr>
            <a:r>
              <a:rPr lang="en-US" sz="1400" dirty="0"/>
              <a:t>    </a:t>
            </a:r>
            <a:r>
              <a:rPr lang="en-US" sz="1400" dirty="0" err="1"/>
              <a:t>channel.onmessage</a:t>
            </a:r>
            <a:r>
              <a:rPr lang="en-US" sz="1400" dirty="0"/>
              <a:t> = function (</a:t>
            </a:r>
            <a:r>
              <a:rPr lang="en-US" sz="1400" dirty="0" err="1"/>
              <a:t>evt</a:t>
            </a:r>
            <a:r>
              <a:rPr lang="en-US" sz="1400" dirty="0"/>
              <a:t>) {</a:t>
            </a:r>
          </a:p>
          <a:p>
            <a:pPr marL="0" indent="0">
              <a:buNone/>
            </a:pPr>
            <a:r>
              <a:rPr lang="en-US" sz="1400" dirty="0"/>
              <a:t>        </a:t>
            </a:r>
            <a:r>
              <a:rPr lang="en-US" sz="1400" dirty="0" err="1"/>
              <a:t>showChatMessage</a:t>
            </a:r>
            <a:r>
              <a:rPr lang="en-US" sz="1400" dirty="0"/>
              <a:t>(</a:t>
            </a:r>
            <a:r>
              <a:rPr lang="en-US" sz="1400" dirty="0" err="1"/>
              <a:t>evt.data</a:t>
            </a:r>
            <a:r>
              <a:rPr lang="en-US" sz="1400" dirty="0"/>
              <a:t>);</a:t>
            </a:r>
          </a:p>
          <a:p>
            <a:pPr marL="0" indent="0">
              <a:buNone/>
            </a:pPr>
            <a:r>
              <a:rPr lang="en-US" sz="1400" dirty="0"/>
              <a:t>    };</a:t>
            </a:r>
          </a:p>
          <a:p>
            <a:pPr marL="0" indent="0">
              <a:buNone/>
            </a:pPr>
            <a:r>
              <a:rPr lang="en-US" sz="1400" dirty="0"/>
              <a:t>}</a:t>
            </a:r>
          </a:p>
        </p:txBody>
      </p:sp>
    </p:spTree>
    <p:extLst>
      <p:ext uri="{BB962C8B-B14F-4D97-AF65-F5344CB8AC3E}">
        <p14:creationId xmlns:p14="http://schemas.microsoft.com/office/powerpoint/2010/main" val="38573769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10.3, </a:t>
            </a:r>
            <a:r>
              <a:rPr lang="en-US" dirty="0" err="1" smtClean="0"/>
              <a:t>cont</a:t>
            </a:r>
            <a:endParaRPr lang="en-US" dirty="0"/>
          </a:p>
        </p:txBody>
      </p:sp>
      <p:sp>
        <p:nvSpPr>
          <p:cNvPr id="3" name="Content Placeholder 2"/>
          <p:cNvSpPr>
            <a:spLocks noGrp="1"/>
          </p:cNvSpPr>
          <p:nvPr>
            <p:ph idx="1"/>
          </p:nvPr>
        </p:nvSpPr>
        <p:spPr/>
        <p:txBody>
          <a:bodyPr numCol="1">
            <a:noAutofit/>
          </a:bodyPr>
          <a:lstStyle/>
          <a:p>
            <a:pPr marL="0" indent="0">
              <a:buNone/>
            </a:pPr>
            <a:r>
              <a:rPr lang="en-US" sz="1600" dirty="0"/>
              <a:t>function </a:t>
            </a:r>
            <a:r>
              <a:rPr lang="en-US" sz="1600" dirty="0" err="1"/>
              <a:t>sendChatMessage</a:t>
            </a:r>
            <a:r>
              <a:rPr lang="en-US" sz="1600" dirty="0"/>
              <a:t>(</a:t>
            </a:r>
            <a:r>
              <a:rPr lang="en-US" sz="1600" dirty="0" err="1"/>
              <a:t>msg</a:t>
            </a:r>
            <a:r>
              <a:rPr lang="en-US" sz="1600" dirty="0"/>
              <a:t>) {</a:t>
            </a:r>
          </a:p>
          <a:p>
            <a:pPr marL="0" indent="0">
              <a:buNone/>
            </a:pPr>
            <a:r>
              <a:rPr lang="en-US" sz="1600" dirty="0"/>
              <a:t>    </a:t>
            </a:r>
            <a:r>
              <a:rPr lang="en-US" sz="1600" dirty="0" err="1"/>
              <a:t>channel.send</a:t>
            </a:r>
            <a:r>
              <a:rPr lang="en-US" sz="1600" dirty="0"/>
              <a:t>(</a:t>
            </a:r>
            <a:r>
              <a:rPr lang="en-US" sz="1600" dirty="0" err="1"/>
              <a:t>msg</a:t>
            </a:r>
            <a:r>
              <a:rPr lang="en-US" sz="1600" dirty="0"/>
              <a:t>);</a:t>
            </a:r>
          </a:p>
          <a:p>
            <a:pPr marL="0" indent="0">
              <a:buNone/>
            </a:pPr>
            <a:r>
              <a:rPr lang="en-US" sz="1600" dirty="0"/>
              <a:t>}</a:t>
            </a:r>
          </a:p>
          <a:p>
            <a:pPr marL="0" indent="0">
              <a:buNone/>
            </a:pPr>
            <a:endParaRPr lang="en-US" sz="1600" dirty="0"/>
          </a:p>
          <a:p>
            <a:pPr marL="0" indent="0">
              <a:buNone/>
            </a:pPr>
            <a:r>
              <a:rPr lang="en-US" sz="1600" dirty="0"/>
              <a:t>function </a:t>
            </a:r>
            <a:r>
              <a:rPr lang="en-US" sz="1600" dirty="0" err="1"/>
              <a:t>logError</a:t>
            </a:r>
            <a:r>
              <a:rPr lang="en-US" sz="1600" dirty="0"/>
              <a:t>(error) {</a:t>
            </a:r>
          </a:p>
          <a:p>
            <a:pPr marL="0" indent="0">
              <a:buNone/>
            </a:pPr>
            <a:r>
              <a:rPr lang="en-US" sz="1600" dirty="0"/>
              <a:t>    log(</a:t>
            </a:r>
            <a:r>
              <a:rPr lang="en-US" sz="1600" dirty="0" err="1"/>
              <a:t>error.name</a:t>
            </a:r>
            <a:r>
              <a:rPr lang="en-US" sz="1600" dirty="0"/>
              <a:t> + ": " + </a:t>
            </a:r>
            <a:r>
              <a:rPr lang="en-US" sz="1600" dirty="0" err="1"/>
              <a:t>error.message</a:t>
            </a:r>
            <a:r>
              <a:rPr lang="en-US" sz="1600" dirty="0"/>
              <a:t>);</a:t>
            </a:r>
          </a:p>
          <a:p>
            <a:pPr marL="0" indent="0">
              <a:buNone/>
            </a:pPr>
            <a:r>
              <a:rPr lang="en-US" sz="1600" dirty="0"/>
              <a:t>}</a:t>
            </a:r>
          </a:p>
        </p:txBody>
      </p:sp>
    </p:spTree>
    <p:extLst>
      <p:ext uri="{BB962C8B-B14F-4D97-AF65-F5344CB8AC3E}">
        <p14:creationId xmlns:p14="http://schemas.microsoft.com/office/powerpoint/2010/main" val="19447314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771</TotalTime>
  <Words>1350</Words>
  <Application>Microsoft Macintosh PowerPoint</Application>
  <PresentationFormat>On-screen Show (4:3)</PresentationFormat>
  <Paragraphs>187</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WebRTC Call Flows</vt:lpstr>
      <vt:lpstr>Goals</vt:lpstr>
      <vt:lpstr>10.1 Simple Peer-to-peer Example</vt:lpstr>
      <vt:lpstr>10.1, cont</vt:lpstr>
      <vt:lpstr>10.1, cont</vt:lpstr>
      <vt:lpstr>10.3 Peer-to-peer Data Example</vt:lpstr>
      <vt:lpstr>10.3, cont</vt:lpstr>
      <vt:lpstr>10.3, cont</vt:lpstr>
      <vt:lpstr>10.3, cont</vt:lpstr>
      <vt:lpstr>10.4 Call Flow Browser to Browser</vt:lpstr>
      <vt:lpstr>10.4, cont</vt:lpstr>
      <vt:lpstr>10.4, cont</vt:lpstr>
      <vt:lpstr>10.4, cont</vt:lpstr>
      <vt:lpstr>10.4, cont</vt:lpstr>
      <vt:lpstr>10.4, cont</vt:lpstr>
      <vt:lpstr>10.4, cont</vt:lpstr>
      <vt:lpstr>10.4, cont</vt:lpstr>
      <vt:lpstr>10.4, cont</vt:lpstr>
      <vt:lpstr>10.5 DTMF Example</vt:lpstr>
      <vt:lpstr>10.5, cont</vt:lpstr>
      <vt:lpstr>10.5, cont</vt:lpstr>
      <vt:lpstr>10.5, cont</vt:lpstr>
    </vt:vector>
  </TitlesOfParts>
  <Company>Mozilla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WebRTC Call Flows</dc:title>
  <dc:creator>Adam Roach</dc:creator>
  <cp:lastModifiedBy>Adam Roach</cp:lastModifiedBy>
  <cp:revision>9</cp:revision>
  <dcterms:created xsi:type="dcterms:W3CDTF">2013-02-06T00:46:23Z</dcterms:created>
  <dcterms:modified xsi:type="dcterms:W3CDTF">2013-02-06T13:38:17Z</dcterms:modified>
</cp:coreProperties>
</file>