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  <p:sldMasterId id="2147483657" r:id="rId3"/>
    <p:sldMasterId id="2147483658" r:id="rId4"/>
  </p:sldMasterIdLst>
  <p:notesMasterIdLst>
    <p:notesMasterId r:id="rId12"/>
  </p:notesMasterIdLst>
  <p:handoutMasterIdLst>
    <p:handoutMasterId r:id="rId13"/>
  </p:handoutMasterIdLst>
  <p:sldIdLst>
    <p:sldId id="256" r:id="rId5"/>
    <p:sldId id="369" r:id="rId6"/>
    <p:sldId id="370" r:id="rId7"/>
    <p:sldId id="368" r:id="rId8"/>
    <p:sldId id="363" r:id="rId9"/>
    <p:sldId id="375" r:id="rId10"/>
    <p:sldId id="372" r:id="rId1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44"/>
    <a:srgbClr val="0DD520"/>
    <a:srgbClr val="46F457"/>
    <a:srgbClr val="FFA3A5"/>
    <a:srgbClr val="159BFF"/>
    <a:srgbClr val="33CAFF"/>
    <a:srgbClr val="A4FAAC"/>
    <a:srgbClr val="FF5D61"/>
    <a:srgbClr val="FF7C80"/>
    <a:srgbClr val="0DD9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5" autoAdjust="0"/>
    <p:restoredTop sz="88647" autoAdjust="0"/>
  </p:normalViewPr>
  <p:slideViewPr>
    <p:cSldViewPr showGuides="1">
      <p:cViewPr varScale="1">
        <p:scale>
          <a:sx n="119" d="100"/>
          <a:sy n="119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2801491290861367"/>
          <c:y val="2.8543623421953431E-2"/>
          <c:w val="0.72956191839656404"/>
          <c:h val="0.45074288226136983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FFA3A5"/>
            </a:solidFill>
          </c:spPr>
          <c:cat>
            <c:strRef>
              <c:f>Sheet1!$A$2:$A$4</c:f>
              <c:strCache>
                <c:ptCount val="3"/>
                <c:pt idx="0">
                  <c:v>SS.8_1: Cloud infrastructure-as-a-service (Iaas)</c:v>
                </c:pt>
                <c:pt idx="1">
                  <c:v>SS.8_3: Platform-as-a-service (PaaS)</c:v>
                </c:pt>
                <c:pt idx="2">
                  <c:v>SS.8_2: Software-as-a-service (SaaS)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-0.10339943342776201</c:v>
                </c:pt>
                <c:pt idx="1">
                  <c:v>-0.15864022662889499</c:v>
                </c:pt>
                <c:pt idx="2">
                  <c:v>-8.3569405099150146E-2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interested</c:v>
                </c:pt>
              </c:strCache>
            </c:strRef>
          </c:tx>
          <c:spPr>
            <a:solidFill>
              <a:srgbClr val="FF5D61"/>
            </a:solidFill>
          </c:spPr>
          <c:cat>
            <c:strRef>
              <c:f>Sheet1!$A$2:$A$4</c:f>
              <c:strCache>
                <c:ptCount val="3"/>
                <c:pt idx="0">
                  <c:v>SS.8_1: Cloud infrastructure-as-a-service (Iaas)</c:v>
                </c:pt>
                <c:pt idx="1">
                  <c:v>SS.8_3: Platform-as-a-service (PaaS)</c:v>
                </c:pt>
                <c:pt idx="2">
                  <c:v>SS.8_2: Software-as-a-service (SaaS)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-0.18130311614730904</c:v>
                </c:pt>
                <c:pt idx="1">
                  <c:v>-0.2648725212464591</c:v>
                </c:pt>
                <c:pt idx="2">
                  <c:v>-0.13881019830028299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Interested but no plans</c:v>
                </c:pt>
              </c:strCache>
            </c:strRef>
          </c:tx>
          <c:spPr>
            <a:solidFill>
              <a:srgbClr val="FF3F44"/>
            </a:solidFill>
          </c:spPr>
          <c:cat>
            <c:strRef>
              <c:f>Sheet1!$A$2:$A$4</c:f>
              <c:strCache>
                <c:ptCount val="3"/>
                <c:pt idx="0">
                  <c:v>SS.8_1: Cloud infrastructure-as-a-service (Iaas)</c:v>
                </c:pt>
                <c:pt idx="1">
                  <c:v>SS.8_3: Platform-as-a-service (PaaS)</c:v>
                </c:pt>
                <c:pt idx="2">
                  <c:v>SS.8_2: Software-as-a-service (SaaS)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-0.36827195467422102</c:v>
                </c:pt>
                <c:pt idx="1">
                  <c:v>-0.39943342776204005</c:v>
                </c:pt>
                <c:pt idx="2">
                  <c:v>-0.2988668555240791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Planning to implement in a year or more</c:v>
                </c:pt>
              </c:strCache>
            </c:strRef>
          </c:tx>
          <c:spPr>
            <a:solidFill>
              <a:srgbClr val="C5FBCA"/>
            </a:solidFill>
          </c:spPr>
          <c:cat>
            <c:strRef>
              <c:f>Sheet1!$A$2:$A$4</c:f>
              <c:strCache>
                <c:ptCount val="3"/>
                <c:pt idx="0">
                  <c:v>SS.8_1: Cloud infrastructure-as-a-service (Iaas)</c:v>
                </c:pt>
                <c:pt idx="1">
                  <c:v>SS.8_3: Platform-as-a-service (PaaS)</c:v>
                </c:pt>
                <c:pt idx="2">
                  <c:v>SS.8_2: Software-as-a-service (SaaS)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0.15580736543909302</c:v>
                </c:pt>
                <c:pt idx="1">
                  <c:v>7.2237960339943313E-2</c:v>
                </c:pt>
                <c:pt idx="2">
                  <c:v>0.13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Planning to implement in the next 12 months</c:v>
                </c:pt>
              </c:strCache>
            </c:strRef>
          </c:tx>
          <c:spPr>
            <a:solidFill>
              <a:srgbClr val="9DF9A6"/>
            </a:solidFill>
          </c:spPr>
          <c:cat>
            <c:strRef>
              <c:f>Sheet1!$A$2:$A$4</c:f>
              <c:strCache>
                <c:ptCount val="3"/>
                <c:pt idx="0">
                  <c:v>SS.8_1: Cloud infrastructure-as-a-service (Iaas)</c:v>
                </c:pt>
                <c:pt idx="1">
                  <c:v>SS.8_3: Platform-as-a-service (PaaS)</c:v>
                </c:pt>
                <c:pt idx="2">
                  <c:v>SS.8_2: Software-as-a-service (SaaS)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9.631728045325777E-2</c:v>
                </c:pt>
                <c:pt idx="1">
                  <c:v>4.5325779036827205E-2</c:v>
                </c:pt>
                <c:pt idx="2">
                  <c:v>9.0000000000000011E-2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Implemented, not expanding</c:v>
                </c:pt>
              </c:strCache>
            </c:strRef>
          </c:tx>
          <c:spPr>
            <a:solidFill>
              <a:srgbClr val="46F457"/>
            </a:solidFill>
          </c:spPr>
          <c:cat>
            <c:strRef>
              <c:f>Sheet1!$A$2:$A$4</c:f>
              <c:strCache>
                <c:ptCount val="3"/>
                <c:pt idx="0">
                  <c:v>SS.8_1: Cloud infrastructure-as-a-service (Iaas)</c:v>
                </c:pt>
                <c:pt idx="1">
                  <c:v>SS.8_3: Platform-as-a-service (PaaS)</c:v>
                </c:pt>
                <c:pt idx="2">
                  <c:v>SS.8_2: Software-as-a-service (SaaS)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2.5495750708215307E-2</c:v>
                </c:pt>
                <c:pt idx="1">
                  <c:v>2.5495750708215307E-2</c:v>
                </c:pt>
                <c:pt idx="2">
                  <c:v>0.1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Expanding/Upgrading implementation</c:v>
                </c:pt>
              </c:strCache>
            </c:strRef>
          </c:tx>
          <c:spPr>
            <a:solidFill>
              <a:srgbClr val="0DD520"/>
            </a:solidFill>
          </c:spPr>
          <c:cat>
            <c:strRef>
              <c:f>Sheet1!$A$2:$A$4</c:f>
              <c:strCache>
                <c:ptCount val="3"/>
                <c:pt idx="0">
                  <c:v>SS.8_1: Cloud infrastructure-as-a-service (Iaas)</c:v>
                </c:pt>
                <c:pt idx="1">
                  <c:v>SS.8_3: Platform-as-a-service (PaaS)</c:v>
                </c:pt>
                <c:pt idx="2">
                  <c:v>SS.8_2: Software-as-a-service (SaaS)</c:v>
                </c:pt>
              </c:strCache>
            </c:strRef>
          </c:cat>
          <c:val>
            <c:numRef>
              <c:f>Sheet1!$H$2:$H$4</c:f>
              <c:numCache>
                <c:formatCode>0%</c:formatCode>
                <c:ptCount val="3"/>
                <c:pt idx="0">
                  <c:v>6.9405099150141633E-2</c:v>
                </c:pt>
                <c:pt idx="1">
                  <c:v>3.39943342776204E-2</c:v>
                </c:pt>
                <c:pt idx="2">
                  <c:v>0.16</c:v>
                </c:pt>
              </c:numCache>
            </c:numRef>
          </c:val>
        </c:ser>
        <c:overlap val="100"/>
        <c:axId val="182934912"/>
        <c:axId val="182940800"/>
      </c:barChart>
      <c:catAx>
        <c:axId val="182934912"/>
        <c:scaling>
          <c:orientation val="minMax"/>
        </c:scaling>
        <c:delete val="1"/>
        <c:axPos val="l"/>
        <c:tickLblPos val="none"/>
        <c:crossAx val="182940800"/>
        <c:crosses val="autoZero"/>
        <c:auto val="1"/>
        <c:lblAlgn val="ctr"/>
        <c:lblOffset val="100"/>
      </c:catAx>
      <c:valAx>
        <c:axId val="182940800"/>
        <c:scaling>
          <c:orientation val="minMax"/>
        </c:scaling>
        <c:axPos val="b"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2934912"/>
        <c:crosses val="autoZero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2.7107372942018631E-2"/>
          <c:y val="0.58230512150268643"/>
          <c:w val="0.55681654924713331"/>
          <c:h val="0.4176948784973134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47659518895089575"/>
          <c:y val="1.1363636363636366E-2"/>
          <c:w val="0.47160461738399212"/>
          <c:h val="0.834696895132426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159BFF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cat>
            <c:strRef>
              <c:f>Sheet1!$A$2:$A$9</c:f>
              <c:strCache>
                <c:ptCount val="8"/>
                <c:pt idx="0">
                  <c:v>Too difficult to understand</c:v>
                </c:pt>
                <c:pt idx="1">
                  <c:v>The performance isn't good enough</c:v>
                </c:pt>
                <c:pt idx="2">
                  <c:v>Compliance requirements missing</c:v>
                </c:pt>
                <c:pt idx="3">
                  <c:v>Our custom apps aren't compatible</c:v>
                </c:pt>
                <c:pt idx="4">
                  <c:v>Capabilities don't match our needs</c:v>
                </c:pt>
                <c:pt idx="5">
                  <c:v>We believe our total costs are cheaper</c:v>
                </c:pt>
                <c:pt idx="6">
                  <c:v>Too immature</c:v>
                </c:pt>
                <c:pt idx="7">
                  <c:v>Security and privacy concerns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3.9312039312039297E-2</c:v>
                </c:pt>
                <c:pt idx="1">
                  <c:v>0.11302211302211301</c:v>
                </c:pt>
                <c:pt idx="2">
                  <c:v>0.22604422604422603</c:v>
                </c:pt>
                <c:pt idx="3">
                  <c:v>0.253071253071253</c:v>
                </c:pt>
                <c:pt idx="4">
                  <c:v>0.30958230958231003</c:v>
                </c:pt>
                <c:pt idx="5">
                  <c:v>0.3931203931203931</c:v>
                </c:pt>
                <c:pt idx="6">
                  <c:v>0.4471744471744471</c:v>
                </c:pt>
                <c:pt idx="7">
                  <c:v>0.52825552825552802</c:v>
                </c:pt>
              </c:numCache>
            </c:numRef>
          </c:val>
        </c:ser>
        <c:axId val="182962432"/>
        <c:axId val="182972416"/>
      </c:barChart>
      <c:catAx>
        <c:axId val="182962432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2972416"/>
        <c:crosses val="autoZero"/>
        <c:auto val="1"/>
        <c:lblAlgn val="ctr"/>
        <c:lblOffset val="100"/>
      </c:catAx>
      <c:valAx>
        <c:axId val="182972416"/>
        <c:scaling>
          <c:orientation val="minMax"/>
        </c:scaling>
        <c:axPos val="b"/>
        <c:majorGridlines/>
        <c:numFmt formatCode="0%" sourceLinked="1"/>
        <c:tickLblPos val="nextTo"/>
        <c:crossAx val="1829624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0.0685</cdr:y>
    </cdr:from>
    <cdr:to>
      <cdr:x>0.27193</cdr:x>
      <cdr:y>0.137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04800"/>
          <a:ext cx="2362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600" b="1" dirty="0" smtClean="0">
              <a:latin typeface="+mn-lt"/>
            </a:rPr>
            <a:t>Software-as-a-Service</a:t>
          </a:r>
          <a:endParaRPr lang="en-US" sz="1600" b="1" dirty="0">
            <a:latin typeface="+mn-lt"/>
          </a:endParaRPr>
        </a:p>
      </cdr:txBody>
    </cdr:sp>
  </cdr:relSizeAnchor>
  <cdr:relSizeAnchor xmlns:cdr="http://schemas.openxmlformats.org/drawingml/2006/chartDrawing">
    <cdr:from>
      <cdr:x>0</cdr:x>
      <cdr:y>0.20628</cdr:y>
    </cdr:from>
    <cdr:to>
      <cdr:x>0.27193</cdr:x>
      <cdr:y>0.27478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-381000" y="792162"/>
          <a:ext cx="2279316" cy="263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US" sz="1600" b="1" dirty="0" smtClean="0">
              <a:latin typeface="+mn-lt"/>
            </a:rPr>
            <a:t>Platform-as-a-Service</a:t>
          </a:r>
          <a:endParaRPr lang="en-US" sz="1600" b="1" dirty="0">
            <a:latin typeface="+mn-lt"/>
          </a:endParaRPr>
        </a:p>
      </cdr:txBody>
    </cdr:sp>
  </cdr:relSizeAnchor>
  <cdr:relSizeAnchor xmlns:cdr="http://schemas.openxmlformats.org/drawingml/2006/chartDrawing">
    <cdr:from>
      <cdr:x>0</cdr:x>
      <cdr:y>0.36503</cdr:y>
    </cdr:from>
    <cdr:to>
      <cdr:x>0.27193</cdr:x>
      <cdr:y>0.43352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-228600" y="1401762"/>
          <a:ext cx="2279316" cy="263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r"/>
          <a:r>
            <a:rPr lang="en-US" sz="1600" b="1" dirty="0" smtClean="0">
              <a:latin typeface="+mn-lt"/>
            </a:rPr>
            <a:t>Infrastructure-as-a-Service</a:t>
          </a:r>
          <a:endParaRPr lang="en-US" sz="1600" b="1" dirty="0"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3625"/>
            <a:ext cx="3429000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www.forrester.com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429000" y="8683625"/>
            <a:ext cx="3429000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© </a:t>
            </a:r>
            <a:r>
              <a:rPr lang="en-US" altLang="en-US" dirty="0" smtClean="0"/>
              <a:t>2010, </a:t>
            </a:r>
            <a:r>
              <a:rPr lang="en-US" altLang="en-US" dirty="0"/>
              <a:t>Forrester Research,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308725" y="8745538"/>
            <a:ext cx="339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fld id="{39EAEE1C-70B7-4CD5-803E-9658DE2F75CC}" type="slidenum">
              <a:rPr lang="en-US" sz="1000" b="1"/>
              <a:pPr algn="r" eaLnBrk="1" hangingPunct="1">
                <a:defRPr/>
              </a:pPr>
              <a:t>‹#›</a:t>
            </a:fld>
            <a:endParaRPr lang="en-US" sz="1000" b="1"/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gray">
          <a:xfrm>
            <a:off x="2420938" y="4129088"/>
            <a:ext cx="3370262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800" dirty="0">
                <a:latin typeface="Arial" pitchFamily="34" charset="0"/>
              </a:rPr>
              <a:t>©  </a:t>
            </a:r>
            <a:r>
              <a:rPr lang="en-US" altLang="en-US" sz="800" dirty="0" smtClean="0">
                <a:latin typeface="Arial" pitchFamily="34" charset="0"/>
              </a:rPr>
              <a:t>2010 Forrester </a:t>
            </a:r>
            <a:r>
              <a:rPr lang="en-US" altLang="en-US" sz="800" dirty="0">
                <a:latin typeface="Arial" pitchFamily="34" charset="0"/>
              </a:rPr>
              <a:t>Research, Inc. </a:t>
            </a:r>
            <a:r>
              <a:rPr lang="en-US" altLang="en-US" sz="800" dirty="0" err="1">
                <a:latin typeface="Arial" pitchFamily="34" charset="0"/>
              </a:rPr>
              <a:t>www.forrester.com</a:t>
            </a:r>
            <a:endParaRPr lang="en-US" sz="800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What do you get from each layer?</a:t>
            </a:r>
          </a:p>
          <a:p>
            <a:endParaRPr lang="en-US" smtClean="0">
              <a:latin typeface="Arial" pitchFamily="34" charset="0"/>
            </a:endParaRPr>
          </a:p>
          <a:p>
            <a:r>
              <a:rPr lang="en-US" smtClean="0">
                <a:latin typeface="Arial" pitchFamily="34" charset="0"/>
              </a:rPr>
              <a:t>IaaS: servers and storage</a:t>
            </a:r>
          </a:p>
          <a:p>
            <a:r>
              <a:rPr lang="en-US" smtClean="0">
                <a:latin typeface="Arial" pitchFamily="34" charset="0"/>
              </a:rPr>
              <a:t>PaaS: platforms to build and host new applications</a:t>
            </a:r>
          </a:p>
          <a:p>
            <a:r>
              <a:rPr lang="en-US" smtClean="0">
                <a:latin typeface="Arial" pitchFamily="34" charset="0"/>
              </a:rPr>
              <a:t>SaaS: applications and application components like payment processing or maps or identity management</a:t>
            </a:r>
          </a:p>
          <a:p>
            <a:endParaRPr lang="en-US" smtClean="0">
              <a:latin typeface="Arial" pitchFamily="34" charset="0"/>
            </a:endParaRP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8123238" y="6350000"/>
            <a:ext cx="868362" cy="284163"/>
            <a:chOff x="2210" y="1940"/>
            <a:chExt cx="1339" cy="439"/>
          </a:xfrm>
        </p:grpSpPr>
        <p:sp>
          <p:nvSpPr>
            <p:cNvPr id="3" name="AutoShape 9"/>
            <p:cNvSpPr>
              <a:spLocks noChangeAspect="1" noChangeArrowheads="1" noTextEdit="1"/>
            </p:cNvSpPr>
            <p:nvPr/>
          </p:nvSpPr>
          <p:spPr bwMode="gray">
            <a:xfrm>
              <a:off x="2210" y="1940"/>
              <a:ext cx="1339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" name="Oval 10"/>
            <p:cNvSpPr>
              <a:spLocks noChangeArrowheads="1"/>
            </p:cNvSpPr>
            <p:nvPr/>
          </p:nvSpPr>
          <p:spPr bwMode="gray">
            <a:xfrm>
              <a:off x="2215" y="1942"/>
              <a:ext cx="1327" cy="432"/>
            </a:xfrm>
            <a:prstGeom prst="ellipse">
              <a:avLst/>
            </a:prstGeom>
            <a:solidFill>
              <a:srgbClr val="2365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11"/>
            <p:cNvSpPr>
              <a:spLocks noEditPoints="1"/>
            </p:cNvSpPr>
            <p:nvPr/>
          </p:nvSpPr>
          <p:spPr bwMode="gray">
            <a:xfrm>
              <a:off x="2374" y="2077"/>
              <a:ext cx="1013" cy="14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5" y="1"/>
                </a:cxn>
                <a:cxn ang="0">
                  <a:pos x="19" y="8"/>
                </a:cxn>
                <a:cxn ang="0">
                  <a:pos x="38" y="17"/>
                </a:cxn>
                <a:cxn ang="0">
                  <a:pos x="38" y="39"/>
                </a:cxn>
                <a:cxn ang="0">
                  <a:pos x="19" y="50"/>
                </a:cxn>
                <a:cxn ang="0">
                  <a:pos x="2" y="60"/>
                </a:cxn>
                <a:cxn ang="0">
                  <a:pos x="74" y="60"/>
                </a:cxn>
                <a:cxn ang="0">
                  <a:pos x="73" y="10"/>
                </a:cxn>
                <a:cxn ang="0">
                  <a:pos x="108" y="17"/>
                </a:cxn>
                <a:cxn ang="0">
                  <a:pos x="125" y="8"/>
                </a:cxn>
                <a:cxn ang="0">
                  <a:pos x="147" y="57"/>
                </a:cxn>
                <a:cxn ang="0">
                  <a:pos x="134" y="57"/>
                </a:cxn>
                <a:cxn ang="0">
                  <a:pos x="121" y="57"/>
                </a:cxn>
                <a:cxn ang="0">
                  <a:pos x="101" y="59"/>
                </a:cxn>
                <a:cxn ang="0">
                  <a:pos x="121" y="33"/>
                </a:cxn>
                <a:cxn ang="0">
                  <a:pos x="160" y="17"/>
                </a:cxn>
                <a:cxn ang="0">
                  <a:pos x="178" y="8"/>
                </a:cxn>
                <a:cxn ang="0">
                  <a:pos x="199" y="57"/>
                </a:cxn>
                <a:cxn ang="0">
                  <a:pos x="187" y="57"/>
                </a:cxn>
                <a:cxn ang="0">
                  <a:pos x="173" y="57"/>
                </a:cxn>
                <a:cxn ang="0">
                  <a:pos x="153" y="59"/>
                </a:cxn>
                <a:cxn ang="0">
                  <a:pos x="173" y="33"/>
                </a:cxn>
                <a:cxn ang="0">
                  <a:pos x="212" y="17"/>
                </a:cxn>
                <a:cxn ang="0">
                  <a:pos x="221" y="9"/>
                </a:cxn>
                <a:cxn ang="0">
                  <a:pos x="243" y="18"/>
                </a:cxn>
                <a:cxn ang="0">
                  <a:pos x="221" y="28"/>
                </a:cxn>
                <a:cxn ang="0">
                  <a:pos x="238" y="36"/>
                </a:cxn>
                <a:cxn ang="0">
                  <a:pos x="221" y="36"/>
                </a:cxn>
                <a:cxn ang="0">
                  <a:pos x="245" y="48"/>
                </a:cxn>
                <a:cxn ang="0">
                  <a:pos x="216" y="59"/>
                </a:cxn>
                <a:cxn ang="0">
                  <a:pos x="212" y="51"/>
                </a:cxn>
                <a:cxn ang="0">
                  <a:pos x="251" y="46"/>
                </a:cxn>
                <a:cxn ang="0">
                  <a:pos x="265" y="37"/>
                </a:cxn>
                <a:cxn ang="0">
                  <a:pos x="278" y="21"/>
                </a:cxn>
                <a:cxn ang="0">
                  <a:pos x="282" y="43"/>
                </a:cxn>
                <a:cxn ang="0">
                  <a:pos x="317" y="60"/>
                </a:cxn>
                <a:cxn ang="0">
                  <a:pos x="303" y="51"/>
                </a:cxn>
                <a:cxn ang="0">
                  <a:pos x="284" y="20"/>
                </a:cxn>
                <a:cxn ang="0">
                  <a:pos x="293" y="9"/>
                </a:cxn>
                <a:cxn ang="0">
                  <a:pos x="330" y="18"/>
                </a:cxn>
                <a:cxn ang="0">
                  <a:pos x="312" y="51"/>
                </a:cxn>
                <a:cxn ang="0">
                  <a:pos x="339" y="9"/>
                </a:cxn>
                <a:cxn ang="0">
                  <a:pos x="374" y="11"/>
                </a:cxn>
                <a:cxn ang="0">
                  <a:pos x="351" y="16"/>
                </a:cxn>
                <a:cxn ang="0">
                  <a:pos x="370" y="25"/>
                </a:cxn>
                <a:cxn ang="0">
                  <a:pos x="356" y="34"/>
                </a:cxn>
                <a:cxn ang="0">
                  <a:pos x="375" y="47"/>
                </a:cxn>
                <a:cxn ang="0">
                  <a:pos x="348" y="59"/>
                </a:cxn>
                <a:cxn ang="0">
                  <a:pos x="339" y="57"/>
                </a:cxn>
                <a:cxn ang="0">
                  <a:pos x="381" y="10"/>
                </a:cxn>
                <a:cxn ang="0">
                  <a:pos x="410" y="33"/>
                </a:cxn>
                <a:cxn ang="0">
                  <a:pos x="429" y="60"/>
                </a:cxn>
                <a:cxn ang="0">
                  <a:pos x="399" y="35"/>
                </a:cxn>
                <a:cxn ang="0">
                  <a:pos x="402" y="60"/>
                </a:cxn>
                <a:cxn ang="0">
                  <a:pos x="388" y="51"/>
                </a:cxn>
                <a:cxn ang="0">
                  <a:pos x="401" y="11"/>
                </a:cxn>
              </a:cxnLst>
              <a:rect l="0" t="0" r="r" b="b"/>
              <a:pathLst>
                <a:path w="430" h="60">
                  <a:moveTo>
                    <a:pt x="9" y="9"/>
                  </a:moveTo>
                  <a:cubicBezTo>
                    <a:pt x="9" y="5"/>
                    <a:pt x="9" y="3"/>
                    <a:pt x="4" y="3"/>
                  </a:cubicBezTo>
                  <a:cubicBezTo>
                    <a:pt x="2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1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3" y="0"/>
                    <a:pt x="38" y="0"/>
                    <a:pt x="4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5" y="0"/>
                    <a:pt x="45" y="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2"/>
                    <a:pt x="45" y="13"/>
                    <a:pt x="44" y="13"/>
                  </a:cubicBezTo>
                  <a:cubicBezTo>
                    <a:pt x="43" y="13"/>
                    <a:pt x="42" y="12"/>
                    <a:pt x="42" y="11"/>
                  </a:cubicBezTo>
                  <a:cubicBezTo>
                    <a:pt x="39" y="6"/>
                    <a:pt x="38" y="3"/>
                    <a:pt x="24" y="3"/>
                  </a:cubicBezTo>
                  <a:cubicBezTo>
                    <a:pt x="20" y="3"/>
                    <a:pt x="19" y="3"/>
                    <a:pt x="19" y="8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6"/>
                    <a:pt x="19" y="26"/>
                    <a:pt x="20" y="26"/>
                  </a:cubicBezTo>
                  <a:cubicBezTo>
                    <a:pt x="22" y="26"/>
                    <a:pt x="25" y="26"/>
                    <a:pt x="26" y="26"/>
                  </a:cubicBezTo>
                  <a:cubicBezTo>
                    <a:pt x="34" y="26"/>
                    <a:pt x="35" y="24"/>
                    <a:pt x="37" y="19"/>
                  </a:cubicBezTo>
                  <a:cubicBezTo>
                    <a:pt x="37" y="18"/>
                    <a:pt x="37" y="17"/>
                    <a:pt x="38" y="17"/>
                  </a:cubicBezTo>
                  <a:cubicBezTo>
                    <a:pt x="39" y="17"/>
                    <a:pt x="39" y="18"/>
                    <a:pt x="39" y="19"/>
                  </a:cubicBezTo>
                  <a:cubicBezTo>
                    <a:pt x="39" y="20"/>
                    <a:pt x="39" y="27"/>
                    <a:pt x="39" y="28"/>
                  </a:cubicBezTo>
                  <a:cubicBezTo>
                    <a:pt x="39" y="29"/>
                    <a:pt x="39" y="31"/>
                    <a:pt x="39" y="33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9"/>
                    <a:pt x="38" y="39"/>
                  </a:cubicBezTo>
                  <a:cubicBezTo>
                    <a:pt x="37" y="39"/>
                    <a:pt x="37" y="39"/>
                    <a:pt x="37" y="38"/>
                  </a:cubicBezTo>
                  <a:cubicBezTo>
                    <a:pt x="37" y="37"/>
                    <a:pt x="36" y="35"/>
                    <a:pt x="36" y="34"/>
                  </a:cubicBezTo>
                  <a:cubicBezTo>
                    <a:pt x="34" y="29"/>
                    <a:pt x="28" y="29"/>
                    <a:pt x="26" y="29"/>
                  </a:cubicBezTo>
                  <a:cubicBezTo>
                    <a:pt x="19" y="29"/>
                    <a:pt x="19" y="29"/>
                    <a:pt x="19" y="34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4"/>
                    <a:pt x="19" y="56"/>
                    <a:pt x="23" y="57"/>
                  </a:cubicBezTo>
                  <a:cubicBezTo>
                    <a:pt x="26" y="57"/>
                    <a:pt x="27" y="57"/>
                    <a:pt x="27" y="58"/>
                  </a:cubicBezTo>
                  <a:cubicBezTo>
                    <a:pt x="27" y="60"/>
                    <a:pt x="26" y="60"/>
                    <a:pt x="25" y="60"/>
                  </a:cubicBezTo>
                  <a:cubicBezTo>
                    <a:pt x="22" y="60"/>
                    <a:pt x="17" y="59"/>
                    <a:pt x="14" y="59"/>
                  </a:cubicBezTo>
                  <a:cubicBezTo>
                    <a:pt x="11" y="59"/>
                    <a:pt x="5" y="60"/>
                    <a:pt x="2" y="60"/>
                  </a:cubicBezTo>
                  <a:cubicBezTo>
                    <a:pt x="2" y="60"/>
                    <a:pt x="0" y="60"/>
                    <a:pt x="0" y="58"/>
                  </a:cubicBezTo>
                  <a:cubicBezTo>
                    <a:pt x="0" y="57"/>
                    <a:pt x="2" y="57"/>
                    <a:pt x="4" y="57"/>
                  </a:cubicBezTo>
                  <a:cubicBezTo>
                    <a:pt x="9" y="56"/>
                    <a:pt x="9" y="54"/>
                    <a:pt x="9" y="50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74" y="60"/>
                  </a:moveTo>
                  <a:cubicBezTo>
                    <a:pt x="59" y="60"/>
                    <a:pt x="46" y="50"/>
                    <a:pt x="46" y="34"/>
                  </a:cubicBezTo>
                  <a:cubicBezTo>
                    <a:pt x="46" y="19"/>
                    <a:pt x="58" y="8"/>
                    <a:pt x="74" y="8"/>
                  </a:cubicBezTo>
                  <a:cubicBezTo>
                    <a:pt x="89" y="8"/>
                    <a:pt x="102" y="19"/>
                    <a:pt x="102" y="33"/>
                  </a:cubicBezTo>
                  <a:cubicBezTo>
                    <a:pt x="102" y="49"/>
                    <a:pt x="88" y="60"/>
                    <a:pt x="74" y="60"/>
                  </a:cubicBezTo>
                  <a:close/>
                  <a:moveTo>
                    <a:pt x="73" y="10"/>
                  </a:moveTo>
                  <a:cubicBezTo>
                    <a:pt x="61" y="10"/>
                    <a:pt x="56" y="21"/>
                    <a:pt x="56" y="32"/>
                  </a:cubicBezTo>
                  <a:cubicBezTo>
                    <a:pt x="56" y="45"/>
                    <a:pt x="63" y="58"/>
                    <a:pt x="74" y="58"/>
                  </a:cubicBezTo>
                  <a:cubicBezTo>
                    <a:pt x="86" y="58"/>
                    <a:pt x="92" y="45"/>
                    <a:pt x="92" y="34"/>
                  </a:cubicBezTo>
                  <a:cubicBezTo>
                    <a:pt x="92" y="24"/>
                    <a:pt x="86" y="10"/>
                    <a:pt x="73" y="10"/>
                  </a:cubicBezTo>
                  <a:close/>
                  <a:moveTo>
                    <a:pt x="108" y="17"/>
                  </a:moveTo>
                  <a:cubicBezTo>
                    <a:pt x="108" y="13"/>
                    <a:pt x="108" y="11"/>
                    <a:pt x="104" y="11"/>
                  </a:cubicBezTo>
                  <a:cubicBezTo>
                    <a:pt x="102" y="11"/>
                    <a:pt x="101" y="11"/>
                    <a:pt x="101" y="10"/>
                  </a:cubicBezTo>
                  <a:cubicBezTo>
                    <a:pt x="101" y="8"/>
                    <a:pt x="101" y="8"/>
                    <a:pt x="104" y="8"/>
                  </a:cubicBezTo>
                  <a:cubicBezTo>
                    <a:pt x="105" y="8"/>
                    <a:pt x="109" y="9"/>
                    <a:pt x="110" y="9"/>
                  </a:cubicBezTo>
                  <a:cubicBezTo>
                    <a:pt x="112" y="9"/>
                    <a:pt x="123" y="8"/>
                    <a:pt x="125" y="8"/>
                  </a:cubicBezTo>
                  <a:cubicBezTo>
                    <a:pt x="140" y="8"/>
                    <a:pt x="141" y="18"/>
                    <a:pt x="141" y="21"/>
                  </a:cubicBezTo>
                  <a:cubicBezTo>
                    <a:pt x="141" y="31"/>
                    <a:pt x="133" y="33"/>
                    <a:pt x="130" y="33"/>
                  </a:cubicBezTo>
                  <a:cubicBezTo>
                    <a:pt x="131" y="34"/>
                    <a:pt x="132" y="34"/>
                    <a:pt x="134" y="38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43" y="55"/>
                    <a:pt x="144" y="57"/>
                    <a:pt x="147" y="57"/>
                  </a:cubicBezTo>
                  <a:cubicBezTo>
                    <a:pt x="149" y="58"/>
                    <a:pt x="150" y="58"/>
                    <a:pt x="150" y="59"/>
                  </a:cubicBezTo>
                  <a:cubicBezTo>
                    <a:pt x="150" y="60"/>
                    <a:pt x="149" y="60"/>
                    <a:pt x="149" y="60"/>
                  </a:cubicBezTo>
                  <a:cubicBezTo>
                    <a:pt x="148" y="60"/>
                    <a:pt x="142" y="59"/>
                    <a:pt x="141" y="59"/>
                  </a:cubicBezTo>
                  <a:cubicBezTo>
                    <a:pt x="140" y="59"/>
                    <a:pt x="137" y="60"/>
                    <a:pt x="137" y="60"/>
                  </a:cubicBezTo>
                  <a:cubicBezTo>
                    <a:pt x="135" y="60"/>
                    <a:pt x="135" y="59"/>
                    <a:pt x="134" y="57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2" y="35"/>
                    <a:pt x="122" y="35"/>
                    <a:pt x="118" y="35"/>
                  </a:cubicBezTo>
                  <a:cubicBezTo>
                    <a:pt x="117" y="35"/>
                    <a:pt x="117" y="35"/>
                    <a:pt x="117" y="37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5"/>
                    <a:pt x="117" y="57"/>
                    <a:pt x="121" y="57"/>
                  </a:cubicBezTo>
                  <a:cubicBezTo>
                    <a:pt x="123" y="57"/>
                    <a:pt x="124" y="57"/>
                    <a:pt x="124" y="59"/>
                  </a:cubicBezTo>
                  <a:cubicBezTo>
                    <a:pt x="124" y="60"/>
                    <a:pt x="123" y="60"/>
                    <a:pt x="122" y="60"/>
                  </a:cubicBezTo>
                  <a:cubicBezTo>
                    <a:pt x="120" y="60"/>
                    <a:pt x="112" y="59"/>
                    <a:pt x="112" y="59"/>
                  </a:cubicBezTo>
                  <a:cubicBezTo>
                    <a:pt x="111" y="59"/>
                    <a:pt x="104" y="60"/>
                    <a:pt x="103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7"/>
                    <a:pt x="102" y="57"/>
                    <a:pt x="104" y="57"/>
                  </a:cubicBezTo>
                  <a:cubicBezTo>
                    <a:pt x="108" y="57"/>
                    <a:pt x="108" y="55"/>
                    <a:pt x="108" y="51"/>
                  </a:cubicBezTo>
                  <a:cubicBezTo>
                    <a:pt x="108" y="17"/>
                    <a:pt x="108" y="17"/>
                    <a:pt x="108" y="17"/>
                  </a:cubicBezTo>
                  <a:close/>
                  <a:moveTo>
                    <a:pt x="117" y="30"/>
                  </a:moveTo>
                  <a:cubicBezTo>
                    <a:pt x="117" y="32"/>
                    <a:pt x="117" y="33"/>
                    <a:pt x="121" y="33"/>
                  </a:cubicBezTo>
                  <a:cubicBezTo>
                    <a:pt x="124" y="33"/>
                    <a:pt x="132" y="33"/>
                    <a:pt x="132" y="22"/>
                  </a:cubicBezTo>
                  <a:cubicBezTo>
                    <a:pt x="132" y="19"/>
                    <a:pt x="131" y="11"/>
                    <a:pt x="120" y="11"/>
                  </a:cubicBezTo>
                  <a:cubicBezTo>
                    <a:pt x="117" y="11"/>
                    <a:pt x="117" y="13"/>
                    <a:pt x="117" y="16"/>
                  </a:cubicBezTo>
                  <a:cubicBezTo>
                    <a:pt x="117" y="30"/>
                    <a:pt x="117" y="30"/>
                    <a:pt x="117" y="30"/>
                  </a:cubicBezTo>
                  <a:close/>
                  <a:moveTo>
                    <a:pt x="160" y="17"/>
                  </a:moveTo>
                  <a:cubicBezTo>
                    <a:pt x="160" y="13"/>
                    <a:pt x="160" y="11"/>
                    <a:pt x="156" y="11"/>
                  </a:cubicBezTo>
                  <a:cubicBezTo>
                    <a:pt x="155" y="11"/>
                    <a:pt x="153" y="11"/>
                    <a:pt x="153" y="10"/>
                  </a:cubicBezTo>
                  <a:cubicBezTo>
                    <a:pt x="153" y="8"/>
                    <a:pt x="154" y="8"/>
                    <a:pt x="157" y="8"/>
                  </a:cubicBezTo>
                  <a:cubicBezTo>
                    <a:pt x="157" y="8"/>
                    <a:pt x="161" y="9"/>
                    <a:pt x="162" y="9"/>
                  </a:cubicBezTo>
                  <a:cubicBezTo>
                    <a:pt x="165" y="9"/>
                    <a:pt x="175" y="8"/>
                    <a:pt x="178" y="8"/>
                  </a:cubicBezTo>
                  <a:cubicBezTo>
                    <a:pt x="192" y="8"/>
                    <a:pt x="194" y="18"/>
                    <a:pt x="194" y="21"/>
                  </a:cubicBezTo>
                  <a:cubicBezTo>
                    <a:pt x="194" y="31"/>
                    <a:pt x="185" y="33"/>
                    <a:pt x="182" y="33"/>
                  </a:cubicBezTo>
                  <a:cubicBezTo>
                    <a:pt x="183" y="34"/>
                    <a:pt x="184" y="34"/>
                    <a:pt x="186" y="38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6" y="55"/>
                    <a:pt x="197" y="57"/>
                    <a:pt x="199" y="57"/>
                  </a:cubicBezTo>
                  <a:cubicBezTo>
                    <a:pt x="202" y="58"/>
                    <a:pt x="203" y="58"/>
                    <a:pt x="203" y="59"/>
                  </a:cubicBezTo>
                  <a:cubicBezTo>
                    <a:pt x="203" y="60"/>
                    <a:pt x="202" y="60"/>
                    <a:pt x="201" y="60"/>
                  </a:cubicBezTo>
                  <a:cubicBezTo>
                    <a:pt x="200" y="60"/>
                    <a:pt x="195" y="59"/>
                    <a:pt x="194" y="59"/>
                  </a:cubicBezTo>
                  <a:cubicBezTo>
                    <a:pt x="193" y="59"/>
                    <a:pt x="190" y="60"/>
                    <a:pt x="189" y="60"/>
                  </a:cubicBezTo>
                  <a:cubicBezTo>
                    <a:pt x="188" y="60"/>
                    <a:pt x="187" y="59"/>
                    <a:pt x="187" y="57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75" y="35"/>
                    <a:pt x="174" y="35"/>
                    <a:pt x="171" y="35"/>
                  </a:cubicBezTo>
                  <a:cubicBezTo>
                    <a:pt x="169" y="35"/>
                    <a:pt x="169" y="35"/>
                    <a:pt x="169" y="37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5"/>
                    <a:pt x="169" y="57"/>
                    <a:pt x="173" y="57"/>
                  </a:cubicBezTo>
                  <a:cubicBezTo>
                    <a:pt x="175" y="57"/>
                    <a:pt x="176" y="57"/>
                    <a:pt x="176" y="59"/>
                  </a:cubicBezTo>
                  <a:cubicBezTo>
                    <a:pt x="176" y="60"/>
                    <a:pt x="175" y="60"/>
                    <a:pt x="175" y="60"/>
                  </a:cubicBezTo>
                  <a:cubicBezTo>
                    <a:pt x="173" y="60"/>
                    <a:pt x="165" y="59"/>
                    <a:pt x="165" y="59"/>
                  </a:cubicBezTo>
                  <a:cubicBezTo>
                    <a:pt x="163" y="59"/>
                    <a:pt x="157" y="60"/>
                    <a:pt x="155" y="60"/>
                  </a:cubicBezTo>
                  <a:cubicBezTo>
                    <a:pt x="155" y="60"/>
                    <a:pt x="153" y="60"/>
                    <a:pt x="153" y="59"/>
                  </a:cubicBezTo>
                  <a:cubicBezTo>
                    <a:pt x="153" y="57"/>
                    <a:pt x="155" y="57"/>
                    <a:pt x="156" y="57"/>
                  </a:cubicBezTo>
                  <a:cubicBezTo>
                    <a:pt x="160" y="57"/>
                    <a:pt x="160" y="55"/>
                    <a:pt x="160" y="51"/>
                  </a:cubicBezTo>
                  <a:cubicBezTo>
                    <a:pt x="160" y="17"/>
                    <a:pt x="160" y="17"/>
                    <a:pt x="160" y="17"/>
                  </a:cubicBezTo>
                  <a:close/>
                  <a:moveTo>
                    <a:pt x="169" y="30"/>
                  </a:moveTo>
                  <a:cubicBezTo>
                    <a:pt x="169" y="32"/>
                    <a:pt x="169" y="33"/>
                    <a:pt x="173" y="33"/>
                  </a:cubicBezTo>
                  <a:cubicBezTo>
                    <a:pt x="176" y="33"/>
                    <a:pt x="184" y="33"/>
                    <a:pt x="184" y="22"/>
                  </a:cubicBezTo>
                  <a:cubicBezTo>
                    <a:pt x="184" y="19"/>
                    <a:pt x="183" y="11"/>
                    <a:pt x="173" y="11"/>
                  </a:cubicBezTo>
                  <a:cubicBezTo>
                    <a:pt x="169" y="11"/>
                    <a:pt x="169" y="13"/>
                    <a:pt x="169" y="16"/>
                  </a:cubicBezTo>
                  <a:cubicBezTo>
                    <a:pt x="169" y="30"/>
                    <a:pt x="169" y="30"/>
                    <a:pt x="169" y="30"/>
                  </a:cubicBezTo>
                  <a:close/>
                  <a:moveTo>
                    <a:pt x="212" y="17"/>
                  </a:moveTo>
                  <a:cubicBezTo>
                    <a:pt x="212" y="13"/>
                    <a:pt x="212" y="11"/>
                    <a:pt x="208" y="11"/>
                  </a:cubicBezTo>
                  <a:cubicBezTo>
                    <a:pt x="206" y="11"/>
                    <a:pt x="205" y="11"/>
                    <a:pt x="205" y="10"/>
                  </a:cubicBezTo>
                  <a:cubicBezTo>
                    <a:pt x="205" y="8"/>
                    <a:pt x="206" y="8"/>
                    <a:pt x="207" y="8"/>
                  </a:cubicBezTo>
                  <a:cubicBezTo>
                    <a:pt x="207" y="8"/>
                    <a:pt x="207" y="9"/>
                    <a:pt x="209" y="9"/>
                  </a:cubicBezTo>
                  <a:cubicBezTo>
                    <a:pt x="211" y="9"/>
                    <a:pt x="214" y="9"/>
                    <a:pt x="221" y="9"/>
                  </a:cubicBezTo>
                  <a:cubicBezTo>
                    <a:pt x="225" y="9"/>
                    <a:pt x="225" y="9"/>
                    <a:pt x="225" y="9"/>
                  </a:cubicBezTo>
                  <a:cubicBezTo>
                    <a:pt x="233" y="9"/>
                    <a:pt x="238" y="9"/>
                    <a:pt x="240" y="9"/>
                  </a:cubicBezTo>
                  <a:cubicBezTo>
                    <a:pt x="242" y="9"/>
                    <a:pt x="242" y="8"/>
                    <a:pt x="242" y="8"/>
                  </a:cubicBezTo>
                  <a:cubicBezTo>
                    <a:pt x="243" y="8"/>
                    <a:pt x="243" y="9"/>
                    <a:pt x="243" y="11"/>
                  </a:cubicBezTo>
                  <a:cubicBezTo>
                    <a:pt x="243" y="18"/>
                    <a:pt x="243" y="18"/>
                    <a:pt x="243" y="18"/>
                  </a:cubicBezTo>
                  <a:cubicBezTo>
                    <a:pt x="243" y="19"/>
                    <a:pt x="243" y="20"/>
                    <a:pt x="242" y="20"/>
                  </a:cubicBezTo>
                  <a:cubicBezTo>
                    <a:pt x="242" y="20"/>
                    <a:pt x="241" y="20"/>
                    <a:pt x="240" y="17"/>
                  </a:cubicBezTo>
                  <a:cubicBezTo>
                    <a:pt x="239" y="14"/>
                    <a:pt x="237" y="11"/>
                    <a:pt x="225" y="11"/>
                  </a:cubicBezTo>
                  <a:cubicBezTo>
                    <a:pt x="221" y="11"/>
                    <a:pt x="221" y="12"/>
                    <a:pt x="221" y="16"/>
                  </a:cubicBezTo>
                  <a:cubicBezTo>
                    <a:pt x="221" y="28"/>
                    <a:pt x="221" y="28"/>
                    <a:pt x="221" y="28"/>
                  </a:cubicBezTo>
                  <a:cubicBezTo>
                    <a:pt x="221" y="30"/>
                    <a:pt x="221" y="31"/>
                    <a:pt x="226" y="31"/>
                  </a:cubicBezTo>
                  <a:cubicBezTo>
                    <a:pt x="235" y="31"/>
                    <a:pt x="235" y="29"/>
                    <a:pt x="237" y="25"/>
                  </a:cubicBezTo>
                  <a:cubicBezTo>
                    <a:pt x="237" y="24"/>
                    <a:pt x="238" y="24"/>
                    <a:pt x="238" y="24"/>
                  </a:cubicBezTo>
                  <a:cubicBezTo>
                    <a:pt x="239" y="24"/>
                    <a:pt x="239" y="24"/>
                    <a:pt x="239" y="25"/>
                  </a:cubicBezTo>
                  <a:cubicBezTo>
                    <a:pt x="239" y="26"/>
                    <a:pt x="238" y="34"/>
                    <a:pt x="238" y="36"/>
                  </a:cubicBezTo>
                  <a:cubicBezTo>
                    <a:pt x="238" y="37"/>
                    <a:pt x="239" y="40"/>
                    <a:pt x="239" y="40"/>
                  </a:cubicBezTo>
                  <a:cubicBezTo>
                    <a:pt x="239" y="41"/>
                    <a:pt x="239" y="42"/>
                    <a:pt x="238" y="42"/>
                  </a:cubicBezTo>
                  <a:cubicBezTo>
                    <a:pt x="237" y="42"/>
                    <a:pt x="237" y="42"/>
                    <a:pt x="236" y="40"/>
                  </a:cubicBezTo>
                  <a:cubicBezTo>
                    <a:pt x="234" y="34"/>
                    <a:pt x="232" y="34"/>
                    <a:pt x="225" y="34"/>
                  </a:cubicBezTo>
                  <a:cubicBezTo>
                    <a:pt x="222" y="34"/>
                    <a:pt x="221" y="34"/>
                    <a:pt x="221" y="36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21" y="56"/>
                    <a:pt x="223" y="57"/>
                    <a:pt x="230" y="57"/>
                  </a:cubicBezTo>
                  <a:cubicBezTo>
                    <a:pt x="233" y="57"/>
                    <a:pt x="238" y="57"/>
                    <a:pt x="242" y="50"/>
                  </a:cubicBezTo>
                  <a:cubicBezTo>
                    <a:pt x="243" y="47"/>
                    <a:pt x="243" y="47"/>
                    <a:pt x="244" y="47"/>
                  </a:cubicBezTo>
                  <a:cubicBezTo>
                    <a:pt x="245" y="47"/>
                    <a:pt x="245" y="47"/>
                    <a:pt x="245" y="48"/>
                  </a:cubicBezTo>
                  <a:cubicBezTo>
                    <a:pt x="245" y="49"/>
                    <a:pt x="244" y="54"/>
                    <a:pt x="244" y="57"/>
                  </a:cubicBezTo>
                  <a:cubicBezTo>
                    <a:pt x="244" y="59"/>
                    <a:pt x="243" y="60"/>
                    <a:pt x="241" y="60"/>
                  </a:cubicBezTo>
                  <a:cubicBezTo>
                    <a:pt x="237" y="60"/>
                    <a:pt x="231" y="60"/>
                    <a:pt x="226" y="60"/>
                  </a:cubicBezTo>
                  <a:cubicBezTo>
                    <a:pt x="221" y="59"/>
                    <a:pt x="218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3" y="59"/>
                    <a:pt x="211" y="59"/>
                    <a:pt x="209" y="60"/>
                  </a:cubicBezTo>
                  <a:cubicBezTo>
                    <a:pt x="208" y="60"/>
                    <a:pt x="207" y="60"/>
                    <a:pt x="207" y="60"/>
                  </a:cubicBezTo>
                  <a:cubicBezTo>
                    <a:pt x="206" y="60"/>
                    <a:pt x="205" y="60"/>
                    <a:pt x="205" y="58"/>
                  </a:cubicBezTo>
                  <a:cubicBezTo>
                    <a:pt x="205" y="57"/>
                    <a:pt x="206" y="57"/>
                    <a:pt x="208" y="57"/>
                  </a:cubicBezTo>
                  <a:cubicBezTo>
                    <a:pt x="212" y="57"/>
                    <a:pt x="212" y="55"/>
                    <a:pt x="212" y="51"/>
                  </a:cubicBezTo>
                  <a:cubicBezTo>
                    <a:pt x="212" y="17"/>
                    <a:pt x="212" y="17"/>
                    <a:pt x="212" y="17"/>
                  </a:cubicBezTo>
                  <a:close/>
                  <a:moveTo>
                    <a:pt x="265" y="60"/>
                  </a:moveTo>
                  <a:cubicBezTo>
                    <a:pt x="259" y="60"/>
                    <a:pt x="253" y="58"/>
                    <a:pt x="252" y="57"/>
                  </a:cubicBezTo>
                  <a:cubicBezTo>
                    <a:pt x="251" y="56"/>
                    <a:pt x="251" y="55"/>
                    <a:pt x="251" y="53"/>
                  </a:cubicBezTo>
                  <a:cubicBezTo>
                    <a:pt x="251" y="53"/>
                    <a:pt x="251" y="49"/>
                    <a:pt x="251" y="46"/>
                  </a:cubicBezTo>
                  <a:cubicBezTo>
                    <a:pt x="251" y="45"/>
                    <a:pt x="251" y="44"/>
                    <a:pt x="252" y="44"/>
                  </a:cubicBezTo>
                  <a:cubicBezTo>
                    <a:pt x="253" y="44"/>
                    <a:pt x="253" y="45"/>
                    <a:pt x="253" y="46"/>
                  </a:cubicBezTo>
                  <a:cubicBezTo>
                    <a:pt x="255" y="53"/>
                    <a:pt x="260" y="58"/>
                    <a:pt x="266" y="58"/>
                  </a:cubicBezTo>
                  <a:cubicBezTo>
                    <a:pt x="270" y="58"/>
                    <a:pt x="276" y="56"/>
                    <a:pt x="276" y="49"/>
                  </a:cubicBezTo>
                  <a:cubicBezTo>
                    <a:pt x="276" y="43"/>
                    <a:pt x="270" y="39"/>
                    <a:pt x="265" y="37"/>
                  </a:cubicBezTo>
                  <a:cubicBezTo>
                    <a:pt x="258" y="34"/>
                    <a:pt x="251" y="31"/>
                    <a:pt x="251" y="22"/>
                  </a:cubicBezTo>
                  <a:cubicBezTo>
                    <a:pt x="251" y="14"/>
                    <a:pt x="257" y="8"/>
                    <a:pt x="268" y="8"/>
                  </a:cubicBezTo>
                  <a:cubicBezTo>
                    <a:pt x="272" y="8"/>
                    <a:pt x="277" y="9"/>
                    <a:pt x="278" y="10"/>
                  </a:cubicBezTo>
                  <a:cubicBezTo>
                    <a:pt x="279" y="10"/>
                    <a:pt x="279" y="11"/>
                    <a:pt x="279" y="18"/>
                  </a:cubicBezTo>
                  <a:cubicBezTo>
                    <a:pt x="279" y="20"/>
                    <a:pt x="279" y="21"/>
                    <a:pt x="278" y="21"/>
                  </a:cubicBezTo>
                  <a:cubicBezTo>
                    <a:pt x="277" y="21"/>
                    <a:pt x="277" y="20"/>
                    <a:pt x="276" y="18"/>
                  </a:cubicBezTo>
                  <a:cubicBezTo>
                    <a:pt x="275" y="15"/>
                    <a:pt x="274" y="10"/>
                    <a:pt x="267" y="10"/>
                  </a:cubicBezTo>
                  <a:cubicBezTo>
                    <a:pt x="260" y="10"/>
                    <a:pt x="258" y="15"/>
                    <a:pt x="258" y="18"/>
                  </a:cubicBezTo>
                  <a:cubicBezTo>
                    <a:pt x="258" y="24"/>
                    <a:pt x="263" y="26"/>
                    <a:pt x="269" y="28"/>
                  </a:cubicBezTo>
                  <a:cubicBezTo>
                    <a:pt x="274" y="30"/>
                    <a:pt x="282" y="34"/>
                    <a:pt x="282" y="43"/>
                  </a:cubicBezTo>
                  <a:cubicBezTo>
                    <a:pt x="282" y="53"/>
                    <a:pt x="276" y="60"/>
                    <a:pt x="265" y="60"/>
                  </a:cubicBezTo>
                  <a:close/>
                  <a:moveTo>
                    <a:pt x="312" y="51"/>
                  </a:moveTo>
                  <a:cubicBezTo>
                    <a:pt x="312" y="55"/>
                    <a:pt x="312" y="57"/>
                    <a:pt x="316" y="57"/>
                  </a:cubicBezTo>
                  <a:cubicBezTo>
                    <a:pt x="318" y="57"/>
                    <a:pt x="319" y="57"/>
                    <a:pt x="319" y="58"/>
                  </a:cubicBezTo>
                  <a:cubicBezTo>
                    <a:pt x="319" y="60"/>
                    <a:pt x="318" y="60"/>
                    <a:pt x="317" y="60"/>
                  </a:cubicBezTo>
                  <a:cubicBezTo>
                    <a:pt x="315" y="60"/>
                    <a:pt x="310" y="59"/>
                    <a:pt x="308" y="59"/>
                  </a:cubicBezTo>
                  <a:cubicBezTo>
                    <a:pt x="306" y="59"/>
                    <a:pt x="300" y="60"/>
                    <a:pt x="298" y="60"/>
                  </a:cubicBezTo>
                  <a:cubicBezTo>
                    <a:pt x="297" y="60"/>
                    <a:pt x="296" y="60"/>
                    <a:pt x="296" y="58"/>
                  </a:cubicBezTo>
                  <a:cubicBezTo>
                    <a:pt x="296" y="57"/>
                    <a:pt x="298" y="57"/>
                    <a:pt x="299" y="57"/>
                  </a:cubicBezTo>
                  <a:cubicBezTo>
                    <a:pt x="303" y="57"/>
                    <a:pt x="303" y="55"/>
                    <a:pt x="303" y="51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1"/>
                    <a:pt x="303" y="11"/>
                    <a:pt x="301" y="11"/>
                  </a:cubicBezTo>
                  <a:cubicBezTo>
                    <a:pt x="296" y="11"/>
                    <a:pt x="291" y="11"/>
                    <a:pt x="287" y="19"/>
                  </a:cubicBezTo>
                  <a:cubicBezTo>
                    <a:pt x="286" y="20"/>
                    <a:pt x="285" y="21"/>
                    <a:pt x="285" y="21"/>
                  </a:cubicBezTo>
                  <a:cubicBezTo>
                    <a:pt x="284" y="21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8"/>
                  </a:cubicBezTo>
                  <a:cubicBezTo>
                    <a:pt x="287" y="7"/>
                    <a:pt x="287" y="7"/>
                    <a:pt x="287" y="7"/>
                  </a:cubicBezTo>
                  <a:cubicBezTo>
                    <a:pt x="287" y="6"/>
                    <a:pt x="288" y="5"/>
                    <a:pt x="288" y="5"/>
                  </a:cubicBezTo>
                  <a:cubicBezTo>
                    <a:pt x="289" y="5"/>
                    <a:pt x="289" y="6"/>
                    <a:pt x="289" y="6"/>
                  </a:cubicBezTo>
                  <a:cubicBezTo>
                    <a:pt x="290" y="9"/>
                    <a:pt x="291" y="9"/>
                    <a:pt x="293" y="9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28" y="9"/>
                    <a:pt x="328" y="8"/>
                    <a:pt x="329" y="6"/>
                  </a:cubicBezTo>
                  <a:cubicBezTo>
                    <a:pt x="329" y="6"/>
                    <a:pt x="329" y="5"/>
                    <a:pt x="330" y="5"/>
                  </a:cubicBezTo>
                  <a:cubicBezTo>
                    <a:pt x="331" y="5"/>
                    <a:pt x="331" y="6"/>
                    <a:pt x="331" y="8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30" y="20"/>
                    <a:pt x="330" y="21"/>
                    <a:pt x="329" y="21"/>
                  </a:cubicBezTo>
                  <a:cubicBezTo>
                    <a:pt x="329" y="21"/>
                    <a:pt x="328" y="21"/>
                    <a:pt x="328" y="19"/>
                  </a:cubicBezTo>
                  <a:cubicBezTo>
                    <a:pt x="326" y="11"/>
                    <a:pt x="322" y="11"/>
                    <a:pt x="317" y="11"/>
                  </a:cubicBezTo>
                  <a:cubicBezTo>
                    <a:pt x="312" y="11"/>
                    <a:pt x="312" y="11"/>
                    <a:pt x="312" y="14"/>
                  </a:cubicBezTo>
                  <a:cubicBezTo>
                    <a:pt x="312" y="51"/>
                    <a:pt x="312" y="51"/>
                    <a:pt x="312" y="51"/>
                  </a:cubicBezTo>
                  <a:close/>
                  <a:moveTo>
                    <a:pt x="343" y="17"/>
                  </a:moveTo>
                  <a:cubicBezTo>
                    <a:pt x="343" y="13"/>
                    <a:pt x="343" y="11"/>
                    <a:pt x="339" y="11"/>
                  </a:cubicBezTo>
                  <a:cubicBezTo>
                    <a:pt x="337" y="11"/>
                    <a:pt x="336" y="11"/>
                    <a:pt x="336" y="10"/>
                  </a:cubicBezTo>
                  <a:cubicBezTo>
                    <a:pt x="336" y="8"/>
                    <a:pt x="337" y="8"/>
                    <a:pt x="337" y="8"/>
                  </a:cubicBezTo>
                  <a:cubicBezTo>
                    <a:pt x="337" y="8"/>
                    <a:pt x="338" y="9"/>
                    <a:pt x="339" y="9"/>
                  </a:cubicBezTo>
                  <a:cubicBezTo>
                    <a:pt x="341" y="9"/>
                    <a:pt x="345" y="9"/>
                    <a:pt x="352" y="9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64" y="9"/>
                    <a:pt x="368" y="9"/>
                    <a:pt x="370" y="9"/>
                  </a:cubicBezTo>
                  <a:cubicBezTo>
                    <a:pt x="372" y="9"/>
                    <a:pt x="373" y="8"/>
                    <a:pt x="373" y="8"/>
                  </a:cubicBezTo>
                  <a:cubicBezTo>
                    <a:pt x="374" y="8"/>
                    <a:pt x="374" y="9"/>
                    <a:pt x="374" y="11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4" y="20"/>
                    <a:pt x="373" y="20"/>
                  </a:cubicBezTo>
                  <a:cubicBezTo>
                    <a:pt x="372" y="20"/>
                    <a:pt x="372" y="20"/>
                    <a:pt x="370" y="17"/>
                  </a:cubicBezTo>
                  <a:cubicBezTo>
                    <a:pt x="369" y="14"/>
                    <a:pt x="367" y="11"/>
                    <a:pt x="356" y="11"/>
                  </a:cubicBezTo>
                  <a:cubicBezTo>
                    <a:pt x="352" y="11"/>
                    <a:pt x="351" y="12"/>
                    <a:pt x="351" y="16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1" y="30"/>
                    <a:pt x="351" y="31"/>
                    <a:pt x="356" y="31"/>
                  </a:cubicBezTo>
                  <a:cubicBezTo>
                    <a:pt x="365" y="31"/>
                    <a:pt x="366" y="29"/>
                    <a:pt x="367" y="25"/>
                  </a:cubicBezTo>
                  <a:cubicBezTo>
                    <a:pt x="368" y="24"/>
                    <a:pt x="368" y="24"/>
                    <a:pt x="369" y="24"/>
                  </a:cubicBezTo>
                  <a:cubicBezTo>
                    <a:pt x="369" y="24"/>
                    <a:pt x="370" y="24"/>
                    <a:pt x="370" y="25"/>
                  </a:cubicBezTo>
                  <a:cubicBezTo>
                    <a:pt x="370" y="26"/>
                    <a:pt x="369" y="34"/>
                    <a:pt x="369" y="36"/>
                  </a:cubicBezTo>
                  <a:cubicBezTo>
                    <a:pt x="369" y="37"/>
                    <a:pt x="369" y="40"/>
                    <a:pt x="369" y="40"/>
                  </a:cubicBezTo>
                  <a:cubicBezTo>
                    <a:pt x="369" y="41"/>
                    <a:pt x="369" y="42"/>
                    <a:pt x="368" y="42"/>
                  </a:cubicBezTo>
                  <a:cubicBezTo>
                    <a:pt x="368" y="42"/>
                    <a:pt x="367" y="42"/>
                    <a:pt x="367" y="40"/>
                  </a:cubicBezTo>
                  <a:cubicBezTo>
                    <a:pt x="365" y="34"/>
                    <a:pt x="363" y="34"/>
                    <a:pt x="356" y="34"/>
                  </a:cubicBezTo>
                  <a:cubicBezTo>
                    <a:pt x="352" y="34"/>
                    <a:pt x="351" y="34"/>
                    <a:pt x="351" y="36"/>
                  </a:cubicBezTo>
                  <a:cubicBezTo>
                    <a:pt x="351" y="50"/>
                    <a:pt x="351" y="50"/>
                    <a:pt x="351" y="50"/>
                  </a:cubicBezTo>
                  <a:cubicBezTo>
                    <a:pt x="351" y="56"/>
                    <a:pt x="353" y="57"/>
                    <a:pt x="360" y="57"/>
                  </a:cubicBezTo>
                  <a:cubicBezTo>
                    <a:pt x="364" y="57"/>
                    <a:pt x="369" y="57"/>
                    <a:pt x="372" y="50"/>
                  </a:cubicBezTo>
                  <a:cubicBezTo>
                    <a:pt x="374" y="47"/>
                    <a:pt x="374" y="47"/>
                    <a:pt x="375" y="47"/>
                  </a:cubicBezTo>
                  <a:cubicBezTo>
                    <a:pt x="375" y="47"/>
                    <a:pt x="376" y="47"/>
                    <a:pt x="376" y="48"/>
                  </a:cubicBezTo>
                  <a:cubicBezTo>
                    <a:pt x="376" y="49"/>
                    <a:pt x="375" y="54"/>
                    <a:pt x="375" y="57"/>
                  </a:cubicBezTo>
                  <a:cubicBezTo>
                    <a:pt x="374" y="59"/>
                    <a:pt x="374" y="60"/>
                    <a:pt x="371" y="60"/>
                  </a:cubicBezTo>
                  <a:cubicBezTo>
                    <a:pt x="367" y="60"/>
                    <a:pt x="361" y="60"/>
                    <a:pt x="357" y="60"/>
                  </a:cubicBezTo>
                  <a:cubicBezTo>
                    <a:pt x="352" y="59"/>
                    <a:pt x="348" y="59"/>
                    <a:pt x="348" y="59"/>
                  </a:cubicBezTo>
                  <a:cubicBezTo>
                    <a:pt x="347" y="59"/>
                    <a:pt x="347" y="59"/>
                    <a:pt x="347" y="59"/>
                  </a:cubicBezTo>
                  <a:cubicBezTo>
                    <a:pt x="343" y="59"/>
                    <a:pt x="341" y="59"/>
                    <a:pt x="340" y="60"/>
                  </a:cubicBezTo>
                  <a:cubicBezTo>
                    <a:pt x="339" y="60"/>
                    <a:pt x="338" y="60"/>
                    <a:pt x="337" y="60"/>
                  </a:cubicBezTo>
                  <a:cubicBezTo>
                    <a:pt x="337" y="60"/>
                    <a:pt x="336" y="60"/>
                    <a:pt x="336" y="58"/>
                  </a:cubicBezTo>
                  <a:cubicBezTo>
                    <a:pt x="336" y="57"/>
                    <a:pt x="337" y="57"/>
                    <a:pt x="339" y="57"/>
                  </a:cubicBezTo>
                  <a:cubicBezTo>
                    <a:pt x="343" y="57"/>
                    <a:pt x="343" y="55"/>
                    <a:pt x="343" y="51"/>
                  </a:cubicBezTo>
                  <a:cubicBezTo>
                    <a:pt x="343" y="17"/>
                    <a:pt x="343" y="17"/>
                    <a:pt x="343" y="17"/>
                  </a:cubicBezTo>
                  <a:close/>
                  <a:moveTo>
                    <a:pt x="388" y="17"/>
                  </a:moveTo>
                  <a:cubicBezTo>
                    <a:pt x="388" y="13"/>
                    <a:pt x="388" y="11"/>
                    <a:pt x="384" y="11"/>
                  </a:cubicBezTo>
                  <a:cubicBezTo>
                    <a:pt x="382" y="11"/>
                    <a:pt x="381" y="11"/>
                    <a:pt x="381" y="10"/>
                  </a:cubicBezTo>
                  <a:cubicBezTo>
                    <a:pt x="381" y="8"/>
                    <a:pt x="382" y="8"/>
                    <a:pt x="384" y="8"/>
                  </a:cubicBezTo>
                  <a:cubicBezTo>
                    <a:pt x="385" y="8"/>
                    <a:pt x="389" y="9"/>
                    <a:pt x="390" y="9"/>
                  </a:cubicBezTo>
                  <a:cubicBezTo>
                    <a:pt x="392" y="9"/>
                    <a:pt x="403" y="8"/>
                    <a:pt x="406" y="8"/>
                  </a:cubicBezTo>
                  <a:cubicBezTo>
                    <a:pt x="420" y="8"/>
                    <a:pt x="421" y="18"/>
                    <a:pt x="421" y="21"/>
                  </a:cubicBezTo>
                  <a:cubicBezTo>
                    <a:pt x="421" y="31"/>
                    <a:pt x="413" y="33"/>
                    <a:pt x="410" y="33"/>
                  </a:cubicBezTo>
                  <a:cubicBezTo>
                    <a:pt x="411" y="34"/>
                    <a:pt x="412" y="34"/>
                    <a:pt x="414" y="38"/>
                  </a:cubicBezTo>
                  <a:cubicBezTo>
                    <a:pt x="422" y="52"/>
                    <a:pt x="422" y="52"/>
                    <a:pt x="422" y="52"/>
                  </a:cubicBezTo>
                  <a:cubicBezTo>
                    <a:pt x="424" y="55"/>
                    <a:pt x="425" y="57"/>
                    <a:pt x="427" y="57"/>
                  </a:cubicBezTo>
                  <a:cubicBezTo>
                    <a:pt x="430" y="58"/>
                    <a:pt x="430" y="58"/>
                    <a:pt x="430" y="59"/>
                  </a:cubicBezTo>
                  <a:cubicBezTo>
                    <a:pt x="430" y="60"/>
                    <a:pt x="430" y="60"/>
                    <a:pt x="429" y="60"/>
                  </a:cubicBezTo>
                  <a:cubicBezTo>
                    <a:pt x="428" y="60"/>
                    <a:pt x="423" y="59"/>
                    <a:pt x="421" y="59"/>
                  </a:cubicBezTo>
                  <a:cubicBezTo>
                    <a:pt x="421" y="59"/>
                    <a:pt x="418" y="60"/>
                    <a:pt x="417" y="60"/>
                  </a:cubicBezTo>
                  <a:cubicBezTo>
                    <a:pt x="416" y="60"/>
                    <a:pt x="415" y="59"/>
                    <a:pt x="414" y="57"/>
                  </a:cubicBezTo>
                  <a:cubicBezTo>
                    <a:pt x="404" y="39"/>
                    <a:pt x="404" y="39"/>
                    <a:pt x="404" y="39"/>
                  </a:cubicBezTo>
                  <a:cubicBezTo>
                    <a:pt x="403" y="35"/>
                    <a:pt x="402" y="35"/>
                    <a:pt x="399" y="35"/>
                  </a:cubicBezTo>
                  <a:cubicBezTo>
                    <a:pt x="397" y="35"/>
                    <a:pt x="397" y="35"/>
                    <a:pt x="397" y="37"/>
                  </a:cubicBezTo>
                  <a:cubicBezTo>
                    <a:pt x="397" y="51"/>
                    <a:pt x="397" y="51"/>
                    <a:pt x="397" y="51"/>
                  </a:cubicBezTo>
                  <a:cubicBezTo>
                    <a:pt x="397" y="55"/>
                    <a:pt x="397" y="57"/>
                    <a:pt x="401" y="57"/>
                  </a:cubicBezTo>
                  <a:cubicBezTo>
                    <a:pt x="403" y="57"/>
                    <a:pt x="404" y="57"/>
                    <a:pt x="404" y="59"/>
                  </a:cubicBezTo>
                  <a:cubicBezTo>
                    <a:pt x="404" y="60"/>
                    <a:pt x="403" y="60"/>
                    <a:pt x="402" y="60"/>
                  </a:cubicBezTo>
                  <a:cubicBezTo>
                    <a:pt x="401" y="60"/>
                    <a:pt x="393" y="59"/>
                    <a:pt x="393" y="59"/>
                  </a:cubicBezTo>
                  <a:cubicBezTo>
                    <a:pt x="391" y="59"/>
                    <a:pt x="385" y="60"/>
                    <a:pt x="383" y="60"/>
                  </a:cubicBezTo>
                  <a:cubicBezTo>
                    <a:pt x="382" y="60"/>
                    <a:pt x="381" y="60"/>
                    <a:pt x="381" y="59"/>
                  </a:cubicBezTo>
                  <a:cubicBezTo>
                    <a:pt x="381" y="57"/>
                    <a:pt x="383" y="57"/>
                    <a:pt x="384" y="57"/>
                  </a:cubicBezTo>
                  <a:cubicBezTo>
                    <a:pt x="388" y="57"/>
                    <a:pt x="388" y="55"/>
                    <a:pt x="388" y="51"/>
                  </a:cubicBezTo>
                  <a:cubicBezTo>
                    <a:pt x="388" y="17"/>
                    <a:pt x="388" y="17"/>
                    <a:pt x="388" y="17"/>
                  </a:cubicBezTo>
                  <a:close/>
                  <a:moveTo>
                    <a:pt x="397" y="30"/>
                  </a:moveTo>
                  <a:cubicBezTo>
                    <a:pt x="397" y="32"/>
                    <a:pt x="397" y="33"/>
                    <a:pt x="401" y="33"/>
                  </a:cubicBezTo>
                  <a:cubicBezTo>
                    <a:pt x="404" y="33"/>
                    <a:pt x="412" y="33"/>
                    <a:pt x="412" y="22"/>
                  </a:cubicBezTo>
                  <a:cubicBezTo>
                    <a:pt x="412" y="19"/>
                    <a:pt x="411" y="11"/>
                    <a:pt x="401" y="11"/>
                  </a:cubicBezTo>
                  <a:cubicBezTo>
                    <a:pt x="397" y="11"/>
                    <a:pt x="397" y="13"/>
                    <a:pt x="397" y="16"/>
                  </a:cubicBezTo>
                  <a:cubicBezTo>
                    <a:pt x="397" y="30"/>
                    <a:pt x="397" y="30"/>
                    <a:pt x="397" y="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12"/>
            <p:cNvSpPr>
              <a:spLocks noEditPoints="1"/>
            </p:cNvSpPr>
            <p:nvPr/>
          </p:nvSpPr>
          <p:spPr bwMode="gray">
            <a:xfrm>
              <a:off x="3378" y="2097"/>
              <a:ext cx="32" cy="32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7" y="1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2" y="7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9" y="11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6" y="7"/>
                </a:cxn>
              </a:cxnLst>
              <a:rect l="0" t="0" r="r" b="b"/>
              <a:pathLst>
                <a:path w="14" h="14">
                  <a:moveTo>
                    <a:pt x="2" y="7"/>
                  </a:moveTo>
                  <a:cubicBezTo>
                    <a:pt x="2" y="4"/>
                    <a:pt x="4" y="1"/>
                    <a:pt x="7" y="1"/>
                  </a:cubicBezTo>
                  <a:cubicBezTo>
                    <a:pt x="10" y="1"/>
                    <a:pt x="13" y="4"/>
                    <a:pt x="13" y="7"/>
                  </a:cubicBezTo>
                  <a:cubicBezTo>
                    <a:pt x="13" y="11"/>
                    <a:pt x="10" y="13"/>
                    <a:pt x="7" y="13"/>
                  </a:cubicBezTo>
                  <a:cubicBezTo>
                    <a:pt x="4" y="13"/>
                    <a:pt x="2" y="11"/>
                    <a:pt x="2" y="7"/>
                  </a:cubicBezTo>
                  <a:close/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7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9" y="7"/>
                    <a:pt x="8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7" name="Picture 31" descr="gradient_stretched_blue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381000"/>
            <a:ext cx="206375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81000"/>
            <a:ext cx="603885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81000"/>
            <a:ext cx="8229600" cy="411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0" y="1231900"/>
            <a:ext cx="8178800" cy="48942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D9900"/>
              </a:buClr>
              <a:defRPr/>
            </a:lvl1pPr>
            <a:lvl2pPr>
              <a:buClr>
                <a:srgbClr val="FD9900"/>
              </a:buClr>
              <a:defRPr/>
            </a:lvl2pPr>
            <a:lvl3pPr>
              <a:buClr>
                <a:srgbClr val="FD9900"/>
              </a:buClr>
              <a:defRPr/>
            </a:lvl3pPr>
            <a:lvl4pPr>
              <a:buClr>
                <a:srgbClr val="FD9900"/>
              </a:buClr>
              <a:defRPr/>
            </a:lvl4pPr>
            <a:lvl5pPr>
              <a:buClr>
                <a:srgbClr val="FD99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31900"/>
            <a:ext cx="4013200" cy="4894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31900"/>
            <a:ext cx="4013200" cy="4894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AutoShape 3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oundRect">
            <a:avLst>
              <a:gd name="adj" fmla="val 3611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gray">
          <a:xfrm>
            <a:off x="0" y="228600"/>
            <a:ext cx="9144000" cy="5257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381000"/>
            <a:ext cx="8229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508000" y="1231900"/>
            <a:ext cx="81788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9560" name="Text Box 8"/>
          <p:cNvSpPr txBox="1">
            <a:spLocks noChangeArrowheads="1"/>
          </p:cNvSpPr>
          <p:nvPr/>
        </p:nvSpPr>
        <p:spPr bwMode="auto">
          <a:xfrm>
            <a:off x="57150" y="6343650"/>
            <a:ext cx="400050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fld id="{70B16D57-CDC2-433F-881B-846DE6CBDBE2}" type="slidenum">
              <a:rPr lang="en-US" sz="1400">
                <a:solidFill>
                  <a:srgbClr val="B4B4B4"/>
                </a:solidFill>
              </a:rPr>
              <a:pPr algn="r">
                <a:defRPr/>
              </a:pPr>
              <a:t>‹#›</a:t>
            </a:fld>
            <a:endParaRPr lang="en-US" sz="1400">
              <a:solidFill>
                <a:srgbClr val="B4B4B4"/>
              </a:solidFill>
            </a:endParaRPr>
          </a:p>
        </p:txBody>
      </p:sp>
      <p:sp>
        <p:nvSpPr>
          <p:cNvPr id="279561" name="Rectangle 9"/>
          <p:cNvSpPr>
            <a:spLocks noChangeArrowheads="1"/>
          </p:cNvSpPr>
          <p:nvPr/>
        </p:nvSpPr>
        <p:spPr bwMode="auto">
          <a:xfrm>
            <a:off x="422275" y="6408738"/>
            <a:ext cx="3286125" cy="2143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800" dirty="0">
                <a:solidFill>
                  <a:srgbClr val="B4B4B4"/>
                </a:solidFill>
              </a:rPr>
              <a:t>Entire contents © </a:t>
            </a:r>
            <a:r>
              <a:rPr lang="en-US" sz="800" dirty="0" smtClean="0">
                <a:solidFill>
                  <a:srgbClr val="B4B4B4"/>
                </a:solidFill>
              </a:rPr>
              <a:t>2010</a:t>
            </a:r>
            <a:r>
              <a:rPr lang="en-US" sz="800" dirty="0">
                <a:solidFill>
                  <a:srgbClr val="B4B4B4"/>
                </a:solidFill>
              </a:rPr>
              <a:t>  Forrester Research, Inc. All rights reserved. </a:t>
            </a:r>
          </a:p>
        </p:txBody>
      </p:sp>
      <p:grpSp>
        <p:nvGrpSpPr>
          <p:cNvPr id="10248" name="Group 10"/>
          <p:cNvGrpSpPr>
            <a:grpSpLocks noChangeAspect="1"/>
          </p:cNvGrpSpPr>
          <p:nvPr/>
        </p:nvGrpSpPr>
        <p:grpSpPr bwMode="auto">
          <a:xfrm>
            <a:off x="8123238" y="6350000"/>
            <a:ext cx="868362" cy="284163"/>
            <a:chOff x="2210" y="1940"/>
            <a:chExt cx="1339" cy="439"/>
          </a:xfrm>
        </p:grpSpPr>
        <p:sp>
          <p:nvSpPr>
            <p:cNvPr id="279563" name="AutoShape 11"/>
            <p:cNvSpPr>
              <a:spLocks noChangeAspect="1" noChangeArrowheads="1" noTextEdit="1"/>
            </p:cNvSpPr>
            <p:nvPr/>
          </p:nvSpPr>
          <p:spPr bwMode="gray">
            <a:xfrm>
              <a:off x="2210" y="1940"/>
              <a:ext cx="1339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9564" name="Oval 12"/>
            <p:cNvSpPr>
              <a:spLocks noChangeArrowheads="1"/>
            </p:cNvSpPr>
            <p:nvPr/>
          </p:nvSpPr>
          <p:spPr bwMode="gray">
            <a:xfrm>
              <a:off x="2215" y="1942"/>
              <a:ext cx="1327" cy="432"/>
            </a:xfrm>
            <a:prstGeom prst="ellipse">
              <a:avLst/>
            </a:prstGeom>
            <a:solidFill>
              <a:srgbClr val="2365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9565" name="Freeform 13"/>
            <p:cNvSpPr>
              <a:spLocks noEditPoints="1"/>
            </p:cNvSpPr>
            <p:nvPr/>
          </p:nvSpPr>
          <p:spPr bwMode="gray">
            <a:xfrm>
              <a:off x="2374" y="2077"/>
              <a:ext cx="1013" cy="14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5" y="1"/>
                </a:cxn>
                <a:cxn ang="0">
                  <a:pos x="19" y="8"/>
                </a:cxn>
                <a:cxn ang="0">
                  <a:pos x="38" y="17"/>
                </a:cxn>
                <a:cxn ang="0">
                  <a:pos x="38" y="39"/>
                </a:cxn>
                <a:cxn ang="0">
                  <a:pos x="19" y="50"/>
                </a:cxn>
                <a:cxn ang="0">
                  <a:pos x="2" y="60"/>
                </a:cxn>
                <a:cxn ang="0">
                  <a:pos x="74" y="60"/>
                </a:cxn>
                <a:cxn ang="0">
                  <a:pos x="73" y="10"/>
                </a:cxn>
                <a:cxn ang="0">
                  <a:pos x="108" y="17"/>
                </a:cxn>
                <a:cxn ang="0">
                  <a:pos x="125" y="8"/>
                </a:cxn>
                <a:cxn ang="0">
                  <a:pos x="147" y="57"/>
                </a:cxn>
                <a:cxn ang="0">
                  <a:pos x="134" y="57"/>
                </a:cxn>
                <a:cxn ang="0">
                  <a:pos x="121" y="57"/>
                </a:cxn>
                <a:cxn ang="0">
                  <a:pos x="101" y="59"/>
                </a:cxn>
                <a:cxn ang="0">
                  <a:pos x="121" y="33"/>
                </a:cxn>
                <a:cxn ang="0">
                  <a:pos x="160" y="17"/>
                </a:cxn>
                <a:cxn ang="0">
                  <a:pos x="178" y="8"/>
                </a:cxn>
                <a:cxn ang="0">
                  <a:pos x="199" y="57"/>
                </a:cxn>
                <a:cxn ang="0">
                  <a:pos x="187" y="57"/>
                </a:cxn>
                <a:cxn ang="0">
                  <a:pos x="173" y="57"/>
                </a:cxn>
                <a:cxn ang="0">
                  <a:pos x="153" y="59"/>
                </a:cxn>
                <a:cxn ang="0">
                  <a:pos x="173" y="33"/>
                </a:cxn>
                <a:cxn ang="0">
                  <a:pos x="212" y="17"/>
                </a:cxn>
                <a:cxn ang="0">
                  <a:pos x="221" y="9"/>
                </a:cxn>
                <a:cxn ang="0">
                  <a:pos x="243" y="18"/>
                </a:cxn>
                <a:cxn ang="0">
                  <a:pos x="221" y="28"/>
                </a:cxn>
                <a:cxn ang="0">
                  <a:pos x="238" y="36"/>
                </a:cxn>
                <a:cxn ang="0">
                  <a:pos x="221" y="36"/>
                </a:cxn>
                <a:cxn ang="0">
                  <a:pos x="245" y="48"/>
                </a:cxn>
                <a:cxn ang="0">
                  <a:pos x="216" y="59"/>
                </a:cxn>
                <a:cxn ang="0">
                  <a:pos x="212" y="51"/>
                </a:cxn>
                <a:cxn ang="0">
                  <a:pos x="251" y="46"/>
                </a:cxn>
                <a:cxn ang="0">
                  <a:pos x="265" y="37"/>
                </a:cxn>
                <a:cxn ang="0">
                  <a:pos x="278" y="21"/>
                </a:cxn>
                <a:cxn ang="0">
                  <a:pos x="282" y="43"/>
                </a:cxn>
                <a:cxn ang="0">
                  <a:pos x="317" y="60"/>
                </a:cxn>
                <a:cxn ang="0">
                  <a:pos x="303" y="51"/>
                </a:cxn>
                <a:cxn ang="0">
                  <a:pos x="284" y="20"/>
                </a:cxn>
                <a:cxn ang="0">
                  <a:pos x="293" y="9"/>
                </a:cxn>
                <a:cxn ang="0">
                  <a:pos x="330" y="18"/>
                </a:cxn>
                <a:cxn ang="0">
                  <a:pos x="312" y="51"/>
                </a:cxn>
                <a:cxn ang="0">
                  <a:pos x="339" y="9"/>
                </a:cxn>
                <a:cxn ang="0">
                  <a:pos x="374" y="11"/>
                </a:cxn>
                <a:cxn ang="0">
                  <a:pos x="351" y="16"/>
                </a:cxn>
                <a:cxn ang="0">
                  <a:pos x="370" y="25"/>
                </a:cxn>
                <a:cxn ang="0">
                  <a:pos x="356" y="34"/>
                </a:cxn>
                <a:cxn ang="0">
                  <a:pos x="375" y="47"/>
                </a:cxn>
                <a:cxn ang="0">
                  <a:pos x="348" y="59"/>
                </a:cxn>
                <a:cxn ang="0">
                  <a:pos x="339" y="57"/>
                </a:cxn>
                <a:cxn ang="0">
                  <a:pos x="381" y="10"/>
                </a:cxn>
                <a:cxn ang="0">
                  <a:pos x="410" y="33"/>
                </a:cxn>
                <a:cxn ang="0">
                  <a:pos x="429" y="60"/>
                </a:cxn>
                <a:cxn ang="0">
                  <a:pos x="399" y="35"/>
                </a:cxn>
                <a:cxn ang="0">
                  <a:pos x="402" y="60"/>
                </a:cxn>
                <a:cxn ang="0">
                  <a:pos x="388" y="51"/>
                </a:cxn>
                <a:cxn ang="0">
                  <a:pos x="401" y="11"/>
                </a:cxn>
              </a:cxnLst>
              <a:rect l="0" t="0" r="r" b="b"/>
              <a:pathLst>
                <a:path w="430" h="60">
                  <a:moveTo>
                    <a:pt x="9" y="9"/>
                  </a:moveTo>
                  <a:cubicBezTo>
                    <a:pt x="9" y="5"/>
                    <a:pt x="9" y="3"/>
                    <a:pt x="4" y="3"/>
                  </a:cubicBezTo>
                  <a:cubicBezTo>
                    <a:pt x="2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1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3" y="0"/>
                    <a:pt x="38" y="0"/>
                    <a:pt x="4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5" y="0"/>
                    <a:pt x="45" y="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2"/>
                    <a:pt x="45" y="13"/>
                    <a:pt x="44" y="13"/>
                  </a:cubicBezTo>
                  <a:cubicBezTo>
                    <a:pt x="43" y="13"/>
                    <a:pt x="42" y="12"/>
                    <a:pt x="42" y="11"/>
                  </a:cubicBezTo>
                  <a:cubicBezTo>
                    <a:pt x="39" y="6"/>
                    <a:pt x="38" y="3"/>
                    <a:pt x="24" y="3"/>
                  </a:cubicBezTo>
                  <a:cubicBezTo>
                    <a:pt x="20" y="3"/>
                    <a:pt x="19" y="3"/>
                    <a:pt x="19" y="8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6"/>
                    <a:pt x="19" y="26"/>
                    <a:pt x="20" y="26"/>
                  </a:cubicBezTo>
                  <a:cubicBezTo>
                    <a:pt x="22" y="26"/>
                    <a:pt x="25" y="26"/>
                    <a:pt x="26" y="26"/>
                  </a:cubicBezTo>
                  <a:cubicBezTo>
                    <a:pt x="34" y="26"/>
                    <a:pt x="35" y="24"/>
                    <a:pt x="37" y="19"/>
                  </a:cubicBezTo>
                  <a:cubicBezTo>
                    <a:pt x="37" y="18"/>
                    <a:pt x="37" y="17"/>
                    <a:pt x="38" y="17"/>
                  </a:cubicBezTo>
                  <a:cubicBezTo>
                    <a:pt x="39" y="17"/>
                    <a:pt x="39" y="18"/>
                    <a:pt x="39" y="19"/>
                  </a:cubicBezTo>
                  <a:cubicBezTo>
                    <a:pt x="39" y="20"/>
                    <a:pt x="39" y="27"/>
                    <a:pt x="39" y="28"/>
                  </a:cubicBezTo>
                  <a:cubicBezTo>
                    <a:pt x="39" y="29"/>
                    <a:pt x="39" y="31"/>
                    <a:pt x="39" y="33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9"/>
                    <a:pt x="38" y="39"/>
                  </a:cubicBezTo>
                  <a:cubicBezTo>
                    <a:pt x="37" y="39"/>
                    <a:pt x="37" y="39"/>
                    <a:pt x="37" y="38"/>
                  </a:cubicBezTo>
                  <a:cubicBezTo>
                    <a:pt x="37" y="37"/>
                    <a:pt x="36" y="35"/>
                    <a:pt x="36" y="34"/>
                  </a:cubicBezTo>
                  <a:cubicBezTo>
                    <a:pt x="34" y="29"/>
                    <a:pt x="28" y="29"/>
                    <a:pt x="26" y="29"/>
                  </a:cubicBezTo>
                  <a:cubicBezTo>
                    <a:pt x="19" y="29"/>
                    <a:pt x="19" y="29"/>
                    <a:pt x="19" y="34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4"/>
                    <a:pt x="19" y="56"/>
                    <a:pt x="23" y="57"/>
                  </a:cubicBezTo>
                  <a:cubicBezTo>
                    <a:pt x="26" y="57"/>
                    <a:pt x="27" y="57"/>
                    <a:pt x="27" y="58"/>
                  </a:cubicBezTo>
                  <a:cubicBezTo>
                    <a:pt x="27" y="60"/>
                    <a:pt x="26" y="60"/>
                    <a:pt x="25" y="60"/>
                  </a:cubicBezTo>
                  <a:cubicBezTo>
                    <a:pt x="22" y="60"/>
                    <a:pt x="17" y="59"/>
                    <a:pt x="14" y="59"/>
                  </a:cubicBezTo>
                  <a:cubicBezTo>
                    <a:pt x="11" y="59"/>
                    <a:pt x="5" y="60"/>
                    <a:pt x="2" y="60"/>
                  </a:cubicBezTo>
                  <a:cubicBezTo>
                    <a:pt x="2" y="60"/>
                    <a:pt x="0" y="60"/>
                    <a:pt x="0" y="58"/>
                  </a:cubicBezTo>
                  <a:cubicBezTo>
                    <a:pt x="0" y="57"/>
                    <a:pt x="2" y="57"/>
                    <a:pt x="4" y="57"/>
                  </a:cubicBezTo>
                  <a:cubicBezTo>
                    <a:pt x="9" y="56"/>
                    <a:pt x="9" y="54"/>
                    <a:pt x="9" y="50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74" y="60"/>
                  </a:moveTo>
                  <a:cubicBezTo>
                    <a:pt x="59" y="60"/>
                    <a:pt x="46" y="50"/>
                    <a:pt x="46" y="34"/>
                  </a:cubicBezTo>
                  <a:cubicBezTo>
                    <a:pt x="46" y="19"/>
                    <a:pt x="58" y="8"/>
                    <a:pt x="74" y="8"/>
                  </a:cubicBezTo>
                  <a:cubicBezTo>
                    <a:pt x="89" y="8"/>
                    <a:pt x="102" y="19"/>
                    <a:pt x="102" y="33"/>
                  </a:cubicBezTo>
                  <a:cubicBezTo>
                    <a:pt x="102" y="49"/>
                    <a:pt x="88" y="60"/>
                    <a:pt x="74" y="60"/>
                  </a:cubicBezTo>
                  <a:close/>
                  <a:moveTo>
                    <a:pt x="73" y="10"/>
                  </a:moveTo>
                  <a:cubicBezTo>
                    <a:pt x="61" y="10"/>
                    <a:pt x="56" y="21"/>
                    <a:pt x="56" y="32"/>
                  </a:cubicBezTo>
                  <a:cubicBezTo>
                    <a:pt x="56" y="45"/>
                    <a:pt x="63" y="58"/>
                    <a:pt x="74" y="58"/>
                  </a:cubicBezTo>
                  <a:cubicBezTo>
                    <a:pt x="86" y="58"/>
                    <a:pt x="92" y="45"/>
                    <a:pt x="92" y="34"/>
                  </a:cubicBezTo>
                  <a:cubicBezTo>
                    <a:pt x="92" y="24"/>
                    <a:pt x="86" y="10"/>
                    <a:pt x="73" y="10"/>
                  </a:cubicBezTo>
                  <a:close/>
                  <a:moveTo>
                    <a:pt x="108" y="17"/>
                  </a:moveTo>
                  <a:cubicBezTo>
                    <a:pt x="108" y="13"/>
                    <a:pt x="108" y="11"/>
                    <a:pt x="104" y="11"/>
                  </a:cubicBezTo>
                  <a:cubicBezTo>
                    <a:pt x="102" y="11"/>
                    <a:pt x="101" y="11"/>
                    <a:pt x="101" y="10"/>
                  </a:cubicBezTo>
                  <a:cubicBezTo>
                    <a:pt x="101" y="8"/>
                    <a:pt x="101" y="8"/>
                    <a:pt x="104" y="8"/>
                  </a:cubicBezTo>
                  <a:cubicBezTo>
                    <a:pt x="105" y="8"/>
                    <a:pt x="109" y="9"/>
                    <a:pt x="110" y="9"/>
                  </a:cubicBezTo>
                  <a:cubicBezTo>
                    <a:pt x="112" y="9"/>
                    <a:pt x="123" y="8"/>
                    <a:pt x="125" y="8"/>
                  </a:cubicBezTo>
                  <a:cubicBezTo>
                    <a:pt x="140" y="8"/>
                    <a:pt x="141" y="18"/>
                    <a:pt x="141" y="21"/>
                  </a:cubicBezTo>
                  <a:cubicBezTo>
                    <a:pt x="141" y="31"/>
                    <a:pt x="133" y="33"/>
                    <a:pt x="130" y="33"/>
                  </a:cubicBezTo>
                  <a:cubicBezTo>
                    <a:pt x="131" y="34"/>
                    <a:pt x="132" y="34"/>
                    <a:pt x="134" y="38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43" y="55"/>
                    <a:pt x="144" y="57"/>
                    <a:pt x="147" y="57"/>
                  </a:cubicBezTo>
                  <a:cubicBezTo>
                    <a:pt x="149" y="58"/>
                    <a:pt x="150" y="58"/>
                    <a:pt x="150" y="59"/>
                  </a:cubicBezTo>
                  <a:cubicBezTo>
                    <a:pt x="150" y="60"/>
                    <a:pt x="149" y="60"/>
                    <a:pt x="149" y="60"/>
                  </a:cubicBezTo>
                  <a:cubicBezTo>
                    <a:pt x="148" y="60"/>
                    <a:pt x="142" y="59"/>
                    <a:pt x="141" y="59"/>
                  </a:cubicBezTo>
                  <a:cubicBezTo>
                    <a:pt x="140" y="59"/>
                    <a:pt x="137" y="60"/>
                    <a:pt x="137" y="60"/>
                  </a:cubicBezTo>
                  <a:cubicBezTo>
                    <a:pt x="135" y="60"/>
                    <a:pt x="135" y="59"/>
                    <a:pt x="134" y="57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2" y="35"/>
                    <a:pt x="122" y="35"/>
                    <a:pt x="118" y="35"/>
                  </a:cubicBezTo>
                  <a:cubicBezTo>
                    <a:pt x="117" y="35"/>
                    <a:pt x="117" y="35"/>
                    <a:pt x="117" y="37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5"/>
                    <a:pt x="117" y="57"/>
                    <a:pt x="121" y="57"/>
                  </a:cubicBezTo>
                  <a:cubicBezTo>
                    <a:pt x="123" y="57"/>
                    <a:pt x="124" y="57"/>
                    <a:pt x="124" y="59"/>
                  </a:cubicBezTo>
                  <a:cubicBezTo>
                    <a:pt x="124" y="60"/>
                    <a:pt x="123" y="60"/>
                    <a:pt x="122" y="60"/>
                  </a:cubicBezTo>
                  <a:cubicBezTo>
                    <a:pt x="120" y="60"/>
                    <a:pt x="112" y="59"/>
                    <a:pt x="112" y="59"/>
                  </a:cubicBezTo>
                  <a:cubicBezTo>
                    <a:pt x="111" y="59"/>
                    <a:pt x="104" y="60"/>
                    <a:pt x="103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7"/>
                    <a:pt x="102" y="57"/>
                    <a:pt x="104" y="57"/>
                  </a:cubicBezTo>
                  <a:cubicBezTo>
                    <a:pt x="108" y="57"/>
                    <a:pt x="108" y="55"/>
                    <a:pt x="108" y="51"/>
                  </a:cubicBezTo>
                  <a:cubicBezTo>
                    <a:pt x="108" y="17"/>
                    <a:pt x="108" y="17"/>
                    <a:pt x="108" y="17"/>
                  </a:cubicBezTo>
                  <a:close/>
                  <a:moveTo>
                    <a:pt x="117" y="30"/>
                  </a:moveTo>
                  <a:cubicBezTo>
                    <a:pt x="117" y="32"/>
                    <a:pt x="117" y="33"/>
                    <a:pt x="121" y="33"/>
                  </a:cubicBezTo>
                  <a:cubicBezTo>
                    <a:pt x="124" y="33"/>
                    <a:pt x="132" y="33"/>
                    <a:pt x="132" y="22"/>
                  </a:cubicBezTo>
                  <a:cubicBezTo>
                    <a:pt x="132" y="19"/>
                    <a:pt x="131" y="11"/>
                    <a:pt x="120" y="11"/>
                  </a:cubicBezTo>
                  <a:cubicBezTo>
                    <a:pt x="117" y="11"/>
                    <a:pt x="117" y="13"/>
                    <a:pt x="117" y="16"/>
                  </a:cubicBezTo>
                  <a:cubicBezTo>
                    <a:pt x="117" y="30"/>
                    <a:pt x="117" y="30"/>
                    <a:pt x="117" y="30"/>
                  </a:cubicBezTo>
                  <a:close/>
                  <a:moveTo>
                    <a:pt x="160" y="17"/>
                  </a:moveTo>
                  <a:cubicBezTo>
                    <a:pt x="160" y="13"/>
                    <a:pt x="160" y="11"/>
                    <a:pt x="156" y="11"/>
                  </a:cubicBezTo>
                  <a:cubicBezTo>
                    <a:pt x="155" y="11"/>
                    <a:pt x="153" y="11"/>
                    <a:pt x="153" y="10"/>
                  </a:cubicBezTo>
                  <a:cubicBezTo>
                    <a:pt x="153" y="8"/>
                    <a:pt x="154" y="8"/>
                    <a:pt x="157" y="8"/>
                  </a:cubicBezTo>
                  <a:cubicBezTo>
                    <a:pt x="157" y="8"/>
                    <a:pt x="161" y="9"/>
                    <a:pt x="162" y="9"/>
                  </a:cubicBezTo>
                  <a:cubicBezTo>
                    <a:pt x="165" y="9"/>
                    <a:pt x="175" y="8"/>
                    <a:pt x="178" y="8"/>
                  </a:cubicBezTo>
                  <a:cubicBezTo>
                    <a:pt x="192" y="8"/>
                    <a:pt x="194" y="18"/>
                    <a:pt x="194" y="21"/>
                  </a:cubicBezTo>
                  <a:cubicBezTo>
                    <a:pt x="194" y="31"/>
                    <a:pt x="185" y="33"/>
                    <a:pt x="182" y="33"/>
                  </a:cubicBezTo>
                  <a:cubicBezTo>
                    <a:pt x="183" y="34"/>
                    <a:pt x="184" y="34"/>
                    <a:pt x="186" y="38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6" y="55"/>
                    <a:pt x="197" y="57"/>
                    <a:pt x="199" y="57"/>
                  </a:cubicBezTo>
                  <a:cubicBezTo>
                    <a:pt x="202" y="58"/>
                    <a:pt x="203" y="58"/>
                    <a:pt x="203" y="59"/>
                  </a:cubicBezTo>
                  <a:cubicBezTo>
                    <a:pt x="203" y="60"/>
                    <a:pt x="202" y="60"/>
                    <a:pt x="201" y="60"/>
                  </a:cubicBezTo>
                  <a:cubicBezTo>
                    <a:pt x="200" y="60"/>
                    <a:pt x="195" y="59"/>
                    <a:pt x="194" y="59"/>
                  </a:cubicBezTo>
                  <a:cubicBezTo>
                    <a:pt x="193" y="59"/>
                    <a:pt x="190" y="60"/>
                    <a:pt x="189" y="60"/>
                  </a:cubicBezTo>
                  <a:cubicBezTo>
                    <a:pt x="188" y="60"/>
                    <a:pt x="187" y="59"/>
                    <a:pt x="187" y="57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75" y="35"/>
                    <a:pt x="174" y="35"/>
                    <a:pt x="171" y="35"/>
                  </a:cubicBezTo>
                  <a:cubicBezTo>
                    <a:pt x="169" y="35"/>
                    <a:pt x="169" y="35"/>
                    <a:pt x="169" y="37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5"/>
                    <a:pt x="169" y="57"/>
                    <a:pt x="173" y="57"/>
                  </a:cubicBezTo>
                  <a:cubicBezTo>
                    <a:pt x="175" y="57"/>
                    <a:pt x="176" y="57"/>
                    <a:pt x="176" y="59"/>
                  </a:cubicBezTo>
                  <a:cubicBezTo>
                    <a:pt x="176" y="60"/>
                    <a:pt x="175" y="60"/>
                    <a:pt x="175" y="60"/>
                  </a:cubicBezTo>
                  <a:cubicBezTo>
                    <a:pt x="173" y="60"/>
                    <a:pt x="165" y="59"/>
                    <a:pt x="165" y="59"/>
                  </a:cubicBezTo>
                  <a:cubicBezTo>
                    <a:pt x="163" y="59"/>
                    <a:pt x="157" y="60"/>
                    <a:pt x="155" y="60"/>
                  </a:cubicBezTo>
                  <a:cubicBezTo>
                    <a:pt x="155" y="60"/>
                    <a:pt x="153" y="60"/>
                    <a:pt x="153" y="59"/>
                  </a:cubicBezTo>
                  <a:cubicBezTo>
                    <a:pt x="153" y="57"/>
                    <a:pt x="155" y="57"/>
                    <a:pt x="156" y="57"/>
                  </a:cubicBezTo>
                  <a:cubicBezTo>
                    <a:pt x="160" y="57"/>
                    <a:pt x="160" y="55"/>
                    <a:pt x="160" y="51"/>
                  </a:cubicBezTo>
                  <a:cubicBezTo>
                    <a:pt x="160" y="17"/>
                    <a:pt x="160" y="17"/>
                    <a:pt x="160" y="17"/>
                  </a:cubicBezTo>
                  <a:close/>
                  <a:moveTo>
                    <a:pt x="169" y="30"/>
                  </a:moveTo>
                  <a:cubicBezTo>
                    <a:pt x="169" y="32"/>
                    <a:pt x="169" y="33"/>
                    <a:pt x="173" y="33"/>
                  </a:cubicBezTo>
                  <a:cubicBezTo>
                    <a:pt x="176" y="33"/>
                    <a:pt x="184" y="33"/>
                    <a:pt x="184" y="22"/>
                  </a:cubicBezTo>
                  <a:cubicBezTo>
                    <a:pt x="184" y="19"/>
                    <a:pt x="183" y="11"/>
                    <a:pt x="173" y="11"/>
                  </a:cubicBezTo>
                  <a:cubicBezTo>
                    <a:pt x="169" y="11"/>
                    <a:pt x="169" y="13"/>
                    <a:pt x="169" y="16"/>
                  </a:cubicBezTo>
                  <a:cubicBezTo>
                    <a:pt x="169" y="30"/>
                    <a:pt x="169" y="30"/>
                    <a:pt x="169" y="30"/>
                  </a:cubicBezTo>
                  <a:close/>
                  <a:moveTo>
                    <a:pt x="212" y="17"/>
                  </a:moveTo>
                  <a:cubicBezTo>
                    <a:pt x="212" y="13"/>
                    <a:pt x="212" y="11"/>
                    <a:pt x="208" y="11"/>
                  </a:cubicBezTo>
                  <a:cubicBezTo>
                    <a:pt x="206" y="11"/>
                    <a:pt x="205" y="11"/>
                    <a:pt x="205" y="10"/>
                  </a:cubicBezTo>
                  <a:cubicBezTo>
                    <a:pt x="205" y="8"/>
                    <a:pt x="206" y="8"/>
                    <a:pt x="207" y="8"/>
                  </a:cubicBezTo>
                  <a:cubicBezTo>
                    <a:pt x="207" y="8"/>
                    <a:pt x="207" y="9"/>
                    <a:pt x="209" y="9"/>
                  </a:cubicBezTo>
                  <a:cubicBezTo>
                    <a:pt x="211" y="9"/>
                    <a:pt x="214" y="9"/>
                    <a:pt x="221" y="9"/>
                  </a:cubicBezTo>
                  <a:cubicBezTo>
                    <a:pt x="225" y="9"/>
                    <a:pt x="225" y="9"/>
                    <a:pt x="225" y="9"/>
                  </a:cubicBezTo>
                  <a:cubicBezTo>
                    <a:pt x="233" y="9"/>
                    <a:pt x="238" y="9"/>
                    <a:pt x="240" y="9"/>
                  </a:cubicBezTo>
                  <a:cubicBezTo>
                    <a:pt x="242" y="9"/>
                    <a:pt x="242" y="8"/>
                    <a:pt x="242" y="8"/>
                  </a:cubicBezTo>
                  <a:cubicBezTo>
                    <a:pt x="243" y="8"/>
                    <a:pt x="243" y="9"/>
                    <a:pt x="243" y="11"/>
                  </a:cubicBezTo>
                  <a:cubicBezTo>
                    <a:pt x="243" y="18"/>
                    <a:pt x="243" y="18"/>
                    <a:pt x="243" y="18"/>
                  </a:cubicBezTo>
                  <a:cubicBezTo>
                    <a:pt x="243" y="19"/>
                    <a:pt x="243" y="20"/>
                    <a:pt x="242" y="20"/>
                  </a:cubicBezTo>
                  <a:cubicBezTo>
                    <a:pt x="242" y="20"/>
                    <a:pt x="241" y="20"/>
                    <a:pt x="240" y="17"/>
                  </a:cubicBezTo>
                  <a:cubicBezTo>
                    <a:pt x="239" y="14"/>
                    <a:pt x="237" y="11"/>
                    <a:pt x="225" y="11"/>
                  </a:cubicBezTo>
                  <a:cubicBezTo>
                    <a:pt x="221" y="11"/>
                    <a:pt x="221" y="12"/>
                    <a:pt x="221" y="16"/>
                  </a:cubicBezTo>
                  <a:cubicBezTo>
                    <a:pt x="221" y="28"/>
                    <a:pt x="221" y="28"/>
                    <a:pt x="221" y="28"/>
                  </a:cubicBezTo>
                  <a:cubicBezTo>
                    <a:pt x="221" y="30"/>
                    <a:pt x="221" y="31"/>
                    <a:pt x="226" y="31"/>
                  </a:cubicBezTo>
                  <a:cubicBezTo>
                    <a:pt x="235" y="31"/>
                    <a:pt x="235" y="29"/>
                    <a:pt x="237" y="25"/>
                  </a:cubicBezTo>
                  <a:cubicBezTo>
                    <a:pt x="237" y="24"/>
                    <a:pt x="238" y="24"/>
                    <a:pt x="238" y="24"/>
                  </a:cubicBezTo>
                  <a:cubicBezTo>
                    <a:pt x="239" y="24"/>
                    <a:pt x="239" y="24"/>
                    <a:pt x="239" y="25"/>
                  </a:cubicBezTo>
                  <a:cubicBezTo>
                    <a:pt x="239" y="26"/>
                    <a:pt x="238" y="34"/>
                    <a:pt x="238" y="36"/>
                  </a:cubicBezTo>
                  <a:cubicBezTo>
                    <a:pt x="238" y="37"/>
                    <a:pt x="239" y="40"/>
                    <a:pt x="239" y="40"/>
                  </a:cubicBezTo>
                  <a:cubicBezTo>
                    <a:pt x="239" y="41"/>
                    <a:pt x="239" y="42"/>
                    <a:pt x="238" y="42"/>
                  </a:cubicBezTo>
                  <a:cubicBezTo>
                    <a:pt x="237" y="42"/>
                    <a:pt x="237" y="42"/>
                    <a:pt x="236" y="40"/>
                  </a:cubicBezTo>
                  <a:cubicBezTo>
                    <a:pt x="234" y="34"/>
                    <a:pt x="232" y="34"/>
                    <a:pt x="225" y="34"/>
                  </a:cubicBezTo>
                  <a:cubicBezTo>
                    <a:pt x="222" y="34"/>
                    <a:pt x="221" y="34"/>
                    <a:pt x="221" y="36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21" y="56"/>
                    <a:pt x="223" y="57"/>
                    <a:pt x="230" y="57"/>
                  </a:cubicBezTo>
                  <a:cubicBezTo>
                    <a:pt x="233" y="57"/>
                    <a:pt x="238" y="57"/>
                    <a:pt x="242" y="50"/>
                  </a:cubicBezTo>
                  <a:cubicBezTo>
                    <a:pt x="243" y="47"/>
                    <a:pt x="243" y="47"/>
                    <a:pt x="244" y="47"/>
                  </a:cubicBezTo>
                  <a:cubicBezTo>
                    <a:pt x="245" y="47"/>
                    <a:pt x="245" y="47"/>
                    <a:pt x="245" y="48"/>
                  </a:cubicBezTo>
                  <a:cubicBezTo>
                    <a:pt x="245" y="49"/>
                    <a:pt x="244" y="54"/>
                    <a:pt x="244" y="57"/>
                  </a:cubicBezTo>
                  <a:cubicBezTo>
                    <a:pt x="244" y="59"/>
                    <a:pt x="243" y="60"/>
                    <a:pt x="241" y="60"/>
                  </a:cubicBezTo>
                  <a:cubicBezTo>
                    <a:pt x="237" y="60"/>
                    <a:pt x="231" y="60"/>
                    <a:pt x="226" y="60"/>
                  </a:cubicBezTo>
                  <a:cubicBezTo>
                    <a:pt x="221" y="59"/>
                    <a:pt x="218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3" y="59"/>
                    <a:pt x="211" y="59"/>
                    <a:pt x="209" y="60"/>
                  </a:cubicBezTo>
                  <a:cubicBezTo>
                    <a:pt x="208" y="60"/>
                    <a:pt x="207" y="60"/>
                    <a:pt x="207" y="60"/>
                  </a:cubicBezTo>
                  <a:cubicBezTo>
                    <a:pt x="206" y="60"/>
                    <a:pt x="205" y="60"/>
                    <a:pt x="205" y="58"/>
                  </a:cubicBezTo>
                  <a:cubicBezTo>
                    <a:pt x="205" y="57"/>
                    <a:pt x="206" y="57"/>
                    <a:pt x="208" y="57"/>
                  </a:cubicBezTo>
                  <a:cubicBezTo>
                    <a:pt x="212" y="57"/>
                    <a:pt x="212" y="55"/>
                    <a:pt x="212" y="51"/>
                  </a:cubicBezTo>
                  <a:cubicBezTo>
                    <a:pt x="212" y="17"/>
                    <a:pt x="212" y="17"/>
                    <a:pt x="212" y="17"/>
                  </a:cubicBezTo>
                  <a:close/>
                  <a:moveTo>
                    <a:pt x="265" y="60"/>
                  </a:moveTo>
                  <a:cubicBezTo>
                    <a:pt x="259" y="60"/>
                    <a:pt x="253" y="58"/>
                    <a:pt x="252" y="57"/>
                  </a:cubicBezTo>
                  <a:cubicBezTo>
                    <a:pt x="251" y="56"/>
                    <a:pt x="251" y="55"/>
                    <a:pt x="251" y="53"/>
                  </a:cubicBezTo>
                  <a:cubicBezTo>
                    <a:pt x="251" y="53"/>
                    <a:pt x="251" y="49"/>
                    <a:pt x="251" y="46"/>
                  </a:cubicBezTo>
                  <a:cubicBezTo>
                    <a:pt x="251" y="45"/>
                    <a:pt x="251" y="44"/>
                    <a:pt x="252" y="44"/>
                  </a:cubicBezTo>
                  <a:cubicBezTo>
                    <a:pt x="253" y="44"/>
                    <a:pt x="253" y="45"/>
                    <a:pt x="253" y="46"/>
                  </a:cubicBezTo>
                  <a:cubicBezTo>
                    <a:pt x="255" y="53"/>
                    <a:pt x="260" y="58"/>
                    <a:pt x="266" y="58"/>
                  </a:cubicBezTo>
                  <a:cubicBezTo>
                    <a:pt x="270" y="58"/>
                    <a:pt x="276" y="56"/>
                    <a:pt x="276" y="49"/>
                  </a:cubicBezTo>
                  <a:cubicBezTo>
                    <a:pt x="276" y="43"/>
                    <a:pt x="270" y="39"/>
                    <a:pt x="265" y="37"/>
                  </a:cubicBezTo>
                  <a:cubicBezTo>
                    <a:pt x="258" y="34"/>
                    <a:pt x="251" y="31"/>
                    <a:pt x="251" y="22"/>
                  </a:cubicBezTo>
                  <a:cubicBezTo>
                    <a:pt x="251" y="14"/>
                    <a:pt x="257" y="8"/>
                    <a:pt x="268" y="8"/>
                  </a:cubicBezTo>
                  <a:cubicBezTo>
                    <a:pt x="272" y="8"/>
                    <a:pt x="277" y="9"/>
                    <a:pt x="278" y="10"/>
                  </a:cubicBezTo>
                  <a:cubicBezTo>
                    <a:pt x="279" y="10"/>
                    <a:pt x="279" y="11"/>
                    <a:pt x="279" y="18"/>
                  </a:cubicBezTo>
                  <a:cubicBezTo>
                    <a:pt x="279" y="20"/>
                    <a:pt x="279" y="21"/>
                    <a:pt x="278" y="21"/>
                  </a:cubicBezTo>
                  <a:cubicBezTo>
                    <a:pt x="277" y="21"/>
                    <a:pt x="277" y="20"/>
                    <a:pt x="276" y="18"/>
                  </a:cubicBezTo>
                  <a:cubicBezTo>
                    <a:pt x="275" y="15"/>
                    <a:pt x="274" y="10"/>
                    <a:pt x="267" y="10"/>
                  </a:cubicBezTo>
                  <a:cubicBezTo>
                    <a:pt x="260" y="10"/>
                    <a:pt x="258" y="15"/>
                    <a:pt x="258" y="18"/>
                  </a:cubicBezTo>
                  <a:cubicBezTo>
                    <a:pt x="258" y="24"/>
                    <a:pt x="263" y="26"/>
                    <a:pt x="269" y="28"/>
                  </a:cubicBezTo>
                  <a:cubicBezTo>
                    <a:pt x="274" y="30"/>
                    <a:pt x="282" y="34"/>
                    <a:pt x="282" y="43"/>
                  </a:cubicBezTo>
                  <a:cubicBezTo>
                    <a:pt x="282" y="53"/>
                    <a:pt x="276" y="60"/>
                    <a:pt x="265" y="60"/>
                  </a:cubicBezTo>
                  <a:close/>
                  <a:moveTo>
                    <a:pt x="312" y="51"/>
                  </a:moveTo>
                  <a:cubicBezTo>
                    <a:pt x="312" y="55"/>
                    <a:pt x="312" y="57"/>
                    <a:pt x="316" y="57"/>
                  </a:cubicBezTo>
                  <a:cubicBezTo>
                    <a:pt x="318" y="57"/>
                    <a:pt x="319" y="57"/>
                    <a:pt x="319" y="58"/>
                  </a:cubicBezTo>
                  <a:cubicBezTo>
                    <a:pt x="319" y="60"/>
                    <a:pt x="318" y="60"/>
                    <a:pt x="317" y="60"/>
                  </a:cubicBezTo>
                  <a:cubicBezTo>
                    <a:pt x="315" y="60"/>
                    <a:pt x="310" y="59"/>
                    <a:pt x="308" y="59"/>
                  </a:cubicBezTo>
                  <a:cubicBezTo>
                    <a:pt x="306" y="59"/>
                    <a:pt x="300" y="60"/>
                    <a:pt x="298" y="60"/>
                  </a:cubicBezTo>
                  <a:cubicBezTo>
                    <a:pt x="297" y="60"/>
                    <a:pt x="296" y="60"/>
                    <a:pt x="296" y="58"/>
                  </a:cubicBezTo>
                  <a:cubicBezTo>
                    <a:pt x="296" y="57"/>
                    <a:pt x="298" y="57"/>
                    <a:pt x="299" y="57"/>
                  </a:cubicBezTo>
                  <a:cubicBezTo>
                    <a:pt x="303" y="57"/>
                    <a:pt x="303" y="55"/>
                    <a:pt x="303" y="51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1"/>
                    <a:pt x="303" y="11"/>
                    <a:pt x="301" y="11"/>
                  </a:cubicBezTo>
                  <a:cubicBezTo>
                    <a:pt x="296" y="11"/>
                    <a:pt x="291" y="11"/>
                    <a:pt x="287" y="19"/>
                  </a:cubicBezTo>
                  <a:cubicBezTo>
                    <a:pt x="286" y="20"/>
                    <a:pt x="285" y="21"/>
                    <a:pt x="285" y="21"/>
                  </a:cubicBezTo>
                  <a:cubicBezTo>
                    <a:pt x="284" y="21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8"/>
                  </a:cubicBezTo>
                  <a:cubicBezTo>
                    <a:pt x="287" y="7"/>
                    <a:pt x="287" y="7"/>
                    <a:pt x="287" y="7"/>
                  </a:cubicBezTo>
                  <a:cubicBezTo>
                    <a:pt x="287" y="6"/>
                    <a:pt x="288" y="5"/>
                    <a:pt x="288" y="5"/>
                  </a:cubicBezTo>
                  <a:cubicBezTo>
                    <a:pt x="289" y="5"/>
                    <a:pt x="289" y="6"/>
                    <a:pt x="289" y="6"/>
                  </a:cubicBezTo>
                  <a:cubicBezTo>
                    <a:pt x="290" y="9"/>
                    <a:pt x="291" y="9"/>
                    <a:pt x="293" y="9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28" y="9"/>
                    <a:pt x="328" y="8"/>
                    <a:pt x="329" y="6"/>
                  </a:cubicBezTo>
                  <a:cubicBezTo>
                    <a:pt x="329" y="6"/>
                    <a:pt x="329" y="5"/>
                    <a:pt x="330" y="5"/>
                  </a:cubicBezTo>
                  <a:cubicBezTo>
                    <a:pt x="331" y="5"/>
                    <a:pt x="331" y="6"/>
                    <a:pt x="331" y="8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30" y="20"/>
                    <a:pt x="330" y="21"/>
                    <a:pt x="329" y="21"/>
                  </a:cubicBezTo>
                  <a:cubicBezTo>
                    <a:pt x="329" y="21"/>
                    <a:pt x="328" y="21"/>
                    <a:pt x="328" y="19"/>
                  </a:cubicBezTo>
                  <a:cubicBezTo>
                    <a:pt x="326" y="11"/>
                    <a:pt x="322" y="11"/>
                    <a:pt x="317" y="11"/>
                  </a:cubicBezTo>
                  <a:cubicBezTo>
                    <a:pt x="312" y="11"/>
                    <a:pt x="312" y="11"/>
                    <a:pt x="312" y="14"/>
                  </a:cubicBezTo>
                  <a:cubicBezTo>
                    <a:pt x="312" y="51"/>
                    <a:pt x="312" y="51"/>
                    <a:pt x="312" y="51"/>
                  </a:cubicBezTo>
                  <a:close/>
                  <a:moveTo>
                    <a:pt x="343" y="17"/>
                  </a:moveTo>
                  <a:cubicBezTo>
                    <a:pt x="343" y="13"/>
                    <a:pt x="343" y="11"/>
                    <a:pt x="339" y="11"/>
                  </a:cubicBezTo>
                  <a:cubicBezTo>
                    <a:pt x="337" y="11"/>
                    <a:pt x="336" y="11"/>
                    <a:pt x="336" y="10"/>
                  </a:cubicBezTo>
                  <a:cubicBezTo>
                    <a:pt x="336" y="8"/>
                    <a:pt x="337" y="8"/>
                    <a:pt x="337" y="8"/>
                  </a:cubicBezTo>
                  <a:cubicBezTo>
                    <a:pt x="337" y="8"/>
                    <a:pt x="338" y="9"/>
                    <a:pt x="339" y="9"/>
                  </a:cubicBezTo>
                  <a:cubicBezTo>
                    <a:pt x="341" y="9"/>
                    <a:pt x="345" y="9"/>
                    <a:pt x="352" y="9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64" y="9"/>
                    <a:pt x="368" y="9"/>
                    <a:pt x="370" y="9"/>
                  </a:cubicBezTo>
                  <a:cubicBezTo>
                    <a:pt x="372" y="9"/>
                    <a:pt x="373" y="8"/>
                    <a:pt x="373" y="8"/>
                  </a:cubicBezTo>
                  <a:cubicBezTo>
                    <a:pt x="374" y="8"/>
                    <a:pt x="374" y="9"/>
                    <a:pt x="374" y="11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4" y="20"/>
                    <a:pt x="373" y="20"/>
                  </a:cubicBezTo>
                  <a:cubicBezTo>
                    <a:pt x="372" y="20"/>
                    <a:pt x="372" y="20"/>
                    <a:pt x="370" y="17"/>
                  </a:cubicBezTo>
                  <a:cubicBezTo>
                    <a:pt x="369" y="14"/>
                    <a:pt x="367" y="11"/>
                    <a:pt x="356" y="11"/>
                  </a:cubicBezTo>
                  <a:cubicBezTo>
                    <a:pt x="352" y="11"/>
                    <a:pt x="351" y="12"/>
                    <a:pt x="351" y="16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1" y="30"/>
                    <a:pt x="351" y="31"/>
                    <a:pt x="356" y="31"/>
                  </a:cubicBezTo>
                  <a:cubicBezTo>
                    <a:pt x="365" y="31"/>
                    <a:pt x="366" y="29"/>
                    <a:pt x="367" y="25"/>
                  </a:cubicBezTo>
                  <a:cubicBezTo>
                    <a:pt x="368" y="24"/>
                    <a:pt x="368" y="24"/>
                    <a:pt x="369" y="24"/>
                  </a:cubicBezTo>
                  <a:cubicBezTo>
                    <a:pt x="369" y="24"/>
                    <a:pt x="370" y="24"/>
                    <a:pt x="370" y="25"/>
                  </a:cubicBezTo>
                  <a:cubicBezTo>
                    <a:pt x="370" y="26"/>
                    <a:pt x="369" y="34"/>
                    <a:pt x="369" y="36"/>
                  </a:cubicBezTo>
                  <a:cubicBezTo>
                    <a:pt x="369" y="37"/>
                    <a:pt x="369" y="40"/>
                    <a:pt x="369" y="40"/>
                  </a:cubicBezTo>
                  <a:cubicBezTo>
                    <a:pt x="369" y="41"/>
                    <a:pt x="369" y="42"/>
                    <a:pt x="368" y="42"/>
                  </a:cubicBezTo>
                  <a:cubicBezTo>
                    <a:pt x="368" y="42"/>
                    <a:pt x="367" y="42"/>
                    <a:pt x="367" y="40"/>
                  </a:cubicBezTo>
                  <a:cubicBezTo>
                    <a:pt x="365" y="34"/>
                    <a:pt x="363" y="34"/>
                    <a:pt x="356" y="34"/>
                  </a:cubicBezTo>
                  <a:cubicBezTo>
                    <a:pt x="352" y="34"/>
                    <a:pt x="351" y="34"/>
                    <a:pt x="351" y="36"/>
                  </a:cubicBezTo>
                  <a:cubicBezTo>
                    <a:pt x="351" y="50"/>
                    <a:pt x="351" y="50"/>
                    <a:pt x="351" y="50"/>
                  </a:cubicBezTo>
                  <a:cubicBezTo>
                    <a:pt x="351" y="56"/>
                    <a:pt x="353" y="57"/>
                    <a:pt x="360" y="57"/>
                  </a:cubicBezTo>
                  <a:cubicBezTo>
                    <a:pt x="364" y="57"/>
                    <a:pt x="369" y="57"/>
                    <a:pt x="372" y="50"/>
                  </a:cubicBezTo>
                  <a:cubicBezTo>
                    <a:pt x="374" y="47"/>
                    <a:pt x="374" y="47"/>
                    <a:pt x="375" y="47"/>
                  </a:cubicBezTo>
                  <a:cubicBezTo>
                    <a:pt x="375" y="47"/>
                    <a:pt x="376" y="47"/>
                    <a:pt x="376" y="48"/>
                  </a:cubicBezTo>
                  <a:cubicBezTo>
                    <a:pt x="376" y="49"/>
                    <a:pt x="375" y="54"/>
                    <a:pt x="375" y="57"/>
                  </a:cubicBezTo>
                  <a:cubicBezTo>
                    <a:pt x="374" y="59"/>
                    <a:pt x="374" y="60"/>
                    <a:pt x="371" y="60"/>
                  </a:cubicBezTo>
                  <a:cubicBezTo>
                    <a:pt x="367" y="60"/>
                    <a:pt x="361" y="60"/>
                    <a:pt x="357" y="60"/>
                  </a:cubicBezTo>
                  <a:cubicBezTo>
                    <a:pt x="352" y="59"/>
                    <a:pt x="348" y="59"/>
                    <a:pt x="348" y="59"/>
                  </a:cubicBezTo>
                  <a:cubicBezTo>
                    <a:pt x="347" y="59"/>
                    <a:pt x="347" y="59"/>
                    <a:pt x="347" y="59"/>
                  </a:cubicBezTo>
                  <a:cubicBezTo>
                    <a:pt x="343" y="59"/>
                    <a:pt x="341" y="59"/>
                    <a:pt x="340" y="60"/>
                  </a:cubicBezTo>
                  <a:cubicBezTo>
                    <a:pt x="339" y="60"/>
                    <a:pt x="338" y="60"/>
                    <a:pt x="337" y="60"/>
                  </a:cubicBezTo>
                  <a:cubicBezTo>
                    <a:pt x="337" y="60"/>
                    <a:pt x="336" y="60"/>
                    <a:pt x="336" y="58"/>
                  </a:cubicBezTo>
                  <a:cubicBezTo>
                    <a:pt x="336" y="57"/>
                    <a:pt x="337" y="57"/>
                    <a:pt x="339" y="57"/>
                  </a:cubicBezTo>
                  <a:cubicBezTo>
                    <a:pt x="343" y="57"/>
                    <a:pt x="343" y="55"/>
                    <a:pt x="343" y="51"/>
                  </a:cubicBezTo>
                  <a:cubicBezTo>
                    <a:pt x="343" y="17"/>
                    <a:pt x="343" y="17"/>
                    <a:pt x="343" y="17"/>
                  </a:cubicBezTo>
                  <a:close/>
                  <a:moveTo>
                    <a:pt x="388" y="17"/>
                  </a:moveTo>
                  <a:cubicBezTo>
                    <a:pt x="388" y="13"/>
                    <a:pt x="388" y="11"/>
                    <a:pt x="384" y="11"/>
                  </a:cubicBezTo>
                  <a:cubicBezTo>
                    <a:pt x="382" y="11"/>
                    <a:pt x="381" y="11"/>
                    <a:pt x="381" y="10"/>
                  </a:cubicBezTo>
                  <a:cubicBezTo>
                    <a:pt x="381" y="8"/>
                    <a:pt x="382" y="8"/>
                    <a:pt x="384" y="8"/>
                  </a:cubicBezTo>
                  <a:cubicBezTo>
                    <a:pt x="385" y="8"/>
                    <a:pt x="389" y="9"/>
                    <a:pt x="390" y="9"/>
                  </a:cubicBezTo>
                  <a:cubicBezTo>
                    <a:pt x="392" y="9"/>
                    <a:pt x="403" y="8"/>
                    <a:pt x="406" y="8"/>
                  </a:cubicBezTo>
                  <a:cubicBezTo>
                    <a:pt x="420" y="8"/>
                    <a:pt x="421" y="18"/>
                    <a:pt x="421" y="21"/>
                  </a:cubicBezTo>
                  <a:cubicBezTo>
                    <a:pt x="421" y="31"/>
                    <a:pt x="413" y="33"/>
                    <a:pt x="410" y="33"/>
                  </a:cubicBezTo>
                  <a:cubicBezTo>
                    <a:pt x="411" y="34"/>
                    <a:pt x="412" y="34"/>
                    <a:pt x="414" y="38"/>
                  </a:cubicBezTo>
                  <a:cubicBezTo>
                    <a:pt x="422" y="52"/>
                    <a:pt x="422" y="52"/>
                    <a:pt x="422" y="52"/>
                  </a:cubicBezTo>
                  <a:cubicBezTo>
                    <a:pt x="424" y="55"/>
                    <a:pt x="425" y="57"/>
                    <a:pt x="427" y="57"/>
                  </a:cubicBezTo>
                  <a:cubicBezTo>
                    <a:pt x="430" y="58"/>
                    <a:pt x="430" y="58"/>
                    <a:pt x="430" y="59"/>
                  </a:cubicBezTo>
                  <a:cubicBezTo>
                    <a:pt x="430" y="60"/>
                    <a:pt x="430" y="60"/>
                    <a:pt x="429" y="60"/>
                  </a:cubicBezTo>
                  <a:cubicBezTo>
                    <a:pt x="428" y="60"/>
                    <a:pt x="423" y="59"/>
                    <a:pt x="421" y="59"/>
                  </a:cubicBezTo>
                  <a:cubicBezTo>
                    <a:pt x="421" y="59"/>
                    <a:pt x="418" y="60"/>
                    <a:pt x="417" y="60"/>
                  </a:cubicBezTo>
                  <a:cubicBezTo>
                    <a:pt x="416" y="60"/>
                    <a:pt x="415" y="59"/>
                    <a:pt x="414" y="57"/>
                  </a:cubicBezTo>
                  <a:cubicBezTo>
                    <a:pt x="404" y="39"/>
                    <a:pt x="404" y="39"/>
                    <a:pt x="404" y="39"/>
                  </a:cubicBezTo>
                  <a:cubicBezTo>
                    <a:pt x="403" y="35"/>
                    <a:pt x="402" y="35"/>
                    <a:pt x="399" y="35"/>
                  </a:cubicBezTo>
                  <a:cubicBezTo>
                    <a:pt x="397" y="35"/>
                    <a:pt x="397" y="35"/>
                    <a:pt x="397" y="37"/>
                  </a:cubicBezTo>
                  <a:cubicBezTo>
                    <a:pt x="397" y="51"/>
                    <a:pt x="397" y="51"/>
                    <a:pt x="397" y="51"/>
                  </a:cubicBezTo>
                  <a:cubicBezTo>
                    <a:pt x="397" y="55"/>
                    <a:pt x="397" y="57"/>
                    <a:pt x="401" y="57"/>
                  </a:cubicBezTo>
                  <a:cubicBezTo>
                    <a:pt x="403" y="57"/>
                    <a:pt x="404" y="57"/>
                    <a:pt x="404" y="59"/>
                  </a:cubicBezTo>
                  <a:cubicBezTo>
                    <a:pt x="404" y="60"/>
                    <a:pt x="403" y="60"/>
                    <a:pt x="402" y="60"/>
                  </a:cubicBezTo>
                  <a:cubicBezTo>
                    <a:pt x="401" y="60"/>
                    <a:pt x="393" y="59"/>
                    <a:pt x="393" y="59"/>
                  </a:cubicBezTo>
                  <a:cubicBezTo>
                    <a:pt x="391" y="59"/>
                    <a:pt x="385" y="60"/>
                    <a:pt x="383" y="60"/>
                  </a:cubicBezTo>
                  <a:cubicBezTo>
                    <a:pt x="382" y="60"/>
                    <a:pt x="381" y="60"/>
                    <a:pt x="381" y="59"/>
                  </a:cubicBezTo>
                  <a:cubicBezTo>
                    <a:pt x="381" y="57"/>
                    <a:pt x="383" y="57"/>
                    <a:pt x="384" y="57"/>
                  </a:cubicBezTo>
                  <a:cubicBezTo>
                    <a:pt x="388" y="57"/>
                    <a:pt x="388" y="55"/>
                    <a:pt x="388" y="51"/>
                  </a:cubicBezTo>
                  <a:cubicBezTo>
                    <a:pt x="388" y="17"/>
                    <a:pt x="388" y="17"/>
                    <a:pt x="388" y="17"/>
                  </a:cubicBezTo>
                  <a:close/>
                  <a:moveTo>
                    <a:pt x="397" y="30"/>
                  </a:moveTo>
                  <a:cubicBezTo>
                    <a:pt x="397" y="32"/>
                    <a:pt x="397" y="33"/>
                    <a:pt x="401" y="33"/>
                  </a:cubicBezTo>
                  <a:cubicBezTo>
                    <a:pt x="404" y="33"/>
                    <a:pt x="412" y="33"/>
                    <a:pt x="412" y="22"/>
                  </a:cubicBezTo>
                  <a:cubicBezTo>
                    <a:pt x="412" y="19"/>
                    <a:pt x="411" y="11"/>
                    <a:pt x="401" y="11"/>
                  </a:cubicBezTo>
                  <a:cubicBezTo>
                    <a:pt x="397" y="11"/>
                    <a:pt x="397" y="13"/>
                    <a:pt x="397" y="16"/>
                  </a:cubicBezTo>
                  <a:cubicBezTo>
                    <a:pt x="397" y="30"/>
                    <a:pt x="397" y="30"/>
                    <a:pt x="397" y="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9566" name="Freeform 14"/>
            <p:cNvSpPr>
              <a:spLocks noEditPoints="1"/>
            </p:cNvSpPr>
            <p:nvPr/>
          </p:nvSpPr>
          <p:spPr bwMode="gray">
            <a:xfrm>
              <a:off x="3378" y="2097"/>
              <a:ext cx="32" cy="32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7" y="1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2" y="7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9" y="11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6" y="7"/>
                </a:cxn>
              </a:cxnLst>
              <a:rect l="0" t="0" r="r" b="b"/>
              <a:pathLst>
                <a:path w="14" h="14">
                  <a:moveTo>
                    <a:pt x="2" y="7"/>
                  </a:moveTo>
                  <a:cubicBezTo>
                    <a:pt x="2" y="4"/>
                    <a:pt x="4" y="1"/>
                    <a:pt x="7" y="1"/>
                  </a:cubicBezTo>
                  <a:cubicBezTo>
                    <a:pt x="10" y="1"/>
                    <a:pt x="13" y="4"/>
                    <a:pt x="13" y="7"/>
                  </a:cubicBezTo>
                  <a:cubicBezTo>
                    <a:pt x="13" y="11"/>
                    <a:pt x="10" y="13"/>
                    <a:pt x="7" y="13"/>
                  </a:cubicBezTo>
                  <a:cubicBezTo>
                    <a:pt x="4" y="13"/>
                    <a:pt x="2" y="11"/>
                    <a:pt x="2" y="7"/>
                  </a:cubicBezTo>
                  <a:close/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7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9" y="7"/>
                    <a:pt x="8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0249" name="Picture 15" descr="Green Heading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31" descr="gradient_stretched_blue_TOP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9pPr>
    </p:titleStyle>
    <p:bodyStyle>
      <a:lvl1pPr marL="166688" indent="-166688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0188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Char char="–"/>
        <a:defRPr sz="2400">
          <a:solidFill>
            <a:schemeClr val="tx1"/>
          </a:solidFill>
          <a:latin typeface="+mn-lt"/>
        </a:defRPr>
      </a:lvl2pPr>
      <a:lvl3pPr marL="1031875" indent="-117475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</a:defRPr>
      </a:lvl3pPr>
      <a:lvl4pPr marL="1601788" indent="-230188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Char char="–"/>
        <a:defRPr sz="2400">
          <a:solidFill>
            <a:schemeClr val="tx1"/>
          </a:solidFill>
          <a:latin typeface="+mn-lt"/>
        </a:defRPr>
      </a:lvl4pPr>
      <a:lvl5pPr marL="1998663" indent="-169863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Char char="»"/>
        <a:defRPr sz="2400">
          <a:solidFill>
            <a:schemeClr val="tx1"/>
          </a:solidFill>
          <a:latin typeface="+mn-lt"/>
        </a:defRPr>
      </a:lvl5pPr>
      <a:lvl6pPr marL="2455863" indent="-169863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Char char="»"/>
        <a:defRPr sz="2400">
          <a:solidFill>
            <a:schemeClr val="tx1"/>
          </a:solidFill>
          <a:latin typeface="+mn-lt"/>
        </a:defRPr>
      </a:lvl6pPr>
      <a:lvl7pPr marL="2913063" indent="-169863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Char char="»"/>
        <a:defRPr sz="2400">
          <a:solidFill>
            <a:schemeClr val="tx1"/>
          </a:solidFill>
          <a:latin typeface="+mn-lt"/>
        </a:defRPr>
      </a:lvl7pPr>
      <a:lvl8pPr marL="3370263" indent="-169863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Char char="»"/>
        <a:defRPr sz="2400">
          <a:solidFill>
            <a:schemeClr val="tx1"/>
          </a:solidFill>
          <a:latin typeface="+mn-lt"/>
        </a:defRPr>
      </a:lvl8pPr>
      <a:lvl9pPr marL="3827463" indent="-169863" algn="l" rtl="0" eaLnBrk="1" fontAlgn="base" hangingPunct="1">
        <a:spcBef>
          <a:spcPct val="40000"/>
        </a:spcBef>
        <a:spcAft>
          <a:spcPct val="0"/>
        </a:spcAft>
        <a:buClr>
          <a:schemeClr val="bg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gradient_stretched_blu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7" name="Group 88"/>
          <p:cNvGrpSpPr>
            <a:grpSpLocks noChangeAspect="1"/>
          </p:cNvGrpSpPr>
          <p:nvPr/>
        </p:nvGrpSpPr>
        <p:grpSpPr bwMode="auto">
          <a:xfrm>
            <a:off x="1600200" y="2470150"/>
            <a:ext cx="5943600" cy="1949450"/>
            <a:chOff x="2210" y="1940"/>
            <a:chExt cx="1339" cy="439"/>
          </a:xfrm>
        </p:grpSpPr>
        <p:sp>
          <p:nvSpPr>
            <p:cNvPr id="11" name="AutoShape 89"/>
            <p:cNvSpPr>
              <a:spLocks noChangeAspect="1" noChangeArrowheads="1" noTextEdit="1"/>
            </p:cNvSpPr>
            <p:nvPr/>
          </p:nvSpPr>
          <p:spPr bwMode="gray">
            <a:xfrm>
              <a:off x="2210" y="1940"/>
              <a:ext cx="1339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latin typeface="Lucida Grande" pitchFamily="-110" charset="0"/>
                <a:ea typeface="Geneva" pitchFamily="-110" charset="0"/>
                <a:cs typeface="Geneva" pitchFamily="-110" charset="0"/>
              </a:endParaRPr>
            </a:p>
          </p:txBody>
        </p:sp>
        <p:sp>
          <p:nvSpPr>
            <p:cNvPr id="12" name="Oval 90"/>
            <p:cNvSpPr>
              <a:spLocks noChangeArrowheads="1"/>
            </p:cNvSpPr>
            <p:nvPr/>
          </p:nvSpPr>
          <p:spPr bwMode="gray">
            <a:xfrm>
              <a:off x="2215" y="1942"/>
              <a:ext cx="1327" cy="432"/>
            </a:xfrm>
            <a:prstGeom prst="ellipse">
              <a:avLst/>
            </a:prstGeom>
            <a:solidFill>
              <a:srgbClr val="2365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latin typeface="Lucida Grande" pitchFamily="-110" charset="0"/>
              </a:endParaRPr>
            </a:p>
          </p:txBody>
        </p:sp>
        <p:sp>
          <p:nvSpPr>
            <p:cNvPr id="13" name="Freeform 91"/>
            <p:cNvSpPr>
              <a:spLocks noEditPoints="1"/>
            </p:cNvSpPr>
            <p:nvPr/>
          </p:nvSpPr>
          <p:spPr bwMode="gray">
            <a:xfrm>
              <a:off x="2373" y="2077"/>
              <a:ext cx="1015" cy="14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5" y="1"/>
                </a:cxn>
                <a:cxn ang="0">
                  <a:pos x="19" y="8"/>
                </a:cxn>
                <a:cxn ang="0">
                  <a:pos x="38" y="17"/>
                </a:cxn>
                <a:cxn ang="0">
                  <a:pos x="38" y="39"/>
                </a:cxn>
                <a:cxn ang="0">
                  <a:pos x="19" y="50"/>
                </a:cxn>
                <a:cxn ang="0">
                  <a:pos x="2" y="60"/>
                </a:cxn>
                <a:cxn ang="0">
                  <a:pos x="74" y="60"/>
                </a:cxn>
                <a:cxn ang="0">
                  <a:pos x="73" y="10"/>
                </a:cxn>
                <a:cxn ang="0">
                  <a:pos x="108" y="17"/>
                </a:cxn>
                <a:cxn ang="0">
                  <a:pos x="125" y="8"/>
                </a:cxn>
                <a:cxn ang="0">
                  <a:pos x="147" y="57"/>
                </a:cxn>
                <a:cxn ang="0">
                  <a:pos x="134" y="57"/>
                </a:cxn>
                <a:cxn ang="0">
                  <a:pos x="121" y="57"/>
                </a:cxn>
                <a:cxn ang="0">
                  <a:pos x="101" y="59"/>
                </a:cxn>
                <a:cxn ang="0">
                  <a:pos x="121" y="33"/>
                </a:cxn>
                <a:cxn ang="0">
                  <a:pos x="160" y="17"/>
                </a:cxn>
                <a:cxn ang="0">
                  <a:pos x="178" y="8"/>
                </a:cxn>
                <a:cxn ang="0">
                  <a:pos x="199" y="57"/>
                </a:cxn>
                <a:cxn ang="0">
                  <a:pos x="187" y="57"/>
                </a:cxn>
                <a:cxn ang="0">
                  <a:pos x="173" y="57"/>
                </a:cxn>
                <a:cxn ang="0">
                  <a:pos x="153" y="59"/>
                </a:cxn>
                <a:cxn ang="0">
                  <a:pos x="173" y="33"/>
                </a:cxn>
                <a:cxn ang="0">
                  <a:pos x="212" y="17"/>
                </a:cxn>
                <a:cxn ang="0">
                  <a:pos x="221" y="9"/>
                </a:cxn>
                <a:cxn ang="0">
                  <a:pos x="243" y="18"/>
                </a:cxn>
                <a:cxn ang="0">
                  <a:pos x="221" y="28"/>
                </a:cxn>
                <a:cxn ang="0">
                  <a:pos x="238" y="36"/>
                </a:cxn>
                <a:cxn ang="0">
                  <a:pos x="221" y="36"/>
                </a:cxn>
                <a:cxn ang="0">
                  <a:pos x="245" y="48"/>
                </a:cxn>
                <a:cxn ang="0">
                  <a:pos x="216" y="59"/>
                </a:cxn>
                <a:cxn ang="0">
                  <a:pos x="212" y="51"/>
                </a:cxn>
                <a:cxn ang="0">
                  <a:pos x="251" y="46"/>
                </a:cxn>
                <a:cxn ang="0">
                  <a:pos x="265" y="37"/>
                </a:cxn>
                <a:cxn ang="0">
                  <a:pos x="278" y="21"/>
                </a:cxn>
                <a:cxn ang="0">
                  <a:pos x="282" y="43"/>
                </a:cxn>
                <a:cxn ang="0">
                  <a:pos x="317" y="60"/>
                </a:cxn>
                <a:cxn ang="0">
                  <a:pos x="303" y="51"/>
                </a:cxn>
                <a:cxn ang="0">
                  <a:pos x="284" y="20"/>
                </a:cxn>
                <a:cxn ang="0">
                  <a:pos x="293" y="9"/>
                </a:cxn>
                <a:cxn ang="0">
                  <a:pos x="330" y="18"/>
                </a:cxn>
                <a:cxn ang="0">
                  <a:pos x="312" y="51"/>
                </a:cxn>
                <a:cxn ang="0">
                  <a:pos x="339" y="9"/>
                </a:cxn>
                <a:cxn ang="0">
                  <a:pos x="374" y="11"/>
                </a:cxn>
                <a:cxn ang="0">
                  <a:pos x="351" y="16"/>
                </a:cxn>
                <a:cxn ang="0">
                  <a:pos x="370" y="25"/>
                </a:cxn>
                <a:cxn ang="0">
                  <a:pos x="356" y="34"/>
                </a:cxn>
                <a:cxn ang="0">
                  <a:pos x="375" y="47"/>
                </a:cxn>
                <a:cxn ang="0">
                  <a:pos x="348" y="59"/>
                </a:cxn>
                <a:cxn ang="0">
                  <a:pos x="339" y="57"/>
                </a:cxn>
                <a:cxn ang="0">
                  <a:pos x="381" y="10"/>
                </a:cxn>
                <a:cxn ang="0">
                  <a:pos x="410" y="33"/>
                </a:cxn>
                <a:cxn ang="0">
                  <a:pos x="429" y="60"/>
                </a:cxn>
                <a:cxn ang="0">
                  <a:pos x="399" y="35"/>
                </a:cxn>
                <a:cxn ang="0">
                  <a:pos x="402" y="60"/>
                </a:cxn>
                <a:cxn ang="0">
                  <a:pos x="388" y="51"/>
                </a:cxn>
                <a:cxn ang="0">
                  <a:pos x="401" y="11"/>
                </a:cxn>
              </a:cxnLst>
              <a:rect l="0" t="0" r="r" b="b"/>
              <a:pathLst>
                <a:path w="430" h="60">
                  <a:moveTo>
                    <a:pt x="9" y="9"/>
                  </a:moveTo>
                  <a:cubicBezTo>
                    <a:pt x="9" y="5"/>
                    <a:pt x="9" y="3"/>
                    <a:pt x="4" y="3"/>
                  </a:cubicBezTo>
                  <a:cubicBezTo>
                    <a:pt x="2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1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3" y="0"/>
                    <a:pt x="38" y="0"/>
                    <a:pt x="4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5" y="0"/>
                    <a:pt x="45" y="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2"/>
                    <a:pt x="45" y="13"/>
                    <a:pt x="44" y="13"/>
                  </a:cubicBezTo>
                  <a:cubicBezTo>
                    <a:pt x="43" y="13"/>
                    <a:pt x="42" y="12"/>
                    <a:pt x="42" y="11"/>
                  </a:cubicBezTo>
                  <a:cubicBezTo>
                    <a:pt x="39" y="6"/>
                    <a:pt x="38" y="3"/>
                    <a:pt x="24" y="3"/>
                  </a:cubicBezTo>
                  <a:cubicBezTo>
                    <a:pt x="20" y="3"/>
                    <a:pt x="19" y="3"/>
                    <a:pt x="19" y="8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6"/>
                    <a:pt x="19" y="26"/>
                    <a:pt x="20" y="26"/>
                  </a:cubicBezTo>
                  <a:cubicBezTo>
                    <a:pt x="22" y="26"/>
                    <a:pt x="25" y="26"/>
                    <a:pt x="26" y="26"/>
                  </a:cubicBezTo>
                  <a:cubicBezTo>
                    <a:pt x="34" y="26"/>
                    <a:pt x="35" y="24"/>
                    <a:pt x="37" y="19"/>
                  </a:cubicBezTo>
                  <a:cubicBezTo>
                    <a:pt x="37" y="18"/>
                    <a:pt x="37" y="17"/>
                    <a:pt x="38" y="17"/>
                  </a:cubicBezTo>
                  <a:cubicBezTo>
                    <a:pt x="39" y="17"/>
                    <a:pt x="39" y="18"/>
                    <a:pt x="39" y="19"/>
                  </a:cubicBezTo>
                  <a:cubicBezTo>
                    <a:pt x="39" y="20"/>
                    <a:pt x="39" y="27"/>
                    <a:pt x="39" y="28"/>
                  </a:cubicBezTo>
                  <a:cubicBezTo>
                    <a:pt x="39" y="29"/>
                    <a:pt x="39" y="31"/>
                    <a:pt x="39" y="33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9"/>
                    <a:pt x="38" y="39"/>
                  </a:cubicBezTo>
                  <a:cubicBezTo>
                    <a:pt x="37" y="39"/>
                    <a:pt x="37" y="39"/>
                    <a:pt x="37" y="38"/>
                  </a:cubicBezTo>
                  <a:cubicBezTo>
                    <a:pt x="37" y="37"/>
                    <a:pt x="36" y="35"/>
                    <a:pt x="36" y="34"/>
                  </a:cubicBezTo>
                  <a:cubicBezTo>
                    <a:pt x="34" y="29"/>
                    <a:pt x="28" y="29"/>
                    <a:pt x="26" y="29"/>
                  </a:cubicBezTo>
                  <a:cubicBezTo>
                    <a:pt x="19" y="29"/>
                    <a:pt x="19" y="29"/>
                    <a:pt x="19" y="34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4"/>
                    <a:pt x="19" y="56"/>
                    <a:pt x="23" y="57"/>
                  </a:cubicBezTo>
                  <a:cubicBezTo>
                    <a:pt x="26" y="57"/>
                    <a:pt x="27" y="57"/>
                    <a:pt x="27" y="58"/>
                  </a:cubicBezTo>
                  <a:cubicBezTo>
                    <a:pt x="27" y="60"/>
                    <a:pt x="26" y="60"/>
                    <a:pt x="25" y="60"/>
                  </a:cubicBezTo>
                  <a:cubicBezTo>
                    <a:pt x="22" y="60"/>
                    <a:pt x="17" y="59"/>
                    <a:pt x="14" y="59"/>
                  </a:cubicBezTo>
                  <a:cubicBezTo>
                    <a:pt x="11" y="59"/>
                    <a:pt x="5" y="60"/>
                    <a:pt x="2" y="60"/>
                  </a:cubicBezTo>
                  <a:cubicBezTo>
                    <a:pt x="2" y="60"/>
                    <a:pt x="0" y="60"/>
                    <a:pt x="0" y="58"/>
                  </a:cubicBezTo>
                  <a:cubicBezTo>
                    <a:pt x="0" y="57"/>
                    <a:pt x="2" y="57"/>
                    <a:pt x="4" y="57"/>
                  </a:cubicBezTo>
                  <a:cubicBezTo>
                    <a:pt x="9" y="56"/>
                    <a:pt x="9" y="54"/>
                    <a:pt x="9" y="50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74" y="60"/>
                  </a:moveTo>
                  <a:cubicBezTo>
                    <a:pt x="59" y="60"/>
                    <a:pt x="46" y="50"/>
                    <a:pt x="46" y="34"/>
                  </a:cubicBezTo>
                  <a:cubicBezTo>
                    <a:pt x="46" y="19"/>
                    <a:pt x="58" y="8"/>
                    <a:pt x="74" y="8"/>
                  </a:cubicBezTo>
                  <a:cubicBezTo>
                    <a:pt x="89" y="8"/>
                    <a:pt x="102" y="19"/>
                    <a:pt x="102" y="33"/>
                  </a:cubicBezTo>
                  <a:cubicBezTo>
                    <a:pt x="102" y="49"/>
                    <a:pt x="88" y="60"/>
                    <a:pt x="74" y="60"/>
                  </a:cubicBezTo>
                  <a:close/>
                  <a:moveTo>
                    <a:pt x="73" y="10"/>
                  </a:moveTo>
                  <a:cubicBezTo>
                    <a:pt x="61" y="10"/>
                    <a:pt x="56" y="21"/>
                    <a:pt x="56" y="32"/>
                  </a:cubicBezTo>
                  <a:cubicBezTo>
                    <a:pt x="56" y="45"/>
                    <a:pt x="63" y="58"/>
                    <a:pt x="74" y="58"/>
                  </a:cubicBezTo>
                  <a:cubicBezTo>
                    <a:pt x="86" y="58"/>
                    <a:pt x="92" y="45"/>
                    <a:pt x="92" y="34"/>
                  </a:cubicBezTo>
                  <a:cubicBezTo>
                    <a:pt x="92" y="24"/>
                    <a:pt x="86" y="10"/>
                    <a:pt x="73" y="10"/>
                  </a:cubicBezTo>
                  <a:close/>
                  <a:moveTo>
                    <a:pt x="108" y="17"/>
                  </a:moveTo>
                  <a:cubicBezTo>
                    <a:pt x="108" y="13"/>
                    <a:pt x="108" y="11"/>
                    <a:pt x="104" y="11"/>
                  </a:cubicBezTo>
                  <a:cubicBezTo>
                    <a:pt x="102" y="11"/>
                    <a:pt x="101" y="11"/>
                    <a:pt x="101" y="10"/>
                  </a:cubicBezTo>
                  <a:cubicBezTo>
                    <a:pt x="101" y="8"/>
                    <a:pt x="101" y="8"/>
                    <a:pt x="104" y="8"/>
                  </a:cubicBezTo>
                  <a:cubicBezTo>
                    <a:pt x="105" y="8"/>
                    <a:pt x="109" y="9"/>
                    <a:pt x="110" y="9"/>
                  </a:cubicBezTo>
                  <a:cubicBezTo>
                    <a:pt x="112" y="9"/>
                    <a:pt x="123" y="8"/>
                    <a:pt x="125" y="8"/>
                  </a:cubicBezTo>
                  <a:cubicBezTo>
                    <a:pt x="140" y="8"/>
                    <a:pt x="141" y="18"/>
                    <a:pt x="141" y="21"/>
                  </a:cubicBezTo>
                  <a:cubicBezTo>
                    <a:pt x="141" y="31"/>
                    <a:pt x="133" y="33"/>
                    <a:pt x="130" y="33"/>
                  </a:cubicBezTo>
                  <a:cubicBezTo>
                    <a:pt x="131" y="34"/>
                    <a:pt x="132" y="34"/>
                    <a:pt x="134" y="38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43" y="55"/>
                    <a:pt x="144" y="57"/>
                    <a:pt x="147" y="57"/>
                  </a:cubicBezTo>
                  <a:cubicBezTo>
                    <a:pt x="149" y="58"/>
                    <a:pt x="150" y="58"/>
                    <a:pt x="150" y="59"/>
                  </a:cubicBezTo>
                  <a:cubicBezTo>
                    <a:pt x="150" y="60"/>
                    <a:pt x="149" y="60"/>
                    <a:pt x="149" y="60"/>
                  </a:cubicBezTo>
                  <a:cubicBezTo>
                    <a:pt x="148" y="60"/>
                    <a:pt x="142" y="59"/>
                    <a:pt x="141" y="59"/>
                  </a:cubicBezTo>
                  <a:cubicBezTo>
                    <a:pt x="140" y="59"/>
                    <a:pt x="137" y="60"/>
                    <a:pt x="137" y="60"/>
                  </a:cubicBezTo>
                  <a:cubicBezTo>
                    <a:pt x="135" y="60"/>
                    <a:pt x="135" y="59"/>
                    <a:pt x="134" y="57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2" y="35"/>
                    <a:pt x="122" y="35"/>
                    <a:pt x="118" y="35"/>
                  </a:cubicBezTo>
                  <a:cubicBezTo>
                    <a:pt x="117" y="35"/>
                    <a:pt x="117" y="35"/>
                    <a:pt x="117" y="37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5"/>
                    <a:pt x="117" y="57"/>
                    <a:pt x="121" y="57"/>
                  </a:cubicBezTo>
                  <a:cubicBezTo>
                    <a:pt x="123" y="57"/>
                    <a:pt x="124" y="57"/>
                    <a:pt x="124" y="59"/>
                  </a:cubicBezTo>
                  <a:cubicBezTo>
                    <a:pt x="124" y="60"/>
                    <a:pt x="123" y="60"/>
                    <a:pt x="122" y="60"/>
                  </a:cubicBezTo>
                  <a:cubicBezTo>
                    <a:pt x="120" y="60"/>
                    <a:pt x="112" y="59"/>
                    <a:pt x="112" y="59"/>
                  </a:cubicBezTo>
                  <a:cubicBezTo>
                    <a:pt x="111" y="59"/>
                    <a:pt x="104" y="60"/>
                    <a:pt x="103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7"/>
                    <a:pt x="102" y="57"/>
                    <a:pt x="104" y="57"/>
                  </a:cubicBezTo>
                  <a:cubicBezTo>
                    <a:pt x="108" y="57"/>
                    <a:pt x="108" y="55"/>
                    <a:pt x="108" y="51"/>
                  </a:cubicBezTo>
                  <a:cubicBezTo>
                    <a:pt x="108" y="17"/>
                    <a:pt x="108" y="17"/>
                    <a:pt x="108" y="17"/>
                  </a:cubicBezTo>
                  <a:close/>
                  <a:moveTo>
                    <a:pt x="117" y="30"/>
                  </a:moveTo>
                  <a:cubicBezTo>
                    <a:pt x="117" y="32"/>
                    <a:pt x="117" y="33"/>
                    <a:pt x="121" y="33"/>
                  </a:cubicBezTo>
                  <a:cubicBezTo>
                    <a:pt x="124" y="33"/>
                    <a:pt x="132" y="33"/>
                    <a:pt x="132" y="22"/>
                  </a:cubicBezTo>
                  <a:cubicBezTo>
                    <a:pt x="132" y="19"/>
                    <a:pt x="131" y="11"/>
                    <a:pt x="120" y="11"/>
                  </a:cubicBezTo>
                  <a:cubicBezTo>
                    <a:pt x="117" y="11"/>
                    <a:pt x="117" y="13"/>
                    <a:pt x="117" y="16"/>
                  </a:cubicBezTo>
                  <a:cubicBezTo>
                    <a:pt x="117" y="30"/>
                    <a:pt x="117" y="30"/>
                    <a:pt x="117" y="30"/>
                  </a:cubicBezTo>
                  <a:close/>
                  <a:moveTo>
                    <a:pt x="160" y="17"/>
                  </a:moveTo>
                  <a:cubicBezTo>
                    <a:pt x="160" y="13"/>
                    <a:pt x="160" y="11"/>
                    <a:pt x="156" y="11"/>
                  </a:cubicBezTo>
                  <a:cubicBezTo>
                    <a:pt x="155" y="11"/>
                    <a:pt x="153" y="11"/>
                    <a:pt x="153" y="10"/>
                  </a:cubicBezTo>
                  <a:cubicBezTo>
                    <a:pt x="153" y="8"/>
                    <a:pt x="154" y="8"/>
                    <a:pt x="157" y="8"/>
                  </a:cubicBezTo>
                  <a:cubicBezTo>
                    <a:pt x="157" y="8"/>
                    <a:pt x="161" y="9"/>
                    <a:pt x="162" y="9"/>
                  </a:cubicBezTo>
                  <a:cubicBezTo>
                    <a:pt x="165" y="9"/>
                    <a:pt x="175" y="8"/>
                    <a:pt x="178" y="8"/>
                  </a:cubicBezTo>
                  <a:cubicBezTo>
                    <a:pt x="192" y="8"/>
                    <a:pt x="194" y="18"/>
                    <a:pt x="194" y="21"/>
                  </a:cubicBezTo>
                  <a:cubicBezTo>
                    <a:pt x="194" y="31"/>
                    <a:pt x="185" y="33"/>
                    <a:pt x="182" y="33"/>
                  </a:cubicBezTo>
                  <a:cubicBezTo>
                    <a:pt x="183" y="34"/>
                    <a:pt x="184" y="34"/>
                    <a:pt x="186" y="38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6" y="55"/>
                    <a:pt x="197" y="57"/>
                    <a:pt x="199" y="57"/>
                  </a:cubicBezTo>
                  <a:cubicBezTo>
                    <a:pt x="202" y="58"/>
                    <a:pt x="203" y="58"/>
                    <a:pt x="203" y="59"/>
                  </a:cubicBezTo>
                  <a:cubicBezTo>
                    <a:pt x="203" y="60"/>
                    <a:pt x="202" y="60"/>
                    <a:pt x="201" y="60"/>
                  </a:cubicBezTo>
                  <a:cubicBezTo>
                    <a:pt x="200" y="60"/>
                    <a:pt x="195" y="59"/>
                    <a:pt x="194" y="59"/>
                  </a:cubicBezTo>
                  <a:cubicBezTo>
                    <a:pt x="193" y="59"/>
                    <a:pt x="190" y="60"/>
                    <a:pt x="189" y="60"/>
                  </a:cubicBezTo>
                  <a:cubicBezTo>
                    <a:pt x="188" y="60"/>
                    <a:pt x="187" y="59"/>
                    <a:pt x="187" y="57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75" y="35"/>
                    <a:pt x="174" y="35"/>
                    <a:pt x="171" y="35"/>
                  </a:cubicBezTo>
                  <a:cubicBezTo>
                    <a:pt x="169" y="35"/>
                    <a:pt x="169" y="35"/>
                    <a:pt x="169" y="37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5"/>
                    <a:pt x="169" y="57"/>
                    <a:pt x="173" y="57"/>
                  </a:cubicBezTo>
                  <a:cubicBezTo>
                    <a:pt x="175" y="57"/>
                    <a:pt x="176" y="57"/>
                    <a:pt x="176" y="59"/>
                  </a:cubicBezTo>
                  <a:cubicBezTo>
                    <a:pt x="176" y="60"/>
                    <a:pt x="175" y="60"/>
                    <a:pt x="175" y="60"/>
                  </a:cubicBezTo>
                  <a:cubicBezTo>
                    <a:pt x="173" y="60"/>
                    <a:pt x="165" y="59"/>
                    <a:pt x="165" y="59"/>
                  </a:cubicBezTo>
                  <a:cubicBezTo>
                    <a:pt x="163" y="59"/>
                    <a:pt x="157" y="60"/>
                    <a:pt x="155" y="60"/>
                  </a:cubicBezTo>
                  <a:cubicBezTo>
                    <a:pt x="155" y="60"/>
                    <a:pt x="153" y="60"/>
                    <a:pt x="153" y="59"/>
                  </a:cubicBezTo>
                  <a:cubicBezTo>
                    <a:pt x="153" y="57"/>
                    <a:pt x="155" y="57"/>
                    <a:pt x="156" y="57"/>
                  </a:cubicBezTo>
                  <a:cubicBezTo>
                    <a:pt x="160" y="57"/>
                    <a:pt x="160" y="55"/>
                    <a:pt x="160" y="51"/>
                  </a:cubicBezTo>
                  <a:cubicBezTo>
                    <a:pt x="160" y="17"/>
                    <a:pt x="160" y="17"/>
                    <a:pt x="160" y="17"/>
                  </a:cubicBezTo>
                  <a:close/>
                  <a:moveTo>
                    <a:pt x="169" y="30"/>
                  </a:moveTo>
                  <a:cubicBezTo>
                    <a:pt x="169" y="32"/>
                    <a:pt x="169" y="33"/>
                    <a:pt x="173" y="33"/>
                  </a:cubicBezTo>
                  <a:cubicBezTo>
                    <a:pt x="176" y="33"/>
                    <a:pt x="184" y="33"/>
                    <a:pt x="184" y="22"/>
                  </a:cubicBezTo>
                  <a:cubicBezTo>
                    <a:pt x="184" y="19"/>
                    <a:pt x="183" y="11"/>
                    <a:pt x="173" y="11"/>
                  </a:cubicBezTo>
                  <a:cubicBezTo>
                    <a:pt x="169" y="11"/>
                    <a:pt x="169" y="13"/>
                    <a:pt x="169" y="16"/>
                  </a:cubicBezTo>
                  <a:cubicBezTo>
                    <a:pt x="169" y="30"/>
                    <a:pt x="169" y="30"/>
                    <a:pt x="169" y="30"/>
                  </a:cubicBezTo>
                  <a:close/>
                  <a:moveTo>
                    <a:pt x="212" y="17"/>
                  </a:moveTo>
                  <a:cubicBezTo>
                    <a:pt x="212" y="13"/>
                    <a:pt x="212" y="11"/>
                    <a:pt x="208" y="11"/>
                  </a:cubicBezTo>
                  <a:cubicBezTo>
                    <a:pt x="206" y="11"/>
                    <a:pt x="205" y="11"/>
                    <a:pt x="205" y="10"/>
                  </a:cubicBezTo>
                  <a:cubicBezTo>
                    <a:pt x="205" y="8"/>
                    <a:pt x="206" y="8"/>
                    <a:pt x="207" y="8"/>
                  </a:cubicBezTo>
                  <a:cubicBezTo>
                    <a:pt x="207" y="8"/>
                    <a:pt x="207" y="9"/>
                    <a:pt x="209" y="9"/>
                  </a:cubicBezTo>
                  <a:cubicBezTo>
                    <a:pt x="211" y="9"/>
                    <a:pt x="214" y="9"/>
                    <a:pt x="221" y="9"/>
                  </a:cubicBezTo>
                  <a:cubicBezTo>
                    <a:pt x="225" y="9"/>
                    <a:pt x="225" y="9"/>
                    <a:pt x="225" y="9"/>
                  </a:cubicBezTo>
                  <a:cubicBezTo>
                    <a:pt x="233" y="9"/>
                    <a:pt x="238" y="9"/>
                    <a:pt x="240" y="9"/>
                  </a:cubicBezTo>
                  <a:cubicBezTo>
                    <a:pt x="242" y="9"/>
                    <a:pt x="242" y="8"/>
                    <a:pt x="242" y="8"/>
                  </a:cubicBezTo>
                  <a:cubicBezTo>
                    <a:pt x="243" y="8"/>
                    <a:pt x="243" y="9"/>
                    <a:pt x="243" y="11"/>
                  </a:cubicBezTo>
                  <a:cubicBezTo>
                    <a:pt x="243" y="18"/>
                    <a:pt x="243" y="18"/>
                    <a:pt x="243" y="18"/>
                  </a:cubicBezTo>
                  <a:cubicBezTo>
                    <a:pt x="243" y="19"/>
                    <a:pt x="243" y="20"/>
                    <a:pt x="242" y="20"/>
                  </a:cubicBezTo>
                  <a:cubicBezTo>
                    <a:pt x="242" y="20"/>
                    <a:pt x="241" y="20"/>
                    <a:pt x="240" y="17"/>
                  </a:cubicBezTo>
                  <a:cubicBezTo>
                    <a:pt x="239" y="14"/>
                    <a:pt x="237" y="11"/>
                    <a:pt x="225" y="11"/>
                  </a:cubicBezTo>
                  <a:cubicBezTo>
                    <a:pt x="221" y="11"/>
                    <a:pt x="221" y="12"/>
                    <a:pt x="221" y="16"/>
                  </a:cubicBezTo>
                  <a:cubicBezTo>
                    <a:pt x="221" y="28"/>
                    <a:pt x="221" y="28"/>
                    <a:pt x="221" y="28"/>
                  </a:cubicBezTo>
                  <a:cubicBezTo>
                    <a:pt x="221" y="30"/>
                    <a:pt x="221" y="31"/>
                    <a:pt x="226" y="31"/>
                  </a:cubicBezTo>
                  <a:cubicBezTo>
                    <a:pt x="235" y="31"/>
                    <a:pt x="235" y="29"/>
                    <a:pt x="237" y="25"/>
                  </a:cubicBezTo>
                  <a:cubicBezTo>
                    <a:pt x="237" y="24"/>
                    <a:pt x="238" y="24"/>
                    <a:pt x="238" y="24"/>
                  </a:cubicBezTo>
                  <a:cubicBezTo>
                    <a:pt x="239" y="24"/>
                    <a:pt x="239" y="24"/>
                    <a:pt x="239" y="25"/>
                  </a:cubicBezTo>
                  <a:cubicBezTo>
                    <a:pt x="239" y="26"/>
                    <a:pt x="238" y="34"/>
                    <a:pt x="238" y="36"/>
                  </a:cubicBezTo>
                  <a:cubicBezTo>
                    <a:pt x="238" y="37"/>
                    <a:pt x="239" y="40"/>
                    <a:pt x="239" y="40"/>
                  </a:cubicBezTo>
                  <a:cubicBezTo>
                    <a:pt x="239" y="41"/>
                    <a:pt x="239" y="42"/>
                    <a:pt x="238" y="42"/>
                  </a:cubicBezTo>
                  <a:cubicBezTo>
                    <a:pt x="237" y="42"/>
                    <a:pt x="237" y="42"/>
                    <a:pt x="236" y="40"/>
                  </a:cubicBezTo>
                  <a:cubicBezTo>
                    <a:pt x="234" y="34"/>
                    <a:pt x="232" y="34"/>
                    <a:pt x="225" y="34"/>
                  </a:cubicBezTo>
                  <a:cubicBezTo>
                    <a:pt x="222" y="34"/>
                    <a:pt x="221" y="34"/>
                    <a:pt x="221" y="36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21" y="56"/>
                    <a:pt x="223" y="57"/>
                    <a:pt x="230" y="57"/>
                  </a:cubicBezTo>
                  <a:cubicBezTo>
                    <a:pt x="233" y="57"/>
                    <a:pt x="238" y="57"/>
                    <a:pt x="242" y="50"/>
                  </a:cubicBezTo>
                  <a:cubicBezTo>
                    <a:pt x="243" y="47"/>
                    <a:pt x="243" y="47"/>
                    <a:pt x="244" y="47"/>
                  </a:cubicBezTo>
                  <a:cubicBezTo>
                    <a:pt x="245" y="47"/>
                    <a:pt x="245" y="47"/>
                    <a:pt x="245" y="48"/>
                  </a:cubicBezTo>
                  <a:cubicBezTo>
                    <a:pt x="245" y="49"/>
                    <a:pt x="244" y="54"/>
                    <a:pt x="244" y="57"/>
                  </a:cubicBezTo>
                  <a:cubicBezTo>
                    <a:pt x="244" y="59"/>
                    <a:pt x="243" y="60"/>
                    <a:pt x="241" y="60"/>
                  </a:cubicBezTo>
                  <a:cubicBezTo>
                    <a:pt x="237" y="60"/>
                    <a:pt x="231" y="60"/>
                    <a:pt x="226" y="60"/>
                  </a:cubicBezTo>
                  <a:cubicBezTo>
                    <a:pt x="221" y="59"/>
                    <a:pt x="218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3" y="59"/>
                    <a:pt x="211" y="59"/>
                    <a:pt x="209" y="60"/>
                  </a:cubicBezTo>
                  <a:cubicBezTo>
                    <a:pt x="208" y="60"/>
                    <a:pt x="207" y="60"/>
                    <a:pt x="207" y="60"/>
                  </a:cubicBezTo>
                  <a:cubicBezTo>
                    <a:pt x="206" y="60"/>
                    <a:pt x="205" y="60"/>
                    <a:pt x="205" y="58"/>
                  </a:cubicBezTo>
                  <a:cubicBezTo>
                    <a:pt x="205" y="57"/>
                    <a:pt x="206" y="57"/>
                    <a:pt x="208" y="57"/>
                  </a:cubicBezTo>
                  <a:cubicBezTo>
                    <a:pt x="212" y="57"/>
                    <a:pt x="212" y="55"/>
                    <a:pt x="212" y="51"/>
                  </a:cubicBezTo>
                  <a:cubicBezTo>
                    <a:pt x="212" y="17"/>
                    <a:pt x="212" y="17"/>
                    <a:pt x="212" y="17"/>
                  </a:cubicBezTo>
                  <a:close/>
                  <a:moveTo>
                    <a:pt x="265" y="60"/>
                  </a:moveTo>
                  <a:cubicBezTo>
                    <a:pt x="259" y="60"/>
                    <a:pt x="253" y="58"/>
                    <a:pt x="252" y="57"/>
                  </a:cubicBezTo>
                  <a:cubicBezTo>
                    <a:pt x="251" y="56"/>
                    <a:pt x="251" y="55"/>
                    <a:pt x="251" y="53"/>
                  </a:cubicBezTo>
                  <a:cubicBezTo>
                    <a:pt x="251" y="53"/>
                    <a:pt x="251" y="49"/>
                    <a:pt x="251" y="46"/>
                  </a:cubicBezTo>
                  <a:cubicBezTo>
                    <a:pt x="251" y="45"/>
                    <a:pt x="251" y="44"/>
                    <a:pt x="252" y="44"/>
                  </a:cubicBezTo>
                  <a:cubicBezTo>
                    <a:pt x="253" y="44"/>
                    <a:pt x="253" y="45"/>
                    <a:pt x="253" y="46"/>
                  </a:cubicBezTo>
                  <a:cubicBezTo>
                    <a:pt x="255" y="53"/>
                    <a:pt x="260" y="58"/>
                    <a:pt x="266" y="58"/>
                  </a:cubicBezTo>
                  <a:cubicBezTo>
                    <a:pt x="270" y="58"/>
                    <a:pt x="276" y="56"/>
                    <a:pt x="276" y="49"/>
                  </a:cubicBezTo>
                  <a:cubicBezTo>
                    <a:pt x="276" y="43"/>
                    <a:pt x="270" y="39"/>
                    <a:pt x="265" y="37"/>
                  </a:cubicBezTo>
                  <a:cubicBezTo>
                    <a:pt x="258" y="34"/>
                    <a:pt x="251" y="31"/>
                    <a:pt x="251" y="22"/>
                  </a:cubicBezTo>
                  <a:cubicBezTo>
                    <a:pt x="251" y="14"/>
                    <a:pt x="257" y="8"/>
                    <a:pt x="268" y="8"/>
                  </a:cubicBezTo>
                  <a:cubicBezTo>
                    <a:pt x="272" y="8"/>
                    <a:pt x="277" y="9"/>
                    <a:pt x="278" y="10"/>
                  </a:cubicBezTo>
                  <a:cubicBezTo>
                    <a:pt x="279" y="10"/>
                    <a:pt x="279" y="11"/>
                    <a:pt x="279" y="18"/>
                  </a:cubicBezTo>
                  <a:cubicBezTo>
                    <a:pt x="279" y="20"/>
                    <a:pt x="279" y="21"/>
                    <a:pt x="278" y="21"/>
                  </a:cubicBezTo>
                  <a:cubicBezTo>
                    <a:pt x="277" y="21"/>
                    <a:pt x="277" y="20"/>
                    <a:pt x="276" y="18"/>
                  </a:cubicBezTo>
                  <a:cubicBezTo>
                    <a:pt x="275" y="15"/>
                    <a:pt x="274" y="10"/>
                    <a:pt x="267" y="10"/>
                  </a:cubicBezTo>
                  <a:cubicBezTo>
                    <a:pt x="260" y="10"/>
                    <a:pt x="258" y="15"/>
                    <a:pt x="258" y="18"/>
                  </a:cubicBezTo>
                  <a:cubicBezTo>
                    <a:pt x="258" y="24"/>
                    <a:pt x="263" y="26"/>
                    <a:pt x="269" y="28"/>
                  </a:cubicBezTo>
                  <a:cubicBezTo>
                    <a:pt x="274" y="30"/>
                    <a:pt x="282" y="34"/>
                    <a:pt x="282" y="43"/>
                  </a:cubicBezTo>
                  <a:cubicBezTo>
                    <a:pt x="282" y="53"/>
                    <a:pt x="276" y="60"/>
                    <a:pt x="265" y="60"/>
                  </a:cubicBezTo>
                  <a:close/>
                  <a:moveTo>
                    <a:pt x="312" y="51"/>
                  </a:moveTo>
                  <a:cubicBezTo>
                    <a:pt x="312" y="55"/>
                    <a:pt x="312" y="57"/>
                    <a:pt x="316" y="57"/>
                  </a:cubicBezTo>
                  <a:cubicBezTo>
                    <a:pt x="318" y="57"/>
                    <a:pt x="319" y="57"/>
                    <a:pt x="319" y="58"/>
                  </a:cubicBezTo>
                  <a:cubicBezTo>
                    <a:pt x="319" y="60"/>
                    <a:pt x="318" y="60"/>
                    <a:pt x="317" y="60"/>
                  </a:cubicBezTo>
                  <a:cubicBezTo>
                    <a:pt x="315" y="60"/>
                    <a:pt x="310" y="59"/>
                    <a:pt x="308" y="59"/>
                  </a:cubicBezTo>
                  <a:cubicBezTo>
                    <a:pt x="306" y="59"/>
                    <a:pt x="300" y="60"/>
                    <a:pt x="298" y="60"/>
                  </a:cubicBezTo>
                  <a:cubicBezTo>
                    <a:pt x="297" y="60"/>
                    <a:pt x="296" y="60"/>
                    <a:pt x="296" y="58"/>
                  </a:cubicBezTo>
                  <a:cubicBezTo>
                    <a:pt x="296" y="57"/>
                    <a:pt x="298" y="57"/>
                    <a:pt x="299" y="57"/>
                  </a:cubicBezTo>
                  <a:cubicBezTo>
                    <a:pt x="303" y="57"/>
                    <a:pt x="303" y="55"/>
                    <a:pt x="303" y="51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1"/>
                    <a:pt x="303" y="11"/>
                    <a:pt x="301" y="11"/>
                  </a:cubicBezTo>
                  <a:cubicBezTo>
                    <a:pt x="296" y="11"/>
                    <a:pt x="291" y="11"/>
                    <a:pt x="287" y="19"/>
                  </a:cubicBezTo>
                  <a:cubicBezTo>
                    <a:pt x="286" y="20"/>
                    <a:pt x="285" y="21"/>
                    <a:pt x="285" y="21"/>
                  </a:cubicBezTo>
                  <a:cubicBezTo>
                    <a:pt x="284" y="21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8"/>
                  </a:cubicBezTo>
                  <a:cubicBezTo>
                    <a:pt x="287" y="7"/>
                    <a:pt x="287" y="7"/>
                    <a:pt x="287" y="7"/>
                  </a:cubicBezTo>
                  <a:cubicBezTo>
                    <a:pt x="287" y="6"/>
                    <a:pt x="288" y="5"/>
                    <a:pt x="288" y="5"/>
                  </a:cubicBezTo>
                  <a:cubicBezTo>
                    <a:pt x="289" y="5"/>
                    <a:pt x="289" y="6"/>
                    <a:pt x="289" y="6"/>
                  </a:cubicBezTo>
                  <a:cubicBezTo>
                    <a:pt x="290" y="9"/>
                    <a:pt x="291" y="9"/>
                    <a:pt x="293" y="9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28" y="9"/>
                    <a:pt x="328" y="8"/>
                    <a:pt x="329" y="6"/>
                  </a:cubicBezTo>
                  <a:cubicBezTo>
                    <a:pt x="329" y="6"/>
                    <a:pt x="329" y="5"/>
                    <a:pt x="330" y="5"/>
                  </a:cubicBezTo>
                  <a:cubicBezTo>
                    <a:pt x="331" y="5"/>
                    <a:pt x="331" y="6"/>
                    <a:pt x="331" y="8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30" y="20"/>
                    <a:pt x="330" y="21"/>
                    <a:pt x="329" y="21"/>
                  </a:cubicBezTo>
                  <a:cubicBezTo>
                    <a:pt x="329" y="21"/>
                    <a:pt x="328" y="21"/>
                    <a:pt x="328" y="19"/>
                  </a:cubicBezTo>
                  <a:cubicBezTo>
                    <a:pt x="326" y="11"/>
                    <a:pt x="322" y="11"/>
                    <a:pt x="317" y="11"/>
                  </a:cubicBezTo>
                  <a:cubicBezTo>
                    <a:pt x="312" y="11"/>
                    <a:pt x="312" y="11"/>
                    <a:pt x="312" y="14"/>
                  </a:cubicBezTo>
                  <a:cubicBezTo>
                    <a:pt x="312" y="51"/>
                    <a:pt x="312" y="51"/>
                    <a:pt x="312" y="51"/>
                  </a:cubicBezTo>
                  <a:close/>
                  <a:moveTo>
                    <a:pt x="343" y="17"/>
                  </a:moveTo>
                  <a:cubicBezTo>
                    <a:pt x="343" y="13"/>
                    <a:pt x="343" y="11"/>
                    <a:pt x="339" y="11"/>
                  </a:cubicBezTo>
                  <a:cubicBezTo>
                    <a:pt x="337" y="11"/>
                    <a:pt x="336" y="11"/>
                    <a:pt x="336" y="10"/>
                  </a:cubicBezTo>
                  <a:cubicBezTo>
                    <a:pt x="336" y="8"/>
                    <a:pt x="337" y="8"/>
                    <a:pt x="337" y="8"/>
                  </a:cubicBezTo>
                  <a:cubicBezTo>
                    <a:pt x="337" y="8"/>
                    <a:pt x="338" y="9"/>
                    <a:pt x="339" y="9"/>
                  </a:cubicBezTo>
                  <a:cubicBezTo>
                    <a:pt x="341" y="9"/>
                    <a:pt x="345" y="9"/>
                    <a:pt x="352" y="9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64" y="9"/>
                    <a:pt x="368" y="9"/>
                    <a:pt x="370" y="9"/>
                  </a:cubicBezTo>
                  <a:cubicBezTo>
                    <a:pt x="372" y="9"/>
                    <a:pt x="373" y="8"/>
                    <a:pt x="373" y="8"/>
                  </a:cubicBezTo>
                  <a:cubicBezTo>
                    <a:pt x="374" y="8"/>
                    <a:pt x="374" y="9"/>
                    <a:pt x="374" y="11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4" y="20"/>
                    <a:pt x="373" y="20"/>
                  </a:cubicBezTo>
                  <a:cubicBezTo>
                    <a:pt x="372" y="20"/>
                    <a:pt x="372" y="20"/>
                    <a:pt x="370" y="17"/>
                  </a:cubicBezTo>
                  <a:cubicBezTo>
                    <a:pt x="369" y="14"/>
                    <a:pt x="367" y="11"/>
                    <a:pt x="356" y="11"/>
                  </a:cubicBezTo>
                  <a:cubicBezTo>
                    <a:pt x="352" y="11"/>
                    <a:pt x="351" y="12"/>
                    <a:pt x="351" y="16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1" y="30"/>
                    <a:pt x="351" y="31"/>
                    <a:pt x="356" y="31"/>
                  </a:cubicBezTo>
                  <a:cubicBezTo>
                    <a:pt x="365" y="31"/>
                    <a:pt x="366" y="29"/>
                    <a:pt x="367" y="25"/>
                  </a:cubicBezTo>
                  <a:cubicBezTo>
                    <a:pt x="368" y="24"/>
                    <a:pt x="368" y="24"/>
                    <a:pt x="369" y="24"/>
                  </a:cubicBezTo>
                  <a:cubicBezTo>
                    <a:pt x="369" y="24"/>
                    <a:pt x="370" y="24"/>
                    <a:pt x="370" y="25"/>
                  </a:cubicBezTo>
                  <a:cubicBezTo>
                    <a:pt x="370" y="26"/>
                    <a:pt x="369" y="34"/>
                    <a:pt x="369" y="36"/>
                  </a:cubicBezTo>
                  <a:cubicBezTo>
                    <a:pt x="369" y="37"/>
                    <a:pt x="369" y="40"/>
                    <a:pt x="369" y="40"/>
                  </a:cubicBezTo>
                  <a:cubicBezTo>
                    <a:pt x="369" y="41"/>
                    <a:pt x="369" y="42"/>
                    <a:pt x="368" y="42"/>
                  </a:cubicBezTo>
                  <a:cubicBezTo>
                    <a:pt x="368" y="42"/>
                    <a:pt x="367" y="42"/>
                    <a:pt x="367" y="40"/>
                  </a:cubicBezTo>
                  <a:cubicBezTo>
                    <a:pt x="365" y="34"/>
                    <a:pt x="363" y="34"/>
                    <a:pt x="356" y="34"/>
                  </a:cubicBezTo>
                  <a:cubicBezTo>
                    <a:pt x="352" y="34"/>
                    <a:pt x="351" y="34"/>
                    <a:pt x="351" y="36"/>
                  </a:cubicBezTo>
                  <a:cubicBezTo>
                    <a:pt x="351" y="50"/>
                    <a:pt x="351" y="50"/>
                    <a:pt x="351" y="50"/>
                  </a:cubicBezTo>
                  <a:cubicBezTo>
                    <a:pt x="351" y="56"/>
                    <a:pt x="353" y="57"/>
                    <a:pt x="360" y="57"/>
                  </a:cubicBezTo>
                  <a:cubicBezTo>
                    <a:pt x="364" y="57"/>
                    <a:pt x="369" y="57"/>
                    <a:pt x="372" y="50"/>
                  </a:cubicBezTo>
                  <a:cubicBezTo>
                    <a:pt x="374" y="47"/>
                    <a:pt x="374" y="47"/>
                    <a:pt x="375" y="47"/>
                  </a:cubicBezTo>
                  <a:cubicBezTo>
                    <a:pt x="375" y="47"/>
                    <a:pt x="376" y="47"/>
                    <a:pt x="376" y="48"/>
                  </a:cubicBezTo>
                  <a:cubicBezTo>
                    <a:pt x="376" y="49"/>
                    <a:pt x="375" y="54"/>
                    <a:pt x="375" y="57"/>
                  </a:cubicBezTo>
                  <a:cubicBezTo>
                    <a:pt x="374" y="59"/>
                    <a:pt x="374" y="60"/>
                    <a:pt x="371" y="60"/>
                  </a:cubicBezTo>
                  <a:cubicBezTo>
                    <a:pt x="367" y="60"/>
                    <a:pt x="361" y="60"/>
                    <a:pt x="357" y="60"/>
                  </a:cubicBezTo>
                  <a:cubicBezTo>
                    <a:pt x="352" y="59"/>
                    <a:pt x="348" y="59"/>
                    <a:pt x="348" y="59"/>
                  </a:cubicBezTo>
                  <a:cubicBezTo>
                    <a:pt x="347" y="59"/>
                    <a:pt x="347" y="59"/>
                    <a:pt x="347" y="59"/>
                  </a:cubicBezTo>
                  <a:cubicBezTo>
                    <a:pt x="343" y="59"/>
                    <a:pt x="341" y="59"/>
                    <a:pt x="340" y="60"/>
                  </a:cubicBezTo>
                  <a:cubicBezTo>
                    <a:pt x="339" y="60"/>
                    <a:pt x="338" y="60"/>
                    <a:pt x="337" y="60"/>
                  </a:cubicBezTo>
                  <a:cubicBezTo>
                    <a:pt x="337" y="60"/>
                    <a:pt x="336" y="60"/>
                    <a:pt x="336" y="58"/>
                  </a:cubicBezTo>
                  <a:cubicBezTo>
                    <a:pt x="336" y="57"/>
                    <a:pt x="337" y="57"/>
                    <a:pt x="339" y="57"/>
                  </a:cubicBezTo>
                  <a:cubicBezTo>
                    <a:pt x="343" y="57"/>
                    <a:pt x="343" y="55"/>
                    <a:pt x="343" y="51"/>
                  </a:cubicBezTo>
                  <a:cubicBezTo>
                    <a:pt x="343" y="17"/>
                    <a:pt x="343" y="17"/>
                    <a:pt x="343" y="17"/>
                  </a:cubicBezTo>
                  <a:close/>
                  <a:moveTo>
                    <a:pt x="388" y="17"/>
                  </a:moveTo>
                  <a:cubicBezTo>
                    <a:pt x="388" y="13"/>
                    <a:pt x="388" y="11"/>
                    <a:pt x="384" y="11"/>
                  </a:cubicBezTo>
                  <a:cubicBezTo>
                    <a:pt x="382" y="11"/>
                    <a:pt x="381" y="11"/>
                    <a:pt x="381" y="10"/>
                  </a:cubicBezTo>
                  <a:cubicBezTo>
                    <a:pt x="381" y="8"/>
                    <a:pt x="382" y="8"/>
                    <a:pt x="384" y="8"/>
                  </a:cubicBezTo>
                  <a:cubicBezTo>
                    <a:pt x="385" y="8"/>
                    <a:pt x="389" y="9"/>
                    <a:pt x="390" y="9"/>
                  </a:cubicBezTo>
                  <a:cubicBezTo>
                    <a:pt x="392" y="9"/>
                    <a:pt x="403" y="8"/>
                    <a:pt x="406" y="8"/>
                  </a:cubicBezTo>
                  <a:cubicBezTo>
                    <a:pt x="420" y="8"/>
                    <a:pt x="421" y="18"/>
                    <a:pt x="421" y="21"/>
                  </a:cubicBezTo>
                  <a:cubicBezTo>
                    <a:pt x="421" y="31"/>
                    <a:pt x="413" y="33"/>
                    <a:pt x="410" y="33"/>
                  </a:cubicBezTo>
                  <a:cubicBezTo>
                    <a:pt x="411" y="34"/>
                    <a:pt x="412" y="34"/>
                    <a:pt x="414" y="38"/>
                  </a:cubicBezTo>
                  <a:cubicBezTo>
                    <a:pt x="422" y="52"/>
                    <a:pt x="422" y="52"/>
                    <a:pt x="422" y="52"/>
                  </a:cubicBezTo>
                  <a:cubicBezTo>
                    <a:pt x="424" y="55"/>
                    <a:pt x="425" y="57"/>
                    <a:pt x="427" y="57"/>
                  </a:cubicBezTo>
                  <a:cubicBezTo>
                    <a:pt x="430" y="58"/>
                    <a:pt x="430" y="58"/>
                    <a:pt x="430" y="59"/>
                  </a:cubicBezTo>
                  <a:cubicBezTo>
                    <a:pt x="430" y="60"/>
                    <a:pt x="430" y="60"/>
                    <a:pt x="429" y="60"/>
                  </a:cubicBezTo>
                  <a:cubicBezTo>
                    <a:pt x="428" y="60"/>
                    <a:pt x="423" y="59"/>
                    <a:pt x="421" y="59"/>
                  </a:cubicBezTo>
                  <a:cubicBezTo>
                    <a:pt x="421" y="59"/>
                    <a:pt x="418" y="60"/>
                    <a:pt x="417" y="60"/>
                  </a:cubicBezTo>
                  <a:cubicBezTo>
                    <a:pt x="416" y="60"/>
                    <a:pt x="415" y="59"/>
                    <a:pt x="414" y="57"/>
                  </a:cubicBezTo>
                  <a:cubicBezTo>
                    <a:pt x="404" y="39"/>
                    <a:pt x="404" y="39"/>
                    <a:pt x="404" y="39"/>
                  </a:cubicBezTo>
                  <a:cubicBezTo>
                    <a:pt x="403" y="35"/>
                    <a:pt x="402" y="35"/>
                    <a:pt x="399" y="35"/>
                  </a:cubicBezTo>
                  <a:cubicBezTo>
                    <a:pt x="397" y="35"/>
                    <a:pt x="397" y="35"/>
                    <a:pt x="397" y="37"/>
                  </a:cubicBezTo>
                  <a:cubicBezTo>
                    <a:pt x="397" y="51"/>
                    <a:pt x="397" y="51"/>
                    <a:pt x="397" y="51"/>
                  </a:cubicBezTo>
                  <a:cubicBezTo>
                    <a:pt x="397" y="55"/>
                    <a:pt x="397" y="57"/>
                    <a:pt x="401" y="57"/>
                  </a:cubicBezTo>
                  <a:cubicBezTo>
                    <a:pt x="403" y="57"/>
                    <a:pt x="404" y="57"/>
                    <a:pt x="404" y="59"/>
                  </a:cubicBezTo>
                  <a:cubicBezTo>
                    <a:pt x="404" y="60"/>
                    <a:pt x="403" y="60"/>
                    <a:pt x="402" y="60"/>
                  </a:cubicBezTo>
                  <a:cubicBezTo>
                    <a:pt x="401" y="60"/>
                    <a:pt x="393" y="59"/>
                    <a:pt x="393" y="59"/>
                  </a:cubicBezTo>
                  <a:cubicBezTo>
                    <a:pt x="391" y="59"/>
                    <a:pt x="385" y="60"/>
                    <a:pt x="383" y="60"/>
                  </a:cubicBezTo>
                  <a:cubicBezTo>
                    <a:pt x="382" y="60"/>
                    <a:pt x="381" y="60"/>
                    <a:pt x="381" y="59"/>
                  </a:cubicBezTo>
                  <a:cubicBezTo>
                    <a:pt x="381" y="57"/>
                    <a:pt x="383" y="57"/>
                    <a:pt x="384" y="57"/>
                  </a:cubicBezTo>
                  <a:cubicBezTo>
                    <a:pt x="388" y="57"/>
                    <a:pt x="388" y="55"/>
                    <a:pt x="388" y="51"/>
                  </a:cubicBezTo>
                  <a:cubicBezTo>
                    <a:pt x="388" y="17"/>
                    <a:pt x="388" y="17"/>
                    <a:pt x="388" y="17"/>
                  </a:cubicBezTo>
                  <a:close/>
                  <a:moveTo>
                    <a:pt x="397" y="30"/>
                  </a:moveTo>
                  <a:cubicBezTo>
                    <a:pt x="397" y="32"/>
                    <a:pt x="397" y="33"/>
                    <a:pt x="401" y="33"/>
                  </a:cubicBezTo>
                  <a:cubicBezTo>
                    <a:pt x="404" y="33"/>
                    <a:pt x="412" y="33"/>
                    <a:pt x="412" y="22"/>
                  </a:cubicBezTo>
                  <a:cubicBezTo>
                    <a:pt x="412" y="19"/>
                    <a:pt x="411" y="11"/>
                    <a:pt x="401" y="11"/>
                  </a:cubicBezTo>
                  <a:cubicBezTo>
                    <a:pt x="397" y="11"/>
                    <a:pt x="397" y="13"/>
                    <a:pt x="397" y="16"/>
                  </a:cubicBezTo>
                  <a:cubicBezTo>
                    <a:pt x="397" y="30"/>
                    <a:pt x="397" y="30"/>
                    <a:pt x="397" y="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latin typeface="Lucida Grande" pitchFamily="-110" charset="0"/>
              </a:endParaRPr>
            </a:p>
          </p:txBody>
        </p:sp>
        <p:sp>
          <p:nvSpPr>
            <p:cNvPr id="14" name="Freeform 92"/>
            <p:cNvSpPr>
              <a:spLocks noEditPoints="1"/>
            </p:cNvSpPr>
            <p:nvPr/>
          </p:nvSpPr>
          <p:spPr bwMode="gray">
            <a:xfrm>
              <a:off x="3377" y="2096"/>
              <a:ext cx="33" cy="33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7" y="1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2" y="7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9" y="11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6" y="7"/>
                </a:cxn>
              </a:cxnLst>
              <a:rect l="0" t="0" r="r" b="b"/>
              <a:pathLst>
                <a:path w="14" h="14">
                  <a:moveTo>
                    <a:pt x="2" y="7"/>
                  </a:moveTo>
                  <a:cubicBezTo>
                    <a:pt x="2" y="4"/>
                    <a:pt x="4" y="1"/>
                    <a:pt x="7" y="1"/>
                  </a:cubicBezTo>
                  <a:cubicBezTo>
                    <a:pt x="10" y="1"/>
                    <a:pt x="13" y="4"/>
                    <a:pt x="13" y="7"/>
                  </a:cubicBezTo>
                  <a:cubicBezTo>
                    <a:pt x="13" y="11"/>
                    <a:pt x="10" y="13"/>
                    <a:pt x="7" y="13"/>
                  </a:cubicBezTo>
                  <a:cubicBezTo>
                    <a:pt x="4" y="13"/>
                    <a:pt x="2" y="11"/>
                    <a:pt x="2" y="7"/>
                  </a:cubicBezTo>
                  <a:close/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7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9" y="7"/>
                    <a:pt x="8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latin typeface="Lucida Grande" pitchFamily="-110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gradient_stretched_blu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hidden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1" name="Group 3"/>
          <p:cNvGrpSpPr>
            <a:grpSpLocks noChangeAspect="1"/>
          </p:cNvGrpSpPr>
          <p:nvPr/>
        </p:nvGrpSpPr>
        <p:grpSpPr bwMode="auto">
          <a:xfrm>
            <a:off x="381000" y="381000"/>
            <a:ext cx="1292225" cy="423863"/>
            <a:chOff x="2210" y="1940"/>
            <a:chExt cx="1339" cy="439"/>
          </a:xfrm>
        </p:grpSpPr>
        <p:sp>
          <p:nvSpPr>
            <p:cNvPr id="17" name="AutoShape 4"/>
            <p:cNvSpPr>
              <a:spLocks noChangeAspect="1" noChangeArrowheads="1" noTextEdit="1"/>
            </p:cNvSpPr>
            <p:nvPr/>
          </p:nvSpPr>
          <p:spPr bwMode="gray">
            <a:xfrm>
              <a:off x="2210" y="1940"/>
              <a:ext cx="1339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latin typeface="Lucida Grande" pitchFamily="-110" charset="0"/>
                <a:ea typeface="Geneva" pitchFamily="-110" charset="0"/>
                <a:cs typeface="Geneva" pitchFamily="-110" charset="0"/>
              </a:endParaRPr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gray">
            <a:xfrm>
              <a:off x="2215" y="1942"/>
              <a:ext cx="1327" cy="432"/>
            </a:xfrm>
            <a:prstGeom prst="ellipse">
              <a:avLst/>
            </a:prstGeom>
            <a:solidFill>
              <a:srgbClr val="2365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latin typeface="Lucida Grande" pitchFamily="-110" charset="0"/>
              </a:endParaRPr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gray">
            <a:xfrm>
              <a:off x="2373" y="2076"/>
              <a:ext cx="1015" cy="14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5" y="1"/>
                </a:cxn>
                <a:cxn ang="0">
                  <a:pos x="19" y="8"/>
                </a:cxn>
                <a:cxn ang="0">
                  <a:pos x="38" y="17"/>
                </a:cxn>
                <a:cxn ang="0">
                  <a:pos x="38" y="39"/>
                </a:cxn>
                <a:cxn ang="0">
                  <a:pos x="19" y="50"/>
                </a:cxn>
                <a:cxn ang="0">
                  <a:pos x="2" y="60"/>
                </a:cxn>
                <a:cxn ang="0">
                  <a:pos x="74" y="60"/>
                </a:cxn>
                <a:cxn ang="0">
                  <a:pos x="73" y="10"/>
                </a:cxn>
                <a:cxn ang="0">
                  <a:pos x="108" y="17"/>
                </a:cxn>
                <a:cxn ang="0">
                  <a:pos x="125" y="8"/>
                </a:cxn>
                <a:cxn ang="0">
                  <a:pos x="147" y="57"/>
                </a:cxn>
                <a:cxn ang="0">
                  <a:pos x="134" y="57"/>
                </a:cxn>
                <a:cxn ang="0">
                  <a:pos x="121" y="57"/>
                </a:cxn>
                <a:cxn ang="0">
                  <a:pos x="101" y="59"/>
                </a:cxn>
                <a:cxn ang="0">
                  <a:pos x="121" y="33"/>
                </a:cxn>
                <a:cxn ang="0">
                  <a:pos x="160" y="17"/>
                </a:cxn>
                <a:cxn ang="0">
                  <a:pos x="178" y="8"/>
                </a:cxn>
                <a:cxn ang="0">
                  <a:pos x="199" y="57"/>
                </a:cxn>
                <a:cxn ang="0">
                  <a:pos x="187" y="57"/>
                </a:cxn>
                <a:cxn ang="0">
                  <a:pos x="173" y="57"/>
                </a:cxn>
                <a:cxn ang="0">
                  <a:pos x="153" y="59"/>
                </a:cxn>
                <a:cxn ang="0">
                  <a:pos x="173" y="33"/>
                </a:cxn>
                <a:cxn ang="0">
                  <a:pos x="212" y="17"/>
                </a:cxn>
                <a:cxn ang="0">
                  <a:pos x="221" y="9"/>
                </a:cxn>
                <a:cxn ang="0">
                  <a:pos x="243" y="18"/>
                </a:cxn>
                <a:cxn ang="0">
                  <a:pos x="221" y="28"/>
                </a:cxn>
                <a:cxn ang="0">
                  <a:pos x="238" y="36"/>
                </a:cxn>
                <a:cxn ang="0">
                  <a:pos x="221" y="36"/>
                </a:cxn>
                <a:cxn ang="0">
                  <a:pos x="245" y="48"/>
                </a:cxn>
                <a:cxn ang="0">
                  <a:pos x="216" y="59"/>
                </a:cxn>
                <a:cxn ang="0">
                  <a:pos x="212" y="51"/>
                </a:cxn>
                <a:cxn ang="0">
                  <a:pos x="251" y="46"/>
                </a:cxn>
                <a:cxn ang="0">
                  <a:pos x="265" y="37"/>
                </a:cxn>
                <a:cxn ang="0">
                  <a:pos x="278" y="21"/>
                </a:cxn>
                <a:cxn ang="0">
                  <a:pos x="282" y="43"/>
                </a:cxn>
                <a:cxn ang="0">
                  <a:pos x="317" y="60"/>
                </a:cxn>
                <a:cxn ang="0">
                  <a:pos x="303" y="51"/>
                </a:cxn>
                <a:cxn ang="0">
                  <a:pos x="284" y="20"/>
                </a:cxn>
                <a:cxn ang="0">
                  <a:pos x="293" y="9"/>
                </a:cxn>
                <a:cxn ang="0">
                  <a:pos x="330" y="18"/>
                </a:cxn>
                <a:cxn ang="0">
                  <a:pos x="312" y="51"/>
                </a:cxn>
                <a:cxn ang="0">
                  <a:pos x="339" y="9"/>
                </a:cxn>
                <a:cxn ang="0">
                  <a:pos x="374" y="11"/>
                </a:cxn>
                <a:cxn ang="0">
                  <a:pos x="351" y="16"/>
                </a:cxn>
                <a:cxn ang="0">
                  <a:pos x="370" y="25"/>
                </a:cxn>
                <a:cxn ang="0">
                  <a:pos x="356" y="34"/>
                </a:cxn>
                <a:cxn ang="0">
                  <a:pos x="375" y="47"/>
                </a:cxn>
                <a:cxn ang="0">
                  <a:pos x="348" y="59"/>
                </a:cxn>
                <a:cxn ang="0">
                  <a:pos x="339" y="57"/>
                </a:cxn>
                <a:cxn ang="0">
                  <a:pos x="381" y="10"/>
                </a:cxn>
                <a:cxn ang="0">
                  <a:pos x="410" y="33"/>
                </a:cxn>
                <a:cxn ang="0">
                  <a:pos x="429" y="60"/>
                </a:cxn>
                <a:cxn ang="0">
                  <a:pos x="399" y="35"/>
                </a:cxn>
                <a:cxn ang="0">
                  <a:pos x="402" y="60"/>
                </a:cxn>
                <a:cxn ang="0">
                  <a:pos x="388" y="51"/>
                </a:cxn>
                <a:cxn ang="0">
                  <a:pos x="401" y="11"/>
                </a:cxn>
              </a:cxnLst>
              <a:rect l="0" t="0" r="r" b="b"/>
              <a:pathLst>
                <a:path w="430" h="60">
                  <a:moveTo>
                    <a:pt x="9" y="9"/>
                  </a:moveTo>
                  <a:cubicBezTo>
                    <a:pt x="9" y="5"/>
                    <a:pt x="9" y="3"/>
                    <a:pt x="4" y="3"/>
                  </a:cubicBezTo>
                  <a:cubicBezTo>
                    <a:pt x="2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1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3" y="0"/>
                    <a:pt x="38" y="0"/>
                    <a:pt x="4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5" y="0"/>
                    <a:pt x="45" y="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2"/>
                    <a:pt x="45" y="13"/>
                    <a:pt x="44" y="13"/>
                  </a:cubicBezTo>
                  <a:cubicBezTo>
                    <a:pt x="43" y="13"/>
                    <a:pt x="42" y="12"/>
                    <a:pt x="42" y="11"/>
                  </a:cubicBezTo>
                  <a:cubicBezTo>
                    <a:pt x="39" y="6"/>
                    <a:pt x="38" y="3"/>
                    <a:pt x="24" y="3"/>
                  </a:cubicBezTo>
                  <a:cubicBezTo>
                    <a:pt x="20" y="3"/>
                    <a:pt x="19" y="3"/>
                    <a:pt x="19" y="8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6"/>
                    <a:pt x="19" y="26"/>
                    <a:pt x="20" y="26"/>
                  </a:cubicBezTo>
                  <a:cubicBezTo>
                    <a:pt x="22" y="26"/>
                    <a:pt x="25" y="26"/>
                    <a:pt x="26" y="26"/>
                  </a:cubicBezTo>
                  <a:cubicBezTo>
                    <a:pt x="34" y="26"/>
                    <a:pt x="35" y="24"/>
                    <a:pt x="37" y="19"/>
                  </a:cubicBezTo>
                  <a:cubicBezTo>
                    <a:pt x="37" y="18"/>
                    <a:pt x="37" y="17"/>
                    <a:pt x="38" y="17"/>
                  </a:cubicBezTo>
                  <a:cubicBezTo>
                    <a:pt x="39" y="17"/>
                    <a:pt x="39" y="18"/>
                    <a:pt x="39" y="19"/>
                  </a:cubicBezTo>
                  <a:cubicBezTo>
                    <a:pt x="39" y="20"/>
                    <a:pt x="39" y="27"/>
                    <a:pt x="39" y="28"/>
                  </a:cubicBezTo>
                  <a:cubicBezTo>
                    <a:pt x="39" y="29"/>
                    <a:pt x="39" y="31"/>
                    <a:pt x="39" y="33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9"/>
                    <a:pt x="38" y="39"/>
                  </a:cubicBezTo>
                  <a:cubicBezTo>
                    <a:pt x="37" y="39"/>
                    <a:pt x="37" y="39"/>
                    <a:pt x="37" y="38"/>
                  </a:cubicBezTo>
                  <a:cubicBezTo>
                    <a:pt x="37" y="37"/>
                    <a:pt x="36" y="35"/>
                    <a:pt x="36" y="34"/>
                  </a:cubicBezTo>
                  <a:cubicBezTo>
                    <a:pt x="34" y="29"/>
                    <a:pt x="28" y="29"/>
                    <a:pt x="26" y="29"/>
                  </a:cubicBezTo>
                  <a:cubicBezTo>
                    <a:pt x="19" y="29"/>
                    <a:pt x="19" y="29"/>
                    <a:pt x="19" y="34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4"/>
                    <a:pt x="19" y="56"/>
                    <a:pt x="23" y="57"/>
                  </a:cubicBezTo>
                  <a:cubicBezTo>
                    <a:pt x="26" y="57"/>
                    <a:pt x="27" y="57"/>
                    <a:pt x="27" y="58"/>
                  </a:cubicBezTo>
                  <a:cubicBezTo>
                    <a:pt x="27" y="60"/>
                    <a:pt x="26" y="60"/>
                    <a:pt x="25" y="60"/>
                  </a:cubicBezTo>
                  <a:cubicBezTo>
                    <a:pt x="22" y="60"/>
                    <a:pt x="17" y="59"/>
                    <a:pt x="14" y="59"/>
                  </a:cubicBezTo>
                  <a:cubicBezTo>
                    <a:pt x="11" y="59"/>
                    <a:pt x="5" y="60"/>
                    <a:pt x="2" y="60"/>
                  </a:cubicBezTo>
                  <a:cubicBezTo>
                    <a:pt x="2" y="60"/>
                    <a:pt x="0" y="60"/>
                    <a:pt x="0" y="58"/>
                  </a:cubicBezTo>
                  <a:cubicBezTo>
                    <a:pt x="0" y="57"/>
                    <a:pt x="2" y="57"/>
                    <a:pt x="4" y="57"/>
                  </a:cubicBezTo>
                  <a:cubicBezTo>
                    <a:pt x="9" y="56"/>
                    <a:pt x="9" y="54"/>
                    <a:pt x="9" y="50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74" y="60"/>
                  </a:moveTo>
                  <a:cubicBezTo>
                    <a:pt x="59" y="60"/>
                    <a:pt x="46" y="50"/>
                    <a:pt x="46" y="34"/>
                  </a:cubicBezTo>
                  <a:cubicBezTo>
                    <a:pt x="46" y="19"/>
                    <a:pt x="58" y="8"/>
                    <a:pt x="74" y="8"/>
                  </a:cubicBezTo>
                  <a:cubicBezTo>
                    <a:pt x="89" y="8"/>
                    <a:pt x="102" y="19"/>
                    <a:pt x="102" y="33"/>
                  </a:cubicBezTo>
                  <a:cubicBezTo>
                    <a:pt x="102" y="49"/>
                    <a:pt x="88" y="60"/>
                    <a:pt x="74" y="60"/>
                  </a:cubicBezTo>
                  <a:close/>
                  <a:moveTo>
                    <a:pt x="73" y="10"/>
                  </a:moveTo>
                  <a:cubicBezTo>
                    <a:pt x="61" y="10"/>
                    <a:pt x="56" y="21"/>
                    <a:pt x="56" y="32"/>
                  </a:cubicBezTo>
                  <a:cubicBezTo>
                    <a:pt x="56" y="45"/>
                    <a:pt x="63" y="58"/>
                    <a:pt x="74" y="58"/>
                  </a:cubicBezTo>
                  <a:cubicBezTo>
                    <a:pt x="86" y="58"/>
                    <a:pt x="92" y="45"/>
                    <a:pt x="92" y="34"/>
                  </a:cubicBezTo>
                  <a:cubicBezTo>
                    <a:pt x="92" y="24"/>
                    <a:pt x="86" y="10"/>
                    <a:pt x="73" y="10"/>
                  </a:cubicBezTo>
                  <a:close/>
                  <a:moveTo>
                    <a:pt x="108" y="17"/>
                  </a:moveTo>
                  <a:cubicBezTo>
                    <a:pt x="108" y="13"/>
                    <a:pt x="108" y="11"/>
                    <a:pt x="104" y="11"/>
                  </a:cubicBezTo>
                  <a:cubicBezTo>
                    <a:pt x="102" y="11"/>
                    <a:pt x="101" y="11"/>
                    <a:pt x="101" y="10"/>
                  </a:cubicBezTo>
                  <a:cubicBezTo>
                    <a:pt x="101" y="8"/>
                    <a:pt x="101" y="8"/>
                    <a:pt x="104" y="8"/>
                  </a:cubicBezTo>
                  <a:cubicBezTo>
                    <a:pt x="105" y="8"/>
                    <a:pt x="109" y="9"/>
                    <a:pt x="110" y="9"/>
                  </a:cubicBezTo>
                  <a:cubicBezTo>
                    <a:pt x="112" y="9"/>
                    <a:pt x="123" y="8"/>
                    <a:pt x="125" y="8"/>
                  </a:cubicBezTo>
                  <a:cubicBezTo>
                    <a:pt x="140" y="8"/>
                    <a:pt x="141" y="18"/>
                    <a:pt x="141" y="21"/>
                  </a:cubicBezTo>
                  <a:cubicBezTo>
                    <a:pt x="141" y="31"/>
                    <a:pt x="133" y="33"/>
                    <a:pt x="130" y="33"/>
                  </a:cubicBezTo>
                  <a:cubicBezTo>
                    <a:pt x="131" y="34"/>
                    <a:pt x="132" y="34"/>
                    <a:pt x="134" y="38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43" y="55"/>
                    <a:pt x="144" y="57"/>
                    <a:pt x="147" y="57"/>
                  </a:cubicBezTo>
                  <a:cubicBezTo>
                    <a:pt x="149" y="58"/>
                    <a:pt x="150" y="58"/>
                    <a:pt x="150" y="59"/>
                  </a:cubicBezTo>
                  <a:cubicBezTo>
                    <a:pt x="150" y="60"/>
                    <a:pt x="149" y="60"/>
                    <a:pt x="149" y="60"/>
                  </a:cubicBezTo>
                  <a:cubicBezTo>
                    <a:pt x="148" y="60"/>
                    <a:pt x="142" y="59"/>
                    <a:pt x="141" y="59"/>
                  </a:cubicBezTo>
                  <a:cubicBezTo>
                    <a:pt x="140" y="59"/>
                    <a:pt x="137" y="60"/>
                    <a:pt x="137" y="60"/>
                  </a:cubicBezTo>
                  <a:cubicBezTo>
                    <a:pt x="135" y="60"/>
                    <a:pt x="135" y="59"/>
                    <a:pt x="134" y="57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22" y="35"/>
                    <a:pt x="122" y="35"/>
                    <a:pt x="118" y="35"/>
                  </a:cubicBezTo>
                  <a:cubicBezTo>
                    <a:pt x="117" y="35"/>
                    <a:pt x="117" y="35"/>
                    <a:pt x="117" y="37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5"/>
                    <a:pt x="117" y="57"/>
                    <a:pt x="121" y="57"/>
                  </a:cubicBezTo>
                  <a:cubicBezTo>
                    <a:pt x="123" y="57"/>
                    <a:pt x="124" y="57"/>
                    <a:pt x="124" y="59"/>
                  </a:cubicBezTo>
                  <a:cubicBezTo>
                    <a:pt x="124" y="60"/>
                    <a:pt x="123" y="60"/>
                    <a:pt x="122" y="60"/>
                  </a:cubicBezTo>
                  <a:cubicBezTo>
                    <a:pt x="120" y="60"/>
                    <a:pt x="112" y="59"/>
                    <a:pt x="112" y="59"/>
                  </a:cubicBezTo>
                  <a:cubicBezTo>
                    <a:pt x="111" y="59"/>
                    <a:pt x="104" y="60"/>
                    <a:pt x="103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7"/>
                    <a:pt x="102" y="57"/>
                    <a:pt x="104" y="57"/>
                  </a:cubicBezTo>
                  <a:cubicBezTo>
                    <a:pt x="108" y="57"/>
                    <a:pt x="108" y="55"/>
                    <a:pt x="108" y="51"/>
                  </a:cubicBezTo>
                  <a:cubicBezTo>
                    <a:pt x="108" y="17"/>
                    <a:pt x="108" y="17"/>
                    <a:pt x="108" y="17"/>
                  </a:cubicBezTo>
                  <a:close/>
                  <a:moveTo>
                    <a:pt x="117" y="30"/>
                  </a:moveTo>
                  <a:cubicBezTo>
                    <a:pt x="117" y="32"/>
                    <a:pt x="117" y="33"/>
                    <a:pt x="121" y="33"/>
                  </a:cubicBezTo>
                  <a:cubicBezTo>
                    <a:pt x="124" y="33"/>
                    <a:pt x="132" y="33"/>
                    <a:pt x="132" y="22"/>
                  </a:cubicBezTo>
                  <a:cubicBezTo>
                    <a:pt x="132" y="19"/>
                    <a:pt x="131" y="11"/>
                    <a:pt x="120" y="11"/>
                  </a:cubicBezTo>
                  <a:cubicBezTo>
                    <a:pt x="117" y="11"/>
                    <a:pt x="117" y="13"/>
                    <a:pt x="117" y="16"/>
                  </a:cubicBezTo>
                  <a:cubicBezTo>
                    <a:pt x="117" y="30"/>
                    <a:pt x="117" y="30"/>
                    <a:pt x="117" y="30"/>
                  </a:cubicBezTo>
                  <a:close/>
                  <a:moveTo>
                    <a:pt x="160" y="17"/>
                  </a:moveTo>
                  <a:cubicBezTo>
                    <a:pt x="160" y="13"/>
                    <a:pt x="160" y="11"/>
                    <a:pt x="156" y="11"/>
                  </a:cubicBezTo>
                  <a:cubicBezTo>
                    <a:pt x="155" y="11"/>
                    <a:pt x="153" y="11"/>
                    <a:pt x="153" y="10"/>
                  </a:cubicBezTo>
                  <a:cubicBezTo>
                    <a:pt x="153" y="8"/>
                    <a:pt x="154" y="8"/>
                    <a:pt x="157" y="8"/>
                  </a:cubicBezTo>
                  <a:cubicBezTo>
                    <a:pt x="157" y="8"/>
                    <a:pt x="161" y="9"/>
                    <a:pt x="162" y="9"/>
                  </a:cubicBezTo>
                  <a:cubicBezTo>
                    <a:pt x="165" y="9"/>
                    <a:pt x="175" y="8"/>
                    <a:pt x="178" y="8"/>
                  </a:cubicBezTo>
                  <a:cubicBezTo>
                    <a:pt x="192" y="8"/>
                    <a:pt x="194" y="18"/>
                    <a:pt x="194" y="21"/>
                  </a:cubicBezTo>
                  <a:cubicBezTo>
                    <a:pt x="194" y="31"/>
                    <a:pt x="185" y="33"/>
                    <a:pt x="182" y="33"/>
                  </a:cubicBezTo>
                  <a:cubicBezTo>
                    <a:pt x="183" y="34"/>
                    <a:pt x="184" y="34"/>
                    <a:pt x="186" y="38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6" y="55"/>
                    <a:pt x="197" y="57"/>
                    <a:pt x="199" y="57"/>
                  </a:cubicBezTo>
                  <a:cubicBezTo>
                    <a:pt x="202" y="58"/>
                    <a:pt x="203" y="58"/>
                    <a:pt x="203" y="59"/>
                  </a:cubicBezTo>
                  <a:cubicBezTo>
                    <a:pt x="203" y="60"/>
                    <a:pt x="202" y="60"/>
                    <a:pt x="201" y="60"/>
                  </a:cubicBezTo>
                  <a:cubicBezTo>
                    <a:pt x="200" y="60"/>
                    <a:pt x="195" y="59"/>
                    <a:pt x="194" y="59"/>
                  </a:cubicBezTo>
                  <a:cubicBezTo>
                    <a:pt x="193" y="59"/>
                    <a:pt x="190" y="60"/>
                    <a:pt x="189" y="60"/>
                  </a:cubicBezTo>
                  <a:cubicBezTo>
                    <a:pt x="188" y="60"/>
                    <a:pt x="187" y="59"/>
                    <a:pt x="187" y="57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75" y="35"/>
                    <a:pt x="174" y="35"/>
                    <a:pt x="171" y="35"/>
                  </a:cubicBezTo>
                  <a:cubicBezTo>
                    <a:pt x="169" y="35"/>
                    <a:pt x="169" y="35"/>
                    <a:pt x="169" y="37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5"/>
                    <a:pt x="169" y="57"/>
                    <a:pt x="173" y="57"/>
                  </a:cubicBezTo>
                  <a:cubicBezTo>
                    <a:pt x="175" y="57"/>
                    <a:pt x="176" y="57"/>
                    <a:pt x="176" y="59"/>
                  </a:cubicBezTo>
                  <a:cubicBezTo>
                    <a:pt x="176" y="60"/>
                    <a:pt x="175" y="60"/>
                    <a:pt x="175" y="60"/>
                  </a:cubicBezTo>
                  <a:cubicBezTo>
                    <a:pt x="173" y="60"/>
                    <a:pt x="165" y="59"/>
                    <a:pt x="165" y="59"/>
                  </a:cubicBezTo>
                  <a:cubicBezTo>
                    <a:pt x="163" y="59"/>
                    <a:pt x="157" y="60"/>
                    <a:pt x="155" y="60"/>
                  </a:cubicBezTo>
                  <a:cubicBezTo>
                    <a:pt x="155" y="60"/>
                    <a:pt x="153" y="60"/>
                    <a:pt x="153" y="59"/>
                  </a:cubicBezTo>
                  <a:cubicBezTo>
                    <a:pt x="153" y="57"/>
                    <a:pt x="155" y="57"/>
                    <a:pt x="156" y="57"/>
                  </a:cubicBezTo>
                  <a:cubicBezTo>
                    <a:pt x="160" y="57"/>
                    <a:pt x="160" y="55"/>
                    <a:pt x="160" y="51"/>
                  </a:cubicBezTo>
                  <a:cubicBezTo>
                    <a:pt x="160" y="17"/>
                    <a:pt x="160" y="17"/>
                    <a:pt x="160" y="17"/>
                  </a:cubicBezTo>
                  <a:close/>
                  <a:moveTo>
                    <a:pt x="169" y="30"/>
                  </a:moveTo>
                  <a:cubicBezTo>
                    <a:pt x="169" y="32"/>
                    <a:pt x="169" y="33"/>
                    <a:pt x="173" y="33"/>
                  </a:cubicBezTo>
                  <a:cubicBezTo>
                    <a:pt x="176" y="33"/>
                    <a:pt x="184" y="33"/>
                    <a:pt x="184" y="22"/>
                  </a:cubicBezTo>
                  <a:cubicBezTo>
                    <a:pt x="184" y="19"/>
                    <a:pt x="183" y="11"/>
                    <a:pt x="173" y="11"/>
                  </a:cubicBezTo>
                  <a:cubicBezTo>
                    <a:pt x="169" y="11"/>
                    <a:pt x="169" y="13"/>
                    <a:pt x="169" y="16"/>
                  </a:cubicBezTo>
                  <a:cubicBezTo>
                    <a:pt x="169" y="30"/>
                    <a:pt x="169" y="30"/>
                    <a:pt x="169" y="30"/>
                  </a:cubicBezTo>
                  <a:close/>
                  <a:moveTo>
                    <a:pt x="212" y="17"/>
                  </a:moveTo>
                  <a:cubicBezTo>
                    <a:pt x="212" y="13"/>
                    <a:pt x="212" y="11"/>
                    <a:pt x="208" y="11"/>
                  </a:cubicBezTo>
                  <a:cubicBezTo>
                    <a:pt x="206" y="11"/>
                    <a:pt x="205" y="11"/>
                    <a:pt x="205" y="10"/>
                  </a:cubicBezTo>
                  <a:cubicBezTo>
                    <a:pt x="205" y="8"/>
                    <a:pt x="206" y="8"/>
                    <a:pt x="207" y="8"/>
                  </a:cubicBezTo>
                  <a:cubicBezTo>
                    <a:pt x="207" y="8"/>
                    <a:pt x="207" y="9"/>
                    <a:pt x="209" y="9"/>
                  </a:cubicBezTo>
                  <a:cubicBezTo>
                    <a:pt x="211" y="9"/>
                    <a:pt x="214" y="9"/>
                    <a:pt x="221" y="9"/>
                  </a:cubicBezTo>
                  <a:cubicBezTo>
                    <a:pt x="225" y="9"/>
                    <a:pt x="225" y="9"/>
                    <a:pt x="225" y="9"/>
                  </a:cubicBezTo>
                  <a:cubicBezTo>
                    <a:pt x="233" y="9"/>
                    <a:pt x="238" y="9"/>
                    <a:pt x="240" y="9"/>
                  </a:cubicBezTo>
                  <a:cubicBezTo>
                    <a:pt x="242" y="9"/>
                    <a:pt x="242" y="8"/>
                    <a:pt x="242" y="8"/>
                  </a:cubicBezTo>
                  <a:cubicBezTo>
                    <a:pt x="243" y="8"/>
                    <a:pt x="243" y="9"/>
                    <a:pt x="243" y="11"/>
                  </a:cubicBezTo>
                  <a:cubicBezTo>
                    <a:pt x="243" y="18"/>
                    <a:pt x="243" y="18"/>
                    <a:pt x="243" y="18"/>
                  </a:cubicBezTo>
                  <a:cubicBezTo>
                    <a:pt x="243" y="19"/>
                    <a:pt x="243" y="20"/>
                    <a:pt x="242" y="20"/>
                  </a:cubicBezTo>
                  <a:cubicBezTo>
                    <a:pt x="242" y="20"/>
                    <a:pt x="241" y="20"/>
                    <a:pt x="240" y="17"/>
                  </a:cubicBezTo>
                  <a:cubicBezTo>
                    <a:pt x="239" y="14"/>
                    <a:pt x="237" y="11"/>
                    <a:pt x="225" y="11"/>
                  </a:cubicBezTo>
                  <a:cubicBezTo>
                    <a:pt x="221" y="11"/>
                    <a:pt x="221" y="12"/>
                    <a:pt x="221" y="16"/>
                  </a:cubicBezTo>
                  <a:cubicBezTo>
                    <a:pt x="221" y="28"/>
                    <a:pt x="221" y="28"/>
                    <a:pt x="221" y="28"/>
                  </a:cubicBezTo>
                  <a:cubicBezTo>
                    <a:pt x="221" y="30"/>
                    <a:pt x="221" y="31"/>
                    <a:pt x="226" y="31"/>
                  </a:cubicBezTo>
                  <a:cubicBezTo>
                    <a:pt x="235" y="31"/>
                    <a:pt x="235" y="29"/>
                    <a:pt x="237" y="25"/>
                  </a:cubicBezTo>
                  <a:cubicBezTo>
                    <a:pt x="237" y="24"/>
                    <a:pt x="238" y="24"/>
                    <a:pt x="238" y="24"/>
                  </a:cubicBezTo>
                  <a:cubicBezTo>
                    <a:pt x="239" y="24"/>
                    <a:pt x="239" y="24"/>
                    <a:pt x="239" y="25"/>
                  </a:cubicBezTo>
                  <a:cubicBezTo>
                    <a:pt x="239" y="26"/>
                    <a:pt x="238" y="34"/>
                    <a:pt x="238" y="36"/>
                  </a:cubicBezTo>
                  <a:cubicBezTo>
                    <a:pt x="238" y="37"/>
                    <a:pt x="239" y="40"/>
                    <a:pt x="239" y="40"/>
                  </a:cubicBezTo>
                  <a:cubicBezTo>
                    <a:pt x="239" y="41"/>
                    <a:pt x="239" y="42"/>
                    <a:pt x="238" y="42"/>
                  </a:cubicBezTo>
                  <a:cubicBezTo>
                    <a:pt x="237" y="42"/>
                    <a:pt x="237" y="42"/>
                    <a:pt x="236" y="40"/>
                  </a:cubicBezTo>
                  <a:cubicBezTo>
                    <a:pt x="234" y="34"/>
                    <a:pt x="232" y="34"/>
                    <a:pt x="225" y="34"/>
                  </a:cubicBezTo>
                  <a:cubicBezTo>
                    <a:pt x="222" y="34"/>
                    <a:pt x="221" y="34"/>
                    <a:pt x="221" y="36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21" y="56"/>
                    <a:pt x="223" y="57"/>
                    <a:pt x="230" y="57"/>
                  </a:cubicBezTo>
                  <a:cubicBezTo>
                    <a:pt x="233" y="57"/>
                    <a:pt x="238" y="57"/>
                    <a:pt x="242" y="50"/>
                  </a:cubicBezTo>
                  <a:cubicBezTo>
                    <a:pt x="243" y="47"/>
                    <a:pt x="243" y="47"/>
                    <a:pt x="244" y="47"/>
                  </a:cubicBezTo>
                  <a:cubicBezTo>
                    <a:pt x="245" y="47"/>
                    <a:pt x="245" y="47"/>
                    <a:pt x="245" y="48"/>
                  </a:cubicBezTo>
                  <a:cubicBezTo>
                    <a:pt x="245" y="49"/>
                    <a:pt x="244" y="54"/>
                    <a:pt x="244" y="57"/>
                  </a:cubicBezTo>
                  <a:cubicBezTo>
                    <a:pt x="244" y="59"/>
                    <a:pt x="243" y="60"/>
                    <a:pt x="241" y="60"/>
                  </a:cubicBezTo>
                  <a:cubicBezTo>
                    <a:pt x="237" y="60"/>
                    <a:pt x="231" y="60"/>
                    <a:pt x="226" y="60"/>
                  </a:cubicBezTo>
                  <a:cubicBezTo>
                    <a:pt x="221" y="59"/>
                    <a:pt x="218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3" y="59"/>
                    <a:pt x="211" y="59"/>
                    <a:pt x="209" y="60"/>
                  </a:cubicBezTo>
                  <a:cubicBezTo>
                    <a:pt x="208" y="60"/>
                    <a:pt x="207" y="60"/>
                    <a:pt x="207" y="60"/>
                  </a:cubicBezTo>
                  <a:cubicBezTo>
                    <a:pt x="206" y="60"/>
                    <a:pt x="205" y="60"/>
                    <a:pt x="205" y="58"/>
                  </a:cubicBezTo>
                  <a:cubicBezTo>
                    <a:pt x="205" y="57"/>
                    <a:pt x="206" y="57"/>
                    <a:pt x="208" y="57"/>
                  </a:cubicBezTo>
                  <a:cubicBezTo>
                    <a:pt x="212" y="57"/>
                    <a:pt x="212" y="55"/>
                    <a:pt x="212" y="51"/>
                  </a:cubicBezTo>
                  <a:cubicBezTo>
                    <a:pt x="212" y="17"/>
                    <a:pt x="212" y="17"/>
                    <a:pt x="212" y="17"/>
                  </a:cubicBezTo>
                  <a:close/>
                  <a:moveTo>
                    <a:pt x="265" y="60"/>
                  </a:moveTo>
                  <a:cubicBezTo>
                    <a:pt x="259" y="60"/>
                    <a:pt x="253" y="58"/>
                    <a:pt x="252" y="57"/>
                  </a:cubicBezTo>
                  <a:cubicBezTo>
                    <a:pt x="251" y="56"/>
                    <a:pt x="251" y="55"/>
                    <a:pt x="251" y="53"/>
                  </a:cubicBezTo>
                  <a:cubicBezTo>
                    <a:pt x="251" y="53"/>
                    <a:pt x="251" y="49"/>
                    <a:pt x="251" y="46"/>
                  </a:cubicBezTo>
                  <a:cubicBezTo>
                    <a:pt x="251" y="45"/>
                    <a:pt x="251" y="44"/>
                    <a:pt x="252" y="44"/>
                  </a:cubicBezTo>
                  <a:cubicBezTo>
                    <a:pt x="253" y="44"/>
                    <a:pt x="253" y="45"/>
                    <a:pt x="253" y="46"/>
                  </a:cubicBezTo>
                  <a:cubicBezTo>
                    <a:pt x="255" y="53"/>
                    <a:pt x="260" y="58"/>
                    <a:pt x="266" y="58"/>
                  </a:cubicBezTo>
                  <a:cubicBezTo>
                    <a:pt x="270" y="58"/>
                    <a:pt x="276" y="56"/>
                    <a:pt x="276" y="49"/>
                  </a:cubicBezTo>
                  <a:cubicBezTo>
                    <a:pt x="276" y="43"/>
                    <a:pt x="270" y="39"/>
                    <a:pt x="265" y="37"/>
                  </a:cubicBezTo>
                  <a:cubicBezTo>
                    <a:pt x="258" y="34"/>
                    <a:pt x="251" y="31"/>
                    <a:pt x="251" y="22"/>
                  </a:cubicBezTo>
                  <a:cubicBezTo>
                    <a:pt x="251" y="14"/>
                    <a:pt x="257" y="8"/>
                    <a:pt x="268" y="8"/>
                  </a:cubicBezTo>
                  <a:cubicBezTo>
                    <a:pt x="272" y="8"/>
                    <a:pt x="277" y="9"/>
                    <a:pt x="278" y="10"/>
                  </a:cubicBezTo>
                  <a:cubicBezTo>
                    <a:pt x="279" y="10"/>
                    <a:pt x="279" y="11"/>
                    <a:pt x="279" y="18"/>
                  </a:cubicBezTo>
                  <a:cubicBezTo>
                    <a:pt x="279" y="20"/>
                    <a:pt x="279" y="21"/>
                    <a:pt x="278" y="21"/>
                  </a:cubicBezTo>
                  <a:cubicBezTo>
                    <a:pt x="277" y="21"/>
                    <a:pt x="277" y="20"/>
                    <a:pt x="276" y="18"/>
                  </a:cubicBezTo>
                  <a:cubicBezTo>
                    <a:pt x="275" y="15"/>
                    <a:pt x="274" y="10"/>
                    <a:pt x="267" y="10"/>
                  </a:cubicBezTo>
                  <a:cubicBezTo>
                    <a:pt x="260" y="10"/>
                    <a:pt x="258" y="15"/>
                    <a:pt x="258" y="18"/>
                  </a:cubicBezTo>
                  <a:cubicBezTo>
                    <a:pt x="258" y="24"/>
                    <a:pt x="263" y="26"/>
                    <a:pt x="269" y="28"/>
                  </a:cubicBezTo>
                  <a:cubicBezTo>
                    <a:pt x="274" y="30"/>
                    <a:pt x="282" y="34"/>
                    <a:pt x="282" y="43"/>
                  </a:cubicBezTo>
                  <a:cubicBezTo>
                    <a:pt x="282" y="53"/>
                    <a:pt x="276" y="60"/>
                    <a:pt x="265" y="60"/>
                  </a:cubicBezTo>
                  <a:close/>
                  <a:moveTo>
                    <a:pt x="312" y="51"/>
                  </a:moveTo>
                  <a:cubicBezTo>
                    <a:pt x="312" y="55"/>
                    <a:pt x="312" y="57"/>
                    <a:pt x="316" y="57"/>
                  </a:cubicBezTo>
                  <a:cubicBezTo>
                    <a:pt x="318" y="57"/>
                    <a:pt x="319" y="57"/>
                    <a:pt x="319" y="58"/>
                  </a:cubicBezTo>
                  <a:cubicBezTo>
                    <a:pt x="319" y="60"/>
                    <a:pt x="318" y="60"/>
                    <a:pt x="317" y="60"/>
                  </a:cubicBezTo>
                  <a:cubicBezTo>
                    <a:pt x="315" y="60"/>
                    <a:pt x="310" y="59"/>
                    <a:pt x="308" y="59"/>
                  </a:cubicBezTo>
                  <a:cubicBezTo>
                    <a:pt x="306" y="59"/>
                    <a:pt x="300" y="60"/>
                    <a:pt x="298" y="60"/>
                  </a:cubicBezTo>
                  <a:cubicBezTo>
                    <a:pt x="297" y="60"/>
                    <a:pt x="296" y="60"/>
                    <a:pt x="296" y="58"/>
                  </a:cubicBezTo>
                  <a:cubicBezTo>
                    <a:pt x="296" y="57"/>
                    <a:pt x="298" y="57"/>
                    <a:pt x="299" y="57"/>
                  </a:cubicBezTo>
                  <a:cubicBezTo>
                    <a:pt x="303" y="57"/>
                    <a:pt x="303" y="55"/>
                    <a:pt x="303" y="51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1"/>
                    <a:pt x="303" y="11"/>
                    <a:pt x="301" y="11"/>
                  </a:cubicBezTo>
                  <a:cubicBezTo>
                    <a:pt x="296" y="11"/>
                    <a:pt x="291" y="11"/>
                    <a:pt x="287" y="19"/>
                  </a:cubicBezTo>
                  <a:cubicBezTo>
                    <a:pt x="286" y="20"/>
                    <a:pt x="285" y="21"/>
                    <a:pt x="285" y="21"/>
                  </a:cubicBezTo>
                  <a:cubicBezTo>
                    <a:pt x="284" y="21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8"/>
                  </a:cubicBezTo>
                  <a:cubicBezTo>
                    <a:pt x="287" y="7"/>
                    <a:pt x="287" y="7"/>
                    <a:pt x="287" y="7"/>
                  </a:cubicBezTo>
                  <a:cubicBezTo>
                    <a:pt x="287" y="6"/>
                    <a:pt x="288" y="5"/>
                    <a:pt x="288" y="5"/>
                  </a:cubicBezTo>
                  <a:cubicBezTo>
                    <a:pt x="289" y="5"/>
                    <a:pt x="289" y="6"/>
                    <a:pt x="289" y="6"/>
                  </a:cubicBezTo>
                  <a:cubicBezTo>
                    <a:pt x="290" y="9"/>
                    <a:pt x="291" y="9"/>
                    <a:pt x="293" y="9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28" y="9"/>
                    <a:pt x="328" y="8"/>
                    <a:pt x="329" y="6"/>
                  </a:cubicBezTo>
                  <a:cubicBezTo>
                    <a:pt x="329" y="6"/>
                    <a:pt x="329" y="5"/>
                    <a:pt x="330" y="5"/>
                  </a:cubicBezTo>
                  <a:cubicBezTo>
                    <a:pt x="331" y="5"/>
                    <a:pt x="331" y="6"/>
                    <a:pt x="331" y="8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30" y="20"/>
                    <a:pt x="330" y="21"/>
                    <a:pt x="329" y="21"/>
                  </a:cubicBezTo>
                  <a:cubicBezTo>
                    <a:pt x="329" y="21"/>
                    <a:pt x="328" y="21"/>
                    <a:pt x="328" y="19"/>
                  </a:cubicBezTo>
                  <a:cubicBezTo>
                    <a:pt x="326" y="11"/>
                    <a:pt x="322" y="11"/>
                    <a:pt x="317" y="11"/>
                  </a:cubicBezTo>
                  <a:cubicBezTo>
                    <a:pt x="312" y="11"/>
                    <a:pt x="312" y="11"/>
                    <a:pt x="312" y="14"/>
                  </a:cubicBezTo>
                  <a:cubicBezTo>
                    <a:pt x="312" y="51"/>
                    <a:pt x="312" y="51"/>
                    <a:pt x="312" y="51"/>
                  </a:cubicBezTo>
                  <a:close/>
                  <a:moveTo>
                    <a:pt x="343" y="17"/>
                  </a:moveTo>
                  <a:cubicBezTo>
                    <a:pt x="343" y="13"/>
                    <a:pt x="343" y="11"/>
                    <a:pt x="339" y="11"/>
                  </a:cubicBezTo>
                  <a:cubicBezTo>
                    <a:pt x="337" y="11"/>
                    <a:pt x="336" y="11"/>
                    <a:pt x="336" y="10"/>
                  </a:cubicBezTo>
                  <a:cubicBezTo>
                    <a:pt x="336" y="8"/>
                    <a:pt x="337" y="8"/>
                    <a:pt x="337" y="8"/>
                  </a:cubicBezTo>
                  <a:cubicBezTo>
                    <a:pt x="337" y="8"/>
                    <a:pt x="338" y="9"/>
                    <a:pt x="339" y="9"/>
                  </a:cubicBezTo>
                  <a:cubicBezTo>
                    <a:pt x="341" y="9"/>
                    <a:pt x="345" y="9"/>
                    <a:pt x="352" y="9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64" y="9"/>
                    <a:pt x="368" y="9"/>
                    <a:pt x="370" y="9"/>
                  </a:cubicBezTo>
                  <a:cubicBezTo>
                    <a:pt x="372" y="9"/>
                    <a:pt x="373" y="8"/>
                    <a:pt x="373" y="8"/>
                  </a:cubicBezTo>
                  <a:cubicBezTo>
                    <a:pt x="374" y="8"/>
                    <a:pt x="374" y="9"/>
                    <a:pt x="374" y="11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4" y="20"/>
                    <a:pt x="373" y="20"/>
                  </a:cubicBezTo>
                  <a:cubicBezTo>
                    <a:pt x="372" y="20"/>
                    <a:pt x="372" y="20"/>
                    <a:pt x="370" y="17"/>
                  </a:cubicBezTo>
                  <a:cubicBezTo>
                    <a:pt x="369" y="14"/>
                    <a:pt x="367" y="11"/>
                    <a:pt x="356" y="11"/>
                  </a:cubicBezTo>
                  <a:cubicBezTo>
                    <a:pt x="352" y="11"/>
                    <a:pt x="351" y="12"/>
                    <a:pt x="351" y="16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1" y="30"/>
                    <a:pt x="351" y="31"/>
                    <a:pt x="356" y="31"/>
                  </a:cubicBezTo>
                  <a:cubicBezTo>
                    <a:pt x="365" y="31"/>
                    <a:pt x="366" y="29"/>
                    <a:pt x="367" y="25"/>
                  </a:cubicBezTo>
                  <a:cubicBezTo>
                    <a:pt x="368" y="24"/>
                    <a:pt x="368" y="24"/>
                    <a:pt x="369" y="24"/>
                  </a:cubicBezTo>
                  <a:cubicBezTo>
                    <a:pt x="369" y="24"/>
                    <a:pt x="370" y="24"/>
                    <a:pt x="370" y="25"/>
                  </a:cubicBezTo>
                  <a:cubicBezTo>
                    <a:pt x="370" y="26"/>
                    <a:pt x="369" y="34"/>
                    <a:pt x="369" y="36"/>
                  </a:cubicBezTo>
                  <a:cubicBezTo>
                    <a:pt x="369" y="37"/>
                    <a:pt x="369" y="40"/>
                    <a:pt x="369" y="40"/>
                  </a:cubicBezTo>
                  <a:cubicBezTo>
                    <a:pt x="369" y="41"/>
                    <a:pt x="369" y="42"/>
                    <a:pt x="368" y="42"/>
                  </a:cubicBezTo>
                  <a:cubicBezTo>
                    <a:pt x="368" y="42"/>
                    <a:pt x="367" y="42"/>
                    <a:pt x="367" y="40"/>
                  </a:cubicBezTo>
                  <a:cubicBezTo>
                    <a:pt x="365" y="34"/>
                    <a:pt x="363" y="34"/>
                    <a:pt x="356" y="34"/>
                  </a:cubicBezTo>
                  <a:cubicBezTo>
                    <a:pt x="352" y="34"/>
                    <a:pt x="351" y="34"/>
                    <a:pt x="351" y="36"/>
                  </a:cubicBezTo>
                  <a:cubicBezTo>
                    <a:pt x="351" y="50"/>
                    <a:pt x="351" y="50"/>
                    <a:pt x="351" y="50"/>
                  </a:cubicBezTo>
                  <a:cubicBezTo>
                    <a:pt x="351" y="56"/>
                    <a:pt x="353" y="57"/>
                    <a:pt x="360" y="57"/>
                  </a:cubicBezTo>
                  <a:cubicBezTo>
                    <a:pt x="364" y="57"/>
                    <a:pt x="369" y="57"/>
                    <a:pt x="372" y="50"/>
                  </a:cubicBezTo>
                  <a:cubicBezTo>
                    <a:pt x="374" y="47"/>
                    <a:pt x="374" y="47"/>
                    <a:pt x="375" y="47"/>
                  </a:cubicBezTo>
                  <a:cubicBezTo>
                    <a:pt x="375" y="47"/>
                    <a:pt x="376" y="47"/>
                    <a:pt x="376" y="48"/>
                  </a:cubicBezTo>
                  <a:cubicBezTo>
                    <a:pt x="376" y="49"/>
                    <a:pt x="375" y="54"/>
                    <a:pt x="375" y="57"/>
                  </a:cubicBezTo>
                  <a:cubicBezTo>
                    <a:pt x="374" y="59"/>
                    <a:pt x="374" y="60"/>
                    <a:pt x="371" y="60"/>
                  </a:cubicBezTo>
                  <a:cubicBezTo>
                    <a:pt x="367" y="60"/>
                    <a:pt x="361" y="60"/>
                    <a:pt x="357" y="60"/>
                  </a:cubicBezTo>
                  <a:cubicBezTo>
                    <a:pt x="352" y="59"/>
                    <a:pt x="348" y="59"/>
                    <a:pt x="348" y="59"/>
                  </a:cubicBezTo>
                  <a:cubicBezTo>
                    <a:pt x="347" y="59"/>
                    <a:pt x="347" y="59"/>
                    <a:pt x="347" y="59"/>
                  </a:cubicBezTo>
                  <a:cubicBezTo>
                    <a:pt x="343" y="59"/>
                    <a:pt x="341" y="59"/>
                    <a:pt x="340" y="60"/>
                  </a:cubicBezTo>
                  <a:cubicBezTo>
                    <a:pt x="339" y="60"/>
                    <a:pt x="338" y="60"/>
                    <a:pt x="337" y="60"/>
                  </a:cubicBezTo>
                  <a:cubicBezTo>
                    <a:pt x="337" y="60"/>
                    <a:pt x="336" y="60"/>
                    <a:pt x="336" y="58"/>
                  </a:cubicBezTo>
                  <a:cubicBezTo>
                    <a:pt x="336" y="57"/>
                    <a:pt x="337" y="57"/>
                    <a:pt x="339" y="57"/>
                  </a:cubicBezTo>
                  <a:cubicBezTo>
                    <a:pt x="343" y="57"/>
                    <a:pt x="343" y="55"/>
                    <a:pt x="343" y="51"/>
                  </a:cubicBezTo>
                  <a:cubicBezTo>
                    <a:pt x="343" y="17"/>
                    <a:pt x="343" y="17"/>
                    <a:pt x="343" y="17"/>
                  </a:cubicBezTo>
                  <a:close/>
                  <a:moveTo>
                    <a:pt x="388" y="17"/>
                  </a:moveTo>
                  <a:cubicBezTo>
                    <a:pt x="388" y="13"/>
                    <a:pt x="388" y="11"/>
                    <a:pt x="384" y="11"/>
                  </a:cubicBezTo>
                  <a:cubicBezTo>
                    <a:pt x="382" y="11"/>
                    <a:pt x="381" y="11"/>
                    <a:pt x="381" y="10"/>
                  </a:cubicBezTo>
                  <a:cubicBezTo>
                    <a:pt x="381" y="8"/>
                    <a:pt x="382" y="8"/>
                    <a:pt x="384" y="8"/>
                  </a:cubicBezTo>
                  <a:cubicBezTo>
                    <a:pt x="385" y="8"/>
                    <a:pt x="389" y="9"/>
                    <a:pt x="390" y="9"/>
                  </a:cubicBezTo>
                  <a:cubicBezTo>
                    <a:pt x="392" y="9"/>
                    <a:pt x="403" y="8"/>
                    <a:pt x="406" y="8"/>
                  </a:cubicBezTo>
                  <a:cubicBezTo>
                    <a:pt x="420" y="8"/>
                    <a:pt x="421" y="18"/>
                    <a:pt x="421" y="21"/>
                  </a:cubicBezTo>
                  <a:cubicBezTo>
                    <a:pt x="421" y="31"/>
                    <a:pt x="413" y="33"/>
                    <a:pt x="410" y="33"/>
                  </a:cubicBezTo>
                  <a:cubicBezTo>
                    <a:pt x="411" y="34"/>
                    <a:pt x="412" y="34"/>
                    <a:pt x="414" y="38"/>
                  </a:cubicBezTo>
                  <a:cubicBezTo>
                    <a:pt x="422" y="52"/>
                    <a:pt x="422" y="52"/>
                    <a:pt x="422" y="52"/>
                  </a:cubicBezTo>
                  <a:cubicBezTo>
                    <a:pt x="424" y="55"/>
                    <a:pt x="425" y="57"/>
                    <a:pt x="427" y="57"/>
                  </a:cubicBezTo>
                  <a:cubicBezTo>
                    <a:pt x="430" y="58"/>
                    <a:pt x="430" y="58"/>
                    <a:pt x="430" y="59"/>
                  </a:cubicBezTo>
                  <a:cubicBezTo>
                    <a:pt x="430" y="60"/>
                    <a:pt x="430" y="60"/>
                    <a:pt x="429" y="60"/>
                  </a:cubicBezTo>
                  <a:cubicBezTo>
                    <a:pt x="428" y="60"/>
                    <a:pt x="423" y="59"/>
                    <a:pt x="421" y="59"/>
                  </a:cubicBezTo>
                  <a:cubicBezTo>
                    <a:pt x="421" y="59"/>
                    <a:pt x="418" y="60"/>
                    <a:pt x="417" y="60"/>
                  </a:cubicBezTo>
                  <a:cubicBezTo>
                    <a:pt x="416" y="60"/>
                    <a:pt x="415" y="59"/>
                    <a:pt x="414" y="57"/>
                  </a:cubicBezTo>
                  <a:cubicBezTo>
                    <a:pt x="404" y="39"/>
                    <a:pt x="404" y="39"/>
                    <a:pt x="404" y="39"/>
                  </a:cubicBezTo>
                  <a:cubicBezTo>
                    <a:pt x="403" y="35"/>
                    <a:pt x="402" y="35"/>
                    <a:pt x="399" y="35"/>
                  </a:cubicBezTo>
                  <a:cubicBezTo>
                    <a:pt x="397" y="35"/>
                    <a:pt x="397" y="35"/>
                    <a:pt x="397" y="37"/>
                  </a:cubicBezTo>
                  <a:cubicBezTo>
                    <a:pt x="397" y="51"/>
                    <a:pt x="397" y="51"/>
                    <a:pt x="397" y="51"/>
                  </a:cubicBezTo>
                  <a:cubicBezTo>
                    <a:pt x="397" y="55"/>
                    <a:pt x="397" y="57"/>
                    <a:pt x="401" y="57"/>
                  </a:cubicBezTo>
                  <a:cubicBezTo>
                    <a:pt x="403" y="57"/>
                    <a:pt x="404" y="57"/>
                    <a:pt x="404" y="59"/>
                  </a:cubicBezTo>
                  <a:cubicBezTo>
                    <a:pt x="404" y="60"/>
                    <a:pt x="403" y="60"/>
                    <a:pt x="402" y="60"/>
                  </a:cubicBezTo>
                  <a:cubicBezTo>
                    <a:pt x="401" y="60"/>
                    <a:pt x="393" y="59"/>
                    <a:pt x="393" y="59"/>
                  </a:cubicBezTo>
                  <a:cubicBezTo>
                    <a:pt x="391" y="59"/>
                    <a:pt x="385" y="60"/>
                    <a:pt x="383" y="60"/>
                  </a:cubicBezTo>
                  <a:cubicBezTo>
                    <a:pt x="382" y="60"/>
                    <a:pt x="381" y="60"/>
                    <a:pt x="381" y="59"/>
                  </a:cubicBezTo>
                  <a:cubicBezTo>
                    <a:pt x="381" y="57"/>
                    <a:pt x="383" y="57"/>
                    <a:pt x="384" y="57"/>
                  </a:cubicBezTo>
                  <a:cubicBezTo>
                    <a:pt x="388" y="57"/>
                    <a:pt x="388" y="55"/>
                    <a:pt x="388" y="51"/>
                  </a:cubicBezTo>
                  <a:cubicBezTo>
                    <a:pt x="388" y="17"/>
                    <a:pt x="388" y="17"/>
                    <a:pt x="388" y="17"/>
                  </a:cubicBezTo>
                  <a:close/>
                  <a:moveTo>
                    <a:pt x="397" y="30"/>
                  </a:moveTo>
                  <a:cubicBezTo>
                    <a:pt x="397" y="32"/>
                    <a:pt x="397" y="33"/>
                    <a:pt x="401" y="33"/>
                  </a:cubicBezTo>
                  <a:cubicBezTo>
                    <a:pt x="404" y="33"/>
                    <a:pt x="412" y="33"/>
                    <a:pt x="412" y="22"/>
                  </a:cubicBezTo>
                  <a:cubicBezTo>
                    <a:pt x="412" y="19"/>
                    <a:pt x="411" y="11"/>
                    <a:pt x="401" y="11"/>
                  </a:cubicBezTo>
                  <a:cubicBezTo>
                    <a:pt x="397" y="11"/>
                    <a:pt x="397" y="13"/>
                    <a:pt x="397" y="16"/>
                  </a:cubicBezTo>
                  <a:cubicBezTo>
                    <a:pt x="397" y="30"/>
                    <a:pt x="397" y="30"/>
                    <a:pt x="397" y="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latin typeface="Lucida Grande" pitchFamily="-110" charset="0"/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gray">
            <a:xfrm>
              <a:off x="3376" y="2096"/>
              <a:ext cx="33" cy="33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7" y="1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2" y="7"/>
                </a:cxn>
                <a:cxn ang="0">
                  <a:pos x="7" y="14"/>
                </a:cxn>
                <a:cxn ang="0">
                  <a:pos x="14" y="7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14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9" y="11"/>
                </a:cxn>
                <a:cxn ang="0">
                  <a:pos x="11" y="11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6" y="7"/>
                </a:cxn>
              </a:cxnLst>
              <a:rect l="0" t="0" r="r" b="b"/>
              <a:pathLst>
                <a:path w="14" h="14">
                  <a:moveTo>
                    <a:pt x="2" y="7"/>
                  </a:moveTo>
                  <a:cubicBezTo>
                    <a:pt x="2" y="4"/>
                    <a:pt x="4" y="1"/>
                    <a:pt x="7" y="1"/>
                  </a:cubicBezTo>
                  <a:cubicBezTo>
                    <a:pt x="10" y="1"/>
                    <a:pt x="13" y="4"/>
                    <a:pt x="13" y="7"/>
                  </a:cubicBezTo>
                  <a:cubicBezTo>
                    <a:pt x="13" y="11"/>
                    <a:pt x="10" y="13"/>
                    <a:pt x="7" y="13"/>
                  </a:cubicBezTo>
                  <a:cubicBezTo>
                    <a:pt x="4" y="13"/>
                    <a:pt x="2" y="11"/>
                    <a:pt x="2" y="7"/>
                  </a:cubicBezTo>
                  <a:close/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7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9" y="7"/>
                    <a:pt x="8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2400">
                <a:latin typeface="Lucida Grande" pitchFamily="-110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schadler@forrester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70"/>
          <p:cNvSpPr>
            <a:spLocks noChangeShapeType="1"/>
          </p:cNvSpPr>
          <p:nvPr/>
        </p:nvSpPr>
        <p:spPr bwMode="auto">
          <a:xfrm>
            <a:off x="1981200" y="2259013"/>
            <a:ext cx="5638800" cy="0"/>
          </a:xfrm>
          <a:prstGeom prst="line">
            <a:avLst/>
          </a:prstGeom>
          <a:noFill/>
          <a:ln w="28575" cap="sq">
            <a:noFill/>
            <a:round/>
            <a:headEnd type="none" w="sm" len="sm"/>
            <a:tailEnd type="none" w="sm" len="sm"/>
          </a:ln>
        </p:spPr>
        <p:txBody>
          <a:bodyPr lIns="182880"/>
          <a:lstStyle/>
          <a:p>
            <a:endParaRPr lang="en-US"/>
          </a:p>
        </p:txBody>
      </p:sp>
      <p:sp>
        <p:nvSpPr>
          <p:cNvPr id="18435" name="Line 71"/>
          <p:cNvSpPr>
            <a:spLocks noChangeShapeType="1"/>
          </p:cNvSpPr>
          <p:nvPr/>
        </p:nvSpPr>
        <p:spPr bwMode="auto">
          <a:xfrm>
            <a:off x="1981200" y="4598988"/>
            <a:ext cx="5638800" cy="0"/>
          </a:xfrm>
          <a:prstGeom prst="line">
            <a:avLst/>
          </a:prstGeom>
          <a:noFill/>
          <a:ln w="28575" cap="sq">
            <a:noFill/>
            <a:round/>
            <a:headEnd type="none" w="sm" len="sm"/>
            <a:tailEnd type="none" w="sm" len="sm"/>
          </a:ln>
        </p:spPr>
        <p:txBody>
          <a:bodyPr lIns="182880"/>
          <a:lstStyle/>
          <a:p>
            <a:endParaRPr lang="en-US"/>
          </a:p>
        </p:txBody>
      </p:sp>
      <p:sp>
        <p:nvSpPr>
          <p:cNvPr id="18436" name="Line 73"/>
          <p:cNvSpPr>
            <a:spLocks noChangeShapeType="1"/>
          </p:cNvSpPr>
          <p:nvPr/>
        </p:nvSpPr>
        <p:spPr bwMode="auto">
          <a:xfrm>
            <a:off x="7620000" y="2259013"/>
            <a:ext cx="0" cy="593725"/>
          </a:xfrm>
          <a:prstGeom prst="line">
            <a:avLst/>
          </a:prstGeom>
          <a:noFill/>
          <a:ln w="28575" cap="sq">
            <a:noFill/>
            <a:round/>
            <a:headEnd type="none" w="sm" len="sm"/>
            <a:tailEnd type="none" w="sm" len="sm"/>
          </a:ln>
        </p:spPr>
        <p:txBody>
          <a:bodyPr lIns="182880"/>
          <a:lstStyle/>
          <a:p>
            <a:endParaRPr lang="en-US"/>
          </a:p>
        </p:txBody>
      </p:sp>
      <p:sp>
        <p:nvSpPr>
          <p:cNvPr id="18437" name="Line 74"/>
          <p:cNvSpPr>
            <a:spLocks noChangeShapeType="1"/>
          </p:cNvSpPr>
          <p:nvPr/>
        </p:nvSpPr>
        <p:spPr bwMode="auto">
          <a:xfrm>
            <a:off x="7620000" y="2852738"/>
            <a:ext cx="0" cy="1746250"/>
          </a:xfrm>
          <a:prstGeom prst="line">
            <a:avLst/>
          </a:prstGeom>
          <a:noFill/>
          <a:ln w="28575" cap="sq">
            <a:noFill/>
            <a:round/>
            <a:headEnd type="none" w="sm" len="sm"/>
            <a:tailEnd type="none" w="sm" len="sm"/>
          </a:ln>
        </p:spPr>
        <p:txBody>
          <a:bodyPr lIns="182880"/>
          <a:lstStyle/>
          <a:p>
            <a:endParaRPr lang="en-US"/>
          </a:p>
        </p:txBody>
      </p:sp>
      <p:graphicFrame>
        <p:nvGraphicFramePr>
          <p:cNvPr id="2207" name="Group 159"/>
          <p:cNvGraphicFramePr>
            <a:graphicFrameLocks noGrp="1"/>
          </p:cNvGraphicFramePr>
          <p:nvPr/>
        </p:nvGraphicFramePr>
        <p:xfrm>
          <a:off x="1219200" y="2057400"/>
          <a:ext cx="7620000" cy="2737549"/>
        </p:xfrm>
        <a:graphic>
          <a:graphicData uri="http://schemas.openxmlformats.org/drawingml/2006/table">
            <a:tbl>
              <a:tblPr/>
              <a:tblGrid>
                <a:gridCol w="7620000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It’s Early Days For Cloud Computing</a:t>
                      </a:r>
                    </a:p>
                  </a:txBody>
                  <a:tcPr marL="1828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Ted Schadler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Vice President &amp; Principal Analyst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Forrester Research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March 22, 2010</a:t>
                      </a:r>
                    </a:p>
                  </a:txBody>
                  <a:tcPr marL="1828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On-premises solutions require up-front payments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gray">
          <a:xfrm>
            <a:off x="2398713" y="6156325"/>
            <a:ext cx="609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600" b="1">
                <a:ea typeface="ヒラギノ角ゴ Pro W3"/>
                <a:cs typeface="ヒラギノ角ゴ Pro W3"/>
              </a:rPr>
              <a:t>Year 1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gray">
          <a:xfrm>
            <a:off x="914400" y="3228975"/>
            <a:ext cx="552450" cy="733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600" b="1">
                <a:ea typeface="ヒラギノ角ゴ Pro W3"/>
                <a:cs typeface="ヒラギノ角ゴ Pro W3"/>
              </a:rPr>
              <a:t>Cash </a:t>
            </a:r>
          </a:p>
          <a:p>
            <a:pPr algn="ctr" eaLnBrk="0" hangingPunct="0"/>
            <a:r>
              <a:rPr lang="en-US" sz="1600" b="1">
                <a:ea typeface="ヒラギノ角ゴ Pro W3"/>
                <a:cs typeface="ヒラギノ角ゴ Pro W3"/>
              </a:rPr>
              <a:t>flow</a:t>
            </a:r>
          </a:p>
          <a:p>
            <a:pPr algn="ctr" eaLnBrk="0" hangingPunct="0"/>
            <a:r>
              <a:rPr lang="en-US" sz="1600" b="1">
                <a:ea typeface="ヒラギノ角ゴ Pro W3"/>
                <a:cs typeface="ヒラギノ角ゴ Pro W3"/>
              </a:rPr>
              <a:t>($$)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gray">
          <a:xfrm flipV="1">
            <a:off x="1760538" y="15240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gray">
          <a:xfrm rot="5400000" flipV="1">
            <a:off x="4213226" y="3567112"/>
            <a:ext cx="0" cy="4905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gray">
          <a:xfrm>
            <a:off x="3998913" y="6156325"/>
            <a:ext cx="609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600" b="1">
                <a:ea typeface="ヒラギノ角ゴ Pro W3"/>
                <a:cs typeface="ヒラギノ角ゴ Pro W3"/>
              </a:rPr>
              <a:t>Year 2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gray">
          <a:xfrm>
            <a:off x="5599113" y="6156325"/>
            <a:ext cx="609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600" b="1">
                <a:ea typeface="ヒラギノ角ゴ Pro W3"/>
                <a:cs typeface="ヒラギノ角ゴ Pro W3"/>
              </a:rPr>
              <a:t>Year 3</a:t>
            </a:r>
          </a:p>
        </p:txBody>
      </p:sp>
      <p:sp>
        <p:nvSpPr>
          <p:cNvPr id="378889" name="Freeform 9"/>
          <p:cNvSpPr>
            <a:spLocks/>
          </p:cNvSpPr>
          <p:nvPr/>
        </p:nvSpPr>
        <p:spPr bwMode="auto">
          <a:xfrm>
            <a:off x="1789113" y="3276600"/>
            <a:ext cx="4876800" cy="2743200"/>
          </a:xfrm>
          <a:custGeom>
            <a:avLst/>
            <a:gdLst>
              <a:gd name="T0" fmla="*/ 0 w 3888"/>
              <a:gd name="T1" fmla="*/ 2147483647 h 2160"/>
              <a:gd name="T2" fmla="*/ 2147483647 w 3888"/>
              <a:gd name="T3" fmla="*/ 2147483647 h 2160"/>
              <a:gd name="T4" fmla="*/ 2147483647 w 3888"/>
              <a:gd name="T5" fmla="*/ 2147483647 h 2160"/>
              <a:gd name="T6" fmla="*/ 2147483647 w 3888"/>
              <a:gd name="T7" fmla="*/ 2147483647 h 2160"/>
              <a:gd name="T8" fmla="*/ 2147483647 w 3888"/>
              <a:gd name="T9" fmla="*/ 0 h 2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88"/>
              <a:gd name="T16" fmla="*/ 0 h 2160"/>
              <a:gd name="T17" fmla="*/ 3888 w 3888"/>
              <a:gd name="T18" fmla="*/ 2160 h 2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88" h="2160">
                <a:moveTo>
                  <a:pt x="0" y="2160"/>
                </a:moveTo>
                <a:cubicBezTo>
                  <a:pt x="324" y="2108"/>
                  <a:pt x="648" y="2056"/>
                  <a:pt x="960" y="1968"/>
                </a:cubicBezTo>
                <a:cubicBezTo>
                  <a:pt x="1272" y="1880"/>
                  <a:pt x="1544" y="1824"/>
                  <a:pt x="1872" y="1632"/>
                </a:cubicBezTo>
                <a:cubicBezTo>
                  <a:pt x="2200" y="1440"/>
                  <a:pt x="2592" y="1088"/>
                  <a:pt x="2928" y="816"/>
                </a:cubicBezTo>
                <a:cubicBezTo>
                  <a:pt x="3264" y="544"/>
                  <a:pt x="3728" y="136"/>
                  <a:pt x="3888" y="0"/>
                </a:cubicBezTo>
              </a:path>
            </a:pathLst>
          </a:cu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378890" name="Line 10"/>
          <p:cNvSpPr>
            <a:spLocks noChangeShapeType="1"/>
          </p:cNvSpPr>
          <p:nvPr/>
        </p:nvSpPr>
        <p:spPr bwMode="auto">
          <a:xfrm>
            <a:off x="3876675" y="178435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891" name="Text Box 11"/>
          <p:cNvSpPr txBox="1">
            <a:spLocks noChangeArrowheads="1"/>
          </p:cNvSpPr>
          <p:nvPr/>
        </p:nvSpPr>
        <p:spPr bwMode="auto">
          <a:xfrm>
            <a:off x="4906963" y="16002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Cost (cash out)</a:t>
            </a:r>
          </a:p>
        </p:txBody>
      </p:sp>
      <p:sp>
        <p:nvSpPr>
          <p:cNvPr id="378892" name="Line 12"/>
          <p:cNvSpPr>
            <a:spLocks noChangeShapeType="1"/>
          </p:cNvSpPr>
          <p:nvPr/>
        </p:nvSpPr>
        <p:spPr bwMode="auto">
          <a:xfrm>
            <a:off x="3840163" y="2532063"/>
            <a:ext cx="91440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893" name="Text Box 13"/>
          <p:cNvSpPr txBox="1">
            <a:spLocks noChangeArrowheads="1"/>
          </p:cNvSpPr>
          <p:nvPr/>
        </p:nvSpPr>
        <p:spPr bwMode="auto">
          <a:xfrm>
            <a:off x="4891088" y="2317750"/>
            <a:ext cx="1890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Return (cash in)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789113" y="3429000"/>
            <a:ext cx="4876800" cy="2133600"/>
            <a:chOff x="1163" y="2102"/>
            <a:chExt cx="3072" cy="1344"/>
          </a:xfrm>
        </p:grpSpPr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1163" y="2102"/>
              <a:ext cx="100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2171" y="3446"/>
              <a:ext cx="206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2171" y="2102"/>
              <a:ext cx="0" cy="13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9" grpId="0" animBg="1"/>
      <p:bldP spid="378890" grpId="0" animBg="1"/>
      <p:bldP spid="378891" grpId="0"/>
      <p:bldP spid="378892" grpId="0" animBg="1"/>
      <p:bldP spid="3788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Cloud-computing costs rise as demand (and return) grows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gray">
          <a:xfrm>
            <a:off x="2398713" y="6172200"/>
            <a:ext cx="609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600" b="1">
                <a:ea typeface="ヒラギノ角ゴ Pro W3"/>
                <a:cs typeface="ヒラギノ角ゴ Pro W3"/>
              </a:rPr>
              <a:t>Year 1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gray">
          <a:xfrm flipV="1">
            <a:off x="1760538" y="1524000"/>
            <a:ext cx="0" cy="449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gray">
          <a:xfrm rot="5400000" flipV="1">
            <a:off x="4175126" y="3605212"/>
            <a:ext cx="0" cy="4829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gray">
          <a:xfrm>
            <a:off x="3998913" y="6172200"/>
            <a:ext cx="609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600" b="1">
                <a:ea typeface="ヒラギノ角ゴ Pro W3"/>
                <a:cs typeface="ヒラギノ角ゴ Pro W3"/>
              </a:rPr>
              <a:t>Year 2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gray">
          <a:xfrm>
            <a:off x="5599113" y="6172200"/>
            <a:ext cx="609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600" b="1">
                <a:ea typeface="ヒラギノ角ゴ Pro W3"/>
                <a:cs typeface="ヒラギノ角ゴ Pro W3"/>
              </a:rPr>
              <a:t>Year 3</a:t>
            </a:r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1789113" y="3276600"/>
            <a:ext cx="4876800" cy="2743200"/>
          </a:xfrm>
          <a:custGeom>
            <a:avLst/>
            <a:gdLst>
              <a:gd name="T0" fmla="*/ 0 w 3888"/>
              <a:gd name="T1" fmla="*/ 2147483647 h 2160"/>
              <a:gd name="T2" fmla="*/ 2147483647 w 3888"/>
              <a:gd name="T3" fmla="*/ 2147483647 h 2160"/>
              <a:gd name="T4" fmla="*/ 2147483647 w 3888"/>
              <a:gd name="T5" fmla="*/ 2147483647 h 2160"/>
              <a:gd name="T6" fmla="*/ 2147483647 w 3888"/>
              <a:gd name="T7" fmla="*/ 2147483647 h 2160"/>
              <a:gd name="T8" fmla="*/ 2147483647 w 3888"/>
              <a:gd name="T9" fmla="*/ 0 h 2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88"/>
              <a:gd name="T16" fmla="*/ 0 h 2160"/>
              <a:gd name="T17" fmla="*/ 3888 w 3888"/>
              <a:gd name="T18" fmla="*/ 2160 h 2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88" h="2160">
                <a:moveTo>
                  <a:pt x="0" y="2160"/>
                </a:moveTo>
                <a:cubicBezTo>
                  <a:pt x="324" y="2108"/>
                  <a:pt x="648" y="2056"/>
                  <a:pt x="960" y="1968"/>
                </a:cubicBezTo>
                <a:cubicBezTo>
                  <a:pt x="1272" y="1880"/>
                  <a:pt x="1544" y="1824"/>
                  <a:pt x="1872" y="1632"/>
                </a:cubicBezTo>
                <a:cubicBezTo>
                  <a:pt x="2200" y="1440"/>
                  <a:pt x="2592" y="1088"/>
                  <a:pt x="2928" y="816"/>
                </a:cubicBezTo>
                <a:cubicBezTo>
                  <a:pt x="3264" y="544"/>
                  <a:pt x="3728" y="136"/>
                  <a:pt x="3888" y="0"/>
                </a:cubicBezTo>
              </a:path>
            </a:pathLst>
          </a:cu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81932" name="Freeform 8"/>
          <p:cNvSpPr>
            <a:spLocks/>
          </p:cNvSpPr>
          <p:nvPr/>
        </p:nvSpPr>
        <p:spPr bwMode="auto">
          <a:xfrm>
            <a:off x="1905000" y="3733800"/>
            <a:ext cx="4724400" cy="2286000"/>
          </a:xfrm>
          <a:custGeom>
            <a:avLst/>
            <a:gdLst>
              <a:gd name="T0" fmla="*/ 0 w 4012"/>
              <a:gd name="T1" fmla="*/ 2147483647 h 2030"/>
              <a:gd name="T2" fmla="*/ 2147483647 w 4012"/>
              <a:gd name="T3" fmla="*/ 2147483647 h 2030"/>
              <a:gd name="T4" fmla="*/ 2147483647 w 4012"/>
              <a:gd name="T5" fmla="*/ 2147483647 h 2030"/>
              <a:gd name="T6" fmla="*/ 2147483647 w 4012"/>
              <a:gd name="T7" fmla="*/ 2147483647 h 2030"/>
              <a:gd name="T8" fmla="*/ 2147483647 w 4012"/>
              <a:gd name="T9" fmla="*/ 0 h 20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12"/>
              <a:gd name="T16" fmla="*/ 0 h 2030"/>
              <a:gd name="T17" fmla="*/ 4012 w 4012"/>
              <a:gd name="T18" fmla="*/ 2030 h 20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12" h="2030">
                <a:moveTo>
                  <a:pt x="0" y="2030"/>
                </a:moveTo>
                <a:cubicBezTo>
                  <a:pt x="157" y="1980"/>
                  <a:pt x="605" y="1836"/>
                  <a:pt x="942" y="1728"/>
                </a:cubicBezTo>
                <a:cubicBezTo>
                  <a:pt x="1279" y="1620"/>
                  <a:pt x="1659" y="1557"/>
                  <a:pt x="2023" y="1381"/>
                </a:cubicBezTo>
                <a:cubicBezTo>
                  <a:pt x="2387" y="1205"/>
                  <a:pt x="2796" y="901"/>
                  <a:pt x="3128" y="671"/>
                </a:cubicBezTo>
                <a:cubicBezTo>
                  <a:pt x="3460" y="441"/>
                  <a:pt x="3828" y="140"/>
                  <a:pt x="4012" y="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gray">
          <a:xfrm>
            <a:off x="914400" y="3228975"/>
            <a:ext cx="552450" cy="733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600" b="1">
                <a:ea typeface="ヒラギノ角ゴ Pro W3"/>
                <a:cs typeface="ヒラギノ角ゴ Pro W3"/>
              </a:rPr>
              <a:t>Cash </a:t>
            </a:r>
          </a:p>
          <a:p>
            <a:pPr algn="ctr" eaLnBrk="0" hangingPunct="0"/>
            <a:r>
              <a:rPr lang="en-US" sz="1600" b="1">
                <a:ea typeface="ヒラギノ角ゴ Pro W3"/>
                <a:cs typeface="ヒラギノ角ゴ Pro W3"/>
              </a:rPr>
              <a:t>flow</a:t>
            </a:r>
          </a:p>
          <a:p>
            <a:pPr algn="ctr" eaLnBrk="0" hangingPunct="0"/>
            <a:r>
              <a:rPr lang="en-US" sz="1600" b="1">
                <a:ea typeface="ヒラギノ角ゴ Pro W3"/>
                <a:cs typeface="ヒラギノ角ゴ Pro W3"/>
              </a:rPr>
              <a:t>($$)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3876675" y="178435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906963" y="16002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Cost (cash out)</a:t>
            </a:r>
          </a:p>
        </p:txBody>
      </p:sp>
      <p:sp>
        <p:nvSpPr>
          <p:cNvPr id="24589" name="Line 12"/>
          <p:cNvSpPr>
            <a:spLocks noChangeShapeType="1"/>
          </p:cNvSpPr>
          <p:nvPr/>
        </p:nvSpPr>
        <p:spPr bwMode="auto">
          <a:xfrm>
            <a:off x="3840163" y="2532063"/>
            <a:ext cx="91440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Text Box 13"/>
          <p:cNvSpPr txBox="1">
            <a:spLocks noChangeArrowheads="1"/>
          </p:cNvSpPr>
          <p:nvPr/>
        </p:nvSpPr>
        <p:spPr bwMode="auto">
          <a:xfrm>
            <a:off x="4891088" y="2317750"/>
            <a:ext cx="1890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Return (cash 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2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Cloud computing encompasses three layers in the IT stack</a:t>
            </a:r>
          </a:p>
        </p:txBody>
      </p:sp>
      <p:sp>
        <p:nvSpPr>
          <p:cNvPr id="673795" name="Rectangle 3"/>
          <p:cNvSpPr>
            <a:spLocks noChangeArrowheads="1"/>
          </p:cNvSpPr>
          <p:nvPr/>
        </p:nvSpPr>
        <p:spPr bwMode="gray">
          <a:xfrm>
            <a:off x="685800" y="1676400"/>
            <a:ext cx="4800600" cy="1447800"/>
          </a:xfrm>
          <a:prstGeom prst="rect">
            <a:avLst/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0" bIns="0" anchor="ctr"/>
          <a:lstStyle/>
          <a:p>
            <a:pPr algn="ctr" eaLnBrk="0" hangingPunct="0"/>
            <a:r>
              <a:rPr lang="en-US" sz="2400" b="1" u="sng"/>
              <a:t>Software-as-a-Service (SaaS)</a:t>
            </a:r>
          </a:p>
          <a:p>
            <a:pPr algn="ctr" eaLnBrk="0" hangingPunct="0"/>
            <a:endParaRPr lang="en-US" sz="1800"/>
          </a:p>
          <a:p>
            <a:pPr algn="ctr" eaLnBrk="0" hangingPunct="0"/>
            <a:r>
              <a:rPr lang="en-US" sz="1800"/>
              <a:t>Cisco WebEx, Google Apps, Microsoft Exchange Online, salesforce.com</a:t>
            </a:r>
          </a:p>
        </p:txBody>
      </p:sp>
      <p:sp>
        <p:nvSpPr>
          <p:cNvPr id="673797" name="Rectangle 5"/>
          <p:cNvSpPr>
            <a:spLocks noChangeArrowheads="1"/>
          </p:cNvSpPr>
          <p:nvPr/>
        </p:nvSpPr>
        <p:spPr bwMode="gray">
          <a:xfrm>
            <a:off x="685800" y="3276600"/>
            <a:ext cx="4800600" cy="1447800"/>
          </a:xfrm>
          <a:prstGeom prst="rect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0" bIns="0" anchor="ctr"/>
          <a:lstStyle/>
          <a:p>
            <a:pPr algn="ctr" eaLnBrk="0" hangingPunct="0"/>
            <a:r>
              <a:rPr lang="en-US" sz="2400" b="1" u="sng" dirty="0"/>
              <a:t>Platform-as-a-Service (</a:t>
            </a:r>
            <a:r>
              <a:rPr lang="en-US" sz="2400" b="1" u="sng" dirty="0" err="1"/>
              <a:t>PaaS</a:t>
            </a:r>
            <a:r>
              <a:rPr lang="en-US" sz="2400" b="1" u="sng" dirty="0"/>
              <a:t>)</a:t>
            </a:r>
          </a:p>
          <a:p>
            <a:pPr algn="ctr" eaLnBrk="0" hangingPunct="0"/>
            <a:endParaRPr lang="en-US" sz="1800" dirty="0"/>
          </a:p>
          <a:p>
            <a:pPr algn="ctr" eaLnBrk="0" hangingPunct="0"/>
            <a:r>
              <a:rPr lang="en-US" sz="1800" dirty="0"/>
              <a:t>Google </a:t>
            </a:r>
            <a:r>
              <a:rPr lang="en-US" sz="1800" dirty="0" err="1"/>
              <a:t>AppEngine</a:t>
            </a:r>
            <a:r>
              <a:rPr lang="en-US" sz="1800" dirty="0"/>
              <a:t>, Microsoft Azure Services Platform, </a:t>
            </a:r>
            <a:r>
              <a:rPr lang="en-US" sz="1800" dirty="0" err="1"/>
              <a:t>salesforce</a:t>
            </a:r>
            <a:r>
              <a:rPr lang="en-US" sz="1800" dirty="0"/>
              <a:t> </a:t>
            </a:r>
            <a:r>
              <a:rPr lang="en-US" sz="1800" dirty="0" smtClean="0"/>
              <a:t>Force.com, </a:t>
            </a:r>
            <a:r>
              <a:rPr lang="en-US" sz="1800" dirty="0" err="1" smtClean="0"/>
              <a:t>EngineYard</a:t>
            </a:r>
            <a:endParaRPr lang="en-US" sz="1800" dirty="0"/>
          </a:p>
        </p:txBody>
      </p:sp>
      <p:sp>
        <p:nvSpPr>
          <p:cNvPr id="673798" name="Rectangle 6"/>
          <p:cNvSpPr>
            <a:spLocks noChangeArrowheads="1"/>
          </p:cNvSpPr>
          <p:nvPr/>
        </p:nvSpPr>
        <p:spPr bwMode="gray">
          <a:xfrm>
            <a:off x="685800" y="4876800"/>
            <a:ext cx="4800600" cy="14478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0" bIns="0" anchor="ctr"/>
          <a:lstStyle/>
          <a:p>
            <a:pPr algn="ctr" eaLnBrk="0" hangingPunct="0">
              <a:defRPr/>
            </a:pPr>
            <a:r>
              <a:rPr lang="en-US" sz="2400" b="1" u="sng" dirty="0">
                <a:latin typeface="Arial" charset="0"/>
              </a:rPr>
              <a:t>Infrastructure-as-a-Service (</a:t>
            </a:r>
            <a:r>
              <a:rPr lang="en-US" sz="2400" b="1" u="sng" dirty="0" err="1">
                <a:latin typeface="Arial" charset="0"/>
              </a:rPr>
              <a:t>IaaS</a:t>
            </a:r>
            <a:r>
              <a:rPr lang="en-US" sz="2400" b="1" u="sng" dirty="0">
                <a:latin typeface="Arial" charset="0"/>
              </a:rPr>
              <a:t>)</a:t>
            </a:r>
          </a:p>
          <a:p>
            <a:pPr algn="ctr" eaLnBrk="0" hangingPunct="0">
              <a:defRPr/>
            </a:pPr>
            <a:r>
              <a:rPr lang="en-US" sz="1800" dirty="0">
                <a:latin typeface="Arial" charset="0"/>
              </a:rPr>
              <a:t>Amazon EC2 &amp; </a:t>
            </a:r>
            <a:r>
              <a:rPr lang="en-US" sz="1800" dirty="0" smtClean="0">
                <a:latin typeface="Arial" charset="0"/>
              </a:rPr>
              <a:t>S3, </a:t>
            </a:r>
            <a:r>
              <a:rPr lang="en-US" sz="1800" dirty="0" err="1" smtClean="0">
                <a:latin typeface="Arial" charset="0"/>
              </a:rPr>
              <a:t>Rackspace</a:t>
            </a:r>
            <a:r>
              <a:rPr lang="en-US" sz="1800" dirty="0">
                <a:latin typeface="Arial" charset="0"/>
              </a:rPr>
              <a:t>, </a:t>
            </a:r>
            <a:endParaRPr lang="en-US" sz="1800" dirty="0" smtClean="0">
              <a:latin typeface="Arial" charset="0"/>
            </a:endParaRPr>
          </a:p>
          <a:p>
            <a:pPr algn="ctr" eaLnBrk="0" hangingPunct="0">
              <a:defRPr/>
            </a:pPr>
            <a:r>
              <a:rPr lang="en-US" sz="1800" dirty="0" err="1" smtClean="0">
                <a:latin typeface="Arial" charset="0"/>
              </a:rPr>
              <a:t>Terramark</a:t>
            </a:r>
            <a:r>
              <a:rPr lang="en-US" sz="1800" dirty="0" smtClean="0">
                <a:latin typeface="Arial" charset="0"/>
              </a:rPr>
              <a:t>, </a:t>
            </a:r>
            <a:r>
              <a:rPr lang="en-US" sz="1800" dirty="0" err="1" smtClean="0">
                <a:latin typeface="Arial" charset="0"/>
              </a:rPr>
              <a:t>Savvis</a:t>
            </a:r>
            <a:r>
              <a:rPr lang="en-US" sz="1800" dirty="0" smtClean="0">
                <a:latin typeface="Arial" charset="0"/>
              </a:rPr>
              <a:t>, AT&amp;T</a:t>
            </a:r>
            <a:endParaRPr lang="en-US" sz="1800" dirty="0">
              <a:latin typeface="Arial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gray">
          <a:xfrm>
            <a:off x="6640513" y="2225675"/>
            <a:ext cx="110331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 b="1"/>
              <a:t>10,000s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gray">
          <a:xfrm>
            <a:off x="6931025" y="3810000"/>
            <a:ext cx="5222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 b="1"/>
              <a:t>&lt;10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gray">
          <a:xfrm>
            <a:off x="5943600" y="1066800"/>
            <a:ext cx="2497138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000" b="1" u="sng"/>
              <a:t>Number of providers</a:t>
            </a:r>
          </a:p>
          <a:p>
            <a:pPr algn="ctr" eaLnBrk="0" hangingPunct="0"/>
            <a:r>
              <a:rPr lang="en-US" sz="2000" b="1" u="sng"/>
              <a:t>by 2019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gray">
          <a:xfrm>
            <a:off x="6853238" y="5349875"/>
            <a:ext cx="6794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400" b="1"/>
              <a:t>100s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5" grpId="0" animBg="1"/>
      <p:bldP spid="673797" grpId="0" animBg="1"/>
      <p:bldP spid="673798" grpId="0" animBg="1"/>
      <p:bldP spid="13" grpId="0"/>
      <p:bldP spid="14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SaaS leads in the US cloud conversion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685800" y="2179638"/>
          <a:ext cx="8382000" cy="384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Arrow 4"/>
          <p:cNvSpPr/>
          <p:nvPr/>
        </p:nvSpPr>
        <p:spPr bwMode="auto">
          <a:xfrm>
            <a:off x="6248400" y="1112837"/>
            <a:ext cx="2057400" cy="1219200"/>
          </a:xfrm>
          <a:prstGeom prst="rightArrow">
            <a:avLst/>
          </a:prstGeom>
          <a:solidFill>
            <a:srgbClr val="A4FA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Implementing or expanding</a:t>
            </a:r>
          </a:p>
        </p:txBody>
      </p:sp>
      <p:sp>
        <p:nvSpPr>
          <p:cNvPr id="7" name="Left Arrow 6"/>
          <p:cNvSpPr/>
          <p:nvPr/>
        </p:nvSpPr>
        <p:spPr bwMode="auto">
          <a:xfrm>
            <a:off x="2819400" y="1112837"/>
            <a:ext cx="3367644" cy="1219200"/>
          </a:xfrm>
          <a:prstGeom prst="leftArrow">
            <a:avLst/>
          </a:prstGeom>
          <a:solidFill>
            <a:srgbClr val="FF7C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implementing or don’t know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4800600" y="3627437"/>
            <a:ext cx="2895600" cy="0"/>
          </a:xfrm>
          <a:prstGeom prst="line">
            <a:avLst/>
          </a:prstGeom>
          <a:solidFill>
            <a:schemeClr val="folHlink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42991" y="6200001"/>
            <a:ext cx="2416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 smtClean="0"/>
              <a:t>Source: Hardware Survey, Q3 2009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803978" y="6047601"/>
            <a:ext cx="2919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Base: 301 European IT decision-makers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58209" y="1295400"/>
            <a:ext cx="2813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What are your firm's plans </a:t>
            </a:r>
          </a:p>
          <a:p>
            <a:r>
              <a:rPr lang="en-US" sz="1600" b="1" dirty="0" smtClean="0"/>
              <a:t>to adopt the following </a:t>
            </a:r>
          </a:p>
          <a:p>
            <a:r>
              <a:rPr lang="en-US" sz="1600" b="1" dirty="0" smtClean="0"/>
              <a:t>software technologies?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and maturity lead the worry list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09600" y="1981200"/>
          <a:ext cx="7848600" cy="381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2077" y="6047601"/>
            <a:ext cx="246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Base: 407 US IT decision-makers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42991" y="6200001"/>
            <a:ext cx="2416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 smtClean="0"/>
              <a:t>Source: Hardware Survey, Q3 2009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12192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Why isn't your firm interested in pay-per-use hosting of virtual servers (also known as cloud computing)?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60637"/>
            <a:ext cx="8229600" cy="411163"/>
          </a:xfrm>
        </p:spPr>
        <p:txBody>
          <a:bodyPr/>
          <a:lstStyle/>
          <a:p>
            <a:pPr algn="ctr" eaLnBrk="1" hangingPunct="1"/>
            <a:r>
              <a:rPr lang="en-US" sz="4400" dirty="0" smtClean="0"/>
              <a:t>Thank you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3886200"/>
            <a:ext cx="4876800" cy="228600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US" altLang="en-US" sz="2200" dirty="0" smtClean="0"/>
              <a:t>Ted Schadler</a:t>
            </a:r>
          </a:p>
          <a:p>
            <a:pPr algn="r" eaLnBrk="1" hangingPunct="1">
              <a:buFontTx/>
              <a:buNone/>
            </a:pPr>
            <a:r>
              <a:rPr lang="en-US" altLang="en-US" sz="2200" dirty="0" smtClean="0"/>
              <a:t>+1 617.613.5975</a:t>
            </a:r>
          </a:p>
          <a:p>
            <a:pPr algn="r" eaLnBrk="1" hangingPunct="1">
              <a:buFontTx/>
              <a:buNone/>
            </a:pPr>
            <a:r>
              <a:rPr lang="en-US" altLang="en-US" sz="2200" dirty="0" smtClean="0">
                <a:hlinkClick r:id="rId3"/>
              </a:rPr>
              <a:t>tschadler@forrester.com</a:t>
            </a:r>
            <a:endParaRPr lang="en-US" altLang="en-US" sz="2200" dirty="0" smtClean="0"/>
          </a:p>
          <a:p>
            <a:pPr algn="r" eaLnBrk="1" hangingPunct="1">
              <a:buFontTx/>
              <a:buNone/>
            </a:pPr>
            <a:r>
              <a:rPr lang="en-US" altLang="en-US" sz="2200" dirty="0" smtClean="0"/>
              <a:t>Twitter: @</a:t>
            </a:r>
            <a:r>
              <a:rPr lang="en-US" altLang="en-US" sz="2200" dirty="0" err="1" smtClean="0"/>
              <a:t>tedschadler</a:t>
            </a:r>
            <a:endParaRPr lang="en-US" altLang="en-US" sz="2200" dirty="0" smtClean="0"/>
          </a:p>
          <a:p>
            <a:pPr algn="r" eaLnBrk="1" hangingPunct="1">
              <a:buFontTx/>
              <a:buNone/>
            </a:pPr>
            <a:r>
              <a:rPr lang="en-US" altLang="en-US" sz="2200" dirty="0" smtClean="0"/>
              <a:t>www.forrester.com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rester_2010_PowerPoint">
  <a:themeElements>
    <a:clrScheme name="">
      <a:dk1>
        <a:srgbClr val="000000"/>
      </a:dk1>
      <a:lt1>
        <a:srgbClr val="FFFFFF"/>
      </a:lt1>
      <a:dk2>
        <a:srgbClr val="2D4873"/>
      </a:dk2>
      <a:lt2>
        <a:srgbClr val="0F2A55"/>
      </a:lt2>
      <a:accent1>
        <a:srgbClr val="4B6691"/>
      </a:accent1>
      <a:accent2>
        <a:srgbClr val="6984AF"/>
      </a:accent2>
      <a:accent3>
        <a:srgbClr val="FFFFFF"/>
      </a:accent3>
      <a:accent4>
        <a:srgbClr val="000000"/>
      </a:accent4>
      <a:accent5>
        <a:srgbClr val="B1B8C7"/>
      </a:accent5>
      <a:accent6>
        <a:srgbClr val="5E779E"/>
      </a:accent6>
      <a:hlink>
        <a:srgbClr val="87A2CD"/>
      </a:hlink>
      <a:folHlink>
        <a:srgbClr val="A5C0EB"/>
      </a:folHlink>
    </a:clrScheme>
    <a:fontScheme name="Forrester_2008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rrester_2008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rester_2008_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rester_2008_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rester_2008_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rester_2008_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rester_2008_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rester_2008_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rester_2008_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rester_2008_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rester_2008_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rester_2008_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rester_2008_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rester_2008_PowerPoint 13">
        <a:dk1>
          <a:srgbClr val="000000"/>
        </a:dk1>
        <a:lt1>
          <a:srgbClr val="FFFFFF"/>
        </a:lt1>
        <a:dk2>
          <a:srgbClr val="009CC7"/>
        </a:dk2>
        <a:lt2>
          <a:srgbClr val="4D8575"/>
        </a:lt2>
        <a:accent1>
          <a:srgbClr val="FF6600"/>
        </a:accent1>
        <a:accent2>
          <a:srgbClr val="61AE4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579D39"/>
        </a:accent6>
        <a:hlink>
          <a:srgbClr val="3B65B1"/>
        </a:hlink>
        <a:folHlink>
          <a:srgbClr val="66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rester_2008_PowerPoint 14">
        <a:dk1>
          <a:srgbClr val="000000"/>
        </a:dk1>
        <a:lt1>
          <a:srgbClr val="FFFFFF"/>
        </a:lt1>
        <a:dk2>
          <a:srgbClr val="377A5F"/>
        </a:dk2>
        <a:lt2>
          <a:srgbClr val="23654B"/>
        </a:lt2>
        <a:accent1>
          <a:srgbClr val="4B8D69"/>
        </a:accent1>
        <a:accent2>
          <a:srgbClr val="5FA17D"/>
        </a:accent2>
        <a:accent3>
          <a:srgbClr val="FFFFFF"/>
        </a:accent3>
        <a:accent4>
          <a:srgbClr val="000000"/>
        </a:accent4>
        <a:accent5>
          <a:srgbClr val="B1C5B9"/>
        </a:accent5>
        <a:accent6>
          <a:srgbClr val="559171"/>
        </a:accent6>
        <a:hlink>
          <a:srgbClr val="73B591"/>
        </a:hlink>
        <a:folHlink>
          <a:srgbClr val="87C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rester_2008_PowerPoint 15">
        <a:dk1>
          <a:srgbClr val="000000"/>
        </a:dk1>
        <a:lt1>
          <a:srgbClr val="FFFFFF"/>
        </a:lt1>
        <a:dk2>
          <a:srgbClr val="377A5F"/>
        </a:dk2>
        <a:lt2>
          <a:srgbClr val="6A9D2E"/>
        </a:lt2>
        <a:accent1>
          <a:srgbClr val="4B8D69"/>
        </a:accent1>
        <a:accent2>
          <a:srgbClr val="93BB38"/>
        </a:accent2>
        <a:accent3>
          <a:srgbClr val="FFFFFF"/>
        </a:accent3>
        <a:accent4>
          <a:srgbClr val="000000"/>
        </a:accent4>
        <a:accent5>
          <a:srgbClr val="B1C5B9"/>
        </a:accent5>
        <a:accent6>
          <a:srgbClr val="85A932"/>
        </a:accent6>
        <a:hlink>
          <a:srgbClr val="73B591"/>
        </a:hlink>
        <a:folHlink>
          <a:srgbClr val="87C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rester_2008_PowerPoint 16">
        <a:dk1>
          <a:srgbClr val="000000"/>
        </a:dk1>
        <a:lt1>
          <a:srgbClr val="FFFFFF"/>
        </a:lt1>
        <a:dk2>
          <a:srgbClr val="377A5F"/>
        </a:dk2>
        <a:lt2>
          <a:srgbClr val="588226"/>
        </a:lt2>
        <a:accent1>
          <a:srgbClr val="4B8D69"/>
        </a:accent1>
        <a:accent2>
          <a:srgbClr val="93BB38"/>
        </a:accent2>
        <a:accent3>
          <a:srgbClr val="FFFFFF"/>
        </a:accent3>
        <a:accent4>
          <a:srgbClr val="000000"/>
        </a:accent4>
        <a:accent5>
          <a:srgbClr val="B1C5B9"/>
        </a:accent5>
        <a:accent6>
          <a:srgbClr val="85A932"/>
        </a:accent6>
        <a:hlink>
          <a:srgbClr val="73B591"/>
        </a:hlink>
        <a:folHlink>
          <a:srgbClr val="87C9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">
      <a:dk1>
        <a:srgbClr val="000000"/>
      </a:dk1>
      <a:lt1>
        <a:srgbClr val="FFFFFF"/>
      </a:lt1>
      <a:dk2>
        <a:srgbClr val="234169"/>
      </a:dk2>
      <a:lt2>
        <a:srgbClr val="0F2A55"/>
      </a:lt2>
      <a:accent1>
        <a:srgbClr val="37557D"/>
      </a:accent1>
      <a:accent2>
        <a:srgbClr val="4B6991"/>
      </a:accent2>
      <a:accent3>
        <a:srgbClr val="FFFFFF"/>
      </a:accent3>
      <a:accent4>
        <a:srgbClr val="000000"/>
      </a:accent4>
      <a:accent5>
        <a:srgbClr val="AEB4BF"/>
      </a:accent5>
      <a:accent6>
        <a:srgbClr val="435E83"/>
      </a:accent6>
      <a:hlink>
        <a:srgbClr val="5F7DA5"/>
      </a:hlink>
      <a:folHlink>
        <a:srgbClr val="7391B9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377A5F"/>
        </a:dk2>
        <a:lt2>
          <a:srgbClr val="6A9D2E"/>
        </a:lt2>
        <a:accent1>
          <a:srgbClr val="4B8D69"/>
        </a:accent1>
        <a:accent2>
          <a:srgbClr val="93BB38"/>
        </a:accent2>
        <a:accent3>
          <a:srgbClr val="FFFFFF"/>
        </a:accent3>
        <a:accent4>
          <a:srgbClr val="000000"/>
        </a:accent4>
        <a:accent5>
          <a:srgbClr val="B1C5B9"/>
        </a:accent5>
        <a:accent6>
          <a:srgbClr val="85A932"/>
        </a:accent6>
        <a:hlink>
          <a:srgbClr val="73B591"/>
        </a:hlink>
        <a:folHlink>
          <a:srgbClr val="87C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377A5F"/>
        </a:dk2>
        <a:lt2>
          <a:srgbClr val="588226"/>
        </a:lt2>
        <a:accent1>
          <a:srgbClr val="4B8D69"/>
        </a:accent1>
        <a:accent2>
          <a:srgbClr val="93BB38"/>
        </a:accent2>
        <a:accent3>
          <a:srgbClr val="FFFFFF"/>
        </a:accent3>
        <a:accent4>
          <a:srgbClr val="000000"/>
        </a:accent4>
        <a:accent5>
          <a:srgbClr val="B1C5B9"/>
        </a:accent5>
        <a:accent6>
          <a:srgbClr val="85A932"/>
        </a:accent6>
        <a:hlink>
          <a:srgbClr val="73B591"/>
        </a:hlink>
        <a:folHlink>
          <a:srgbClr val="87C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67982C"/>
        </a:dk2>
        <a:lt2>
          <a:srgbClr val="588226"/>
        </a:lt2>
        <a:accent1>
          <a:srgbClr val="79B333"/>
        </a:accent1>
        <a:accent2>
          <a:srgbClr val="89C83C"/>
        </a:accent2>
        <a:accent3>
          <a:srgbClr val="FFFFFF"/>
        </a:accent3>
        <a:accent4>
          <a:srgbClr val="000000"/>
        </a:accent4>
        <a:accent5>
          <a:srgbClr val="BED6AD"/>
        </a:accent5>
        <a:accent6>
          <a:srgbClr val="7CB535"/>
        </a:accent6>
        <a:hlink>
          <a:srgbClr val="ACD876"/>
        </a:hlink>
        <a:folHlink>
          <a:srgbClr val="CAE6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6">
        <a:dk1>
          <a:srgbClr val="000000"/>
        </a:dk1>
        <a:lt1>
          <a:srgbClr val="FFFFFF"/>
        </a:lt1>
        <a:dk2>
          <a:srgbClr val="67982C"/>
        </a:dk2>
        <a:lt2>
          <a:srgbClr val="588226"/>
        </a:lt2>
        <a:accent1>
          <a:srgbClr val="79B333"/>
        </a:accent1>
        <a:accent2>
          <a:srgbClr val="89C83C"/>
        </a:accent2>
        <a:accent3>
          <a:srgbClr val="FFFFFF"/>
        </a:accent3>
        <a:accent4>
          <a:srgbClr val="000000"/>
        </a:accent4>
        <a:accent5>
          <a:srgbClr val="BED6AD"/>
        </a:accent5>
        <a:accent6>
          <a:srgbClr val="7CB535"/>
        </a:accent6>
        <a:hlink>
          <a:srgbClr val="ACD876"/>
        </a:hlink>
        <a:folHlink>
          <a:srgbClr val="CCE7A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234169"/>
        </a:dk2>
        <a:lt2>
          <a:srgbClr val="0F2A55"/>
        </a:lt2>
        <a:accent1>
          <a:srgbClr val="37557D"/>
        </a:accent1>
        <a:accent2>
          <a:srgbClr val="4B6991"/>
        </a:accent2>
        <a:accent3>
          <a:srgbClr val="FFFFFF"/>
        </a:accent3>
        <a:accent4>
          <a:srgbClr val="000000"/>
        </a:accent4>
        <a:accent5>
          <a:srgbClr val="AEB4BF"/>
        </a:accent5>
        <a:accent6>
          <a:srgbClr val="435E83"/>
        </a:accent6>
        <a:hlink>
          <a:srgbClr val="5F7DA5"/>
        </a:hlink>
        <a:folHlink>
          <a:srgbClr val="739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2D4873"/>
        </a:dk2>
        <a:lt2>
          <a:srgbClr val="0F2A55"/>
        </a:lt2>
        <a:accent1>
          <a:srgbClr val="4B6691"/>
        </a:accent1>
        <a:accent2>
          <a:srgbClr val="6984AF"/>
        </a:accent2>
        <a:accent3>
          <a:srgbClr val="FFFFFF"/>
        </a:accent3>
        <a:accent4>
          <a:srgbClr val="000000"/>
        </a:accent4>
        <a:accent5>
          <a:srgbClr val="B1B8C7"/>
        </a:accent5>
        <a:accent6>
          <a:srgbClr val="5E779E"/>
        </a:accent6>
        <a:hlink>
          <a:srgbClr val="87A2CD"/>
        </a:hlink>
        <a:folHlink>
          <a:srgbClr val="A5C0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3">
        <a:dk1>
          <a:srgbClr val="000000"/>
        </a:dk1>
        <a:lt1>
          <a:srgbClr val="FFFFFF"/>
        </a:lt1>
        <a:dk2>
          <a:srgbClr val="234169"/>
        </a:dk2>
        <a:lt2>
          <a:srgbClr val="0F2A55"/>
        </a:lt2>
        <a:accent1>
          <a:srgbClr val="37557D"/>
        </a:accent1>
        <a:accent2>
          <a:srgbClr val="4B6991"/>
        </a:accent2>
        <a:accent3>
          <a:srgbClr val="FFFFFF"/>
        </a:accent3>
        <a:accent4>
          <a:srgbClr val="000000"/>
        </a:accent4>
        <a:accent5>
          <a:srgbClr val="AEB4BF"/>
        </a:accent5>
        <a:accent6>
          <a:srgbClr val="435E83"/>
        </a:accent6>
        <a:hlink>
          <a:srgbClr val="5F7DA5"/>
        </a:hlink>
        <a:folHlink>
          <a:srgbClr val="739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4">
        <a:dk1>
          <a:srgbClr val="000000"/>
        </a:dk1>
        <a:lt1>
          <a:srgbClr val="FFFFFF"/>
        </a:lt1>
        <a:dk2>
          <a:srgbClr val="2D4873"/>
        </a:dk2>
        <a:lt2>
          <a:srgbClr val="0F2A55"/>
        </a:lt2>
        <a:accent1>
          <a:srgbClr val="4B6691"/>
        </a:accent1>
        <a:accent2>
          <a:srgbClr val="6984AF"/>
        </a:accent2>
        <a:accent3>
          <a:srgbClr val="FFFFFF"/>
        </a:accent3>
        <a:accent4>
          <a:srgbClr val="000000"/>
        </a:accent4>
        <a:accent5>
          <a:srgbClr val="B1B8C7"/>
        </a:accent5>
        <a:accent6>
          <a:srgbClr val="5E779E"/>
        </a:accent6>
        <a:hlink>
          <a:srgbClr val="87A2CD"/>
        </a:hlink>
        <a:folHlink>
          <a:srgbClr val="A5C0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Forrester_2010_PowerPoint</Template>
  <TotalTime>1405</TotalTime>
  <Words>267</Words>
  <Application>Microsoft Office PowerPoint</Application>
  <PresentationFormat>On-screen Show (4:3)</PresentationFormat>
  <Paragraphs>65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Forrester_2010_PowerPoint</vt:lpstr>
      <vt:lpstr>3_Custom Design</vt:lpstr>
      <vt:lpstr>4_Custom Design</vt:lpstr>
      <vt:lpstr>5_Custom Design</vt:lpstr>
      <vt:lpstr>Slide 1</vt:lpstr>
      <vt:lpstr>On-premises solutions require up-front payments</vt:lpstr>
      <vt:lpstr>Cloud-computing costs rise as demand (and return) grows</vt:lpstr>
      <vt:lpstr>Cloud computing encompasses three layers in the IT stack</vt:lpstr>
      <vt:lpstr>SaaS leads in the US cloud conversion</vt:lpstr>
      <vt:lpstr>Security and maturity lead the worry list</vt:lpstr>
      <vt:lpstr>Thank you</vt:lpstr>
    </vt:vector>
  </TitlesOfParts>
  <Company>Forrester Research,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Ted Schadler</dc:creator>
  <dc:description/>
  <cp:lastModifiedBy>Ted Schadler</cp:lastModifiedBy>
  <cp:revision>16</cp:revision>
  <dcterms:created xsi:type="dcterms:W3CDTF">2010-03-20T19:30:19Z</dcterms:created>
  <dcterms:modified xsi:type="dcterms:W3CDTF">2010-03-21T18:56:15Z</dcterms:modified>
</cp:coreProperties>
</file>