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64.xml" ContentType="application/vnd.openxmlformats-officedocument.presentationml.notesSlide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Override PartName="/ppt/notesSlides/notesSlide41.xml" ContentType="application/vnd.openxmlformats-officedocument.presentationml.notesSlide+xml"/>
  <Override PartName="/ppt/slideLayouts/slideLayout6.xml" ContentType="application/vnd.openxmlformats-officedocument.presentationml.slideLayout+xml"/>
  <Default Extension="xml" ContentType="application/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60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Override PartName="/ppt/notesSlides/notesSlide42.xml" ContentType="application/vnd.openxmlformats-officedocument.presentationml.notesSlide+xml"/>
  <Override PartName="/ppt/slideLayouts/slideLayout7.xml" ContentType="application/vnd.openxmlformats-officedocument.presentationml.slideLayout+xml"/>
  <Default Extension="png" ContentType="image/png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61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59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notesSlides/notesSlide4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notesSlides/notesSlide6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73.xml" ContentType="application/vnd.openxmlformats-officedocument.presentationml.slide+xml"/>
  <Override PartName="/ppt/notesSlides/notesSlide49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63.xml" ContentType="application/vnd.openxmlformats-officedocument.presentationml.notesSlide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75" r:id="rId1"/>
  </p:sldMasterIdLst>
  <p:notesMasterIdLst>
    <p:notesMasterId r:id="rId80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311" r:id="rId9"/>
    <p:sldId id="265" r:id="rId10"/>
    <p:sldId id="266" r:id="rId11"/>
    <p:sldId id="267" r:id="rId12"/>
    <p:sldId id="268" r:id="rId13"/>
    <p:sldId id="390" r:id="rId14"/>
    <p:sldId id="269" r:id="rId15"/>
    <p:sldId id="270" r:id="rId16"/>
    <p:sldId id="271" r:id="rId17"/>
    <p:sldId id="312" r:id="rId18"/>
    <p:sldId id="315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313" r:id="rId27"/>
    <p:sldId id="393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394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95" r:id="rId51"/>
    <p:sldId id="376" r:id="rId52"/>
    <p:sldId id="377" r:id="rId53"/>
    <p:sldId id="378" r:id="rId54"/>
    <p:sldId id="379" r:id="rId55"/>
    <p:sldId id="380" r:id="rId56"/>
    <p:sldId id="381" r:id="rId57"/>
    <p:sldId id="382" r:id="rId58"/>
    <p:sldId id="383" r:id="rId59"/>
    <p:sldId id="384" r:id="rId60"/>
    <p:sldId id="385" r:id="rId61"/>
    <p:sldId id="386" r:id="rId62"/>
    <p:sldId id="387" r:id="rId63"/>
    <p:sldId id="388" r:id="rId64"/>
    <p:sldId id="389" r:id="rId65"/>
    <p:sldId id="372" r:id="rId66"/>
    <p:sldId id="373" r:id="rId67"/>
    <p:sldId id="391" r:id="rId68"/>
    <p:sldId id="392" r:id="rId69"/>
    <p:sldId id="300" r:id="rId70"/>
    <p:sldId id="301" r:id="rId71"/>
    <p:sldId id="302" r:id="rId72"/>
    <p:sldId id="303" r:id="rId73"/>
    <p:sldId id="304" r:id="rId74"/>
    <p:sldId id="305" r:id="rId75"/>
    <p:sldId id="306" r:id="rId76"/>
    <p:sldId id="307" r:id="rId77"/>
    <p:sldId id="309" r:id="rId78"/>
    <p:sldId id="310" r:id="rId79"/>
  </p:sldIdLst>
  <p:sldSz cx="10080625" cy="7559675"/>
  <p:notesSz cx="7559675" cy="10691813"/>
  <p:defaultTextStyle>
    <a:defPPr>
      <a:defRPr lang="en-GB"/>
    </a:defPPr>
    <a:lvl1pPr algn="l" defTabSz="358775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800"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358775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800"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358775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800"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358775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800"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358775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8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8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8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8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800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89512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33" d="100"/>
          <a:sy n="133" d="100"/>
        </p:scale>
        <p:origin x="-1352" y="-1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32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notesMaster" Target="notesMasters/notes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9900" y="0"/>
            <a:ext cx="3278188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endParaRPr lang="en-GB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9900" y="10156825"/>
            <a:ext cx="3278188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fld id="{36DFC562-1A8A-C541-A0AF-E5BE53CD8491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BA32A8-615B-ED46-983B-36385D5DC3D4}" type="slidenum">
              <a:rPr lang="en-GB"/>
              <a:pPr/>
              <a:t>1</a:t>
            </a:fld>
            <a:endParaRPr lang="en-GB"/>
          </a:p>
        </p:txBody>
      </p:sp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8063" rIns="0" bIns="0">
            <a:prstTxWarp prst="textNoShape">
              <a:avLst/>
            </a:prstTxWarp>
          </a:bodyPr>
          <a:lstStyle/>
          <a:p>
            <a:pPr eaLnBrk="1">
              <a:lnSpc>
                <a:spcPct val="96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GB" sz="1600" dirty="0">
              <a:latin typeface="Arial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D9CF0C-56DF-F245-9BD7-6075EFEA8CA8}" type="slidenum">
              <a:rPr lang="en-GB"/>
              <a:pPr/>
              <a:t>10</a:t>
            </a:fld>
            <a:endParaRPr lang="en-GB"/>
          </a:p>
        </p:txBody>
      </p:sp>
      <p:sp>
        <p:nvSpPr>
          <p:cNvPr id="696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1D5FDF-F72D-8848-95C4-89BD0FAAAC51}" type="slidenum">
              <a:rPr lang="en-GB"/>
              <a:pPr/>
              <a:t>11</a:t>
            </a:fld>
            <a:endParaRPr lang="en-GB"/>
          </a:p>
        </p:txBody>
      </p:sp>
      <p:sp>
        <p:nvSpPr>
          <p:cNvPr id="706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C5D352-29D3-5341-967C-2D4F137A6109}" type="slidenum">
              <a:rPr lang="en-GB"/>
              <a:pPr/>
              <a:t>12</a:t>
            </a:fld>
            <a:endParaRPr lang="en-GB"/>
          </a:p>
        </p:txBody>
      </p:sp>
      <p:sp>
        <p:nvSpPr>
          <p:cNvPr id="716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F68F73-1FB4-C64E-A238-729B642D9573}" type="slidenum">
              <a:rPr lang="en-US"/>
              <a:pPr/>
              <a:t>13</a:t>
            </a:fld>
            <a:endParaRPr lang="en-US"/>
          </a:p>
        </p:txBody>
      </p:sp>
      <p:sp>
        <p:nvSpPr>
          <p:cNvPr id="1136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1692A3-3F3E-EC49-A511-8D9E69FEB6F4}" type="slidenum">
              <a:rPr lang="en-GB"/>
              <a:pPr/>
              <a:t>14</a:t>
            </a:fld>
            <a:endParaRPr lang="en-GB"/>
          </a:p>
        </p:txBody>
      </p:sp>
      <p:sp>
        <p:nvSpPr>
          <p:cNvPr id="727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CD4536-59E7-2E47-A8BE-DF8AEC0B84A9}" type="slidenum">
              <a:rPr lang="en-GB"/>
              <a:pPr/>
              <a:t>15</a:t>
            </a:fld>
            <a:endParaRPr lang="en-GB"/>
          </a:p>
        </p:txBody>
      </p:sp>
      <p:sp>
        <p:nvSpPr>
          <p:cNvPr id="737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D07E9B-F947-A54A-B30A-61A267834F9F}" type="slidenum">
              <a:rPr lang="en-GB"/>
              <a:pPr/>
              <a:t>16</a:t>
            </a:fld>
            <a:endParaRPr lang="en-GB"/>
          </a:p>
        </p:txBody>
      </p:sp>
      <p:sp>
        <p:nvSpPr>
          <p:cNvPr id="747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D07E9B-F947-A54A-B30A-61A267834F9F}" type="slidenum">
              <a:rPr lang="en-GB"/>
              <a:pPr/>
              <a:t>17</a:t>
            </a:fld>
            <a:endParaRPr lang="en-GB"/>
          </a:p>
        </p:txBody>
      </p:sp>
      <p:sp>
        <p:nvSpPr>
          <p:cNvPr id="747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D07E9B-F947-A54A-B30A-61A267834F9F}" type="slidenum">
              <a:rPr lang="en-GB"/>
              <a:pPr/>
              <a:t>18</a:t>
            </a:fld>
            <a:endParaRPr lang="en-GB"/>
          </a:p>
        </p:txBody>
      </p:sp>
      <p:sp>
        <p:nvSpPr>
          <p:cNvPr id="747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D54B15-20B5-1C48-A3B4-0CE8E004E3A6}" type="slidenum">
              <a:rPr lang="en-GB"/>
              <a:pPr/>
              <a:t>19</a:t>
            </a:fld>
            <a:endParaRPr lang="en-GB"/>
          </a:p>
        </p:txBody>
      </p:sp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EF7729-8EFB-A649-B3BC-B517A723AB11}" type="slidenum">
              <a:rPr lang="en-GB"/>
              <a:pPr/>
              <a:t>2</a:t>
            </a:fld>
            <a:endParaRPr lang="en-GB"/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6A7E03-509E-4F41-B93C-4DE72A1E346B}" type="slidenum">
              <a:rPr lang="en-GB"/>
              <a:pPr/>
              <a:t>20</a:t>
            </a:fld>
            <a:endParaRPr lang="en-GB"/>
          </a:p>
        </p:txBody>
      </p:sp>
      <p:sp>
        <p:nvSpPr>
          <p:cNvPr id="768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82EDA5-E0EF-F141-9AC7-B0CF9FDC2343}" type="slidenum">
              <a:rPr lang="en-GB"/>
              <a:pPr/>
              <a:t>21</a:t>
            </a:fld>
            <a:endParaRPr lang="en-GB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C1CC2F-4AF3-C84E-91B4-C409A317BC4F}" type="slidenum">
              <a:rPr lang="en-GB"/>
              <a:pPr/>
              <a:t>22</a:t>
            </a:fld>
            <a:endParaRPr lang="en-GB"/>
          </a:p>
        </p:txBody>
      </p:sp>
      <p:sp>
        <p:nvSpPr>
          <p:cNvPr id="788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9DCEB6-67E1-D140-9BEF-BF7482D38064}" type="slidenum">
              <a:rPr lang="en-GB"/>
              <a:pPr/>
              <a:t>23</a:t>
            </a:fld>
            <a:endParaRPr lang="en-GB"/>
          </a:p>
        </p:txBody>
      </p:sp>
      <p:sp>
        <p:nvSpPr>
          <p:cNvPr id="798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0EC738-7AE4-7F48-8BE0-29BA88581091}" type="slidenum">
              <a:rPr lang="en-GB"/>
              <a:pPr/>
              <a:t>24</a:t>
            </a:fld>
            <a:endParaRPr lang="en-GB"/>
          </a:p>
        </p:txBody>
      </p:sp>
      <p:sp>
        <p:nvSpPr>
          <p:cNvPr id="808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041E65-851C-CC4E-BB04-6B24780C16FB}" type="slidenum">
              <a:rPr lang="en-GB"/>
              <a:pPr/>
              <a:t>25</a:t>
            </a:fld>
            <a:endParaRPr lang="en-GB"/>
          </a:p>
        </p:txBody>
      </p:sp>
      <p:sp>
        <p:nvSpPr>
          <p:cNvPr id="819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F68F73-1FB4-C64E-A238-729B642D9573}" type="slidenum">
              <a:rPr lang="en-US"/>
              <a:pPr/>
              <a:t>27</a:t>
            </a:fld>
            <a:endParaRPr lang="en-US"/>
          </a:p>
        </p:txBody>
      </p:sp>
      <p:sp>
        <p:nvSpPr>
          <p:cNvPr id="1136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5F956E7-3708-714E-A250-13B2D05215A0}" type="slidenum">
              <a:rPr lang="en-GB"/>
              <a:pPr/>
              <a:t>28</a:t>
            </a:fld>
            <a:endParaRPr lang="en-GB"/>
          </a:p>
        </p:txBody>
      </p:sp>
      <p:sp>
        <p:nvSpPr>
          <p:cNvPr id="829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061225-5FD5-ED46-8B3E-11713C878BDE}" type="slidenum">
              <a:rPr lang="en-GB"/>
              <a:pPr/>
              <a:t>29</a:t>
            </a:fld>
            <a:endParaRPr lang="en-GB"/>
          </a:p>
        </p:txBody>
      </p:sp>
      <p:sp>
        <p:nvSpPr>
          <p:cNvPr id="839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ABD019-33FD-2444-8466-37E59D70841F}" type="slidenum">
              <a:rPr lang="en-GB"/>
              <a:pPr/>
              <a:t>30</a:t>
            </a:fld>
            <a:endParaRPr lang="en-GB"/>
          </a:p>
        </p:txBody>
      </p:sp>
      <p:sp>
        <p:nvSpPr>
          <p:cNvPr id="849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BC3D52-AB44-F34F-B258-8798C69FCE09}" type="slidenum">
              <a:rPr lang="en-GB"/>
              <a:pPr/>
              <a:t>3</a:t>
            </a:fld>
            <a:endParaRPr lang="en-GB"/>
          </a:p>
        </p:txBody>
      </p:sp>
      <p:sp>
        <p:nvSpPr>
          <p:cNvPr id="614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CCCBC6-BF1F-5D4D-91CA-F6290A9E0662}" type="slidenum">
              <a:rPr lang="en-GB"/>
              <a:pPr/>
              <a:t>31</a:t>
            </a:fld>
            <a:endParaRPr lang="en-GB"/>
          </a:p>
        </p:txBody>
      </p:sp>
      <p:sp>
        <p:nvSpPr>
          <p:cNvPr id="860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59B6E2-8353-C04C-AE21-F712249316B9}" type="slidenum">
              <a:rPr lang="en-GB"/>
              <a:pPr/>
              <a:t>32</a:t>
            </a:fld>
            <a:endParaRPr lang="en-GB"/>
          </a:p>
        </p:txBody>
      </p:sp>
      <p:sp>
        <p:nvSpPr>
          <p:cNvPr id="870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56DE3E-6134-D647-B0E0-CF8007F4F853}" type="slidenum">
              <a:rPr lang="en-GB"/>
              <a:pPr/>
              <a:t>33</a:t>
            </a:fld>
            <a:endParaRPr lang="en-GB"/>
          </a:p>
        </p:txBody>
      </p:sp>
      <p:sp>
        <p:nvSpPr>
          <p:cNvPr id="880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61C19F-FE66-2343-9B29-9430BDC4B8A3}" type="slidenum">
              <a:rPr lang="en-GB"/>
              <a:pPr/>
              <a:t>34</a:t>
            </a:fld>
            <a:endParaRPr lang="en-GB"/>
          </a:p>
        </p:txBody>
      </p:sp>
      <p:sp>
        <p:nvSpPr>
          <p:cNvPr id="890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192935-5021-4342-8962-E7718DADAE9E}" type="slidenum">
              <a:rPr lang="en-GB"/>
              <a:pPr/>
              <a:t>35</a:t>
            </a:fld>
            <a:endParaRPr lang="en-GB"/>
          </a:p>
        </p:txBody>
      </p:sp>
      <p:sp>
        <p:nvSpPr>
          <p:cNvPr id="901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8182A2-FC90-964A-9D86-EF0D11DAAA43}" type="slidenum">
              <a:rPr lang="en-GB"/>
              <a:pPr/>
              <a:t>36</a:t>
            </a:fld>
            <a:endParaRPr lang="en-GB"/>
          </a:p>
        </p:txBody>
      </p:sp>
      <p:sp>
        <p:nvSpPr>
          <p:cNvPr id="911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C39929-96DF-C544-B1A2-7BE1B04228B4}" type="slidenum">
              <a:rPr lang="en-GB"/>
              <a:pPr/>
              <a:t>37</a:t>
            </a:fld>
            <a:endParaRPr lang="en-GB"/>
          </a:p>
        </p:txBody>
      </p:sp>
      <p:sp>
        <p:nvSpPr>
          <p:cNvPr id="921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8E5AF6-D223-5D44-B6CC-AC4EDC41E999}" type="slidenum">
              <a:rPr lang="en-GB"/>
              <a:pPr/>
              <a:t>38</a:t>
            </a:fld>
            <a:endParaRPr lang="en-GB"/>
          </a:p>
        </p:txBody>
      </p:sp>
      <p:sp>
        <p:nvSpPr>
          <p:cNvPr id="93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E54CDB-4C60-1949-A469-3B001F9FA1D1}" type="slidenum">
              <a:rPr lang="en-GB"/>
              <a:pPr/>
              <a:t>39</a:t>
            </a:fld>
            <a:endParaRPr lang="en-GB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F68F73-1FB4-C64E-A238-729B642D9573}" type="slidenum">
              <a:rPr lang="en-US"/>
              <a:pPr/>
              <a:t>40</a:t>
            </a:fld>
            <a:endParaRPr lang="en-US"/>
          </a:p>
        </p:txBody>
      </p:sp>
      <p:sp>
        <p:nvSpPr>
          <p:cNvPr id="1136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C45187-FAB1-6648-B9B4-B90555823CB1}" type="slidenum">
              <a:rPr lang="en-GB"/>
              <a:pPr/>
              <a:t>4</a:t>
            </a:fld>
            <a:endParaRPr lang="en-GB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F84214-A579-7745-B52D-0D2B6395FA23}" type="slidenum">
              <a:rPr lang="en-GB"/>
              <a:pPr/>
              <a:t>41</a:t>
            </a:fld>
            <a:endParaRPr lang="en-GB"/>
          </a:p>
        </p:txBody>
      </p:sp>
      <p:sp>
        <p:nvSpPr>
          <p:cNvPr id="952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20335D-05BD-ED45-9925-004416A04BDF}" type="slidenum">
              <a:rPr lang="en-GB"/>
              <a:pPr/>
              <a:t>42</a:t>
            </a:fld>
            <a:endParaRPr lang="en-GB"/>
          </a:p>
        </p:txBody>
      </p:sp>
      <p:sp>
        <p:nvSpPr>
          <p:cNvPr id="962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0B5B5D-30AD-484C-AFFE-D89DDDC1C2D0}" type="slidenum">
              <a:rPr lang="en-GB"/>
              <a:pPr/>
              <a:t>43</a:t>
            </a:fld>
            <a:endParaRPr lang="en-GB"/>
          </a:p>
        </p:txBody>
      </p:sp>
      <p:sp>
        <p:nvSpPr>
          <p:cNvPr id="972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07EDE3-6AAD-7044-BB5E-6CBFB742A590}" type="slidenum">
              <a:rPr lang="en-GB"/>
              <a:pPr/>
              <a:t>44</a:t>
            </a:fld>
            <a:endParaRPr lang="en-GB"/>
          </a:p>
        </p:txBody>
      </p:sp>
      <p:sp>
        <p:nvSpPr>
          <p:cNvPr id="983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D5E03A-A723-F342-9EDF-E9A6E9872875}" type="slidenum">
              <a:rPr lang="en-GB"/>
              <a:pPr/>
              <a:t>45</a:t>
            </a:fld>
            <a:endParaRPr lang="en-GB"/>
          </a:p>
        </p:txBody>
      </p:sp>
      <p:sp>
        <p:nvSpPr>
          <p:cNvPr id="993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463351-F06D-F145-B4E3-F104CF1AFFF0}" type="slidenum">
              <a:rPr lang="en-GB"/>
              <a:pPr/>
              <a:t>46</a:t>
            </a:fld>
            <a:endParaRPr lang="en-GB"/>
          </a:p>
        </p:txBody>
      </p:sp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9ECDCF-CE68-7B46-A6CB-D7EC99F9621F}" type="slidenum">
              <a:rPr lang="en-GB"/>
              <a:pPr/>
              <a:t>47</a:t>
            </a:fld>
            <a:endParaRPr lang="en-GB"/>
          </a:p>
        </p:txBody>
      </p:sp>
      <p:sp>
        <p:nvSpPr>
          <p:cNvPr id="1013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D7494D-620D-6244-B0B3-7B42D146BD23}" type="slidenum">
              <a:rPr lang="en-GB"/>
              <a:pPr/>
              <a:t>48</a:t>
            </a:fld>
            <a:endParaRPr lang="en-GB"/>
          </a:p>
        </p:txBody>
      </p:sp>
      <p:sp>
        <p:nvSpPr>
          <p:cNvPr id="102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CE5E64-D0FB-BA4B-A882-10BEB7F1280C}" type="slidenum">
              <a:rPr lang="en-GB"/>
              <a:pPr/>
              <a:t>49</a:t>
            </a:fld>
            <a:endParaRPr lang="en-GB"/>
          </a:p>
        </p:txBody>
      </p:sp>
      <p:sp>
        <p:nvSpPr>
          <p:cNvPr id="1034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F68F73-1FB4-C64E-A238-729B642D9573}" type="slidenum">
              <a:rPr lang="en-US"/>
              <a:pPr/>
              <a:t>50</a:t>
            </a:fld>
            <a:endParaRPr lang="en-US"/>
          </a:p>
        </p:txBody>
      </p:sp>
      <p:sp>
        <p:nvSpPr>
          <p:cNvPr id="1136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BEF074-5AED-624B-BF45-0290AAC4DE4A}" type="slidenum">
              <a:rPr lang="en-GB"/>
              <a:pPr/>
              <a:t>5</a:t>
            </a:fld>
            <a:endParaRPr lang="en-GB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DC632B-CE84-B14D-A16E-25F2860868C0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12291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99293A-1968-ED4B-B10E-EED51619E271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14339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90734EC-AF63-1641-8B5F-57E220FCD307}" type="slidenum">
              <a:rPr lang="en-US"/>
              <a:pPr/>
              <a:t>62</a:t>
            </a:fld>
            <a:endParaRPr lang="en-US"/>
          </a:p>
        </p:txBody>
      </p:sp>
      <p:sp>
        <p:nvSpPr>
          <p:cNvPr id="3174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F68F73-1FB4-C64E-A238-729B642D9573}" type="slidenum">
              <a:rPr lang="en-US"/>
              <a:pPr/>
              <a:t>65</a:t>
            </a:fld>
            <a:endParaRPr lang="en-US"/>
          </a:p>
        </p:txBody>
      </p:sp>
      <p:sp>
        <p:nvSpPr>
          <p:cNvPr id="1136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A93DA2-2144-974B-9579-FE3FB4923CB7}" type="slidenum">
              <a:rPr lang="en-US"/>
              <a:pPr/>
              <a:t>66</a:t>
            </a:fld>
            <a:endParaRPr lang="en-US"/>
          </a:p>
        </p:txBody>
      </p:sp>
      <p:sp>
        <p:nvSpPr>
          <p:cNvPr id="1146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076D3C-2A9D-684C-B984-2DC03832C062}" type="slidenum">
              <a:rPr lang="en-GB"/>
              <a:pPr/>
              <a:t>69</a:t>
            </a:fld>
            <a:endParaRPr lang="en-GB"/>
          </a:p>
        </p:txBody>
      </p:sp>
      <p:sp>
        <p:nvSpPr>
          <p:cNvPr id="1044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6BD7F7-43A6-1246-AFD2-62A2475E4828}" type="slidenum">
              <a:rPr lang="en-GB"/>
              <a:pPr/>
              <a:t>70</a:t>
            </a:fld>
            <a:endParaRPr lang="en-GB"/>
          </a:p>
        </p:txBody>
      </p:sp>
      <p:sp>
        <p:nvSpPr>
          <p:cNvPr id="1054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89B924-57D2-F849-95BC-159599FBEDB8}" type="slidenum">
              <a:rPr lang="en-GB"/>
              <a:pPr/>
              <a:t>71</a:t>
            </a:fld>
            <a:endParaRPr lang="en-GB"/>
          </a:p>
        </p:txBody>
      </p:sp>
      <p:sp>
        <p:nvSpPr>
          <p:cNvPr id="1064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50BCD9-C8CF-8946-BD8C-B9EBEB6458BC}" type="slidenum">
              <a:rPr lang="en-GB"/>
              <a:pPr/>
              <a:t>72</a:t>
            </a:fld>
            <a:endParaRPr lang="en-GB"/>
          </a:p>
        </p:txBody>
      </p:sp>
      <p:sp>
        <p:nvSpPr>
          <p:cNvPr id="1075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61C6AB-5281-884C-BE60-6B224931504F}" type="slidenum">
              <a:rPr lang="en-GB"/>
              <a:pPr/>
              <a:t>73</a:t>
            </a:fld>
            <a:endParaRPr lang="en-GB"/>
          </a:p>
        </p:txBody>
      </p:sp>
      <p:sp>
        <p:nvSpPr>
          <p:cNvPr id="1085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7B0D99-4003-7944-A389-D1209A84E80B}" type="slidenum">
              <a:rPr lang="en-GB"/>
              <a:pPr/>
              <a:t>6</a:t>
            </a:fld>
            <a:endParaRPr lang="en-GB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D10EAE-D18A-B94E-A773-39BDD1CD7039}" type="slidenum">
              <a:rPr lang="en-GB"/>
              <a:pPr/>
              <a:t>74</a:t>
            </a:fld>
            <a:endParaRPr lang="en-GB"/>
          </a:p>
        </p:txBody>
      </p:sp>
      <p:sp>
        <p:nvSpPr>
          <p:cNvPr id="1095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5D309F-8E4E-4947-8513-6E32831FF67D}" type="slidenum">
              <a:rPr lang="en-GB"/>
              <a:pPr/>
              <a:t>75</a:t>
            </a:fld>
            <a:endParaRPr lang="en-GB"/>
          </a:p>
        </p:txBody>
      </p:sp>
      <p:sp>
        <p:nvSpPr>
          <p:cNvPr id="1105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6803CE-6A68-7546-8009-99EAB9FEF552}" type="slidenum">
              <a:rPr lang="en-GB"/>
              <a:pPr/>
              <a:t>76</a:t>
            </a:fld>
            <a:endParaRPr lang="en-GB"/>
          </a:p>
        </p:txBody>
      </p:sp>
      <p:sp>
        <p:nvSpPr>
          <p:cNvPr id="1116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67E544-CB76-6C4E-AC1D-AC84159262FE}" type="slidenum">
              <a:rPr lang="en-GB"/>
              <a:pPr/>
              <a:t>77</a:t>
            </a:fld>
            <a:endParaRPr lang="en-GB"/>
          </a:p>
        </p:txBody>
      </p:sp>
      <p:sp>
        <p:nvSpPr>
          <p:cNvPr id="1136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F85920-5188-9244-8ECD-E48874BD60D0}" type="slidenum">
              <a:rPr lang="en-GB"/>
              <a:pPr/>
              <a:t>78</a:t>
            </a:fld>
            <a:endParaRPr lang="en-GB"/>
          </a:p>
        </p:txBody>
      </p:sp>
      <p:sp>
        <p:nvSpPr>
          <p:cNvPr id="1146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6AD048-2805-FF4E-B46F-70FE863B234B}" type="slidenum">
              <a:rPr lang="en-GB"/>
              <a:pPr/>
              <a:t>7</a:t>
            </a:fld>
            <a:endParaRPr lang="en-GB"/>
          </a:p>
        </p:txBody>
      </p:sp>
      <p:sp>
        <p:nvSpPr>
          <p:cNvPr id="665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A5143B-531C-AB46-8271-F763C54F7A9E}" type="slidenum">
              <a:rPr lang="en-GB"/>
              <a:pPr/>
              <a:t>8</a:t>
            </a:fld>
            <a:endParaRPr lang="en-GB"/>
          </a:p>
        </p:txBody>
      </p:sp>
      <p:sp>
        <p:nvSpPr>
          <p:cNvPr id="675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D15FAE-1BFD-174E-BBA7-C27FA453F7E7}" type="slidenum">
              <a:rPr lang="en-GB"/>
              <a:pPr/>
              <a:t>9</a:t>
            </a:fld>
            <a:endParaRPr lang="en-GB"/>
          </a:p>
        </p:txBody>
      </p:sp>
      <p:sp>
        <p:nvSpPr>
          <p:cNvPr id="686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5141358"/>
            <a:ext cx="1008844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83" tIns="50392" rIns="100783" bIns="50392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56047" y="1726029"/>
            <a:ext cx="8568531" cy="2016973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>
              <a:defRPr sz="5300" b="0" i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cs typeface="Helvetica Neue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56047" y="4145840"/>
            <a:ext cx="8568531" cy="1322451"/>
          </a:xfrm>
        </p:spPr>
        <p:txBody>
          <a:bodyPr lIns="50392" rIns="50392"/>
          <a:lstStyle>
            <a:lvl1pPr marL="0" marR="70548" indent="0" algn="ctr">
              <a:buNone/>
              <a:defRPr b="0" i="0">
                <a:solidFill>
                  <a:schemeClr val="tx2"/>
                </a:solidFill>
                <a:latin typeface="Helvetica Neue"/>
                <a:cs typeface="Helvetica Neue"/>
              </a:defRPr>
            </a:lvl1pPr>
            <a:lvl2pPr marL="503920" indent="0" algn="ctr">
              <a:buNone/>
            </a:lvl2pPr>
            <a:lvl3pPr marL="1007838" indent="0" algn="ctr">
              <a:buNone/>
            </a:lvl3pPr>
            <a:lvl4pPr marL="1511758" indent="0" algn="ctr">
              <a:buNone/>
            </a:lvl4pPr>
            <a:lvl5pPr marL="2015677" indent="0" algn="ctr">
              <a:buNone/>
            </a:lvl5pPr>
            <a:lvl6pPr marL="2519597" indent="0" algn="ctr">
              <a:buNone/>
            </a:lvl6pPr>
            <a:lvl7pPr marL="3023515" indent="0" algn="ctr">
              <a:buNone/>
            </a:lvl7pPr>
            <a:lvl8pPr marL="3527435" indent="0" algn="ctr">
              <a:buNone/>
            </a:lvl8pPr>
            <a:lvl9pPr marL="4031354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912" y="0"/>
            <a:ext cx="9525000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912" y="0"/>
            <a:ext cx="9525000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912" y="0"/>
            <a:ext cx="9525000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311031"/>
            <a:ext cx="9072563" cy="1007957"/>
          </a:xfrm>
        </p:spPr>
        <p:txBody>
          <a:bodyPr/>
          <a:lstStyle>
            <a:lvl1pPr algn="ct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713" y="1631097"/>
            <a:ext cx="9524999" cy="5181601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buFont typeface="Arial"/>
              <a:buChar char="•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3513" y="1370303"/>
            <a:ext cx="9753599" cy="1750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113" y="1493837"/>
            <a:ext cx="4419599" cy="5334000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92113" y="1493837"/>
            <a:ext cx="4648200" cy="5334000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63513" y="1370303"/>
            <a:ext cx="9753599" cy="1750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63513" y="1370303"/>
            <a:ext cx="9753599" cy="1750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251989"/>
            <a:ext cx="9072563" cy="1007957"/>
          </a:xfrm>
        </p:spPr>
        <p:txBody>
          <a:bodyPr anchor="ctr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4033" y="2872207"/>
            <a:ext cx="9076063" cy="2186915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100772" anchor="t" anchorCtr="0">
            <a:normAutofit/>
          </a:bodyPr>
          <a:lstStyle>
            <a:lvl1pPr marL="0" indent="0">
              <a:buNone/>
              <a:defRPr sz="18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04033" y="1458738"/>
            <a:ext cx="9076063" cy="1236536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 indent="0">
              <a:spcBef>
                <a:spcPts val="0"/>
              </a:spcBef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04031" y="5222027"/>
            <a:ext cx="9072563" cy="1581683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63513" y="1370303"/>
            <a:ext cx="9753599" cy="1750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251989"/>
            <a:ext cx="9072563" cy="1007957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0533" y="1492006"/>
            <a:ext cx="9076063" cy="1972312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100772" anchor="t" anchorCtr="0">
            <a:normAutofit/>
          </a:bodyPr>
          <a:lstStyle>
            <a:lvl1pPr marL="0" indent="0">
              <a:buNone/>
              <a:defRPr sz="18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04033" y="3648259"/>
            <a:ext cx="9076063" cy="1236536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indent="0">
              <a:spcBef>
                <a:spcPts val="0"/>
              </a:spcBef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/>
          </p:nvPr>
        </p:nvSpPr>
        <p:spPr>
          <a:xfrm>
            <a:off x="500533" y="5068746"/>
            <a:ext cx="9076063" cy="201318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100772" anchor="t" anchorCtr="0">
            <a:normAutofit/>
          </a:bodyPr>
          <a:lstStyle>
            <a:lvl1pPr marL="0" indent="0">
              <a:buNone/>
              <a:defRPr sz="18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63513" y="1370303"/>
            <a:ext cx="9753599" cy="1750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251989"/>
            <a:ext cx="9072563" cy="1007957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0533" y="1941655"/>
            <a:ext cx="9076063" cy="4302297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100772" anchor="t" anchorCtr="0">
            <a:normAutofit/>
          </a:bodyPr>
          <a:lstStyle>
            <a:lvl1pPr marL="0" indent="0">
              <a:buNone/>
              <a:defRPr sz="18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63513" y="1370303"/>
            <a:ext cx="9753599" cy="1750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4031" y="3191863"/>
            <a:ext cx="9072563" cy="1259946"/>
          </a:xfrm>
        </p:spPr>
        <p:txBody>
          <a:bodyPr rtlCol="0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92112" y="46037"/>
            <a:ext cx="9372600" cy="1259946"/>
          </a:xfrm>
          <a:prstGeom prst="rect">
            <a:avLst/>
          </a:prstGeom>
        </p:spPr>
        <p:txBody>
          <a:bodyPr vert="horz" lIns="100783" tIns="50392" rIns="100783" bIns="50392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63513" y="1535015"/>
            <a:ext cx="9753599" cy="5492771"/>
          </a:xfrm>
          <a:prstGeom prst="rect">
            <a:avLst/>
          </a:prstGeom>
        </p:spPr>
        <p:txBody>
          <a:bodyPr vert="horz" lIns="100783" tIns="50392" rIns="100783" bIns="50392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65088" y="7366968"/>
            <a:ext cx="430005" cy="246213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l"/>
            <a:r>
              <a:rPr lang="en-US" sz="1000" dirty="0" smtClean="0"/>
              <a:t>(</a:t>
            </a:r>
            <a:fld id="{1F7FDA8B-F13B-1D43-9711-3B08EFAB2B53}" type="slidenum">
              <a:rPr lang="en-US" sz="1000" smtClean="0"/>
              <a:pPr algn="l"/>
              <a:t>‹#›</a:t>
            </a:fld>
            <a:r>
              <a:rPr lang="en-US" sz="1000" dirty="0" smtClean="0"/>
              <a:t>)</a:t>
            </a:r>
            <a:endParaRPr lang="en-US" sz="100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112" y="7357004"/>
            <a:ext cx="533400" cy="20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(</a:t>
            </a:r>
            <a:fld id="{4836C1F2-7A65-784B-A929-CFBBC8DC57D5}" type="slidenum">
              <a:rPr lang="en-US" sz="800" b="0" i="0" smtClean="0">
                <a:solidFill>
                  <a:schemeClr val="tx1"/>
                </a:solidFill>
                <a:latin typeface="Helvetica Neue Light"/>
                <a:cs typeface="Helvetica Neue Light"/>
              </a:rPr>
              <a:pPr/>
              <a:t>‹#›</a:t>
            </a:fld>
            <a:r>
              <a:rPr lang="en-US" sz="800" b="0" i="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)</a:t>
            </a:r>
            <a:endParaRPr lang="en-US" sz="800" b="0" i="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8" name="Picture 7" descr="w3c_main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570195" y="7320833"/>
            <a:ext cx="1500188" cy="228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5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l" rtl="0" eaLnBrk="1" latinLnBrk="0" hangingPunct="1">
        <a:spcBef>
          <a:spcPct val="0"/>
        </a:spcBef>
        <a:buNone/>
        <a:defRPr kumimoji="0" sz="4500" b="0" i="0" kern="1200">
          <a:solidFill>
            <a:srgbClr val="000000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Helvetica Neue Light"/>
          <a:ea typeface="+mj-ea"/>
          <a:cs typeface="Helvetica Neue Light"/>
        </a:defRPr>
      </a:lvl1pPr>
    </p:titleStyle>
    <p:bodyStyle>
      <a:lvl1pPr marL="403135" indent="-282194" algn="l" rtl="0" eaLnBrk="1" latinLnBrk="0" hangingPunct="1">
        <a:spcBef>
          <a:spcPts val="661"/>
        </a:spcBef>
        <a:spcAft>
          <a:spcPts val="0"/>
        </a:spcAft>
        <a:buClr>
          <a:schemeClr val="bg1">
            <a:lumMod val="50000"/>
          </a:schemeClr>
        </a:buClr>
        <a:buSzPct val="68000"/>
        <a:buFont typeface="Wingdings 3"/>
        <a:buChar char=""/>
        <a:defRPr kumimoji="0" sz="30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1pPr>
      <a:lvl2pPr marL="685330" indent="-251960" algn="l" rtl="0" eaLnBrk="1" latinLnBrk="0" hangingPunct="1">
        <a:spcBef>
          <a:spcPts val="441"/>
        </a:spcBef>
        <a:buClr>
          <a:schemeClr val="bg1">
            <a:lumMod val="50000"/>
          </a:schemeClr>
        </a:buClr>
        <a:buFont typeface="Wingdings" charset="2"/>
        <a:buChar char="§"/>
        <a:defRPr kumimoji="0" sz="25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2pPr>
      <a:lvl3pPr marL="947368" indent="-251960" algn="l" rtl="0" eaLnBrk="1" latinLnBrk="0" hangingPunct="1">
        <a:spcBef>
          <a:spcPts val="386"/>
        </a:spcBef>
        <a:buClr>
          <a:schemeClr val="bg1">
            <a:lumMod val="50000"/>
          </a:schemeClr>
        </a:buClr>
        <a:buSzPct val="100000"/>
        <a:buFont typeface="Wingdings 2"/>
        <a:buChar char=""/>
        <a:defRPr kumimoji="0" sz="23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3pPr>
      <a:lvl4pPr marL="1259799" indent="-251960" algn="l" rtl="0" eaLnBrk="1" latinLnBrk="0" hangingPunct="1">
        <a:spcBef>
          <a:spcPts val="386"/>
        </a:spcBef>
        <a:buClr>
          <a:schemeClr val="bg1">
            <a:lumMod val="50000"/>
          </a:schemeClr>
        </a:buClr>
        <a:buFont typeface="Wingdings 2"/>
        <a:buChar char=""/>
        <a:defRPr kumimoji="0" sz="21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4pPr>
      <a:lvl5pPr marL="1511758" indent="-251960" algn="l" rtl="0" eaLnBrk="1" latinLnBrk="0" hangingPunct="1">
        <a:spcBef>
          <a:spcPts val="386"/>
        </a:spcBef>
        <a:buClr>
          <a:schemeClr val="bg1">
            <a:lumMod val="50000"/>
          </a:schemeClr>
        </a:buClr>
        <a:buFont typeface="Wingdings 2"/>
        <a:buChar char=""/>
        <a:defRPr kumimoji="0" sz="20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5pPr>
      <a:lvl6pPr marL="1763717" indent="-251960" algn="l" rtl="0" eaLnBrk="1" latinLnBrk="0" hangingPunct="1">
        <a:spcBef>
          <a:spcPts val="386"/>
        </a:spcBef>
        <a:buClr>
          <a:schemeClr val="accent3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015677" indent="-251960" algn="l" rtl="0" eaLnBrk="1" latinLnBrk="0" hangingPunct="1">
        <a:spcBef>
          <a:spcPts val="386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267637" indent="-251960" algn="l" rtl="0" eaLnBrk="1" latinLnBrk="0" hangingPunct="1">
        <a:spcBef>
          <a:spcPts val="386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519597" indent="-251960" algn="l" rtl="0" eaLnBrk="1" latinLnBrk="0" hangingPunct="1">
        <a:spcBef>
          <a:spcPts val="386"/>
        </a:spcBef>
        <a:buClr>
          <a:schemeClr val="accent3"/>
        </a:buClr>
        <a:buFont typeface="Wingdings 2"/>
        <a:buChar char="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music/artists/618b6900-0618-4f1e-b835-bccb17f84294" TargetMode="External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music/artists/618b6900-0618-4f1e-b835-bccb17f84294" TargetMode="External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w3.org/2001/sw/sweo/public/UseCases/Pfizer/" TargetMode="External"/><Relationship Id="rId3" Type="http://schemas.openxmlformats.org/officeDocument/2006/relationships/image" Target="../media/image11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w3.org/2001/sw/sweo/public/UseCases/Pfizer/" TargetMode="External"/><Relationship Id="rId3" Type="http://schemas.openxmlformats.org/officeDocument/2006/relationships/image" Target="../media/image11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it.ly/dg7H7Z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png"/><Relationship Id="rId23" Type="http://schemas.openxmlformats.org/officeDocument/2006/relationships/image" Target="../media/image25.png"/><Relationship Id="rId24" Type="http://schemas.openxmlformats.org/officeDocument/2006/relationships/image" Target="../media/image26.png"/><Relationship Id="rId25" Type="http://schemas.openxmlformats.org/officeDocument/2006/relationships/image" Target="../media/image27.png"/><Relationship Id="rId26" Type="http://schemas.openxmlformats.org/officeDocument/2006/relationships/image" Target="../media/image28.png"/><Relationship Id="rId27" Type="http://schemas.openxmlformats.org/officeDocument/2006/relationships/image" Target="../media/image29.png"/><Relationship Id="rId28" Type="http://schemas.openxmlformats.org/officeDocument/2006/relationships/image" Target="../media/image30.png"/><Relationship Id="rId29" Type="http://schemas.openxmlformats.org/officeDocument/2006/relationships/image" Target="../media/image31.png"/><Relationship Id="rId30" Type="http://schemas.openxmlformats.org/officeDocument/2006/relationships/image" Target="../media/image32.png"/><Relationship Id="rId31" Type="http://schemas.openxmlformats.org/officeDocument/2006/relationships/image" Target="../media/image33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2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2.png"/><Relationship Id="rId21" Type="http://schemas.openxmlformats.org/officeDocument/2006/relationships/image" Target="../media/image53.png"/><Relationship Id="rId22" Type="http://schemas.openxmlformats.org/officeDocument/2006/relationships/image" Target="../media/image54.png"/><Relationship Id="rId23" Type="http://schemas.openxmlformats.org/officeDocument/2006/relationships/image" Target="../media/image55.png"/><Relationship Id="rId24" Type="http://schemas.openxmlformats.org/officeDocument/2006/relationships/image" Target="../media/image56.png"/><Relationship Id="rId25" Type="http://schemas.openxmlformats.org/officeDocument/2006/relationships/image" Target="../media/image57.png"/><Relationship Id="rId26" Type="http://schemas.openxmlformats.org/officeDocument/2006/relationships/image" Target="../media/image58.png"/><Relationship Id="rId27" Type="http://schemas.openxmlformats.org/officeDocument/2006/relationships/image" Target="../media/image59.png"/><Relationship Id="rId28" Type="http://schemas.openxmlformats.org/officeDocument/2006/relationships/image" Target="../media/image60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30" Type="http://schemas.openxmlformats.org/officeDocument/2006/relationships/image" Target="../media/image62.png"/><Relationship Id="rId31" Type="http://schemas.openxmlformats.org/officeDocument/2006/relationships/image" Target="../media/image63.png"/><Relationship Id="rId32" Type="http://schemas.openxmlformats.org/officeDocument/2006/relationships/image" Target="../media/image64.png"/><Relationship Id="rId9" Type="http://schemas.openxmlformats.org/officeDocument/2006/relationships/image" Target="../media/image41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33" Type="http://schemas.openxmlformats.org/officeDocument/2006/relationships/image" Target="../media/image65.png"/><Relationship Id="rId34" Type="http://schemas.openxmlformats.org/officeDocument/2006/relationships/image" Target="../media/image66.png"/><Relationship Id="rId35" Type="http://schemas.openxmlformats.org/officeDocument/2006/relationships/image" Target="../media/image67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47.png"/><Relationship Id="rId16" Type="http://schemas.openxmlformats.org/officeDocument/2006/relationships/image" Target="../media/image48.png"/><Relationship Id="rId17" Type="http://schemas.openxmlformats.org/officeDocument/2006/relationships/image" Target="../media/image49.png"/><Relationship Id="rId18" Type="http://schemas.openxmlformats.org/officeDocument/2006/relationships/image" Target="../media/image50.png"/><Relationship Id="rId1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 tIns="20160"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 small overview of W3C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Ivan Herman, W3C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In the old days, it was simple</a:t>
            </a:r>
          </a:p>
          <a:p>
            <a:pPr lvl="1"/>
            <a:r>
              <a:rPr lang="en-GB" smtClean="0"/>
              <a:t>HTTP + HTML + URI = Web </a:t>
            </a:r>
          </a:p>
          <a:p>
            <a:r>
              <a:rPr lang="en-GB" smtClean="0"/>
              <a:t>But the Web has evolved a lot</a:t>
            </a:r>
          </a:p>
          <a:p>
            <a:pPr lvl="1"/>
            <a:r>
              <a:rPr lang="en-GB" smtClean="0"/>
              <a:t>graphics, XML documents, multimedia, voice, Web2.0, Semantic Web, Mobile Web, security,…</a:t>
            </a:r>
          </a:p>
          <a:p>
            <a:r>
              <a:rPr lang="en-GB" smtClean="0"/>
              <a:t>W3C technologies cover many of these areas</a:t>
            </a:r>
            <a:endParaRPr lang="en-GB"/>
          </a:p>
        </p:txBody>
      </p:sp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So what are the technologies at W3C?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To impress you: </a:t>
            </a:r>
            <a:br>
              <a:rPr lang="en-GB"/>
            </a:br>
            <a:r>
              <a:rPr lang="en-GB"/>
              <a:t>the (incomplete) W3C Technology stack</a:t>
            </a:r>
          </a:p>
        </p:txBody>
      </p:sp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361950" y="1498600"/>
            <a:ext cx="9536113" cy="5326063"/>
            <a:chOff x="228" y="944"/>
            <a:chExt cx="6007" cy="3355"/>
          </a:xfrm>
        </p:grpSpPr>
        <p:sp>
          <p:nvSpPr>
            <p:cNvPr id="14339" name="AutoShape 3"/>
            <p:cNvSpPr>
              <a:spLocks noChangeArrowheads="1"/>
            </p:cNvSpPr>
            <p:nvPr/>
          </p:nvSpPr>
          <p:spPr bwMode="auto">
            <a:xfrm>
              <a:off x="269" y="944"/>
              <a:ext cx="5948" cy="3108"/>
            </a:xfrm>
            <a:prstGeom prst="roundRect">
              <a:avLst>
                <a:gd name="adj" fmla="val 4264"/>
              </a:avLst>
            </a:prstGeom>
            <a:solidFill>
              <a:srgbClr val="78CDD0"/>
            </a:solidFill>
            <a:ln w="19080">
              <a:solidFill>
                <a:srgbClr val="D8EBF3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0" anchor="b" anchorCtr="1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  <a:tab pos="7239000" algn="l"/>
                  <a:tab pos="7962900" algn="l"/>
                  <a:tab pos="8686800" algn="l"/>
                  <a:tab pos="9410700" algn="l"/>
                </a:tabLst>
              </a:pPr>
              <a:r>
                <a:rPr lang="en-US" sz="1800" i="1">
                  <a:solidFill>
                    <a:srgbClr val="3F83C4"/>
                  </a:solidFill>
                  <a:ea typeface="Arial" charset="0"/>
                  <a:cs typeface="Arial" charset="0"/>
                </a:rPr>
                <a:t>One Web</a:t>
              </a:r>
            </a:p>
          </p:txBody>
        </p:sp>
        <p:sp>
          <p:nvSpPr>
            <p:cNvPr id="14340" name="AutoShape 4"/>
            <p:cNvSpPr>
              <a:spLocks noChangeArrowheads="1"/>
            </p:cNvSpPr>
            <p:nvPr/>
          </p:nvSpPr>
          <p:spPr bwMode="auto">
            <a:xfrm>
              <a:off x="353" y="3564"/>
              <a:ext cx="5752" cy="181"/>
            </a:xfrm>
            <a:prstGeom prst="roundRect">
              <a:avLst>
                <a:gd name="adj" fmla="val 16667"/>
              </a:avLst>
            </a:prstGeom>
            <a:solidFill>
              <a:srgbClr val="3F83C4"/>
            </a:solidFill>
            <a:ln w="19080">
              <a:solidFill>
                <a:srgbClr val="D8EBF3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  <a:tab pos="7239000" algn="l"/>
                  <a:tab pos="7962900" algn="l"/>
                  <a:tab pos="8686800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URI/IRI, HTTP</a:t>
              </a:r>
            </a:p>
          </p:txBody>
        </p:sp>
        <p:sp>
          <p:nvSpPr>
            <p:cNvPr id="14341" name="AutoShape 5"/>
            <p:cNvSpPr>
              <a:spLocks noChangeArrowheads="1"/>
            </p:cNvSpPr>
            <p:nvPr/>
          </p:nvSpPr>
          <p:spPr bwMode="auto">
            <a:xfrm>
              <a:off x="353" y="3313"/>
              <a:ext cx="5752" cy="181"/>
            </a:xfrm>
            <a:prstGeom prst="roundRect">
              <a:avLst>
                <a:gd name="adj" fmla="val 16667"/>
              </a:avLst>
            </a:prstGeom>
            <a:solidFill>
              <a:srgbClr val="3F83C4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  <a:tab pos="7239000" algn="l"/>
                  <a:tab pos="7962900" algn="l"/>
                  <a:tab pos="8686800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Web Architectural Principles</a:t>
              </a:r>
            </a:p>
          </p:txBody>
        </p:sp>
        <p:sp>
          <p:nvSpPr>
            <p:cNvPr id="14342" name="AutoShape 6"/>
            <p:cNvSpPr>
              <a:spLocks noChangeArrowheads="1"/>
            </p:cNvSpPr>
            <p:nvPr/>
          </p:nvSpPr>
          <p:spPr bwMode="auto">
            <a:xfrm>
              <a:off x="353" y="3062"/>
              <a:ext cx="5752" cy="181"/>
            </a:xfrm>
            <a:prstGeom prst="roundRect">
              <a:avLst>
                <a:gd name="adj" fmla="val 16667"/>
              </a:avLst>
            </a:prstGeom>
            <a:solidFill>
              <a:srgbClr val="3F83C4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  <a:tab pos="7239000" algn="l"/>
                  <a:tab pos="7962900" algn="l"/>
                  <a:tab pos="8686800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XML Infoset, RDF(S) Graph</a:t>
              </a:r>
            </a:p>
          </p:txBody>
        </p:sp>
        <p:sp>
          <p:nvSpPr>
            <p:cNvPr id="14343" name="AutoShape 7"/>
            <p:cNvSpPr>
              <a:spLocks noChangeArrowheads="1"/>
            </p:cNvSpPr>
            <p:nvPr/>
          </p:nvSpPr>
          <p:spPr bwMode="auto">
            <a:xfrm>
              <a:off x="353" y="2811"/>
              <a:ext cx="5752" cy="181"/>
            </a:xfrm>
            <a:prstGeom prst="roundRect">
              <a:avLst>
                <a:gd name="adj" fmla="val 16667"/>
              </a:avLst>
            </a:prstGeom>
            <a:solidFill>
              <a:srgbClr val="3F83C4"/>
            </a:solidFill>
            <a:ln w="19080">
              <a:solidFill>
                <a:srgbClr val="D8EBF3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  <a:tab pos="7239000" algn="l"/>
                  <a:tab pos="7962900" algn="l"/>
                  <a:tab pos="8686800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XML, Namespaces, Schemas, XQuery/XPath, XLink, DOM, XML Base, XPointer, RDF/XML, SPARQL</a:t>
              </a:r>
            </a:p>
          </p:txBody>
        </p:sp>
        <p:sp>
          <p:nvSpPr>
            <p:cNvPr id="14344" name="AutoShape 8"/>
            <p:cNvSpPr>
              <a:spLocks noChangeArrowheads="1"/>
            </p:cNvSpPr>
            <p:nvPr/>
          </p:nvSpPr>
          <p:spPr bwMode="auto">
            <a:xfrm>
              <a:off x="337" y="1010"/>
              <a:ext cx="1106" cy="1733"/>
            </a:xfrm>
            <a:prstGeom prst="roundRect">
              <a:avLst>
                <a:gd name="adj" fmla="val 16667"/>
              </a:avLst>
            </a:prstGeom>
            <a:solidFill>
              <a:srgbClr val="3F83C4"/>
            </a:solidFill>
            <a:ln w="19080">
              <a:solidFill>
                <a:srgbClr val="D8EBF3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Web Applications</a:t>
              </a:r>
            </a:p>
          </p:txBody>
        </p:sp>
        <p:sp>
          <p:nvSpPr>
            <p:cNvPr id="14345" name="AutoShape 9"/>
            <p:cNvSpPr>
              <a:spLocks noChangeArrowheads="1"/>
            </p:cNvSpPr>
            <p:nvPr/>
          </p:nvSpPr>
          <p:spPr bwMode="auto">
            <a:xfrm>
              <a:off x="469" y="1299"/>
              <a:ext cx="794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HTML</a:t>
              </a:r>
            </a:p>
          </p:txBody>
        </p:sp>
        <p:sp>
          <p:nvSpPr>
            <p:cNvPr id="14346" name="AutoShape 10"/>
            <p:cNvSpPr>
              <a:spLocks noChangeArrowheads="1"/>
            </p:cNvSpPr>
            <p:nvPr/>
          </p:nvSpPr>
          <p:spPr bwMode="auto">
            <a:xfrm>
              <a:off x="469" y="1639"/>
              <a:ext cx="392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CSS</a:t>
              </a:r>
            </a:p>
          </p:txBody>
        </p:sp>
        <p:sp>
          <p:nvSpPr>
            <p:cNvPr id="14347" name="AutoShape 11"/>
            <p:cNvSpPr>
              <a:spLocks noChangeArrowheads="1"/>
            </p:cNvSpPr>
            <p:nvPr/>
          </p:nvSpPr>
          <p:spPr bwMode="auto">
            <a:xfrm>
              <a:off x="2687" y="1010"/>
              <a:ext cx="1106" cy="1733"/>
            </a:xfrm>
            <a:prstGeom prst="roundRect">
              <a:avLst>
                <a:gd name="adj" fmla="val 16667"/>
              </a:avLst>
            </a:prstGeom>
            <a:solidFill>
              <a:srgbClr val="3F83C4"/>
            </a:solidFill>
            <a:ln w="19080">
              <a:solidFill>
                <a:srgbClr val="D8EBF3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Web Services</a:t>
              </a:r>
            </a:p>
          </p:txBody>
        </p:sp>
        <p:sp>
          <p:nvSpPr>
            <p:cNvPr id="14348" name="AutoShape 12"/>
            <p:cNvSpPr>
              <a:spLocks noChangeArrowheads="1"/>
            </p:cNvSpPr>
            <p:nvPr/>
          </p:nvSpPr>
          <p:spPr bwMode="auto">
            <a:xfrm>
              <a:off x="3862" y="1010"/>
              <a:ext cx="1106" cy="1733"/>
            </a:xfrm>
            <a:prstGeom prst="roundRect">
              <a:avLst>
                <a:gd name="adj" fmla="val 16667"/>
              </a:avLst>
            </a:prstGeom>
            <a:solidFill>
              <a:srgbClr val="3F83C4"/>
            </a:solidFill>
            <a:ln w="19080">
              <a:solidFill>
                <a:srgbClr val="D8EBF3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Semantic Web</a:t>
              </a:r>
            </a:p>
          </p:txBody>
        </p:sp>
        <p:sp>
          <p:nvSpPr>
            <p:cNvPr id="14349" name="AutoShape 13"/>
            <p:cNvSpPr>
              <a:spLocks noChangeArrowheads="1"/>
            </p:cNvSpPr>
            <p:nvPr/>
          </p:nvSpPr>
          <p:spPr bwMode="auto">
            <a:xfrm>
              <a:off x="1512" y="1010"/>
              <a:ext cx="1106" cy="1733"/>
            </a:xfrm>
            <a:prstGeom prst="roundRect">
              <a:avLst>
                <a:gd name="adj" fmla="val 16667"/>
              </a:avLst>
            </a:prstGeom>
            <a:solidFill>
              <a:srgbClr val="3F83C4"/>
            </a:solidFill>
            <a:ln w="19080">
              <a:solidFill>
                <a:srgbClr val="D8EBF3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Ubiquitous Web</a:t>
              </a:r>
            </a:p>
          </p:txBody>
        </p:sp>
        <p:sp>
          <p:nvSpPr>
            <p:cNvPr id="14350" name="AutoShape 14"/>
            <p:cNvSpPr>
              <a:spLocks noChangeArrowheads="1"/>
            </p:cNvSpPr>
            <p:nvPr/>
          </p:nvSpPr>
          <p:spPr bwMode="auto">
            <a:xfrm>
              <a:off x="5037" y="1010"/>
              <a:ext cx="1106" cy="1733"/>
            </a:xfrm>
            <a:prstGeom prst="roundRect">
              <a:avLst>
                <a:gd name="adj" fmla="val 16667"/>
              </a:avLst>
            </a:prstGeom>
            <a:solidFill>
              <a:srgbClr val="3F83C4"/>
            </a:solidFill>
            <a:ln w="19080">
              <a:solidFill>
                <a:srgbClr val="D8EBF3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Social Web</a:t>
              </a:r>
            </a:p>
          </p:txBody>
        </p:sp>
        <p:sp>
          <p:nvSpPr>
            <p:cNvPr id="14351" name="AutoShape 15"/>
            <p:cNvSpPr>
              <a:spLocks noChangeArrowheads="1"/>
            </p:cNvSpPr>
            <p:nvPr/>
          </p:nvSpPr>
          <p:spPr bwMode="auto">
            <a:xfrm>
              <a:off x="879" y="1639"/>
              <a:ext cx="392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SVG</a:t>
              </a:r>
            </a:p>
          </p:txBody>
        </p:sp>
        <p:sp>
          <p:nvSpPr>
            <p:cNvPr id="14352" name="AutoShape 16"/>
            <p:cNvSpPr>
              <a:spLocks noChangeArrowheads="1"/>
            </p:cNvSpPr>
            <p:nvPr/>
          </p:nvSpPr>
          <p:spPr bwMode="auto">
            <a:xfrm>
              <a:off x="469" y="1459"/>
              <a:ext cx="794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XHTML</a:t>
              </a:r>
            </a:p>
          </p:txBody>
        </p:sp>
        <p:sp>
          <p:nvSpPr>
            <p:cNvPr id="14353" name="AutoShape 17"/>
            <p:cNvSpPr>
              <a:spLocks noChangeArrowheads="1"/>
            </p:cNvSpPr>
            <p:nvPr/>
          </p:nvSpPr>
          <p:spPr bwMode="auto">
            <a:xfrm>
              <a:off x="469" y="1813"/>
              <a:ext cx="794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Web Apps</a:t>
              </a:r>
            </a:p>
          </p:txBody>
        </p:sp>
        <p:sp>
          <p:nvSpPr>
            <p:cNvPr id="14354" name="AutoShape 18"/>
            <p:cNvSpPr>
              <a:spLocks noChangeArrowheads="1"/>
            </p:cNvSpPr>
            <p:nvPr/>
          </p:nvSpPr>
          <p:spPr bwMode="auto">
            <a:xfrm>
              <a:off x="469" y="1985"/>
              <a:ext cx="794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XForms</a:t>
              </a:r>
            </a:p>
          </p:txBody>
        </p:sp>
        <p:sp>
          <p:nvSpPr>
            <p:cNvPr id="14355" name="AutoShape 19"/>
            <p:cNvSpPr>
              <a:spLocks noChangeArrowheads="1"/>
            </p:cNvSpPr>
            <p:nvPr/>
          </p:nvSpPr>
          <p:spPr bwMode="auto">
            <a:xfrm>
              <a:off x="469" y="2157"/>
              <a:ext cx="794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ts val="888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700">
                  <a:solidFill>
                    <a:srgbClr val="FFFFFF"/>
                  </a:solidFill>
                  <a:ea typeface="Arial" charset="0"/>
                  <a:cs typeface="Arial" charset="0"/>
                </a:rPr>
                <a:t>XMLHTTPRequest</a:t>
              </a:r>
            </a:p>
          </p:txBody>
        </p:sp>
        <p:sp>
          <p:nvSpPr>
            <p:cNvPr id="14356" name="AutoShape 20"/>
            <p:cNvSpPr>
              <a:spLocks noChangeArrowheads="1"/>
            </p:cNvSpPr>
            <p:nvPr/>
          </p:nvSpPr>
          <p:spPr bwMode="auto">
            <a:xfrm>
              <a:off x="469" y="2317"/>
              <a:ext cx="452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0" tIns="46800" rIns="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MathML</a:t>
              </a:r>
            </a:p>
          </p:txBody>
        </p:sp>
        <p:sp>
          <p:nvSpPr>
            <p:cNvPr id="14357" name="AutoShape 21"/>
            <p:cNvSpPr>
              <a:spLocks noChangeArrowheads="1"/>
            </p:cNvSpPr>
            <p:nvPr/>
          </p:nvSpPr>
          <p:spPr bwMode="auto">
            <a:xfrm>
              <a:off x="943" y="2316"/>
              <a:ext cx="319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CDF</a:t>
              </a:r>
            </a:p>
          </p:txBody>
        </p:sp>
        <p:sp>
          <p:nvSpPr>
            <p:cNvPr id="14358" name="AutoShape 22"/>
            <p:cNvSpPr>
              <a:spLocks noChangeArrowheads="1"/>
            </p:cNvSpPr>
            <p:nvPr/>
          </p:nvSpPr>
          <p:spPr bwMode="auto">
            <a:xfrm>
              <a:off x="1662" y="1289"/>
              <a:ext cx="794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MWI</a:t>
              </a:r>
            </a:p>
          </p:txBody>
        </p:sp>
        <p:sp>
          <p:nvSpPr>
            <p:cNvPr id="14359" name="AutoShape 23"/>
            <p:cNvSpPr>
              <a:spLocks noChangeArrowheads="1"/>
            </p:cNvSpPr>
            <p:nvPr/>
          </p:nvSpPr>
          <p:spPr bwMode="auto">
            <a:xfrm>
              <a:off x="1662" y="1629"/>
              <a:ext cx="430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SSML</a:t>
              </a:r>
            </a:p>
          </p:txBody>
        </p:sp>
        <p:sp>
          <p:nvSpPr>
            <p:cNvPr id="14360" name="AutoShape 24"/>
            <p:cNvSpPr>
              <a:spLocks noChangeArrowheads="1"/>
            </p:cNvSpPr>
            <p:nvPr/>
          </p:nvSpPr>
          <p:spPr bwMode="auto">
            <a:xfrm>
              <a:off x="2108" y="1629"/>
              <a:ext cx="357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PLS</a:t>
              </a:r>
            </a:p>
          </p:txBody>
        </p:sp>
        <p:sp>
          <p:nvSpPr>
            <p:cNvPr id="14361" name="AutoShape 25"/>
            <p:cNvSpPr>
              <a:spLocks noChangeArrowheads="1"/>
            </p:cNvSpPr>
            <p:nvPr/>
          </p:nvSpPr>
          <p:spPr bwMode="auto">
            <a:xfrm>
              <a:off x="1662" y="1450"/>
              <a:ext cx="390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SMIL</a:t>
              </a:r>
            </a:p>
          </p:txBody>
        </p:sp>
        <p:sp>
          <p:nvSpPr>
            <p:cNvPr id="14362" name="AutoShape 26"/>
            <p:cNvSpPr>
              <a:spLocks noChangeArrowheads="1"/>
            </p:cNvSpPr>
            <p:nvPr/>
          </p:nvSpPr>
          <p:spPr bwMode="auto">
            <a:xfrm>
              <a:off x="1662" y="1803"/>
              <a:ext cx="794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Video</a:t>
              </a:r>
            </a:p>
          </p:txBody>
        </p:sp>
        <p:sp>
          <p:nvSpPr>
            <p:cNvPr id="14363" name="AutoShape 27"/>
            <p:cNvSpPr>
              <a:spLocks noChangeArrowheads="1"/>
            </p:cNvSpPr>
            <p:nvPr/>
          </p:nvSpPr>
          <p:spPr bwMode="auto">
            <a:xfrm>
              <a:off x="1662" y="1975"/>
              <a:ext cx="794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VoiceXML</a:t>
              </a:r>
            </a:p>
          </p:txBody>
        </p:sp>
        <p:sp>
          <p:nvSpPr>
            <p:cNvPr id="14364" name="AutoShape 28"/>
            <p:cNvSpPr>
              <a:spLocks noChangeArrowheads="1"/>
            </p:cNvSpPr>
            <p:nvPr/>
          </p:nvSpPr>
          <p:spPr bwMode="auto">
            <a:xfrm>
              <a:off x="1662" y="2147"/>
              <a:ext cx="794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Geolocation</a:t>
              </a:r>
            </a:p>
          </p:txBody>
        </p:sp>
        <p:sp>
          <p:nvSpPr>
            <p:cNvPr id="14365" name="AutoShape 29"/>
            <p:cNvSpPr>
              <a:spLocks noChangeArrowheads="1"/>
            </p:cNvSpPr>
            <p:nvPr/>
          </p:nvSpPr>
          <p:spPr bwMode="auto">
            <a:xfrm>
              <a:off x="1656" y="2314"/>
              <a:ext cx="392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EMMA</a:t>
              </a:r>
            </a:p>
          </p:txBody>
        </p:sp>
        <p:sp>
          <p:nvSpPr>
            <p:cNvPr id="14366" name="AutoShape 30"/>
            <p:cNvSpPr>
              <a:spLocks noChangeArrowheads="1"/>
            </p:cNvSpPr>
            <p:nvPr/>
          </p:nvSpPr>
          <p:spPr bwMode="auto">
            <a:xfrm>
              <a:off x="2066" y="2314"/>
              <a:ext cx="392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InkML</a:t>
              </a:r>
            </a:p>
          </p:txBody>
        </p:sp>
        <p:sp>
          <p:nvSpPr>
            <p:cNvPr id="14367" name="AutoShape 31"/>
            <p:cNvSpPr>
              <a:spLocks noChangeArrowheads="1"/>
            </p:cNvSpPr>
            <p:nvPr/>
          </p:nvSpPr>
          <p:spPr bwMode="auto">
            <a:xfrm>
              <a:off x="2855" y="1280"/>
              <a:ext cx="795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SOAP</a:t>
              </a:r>
            </a:p>
          </p:txBody>
        </p:sp>
        <p:sp>
          <p:nvSpPr>
            <p:cNvPr id="14368" name="AutoShape 32"/>
            <p:cNvSpPr>
              <a:spLocks noChangeArrowheads="1"/>
            </p:cNvSpPr>
            <p:nvPr/>
          </p:nvSpPr>
          <p:spPr bwMode="auto">
            <a:xfrm>
              <a:off x="2855" y="1440"/>
              <a:ext cx="795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MTOM</a:t>
              </a:r>
            </a:p>
          </p:txBody>
        </p:sp>
        <p:sp>
          <p:nvSpPr>
            <p:cNvPr id="14369" name="AutoShape 33"/>
            <p:cNvSpPr>
              <a:spLocks noChangeArrowheads="1"/>
            </p:cNvSpPr>
            <p:nvPr/>
          </p:nvSpPr>
          <p:spPr bwMode="auto">
            <a:xfrm>
              <a:off x="2855" y="1612"/>
              <a:ext cx="795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WSDL</a:t>
              </a:r>
            </a:p>
          </p:txBody>
        </p:sp>
        <p:sp>
          <p:nvSpPr>
            <p:cNvPr id="14370" name="AutoShape 34"/>
            <p:cNvSpPr>
              <a:spLocks noChangeArrowheads="1"/>
            </p:cNvSpPr>
            <p:nvPr/>
          </p:nvSpPr>
          <p:spPr bwMode="auto">
            <a:xfrm>
              <a:off x="2855" y="1784"/>
              <a:ext cx="795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WS-CDL</a:t>
              </a:r>
            </a:p>
          </p:txBody>
        </p:sp>
        <p:sp>
          <p:nvSpPr>
            <p:cNvPr id="14371" name="AutoShape 35"/>
            <p:cNvSpPr>
              <a:spLocks noChangeArrowheads="1"/>
            </p:cNvSpPr>
            <p:nvPr/>
          </p:nvSpPr>
          <p:spPr bwMode="auto">
            <a:xfrm>
              <a:off x="2855" y="1957"/>
              <a:ext cx="795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WS-A</a:t>
              </a:r>
            </a:p>
          </p:txBody>
        </p:sp>
        <p:sp>
          <p:nvSpPr>
            <p:cNvPr id="14372" name="AutoShape 36"/>
            <p:cNvSpPr>
              <a:spLocks noChangeArrowheads="1"/>
            </p:cNvSpPr>
            <p:nvPr/>
          </p:nvSpPr>
          <p:spPr bwMode="auto">
            <a:xfrm>
              <a:off x="4010" y="1268"/>
              <a:ext cx="795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OWL</a:t>
              </a:r>
            </a:p>
          </p:txBody>
        </p:sp>
        <p:sp>
          <p:nvSpPr>
            <p:cNvPr id="14373" name="AutoShape 37"/>
            <p:cNvSpPr>
              <a:spLocks noChangeArrowheads="1"/>
            </p:cNvSpPr>
            <p:nvPr/>
          </p:nvSpPr>
          <p:spPr bwMode="auto">
            <a:xfrm>
              <a:off x="4010" y="1429"/>
              <a:ext cx="795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SKOS</a:t>
              </a:r>
            </a:p>
          </p:txBody>
        </p:sp>
        <p:sp>
          <p:nvSpPr>
            <p:cNvPr id="14374" name="AutoShape 38"/>
            <p:cNvSpPr>
              <a:spLocks noChangeArrowheads="1"/>
            </p:cNvSpPr>
            <p:nvPr/>
          </p:nvSpPr>
          <p:spPr bwMode="auto">
            <a:xfrm>
              <a:off x="4010" y="1596"/>
              <a:ext cx="795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GRDDL</a:t>
              </a:r>
            </a:p>
          </p:txBody>
        </p:sp>
        <p:sp>
          <p:nvSpPr>
            <p:cNvPr id="14375" name="AutoShape 39"/>
            <p:cNvSpPr>
              <a:spLocks noChangeArrowheads="1"/>
            </p:cNvSpPr>
            <p:nvPr/>
          </p:nvSpPr>
          <p:spPr bwMode="auto">
            <a:xfrm>
              <a:off x="4010" y="1767"/>
              <a:ext cx="795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RDFa</a:t>
              </a:r>
            </a:p>
          </p:txBody>
        </p:sp>
        <p:sp>
          <p:nvSpPr>
            <p:cNvPr id="14376" name="AutoShape 40"/>
            <p:cNvSpPr>
              <a:spLocks noChangeArrowheads="1"/>
            </p:cNvSpPr>
            <p:nvPr/>
          </p:nvSpPr>
          <p:spPr bwMode="auto">
            <a:xfrm>
              <a:off x="4010" y="1939"/>
              <a:ext cx="795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POWDER</a:t>
              </a:r>
            </a:p>
          </p:txBody>
        </p:sp>
        <p:sp>
          <p:nvSpPr>
            <p:cNvPr id="14377" name="AutoShape 41"/>
            <p:cNvSpPr>
              <a:spLocks noChangeArrowheads="1"/>
            </p:cNvSpPr>
            <p:nvPr/>
          </p:nvSpPr>
          <p:spPr bwMode="auto">
            <a:xfrm>
              <a:off x="4010" y="2100"/>
              <a:ext cx="795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RIF</a:t>
              </a:r>
            </a:p>
          </p:txBody>
        </p:sp>
        <p:sp>
          <p:nvSpPr>
            <p:cNvPr id="14378" name="AutoShape 42"/>
            <p:cNvSpPr>
              <a:spLocks noChangeArrowheads="1"/>
            </p:cNvSpPr>
            <p:nvPr/>
          </p:nvSpPr>
          <p:spPr bwMode="auto">
            <a:xfrm>
              <a:off x="5191" y="1270"/>
              <a:ext cx="794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eGovt</a:t>
              </a:r>
            </a:p>
          </p:txBody>
        </p:sp>
        <p:sp>
          <p:nvSpPr>
            <p:cNvPr id="14379" name="AutoShape 43"/>
            <p:cNvSpPr>
              <a:spLocks noChangeArrowheads="1"/>
            </p:cNvSpPr>
            <p:nvPr/>
          </p:nvSpPr>
          <p:spPr bwMode="auto">
            <a:xfrm>
              <a:off x="5191" y="1431"/>
              <a:ext cx="794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MW4D</a:t>
              </a:r>
            </a:p>
          </p:txBody>
        </p:sp>
        <p:sp>
          <p:nvSpPr>
            <p:cNvPr id="14380" name="AutoShape 44"/>
            <p:cNvSpPr>
              <a:spLocks noChangeArrowheads="1"/>
            </p:cNvSpPr>
            <p:nvPr/>
          </p:nvSpPr>
          <p:spPr bwMode="auto">
            <a:xfrm>
              <a:off x="5191" y="1597"/>
              <a:ext cx="794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P3P</a:t>
              </a:r>
            </a:p>
          </p:txBody>
        </p:sp>
        <p:sp>
          <p:nvSpPr>
            <p:cNvPr id="14381" name="AutoShape 45"/>
            <p:cNvSpPr>
              <a:spLocks noChangeArrowheads="1"/>
            </p:cNvSpPr>
            <p:nvPr/>
          </p:nvSpPr>
          <p:spPr bwMode="auto">
            <a:xfrm>
              <a:off x="5191" y="1769"/>
              <a:ext cx="794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APPEL</a:t>
              </a:r>
            </a:p>
          </p:txBody>
        </p:sp>
        <p:sp>
          <p:nvSpPr>
            <p:cNvPr id="14382" name="AutoShape 46"/>
            <p:cNvSpPr>
              <a:spLocks noChangeArrowheads="1"/>
            </p:cNvSpPr>
            <p:nvPr/>
          </p:nvSpPr>
          <p:spPr bwMode="auto">
            <a:xfrm>
              <a:off x="5191" y="1941"/>
              <a:ext cx="794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XML Sig</a:t>
              </a:r>
            </a:p>
          </p:txBody>
        </p:sp>
        <p:sp>
          <p:nvSpPr>
            <p:cNvPr id="14383" name="AutoShape 47"/>
            <p:cNvSpPr>
              <a:spLocks noChangeArrowheads="1"/>
            </p:cNvSpPr>
            <p:nvPr/>
          </p:nvSpPr>
          <p:spPr bwMode="auto">
            <a:xfrm>
              <a:off x="5191" y="2102"/>
              <a:ext cx="794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XML Enc</a:t>
              </a:r>
            </a:p>
          </p:txBody>
        </p:sp>
        <p:sp>
          <p:nvSpPr>
            <p:cNvPr id="14384" name="AutoShape 48"/>
            <p:cNvSpPr>
              <a:spLocks noChangeArrowheads="1"/>
            </p:cNvSpPr>
            <p:nvPr/>
          </p:nvSpPr>
          <p:spPr bwMode="auto">
            <a:xfrm>
              <a:off x="4012" y="2266"/>
              <a:ext cx="794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Life Sciences</a:t>
              </a:r>
            </a:p>
          </p:txBody>
        </p:sp>
        <p:sp>
          <p:nvSpPr>
            <p:cNvPr id="14385" name="AutoShape 49"/>
            <p:cNvSpPr>
              <a:spLocks noChangeArrowheads="1"/>
            </p:cNvSpPr>
            <p:nvPr/>
          </p:nvSpPr>
          <p:spPr bwMode="auto">
            <a:xfrm>
              <a:off x="5193" y="2263"/>
              <a:ext cx="795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XKMS</a:t>
              </a:r>
            </a:p>
          </p:txBody>
        </p:sp>
        <p:sp>
          <p:nvSpPr>
            <p:cNvPr id="14386" name="AutoShape 50"/>
            <p:cNvSpPr>
              <a:spLocks noChangeArrowheads="1"/>
            </p:cNvSpPr>
            <p:nvPr/>
          </p:nvSpPr>
          <p:spPr bwMode="auto">
            <a:xfrm>
              <a:off x="2075" y="1452"/>
              <a:ext cx="384" cy="136"/>
            </a:xfrm>
            <a:prstGeom prst="roundRect">
              <a:avLst>
                <a:gd name="adj" fmla="val 16667"/>
              </a:avLst>
            </a:prstGeom>
            <a:solidFill>
              <a:srgbClr val="7EA3D5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36000" tIns="46800" rIns="36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SRGS</a:t>
              </a:r>
            </a:p>
          </p:txBody>
        </p:sp>
        <p:sp>
          <p:nvSpPr>
            <p:cNvPr id="14387" name="AutoShape 51"/>
            <p:cNvSpPr>
              <a:spLocks noChangeArrowheads="1"/>
            </p:cNvSpPr>
            <p:nvPr/>
          </p:nvSpPr>
          <p:spPr bwMode="auto">
            <a:xfrm>
              <a:off x="459" y="2506"/>
              <a:ext cx="5568" cy="181"/>
            </a:xfrm>
            <a:prstGeom prst="roundRect">
              <a:avLst>
                <a:gd name="adj" fmla="val 50000"/>
              </a:avLst>
            </a:prstGeom>
            <a:solidFill>
              <a:srgbClr val="F89448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  <a:tab pos="7239000" algn="l"/>
                  <a:tab pos="7962900" algn="l"/>
                  <a:tab pos="8686800" algn="l"/>
                </a:tabLst>
              </a:pPr>
              <a:r>
                <a:rPr lang="en-US" sz="1000">
                  <a:solidFill>
                    <a:srgbClr val="FFFFFF"/>
                  </a:solidFill>
                  <a:ea typeface="Arial" charset="0"/>
                  <a:cs typeface="Arial" charset="0"/>
                </a:rPr>
                <a:t>Web Accessibility / Internationalization / Device Independence / Mobile Access</a:t>
              </a:r>
            </a:p>
          </p:txBody>
        </p:sp>
        <p:sp>
          <p:nvSpPr>
            <p:cNvPr id="14388" name="AutoShape 52"/>
            <p:cNvSpPr>
              <a:spLocks noChangeArrowheads="1"/>
            </p:cNvSpPr>
            <p:nvPr/>
          </p:nvSpPr>
          <p:spPr bwMode="auto">
            <a:xfrm>
              <a:off x="228" y="4118"/>
              <a:ext cx="6008" cy="181"/>
            </a:xfrm>
            <a:prstGeom prst="roundRect">
              <a:avLst>
                <a:gd name="adj" fmla="val 50000"/>
              </a:avLst>
            </a:prstGeom>
            <a:solidFill>
              <a:srgbClr val="84D8F9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</a:bodyPr>
            <a:lstStyle/>
            <a:p>
              <a:pPr algn="ctr" hangingPunct="1">
                <a:lnSpc>
                  <a:spcPct val="100000"/>
                </a:lnSpc>
                <a:tabLst>
                  <a:tab pos="0" algn="l"/>
                  <a:tab pos="357188" algn="l"/>
                  <a:tab pos="715963" algn="l"/>
                  <a:tab pos="1074738" algn="l"/>
                  <a:tab pos="1433513" algn="l"/>
                  <a:tab pos="1792288" algn="l"/>
                  <a:tab pos="2151063" algn="l"/>
                  <a:tab pos="2509838" algn="l"/>
                  <a:tab pos="2868613" algn="l"/>
                  <a:tab pos="3227388" algn="l"/>
                  <a:tab pos="3586163" algn="l"/>
                  <a:tab pos="3944938" algn="l"/>
                  <a:tab pos="4303713" algn="l"/>
                  <a:tab pos="4662488" algn="l"/>
                  <a:tab pos="5021263" algn="l"/>
                  <a:tab pos="5380038" algn="l"/>
                  <a:tab pos="5738813" algn="l"/>
                  <a:tab pos="6097588" algn="l"/>
                  <a:tab pos="6456363" algn="l"/>
                  <a:tab pos="6815138" algn="l"/>
                  <a:tab pos="7173913" algn="l"/>
                  <a:tab pos="7239000" algn="l"/>
                  <a:tab pos="7962900" algn="l"/>
                  <a:tab pos="8686800" algn="l"/>
                  <a:tab pos="9410700" algn="l"/>
                </a:tabLst>
              </a:pPr>
              <a:r>
                <a:rPr lang="en-US" sz="1200">
                  <a:solidFill>
                    <a:srgbClr val="3F83C4"/>
                  </a:solidFill>
                  <a:ea typeface="Arial" charset="0"/>
                  <a:cs typeface="Arial" charset="0"/>
                </a:rPr>
                <a:t>Internet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 will say a few words about</a:t>
            </a:r>
          </a:p>
          <a:p>
            <a:pPr lvl="1"/>
            <a:r>
              <a:rPr lang="en-GB" dirty="0" smtClean="0"/>
              <a:t>“Interaction”: HTML, graphics, video.…</a:t>
            </a:r>
          </a:p>
          <a:p>
            <a:pPr lvl="1"/>
            <a:r>
              <a:rPr lang="en-GB" dirty="0" smtClean="0"/>
              <a:t>Internationalization</a:t>
            </a:r>
          </a:p>
          <a:p>
            <a:pPr lvl="1"/>
            <a:r>
              <a:rPr lang="en-GB" dirty="0" smtClean="0"/>
              <a:t>Mobile </a:t>
            </a:r>
            <a:r>
              <a:rPr lang="en-GB" dirty="0" smtClean="0"/>
              <a:t>Web</a:t>
            </a:r>
          </a:p>
          <a:p>
            <a:pPr lvl="1"/>
            <a:r>
              <a:rPr lang="en-GB" smtClean="0"/>
              <a:t>Semantic Web</a:t>
            </a:r>
            <a:endParaRPr lang="en-GB" smtClean="0"/>
          </a:p>
          <a:p>
            <a:r>
              <a:rPr lang="en-GB" dirty="0" smtClean="0"/>
              <a:t>There are of course more, but we have no time…</a:t>
            </a:r>
            <a:endParaRPr lang="en-GB" dirty="0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Some areas of interest for today…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HTML5 &amp; Co.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(X)HTML has not been updated for a long time</a:t>
            </a:r>
          </a:p>
          <a:p>
            <a:r>
              <a:rPr lang="en-GB" dirty="0" smtClean="0"/>
              <a:t>Features are needed to handle new interaction methods:</a:t>
            </a:r>
          </a:p>
          <a:p>
            <a:pPr lvl="1"/>
            <a:r>
              <a:rPr lang="en-GB" dirty="0" smtClean="0"/>
              <a:t>inclusion of video and audio</a:t>
            </a:r>
          </a:p>
          <a:p>
            <a:pPr lvl="1"/>
            <a:r>
              <a:rPr lang="en-GB" dirty="0" smtClean="0"/>
              <a:t>harmonization with graphics (SVG, Canvas) and maths</a:t>
            </a:r>
          </a:p>
          <a:p>
            <a:pPr lvl="1"/>
            <a:r>
              <a:rPr lang="en-GB" dirty="0" smtClean="0"/>
              <a:t>elements for dialogues, navigation, ... </a:t>
            </a:r>
          </a:p>
          <a:p>
            <a:pPr lvl="1"/>
            <a:r>
              <a:rPr lang="en-GB" dirty="0" smtClean="0"/>
              <a:t>additional features for forms</a:t>
            </a:r>
          </a:p>
          <a:p>
            <a:pPr lvl="1"/>
            <a:r>
              <a:rPr lang="en-GB" dirty="0" smtClean="0"/>
              <a:t>better specifications of corresponding </a:t>
            </a:r>
            <a:r>
              <a:rPr lang="en-GB" dirty="0" err="1" smtClean="0"/>
              <a:t>Javascript</a:t>
            </a:r>
            <a:r>
              <a:rPr lang="en-GB" dirty="0" smtClean="0"/>
              <a:t> API-</a:t>
            </a:r>
            <a:r>
              <a:rPr lang="en-GB" dirty="0" err="1" smtClean="0"/>
              <a:t>s</a:t>
            </a:r>
            <a:endParaRPr lang="en-GB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HTML5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There are still too many differences among browsers when it comes to rendering</a:t>
            </a:r>
          </a:p>
          <a:p>
            <a:r>
              <a:rPr lang="en-GB" smtClean="0"/>
              <a:t>A very precise and detailed processing description is added to HTML5 to reduce these</a:t>
            </a:r>
          </a:p>
          <a:p>
            <a:r>
              <a:rPr lang="en-GB" smtClean="0"/>
              <a:t>Caveat: it will still take 1-2 years before this is final…</a:t>
            </a:r>
            <a:endParaRPr lang="en-GB"/>
          </a:p>
        </p:txBody>
      </p:sp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HTML5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A future HTML5 page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912" y="1417637"/>
            <a:ext cx="7620000" cy="58170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A future HTML5 page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12" y="1493837"/>
            <a:ext cx="8458200" cy="56628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A future HTML5 page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12" y="1493837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The Web became a global collaborative communications medium through shared video</a:t>
            </a:r>
          </a:p>
          <a:p>
            <a:r>
              <a:rPr lang="en-GB" smtClean="0"/>
              <a:t>In April 2008: 84.4 million videos!</a:t>
            </a:r>
          </a:p>
          <a:p>
            <a:r>
              <a:rPr lang="en-GB" smtClean="0"/>
              <a:t>These videos can be on just about anything…</a:t>
            </a:r>
          </a:p>
          <a:p>
            <a:endParaRPr lang="en-GB"/>
          </a:p>
        </p:txBody>
      </p:sp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Video on the Web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63512" y="0"/>
            <a:ext cx="9915526" cy="1260475"/>
          </a:xfrm>
        </p:spPr>
        <p:txBody>
          <a:bodyPr/>
          <a:lstStyle/>
          <a:p>
            <a:r>
              <a:rPr lang="en-GB" dirty="0" smtClean="0"/>
              <a:t>A bit of history…</a:t>
            </a:r>
            <a:endParaRPr lang="en-GB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mtClean="0"/>
              <a:t>The Web was created in 1990</a:t>
            </a:r>
          </a:p>
          <a:p>
            <a:r>
              <a:rPr lang="en-GB" smtClean="0"/>
              <a:t>Technically, it was a combination of a few concepts: </a:t>
            </a:r>
          </a:p>
          <a:p>
            <a:pPr lvl="1"/>
            <a:r>
              <a:rPr lang="en-GB" smtClean="0"/>
              <a:t>a network protocol (HTTP)</a:t>
            </a:r>
          </a:p>
          <a:p>
            <a:pPr lvl="1"/>
            <a:r>
              <a:rPr lang="en-GB" smtClean="0"/>
              <a:t>universal naming on the Internet (URI)</a:t>
            </a:r>
          </a:p>
          <a:p>
            <a:pPr lvl="1"/>
            <a:r>
              <a:rPr lang="en-GB" smtClean="0"/>
              <a:t>a markup language for documents with hyperlinking (HTML)</a:t>
            </a:r>
          </a:p>
          <a:p>
            <a:r>
              <a:rPr lang="en-GB" smtClean="0"/>
              <a:t>Around 1993 it caught up like bushfire…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4112" y="1417637"/>
            <a:ext cx="1371600" cy="2035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4112" y="4008437"/>
            <a:ext cx="2879725" cy="1939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… politics …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5138" y="1403350"/>
            <a:ext cx="6688137" cy="5616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… music …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3088" y="1476375"/>
            <a:ext cx="6688137" cy="547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… or even full movies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1038" y="1476375"/>
            <a:ext cx="6327775" cy="547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Video in HTML4 is complex</a:t>
            </a:r>
          </a:p>
          <a:p>
            <a:pPr lvl="1"/>
            <a:r>
              <a:rPr lang="en-GB" smtClean="0"/>
              <a:t>essentially, using &lt;object&gt;, which is complicated</a:t>
            </a:r>
          </a:p>
          <a:p>
            <a:r>
              <a:rPr lang="en-GB" smtClean="0"/>
              <a:t>Using the new &lt;video&gt; element in HTML5 should be as simple as using &lt;img&gt;!</a:t>
            </a:r>
          </a:p>
          <a:p>
            <a:pPr lvl="1"/>
            <a:r>
              <a:rPr lang="en-GB" smtClean="0"/>
              <a:t>caveat: the encoding format may not always be royalty free</a:t>
            </a:r>
          </a:p>
          <a:p>
            <a:pPr lvl="1"/>
            <a:r>
              <a:rPr lang="en-GB" smtClean="0"/>
              <a:t>that is, alas!, outside of control of W3C…</a:t>
            </a:r>
          </a:p>
          <a:p>
            <a:r>
              <a:rPr lang="en-GB" smtClean="0"/>
              <a:t>But there are some additional technical issues to handle</a:t>
            </a:r>
          </a:p>
          <a:p>
            <a:pPr lvl="1"/>
            <a:r>
              <a:rPr lang="en-GB" smtClean="0"/>
              <a:t>media addressing</a:t>
            </a:r>
          </a:p>
          <a:p>
            <a:pPr lvl="1"/>
            <a:r>
              <a:rPr lang="en-GB" smtClean="0"/>
              <a:t>media annotation</a:t>
            </a:r>
            <a:endParaRPr lang="en-GB" dirty="0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Video in HTML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idx="1"/>
          </p:nvPr>
        </p:nvSpPr>
        <p:spPr>
          <a:xfrm>
            <a:off x="5192712" y="1631098"/>
            <a:ext cx="4572000" cy="2605940"/>
          </a:xfrm>
          <a:ln/>
        </p:spPr>
        <p:txBody>
          <a:bodyPr/>
          <a:lstStyle/>
          <a:p>
            <a:pPr marL="431800" indent="-323850">
              <a:buClr>
                <a:srgbClr val="996633"/>
              </a:buClr>
              <a:buSzPct val="45000"/>
              <a:buFont typeface="Wingdings" charset="2"/>
              <a:buChar char="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i="1" dirty="0"/>
              <a:t>Standard</a:t>
            </a:r>
            <a:r>
              <a:rPr lang="en-GB" dirty="0"/>
              <a:t> ways should be provided to identify</a:t>
            </a:r>
          </a:p>
          <a:p>
            <a:pPr marL="863600" lvl="1" indent="-287338">
              <a:buClr>
                <a:srgbClr val="996633"/>
              </a:buClr>
              <a:buSzPct val="45000"/>
              <a:buFont typeface="Wingdings" charset="2"/>
              <a:buChar char="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dirty="0"/>
              <a:t>spatial fragment</a:t>
            </a:r>
          </a:p>
          <a:p>
            <a:pPr marL="863600" lvl="1" indent="-287338">
              <a:buClr>
                <a:srgbClr val="996633"/>
              </a:buClr>
              <a:buSzPct val="45000"/>
              <a:buFont typeface="Wingdings" charset="2"/>
              <a:buChar char="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dirty="0"/>
              <a:t>temporal fragment</a:t>
            </a:r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Video and audio addressing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725" y="1643063"/>
            <a:ext cx="3795713" cy="2497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97088" y="5040313"/>
            <a:ext cx="6362700" cy="169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There are many ways to annotate the content of, say, an image</a:t>
            </a:r>
          </a:p>
          <a:p>
            <a:r>
              <a:rPr lang="en-GB" smtClean="0"/>
              <a:t>A standard way should be defined…</a:t>
            </a:r>
            <a:endParaRPr lang="en-GB"/>
          </a:p>
        </p:txBody>
      </p:sp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Linking and annotating media content</a:t>
            </a:r>
            <a:endParaRPr lang="en-GB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9138" y="3409950"/>
            <a:ext cx="6291262" cy="371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HTML5 + CSS3 are only elements of a general “Open Web Platform”</a:t>
            </a:r>
          </a:p>
          <a:p>
            <a:r>
              <a:rPr lang="en-US" dirty="0" smtClean="0"/>
              <a:t>A number of API-</a:t>
            </a:r>
            <a:r>
              <a:rPr lang="en-US" dirty="0" err="1" smtClean="0"/>
              <a:t>s</a:t>
            </a:r>
            <a:r>
              <a:rPr lang="en-US" dirty="0" smtClean="0"/>
              <a:t> are also defined to provide a general, Web based application environment</a:t>
            </a:r>
          </a:p>
          <a:p>
            <a:pPr lvl="1"/>
            <a:r>
              <a:rPr lang="en-US" dirty="0" smtClean="0"/>
              <a:t>Web sockets, Web storage, Widgets, …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“Open Web Platform”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Internationalization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mtClean="0"/>
              <a:t>Web technologies tend to be biased towards “Western” habits </a:t>
            </a:r>
          </a:p>
          <a:p>
            <a:r>
              <a:rPr lang="en-GB" smtClean="0"/>
              <a:t>But the Web is International!</a:t>
            </a:r>
          </a:p>
          <a:p>
            <a:r>
              <a:rPr lang="en-GB" smtClean="0"/>
              <a:t>That means:</a:t>
            </a:r>
          </a:p>
          <a:p>
            <a:pPr lvl="1"/>
            <a:r>
              <a:rPr lang="en-GB" smtClean="0"/>
              <a:t>it should work with all kinds of character sets (Arabic, Chinese, Mongolian, Thai, Japanese, Russian, …)</a:t>
            </a:r>
          </a:p>
          <a:p>
            <a:pPr lvl="1"/>
            <a:r>
              <a:rPr lang="en-GB" smtClean="0"/>
              <a:t>one should be able to create document following local customs:</a:t>
            </a:r>
          </a:p>
          <a:p>
            <a:pPr lvl="2"/>
            <a:r>
              <a:rPr lang="en-GB" smtClean="0"/>
              <a:t>bulleted lists</a:t>
            </a:r>
          </a:p>
          <a:p>
            <a:pPr lvl="2"/>
            <a:r>
              <a:rPr lang="en-GB" smtClean="0"/>
              <a:t>emphasis style</a:t>
            </a:r>
          </a:p>
          <a:p>
            <a:pPr lvl="2"/>
            <a:r>
              <a:rPr lang="en-GB" smtClean="0"/>
              <a:t>writing directions</a:t>
            </a:r>
          </a:p>
          <a:p>
            <a:pPr lvl="2"/>
            <a:r>
              <a:rPr lang="en-GB" smtClean="0"/>
              <a:t>…</a:t>
            </a:r>
            <a:endParaRPr lang="en-GB" dirty="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Internationalization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Internationalization at W3C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5105399" y="1417637"/>
            <a:ext cx="4811713" cy="4987925"/>
          </a:xfrm>
          <a:ln/>
        </p:spPr>
        <p:txBody>
          <a:bodyPr/>
          <a:lstStyle/>
          <a:p>
            <a:pPr marL="431800" indent="-323850">
              <a:buClr>
                <a:srgbClr val="996633"/>
              </a:buClr>
              <a:buSzPct val="45000"/>
              <a:buFont typeface="Wingdings" charset="2"/>
              <a:buChar char="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dirty="0"/>
              <a:t>W3C has a separate “activity” on internationalization (I18N)</a:t>
            </a:r>
          </a:p>
          <a:p>
            <a:pPr marL="863600" lvl="1" indent="-287338">
              <a:buClr>
                <a:srgbClr val="996633"/>
              </a:buClr>
              <a:buSzPct val="45000"/>
              <a:buFont typeface="Wingdings" charset="2"/>
              <a:buChar char="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dirty="0"/>
              <a:t>checks and influences all other specifications for possible problems</a:t>
            </a:r>
          </a:p>
          <a:p>
            <a:pPr marL="863600" lvl="1" indent="-287338">
              <a:buClr>
                <a:srgbClr val="996633"/>
              </a:buClr>
              <a:buSzPct val="45000"/>
              <a:buFont typeface="Wingdings" charset="2"/>
              <a:buChar char="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dirty="0"/>
              <a:t>provides tutorials, small articles on how to design Web sites properly for this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idx="4294967295"/>
          </p:nvPr>
        </p:nvSpPr>
        <p:spPr>
          <a:xfrm>
            <a:off x="7734300" y="71438"/>
            <a:ext cx="2346325" cy="519112"/>
          </a:xfrm>
          <a:prstGeom prst="rect">
            <a:avLst/>
          </a:prstGeom>
        </p:spPr>
        <p:txBody>
          <a:bodyPr/>
          <a:lstStyle/>
          <a:p>
            <a:fld id="{1BEC79D3-6C38-BA48-A720-CD0A000C5250}" type="slidenum">
              <a:rPr lang="en-GB"/>
              <a:pPr/>
              <a:t>29</a:t>
            </a:fld>
            <a:endParaRPr lang="en-GB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63" y="1309688"/>
            <a:ext cx="3700462" cy="7581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9238" y="2093913"/>
            <a:ext cx="3700462" cy="7589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Technically, it was the right set of choices</a:t>
            </a:r>
          </a:p>
          <a:p>
            <a:r>
              <a:rPr lang="en-GB" smtClean="0"/>
              <a:t>The technology was free for everyone</a:t>
            </a:r>
          </a:p>
          <a:p>
            <a:pPr lvl="1"/>
            <a:r>
              <a:rPr lang="en-GB" smtClean="0"/>
              <a:t>does anyone knows what gopher is?</a:t>
            </a:r>
          </a:p>
          <a:p>
            <a:r>
              <a:rPr lang="en-GB" smtClean="0"/>
              <a:t>There were vendor neutral standards for each of the technology pieces</a:t>
            </a:r>
          </a:p>
          <a:p>
            <a:pPr lvl="1"/>
            <a:r>
              <a:rPr lang="en-GB" smtClean="0"/>
              <a:t>developers could rely on independent specifications, without any vendor lock-in </a:t>
            </a:r>
            <a:endParaRPr lang="en-GB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Why?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>
            <a:norm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First of all: use Unicode!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4838" y="1476375"/>
            <a:ext cx="6224587" cy="547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315912" y="2789237"/>
            <a:ext cx="9524999" cy="685800"/>
          </a:xfrm>
        </p:spPr>
        <p:txBody>
          <a:bodyPr/>
          <a:lstStyle/>
          <a:p>
            <a:r>
              <a:rPr lang="en-GB" dirty="0" smtClean="0"/>
              <a:t>Is automatically generated by:</a:t>
            </a:r>
            <a:endParaRPr lang="en-GB" dirty="0"/>
          </a:p>
        </p:txBody>
      </p:sp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Unicode takes care of a lot of things… </a:t>
            </a:r>
            <a:endParaRPr lang="en-GB"/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52413" y="3816350"/>
            <a:ext cx="9720262" cy="720725"/>
          </a:xfrm>
          <a:prstGeom prst="rect">
            <a:avLst/>
          </a:prstGeom>
          <a:solidFill>
            <a:srgbClr val="CCFFFF"/>
          </a:solidFill>
          <a:ln w="9525">
            <a:noFill/>
            <a:round/>
            <a:headEnd/>
            <a:tailEnd/>
          </a:ln>
          <a:effectLst>
            <a:outerShdw blurRad="63500" dist="101823" dir="2700000" algn="ctr" rotWithShape="0">
              <a:srgbClr val="808080"/>
            </a:outerShdw>
          </a:effectLst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 sz="2000" b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&lt;p&gt;bahrain &lt;span lang="ar" xml:lang="ar" title="Means egypt"&gt;مصر&lt;/span&gt; kuwait&lt;/p&gt;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4388" y="1619250"/>
            <a:ext cx="3486150" cy="51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3419475" y="2519363"/>
            <a:ext cx="1079500" cy="1587"/>
          </a:xfrm>
          <a:prstGeom prst="line">
            <a:avLst/>
          </a:prstGeom>
          <a:noFill/>
          <a:ln w="360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5940425" y="2519363"/>
            <a:ext cx="900113" cy="1587"/>
          </a:xfrm>
          <a:prstGeom prst="line">
            <a:avLst/>
          </a:prstGeom>
          <a:noFill/>
          <a:ln w="360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4716463" y="2519363"/>
            <a:ext cx="900112" cy="1587"/>
          </a:xfrm>
          <a:prstGeom prst="line">
            <a:avLst/>
          </a:prstGeom>
          <a:noFill/>
          <a:ln w="36000">
            <a:solidFill>
              <a:srgbClr val="000080"/>
            </a:solidFill>
            <a:round/>
            <a:headEnd type="triangle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Need better control for:</a:t>
            </a:r>
          </a:p>
          <a:p>
            <a:pPr lvl="1"/>
            <a:r>
              <a:rPr lang="en-GB" dirty="0" smtClean="0"/>
              <a:t>vertical writing and directions</a:t>
            </a:r>
          </a:p>
          <a:p>
            <a:pPr lvl="1"/>
            <a:r>
              <a:rPr lang="en-GB" dirty="0" smtClean="0"/>
              <a:t>bidirectional situations</a:t>
            </a:r>
          </a:p>
          <a:p>
            <a:pPr lvl="1"/>
            <a:r>
              <a:rPr lang="en-GB" dirty="0" smtClean="0"/>
              <a:t>non-Latin list styling</a:t>
            </a:r>
          </a:p>
          <a:p>
            <a:pPr lvl="1"/>
            <a:r>
              <a:rPr lang="en-GB" dirty="0" smtClean="0"/>
              <a:t>ruby</a:t>
            </a:r>
          </a:p>
          <a:p>
            <a:r>
              <a:rPr lang="en-GB" dirty="0" smtClean="0"/>
              <a:t>Some of these are already part of HTML4 and CSS2</a:t>
            </a:r>
          </a:p>
          <a:p>
            <a:r>
              <a:rPr lang="en-GB" dirty="0" smtClean="0"/>
              <a:t>Some of these are being worked on for HTML5 and CSS3</a:t>
            </a:r>
            <a:endParaRPr lang="en-GB" dirty="0"/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…but not everything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Vertical texts</a:t>
            </a:r>
          </a:p>
        </p:txBody>
      </p:sp>
      <p:grpSp>
        <p:nvGrpSpPr>
          <p:cNvPr id="31749" name="Group 5"/>
          <p:cNvGrpSpPr>
            <a:grpSpLocks/>
          </p:cNvGrpSpPr>
          <p:nvPr/>
        </p:nvGrpSpPr>
        <p:grpSpPr bwMode="auto">
          <a:xfrm>
            <a:off x="1212850" y="1112837"/>
            <a:ext cx="7654925" cy="6435725"/>
            <a:chOff x="764" y="461"/>
            <a:chExt cx="4822" cy="4054"/>
          </a:xfrm>
        </p:grpSpPr>
        <p:pic>
          <p:nvPicPr>
            <p:cNvPr id="31750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4" y="461"/>
              <a:ext cx="3778" cy="40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1751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54" y="1529"/>
              <a:ext cx="1333" cy="22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Vertical texts</a:t>
            </a:r>
          </a:p>
        </p:txBody>
      </p:sp>
      <p:grpSp>
        <p:nvGrpSpPr>
          <p:cNvPr id="32773" name="Group 5"/>
          <p:cNvGrpSpPr>
            <a:grpSpLocks/>
          </p:cNvGrpSpPr>
          <p:nvPr/>
        </p:nvGrpSpPr>
        <p:grpSpPr bwMode="auto">
          <a:xfrm>
            <a:off x="1617663" y="884237"/>
            <a:ext cx="7021512" cy="7045325"/>
            <a:chOff x="1019" y="363"/>
            <a:chExt cx="4423" cy="4438"/>
          </a:xfrm>
        </p:grpSpPr>
        <p:pic>
          <p:nvPicPr>
            <p:cNvPr id="32774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19" y="1600"/>
              <a:ext cx="960" cy="22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2775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46" y="363"/>
              <a:ext cx="4097" cy="44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>
            <a:norm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Bullet styles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3388" y="1571625"/>
            <a:ext cx="6667500" cy="441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Ruby (markup and styling)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2025" y="1738313"/>
            <a:ext cx="2428875" cy="1285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6188" y="3359150"/>
            <a:ext cx="2314575" cy="1285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4625" y="4140200"/>
            <a:ext cx="1076325" cy="137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8350" y="5489575"/>
            <a:ext cx="1362075" cy="99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International typography: first letter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9988" y="1463675"/>
            <a:ext cx="2835275" cy="481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301875"/>
            <a:ext cx="4638675" cy="2457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International typography: mathematics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8288" y="1663700"/>
            <a:ext cx="4816475" cy="3803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3150" y="3916363"/>
            <a:ext cx="5187950" cy="3571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International typography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725" y="1554162"/>
            <a:ext cx="5327650" cy="4892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5413" y="2160588"/>
            <a:ext cx="5291137" cy="4859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The standard text itself should be freely available</a:t>
            </a:r>
          </a:p>
          <a:p>
            <a:pPr lvl="1"/>
            <a:r>
              <a:rPr lang="en-GB" smtClean="0"/>
              <a:t>an ISO document may cost many hundred of dollars!</a:t>
            </a:r>
          </a:p>
          <a:p>
            <a:r>
              <a:rPr lang="en-GB" smtClean="0"/>
              <a:t>The technology in the standard should be royalty free</a:t>
            </a:r>
          </a:p>
          <a:p>
            <a:pPr lvl="1"/>
            <a:r>
              <a:rPr lang="en-GB" smtClean="0"/>
              <a:t>implementers can work without a fear of being sued…</a:t>
            </a:r>
            <a:endParaRPr lang="en-GB" dirty="0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Free and open standards are important…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Web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Mobile Web</a:t>
            </a:r>
            <a:endParaRPr lang="en-GB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39712" y="1768475"/>
            <a:ext cx="4457700" cy="4987925"/>
          </a:xfrm>
        </p:spPr>
        <p:txBody>
          <a:bodyPr/>
          <a:lstStyle/>
          <a:p>
            <a:r>
              <a:rPr lang="en-GB" dirty="0" smtClean="0"/>
              <a:t>Everybody talks about it</a:t>
            </a:r>
          </a:p>
          <a:p>
            <a:r>
              <a:rPr lang="en-GB" dirty="0" smtClean="0"/>
              <a:t>But… everybody knows it can be frustrating</a:t>
            </a:r>
            <a:endParaRPr lang="en-GB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5750" y="1223963"/>
            <a:ext cx="4505325" cy="6007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Mobile Web: the ugly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1944688"/>
            <a:ext cx="4271962" cy="327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63500" dist="41556" dir="1059007" algn="ctr" rotWithShape="0">
              <a:srgbClr val="808080"/>
            </a:outerShdw>
          </a:effec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1493837"/>
            <a:ext cx="1957387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63500" dist="41556" dir="1059007" algn="ctr" rotWithShape="0">
              <a:srgbClr val="808080"/>
            </a:outerShdw>
          </a:effec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5275" y="4249738"/>
            <a:ext cx="1995488" cy="2590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63500" dist="41556" dir="1059007" algn="ctr" rotWithShape="0">
              <a:srgbClr val="80808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Mobile Web: the acceptable</a:t>
            </a: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2263" y="4249738"/>
            <a:ext cx="1968500" cy="2590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63500" dist="41556" dir="1059007" algn="ctr" rotWithShape="0">
              <a:srgbClr val="808080"/>
            </a:outerShdw>
          </a:effec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6863" y="1571625"/>
            <a:ext cx="1935162" cy="2513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63500" dist="41556" dir="1059007" algn="ctr" rotWithShape="0">
              <a:srgbClr val="808080"/>
            </a:outerShdw>
          </a:effec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713" y="1944688"/>
            <a:ext cx="4271962" cy="327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63500" dist="41556" dir="1059007" algn="ctr" rotWithShape="0">
              <a:srgbClr val="80808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lnSpcReduction="10000"/>
          </a:bodyPr>
          <a:lstStyle/>
          <a:p>
            <a:pPr marL="431800" indent="-323850">
              <a:buClr>
                <a:srgbClr val="996633"/>
              </a:buClr>
              <a:buSzPct val="45000"/>
              <a:buFont typeface="Wingdings" charset="2"/>
              <a:buChar char="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/>
              <a:t>It requires some “education” to construct proper web sites for mobile devices</a:t>
            </a:r>
          </a:p>
          <a:p>
            <a:pPr marL="863600" lvl="1" indent="-287338">
              <a:buClr>
                <a:srgbClr val="996633"/>
              </a:buClr>
              <a:buSzPct val="45000"/>
              <a:buFont typeface="Wingdings" charset="2"/>
              <a:buChar char="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/>
              <a:t>the </a:t>
            </a:r>
            <a:r>
              <a:rPr lang="en-GB" i="1" u="sng"/>
              <a:t>content</a:t>
            </a:r>
            <a:r>
              <a:rPr lang="en-GB"/>
              <a:t> should be the same and the rendering should be well separated</a:t>
            </a:r>
          </a:p>
          <a:p>
            <a:pPr marL="431800" indent="-323850">
              <a:buClr>
                <a:srgbClr val="996633"/>
              </a:buClr>
              <a:buSzPct val="45000"/>
              <a:buFont typeface="Wingdings" charset="2"/>
              <a:buChar char="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/>
              <a:t>MWI develops:</a:t>
            </a:r>
          </a:p>
          <a:p>
            <a:pPr marL="863600" lvl="1" indent="-287338">
              <a:buClr>
                <a:srgbClr val="996633"/>
              </a:buClr>
              <a:buSzPct val="45000"/>
              <a:buFont typeface="Wingdings" charset="2"/>
              <a:buChar char="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/>
              <a:t>education materials, test cases, “MobileOK” trustmarks, guides, …</a:t>
            </a:r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Mobile Web Initiative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2" y="1652587"/>
            <a:ext cx="4513262" cy="7689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>
            <a:norm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MWI Best Practices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39874"/>
            <a:ext cx="3219450" cy="527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3959225" y="1574799"/>
            <a:ext cx="5578475" cy="5938838"/>
            <a:chOff x="2494" y="816"/>
            <a:chExt cx="3514" cy="3741"/>
          </a:xfrm>
        </p:grpSpPr>
        <p:pic>
          <p:nvPicPr>
            <p:cNvPr id="43012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94" y="816"/>
              <a:ext cx="1998" cy="33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4301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61" y="1288"/>
              <a:ext cx="1986" cy="327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43014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0" y="936"/>
              <a:ext cx="1980" cy="32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MobileOK Checker</a:t>
            </a:r>
            <a:endParaRPr lang="en-GB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49" y="1528762"/>
            <a:ext cx="6227763" cy="5832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MobileOK Checker</a:t>
            </a: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1439863"/>
            <a:ext cx="6588125" cy="6030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The social context: mobile for developing society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sz="half" idx="2"/>
          </p:nvPr>
        </p:nvSpPr>
        <p:spPr>
          <a:ln/>
        </p:spPr>
        <p:txBody>
          <a:bodyPr/>
          <a:lstStyle/>
          <a:p>
            <a:pPr marL="431800" indent="-323850">
              <a:buClr>
                <a:srgbClr val="996633"/>
              </a:buClr>
              <a:buSzPct val="45000"/>
              <a:buFont typeface="Wingdings" charset="2"/>
              <a:buChar char="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/>
              <a:t>Track the social impact of mobile web in the developing world</a:t>
            </a:r>
          </a:p>
          <a:p>
            <a:pPr marL="431800" indent="-323850">
              <a:buClr>
                <a:srgbClr val="996633"/>
              </a:buClr>
              <a:buSzPct val="45000"/>
              <a:buFont typeface="Wingdings" charset="2"/>
              <a:buChar char="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/>
              <a:t>Ensure that standards are o.k.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725" y="1717675"/>
            <a:ext cx="3673475" cy="4762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Standard ways to describe devices</a:t>
            </a:r>
          </a:p>
          <a:p>
            <a:pPr lvl="1"/>
            <a:r>
              <a:rPr lang="en-GB" smtClean="0"/>
              <a:t>vocabulary, like display sizes, colour, input devices</a:t>
            </a:r>
          </a:p>
          <a:p>
            <a:pPr lvl="1"/>
            <a:r>
              <a:rPr lang="en-GB" smtClean="0"/>
              <a:t>an API to construct device description vocabularies</a:t>
            </a:r>
          </a:p>
          <a:p>
            <a:r>
              <a:rPr lang="en-GB" smtClean="0"/>
              <a:t>Geolocation API</a:t>
            </a:r>
            <a:endParaRPr lang="en-GB" dirty="0"/>
          </a:p>
        </p:txBody>
      </p:sp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Mobile Web: there is also specification work</a:t>
            </a:r>
            <a:endParaRPr lang="en-GB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2538" y="4140200"/>
            <a:ext cx="3227387" cy="3038475"/>
          </a:xfrm>
          <a:prstGeom prst="rect">
            <a:avLst/>
          </a:prstGeom>
          <a:noFill/>
          <a:ln w="57240">
            <a:solidFill>
              <a:srgbClr val="808080"/>
            </a:solidFill>
            <a:miter lim="800000"/>
            <a:headEnd/>
            <a:tailEnd/>
          </a:ln>
          <a:effectLst>
            <a:outerShdw blurRad="63500" dist="41556" dir="1059007" algn="ctr" rotWithShape="0">
              <a:srgbClr val="80808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And this is exactly what W3C is all about!</a:t>
            </a:r>
          </a:p>
          <a:p>
            <a:r>
              <a:rPr lang="en-GB" smtClean="0"/>
              <a:t>Goal: be the place where international, free and open standards for the World Wide Web are developed</a:t>
            </a:r>
            <a:endParaRPr lang="en-GB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So: development of the Web needs</a:t>
            </a:r>
            <a:br>
              <a:rPr lang="en-GB" smtClean="0"/>
            </a:br>
            <a:r>
              <a:rPr lang="en-GB" smtClean="0"/>
              <a:t>free and open standards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Web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Music site of the BBC</a:t>
            </a:r>
            <a:endParaRPr lang="en-US" dirty="0"/>
          </a:p>
        </p:txBody>
      </p:sp>
      <p:pic>
        <p:nvPicPr>
          <p:cNvPr id="11267" name="Picture 3" descr="ec1.png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7038" y="1362963"/>
            <a:ext cx="7734603" cy="583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Music site of the BBC</a:t>
            </a:r>
            <a:endParaRPr lang="en-US" dirty="0"/>
          </a:p>
        </p:txBody>
      </p:sp>
      <p:grpSp>
        <p:nvGrpSpPr>
          <p:cNvPr id="2" name="Group 9"/>
          <p:cNvGrpSpPr/>
          <p:nvPr/>
        </p:nvGrpSpPr>
        <p:grpSpPr>
          <a:xfrm>
            <a:off x="620712" y="1352200"/>
            <a:ext cx="8191659" cy="5882029"/>
            <a:chOff x="620712" y="1352200"/>
            <a:chExt cx="8191659" cy="5882029"/>
          </a:xfrm>
        </p:grpSpPr>
        <p:pic>
          <p:nvPicPr>
            <p:cNvPr id="13315" name="Picture 3" descr="ec1.png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12475" y="1352200"/>
              <a:ext cx="7799896" cy="5882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Connector 5"/>
            <p:cNvSpPr/>
            <p:nvPr/>
          </p:nvSpPr>
          <p:spPr bwMode="auto">
            <a:xfrm>
              <a:off x="787549" y="4017937"/>
              <a:ext cx="1949183" cy="295300"/>
            </a:xfrm>
            <a:prstGeom prst="flowChartConnector">
              <a:avLst/>
            </a:prstGeom>
            <a:noFill/>
            <a:ln w="50800" cap="flat" cmpd="sng" algn="ctr">
              <a:solidFill>
                <a:srgbClr val="800000">
                  <a:alpha val="58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0875" tIns="35438" rIns="70875" bIns="35438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Connector 6"/>
            <p:cNvSpPr/>
            <p:nvPr/>
          </p:nvSpPr>
          <p:spPr bwMode="auto">
            <a:xfrm>
              <a:off x="696912" y="4779937"/>
              <a:ext cx="1949183" cy="295300"/>
            </a:xfrm>
            <a:prstGeom prst="flowChartConnector">
              <a:avLst/>
            </a:prstGeom>
            <a:noFill/>
            <a:ln w="50800" cap="flat" cmpd="sng" algn="ctr">
              <a:solidFill>
                <a:srgbClr val="800000">
                  <a:alpha val="58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0875" tIns="35438" rIns="70875" bIns="35438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Connector 7"/>
            <p:cNvSpPr/>
            <p:nvPr/>
          </p:nvSpPr>
          <p:spPr bwMode="auto">
            <a:xfrm>
              <a:off x="620712" y="5229497"/>
              <a:ext cx="5256888" cy="531540"/>
            </a:xfrm>
            <a:prstGeom prst="flowChartConnector">
              <a:avLst/>
            </a:prstGeom>
            <a:noFill/>
            <a:ln w="50800" cap="flat" cmpd="sng" algn="ctr">
              <a:solidFill>
                <a:srgbClr val="800000">
                  <a:alpha val="58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0875" tIns="35438" rIns="70875" bIns="35438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Connector 8"/>
            <p:cNvSpPr/>
            <p:nvPr/>
          </p:nvSpPr>
          <p:spPr bwMode="auto">
            <a:xfrm>
              <a:off x="925512" y="5999137"/>
              <a:ext cx="1949183" cy="295300"/>
            </a:xfrm>
            <a:prstGeom prst="flowChartConnector">
              <a:avLst/>
            </a:prstGeom>
            <a:noFill/>
            <a:ln w="50800" cap="flat" cmpd="sng" algn="ctr">
              <a:solidFill>
                <a:srgbClr val="800000">
                  <a:alpha val="58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0875" tIns="35438" rIns="70875" bIns="35438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Site editors roam the Web for new facts</a:t>
            </a:r>
          </a:p>
          <a:p>
            <a:pPr lvl="1"/>
            <a:r>
              <a:rPr lang="en-US" smtClean="0"/>
              <a:t>may discover further links while roaming </a:t>
            </a:r>
          </a:p>
          <a:p>
            <a:r>
              <a:rPr lang="en-US" smtClean="0"/>
              <a:t>They update the site manually</a:t>
            </a:r>
          </a:p>
          <a:p>
            <a:r>
              <a:rPr lang="en-US" smtClean="0"/>
              <a:t>And the site gets soon out-of-date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build such a site 1.</a:t>
            </a:r>
            <a:endParaRPr lang="en-US" dirty="0"/>
          </a:p>
        </p:txBody>
      </p:sp>
      <p:pic>
        <p:nvPicPr>
          <p:cNvPr id="15364" name="Picture 3" descr="sa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0512" y="3322637"/>
            <a:ext cx="310097" cy="31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Editors roam the Web for new data published on Web sites</a:t>
            </a:r>
          </a:p>
          <a:p>
            <a:r>
              <a:rPr lang="en-US" smtClean="0"/>
              <a:t>“Scrape” the sites with a program to extract the information</a:t>
            </a:r>
          </a:p>
          <a:p>
            <a:pPr lvl="1"/>
            <a:r>
              <a:rPr lang="en-US" smtClean="0"/>
              <a:t>Ie, write some code to incorporate the new data</a:t>
            </a:r>
          </a:p>
          <a:p>
            <a:r>
              <a:rPr lang="en-US" smtClean="0"/>
              <a:t>Easily get out of date again…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build such a site 2.</a:t>
            </a:r>
            <a:endParaRPr lang="en-US" dirty="0"/>
          </a:p>
        </p:txBody>
      </p:sp>
      <p:pic>
        <p:nvPicPr>
          <p:cNvPr id="16388" name="Picture 3" descr="sa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6112" y="4231772"/>
            <a:ext cx="310097" cy="31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Editors roam the Web for new data via API-s</a:t>
            </a:r>
          </a:p>
          <a:p>
            <a:r>
              <a:rPr lang="en-US" smtClean="0"/>
              <a:t>Understand those…</a:t>
            </a:r>
          </a:p>
          <a:p>
            <a:pPr lvl="1"/>
            <a:r>
              <a:rPr lang="en-US" smtClean="0"/>
              <a:t>input, output arguments, datatypes used, etc</a:t>
            </a:r>
          </a:p>
          <a:p>
            <a:r>
              <a:rPr lang="en-US" smtClean="0"/>
              <a:t>Write some code to incorporate the new data</a:t>
            </a:r>
          </a:p>
          <a:p>
            <a:r>
              <a:rPr lang="en-US" smtClean="0"/>
              <a:t>Easily get out of date again…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build such a site 3.</a:t>
            </a:r>
            <a:endParaRPr lang="en-US" dirty="0"/>
          </a:p>
        </p:txBody>
      </p:sp>
      <p:pic>
        <p:nvPicPr>
          <p:cNvPr id="16388" name="Picture 3" descr="sa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2312" y="3779837"/>
            <a:ext cx="310097" cy="31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Use external, public datasets</a:t>
            </a:r>
          </a:p>
          <a:p>
            <a:pPr lvl="1"/>
            <a:r>
              <a:rPr lang="en-US" smtClean="0"/>
              <a:t>Wikipedia, MusicBrainz, …</a:t>
            </a:r>
          </a:p>
          <a:p>
            <a:r>
              <a:rPr lang="en-US" smtClean="0"/>
              <a:t>They are available as data </a:t>
            </a:r>
          </a:p>
          <a:p>
            <a:pPr lvl="1"/>
            <a:r>
              <a:rPr lang="en-US" smtClean="0"/>
              <a:t>not API-s or hidden on a Web site</a:t>
            </a:r>
          </a:p>
          <a:p>
            <a:pPr lvl="1"/>
            <a:r>
              <a:rPr lang="en-US" smtClean="0"/>
              <a:t>data can be extracted using, eg, HTTP requests or standard queries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choice of the BBC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Use the Web of Data as a Content Management System</a:t>
            </a:r>
          </a:p>
          <a:p>
            <a:r>
              <a:rPr lang="en-US" smtClean="0"/>
              <a:t>Use the community at large as content editors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 short…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And this is no secret…</a:t>
            </a:r>
            <a:endParaRPr lang="en-US" dirty="0"/>
          </a:p>
        </p:txBody>
      </p:sp>
      <p:pic>
        <p:nvPicPr>
          <p:cNvPr id="19459" name="Picture 3" descr="ec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312" y="1358380"/>
            <a:ext cx="7750298" cy="584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1319144" y="4606677"/>
            <a:ext cx="6556344" cy="236240"/>
          </a:xfrm>
          <a:prstGeom prst="rect">
            <a:avLst/>
          </a:prstGeom>
          <a:solidFill>
            <a:schemeClr val="bg1">
              <a:lumMod val="50000"/>
              <a:lumOff val="50000"/>
              <a:alpha val="27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0875" tIns="35438" rIns="70875" bIns="35438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nector 8"/>
          <p:cNvSpPr/>
          <p:nvPr/>
        </p:nvSpPr>
        <p:spPr bwMode="auto">
          <a:xfrm>
            <a:off x="846615" y="4313237"/>
            <a:ext cx="7383270" cy="531540"/>
          </a:xfrm>
          <a:prstGeom prst="flowChartConnector">
            <a:avLst/>
          </a:prstGeom>
          <a:noFill/>
          <a:ln w="50800" cap="flat" cmpd="sng" algn="ctr">
            <a:solidFill>
              <a:srgbClr val="800000">
                <a:alpha val="58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0875" tIns="35438" rIns="70875" bIns="35438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There are more an more data on the Web</a:t>
            </a:r>
          </a:p>
          <a:p>
            <a:pPr lvl="1"/>
            <a:r>
              <a:rPr lang="en-US" smtClean="0"/>
              <a:t>government data, health related data, general knowledge, company information, flight information, restaurants,…</a:t>
            </a:r>
          </a:p>
          <a:p>
            <a:r>
              <a:rPr lang="en-US" smtClean="0"/>
              <a:t>More and more applications rely on the availability of that data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 on the Web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W3C is a membership organization</a:t>
            </a:r>
          </a:p>
          <a:p>
            <a:pPr lvl="1"/>
            <a:r>
              <a:rPr lang="en-GB" smtClean="0"/>
              <a:t>it has members (cca. 340) from all over the globe</a:t>
            </a:r>
          </a:p>
          <a:p>
            <a:pPr lvl="2"/>
            <a:r>
              <a:rPr lang="en-GB" smtClean="0"/>
              <a:t>companies, universities, public institutions, …</a:t>
            </a:r>
          </a:p>
          <a:p>
            <a:pPr lvl="2"/>
            <a:r>
              <a:rPr lang="en-GB" smtClean="0"/>
              <a:t>standards are developed in cooperation with them</a:t>
            </a:r>
          </a:p>
          <a:p>
            <a:pPr lvl="1"/>
            <a:r>
              <a:rPr lang="en-GB" smtClean="0"/>
              <a:t>W3C itself has only a small staff (cca. 60)</a:t>
            </a:r>
            <a:endParaRPr lang="en-GB" dirty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W3C is a membership organization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But… data are often in isolation, “silos”</a:t>
            </a:r>
            <a:endParaRPr lang="en-US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39712" y="7323137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7932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</a:pPr>
            <a:r>
              <a:rPr lang="en-US" sz="1000" i="1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Photo credit “nepatterson”, Flickr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312" y="1417637"/>
            <a:ext cx="7213600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A “Web” where</a:t>
            </a:r>
          </a:p>
          <a:p>
            <a:pPr lvl="1"/>
            <a:r>
              <a:rPr lang="en-US" smtClean="0"/>
              <a:t>documents are available for download on the Internet</a:t>
            </a:r>
          </a:p>
          <a:p>
            <a:pPr lvl="1"/>
            <a:r>
              <a:rPr lang="en-US" smtClean="0"/>
              <a:t>but there would be no hyperlinks among them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Imagine…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35280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/>
              <a:t>And the problem </a:t>
            </a:r>
            <a:r>
              <a:rPr lang="en-US" i="1" u="sng"/>
              <a:t>is</a:t>
            </a:r>
            <a:r>
              <a:rPr lang="en-US"/>
              <a:t> real…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20712" y="1351341"/>
            <a:ext cx="9021752" cy="5854698"/>
            <a:chOff x="45" y="757"/>
            <a:chExt cx="6116" cy="3969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" y="874"/>
              <a:ext cx="3917" cy="29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01823" dir="2700000" algn="ctr" rotWithShape="0">
                <a:srgbClr val="C0C0C0"/>
              </a:outerShdw>
            </a:effectLst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80" y="757"/>
              <a:ext cx="4082" cy="30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01823" dir="2700000" algn="ctr" rotWithShape="0">
                <a:srgbClr val="C0C0C0"/>
              </a:outerShdw>
            </a:effectLst>
          </p:spPr>
        </p:pic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93" y="1860"/>
              <a:ext cx="3855" cy="28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01823" dir="2700000" algn="ctr" rotWithShape="0">
                <a:srgbClr val="C0C0C0"/>
              </a:outerShdw>
            </a:effec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We need a proper infrastructure for a real Web of Data</a:t>
            </a:r>
          </a:p>
          <a:p>
            <a:pPr lvl="1"/>
            <a:r>
              <a:rPr lang="en-US" smtClean="0"/>
              <a:t>data is available on the Web</a:t>
            </a:r>
          </a:p>
          <a:p>
            <a:pPr lvl="2"/>
            <a:r>
              <a:rPr lang="en-US" smtClean="0"/>
              <a:t>accessible via standard Web technologies</a:t>
            </a:r>
          </a:p>
          <a:p>
            <a:pPr lvl="1"/>
            <a:r>
              <a:rPr lang="en-US" smtClean="0"/>
              <a:t>data are interlinked over the Web</a:t>
            </a:r>
          </a:p>
          <a:p>
            <a:pPr lvl="1"/>
            <a:r>
              <a:rPr lang="en-US" smtClean="0"/>
              <a:t>ie, data can be integrated over the Web</a:t>
            </a:r>
          </a:p>
          <a:p>
            <a:r>
              <a:rPr lang="en-US" smtClean="0"/>
              <a:t>This is where Semantic Web technologies come in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 on the Web is not enough…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I.e.,…  </a:t>
            </a:r>
            <a:r>
              <a:rPr lang="en-US" smtClean="0"/>
              <a:t>connect the silos</a:t>
            </a:r>
            <a:endParaRPr lang="en-US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2412" y="7310438"/>
            <a:ext cx="8193088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7932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</a:pPr>
            <a:r>
              <a:rPr lang="en-US" sz="1000" i="1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Photo credit “</a:t>
            </a:r>
            <a:r>
              <a:rPr lang="en-US" sz="1000" i="1" dirty="0" err="1" smtClean="0">
                <a:solidFill>
                  <a:srgbClr val="000000"/>
                </a:solidFill>
                <a:ea typeface="msmincho" charset="0"/>
                <a:cs typeface="msmincho" charset="0"/>
              </a:rPr>
              <a:t>kxlly</a:t>
            </a:r>
            <a:r>
              <a:rPr lang="en-US" sz="1000" i="1" dirty="0" smtClean="0">
                <a:solidFill>
                  <a:srgbClr val="000000"/>
                </a:solidFill>
                <a:ea typeface="msmincho" charset="0"/>
                <a:cs typeface="msmincho" charset="0"/>
              </a:rPr>
              <a:t>”, Flickr</a:t>
            </a:r>
            <a:endParaRPr lang="en-US" sz="1000" i="1" dirty="0">
              <a:solidFill>
                <a:srgbClr val="000000"/>
              </a:solidFill>
              <a:ea typeface="msmincho" charset="0"/>
              <a:cs typeface="msmincho" charset="0"/>
              <a:hlinkClick r:id="rId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312" y="1474787"/>
            <a:ext cx="7340600" cy="5505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is the Semantic Web?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 is a collection of standard technologies to realize a Web of Data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huge amount of data (“information”) is available on the Web</a:t>
            </a:r>
          </a:p>
          <a:p>
            <a:r>
              <a:rPr lang="en-US" dirty="0" smtClean="0"/>
              <a:t>Sites struggle with the dual task of:</a:t>
            </a:r>
          </a:p>
          <a:p>
            <a:pPr lvl="1"/>
            <a:r>
              <a:rPr lang="en-US" dirty="0" smtClean="0"/>
              <a:t>providing quality data</a:t>
            </a:r>
          </a:p>
          <a:p>
            <a:pPr lvl="1"/>
            <a:r>
              <a:rPr lang="en-US" dirty="0" smtClean="0"/>
              <a:t>providing usable and attractive interfaces to access that data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is all this good?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Semantic Web technologies allow a separation of tasks:</a:t>
            </a:r>
          </a:p>
          <a:p>
            <a:pPr marL="816701" lvl="1" indent="-514350">
              <a:buClrTx/>
              <a:buSzPct val="81000"/>
              <a:buFont typeface="+mj-lt"/>
              <a:buAutoNum type="arabicPeriod"/>
            </a:pPr>
            <a:r>
              <a:rPr lang="en-US" dirty="0" smtClean="0"/>
              <a:t>publish quality, interlinked datasets</a:t>
            </a:r>
          </a:p>
          <a:p>
            <a:pPr marL="816701" lvl="1" indent="-514350">
              <a:buClrTx/>
              <a:buSzPct val="81000"/>
              <a:buFont typeface="+mj-lt"/>
              <a:buAutoNum type="arabicPeriod"/>
            </a:pPr>
            <a:r>
              <a:rPr lang="en-US" dirty="0" smtClean="0"/>
              <a:t>“mash-up” datasets for a better user experience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all this good?</a:t>
            </a:r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696912" y="4999037"/>
            <a:ext cx="9076063" cy="16001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vert="horz" wrap="none" lIns="100772" tIns="50392" rIns="100783" bIns="50392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61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800" b="0" i="1" u="none" strike="noStrike" kern="9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Helvetica Neue"/>
              </a:rPr>
              <a:t>“Raw Data Now!”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61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800" b="0" i="1" u="none" strike="noStrike" kern="9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Helvetica Neue"/>
              </a:rPr>
              <a:t>		Tim Berners-Lee, TED Talk, 2009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61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800" b="0" i="1" u="none" strike="noStrike" kern="9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Helvetica Neue"/>
              </a:rPr>
              <a:t>		</a:t>
            </a:r>
            <a:r>
              <a:rPr kumimoji="0" lang="en-US" sz="2800" b="0" i="1" u="none" strike="noStrike" kern="9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j-lt"/>
                <a:ea typeface="+mn-ea"/>
                <a:cs typeface="Helvetica Neue"/>
                <a:hlinkClick r:id="rId2" tooltip="TimbBL's talk at TED, 2009"/>
              </a:rPr>
              <a:t>http://bit.ly/dg7H7Z</a:t>
            </a:r>
            <a:endParaRPr kumimoji="0" lang="en-US" sz="2800" b="0" i="1" u="none" strike="noStrike" kern="9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j-lt"/>
              <a:ea typeface="+mn-ea"/>
              <a:cs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standards are </a:t>
            </a:r>
            <a:r>
              <a:rPr lang="en-US" dirty="0" err="1" smtClean="0"/>
              <a:t>boooring</a:t>
            </a:r>
            <a:r>
              <a:rPr lang="en-US" dirty="0" smtClean="0"/>
              <a:t>…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3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>
            <a:normAutofit fontScale="90000"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Membership from all over the World…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225" y="1522413"/>
            <a:ext cx="4762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0450" y="4319588"/>
            <a:ext cx="1257300" cy="238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6512" y="4084637"/>
            <a:ext cx="1266825" cy="171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0338" y="1817688"/>
            <a:ext cx="714375" cy="34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675" y="4373563"/>
            <a:ext cx="971550" cy="666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19588" y="2054225"/>
            <a:ext cx="1217612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42200" y="5219700"/>
            <a:ext cx="1198563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02312" y="5989637"/>
            <a:ext cx="849312" cy="1366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73312" y="5599112"/>
            <a:ext cx="1085850" cy="39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06912" y="5303837"/>
            <a:ext cx="914400" cy="29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629400" y="3429000"/>
            <a:ext cx="1657350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78650" y="4498975"/>
            <a:ext cx="1284618" cy="195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20712" y="5532437"/>
            <a:ext cx="1333500" cy="952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12838" y="2700338"/>
            <a:ext cx="104775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60588" y="3600450"/>
            <a:ext cx="752475" cy="247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60" name="Picture 20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653088" y="2593975"/>
            <a:ext cx="647700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61" name="Picture 21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419475" y="2700338"/>
            <a:ext cx="5334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16712" y="2179637"/>
            <a:ext cx="990600" cy="4029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45512" y="2865437"/>
            <a:ext cx="1219200" cy="2175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07312" y="1646237"/>
            <a:ext cx="1803400" cy="5202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11512" y="3475037"/>
            <a:ext cx="647700" cy="381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97112" y="4160837"/>
            <a:ext cx="577158" cy="685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859712" y="6142037"/>
            <a:ext cx="1295400" cy="3616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268912" y="6751637"/>
            <a:ext cx="1409700" cy="2553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82912" y="6370637"/>
            <a:ext cx="943841" cy="381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12112" y="3856037"/>
            <a:ext cx="1263650" cy="28883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659312" y="3322637"/>
            <a:ext cx="1209315" cy="3111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44512" y="3551237"/>
            <a:ext cx="477075" cy="4127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726112" y="4999037"/>
            <a:ext cx="928688" cy="330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Wrong!!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… a synthesis on what is happening out there in terms of a R&amp;D</a:t>
            </a:r>
          </a:p>
          <a:p>
            <a:r>
              <a:rPr lang="en-GB" smtClean="0"/>
              <a:t>… a synthesis on what is possible in an industrial setting</a:t>
            </a:r>
          </a:p>
          <a:p>
            <a:r>
              <a:rPr lang="en-GB" smtClean="0"/>
              <a:t>And that requires lots of knowledge and experience!</a:t>
            </a:r>
            <a:endParaRPr lang="en-GB"/>
          </a:p>
        </p:txBody>
      </p:sp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 standard is...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It requires reaching a consensus among conflicting parties</a:t>
            </a:r>
          </a:p>
          <a:p>
            <a:r>
              <a:rPr lang="en-GB" smtClean="0"/>
              <a:t>Sometimes, it requires accepting majority opinions... </a:t>
            </a:r>
          </a:p>
          <a:p>
            <a:r>
              <a:rPr lang="en-GB" smtClean="0"/>
              <a:t>And that is not easy…</a:t>
            </a:r>
            <a:endParaRPr lang="en-GB"/>
          </a:p>
        </p:txBody>
      </p:sp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Standard writing is also a social process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It is done by groups, with members delegating experts</a:t>
            </a:r>
          </a:p>
          <a:p>
            <a:r>
              <a:rPr lang="en-GB" smtClean="0"/>
              <a:t>Altogether, we are talking about 1000 experts from around the globe</a:t>
            </a:r>
          </a:p>
          <a:p>
            <a:r>
              <a:rPr lang="en-GB" smtClean="0"/>
              <a:t>Each group has at least one W3C staff member to help the process and contribute to the  technology</a:t>
            </a:r>
          </a:p>
          <a:p>
            <a:pPr lvl="1"/>
            <a:r>
              <a:rPr lang="en-GB" smtClean="0"/>
              <a:t>there is a formal process that has to be followed</a:t>
            </a:r>
          </a:p>
          <a:p>
            <a:pPr lvl="1"/>
            <a:r>
              <a:rPr lang="en-GB" smtClean="0"/>
              <a:t>the price to pay…</a:t>
            </a:r>
          </a:p>
          <a:p>
            <a:endParaRPr lang="en-GB" dirty="0"/>
          </a:p>
        </p:txBody>
      </p:sp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Standard creation at W3C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910" y="394053"/>
            <a:ext cx="6666805" cy="677156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The public can comment at specific points in the process</a:t>
            </a:r>
          </a:p>
          <a:p>
            <a:r>
              <a:rPr lang="en-GB" smtClean="0"/>
              <a:t>Groups must take all comments into account</a:t>
            </a:r>
          </a:p>
          <a:p>
            <a:pPr lvl="1"/>
            <a:r>
              <a:rPr lang="en-GB" smtClean="0"/>
              <a:t>the number of comments can be in the hundreds...</a:t>
            </a:r>
            <a:endParaRPr lang="en-GB"/>
          </a:p>
        </p:txBody>
      </p:sp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There is also a public scrutiny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Regular telecons (usually once a week)</a:t>
            </a:r>
          </a:p>
          <a:p>
            <a:r>
              <a:rPr lang="en-GB" smtClean="0"/>
              <a:t>Possible 1-2 face-to-face meetings a year</a:t>
            </a:r>
          </a:p>
          <a:p>
            <a:r>
              <a:rPr lang="en-GB" smtClean="0"/>
              <a:t>Lots of email discussions</a:t>
            </a:r>
          </a:p>
          <a:p>
            <a:r>
              <a:rPr lang="en-GB" smtClean="0"/>
              <a:t>Editorial to get everything properly written down</a:t>
            </a:r>
          </a:p>
          <a:p>
            <a:r>
              <a:rPr lang="en-GB" smtClean="0"/>
              <a:t>Average life-span: 2-3 years</a:t>
            </a:r>
          </a:p>
          <a:p>
            <a:endParaRPr lang="en-GB"/>
          </a:p>
        </p:txBody>
      </p:sp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Life of a group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W3C is the place where open standard technologies are developed for the Web</a:t>
            </a:r>
          </a:p>
          <a:p>
            <a:r>
              <a:rPr lang="en-GB" smtClean="0"/>
              <a:t>Work on standards involves lots of challenging issues related to the future evolution of the Web</a:t>
            </a:r>
          </a:p>
          <a:p>
            <a:r>
              <a:rPr lang="en-GB" smtClean="0"/>
              <a:t>Anybody can participate on a certain level, by commenting, implementing… so join the club!</a:t>
            </a:r>
            <a:endParaRPr lang="en-GB"/>
          </a:p>
        </p:txBody>
      </p:sp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Summary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39000" algn="l"/>
                <a:tab pos="7962900" algn="l"/>
                <a:tab pos="8686800" algn="l"/>
              </a:tabLst>
            </a:pPr>
            <a:r>
              <a:rPr lang="en-GB" sz="4800" dirty="0" smtClean="0">
                <a:ea typeface="msmincho" charset="0"/>
                <a:cs typeface="msmincho" charset="0"/>
              </a:rPr>
              <a:t>Thank you for your attention!</a:t>
            </a:r>
            <a:endParaRPr lang="en-GB" sz="4800" dirty="0">
              <a:ea typeface="msmincho" charset="0"/>
              <a:cs typeface="msmincho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Three “hosts” (in the US, France, and Japan)</a:t>
            </a:r>
          </a:p>
          <a:p>
            <a:r>
              <a:rPr lang="en-GB" dirty="0" smtClean="0"/>
              <a:t>16 “offices”</a:t>
            </a:r>
            <a:endParaRPr lang="en-GB" dirty="0"/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W3C is international</a:t>
            </a:r>
            <a:endParaRPr lang="en-GB"/>
          </a:p>
        </p:txBody>
      </p:sp>
      <p:grpSp>
        <p:nvGrpSpPr>
          <p:cNvPr id="31" name="Group 30"/>
          <p:cNvGrpSpPr/>
          <p:nvPr/>
        </p:nvGrpSpPr>
        <p:grpSpPr>
          <a:xfrm>
            <a:off x="620712" y="2827336"/>
            <a:ext cx="8763000" cy="4381501"/>
            <a:chOff x="-674688" y="2103437"/>
            <a:chExt cx="10287000" cy="5143501"/>
          </a:xfrm>
        </p:grpSpPr>
        <p:grpSp>
          <p:nvGrpSpPr>
            <p:cNvPr id="13" name="Group 12"/>
            <p:cNvGrpSpPr/>
            <p:nvPr/>
          </p:nvGrpSpPr>
          <p:grpSpPr>
            <a:xfrm>
              <a:off x="-674688" y="2103437"/>
              <a:ext cx="10287000" cy="5143501"/>
              <a:chOff x="-674688" y="2103437"/>
              <a:chExt cx="10287000" cy="5143501"/>
            </a:xfrm>
          </p:grpSpPr>
          <p:pic>
            <p:nvPicPr>
              <p:cNvPr id="7" name="Picture 6" descr="SateliteEarth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674688" y="2103437"/>
                <a:ext cx="10287000" cy="5143501"/>
              </a:xfrm>
              <a:prstGeom prst="rect">
                <a:avLst/>
              </a:prstGeom>
            </p:spPr>
          </p:pic>
          <p:sp>
            <p:nvSpPr>
              <p:cNvPr id="10" name="Oval 9"/>
              <p:cNvSpPr/>
              <p:nvPr/>
            </p:nvSpPr>
            <p:spPr bwMode="auto">
              <a:xfrm>
                <a:off x="4583112" y="3398837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8402660" y="3570337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2297112" y="3475037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 bwMode="auto">
            <a:xfrm>
              <a:off x="3059112" y="5303837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5192712" y="5456237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973512" y="4237037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4202112" y="3703637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4325868" y="3398837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4783068" y="3408387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011668" y="3284437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4583112" y="3170237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4754608" y="3170037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5136160" y="2825837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4925736" y="2892287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5125876" y="3608337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5421312" y="3675187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6640512" y="3932237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8602984" y="5637287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8088312" y="3570337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7707312" y="3465687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16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/>
              <a:t>W3C </a:t>
            </a:r>
            <a:r>
              <a:rPr lang="en-GB" u="sng"/>
              <a:t>staff</a:t>
            </a:r>
            <a:r>
              <a:rPr lang="en-GB"/>
              <a:t> is also international…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725" y="2700338"/>
            <a:ext cx="533400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18400" y="2392363"/>
            <a:ext cx="762000" cy="847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1800225"/>
            <a:ext cx="533400" cy="676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6413" y="2160588"/>
            <a:ext cx="533400" cy="666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21600" y="4679950"/>
            <a:ext cx="738188" cy="1025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46663" y="3779838"/>
            <a:ext cx="533400" cy="619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79725" y="4724400"/>
            <a:ext cx="533400" cy="676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54425" y="5580063"/>
            <a:ext cx="485775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820150" y="3779838"/>
            <a:ext cx="55245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19813" y="6135688"/>
            <a:ext cx="533400" cy="70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762375" y="3035300"/>
            <a:ext cx="557213" cy="744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89650" y="3389313"/>
            <a:ext cx="569913" cy="569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619250" y="6119813"/>
            <a:ext cx="53340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05" name="Picture 1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219700" y="5075238"/>
            <a:ext cx="53340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06" name="Picture 18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87413" y="1722437"/>
            <a:ext cx="55245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07" name="Picture 19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999538" y="6202363"/>
            <a:ext cx="533400" cy="63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08" name="Picture 20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380288" y="6037263"/>
            <a:ext cx="601662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09" name="Picture 21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826500" y="1474788"/>
            <a:ext cx="53340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11" name="Picture 2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640512" y="1538287"/>
            <a:ext cx="541337" cy="793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12" name="Picture 2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659563" y="4384675"/>
            <a:ext cx="490537" cy="65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13" name="Picture 2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679950" y="6257925"/>
            <a:ext cx="57150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14" name="Picture 2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4140200" y="4354513"/>
            <a:ext cx="53340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15" name="Picture 2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706688" y="6515100"/>
            <a:ext cx="53340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16" name="Picture 2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9148763" y="2700338"/>
            <a:ext cx="569912" cy="67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17" name="Picture 2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46100" y="6300788"/>
            <a:ext cx="534988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19" name="Picture 31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1979613" y="1606550"/>
            <a:ext cx="611187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20" name="Picture 32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679950" y="1577975"/>
            <a:ext cx="563563" cy="677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22" name="Picture 34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426325" y="3600450"/>
            <a:ext cx="493713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44712" y="2789237"/>
            <a:ext cx="558800" cy="838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611312" y="4160837"/>
            <a:ext cx="571500" cy="762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2112" y="4541837"/>
            <a:ext cx="571500" cy="762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002712" y="4846637"/>
            <a:ext cx="637047" cy="7747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735512" y="2713037"/>
            <a:ext cx="533400" cy="711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2976</TotalTime>
  <Words>2008</Words>
  <Application>Microsoft Macintosh PowerPoint</Application>
  <PresentationFormat>Custom</PresentationFormat>
  <Paragraphs>356</Paragraphs>
  <Slides>78</Slides>
  <Notes>64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Concourse</vt:lpstr>
      <vt:lpstr> A small overview of W3C </vt:lpstr>
      <vt:lpstr>A bit of history…</vt:lpstr>
      <vt:lpstr>Why?</vt:lpstr>
      <vt:lpstr>Free and open standards are important…</vt:lpstr>
      <vt:lpstr>So: development of the Web needs free and open standards</vt:lpstr>
      <vt:lpstr>W3C is a membership organization</vt:lpstr>
      <vt:lpstr>Membership from all over the World…</vt:lpstr>
      <vt:lpstr>W3C is international</vt:lpstr>
      <vt:lpstr>W3C staff is also international…</vt:lpstr>
      <vt:lpstr>So what are the technologies at W3C?</vt:lpstr>
      <vt:lpstr>To impress you:  the (incomplete) W3C Technology stack</vt:lpstr>
      <vt:lpstr>Some areas of interest for today…</vt:lpstr>
      <vt:lpstr>HTML5 &amp; Co.</vt:lpstr>
      <vt:lpstr>HTML5</vt:lpstr>
      <vt:lpstr>HTML5</vt:lpstr>
      <vt:lpstr>A future HTML5 page</vt:lpstr>
      <vt:lpstr>A future HTML5 page</vt:lpstr>
      <vt:lpstr>A future HTML5 page</vt:lpstr>
      <vt:lpstr>Video on the Web</vt:lpstr>
      <vt:lpstr>… politics …</vt:lpstr>
      <vt:lpstr>… music …</vt:lpstr>
      <vt:lpstr>… or even full movies</vt:lpstr>
      <vt:lpstr>Video in HTML</vt:lpstr>
      <vt:lpstr>Video and audio addressing</vt:lpstr>
      <vt:lpstr>Linking and annotating media content</vt:lpstr>
      <vt:lpstr>“Open Web Platform”</vt:lpstr>
      <vt:lpstr>Internationalization</vt:lpstr>
      <vt:lpstr>Internationalization</vt:lpstr>
      <vt:lpstr>Internationalization at W3C</vt:lpstr>
      <vt:lpstr>First of all: use Unicode! </vt:lpstr>
      <vt:lpstr>Unicode takes care of a lot of things… </vt:lpstr>
      <vt:lpstr>…but not everything</vt:lpstr>
      <vt:lpstr>Vertical texts</vt:lpstr>
      <vt:lpstr>Vertical texts</vt:lpstr>
      <vt:lpstr>Bullet styles</vt:lpstr>
      <vt:lpstr>Ruby (markup and styling)</vt:lpstr>
      <vt:lpstr>International typography: first letter</vt:lpstr>
      <vt:lpstr>International typography: mathematics</vt:lpstr>
      <vt:lpstr>International typography</vt:lpstr>
      <vt:lpstr>Mobile Web</vt:lpstr>
      <vt:lpstr>Mobile Web</vt:lpstr>
      <vt:lpstr>Mobile Web: the ugly</vt:lpstr>
      <vt:lpstr>Mobile Web: the acceptable</vt:lpstr>
      <vt:lpstr>Mobile Web Initiative</vt:lpstr>
      <vt:lpstr>MWI Best Practices</vt:lpstr>
      <vt:lpstr>MobileOK Checker</vt:lpstr>
      <vt:lpstr>MobileOK Checker</vt:lpstr>
      <vt:lpstr>The social context: mobile for developing society</vt:lpstr>
      <vt:lpstr>Mobile Web: there is also specification work</vt:lpstr>
      <vt:lpstr>Semantic Web</vt:lpstr>
      <vt:lpstr>The Music site of the BBC</vt:lpstr>
      <vt:lpstr>The Music site of the BBC</vt:lpstr>
      <vt:lpstr>How to build such a site 1.</vt:lpstr>
      <vt:lpstr>How to build such a site 2.</vt:lpstr>
      <vt:lpstr>How to build such a site 3.</vt:lpstr>
      <vt:lpstr>The choice of the BBC</vt:lpstr>
      <vt:lpstr>In short…</vt:lpstr>
      <vt:lpstr>And this is no secret…</vt:lpstr>
      <vt:lpstr>Data on the Web</vt:lpstr>
      <vt:lpstr>But… data are often in isolation, “silos”</vt:lpstr>
      <vt:lpstr>Imagine…</vt:lpstr>
      <vt:lpstr>And the problem is real…</vt:lpstr>
      <vt:lpstr>Data on the Web is not enough…</vt:lpstr>
      <vt:lpstr>I.e.,…  connect the silos</vt:lpstr>
      <vt:lpstr>So What is the Semantic Web?</vt:lpstr>
      <vt:lpstr>It is a collection of standard technologies to realize a Web of Data</vt:lpstr>
      <vt:lpstr>Why is all this good?</vt:lpstr>
      <vt:lpstr>Why is all this good?</vt:lpstr>
      <vt:lpstr>But standards are boooring…</vt:lpstr>
      <vt:lpstr>Wrong!!</vt:lpstr>
      <vt:lpstr>A standard is...</vt:lpstr>
      <vt:lpstr>Standard writing is also a social process</vt:lpstr>
      <vt:lpstr>Standard creation at W3C</vt:lpstr>
      <vt:lpstr>Slide 74</vt:lpstr>
      <vt:lpstr>There is also a public scrutiny</vt:lpstr>
      <vt:lpstr>Life of a group</vt:lpstr>
      <vt:lpstr>Summary</vt:lpstr>
      <vt:lpstr>Thank you for your attention!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W3C</dc:title>
  <dc:subject/>
  <dc:creator/>
  <cp:keywords/>
  <dc:description>Presentation planned for a PRISM Meeting, Stockholm, 2010</dc:description>
  <cp:lastModifiedBy>Ivan Herman</cp:lastModifiedBy>
  <cp:revision>155</cp:revision>
  <cp:lastPrinted>1601-01-01T00:00:00Z</cp:lastPrinted>
  <dcterms:created xsi:type="dcterms:W3CDTF">2010-11-03T10:34:17Z</dcterms:created>
  <dcterms:modified xsi:type="dcterms:W3CDTF">2010-11-03T10:35:41Z</dcterms:modified>
  <cp:category/>
</cp:coreProperties>
</file>