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slides/slide9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9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slides/slide71.xml" ContentType="application/vnd.openxmlformats-officedocument.presentationml.slide+xml"/>
  <Override PartName="/ppt/slides/slide90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94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96.xml" ContentType="application/vnd.openxmlformats-officedocument.presentationml.slid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docProps/app.xml" ContentType="application/vnd.openxmlformats-officedocument.extended-properties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95.xml" ContentType="application/vnd.openxmlformats-officedocument.presentationml.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3" r:id="rId1"/>
  </p:sldMasterIdLst>
  <p:notesMasterIdLst>
    <p:notesMasterId r:id="rId98"/>
  </p:notesMasterIdLst>
  <p:sldIdLst>
    <p:sldId id="256" r:id="rId2"/>
    <p:sldId id="315" r:id="rId3"/>
    <p:sldId id="332" r:id="rId4"/>
    <p:sldId id="333" r:id="rId5"/>
    <p:sldId id="334" r:id="rId6"/>
    <p:sldId id="335" r:id="rId7"/>
    <p:sldId id="336" r:id="rId8"/>
    <p:sldId id="337" r:id="rId9"/>
    <p:sldId id="431" r:id="rId10"/>
    <p:sldId id="432" r:id="rId11"/>
    <p:sldId id="433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83" r:id="rId51"/>
    <p:sldId id="384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443" r:id="rId61"/>
    <p:sldId id="444" r:id="rId62"/>
    <p:sldId id="445" r:id="rId63"/>
    <p:sldId id="469" r:id="rId64"/>
    <p:sldId id="470" r:id="rId65"/>
    <p:sldId id="401" r:id="rId66"/>
    <p:sldId id="402" r:id="rId67"/>
    <p:sldId id="403" r:id="rId68"/>
    <p:sldId id="404" r:id="rId69"/>
    <p:sldId id="405" r:id="rId70"/>
    <p:sldId id="406" r:id="rId71"/>
    <p:sldId id="407" r:id="rId72"/>
    <p:sldId id="408" r:id="rId73"/>
    <p:sldId id="409" r:id="rId74"/>
    <p:sldId id="446" r:id="rId75"/>
    <p:sldId id="447" r:id="rId76"/>
    <p:sldId id="468" r:id="rId77"/>
    <p:sldId id="448" r:id="rId78"/>
    <p:sldId id="449" r:id="rId79"/>
    <p:sldId id="450" r:id="rId80"/>
    <p:sldId id="451" r:id="rId81"/>
    <p:sldId id="452" r:id="rId82"/>
    <p:sldId id="453" r:id="rId83"/>
    <p:sldId id="454" r:id="rId84"/>
    <p:sldId id="455" r:id="rId85"/>
    <p:sldId id="456" r:id="rId86"/>
    <p:sldId id="457" r:id="rId87"/>
    <p:sldId id="458" r:id="rId88"/>
    <p:sldId id="459" r:id="rId89"/>
    <p:sldId id="460" r:id="rId90"/>
    <p:sldId id="461" r:id="rId91"/>
    <p:sldId id="462" r:id="rId92"/>
    <p:sldId id="463" r:id="rId93"/>
    <p:sldId id="464" r:id="rId94"/>
    <p:sldId id="465" r:id="rId95"/>
    <p:sldId id="466" r:id="rId96"/>
    <p:sldId id="329" r:id="rId97"/>
  </p:sldIdLst>
  <p:sldSz cx="9144000" cy="6858000" type="screen4x3"/>
  <p:notesSz cx="6858000" cy="9144000"/>
  <p:defaultTextStyle>
    <a:defPPr>
      <a:defRPr lang="en-US"/>
    </a:defPPr>
    <a:lvl1pPr marL="0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1D121"/>
    <a:srgbClr val="4646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notesMaster" Target="notesMasters/notes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7A1C3-9752-8E42-A5DD-F6843BED7EF0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3ADEE-2CFF-C745-8DEC-9647B4A51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AA9277-992B-2048-ACF6-6396822BF114}" type="slidenum">
              <a:rPr lang="en-US"/>
              <a:pPr/>
              <a:t>69</a:t>
            </a:fld>
            <a:endParaRPr lang="en-US"/>
          </a:p>
        </p:txBody>
      </p:sp>
      <p:sp>
        <p:nvSpPr>
          <p:cNvPr id="2488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88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123016-A17D-F247-8783-3E814862A72B}" type="slidenum">
              <a:rPr lang="en-US"/>
              <a:pPr/>
              <a:t>77</a:t>
            </a:fld>
            <a:endParaRPr lang="en-US"/>
          </a:p>
        </p:txBody>
      </p:sp>
      <p:sp>
        <p:nvSpPr>
          <p:cNvPr id="2488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88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3E04EF-E9FF-574E-9F96-64CF9BCC8234}" type="slidenum">
              <a:rPr lang="en-US"/>
              <a:pPr/>
              <a:t>96</a:t>
            </a:fld>
            <a:endParaRPr lang="en-US"/>
          </a:p>
        </p:txBody>
      </p:sp>
      <p:sp>
        <p:nvSpPr>
          <p:cNvPr id="603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3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56582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0" i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761031"/>
            <a:ext cx="7772400" cy="1199704"/>
          </a:xfrm>
        </p:spPr>
        <p:txBody>
          <a:bodyPr lIns="45711" rIns="45711"/>
          <a:lstStyle>
            <a:lvl1pPr marL="0" marR="63994" indent="0" algn="ctr">
              <a:buNone/>
              <a:defRPr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875983"/>
            <a:ext cx="8432640" cy="1362383"/>
          </a:xfrm>
        </p:spPr>
        <p:txBody>
          <a:bodyPr anchor="t"/>
          <a:lstStyle>
            <a:lvl1pPr algn="ctr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41" y="1479702"/>
            <a:ext cx="8639999" cy="470065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/>
              <a:buChar char="•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481" y="1355182"/>
            <a:ext cx="4008959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80" y="1355182"/>
            <a:ext cx="4216320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2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1323341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29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27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55680" y="41764"/>
            <a:ext cx="8501760" cy="1143000"/>
          </a:xfrm>
          <a:prstGeom prst="rect">
            <a:avLst/>
          </a:prstGeom>
        </p:spPr>
        <p:txBody>
          <a:bodyPr vert="horz" lIns="91420" tIns="45711" rIns="91420" bIns="4571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48321" y="1392538"/>
            <a:ext cx="8847359" cy="4982942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9040" y="6683180"/>
            <a:ext cx="367116" cy="20685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algn="l"/>
            <a:r>
              <a:rPr lang="en-US" sz="800" dirty="0" smtClean="0"/>
              <a:t>(</a:t>
            </a:r>
            <a:fld id="{1F7FDA8B-F13B-1D43-9711-3B08EFAB2B53}" type="slidenum">
              <a:rPr lang="en-US" sz="800" smtClean="0"/>
              <a:pPr algn="l"/>
              <a:t>‹#›</a:t>
            </a:fld>
            <a:r>
              <a:rPr lang="en-US" sz="800" dirty="0" smtClean="0"/>
              <a:t>)</a:t>
            </a:r>
            <a:endParaRPr lang="en-US" sz="800" dirty="0"/>
          </a:p>
        </p:txBody>
      </p:sp>
      <p:pic>
        <p:nvPicPr>
          <p:cNvPr id="11" name="Picture 10" descr="sw-horz-w3c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111067" y="6629781"/>
            <a:ext cx="994684" cy="1981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Helvetica Neue Light"/>
          <a:ea typeface="+mj-ea"/>
          <a:cs typeface="Helvetica Neue Light"/>
        </a:defRPr>
      </a:lvl1pPr>
    </p:titleStyle>
    <p:bodyStyle>
      <a:lvl1pPr marL="365684" indent="-255978" algn="l" rtl="0" eaLnBrk="1" latinLnBrk="0" hangingPunct="1">
        <a:spcBef>
          <a:spcPts val="600"/>
        </a:spcBef>
        <a:spcAft>
          <a:spcPts val="0"/>
        </a:spcAft>
        <a:buClr>
          <a:schemeClr val="bg1">
            <a:lumMod val="50000"/>
          </a:schemeClr>
        </a:buClr>
        <a:buSzPct val="68000"/>
        <a:buFont typeface="Wingdings 3"/>
        <a:buChar char=""/>
        <a:defRPr kumimoji="0" sz="27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621663" indent="-228553" algn="l" rtl="0" eaLnBrk="1" latinLnBrk="0" hangingPunct="1">
        <a:spcBef>
          <a:spcPts val="400"/>
        </a:spcBef>
        <a:buClr>
          <a:schemeClr val="bg1">
            <a:lumMod val="50000"/>
          </a:schemeClr>
        </a:buClr>
        <a:buFont typeface="Wingdings" charset="2"/>
        <a:buChar char="§"/>
        <a:defRPr kumimoji="0" sz="23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859358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SzPct val="100000"/>
        <a:buFont typeface="Wingdings 2"/>
        <a:buChar char=""/>
        <a:defRPr kumimoji="0" sz="21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142764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9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371316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8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599868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21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974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526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hyperlink" Target="http://www.w3.org/2001/sw/sweo/public/UseCases/UniZheijang/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hyperlink" Target="http://www.w3.org/2001/sw/sweo/public/UseCases/UniZheijang/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8" y="1164261"/>
            <a:ext cx="9125721" cy="1829761"/>
          </a:xfrm>
        </p:spPr>
        <p:txBody>
          <a:bodyPr>
            <a:noAutofit/>
          </a:bodyPr>
          <a:lstStyle/>
          <a:p>
            <a:r>
              <a:rPr lang="en-US" sz="3600" dirty="0" smtClean="0"/>
              <a:t>Some of the newest SW technologies at W3C: RDFa1.1 and R2ML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502" y="3041807"/>
            <a:ext cx="8197699" cy="11997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Benelux Semantic Web Meetup,</a:t>
            </a:r>
            <a:r>
              <a:rPr lang="en-US" dirty="0" smtClean="0"/>
              <a:t> Amsterdam</a:t>
            </a:r>
          </a:p>
          <a:p>
            <a:r>
              <a:rPr lang="en-US" dirty="0" smtClean="0"/>
              <a:t>2010-11-24</a:t>
            </a:r>
          </a:p>
          <a:p>
            <a:r>
              <a:rPr lang="en-US" dirty="0" smtClean="0"/>
              <a:t>Ivan Herman, W3C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Microdata</a:t>
            </a:r>
          </a:p>
          <a:p>
            <a:pPr lvl="1"/>
            <a:r>
              <a:rPr lang="en-US" dirty="0" smtClean="0"/>
              <a:t>adds new attributes to HTML5 to express metadata</a:t>
            </a:r>
          </a:p>
          <a:p>
            <a:pPr lvl="1"/>
            <a:r>
              <a:rPr lang="en-US" dirty="0" smtClean="0"/>
              <a:t>can use URI-</a:t>
            </a:r>
            <a:r>
              <a:rPr lang="en-US" dirty="0" err="1" smtClean="0"/>
              <a:t>s</a:t>
            </a:r>
            <a:r>
              <a:rPr lang="en-US" dirty="0" smtClean="0"/>
              <a:t>, it also fixes some vocabulary mappings (e.g., to Dublin Core elements)</a:t>
            </a:r>
          </a:p>
          <a:p>
            <a:pPr lvl="1"/>
            <a:r>
              <a:rPr lang="en-US" dirty="0" smtClean="0"/>
              <a:t>works for simpler usages, not well suited for complex vocabularies</a:t>
            </a:r>
          </a:p>
          <a:p>
            <a:pPr lvl="1"/>
            <a:r>
              <a:rPr lang="en-US" dirty="0" smtClean="0"/>
              <a:t>has no notion of datatypes, namespaces</a:t>
            </a:r>
          </a:p>
          <a:p>
            <a:pPr lvl="1"/>
            <a:r>
              <a:rPr lang="en-US" dirty="0" smtClean="0"/>
              <a:t>but generic processing becomes possible to generate RDF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</a:t>
            </a:r>
          </a:p>
          <a:p>
            <a:pPr lvl="1"/>
            <a:r>
              <a:rPr lang="en-US" dirty="0" smtClean="0"/>
              <a:t>adds new (X)HTML/XML attributes</a:t>
            </a:r>
          </a:p>
          <a:p>
            <a:pPr lvl="1"/>
            <a:r>
              <a:rPr lang="en-US" dirty="0" smtClean="0"/>
              <a:t>has namespaces and URIs at its core; i.e., mixing vocabulary is just as easy as in RDF</a:t>
            </a:r>
          </a:p>
          <a:p>
            <a:pPr lvl="1"/>
            <a:r>
              <a:rPr lang="en-US" dirty="0" smtClean="0"/>
              <a:t>complete flexibility for using Literals or URI Resources</a:t>
            </a:r>
          </a:p>
          <a:p>
            <a:pPr lvl="1"/>
            <a:r>
              <a:rPr lang="en-US" i="1" u="sng" dirty="0" smtClean="0"/>
              <a:t>is a complete serialization of RDF</a:t>
            </a:r>
          </a:p>
          <a:p>
            <a:pPr lvl="1"/>
            <a:r>
              <a:rPr lang="en-US" dirty="0" smtClean="0"/>
              <a:t>generic processing becomes possible to generate RDF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RDFa is a complete bridge between the Web of Documents and the Web of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very important for RDF experts to </a:t>
            </a:r>
          </a:p>
          <a:p>
            <a:pPr lvl="1"/>
            <a:r>
              <a:rPr lang="en-US" dirty="0" smtClean="0"/>
              <a:t>know RDFa</a:t>
            </a:r>
          </a:p>
          <a:p>
            <a:pPr lvl="1"/>
            <a:r>
              <a:rPr lang="en-US" dirty="0" smtClean="0"/>
              <a:t>parse it alongside Turtle, RDF/XML or other</a:t>
            </a:r>
          </a:p>
          <a:p>
            <a:pPr lvl="1"/>
            <a:r>
              <a:rPr lang="en-US" dirty="0" smtClean="0"/>
              <a:t>when appropriate, generate RDFa pages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RDFa look like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 means “</a:t>
            </a:r>
            <a:r>
              <a:rPr lang="en-US" i="1" dirty="0" smtClean="0"/>
              <a:t>RDF in attributes</a:t>
            </a:r>
            <a:r>
              <a:rPr lang="en-US" dirty="0" smtClean="0"/>
              <a:t>”. I.e.,:</a:t>
            </a:r>
          </a:p>
          <a:p>
            <a:pPr lvl="1"/>
            <a:r>
              <a:rPr lang="en-US" dirty="0" smtClean="0"/>
              <a:t>all RDF contents are defined through XML attributes (no elements)</a:t>
            </a:r>
          </a:p>
          <a:p>
            <a:pPr lvl="1"/>
            <a:r>
              <a:rPr lang="en-US" dirty="0" smtClean="0"/>
              <a:t>the XML/HTML </a:t>
            </a:r>
            <a:r>
              <a:rPr lang="en-US" i="1" dirty="0" smtClean="0"/>
              <a:t>tree structure</a:t>
            </a:r>
            <a:r>
              <a:rPr lang="en-US" dirty="0" smtClean="0"/>
              <a:t> is used</a:t>
            </a:r>
          </a:p>
          <a:p>
            <a:pPr lvl="1"/>
            <a:r>
              <a:rPr lang="en-US" dirty="0" smtClean="0"/>
              <a:t>many of the attributes are defined by RDFa</a:t>
            </a:r>
          </a:p>
          <a:p>
            <a:pPr lvl="2"/>
            <a:r>
              <a:rPr lang="en-US" dirty="0" smtClean="0"/>
              <a:t>some attributes (</a:t>
            </a:r>
            <a:r>
              <a:rPr lang="en-US" dirty="0" smtClean="0">
                <a:cs typeface="Courier New"/>
              </a:rPr>
              <a:t>@href</a:t>
            </a:r>
            <a:r>
              <a:rPr lang="en-US" dirty="0" smtClean="0"/>
              <a:t>, </a:t>
            </a:r>
            <a:r>
              <a:rPr lang="en-US" dirty="0" smtClean="0">
                <a:cs typeface="Courier New"/>
              </a:rPr>
              <a:t>@rel</a:t>
            </a:r>
            <a:r>
              <a:rPr lang="en-US" dirty="0" smtClean="0"/>
              <a:t>) are also reused</a:t>
            </a:r>
          </a:p>
          <a:p>
            <a:pPr lvl="1"/>
            <a:r>
              <a:rPr lang="en-US" dirty="0" smtClean="0"/>
              <a:t>if possible, the text content is also reused (for literals) as well as @href values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principles of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(X)HTML file:</a:t>
            </a:r>
          </a:p>
          <a:p>
            <a:pPr lvl="1"/>
            <a:r>
              <a:rPr lang="en-US" dirty="0" smtClean="0"/>
              <a:t>is used, unchanged, by browsers</a:t>
            </a:r>
          </a:p>
          <a:p>
            <a:pPr lvl="2"/>
            <a:r>
              <a:rPr lang="en-US" dirty="0" smtClean="0"/>
              <a:t>they ignore attributes they do not know</a:t>
            </a:r>
          </a:p>
          <a:p>
            <a:pPr lvl="1"/>
            <a:r>
              <a:rPr lang="en-US" dirty="0" smtClean="0"/>
              <a:t>can be used by specialized processors (or APIs) to extract RDF triples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in practice?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Recommendation is RDFa 1.0</a:t>
            </a:r>
          </a:p>
          <a:p>
            <a:r>
              <a:rPr lang="en-US" dirty="0" smtClean="0"/>
              <a:t>There is an RDFa1.1 in the making, almost ready</a:t>
            </a:r>
          </a:p>
          <a:p>
            <a:r>
              <a:rPr lang="en-US" i="1" dirty="0" smtClean="0"/>
              <a:t>I will talk about RDFa1.1</a:t>
            </a:r>
            <a:r>
              <a:rPr lang="en-US" dirty="0" smtClean="0"/>
              <a:t> and warn when the feature is not available in RDFa1.0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getting into details…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or (X)HTML?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"/>
          </p:nvPr>
        </p:nvSpPr>
        <p:spPr>
          <a:xfrm>
            <a:off x="506521" y="4319168"/>
            <a:ext cx="8229600" cy="1857055"/>
          </a:xfrm>
        </p:spPr>
        <p:txBody>
          <a:bodyPr>
            <a:normAutofit/>
          </a:bodyPr>
          <a:lstStyle/>
          <a:p>
            <a:r>
              <a:rPr lang="en-US" dirty="0" smtClean="0"/>
              <a:t>Formally:</a:t>
            </a:r>
          </a:p>
          <a:p>
            <a:pPr lvl="1"/>
            <a:r>
              <a:rPr lang="en-US" dirty="0" smtClean="0"/>
              <a:t>RDFa WG defines Core and XHTML</a:t>
            </a:r>
          </a:p>
          <a:p>
            <a:pPr lvl="1"/>
            <a:r>
              <a:rPr lang="en-US" dirty="0" smtClean="0"/>
              <a:t>HTML WG defines HTML5</a:t>
            </a:r>
          </a:p>
          <a:p>
            <a:r>
              <a:rPr lang="en-US" dirty="0" smtClean="0"/>
              <a:t>we will use XHTML examples</a:t>
            </a:r>
          </a:p>
          <a:p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752102" y="1615100"/>
            <a:ext cx="7860718" cy="2354837"/>
            <a:chOff x="826082" y="1726058"/>
            <a:chExt cx="7860718" cy="2354837"/>
          </a:xfrm>
        </p:grpSpPr>
        <p:sp>
          <p:nvSpPr>
            <p:cNvPr id="6" name="Rounded Rectangle 5"/>
            <p:cNvSpPr/>
            <p:nvPr/>
          </p:nvSpPr>
          <p:spPr>
            <a:xfrm>
              <a:off x="826082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noProof="1" smtClean="0"/>
                <a:t>XHTML+</a:t>
              </a:r>
              <a:r>
                <a:rPr lang="en-US" sz="2000" noProof="1" smtClean="0"/>
                <a:t>RDFa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83019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HTML5+RDFa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39956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SVG</a:t>
              </a:r>
            </a:p>
            <a:p>
              <a:pPr algn="ctr"/>
              <a:r>
                <a:rPr lang="en-US" sz="2000" dirty="0" smtClean="0"/>
                <a:t>1.2</a:t>
              </a:r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453831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…</a:t>
              </a:r>
              <a:endParaRPr lang="en-US" sz="2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96893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ODF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26082" y="3020602"/>
              <a:ext cx="7860718" cy="10602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RDF Core 1.1</a:t>
              </a:r>
            </a:p>
            <a:p>
              <a:pPr algn="ctr"/>
              <a:r>
                <a:rPr lang="en-US" sz="2400" dirty="0" smtClean="0"/>
                <a:t>(valid for any XML)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75978"/>
          </a:xfrm>
        </p:spPr>
        <p:txBody>
          <a:bodyPr/>
          <a:lstStyle/>
          <a:p>
            <a:r>
              <a:rPr lang="en-US" dirty="0" smtClean="0"/>
              <a:t>A browser usually asks for an HTML content: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usage pattern</a:t>
            </a:r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461948" y="2095178"/>
            <a:ext cx="8271891" cy="3803264"/>
            <a:chOff x="461944" y="2095178"/>
            <a:chExt cx="8271891" cy="38032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4" y="2151620"/>
              <a:ext cx="8271891" cy="374682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37556" y="2095178"/>
              <a:ext cx="3226740" cy="680007"/>
            </a:xfrm>
            <a:prstGeom prst="ellipse">
              <a:avLst/>
            </a:prstGeom>
            <a:noFill/>
            <a:ln w="25400">
              <a:solidFill>
                <a:srgbClr val="FF000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RDFa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75978"/>
          </a:xfrm>
        </p:spPr>
        <p:txBody>
          <a:bodyPr>
            <a:normAutofit/>
          </a:bodyPr>
          <a:lstStyle/>
          <a:p>
            <a:r>
              <a:rPr lang="en-US" dirty="0" smtClean="0"/>
              <a:t>Via content negotiations this goes to: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usage pattern</a:t>
            </a:r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461948" y="2095182"/>
            <a:ext cx="8271891" cy="3803263"/>
            <a:chOff x="461944" y="2095178"/>
            <a:chExt cx="8271891" cy="3803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4" y="2151620"/>
              <a:ext cx="8271891" cy="37468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37556" y="2095178"/>
              <a:ext cx="3226740" cy="680007"/>
            </a:xfrm>
            <a:prstGeom prst="ellipse">
              <a:avLst/>
            </a:prstGeom>
            <a:noFill/>
            <a:ln w="25400">
              <a:solidFill>
                <a:srgbClr val="FF000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75978"/>
          </a:xfrm>
        </p:spPr>
        <p:txBody>
          <a:bodyPr>
            <a:normAutofit/>
          </a:bodyPr>
          <a:lstStyle/>
          <a:p>
            <a:r>
              <a:rPr lang="en-US" dirty="0" smtClean="0"/>
              <a:t>Via content negotiations this goes to: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usage pattern</a:t>
            </a:r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461948" y="2095182"/>
            <a:ext cx="8271891" cy="3803263"/>
            <a:chOff x="461948" y="2095182"/>
            <a:chExt cx="8271891" cy="3803263"/>
          </a:xfrm>
        </p:grpSpPr>
        <p:grpSp>
          <p:nvGrpSpPr>
            <p:cNvPr id="7" name="Group 6"/>
            <p:cNvGrpSpPr/>
            <p:nvPr/>
          </p:nvGrpSpPr>
          <p:grpSpPr>
            <a:xfrm>
              <a:off x="461948" y="2095182"/>
              <a:ext cx="8271891" cy="3803263"/>
              <a:chOff x="461944" y="2095178"/>
              <a:chExt cx="8271891" cy="380326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1944" y="2151620"/>
                <a:ext cx="8271891" cy="3746821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2737556" y="2095178"/>
                <a:ext cx="3226740" cy="680007"/>
              </a:xfrm>
              <a:prstGeom prst="ellipse">
                <a:avLst/>
              </a:prstGeom>
              <a:noFill/>
              <a:ln w="25400">
                <a:solidFill>
                  <a:srgbClr val="FF0000">
                    <a:alpha val="61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 21"/>
            <p:cNvSpPr/>
            <p:nvPr/>
          </p:nvSpPr>
          <p:spPr>
            <a:xfrm>
              <a:off x="693707" y="3883792"/>
              <a:ext cx="3524288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62516" y="4237348"/>
              <a:ext cx="3301279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16716" y="4435467"/>
              <a:ext cx="4367364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75978"/>
          </a:xfrm>
        </p:spPr>
        <p:txBody>
          <a:bodyPr/>
          <a:lstStyle/>
          <a:p>
            <a:r>
              <a:rPr lang="en-US" dirty="0" smtClean="0"/>
              <a:t>But a client could ask for, say, Turtle: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usage pattern</a:t>
            </a:r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416381" y="2095182"/>
            <a:ext cx="8317457" cy="3803263"/>
            <a:chOff x="416377" y="2095178"/>
            <a:chExt cx="8317457" cy="3803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5" y="2151620"/>
              <a:ext cx="8271889" cy="37468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37556" y="2095178"/>
              <a:ext cx="3226740" cy="680007"/>
            </a:xfrm>
            <a:prstGeom prst="ellipse">
              <a:avLst/>
            </a:prstGeom>
            <a:noFill/>
            <a:ln w="25400">
              <a:solidFill>
                <a:srgbClr val="FF000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V="1">
              <a:off x="2132171" y="4296397"/>
              <a:ext cx="6257456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23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51115" y="4126096"/>
              <a:ext cx="3524288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21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16377" y="4469112"/>
              <a:ext cx="2068064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triples are embedded in the HTML file</a:t>
            </a:r>
          </a:p>
          <a:p>
            <a:pPr lvl="1"/>
            <a:r>
              <a:rPr lang="en-US" dirty="0" smtClean="0"/>
              <a:t>a client may know how to extract RDF triples directly from that file; or</a:t>
            </a:r>
          </a:p>
          <a:p>
            <a:pPr lvl="1"/>
            <a:r>
              <a:rPr lang="en-US" dirty="0" smtClean="0"/>
              <a:t>an online “distiller” service is used; or</a:t>
            </a:r>
          </a:p>
          <a:p>
            <a:pPr lvl="1"/>
            <a:r>
              <a:rPr lang="en-US" dirty="0" smtClean="0"/>
              <a:t>the server is set up to generate the Turtle file automatically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the Turtle </a:t>
            </a:r>
            <a:r>
              <a:rPr lang="en-US" smtClean="0"/>
              <a:t>content come </a:t>
            </a:r>
            <a:r>
              <a:rPr lang="en-US" dirty="0" smtClean="0"/>
              <a:t>from?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use an online service…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582960" y="2095182"/>
            <a:ext cx="8029859" cy="3803263"/>
            <a:chOff x="582960" y="2095178"/>
            <a:chExt cx="8029859" cy="3803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960" y="2151620"/>
              <a:ext cx="8029859" cy="37468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37555" y="2095178"/>
              <a:ext cx="4706501" cy="680007"/>
            </a:xfrm>
            <a:prstGeom prst="ellipse">
              <a:avLst/>
            </a:prstGeom>
            <a:noFill/>
            <a:ln w="25400">
              <a:solidFill>
                <a:srgbClr val="FF000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or set up the server…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290169" y="1775088"/>
            <a:ext cx="8689971" cy="2283752"/>
          </a:xfrm>
        </p:spPr>
        <p:txBody>
          <a:bodyPr/>
          <a:lstStyle/>
          <a:p>
            <a:r>
              <a:rPr lang="en-US" dirty="0" err="1" smtClean="0"/>
              <a:t>RewriteEngine</a:t>
            </a:r>
            <a:r>
              <a:rPr lang="en-US" dirty="0" smtClean="0"/>
              <a:t> On</a:t>
            </a:r>
          </a:p>
          <a:p>
            <a:r>
              <a:rPr lang="en-US" dirty="0" err="1" smtClean="0"/>
              <a:t>RewriteBase</a:t>
            </a:r>
            <a:r>
              <a:rPr lang="en-US" dirty="0" smtClean="0"/>
              <a:t> /ns/entailment/data/</a:t>
            </a:r>
          </a:p>
          <a:p>
            <a:endParaRPr lang="en-US" dirty="0" smtClean="0"/>
          </a:p>
          <a:p>
            <a:r>
              <a:rPr lang="en-US" dirty="0" err="1" smtClean="0"/>
              <a:t>RewriteRule</a:t>
            </a:r>
            <a:r>
              <a:rPr lang="en-US" dirty="0" smtClean="0"/>
              <a:t> </a:t>
            </a:r>
            <a:r>
              <a:rPr lang="en-US" dirty="0" err="1" smtClean="0"/>
              <a:t>RDFS.ttl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/2007/08/pyRdfa/extract?format=</a:t>
            </a:r>
            <a:r>
              <a:rPr lang="en-US" dirty="0" err="1" smtClean="0"/>
              <a:t>turtle&amp;amp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uri</a:t>
            </a:r>
            <a:r>
              <a:rPr lang="en-US" dirty="0" smtClean="0"/>
              <a:t>=http://www.w3.org/ns/entailment/data/RDFS.html [L]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important point: the </a:t>
            </a:r>
            <a:r>
              <a:rPr lang="en-US" i="1" u="sng" dirty="0" smtClean="0"/>
              <a:t>content</a:t>
            </a:r>
            <a:r>
              <a:rPr lang="en-US" dirty="0" smtClean="0"/>
              <a:t> is created only once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talk; how does it 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461949" y="1613917"/>
            <a:ext cx="8271891" cy="3746821"/>
            <a:chOff x="461944" y="2151620"/>
            <a:chExt cx="8271891" cy="3746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4" y="2151620"/>
              <a:ext cx="8271891" cy="3746821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693703" y="3883788"/>
              <a:ext cx="3524288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</a:t>
            </a:r>
            <a:r>
              <a:rPr lang="en-US" sz="1800" dirty="0" err="1" smtClean="0"/>
              <a:t>p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dirty="0" smtClean="0"/>
              <a:t>="http://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/dc/terms/description"&gt;</a:t>
            </a:r>
          </a:p>
          <a:p>
            <a:r>
              <a:rPr lang="en-US" sz="1800" dirty="0" smtClean="0"/>
              <a:t>     Unique identifier for &lt;</a:t>
            </a:r>
            <a:r>
              <a:rPr lang="en-US" sz="1800" dirty="0" err="1" smtClean="0"/>
              <a:t>em</a:t>
            </a:r>
            <a:r>
              <a:rPr lang="en-US" sz="1800" dirty="0" smtClean="0"/>
              <a:t>&gt;RDFS Entailment&lt;/</a:t>
            </a:r>
            <a:r>
              <a:rPr lang="en-US" sz="1800" dirty="0" err="1" smtClean="0"/>
              <a:t>em</a:t>
            </a:r>
            <a:r>
              <a:rPr lang="en-US" sz="1800" dirty="0" smtClean="0"/>
              <a:t>&gt;.&lt;/</a:t>
            </a:r>
            <a:r>
              <a:rPr lang="en-US" sz="1800" dirty="0" err="1" smtClean="0"/>
              <a:t>p</a:t>
            </a:r>
            <a:r>
              <a:rPr lang="en-US" sz="1800" dirty="0" smtClean="0"/>
              <a:t>&gt;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RDF people, it </a:t>
            </a:r>
            <a:r>
              <a:rPr lang="en-US" i="1" dirty="0" smtClean="0"/>
              <a:t>sounds </a:t>
            </a:r>
            <a:r>
              <a:rPr lang="en-US" dirty="0" smtClean="0"/>
              <a:t>very simple: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RDFa is a serialization of RDF embedded in XHTML, HTML, or XML in general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RDFa?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</a:t>
            </a:r>
            <a:r>
              <a:rPr lang="en-US" sz="1800" dirty="0" err="1" smtClean="0"/>
              <a:t>p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dirty="0" smtClean="0"/>
              <a:t>="http://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/dc/terms/description"&gt;</a:t>
            </a:r>
          </a:p>
          <a:p>
            <a:r>
              <a:rPr lang="en-US" sz="1800" dirty="0" smtClean="0"/>
              <a:t>     Unique identifier for &lt;</a:t>
            </a:r>
            <a:r>
              <a:rPr lang="en-US" sz="1800" dirty="0" err="1" smtClean="0"/>
              <a:t>em</a:t>
            </a:r>
            <a:r>
              <a:rPr lang="en-US" sz="1800" dirty="0" smtClean="0"/>
              <a:t>&gt;RDFS Entailment&lt;/</a:t>
            </a:r>
            <a:r>
              <a:rPr lang="en-US" sz="1800" dirty="0" err="1" smtClean="0"/>
              <a:t>em</a:t>
            </a:r>
            <a:r>
              <a:rPr lang="en-US" sz="1800" dirty="0" smtClean="0"/>
              <a:t>&gt;.&lt;/</a:t>
            </a:r>
            <a:r>
              <a:rPr lang="en-US" sz="1800" dirty="0" err="1" smtClean="0"/>
              <a:t>p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5" y="4280370"/>
            <a:ext cx="8232775" cy="18263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… .</a:t>
            </a:r>
            <a:endParaRPr 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454025" y="1372064"/>
            <a:ext cx="1371600" cy="3747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</a:t>
            </a:r>
            <a:r>
              <a:rPr lang="en-US" sz="1800" dirty="0" err="1" smtClean="0"/>
              <a:t>p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dirty="0" smtClean="0"/>
              <a:t>="http://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/dc/terms/description"&gt;</a:t>
            </a:r>
          </a:p>
          <a:p>
            <a:r>
              <a:rPr lang="en-US" sz="1800" dirty="0" smtClean="0"/>
              <a:t>     Unique identifier for &lt;</a:t>
            </a:r>
            <a:r>
              <a:rPr lang="en-US" sz="1800" dirty="0" err="1" smtClean="0"/>
              <a:t>em</a:t>
            </a:r>
            <a:r>
              <a:rPr lang="en-US" sz="1800" dirty="0" smtClean="0"/>
              <a:t>&gt;RDFS Entailment&lt;/</a:t>
            </a:r>
            <a:r>
              <a:rPr lang="en-US" sz="1800" dirty="0" err="1" smtClean="0"/>
              <a:t>em</a:t>
            </a:r>
            <a:r>
              <a:rPr lang="en-US" sz="1800" dirty="0" smtClean="0"/>
              <a:t>&gt;.&lt;/</a:t>
            </a:r>
            <a:r>
              <a:rPr lang="en-US" sz="1800" dirty="0" err="1" smtClean="0"/>
              <a:t>p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5" y="4280370"/>
            <a:ext cx="8232775" cy="1826320"/>
          </a:xfrm>
        </p:spPr>
        <p:txBody>
          <a:bodyPr/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00FF"/>
                </a:solidFill>
              </a:rPr>
              <a:t>&lt;http://</a:t>
            </a:r>
            <a:r>
              <a:rPr lang="en-US" sz="1800" dirty="0" err="1" smtClean="0">
                <a:solidFill>
                  <a:srgbClr val="0000FF"/>
                </a:solidFill>
              </a:rPr>
              <a:t>purl.org</a:t>
            </a:r>
            <a:r>
              <a:rPr lang="en-US" sz="1800" dirty="0" smtClean="0">
                <a:solidFill>
                  <a:srgbClr val="0000FF"/>
                </a:solidFill>
              </a:rPr>
              <a:t>/dc/terms/description&gt;</a:t>
            </a:r>
          </a:p>
          <a:p>
            <a:r>
              <a:rPr lang="en-US" dirty="0" smtClean="0"/>
              <a:t>      … 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95362" y="1691221"/>
            <a:ext cx="1494692" cy="408385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</a:t>
            </a:r>
            <a:r>
              <a:rPr lang="en-US" sz="1800" dirty="0" err="1" smtClean="0"/>
              <a:t>p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dirty="0" smtClean="0"/>
              <a:t>="http://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/dc/terms/description"&gt;</a:t>
            </a:r>
          </a:p>
          <a:p>
            <a:r>
              <a:rPr lang="en-US" sz="1800" dirty="0" smtClean="0"/>
              <a:t>     Unique identifier for &lt;</a:t>
            </a:r>
            <a:r>
              <a:rPr lang="en-US" sz="1800" dirty="0" err="1" smtClean="0"/>
              <a:t>em</a:t>
            </a:r>
            <a:r>
              <a:rPr lang="en-US" sz="1800" dirty="0" smtClean="0"/>
              <a:t>&gt;RDFS Entailment&lt;/</a:t>
            </a:r>
            <a:r>
              <a:rPr lang="en-US" sz="1800" dirty="0" err="1" smtClean="0"/>
              <a:t>em</a:t>
            </a:r>
            <a:r>
              <a:rPr lang="en-US" sz="1800" dirty="0" smtClean="0"/>
              <a:t>&gt;.&lt;/</a:t>
            </a:r>
            <a:r>
              <a:rPr lang="en-US" sz="1800" dirty="0" err="1" smtClean="0"/>
              <a:t>p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5" y="4280370"/>
            <a:ext cx="8232775" cy="18263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00FF"/>
                </a:solidFill>
              </a:rPr>
              <a:t>&lt;http://</a:t>
            </a:r>
            <a:r>
              <a:rPr lang="en-US" sz="1800" dirty="0" err="1" smtClean="0">
                <a:solidFill>
                  <a:srgbClr val="0000FF"/>
                </a:solidFill>
              </a:rPr>
              <a:t>purl.org</a:t>
            </a:r>
            <a:r>
              <a:rPr lang="en-US" sz="1800" dirty="0" smtClean="0">
                <a:solidFill>
                  <a:srgbClr val="0000FF"/>
                </a:solidFill>
              </a:rPr>
              <a:t>/dc/terms/description&gt;</a:t>
            </a:r>
          </a:p>
          <a:p>
            <a:r>
              <a:rPr lang="en-US" sz="1800" dirty="0" smtClean="0"/>
              <a:t>      "</a:t>
            </a:r>
            <a:r>
              <a:rPr lang="en-US" sz="1800" dirty="0" smtClean="0">
                <a:solidFill>
                  <a:srgbClr val="008000"/>
                </a:solidFill>
              </a:rPr>
              <a:t>Unique identifier for RDFS Entailment.</a:t>
            </a:r>
            <a:r>
              <a:rPr lang="en-US" sz="1800" dirty="0" smtClean="0"/>
              <a:t>" .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873065" y="1921251"/>
            <a:ext cx="6711460" cy="578265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9" y="1613917"/>
            <a:ext cx="8271891" cy="3746821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939019" y="3904362"/>
            <a:ext cx="1351584" cy="45719"/>
          </a:xfrm>
          <a:custGeom>
            <a:avLst/>
            <a:gdLst>
              <a:gd name="connsiteX0" fmla="*/ 0 w 4560991"/>
              <a:gd name="connsiteY0" fmla="*/ 120522 h 129793"/>
              <a:gd name="connsiteX1" fmla="*/ 101973 w 4560991"/>
              <a:gd name="connsiteY1" fmla="*/ 83439 h 129793"/>
              <a:gd name="connsiteX2" fmla="*/ 213217 w 4560991"/>
              <a:gd name="connsiteY2" fmla="*/ 64898 h 129793"/>
              <a:gd name="connsiteX3" fmla="*/ 361542 w 4560991"/>
              <a:gd name="connsiteY3" fmla="*/ 27815 h 129793"/>
              <a:gd name="connsiteX4" fmla="*/ 435704 w 4560991"/>
              <a:gd name="connsiteY4" fmla="*/ 18544 h 129793"/>
              <a:gd name="connsiteX5" fmla="*/ 611840 w 4560991"/>
              <a:gd name="connsiteY5" fmla="*/ 3 h 129793"/>
              <a:gd name="connsiteX6" fmla="*/ 815787 w 4560991"/>
              <a:gd name="connsiteY6" fmla="*/ 18544 h 129793"/>
              <a:gd name="connsiteX7" fmla="*/ 843598 w 4560991"/>
              <a:gd name="connsiteY7" fmla="*/ 27815 h 129793"/>
              <a:gd name="connsiteX8" fmla="*/ 899220 w 4560991"/>
              <a:gd name="connsiteY8" fmla="*/ 37086 h 129793"/>
              <a:gd name="connsiteX9" fmla="*/ 927031 w 4560991"/>
              <a:gd name="connsiteY9" fmla="*/ 46356 h 129793"/>
              <a:gd name="connsiteX10" fmla="*/ 1010463 w 4560991"/>
              <a:gd name="connsiteY10" fmla="*/ 55627 h 129793"/>
              <a:gd name="connsiteX11" fmla="*/ 1270032 w 4560991"/>
              <a:gd name="connsiteY11" fmla="*/ 74168 h 129793"/>
              <a:gd name="connsiteX12" fmla="*/ 2011657 w 4560991"/>
              <a:gd name="connsiteY12" fmla="*/ 92710 h 129793"/>
              <a:gd name="connsiteX13" fmla="*/ 2048738 w 4560991"/>
              <a:gd name="connsiteY13" fmla="*/ 101980 h 129793"/>
              <a:gd name="connsiteX14" fmla="*/ 2132171 w 4560991"/>
              <a:gd name="connsiteY14" fmla="*/ 129793 h 129793"/>
              <a:gd name="connsiteX15" fmla="*/ 2530794 w 4560991"/>
              <a:gd name="connsiteY15" fmla="*/ 120522 h 129793"/>
              <a:gd name="connsiteX16" fmla="*/ 2586416 w 4560991"/>
              <a:gd name="connsiteY16" fmla="*/ 111251 h 129793"/>
              <a:gd name="connsiteX17" fmla="*/ 2864525 w 4560991"/>
              <a:gd name="connsiteY17" fmla="*/ 83439 h 129793"/>
              <a:gd name="connsiteX18" fmla="*/ 3383662 w 4560991"/>
              <a:gd name="connsiteY18" fmla="*/ 55627 h 129793"/>
              <a:gd name="connsiteX19" fmla="*/ 3819367 w 4560991"/>
              <a:gd name="connsiteY19" fmla="*/ 64898 h 129793"/>
              <a:gd name="connsiteX20" fmla="*/ 3949151 w 4560991"/>
              <a:gd name="connsiteY20" fmla="*/ 83439 h 129793"/>
              <a:gd name="connsiteX21" fmla="*/ 4088206 w 4560991"/>
              <a:gd name="connsiteY21" fmla="*/ 120522 h 129793"/>
              <a:gd name="connsiteX22" fmla="*/ 4560991 w 4560991"/>
              <a:gd name="connsiteY22" fmla="*/ 120522 h 1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991" h="129793">
                <a:moveTo>
                  <a:pt x="0" y="120522"/>
                </a:moveTo>
                <a:cubicBezTo>
                  <a:pt x="44729" y="98156"/>
                  <a:pt x="44098" y="95623"/>
                  <a:pt x="101973" y="83439"/>
                </a:cubicBezTo>
                <a:cubicBezTo>
                  <a:pt x="138759" y="75694"/>
                  <a:pt x="177071" y="75226"/>
                  <a:pt x="213217" y="64898"/>
                </a:cubicBezTo>
                <a:cubicBezTo>
                  <a:pt x="270655" y="48486"/>
                  <a:pt x="300279" y="38627"/>
                  <a:pt x="361542" y="27815"/>
                </a:cubicBezTo>
                <a:cubicBezTo>
                  <a:pt x="386076" y="23485"/>
                  <a:pt x="411041" y="22068"/>
                  <a:pt x="435704" y="18544"/>
                </a:cubicBezTo>
                <a:cubicBezTo>
                  <a:pt x="565499" y="0"/>
                  <a:pt x="398782" y="16392"/>
                  <a:pt x="611840" y="3"/>
                </a:cubicBezTo>
                <a:cubicBezTo>
                  <a:pt x="679822" y="6183"/>
                  <a:pt x="748011" y="10411"/>
                  <a:pt x="815787" y="18544"/>
                </a:cubicBezTo>
                <a:cubicBezTo>
                  <a:pt x="825489" y="19708"/>
                  <a:pt x="834059" y="25695"/>
                  <a:pt x="843598" y="27815"/>
                </a:cubicBezTo>
                <a:cubicBezTo>
                  <a:pt x="861947" y="31893"/>
                  <a:pt x="880871" y="33008"/>
                  <a:pt x="899220" y="37086"/>
                </a:cubicBezTo>
                <a:cubicBezTo>
                  <a:pt x="908759" y="39206"/>
                  <a:pt x="917392" y="44749"/>
                  <a:pt x="927031" y="46356"/>
                </a:cubicBezTo>
                <a:cubicBezTo>
                  <a:pt x="954632" y="50956"/>
                  <a:pt x="982652" y="52537"/>
                  <a:pt x="1010463" y="55627"/>
                </a:cubicBezTo>
                <a:cubicBezTo>
                  <a:pt x="1117215" y="82316"/>
                  <a:pt x="1048447" y="67776"/>
                  <a:pt x="1270032" y="74168"/>
                </a:cubicBezTo>
                <a:lnTo>
                  <a:pt x="2011657" y="92710"/>
                </a:lnTo>
                <a:cubicBezTo>
                  <a:pt x="2024017" y="95800"/>
                  <a:pt x="2036561" y="98233"/>
                  <a:pt x="2048738" y="101980"/>
                </a:cubicBezTo>
                <a:cubicBezTo>
                  <a:pt x="2076757" y="110602"/>
                  <a:pt x="2132171" y="129793"/>
                  <a:pt x="2132171" y="129793"/>
                </a:cubicBezTo>
                <a:lnTo>
                  <a:pt x="2530794" y="120522"/>
                </a:lnTo>
                <a:cubicBezTo>
                  <a:pt x="2549575" y="119755"/>
                  <a:pt x="2567735" y="113327"/>
                  <a:pt x="2586416" y="111251"/>
                </a:cubicBezTo>
                <a:cubicBezTo>
                  <a:pt x="2679012" y="100962"/>
                  <a:pt x="2771520" y="88910"/>
                  <a:pt x="2864525" y="83439"/>
                </a:cubicBezTo>
                <a:cubicBezTo>
                  <a:pt x="3247650" y="60902"/>
                  <a:pt x="3074579" y="69677"/>
                  <a:pt x="3383662" y="55627"/>
                </a:cubicBezTo>
                <a:cubicBezTo>
                  <a:pt x="3528897" y="58717"/>
                  <a:pt x="3674275" y="57762"/>
                  <a:pt x="3819367" y="64898"/>
                </a:cubicBezTo>
                <a:cubicBezTo>
                  <a:pt x="3863015" y="67045"/>
                  <a:pt x="3906612" y="73430"/>
                  <a:pt x="3949151" y="83439"/>
                </a:cubicBezTo>
                <a:cubicBezTo>
                  <a:pt x="4090910" y="116795"/>
                  <a:pt x="3687039" y="120522"/>
                  <a:pt x="4088206" y="120522"/>
                </a:cubicBezTo>
                <a:lnTo>
                  <a:pt x="4560991" y="120522"/>
                </a:lnTo>
              </a:path>
            </a:pathLst>
          </a:custGeom>
          <a:ln w="254000" cmpd="sng">
            <a:solidFill>
              <a:srgbClr val="FFFF00">
                <a:alpha val="3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&lt;a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sz="1800" dirty="0" smtClean="0"/>
              <a:t>="http://www.w3.org/2000/01/rdf-schema#seeAlso" 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sz="1800" dirty="0" smtClean="0"/>
              <a:t>="http://www.w3.org/TR/2004/REC-rdf-mt-20040210/"&gt;</a:t>
            </a:r>
          </a:p>
          <a:p>
            <a:r>
              <a:rPr lang="en-US" sz="1800" dirty="0" smtClean="0"/>
              <a:t>     RDF Semantics.</a:t>
            </a:r>
          </a:p>
          <a:p>
            <a:r>
              <a:rPr lang="en-US" sz="1800" dirty="0" smtClean="0"/>
              <a:t>&lt;/a&gt;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&lt;a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sz="1800" dirty="0" smtClean="0"/>
              <a:t>="http://www.w3.org/2000/01/rdf-schema#seeAlso" 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sz="1800" dirty="0" smtClean="0"/>
              <a:t>="http://www.w3.org/TR/2004/REC-rdf-mt-20040210/"&gt;</a:t>
            </a:r>
          </a:p>
          <a:p>
            <a:r>
              <a:rPr lang="en-US" sz="1800" dirty="0" smtClean="0"/>
              <a:t>     RDF Semantics.</a:t>
            </a:r>
          </a:p>
          <a:p>
            <a:r>
              <a:rPr lang="en-US" sz="1800" dirty="0" smtClean="0"/>
              <a:t>&lt;/a&gt;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5" y="4280370"/>
            <a:ext cx="8232775" cy="18263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….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502870" y="1372064"/>
            <a:ext cx="1371600" cy="3747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&lt;a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sz="1800" dirty="0" smtClean="0"/>
              <a:t>="http://www.w3.org/2000/01/rdf-schema#seeAlso" 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sz="1800" dirty="0" smtClean="0"/>
              <a:t>="http://www.w3.org/TR/2004/REC-rdf-mt-20040210/"&gt;</a:t>
            </a:r>
          </a:p>
          <a:p>
            <a:r>
              <a:rPr lang="en-US" sz="1800" dirty="0" smtClean="0"/>
              <a:t>     RDF Semantics.</a:t>
            </a:r>
          </a:p>
          <a:p>
            <a:r>
              <a:rPr lang="en-US" sz="1800" dirty="0" smtClean="0"/>
              <a:t>&lt;/a&gt;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5" y="4280370"/>
            <a:ext cx="8232775" cy="18263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r>
              <a:rPr lang="en-US" sz="1800" dirty="0" smtClean="0"/>
              <a:t>      … .</a:t>
            </a:r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513865" y="1664485"/>
            <a:ext cx="1494692" cy="408385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&lt;a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sz="1800" dirty="0" smtClean="0"/>
              <a:t>="http://www.w3.org/2000/01/rdf-schema#seeAlso" 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sz="1800" dirty="0" smtClean="0"/>
              <a:t>="http://www.w3.org/TR/2004/REC-rdf-mt-20040210/"&gt;</a:t>
            </a:r>
          </a:p>
          <a:p>
            <a:r>
              <a:rPr lang="en-US" sz="1800" dirty="0" smtClean="0"/>
              <a:t>     RDF Semantics.</a:t>
            </a:r>
          </a:p>
          <a:p>
            <a:r>
              <a:rPr lang="en-US" sz="1800" dirty="0" smtClean="0"/>
              <a:t>&lt;/a&gt;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5" y="4280370"/>
            <a:ext cx="8232775" cy="18263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r>
              <a:rPr lang="en-US" sz="1800" dirty="0" smtClean="0"/>
              <a:t>      </a:t>
            </a:r>
            <a:r>
              <a:rPr lang="en-US" sz="1800" dirty="0" smtClean="0">
                <a:solidFill>
                  <a:srgbClr val="008000"/>
                </a:solidFill>
              </a:rPr>
              <a:t>&lt;http://www.w3.org/TR/2004/REC-rdf-mt-20040210/&gt;</a:t>
            </a:r>
            <a:r>
              <a:rPr lang="en-US" sz="1800" dirty="0" smtClean="0"/>
              <a:t> .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664314" y="1991894"/>
            <a:ext cx="1102698" cy="392645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that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combination of @about with @rel/@property and possibly @href covers most of we need…</a:t>
            </a:r>
          </a:p>
          <a:p>
            <a:r>
              <a:rPr lang="en-US" dirty="0" smtClean="0"/>
              <a:t>But this is too complex for authors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have is… </a:t>
            </a:r>
            <a:r>
              <a:rPr lang="en-US" dirty="0" err="1" smtClean="0"/>
              <a:t>NTriples</a:t>
            </a:r>
            <a:r>
              <a:rPr lang="en-US" dirty="0" smtClean="0"/>
              <a:t> in 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why bother? Why should we care? Why is that of any importance?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compare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&lt;http://www.w3.org/ns/entailment/RDFS&gt; </a:t>
            </a:r>
          </a:p>
          <a:p>
            <a:r>
              <a:rPr lang="en-US" sz="1800" dirty="0" smtClean="0"/>
              <a:t>   &lt;http://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/dc/terms/description&gt;</a:t>
            </a:r>
          </a:p>
          <a:p>
            <a:r>
              <a:rPr lang="en-US" sz="1800" dirty="0" smtClean="0"/>
              <a:t>      "Unique identifier for RDFS Entailment." .</a:t>
            </a:r>
          </a:p>
          <a:p>
            <a:r>
              <a:rPr lang="en-US" sz="1800" dirty="0" smtClean="0"/>
              <a:t>&lt;http://www.w3.org/ns/entailment/RDFS&gt; </a:t>
            </a:r>
          </a:p>
          <a:p>
            <a:r>
              <a:rPr lang="en-US" sz="1800" dirty="0" smtClean="0"/>
              <a:t>   &lt;http://www.w3.org/2000/01/rdf-schema#seeAlso&gt;</a:t>
            </a:r>
          </a:p>
          <a:p>
            <a:r>
              <a:rPr lang="en-US" sz="1800" dirty="0" smtClean="0"/>
              <a:t>      &lt;http://www.w3.org/TR/2004/REC-rdf-mt-20040210/&gt; 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5" y="3309638"/>
            <a:ext cx="8232775" cy="741662"/>
          </a:xfrm>
        </p:spPr>
        <p:txBody>
          <a:bodyPr/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30" y="4051297"/>
            <a:ext cx="8232775" cy="23732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@p</a:t>
            </a:r>
            <a:r>
              <a:rPr lang="en-US" sz="1800" dirty="0" smtClean="0"/>
              <a:t>refix </a:t>
            </a:r>
            <a:r>
              <a:rPr lang="en-US" sz="1800" dirty="0" err="1" smtClean="0"/>
              <a:t>rdfs</a:t>
            </a:r>
            <a:r>
              <a:rPr lang="en-US" sz="1800" dirty="0" smtClean="0"/>
              <a:t>: &lt;http://www.w3.org/2000/01/rdf-schema#&gt; .</a:t>
            </a:r>
          </a:p>
          <a:p>
            <a:r>
              <a:rPr lang="en-US" sz="1800" dirty="0" smtClean="0"/>
              <a:t>@prefix dc: &lt;http://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/dc/terms/&gt; .</a:t>
            </a:r>
          </a:p>
          <a:p>
            <a:endParaRPr lang="en-US" sz="1800" dirty="0" smtClean="0"/>
          </a:p>
          <a:p>
            <a:r>
              <a:rPr lang="en-US" sz="1800" dirty="0" smtClean="0"/>
              <a:t>&lt;http://www.w3.org/ns/entailment/RDFS&gt;</a:t>
            </a:r>
          </a:p>
          <a:p>
            <a:r>
              <a:rPr lang="en-US" sz="1800" dirty="0" smtClean="0"/>
              <a:t>  </a:t>
            </a:r>
            <a:r>
              <a:rPr lang="en-US" sz="1800" dirty="0" err="1" smtClean="0"/>
              <a:t>rdfs:seeAlso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 &lt;http://www.w3.org/TR/2004/REC-rdf-mt-20040210/&gt; ;</a:t>
            </a:r>
          </a:p>
          <a:p>
            <a:r>
              <a:rPr lang="en-US" sz="1800" dirty="0" smtClean="0"/>
              <a:t>  </a:t>
            </a:r>
            <a:r>
              <a:rPr lang="en-US" sz="1800" dirty="0" err="1" smtClean="0"/>
              <a:t>dc:description</a:t>
            </a:r>
            <a:r>
              <a:rPr lang="en-US" sz="1800" dirty="0" smtClean="0"/>
              <a:t> "Unique identifier for RDFS Entailment." 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compact URI-</a:t>
            </a:r>
            <a:r>
              <a:rPr lang="en-US" dirty="0" err="1" smtClean="0"/>
              <a:t>s</a:t>
            </a:r>
            <a:r>
              <a:rPr lang="en-US" dirty="0" smtClean="0"/>
              <a:t> when possible</a:t>
            </a:r>
          </a:p>
          <a:p>
            <a:r>
              <a:rPr lang="en-US" dirty="0" smtClean="0"/>
              <a:t>Make use of XML structure for</a:t>
            </a:r>
          </a:p>
          <a:p>
            <a:pPr lvl="1"/>
            <a:r>
              <a:rPr lang="en-US" dirty="0" smtClean="0"/>
              <a:t>shared subjects</a:t>
            </a:r>
          </a:p>
          <a:p>
            <a:pPr lvl="1"/>
            <a:r>
              <a:rPr lang="en-US" dirty="0" smtClean="0"/>
              <a:t>shared predicates</a:t>
            </a:r>
          </a:p>
          <a:p>
            <a:pPr lvl="1"/>
            <a:r>
              <a:rPr lang="en-US" dirty="0" smtClean="0"/>
              <a:t>create blank nodes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“Turtle” aspects of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in Turtle:</a:t>
            </a:r>
          </a:p>
          <a:p>
            <a:pPr lvl="1"/>
            <a:r>
              <a:rPr lang="en-US" dirty="0" smtClean="0"/>
              <a:t>define a prefix via @prefix</a:t>
            </a:r>
          </a:p>
          <a:p>
            <a:pPr lvl="1"/>
            <a:r>
              <a:rPr lang="en-US" dirty="0" smtClean="0"/>
              <a:t>use </a:t>
            </a:r>
            <a:r>
              <a:rPr lang="en-US" noProof="1" smtClean="0"/>
              <a:t>prefix:reference</a:t>
            </a:r>
            <a:r>
              <a:rPr lang="en-US" dirty="0" smtClean="0"/>
              <a:t> to abbreviate a URI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URIs (“</a:t>
            </a:r>
            <a:r>
              <a:rPr lang="en-US" noProof="1" smtClean="0"/>
              <a:t>CURIE”s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CURIE definition and usage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4027" y="1143001"/>
            <a:ext cx="8232775" cy="1999767"/>
          </a:xfrm>
        </p:spPr>
        <p:txBody>
          <a:bodyPr>
            <a:normAutofit fontScale="92500" lnSpcReduction="20000"/>
          </a:bodyPr>
          <a:lstStyle/>
          <a:p>
            <a:r>
              <a:rPr lang="en-US" sz="1800" noProof="1" smtClean="0"/>
              <a:t>&lt;html&gt;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&lt;p </a:t>
            </a:r>
            <a:r>
              <a:rPr lang="en-US" sz="1800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noProof="1" smtClean="0"/>
              <a:t>="http://www.w3.org/ns/entailment/RDFS" </a:t>
            </a:r>
          </a:p>
          <a:p>
            <a:r>
              <a:rPr lang="en-US" sz="1800" noProof="1" smtClean="0"/>
              <a:t>     </a:t>
            </a:r>
            <a:r>
              <a:rPr lang="en-US" sz="1800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noProof="1" smtClean="0"/>
              <a:t>="http://purl.org/dc/terms/description"&gt;</a:t>
            </a:r>
          </a:p>
          <a:p>
            <a:r>
              <a:rPr lang="en-US" sz="1800" noProof="1" smtClean="0"/>
              <a:t>       Unique identifier for &lt;em&gt;RDFS Entailment&lt;/em&gt;.&lt;/p&gt;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&lt;/html&gt;</a:t>
            </a:r>
            <a:endParaRPr lang="en-US" sz="1800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5" y="3309638"/>
            <a:ext cx="8232775" cy="741662"/>
          </a:xfrm>
        </p:spPr>
        <p:txBody>
          <a:bodyPr/>
          <a:lstStyle/>
          <a:p>
            <a:r>
              <a:rPr lang="en-US" dirty="0" smtClean="0"/>
              <a:t>can be replaced by: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30" y="4051297"/>
            <a:ext cx="8232775" cy="2373298"/>
          </a:xfrm>
        </p:spPr>
        <p:txBody>
          <a:bodyPr>
            <a:normAutofit lnSpcReduction="10000"/>
          </a:bodyPr>
          <a:lstStyle/>
          <a:p>
            <a:r>
              <a:rPr lang="en-US" sz="1800" noProof="1" smtClean="0"/>
              <a:t>&lt;html </a:t>
            </a:r>
            <a:r>
              <a:rPr lang="en-US" sz="1800" noProof="1" smtClean="0">
                <a:solidFill>
                  <a:srgbClr val="3E5D78"/>
                </a:solidFill>
              </a:rPr>
              <a:t>prefix</a:t>
            </a:r>
            <a:r>
              <a:rPr lang="en-US" sz="1800" noProof="1" smtClean="0"/>
              <a:t>="dc: http://purl.org/dc/terms/"&gt;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&lt;p </a:t>
            </a:r>
            <a:r>
              <a:rPr lang="en-US" sz="1800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noProof="1" smtClean="0"/>
              <a:t>="http://www.w3.org/ns/entailment/RDFS" </a:t>
            </a:r>
          </a:p>
          <a:p>
            <a:r>
              <a:rPr lang="en-US" sz="1800" noProof="1" smtClean="0"/>
              <a:t>     </a:t>
            </a:r>
            <a:r>
              <a:rPr lang="en-US" sz="1800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noProof="1" smtClean="0"/>
              <a:t>="dc:description"&gt;</a:t>
            </a:r>
          </a:p>
          <a:p>
            <a:r>
              <a:rPr lang="en-US" sz="1800" noProof="1" smtClean="0"/>
              <a:t>       Unique identifier for &lt;em&gt;RDFS Entailment&lt;/em&gt;.&lt;/p&gt;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&lt;/html&gt;</a:t>
            </a:r>
            <a:endParaRPr lang="en-US" sz="18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anywhere in the XML tree and is valid for the whole sub-tree</a:t>
            </a:r>
          </a:p>
          <a:p>
            <a:pPr lvl="1"/>
            <a:r>
              <a:rPr lang="en-US" dirty="0" smtClean="0"/>
              <a:t>i.e., the html element is not the only place to have it</a:t>
            </a:r>
          </a:p>
          <a:p>
            <a:r>
              <a:rPr lang="en-US" dirty="0" smtClean="0"/>
              <a:t>The same @prefix attribute can hold several definitions:</a:t>
            </a:r>
          </a:p>
          <a:p>
            <a:pPr lvl="1"/>
            <a:r>
              <a:rPr lang="en-US" noProof="1" smtClean="0"/>
              <a:t>prefix="dc: http://purl.org… rdfs: http://…"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on @prefix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alternative (deprecated) syntax is</a:t>
            </a:r>
          </a:p>
          <a:p>
            <a:pPr lvl="1"/>
            <a:r>
              <a:rPr lang="en-US" noProof="1" smtClean="0"/>
              <a:t>xmlns:dc="http://purl.org/dc/terms/"</a:t>
            </a:r>
          </a:p>
          <a:p>
            <a:r>
              <a:rPr lang="en-US" dirty="0" smtClean="0"/>
              <a:t>CURIEs and “real” URIs can be mixed</a:t>
            </a:r>
          </a:p>
          <a:p>
            <a:pPr lvl="1"/>
            <a:r>
              <a:rPr lang="en-US" dirty="0" smtClean="0"/>
              <a:t>if an attribute value can be interpreted as a CURIE, fine</a:t>
            </a:r>
          </a:p>
          <a:p>
            <a:pPr lvl="1"/>
            <a:r>
              <a:rPr lang="en-US" dirty="0" smtClean="0"/>
              <a:t>alternatively, it is considered as a URI</a:t>
            </a:r>
          </a:p>
          <a:p>
            <a:r>
              <a:rPr lang="en-US" dirty="0" smtClean="0"/>
              <a:t>CURIEs can be used on RDFa attributes only!</a:t>
            </a:r>
          </a:p>
          <a:p>
            <a:pPr lvl="1"/>
            <a:r>
              <a:rPr lang="en-US" dirty="0" smtClean="0"/>
              <a:t>e.g., not for @href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on @prefix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RDFa 1.0</a:t>
            </a:r>
          </a:p>
          <a:p>
            <a:pPr lvl="1"/>
            <a:r>
              <a:rPr lang="en-US" dirty="0" smtClean="0"/>
              <a:t>only the </a:t>
            </a:r>
            <a:r>
              <a:rPr lang="en-US" noProof="1" smtClean="0"/>
              <a:t>xslt:XXX</a:t>
            </a:r>
            <a:r>
              <a:rPr lang="en-US" dirty="0" smtClean="0"/>
              <a:t> syntax is usable</a:t>
            </a:r>
          </a:p>
          <a:p>
            <a:pPr lvl="1"/>
            <a:r>
              <a:rPr lang="en-US" dirty="0" smtClean="0"/>
              <a:t>CURIEs on @about can only be used with the syntax: about="[</a:t>
            </a:r>
            <a:r>
              <a:rPr lang="en-US" noProof="1" smtClean="0"/>
              <a:t>pref:ref</a:t>
            </a:r>
            <a:r>
              <a:rPr lang="en-US" dirty="0" smtClean="0"/>
              <a:t>]"</a:t>
            </a:r>
          </a:p>
          <a:p>
            <a:pPr lvl="1"/>
            <a:r>
              <a:rPr lang="en-US" dirty="0" smtClean="0"/>
              <a:t>Only CURIEs can be used on, e.g., @property or @rel (no fallback on URIs)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RDFa 1.0 Warnings</a:t>
            </a:r>
            <a:r>
              <a:rPr lang="en-US" dirty="0" smtClean="0"/>
              <a:t> on CURIEs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principle: @about is inherited by children nodes</a:t>
            </a:r>
          </a:p>
          <a:p>
            <a:pPr lvl="1"/>
            <a:r>
              <a:rPr lang="en-US" dirty="0" smtClean="0"/>
              <a:t>i.e., no reason to repeat 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subjects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subject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30" y="1761433"/>
            <a:ext cx="8232775" cy="3487900"/>
          </a:xfrm>
        </p:spPr>
        <p:txBody>
          <a:bodyPr>
            <a:normAutofit lnSpcReduction="10000"/>
          </a:bodyPr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660066"/>
                </a:solidFill>
              </a:rPr>
              <a:t>p</a:t>
            </a:r>
            <a:r>
              <a:rPr lang="en-US" sz="1800" noProof="1" smtClean="0">
                <a:solidFill>
                  <a:srgbClr val="660066"/>
                </a:solidFill>
              </a:rPr>
              <a:t>refix</a:t>
            </a:r>
            <a:r>
              <a:rPr lang="en-US" sz="1800" noProof="1" smtClean="0"/>
              <a:t>="dc: http://purl.org/dc/terms/</a:t>
            </a:r>
          </a:p>
          <a:p>
            <a:r>
              <a:rPr lang="en-US" sz="1800" noProof="1" smtClean="0"/>
              <a:t>              rdfs: http://www.w3.org/2000/01/rdf-schema#"&gt;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&lt;body </a:t>
            </a:r>
            <a:r>
              <a:rPr lang="en-US" sz="1800" noProof="1" smtClean="0">
                <a:solidFill>
                  <a:srgbClr val="660066"/>
                </a:solidFill>
              </a:rPr>
              <a:t>about</a:t>
            </a:r>
            <a:r>
              <a:rPr lang="en-US" sz="1800" noProof="1" smtClean="0"/>
              <a:t>="http://www.w3.org/ns/entailment/RDFS"&gt;</a:t>
            </a:r>
          </a:p>
          <a:p>
            <a:r>
              <a:rPr lang="en-US" sz="1800" noProof="1" smtClean="0"/>
              <a:t>    …</a:t>
            </a:r>
          </a:p>
          <a:p>
            <a:r>
              <a:rPr lang="en-US" sz="1800" noProof="1" smtClean="0"/>
              <a:t>    &lt;p </a:t>
            </a:r>
            <a:r>
              <a:rPr lang="en-US" sz="1800" noProof="1" smtClean="0">
                <a:solidFill>
                  <a:srgbClr val="660066"/>
                </a:solidFill>
              </a:rPr>
              <a:t>property</a:t>
            </a:r>
            <a:r>
              <a:rPr lang="en-US" sz="1800" noProof="1" smtClean="0"/>
              <a:t>="dc:description"&gt;</a:t>
            </a:r>
          </a:p>
          <a:p>
            <a:r>
              <a:rPr lang="en-US" sz="1800" noProof="1" smtClean="0"/>
              <a:t>     Unique identifier for &lt;em&gt;RDFS Entailment&lt;/em&gt;.&lt;/p&gt;</a:t>
            </a:r>
          </a:p>
          <a:p>
            <a:r>
              <a:rPr lang="en-US" sz="1800" noProof="1" smtClean="0"/>
              <a:t>    &lt;p&gt;…&lt;a </a:t>
            </a:r>
            <a:r>
              <a:rPr lang="en-US" sz="1800" noProof="1" smtClean="0">
                <a:solidFill>
                  <a:srgbClr val="660066"/>
                </a:solidFill>
              </a:rPr>
              <a:t>rel</a:t>
            </a:r>
            <a:r>
              <a:rPr lang="en-US" sz="1800" noProof="1" smtClean="0"/>
              <a:t>="rdfs:seeAlso" </a:t>
            </a:r>
          </a:p>
          <a:p>
            <a:r>
              <a:rPr lang="en-US" sz="1800" noProof="1" smtClean="0"/>
              <a:t>      </a:t>
            </a:r>
            <a:r>
              <a:rPr lang="en-US" sz="1800" noProof="1" smtClean="0">
                <a:solidFill>
                  <a:srgbClr val="660066"/>
                </a:solidFill>
              </a:rPr>
              <a:t>href</a:t>
            </a:r>
            <a:r>
              <a:rPr lang="en-US" sz="1800" noProof="1" smtClean="0"/>
              <a:t>="http://www.w3.org/TR/2004/REC-rdf-mt-20040210"&gt;</a:t>
            </a:r>
          </a:p>
          <a:p>
            <a:r>
              <a:rPr lang="en-US" sz="1800" noProof="1" smtClean="0"/>
              <a:t>      RDFS Semantics&lt;/a&gt;…&lt;/p&gt;</a:t>
            </a:r>
            <a:endParaRPr lang="en-US" sz="18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yielding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30" y="1761436"/>
            <a:ext cx="8232775" cy="2636775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@prefix rdfs: &lt;http://www.w3.org/2000/01/rdf-schema#&gt; .</a:t>
            </a:r>
          </a:p>
          <a:p>
            <a:r>
              <a:rPr lang="en-US" sz="1800" noProof="1" smtClean="0"/>
              <a:t>@prefix dc: &lt;http://purl.org/dc/terms/&gt; .</a:t>
            </a:r>
          </a:p>
          <a:p>
            <a:endParaRPr lang="en-US" sz="1800" noProof="1" smtClean="0"/>
          </a:p>
          <a:p>
            <a:r>
              <a:rPr lang="en-US" sz="1800" noProof="1" smtClean="0"/>
              <a:t>&lt;http://www.w3.org/ns/entailment/RDFS&gt;</a:t>
            </a:r>
          </a:p>
          <a:p>
            <a:r>
              <a:rPr lang="en-US" sz="1800" noProof="1" smtClean="0"/>
              <a:t>   rdfs:seeAlso </a:t>
            </a:r>
          </a:p>
          <a:p>
            <a:r>
              <a:rPr lang="en-US" sz="1800" noProof="1" smtClean="0"/>
              <a:t>      &lt;http://www.w3.org/TR/2004/REC-rdf-mt-20040210/&gt; ;</a:t>
            </a:r>
          </a:p>
          <a:p>
            <a:r>
              <a:rPr lang="en-US" sz="1800" noProof="1" smtClean="0"/>
              <a:t>   dc:description "Unique identifier for RDFS Entailment."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RDFa may become the single biggest source of RDF triples on the Web after direct database access!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Subjects, and objects, and subjects again…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said is:</a:t>
            </a:r>
          </a:p>
          <a:p>
            <a:pPr lvl="1"/>
            <a:r>
              <a:rPr lang="en-US" dirty="0" smtClean="0"/>
              <a:t>@about sets the subject</a:t>
            </a:r>
          </a:p>
          <a:p>
            <a:pPr lvl="1"/>
            <a:r>
              <a:rPr lang="en-US" dirty="0" smtClean="0"/>
              <a:t>@href sets the object</a:t>
            </a:r>
          </a:p>
          <a:p>
            <a:r>
              <a:rPr lang="en-US" dirty="0" smtClean="0"/>
              <a:t>But that is not always good enough</a:t>
            </a:r>
          </a:p>
          <a:p>
            <a:pPr lvl="1"/>
            <a:r>
              <a:rPr lang="en-US" dirty="0" smtClean="0"/>
              <a:t>we do not always want active links (i.e., the</a:t>
            </a:r>
            <a:r>
              <a:rPr lang="en-US" dirty="0" smtClean="0"/>
              <a:t> “a</a:t>
            </a:r>
            <a:r>
              <a:rPr lang="en-US" dirty="0" smtClean="0"/>
              <a:t>”</a:t>
            </a:r>
            <a:r>
              <a:rPr lang="en-US" dirty="0" smtClean="0"/>
              <a:t> </a:t>
            </a:r>
            <a:r>
              <a:rPr lang="en-US" dirty="0" smtClean="0"/>
              <a:t>element)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 until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may not always want links…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3" y="3748013"/>
            <a:ext cx="8395511" cy="1946934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&lt;span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="http://www.ivan-herman.net/foaf#me"&gt;</a:t>
            </a:r>
          </a:p>
          <a:p>
            <a:r>
              <a:rPr lang="en-US" sz="1800" noProof="1" smtClean="0"/>
              <a:t>  &lt;span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="rdfs:seeAlso" </a:t>
            </a:r>
          </a:p>
          <a:p>
            <a:r>
              <a:rPr lang="en-US" sz="1800" noProof="1" smtClean="0"/>
              <a:t>    </a:t>
            </a:r>
            <a:r>
              <a:rPr lang="en-US" sz="1800" noProof="1" smtClean="0">
                <a:solidFill>
                  <a:srgbClr val="3E5D78"/>
                </a:solidFill>
              </a:rPr>
              <a:t>resource</a:t>
            </a:r>
            <a:r>
              <a:rPr lang="en-US" sz="1800" noProof="1" smtClean="0"/>
              <a:t>="http://www.ivan-herman.net/foaf"&gt;</a:t>
            </a:r>
          </a:p>
          <a:p>
            <a:r>
              <a:rPr lang="en-US" sz="1800" noProof="1" smtClean="0"/>
              <a:t>      Activity Lead&lt;/span&gt;</a:t>
            </a:r>
          </a:p>
          <a:p>
            <a:r>
              <a:rPr lang="en-US" sz="1800" noProof="1" smtClean="0"/>
              <a:t>&lt;/span&gt;</a:t>
            </a:r>
            <a:endParaRPr lang="en-US" sz="1800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5" y="1223723"/>
            <a:ext cx="8232775" cy="2524290"/>
          </a:xfrm>
        </p:spPr>
        <p:txBody>
          <a:bodyPr>
            <a:normAutofit/>
          </a:bodyPr>
          <a:lstStyle/>
          <a:p>
            <a:r>
              <a:rPr lang="en-US" dirty="0" smtClean="0"/>
              <a:t>The RDFa @resource attribute is equivalent to @href</a:t>
            </a:r>
          </a:p>
          <a:p>
            <a:pPr lvl="1"/>
            <a:r>
              <a:rPr lang="en-US" dirty="0" smtClean="0"/>
              <a:t>it sets the object, just like @href</a:t>
            </a:r>
          </a:p>
          <a:p>
            <a:pPr lvl="1"/>
            <a:r>
              <a:rPr lang="en-US" dirty="0" smtClean="0"/>
              <a:t>but it is ignored by a browser, i.e., not a link!</a:t>
            </a:r>
          </a:p>
          <a:p>
            <a:pPr lvl="1"/>
            <a:r>
              <a:rPr lang="en-US" dirty="0" smtClean="0"/>
              <a:t>e.g.,: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5" y="2530907"/>
            <a:ext cx="8232775" cy="2240417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&lt;http://www.w3.org/ns/entailment/RDFS&gt;</a:t>
            </a:r>
          </a:p>
          <a:p>
            <a:r>
              <a:rPr lang="en-US" sz="1800" noProof="1" smtClean="0"/>
              <a:t>    dc:creator &lt;http://www.ivan-herman.net/foaf#me&gt; .</a:t>
            </a:r>
          </a:p>
          <a:p>
            <a:endParaRPr lang="en-US" sz="1800" noProof="1" smtClean="0"/>
          </a:p>
          <a:p>
            <a:r>
              <a:rPr lang="en-US" sz="1800" noProof="1" smtClean="0"/>
              <a:t>&lt;http://www.ivan-herman.net/foaf#me&gt;</a:t>
            </a:r>
          </a:p>
          <a:p>
            <a:r>
              <a:rPr lang="en-US" sz="1800" noProof="1" smtClean="0"/>
              <a:t>    foaf:mailbox &lt;mailto:ivan@w3.org&gt; ;</a:t>
            </a:r>
          </a:p>
          <a:p>
            <a:r>
              <a:rPr lang="en-US" sz="1800" noProof="1" smtClean="0"/>
              <a:t>    foaf:workplaceHomepage &lt;http://www.w3.org&gt; .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Here is what we would like to have in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5" y="1910993"/>
            <a:ext cx="8232775" cy="4210407"/>
          </a:xfrm>
        </p:spPr>
        <p:txBody>
          <a:bodyPr>
            <a:normAutofit lnSpcReduction="10000"/>
          </a:bodyPr>
          <a:lstStyle/>
          <a:p>
            <a:r>
              <a:rPr lang="en-US" sz="1800" noProof="1" smtClean="0"/>
              <a:t>&lt;body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="http://www.w3.org/ns/entailment/RDFS"&gt;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&lt;address&gt;</a:t>
            </a:r>
          </a:p>
          <a:p>
            <a:r>
              <a:rPr lang="en-US" sz="1800" noProof="1" smtClean="0"/>
              <a:t>    &lt;span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="dc:creator" </a:t>
            </a:r>
          </a:p>
          <a:p>
            <a:r>
              <a:rPr lang="en-US" sz="1800" noProof="1" smtClean="0"/>
              <a:t>       </a:t>
            </a:r>
            <a:r>
              <a:rPr lang="en-US" sz="1800" noProof="1" smtClean="0">
                <a:solidFill>
                  <a:srgbClr val="3E5D78"/>
                </a:solidFill>
              </a:rPr>
              <a:t>resource</a:t>
            </a:r>
            <a:r>
              <a:rPr lang="en-US" sz="1800" noProof="1" smtClean="0"/>
              <a:t>="http://www.ivan-herman.net/foaf#me"/&gt;</a:t>
            </a:r>
          </a:p>
          <a:p>
            <a:r>
              <a:rPr lang="en-US" sz="1800" noProof="1" smtClean="0"/>
              <a:t>    &lt;span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="http://www.ivan-herman.net/foaf#me"&gt;</a:t>
            </a:r>
          </a:p>
          <a:p>
            <a:r>
              <a:rPr lang="en-US" sz="1800" noProof="1" smtClean="0"/>
              <a:t>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="foaf:mailbox"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</a:t>
            </a:r>
            <a:r>
              <a:rPr lang="en-US" sz="1800" noProof="1" smtClean="0">
                <a:solidFill>
                  <a:srgbClr val="3E5D78"/>
                </a:solidFill>
              </a:rPr>
              <a:t>href</a:t>
            </a:r>
            <a:r>
              <a:rPr lang="en-US" sz="1800" noProof="1" smtClean="0"/>
              <a:t>="mailto:ivan@w3.org"&gt;ivan@w3.org&lt;/a&gt;,</a:t>
            </a:r>
          </a:p>
          <a:p>
            <a:r>
              <a:rPr lang="en-US" sz="1800" noProof="1" smtClean="0"/>
              <a:t>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="foaf:workplaceHomepage"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</a:t>
            </a:r>
            <a:r>
              <a:rPr lang="en-US" sz="1800" noProof="1" smtClean="0">
                <a:solidFill>
                  <a:srgbClr val="3E5D78"/>
                </a:solidFill>
              </a:rPr>
              <a:t>href</a:t>
            </a:r>
            <a:r>
              <a:rPr lang="en-US" sz="1800" noProof="1" smtClean="0"/>
              <a:t>="http://www.w3.org"&gt;W3C&lt;/a&gt;</a:t>
            </a:r>
          </a:p>
          <a:p>
            <a:r>
              <a:rPr lang="en-US" sz="1800" noProof="1" smtClean="0"/>
              <a:t>    &lt;/span&gt;</a:t>
            </a:r>
          </a:p>
          <a:p>
            <a:r>
              <a:rPr lang="en-US" sz="1800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 straightforward way: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5" y="1910993"/>
            <a:ext cx="8232775" cy="4210407"/>
          </a:xfrm>
        </p:spPr>
        <p:txBody>
          <a:bodyPr>
            <a:normAutofit lnSpcReduction="10000"/>
          </a:bodyPr>
          <a:lstStyle/>
          <a:p>
            <a:r>
              <a:rPr lang="en-US" sz="1800" noProof="1" smtClean="0"/>
              <a:t>&lt;body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="http://www.w3.org/ns/entailment/RDFS"&gt;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&lt;address&gt;</a:t>
            </a:r>
          </a:p>
          <a:p>
            <a:r>
              <a:rPr lang="en-US" sz="1800" noProof="1" smtClean="0"/>
              <a:t>    &lt;span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="dc:creator" </a:t>
            </a:r>
          </a:p>
          <a:p>
            <a:r>
              <a:rPr lang="en-US" sz="1800" noProof="1" smtClean="0"/>
              <a:t>       </a:t>
            </a:r>
            <a:r>
              <a:rPr lang="en-US" sz="1800" noProof="1" smtClean="0">
                <a:solidFill>
                  <a:srgbClr val="3E5D78"/>
                </a:solidFill>
              </a:rPr>
              <a:t>resource</a:t>
            </a:r>
            <a:r>
              <a:rPr lang="en-US" sz="1800" noProof="1" smtClean="0"/>
              <a:t>="http://www.ivan-herman.net/foaf#me"/&gt;</a:t>
            </a:r>
          </a:p>
          <a:p>
            <a:r>
              <a:rPr lang="en-US" sz="1800" noProof="1" smtClean="0"/>
              <a:t>    &lt;span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="http://www.ivan-herman.net/foaf#me"&gt;</a:t>
            </a:r>
          </a:p>
          <a:p>
            <a:r>
              <a:rPr lang="en-US" sz="1800" noProof="1" smtClean="0"/>
              <a:t>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="foaf:mailbox"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</a:t>
            </a:r>
            <a:r>
              <a:rPr lang="en-US" sz="1800" noProof="1" smtClean="0">
                <a:solidFill>
                  <a:srgbClr val="3E5D78"/>
                </a:solidFill>
              </a:rPr>
              <a:t>href</a:t>
            </a:r>
            <a:r>
              <a:rPr lang="en-US" sz="1800" noProof="1" smtClean="0"/>
              <a:t>="mailto:ivan@w3.org"&gt;ivan@w3.org&lt;/a&gt;,</a:t>
            </a:r>
          </a:p>
          <a:p>
            <a:r>
              <a:rPr lang="en-US" sz="1800" noProof="1" smtClean="0"/>
              <a:t>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="foaf:workplaceHomepage"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</a:t>
            </a:r>
            <a:r>
              <a:rPr lang="en-US" sz="1800" noProof="1" smtClean="0">
                <a:solidFill>
                  <a:srgbClr val="3E5D78"/>
                </a:solidFill>
              </a:rPr>
              <a:t>href</a:t>
            </a:r>
            <a:r>
              <a:rPr lang="en-US" sz="1800" noProof="1" smtClean="0"/>
              <a:t>="http://www.w3.org"&gt;W3C&lt;/a&gt;</a:t>
            </a:r>
          </a:p>
          <a:p>
            <a:r>
              <a:rPr lang="en-US" sz="1800" noProof="1" smtClean="0"/>
              <a:t>    &lt;/span&gt;</a:t>
            </a:r>
          </a:p>
          <a:p>
            <a:r>
              <a:rPr lang="en-US" sz="1800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 straightforward way: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08122" y="2934304"/>
            <a:ext cx="5606511" cy="1232899"/>
          </a:xfrm>
          <a:prstGeom prst="ellipse">
            <a:avLst/>
          </a:prstGeom>
          <a:noFill/>
          <a:ln w="34925">
            <a:solidFill>
              <a:srgbClr val="000090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25" y="2286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“Chaining”: objects become subjects…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5" y="1910993"/>
            <a:ext cx="8232775" cy="4210407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&lt;body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="http://www.w3.org/ns/entailment/RDFS"&gt;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&lt;address&gt;</a:t>
            </a:r>
          </a:p>
          <a:p>
            <a:r>
              <a:rPr lang="en-US" sz="1800" noProof="1" smtClean="0"/>
              <a:t>    &lt;span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="dc:creator" </a:t>
            </a:r>
          </a:p>
          <a:p>
            <a:r>
              <a:rPr lang="en-US" sz="1800" noProof="1" smtClean="0"/>
              <a:t>       </a:t>
            </a:r>
            <a:r>
              <a:rPr lang="en-US" sz="1800" noProof="1" smtClean="0">
                <a:solidFill>
                  <a:srgbClr val="3E5D78"/>
                </a:solidFill>
              </a:rPr>
              <a:t>resource</a:t>
            </a:r>
            <a:r>
              <a:rPr lang="en-US" sz="1800" noProof="1" smtClean="0"/>
              <a:t>="http://www.ivan-herman.net/foaf#me"&gt;</a:t>
            </a:r>
          </a:p>
          <a:p>
            <a:r>
              <a:rPr lang="en-US" sz="1800" noProof="1" smtClean="0"/>
              <a:t>   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="foaf:mailbox"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   </a:t>
            </a:r>
            <a:r>
              <a:rPr lang="en-US" sz="1800" noProof="1" smtClean="0">
                <a:solidFill>
                  <a:srgbClr val="3E5D78"/>
                </a:solidFill>
              </a:rPr>
              <a:t>href</a:t>
            </a:r>
            <a:r>
              <a:rPr lang="en-US" sz="1800" noProof="1" smtClean="0"/>
              <a:t>="mailto:ivan@w3.org"&gt;ivan@w3.org&lt;/a&gt;,</a:t>
            </a:r>
          </a:p>
          <a:p>
            <a:r>
              <a:rPr lang="en-US" sz="1800" noProof="1" smtClean="0"/>
              <a:t>   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="foaf:workplaceHomepage"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   </a:t>
            </a:r>
            <a:r>
              <a:rPr lang="en-US" sz="1800" noProof="1" smtClean="0">
                <a:solidFill>
                  <a:srgbClr val="3E5D78"/>
                </a:solidFill>
              </a:rPr>
              <a:t>href</a:t>
            </a:r>
            <a:r>
              <a:rPr lang="en-US" sz="1800" noProof="1" smtClean="0"/>
              <a:t>="http://www.w3.org"&gt;W3C&lt;/a&gt;</a:t>
            </a:r>
          </a:p>
          <a:p>
            <a:r>
              <a:rPr lang="en-US" sz="1800" noProof="1" smtClean="0"/>
              <a:t>    &lt;/span&gt;</a:t>
            </a:r>
          </a:p>
          <a:p>
            <a:r>
              <a:rPr lang="en-US" sz="1800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An alternative: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@resource (or @href) becomes a subject </a:t>
            </a:r>
            <a:r>
              <a:rPr lang="en-US" i="1" dirty="0" smtClean="0"/>
              <a:t>for the sub-tree</a:t>
            </a:r>
            <a:endParaRPr lang="en-US" dirty="0" smtClean="0"/>
          </a:p>
          <a:p>
            <a:r>
              <a:rPr lang="en-US" dirty="0" smtClean="0"/>
              <a:t>This feature is a bit like in RDF/XML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 means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extra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Blank nodes can be created using “_:XX”</a:t>
            </a:r>
          </a:p>
          <a:p>
            <a:r>
              <a:rPr lang="en-US" dirty="0" smtClean="0"/>
              <a:t>Datatypes for literals can be set</a:t>
            </a:r>
          </a:p>
          <a:p>
            <a:r>
              <a:rPr lang="en-US" dirty="0" smtClean="0"/>
              <a:t>Shorthand for RDF types</a:t>
            </a:r>
          </a:p>
          <a:p>
            <a:r>
              <a:rPr lang="en-US" dirty="0" smtClean="0"/>
              <a:t>An API is being defined for Web </a:t>
            </a:r>
            <a:r>
              <a:rPr lang="en-US" dirty="0" smtClean="0"/>
              <a:t>Applications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extra features we do not have time for…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Apart from relational databases, most of the data on the Web are in… (X)HTML content</a:t>
            </a:r>
          </a:p>
          <a:p>
            <a:r>
              <a:rPr lang="en-US" dirty="0" smtClean="0"/>
              <a:t>New content is generated every day</a:t>
            </a:r>
          </a:p>
          <a:p>
            <a:r>
              <a:rPr lang="en-US" dirty="0" smtClean="0"/>
              <a:t>How would one get structured data from that information?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a Web of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Prefix declarations can be collected in a separate file and referred to via a @profile attribute</a:t>
            </a:r>
          </a:p>
          <a:p>
            <a:pPr lvl="1"/>
            <a:r>
              <a:rPr lang="en-US" dirty="0" smtClean="0"/>
              <a:t>the “profile file”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RDFa1.0 warning</a:t>
            </a:r>
            <a:r>
              <a:rPr lang="en-US" dirty="0" smtClean="0"/>
              <a:t>: this is an RDFa1.1 feature!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extra features we do not have time for…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profile file can also define a </a:t>
            </a:r>
            <a:r>
              <a:rPr lang="en-US" i="1" dirty="0" smtClean="0"/>
              <a:t>term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assign a URI to a simple string</a:t>
            </a:r>
          </a:p>
          <a:p>
            <a:r>
              <a:rPr lang="en-US" dirty="0" smtClean="0"/>
              <a:t>The term can be used directly by authors, without prefixes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“Term” declarations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4" y="1353525"/>
            <a:ext cx="8232775" cy="3804633"/>
          </a:xfrm>
        </p:spPr>
        <p:txBody>
          <a:bodyPr/>
          <a:lstStyle/>
          <a:p>
            <a:r>
              <a:rPr lang="en-US" dirty="0" smtClean="0"/>
              <a:t>Say, file “</a:t>
            </a:r>
            <a:r>
              <a:rPr lang="en-US" noProof="1" smtClean="0"/>
              <a:t>http://ex.org/prof</a:t>
            </a:r>
            <a:r>
              <a:rPr lang="en-US" dirty="0" smtClean="0"/>
              <a:t>” defines a mapping:</a:t>
            </a:r>
          </a:p>
          <a:p>
            <a:pPr lvl="1"/>
            <a:r>
              <a:rPr lang="en-US" dirty="0" smtClean="0"/>
              <a:t>"desc" → "</a:t>
            </a:r>
            <a:r>
              <a:rPr lang="en-US" noProof="1" smtClean="0"/>
              <a:t>http://purl.org/dc/terms/description"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Example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54026" y="1353520"/>
            <a:ext cx="8232775" cy="2101081"/>
          </a:xfrm>
        </p:spPr>
        <p:txBody>
          <a:bodyPr>
            <a:normAutofit fontScale="92500" lnSpcReduction="10000"/>
          </a:bodyPr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prefix</a:t>
            </a:r>
            <a:r>
              <a:rPr lang="en-US" noProof="1" smtClean="0"/>
              <a:t>="dc: http://purl.org/dc/terms/</a:t>
            </a:r>
          </a:p>
          <a:p>
            <a:r>
              <a:rPr lang="en-US" noProof="1" smtClean="0"/>
              <a:t>              rdfs: http://www.w3.org/2000/01/rdf-schema#"&gt;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&lt;body </a:t>
            </a:r>
            <a:r>
              <a:rPr lang="en-US" noProof="1" smtClean="0">
                <a:solidFill>
                  <a:srgbClr val="6D1014"/>
                </a:solidFill>
              </a:rPr>
              <a:t>profile</a:t>
            </a:r>
            <a:r>
              <a:rPr lang="en-US" noProof="1" smtClean="0"/>
              <a:t>="http://ex.org/prof.html"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="…"&gt;</a:t>
            </a:r>
          </a:p>
          <a:p>
            <a:r>
              <a:rPr lang="en-US" noProof="1" smtClean="0"/>
              <a:t>    …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="desc"&gt;</a:t>
            </a:r>
          </a:p>
          <a:p>
            <a:r>
              <a:rPr lang="en-US" noProof="1" smtClean="0"/>
              <a:t>      Unique identifier for &lt;em&gt;RDFS Entailment&lt;/em&gt;.&lt;/p&gt;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3645766"/>
            <a:ext cx="8232775" cy="715436"/>
          </a:xfrm>
        </p:spPr>
        <p:txBody>
          <a:bodyPr/>
          <a:lstStyle/>
          <a:p>
            <a:r>
              <a:rPr lang="en-US" dirty="0" smtClean="0"/>
              <a:t>yields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noProof="1" smtClean="0"/>
              <a:t>@prefix dc: &lt;http://purl.org/dc/terms/&gt; .</a:t>
            </a:r>
          </a:p>
          <a:p>
            <a:endParaRPr lang="en-US" noProof="1" smtClean="0"/>
          </a:p>
          <a:p>
            <a:r>
              <a:rPr lang="en-US" noProof="1" smtClean="0"/>
              <a:t>&lt;…&gt; &lt;http://purl.org/dc/terms/description&gt; </a:t>
            </a:r>
          </a:p>
          <a:p>
            <a:r>
              <a:rPr lang="en-US" noProof="1" smtClean="0"/>
              <a:t>      "Unique identifier for RDFS Entailment."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of CURIEs and URIs is intuitive for RDF people…</a:t>
            </a:r>
          </a:p>
          <a:p>
            <a:r>
              <a:rPr lang="en-US" dirty="0" smtClean="0"/>
              <a:t>It is </a:t>
            </a:r>
            <a:r>
              <a:rPr lang="en-US" i="1" dirty="0" smtClean="0"/>
              <a:t>not </a:t>
            </a:r>
            <a:r>
              <a:rPr lang="en-US" dirty="0" smtClean="0"/>
              <a:t>for average HTML authors!</a:t>
            </a:r>
          </a:p>
          <a:p>
            <a:r>
              <a:rPr lang="en-US" dirty="0" smtClean="0"/>
              <a:t>Profile files can be published by major publishers:</a:t>
            </a:r>
          </a:p>
          <a:p>
            <a:pPr lvl="1"/>
            <a:r>
              <a:rPr lang="en-US" dirty="0" smtClean="0"/>
              <a:t>Dublin Core, FOAF, …</a:t>
            </a:r>
          </a:p>
          <a:p>
            <a:pPr lvl="1"/>
            <a:r>
              <a:rPr lang="en-US" dirty="0" smtClean="0"/>
              <a:t>FaceBook, Google, …</a:t>
            </a:r>
          </a:p>
          <a:p>
            <a:r>
              <a:rPr lang="en-US" dirty="0" smtClean="0"/>
              <a:t>… and users can simply refer to the profiles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are important…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 gives an easy way of publishing RDF data on the Web</a:t>
            </a:r>
          </a:p>
          <a:p>
            <a:r>
              <a:rPr lang="en-US" dirty="0" smtClean="0"/>
              <a:t>Often, the same RDF data is available in different formats, including RDFa</a:t>
            </a:r>
          </a:p>
          <a:p>
            <a:pPr lvl="1"/>
            <a:r>
              <a:rPr lang="en-US" dirty="0" smtClean="0"/>
              <a:t>it is up to the client to choose which one to use</a:t>
            </a:r>
          </a:p>
          <a:p>
            <a:pPr lvl="1"/>
            <a:r>
              <a:rPr lang="en-US" i="1" dirty="0" smtClean="0"/>
              <a:t>Web Applications</a:t>
            </a:r>
            <a:r>
              <a:rPr lang="en-US" dirty="0" smtClean="0"/>
              <a:t> would rely on RDFa, though…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example</a:t>
            </a:r>
            <a:endParaRPr lang="en-US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51" y="1371478"/>
            <a:ext cx="6305204" cy="472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36" y="1406771"/>
            <a:ext cx="7016569" cy="47043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47692" y="2725620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77708" y="3683005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7708" y="4669697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search engines begin to consume RDFa</a:t>
            </a:r>
          </a:p>
          <a:p>
            <a:pPr lvl="1"/>
            <a:r>
              <a:rPr lang="en-US" dirty="0" smtClean="0"/>
              <a:t>Google, Yahoo, …</a:t>
            </a:r>
          </a:p>
          <a:p>
            <a:pPr lvl="2"/>
            <a:r>
              <a:rPr lang="en-US" dirty="0" smtClean="0"/>
              <a:t>they may specify which vocabularies they “understand”</a:t>
            </a:r>
          </a:p>
          <a:p>
            <a:pPr lvl="2"/>
            <a:r>
              <a:rPr lang="en-US" dirty="0" smtClean="0"/>
              <a:t>this is still an evolving area</a:t>
            </a:r>
          </a:p>
          <a:p>
            <a:r>
              <a:rPr lang="en-US" dirty="0" smtClean="0"/>
              <a:t>Facebook’s “social graph” is based on RDFa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metadata (in </a:t>
            </a:r>
            <a:r>
              <a:rPr lang="en-US" dirty="0" err="1" smtClean="0"/>
              <a:t>microformat</a:t>
            </a:r>
            <a:r>
              <a:rPr lang="en-US" dirty="0" smtClean="0"/>
              <a:t> or RDFa) is used to improve search result page</a:t>
            </a:r>
          </a:p>
          <a:p>
            <a:pPr lvl="1"/>
            <a:r>
              <a:rPr lang="en-US" dirty="0" smtClean="0"/>
              <a:t>at the moment only a few vocabularies are recognized, but that will evolve over the years</a:t>
            </a:r>
            <a:endParaRPr lang="en-US" dirty="0"/>
          </a:p>
        </p:txBody>
      </p:sp>
      <p:sp>
        <p:nvSpPr>
          <p:cNvPr id="2478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Google’s rich sniplet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71130" y="3582715"/>
            <a:ext cx="5498765" cy="2778946"/>
            <a:chOff x="1771129" y="3582714"/>
            <a:chExt cx="5498765" cy="27789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1129" y="3582714"/>
              <a:ext cx="5498765" cy="277894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306789" y="5495040"/>
              <a:ext cx="1883446" cy="57888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i="1" dirty="0" smtClean="0"/>
              <a:t>not </a:t>
            </a:r>
            <a:r>
              <a:rPr lang="en-US" dirty="0" smtClean="0"/>
              <a:t>generate RDF/XML files separately</a:t>
            </a:r>
          </a:p>
          <a:p>
            <a:pPr lvl="1"/>
            <a:r>
              <a:rPr lang="en-US" dirty="0" smtClean="0"/>
              <a:t>RDF/XML is complex</a:t>
            </a:r>
          </a:p>
          <a:p>
            <a:pPr lvl="1"/>
            <a:r>
              <a:rPr lang="en-US" dirty="0" smtClean="0"/>
              <a:t>it requires a separate storage, generation, etc mechanism</a:t>
            </a:r>
          </a:p>
          <a:p>
            <a:pPr lvl="2"/>
            <a:r>
              <a:rPr lang="en-US" dirty="0" smtClean="0"/>
              <a:t>that is also valid for, e.g., Turtle</a:t>
            </a:r>
          </a:p>
          <a:p>
            <a:pPr lvl="2"/>
            <a:r>
              <a:rPr lang="en-US" dirty="0" smtClean="0"/>
              <a:t>even when authoring with, say, Emacs, creating an extra file is a load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of the “traditional Web”…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popular sites publish RDFa as part of their normal pages:</a:t>
            </a:r>
          </a:p>
          <a:p>
            <a:pPr lvl="1"/>
            <a:r>
              <a:rPr lang="en-US" dirty="0" smtClean="0"/>
              <a:t>Tesco, BestBuy, Slideshare, The London Gazette, Newsweek, O’Reilly Catalog, the White House…</a:t>
            </a:r>
          </a:p>
          <a:p>
            <a:pPr lvl="1"/>
            <a:r>
              <a:rPr lang="en-US" dirty="0" smtClean="0"/>
              <a:t>Creative Commons snippets are in RDFa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of, e.g., Google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BestBuy Example for RDFa Usage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28" y="1147802"/>
            <a:ext cx="6915871" cy="533857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7985" y="6597333"/>
            <a:ext cx="5029920" cy="263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5" tIns="61601" rIns="81615" bIns="40807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686" algn="l"/>
                <a:tab pos="1302815" algn="l"/>
                <a:tab pos="1954941" algn="l"/>
                <a:tab pos="2607068" algn="l"/>
                <a:tab pos="3259194" algn="l"/>
                <a:tab pos="3911322" algn="l"/>
                <a:tab pos="4563448" algn="l"/>
                <a:tab pos="5215575" algn="l"/>
                <a:tab pos="5867702" algn="l"/>
                <a:tab pos="6519829" algn="l"/>
                <a:tab pos="7171954" algn="l"/>
                <a:tab pos="7824083" algn="l"/>
                <a:tab pos="8476208" algn="l"/>
                <a:tab pos="9128334" algn="l"/>
                <a:tab pos="9780461" algn="l"/>
              </a:tabLst>
            </a:pPr>
            <a:r>
              <a:rPr lang="en-US" sz="13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Courtesy </a:t>
            </a:r>
            <a:r>
              <a:rPr lang="en-US" sz="1300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of Jay Myers, BestBuy, SemTech2010</a:t>
            </a:r>
            <a:r>
              <a:rPr lang="en-US" sz="1300" i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Presentation</a:t>
            </a:r>
            <a:endParaRPr lang="en-US" sz="1300" i="1" dirty="0">
              <a:solidFill>
                <a:srgbClr val="000000"/>
              </a:solidFill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99" y="1147801"/>
            <a:ext cx="6922080" cy="5341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BestBuy Example for RDFa Usage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4721" y="6583966"/>
            <a:ext cx="5029920" cy="263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1" tIns="61615" rIns="81631" bIns="40816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822" algn="l"/>
                <a:tab pos="1303085" algn="l"/>
                <a:tab pos="1955347" algn="l"/>
                <a:tab pos="2607609" algn="l"/>
                <a:tab pos="3259870" algn="l"/>
                <a:tab pos="3912133" algn="l"/>
                <a:tab pos="4564394" algn="l"/>
                <a:tab pos="5216656" algn="l"/>
                <a:tab pos="5868919" algn="l"/>
                <a:tab pos="6521181" algn="l"/>
                <a:tab pos="7173442" algn="l"/>
                <a:tab pos="7825705" algn="l"/>
                <a:tab pos="8477966" algn="l"/>
                <a:tab pos="9130228" algn="l"/>
                <a:tab pos="9782489" algn="l"/>
              </a:tabLst>
            </a:pPr>
            <a:r>
              <a:rPr lang="en-US" sz="13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Courtesy </a:t>
            </a:r>
            <a:r>
              <a:rPr lang="en-US" sz="1300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of Jay Myers, BestBuy, SemTech2010</a:t>
            </a:r>
            <a:r>
              <a:rPr lang="en-US" sz="1300" i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Presentation</a:t>
            </a:r>
            <a:endParaRPr lang="en-US" sz="1300" i="1" dirty="0">
              <a:solidFill>
                <a:srgbClr val="000000"/>
              </a:solidFill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Reported in a BestBuy blog:</a:t>
            </a:r>
          </a:p>
          <a:p>
            <a:pPr lvl="1"/>
            <a:r>
              <a:rPr lang="en-US" noProof="1" smtClean="0"/>
              <a:t>GoodRelations+RDFa</a:t>
            </a:r>
            <a:r>
              <a:rPr lang="en-US" dirty="0" smtClean="0"/>
              <a:t> improved Google rank tremendously</a:t>
            </a:r>
          </a:p>
          <a:p>
            <a:pPr lvl="1"/>
            <a:r>
              <a:rPr lang="en-US" dirty="0" smtClean="0"/>
              <a:t>30% increase in traffic on BestBuy store pages</a:t>
            </a:r>
          </a:p>
          <a:p>
            <a:pPr lvl="1"/>
            <a:r>
              <a:rPr lang="en-US" dirty="0" smtClean="0"/>
              <a:t>Yahoo observes a 15% increase in click-through rate</a:t>
            </a:r>
          </a:p>
          <a:p>
            <a:r>
              <a:rPr lang="en-US" dirty="0" smtClean="0"/>
              <a:t>Not bad…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BestBuy</a:t>
            </a:r>
            <a:endParaRPr lang="en-US" dirty="0"/>
          </a:p>
        </p:txBody>
      </p:sp>
      <p:pic>
        <p:nvPicPr>
          <p:cNvPr id="4" name="Picture 3" descr="sm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41" y="3261549"/>
            <a:ext cx="294180" cy="29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Overstock.com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80" y="1216928"/>
            <a:ext cx="5541120" cy="517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Overstock.com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80" y="1216928"/>
            <a:ext cx="5541120" cy="51784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440" y="2668600"/>
            <a:ext cx="7672320" cy="3968275"/>
            <a:chOff x="239712" y="2941637"/>
            <a:chExt cx="8458200" cy="4374288"/>
          </a:xfrm>
        </p:grpSpPr>
        <p:pic>
          <p:nvPicPr>
            <p:cNvPr id="4" name="Picture 3" descr="turt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712" y="2941637"/>
              <a:ext cx="8458200" cy="437428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39712" y="6142037"/>
              <a:ext cx="5715000" cy="11430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R2RML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on the Web are mostly stored in databases</a:t>
            </a:r>
          </a:p>
          <a:p>
            <a:r>
              <a:rPr lang="en-US" dirty="0" smtClean="0"/>
              <a:t>“Bridges” are being defined:</a:t>
            </a:r>
          </a:p>
          <a:p>
            <a:pPr lvl="1"/>
            <a:r>
              <a:rPr lang="en-US" dirty="0" smtClean="0"/>
              <a:t>a layer between RDF and the relational data</a:t>
            </a:r>
          </a:p>
          <a:p>
            <a:pPr lvl="2"/>
            <a:r>
              <a:rPr lang="en-US" dirty="0" smtClean="0"/>
              <a:t>RDB tables are “mapped” to RDF graphs, possibly on the fly</a:t>
            </a:r>
          </a:p>
          <a:p>
            <a:pPr lvl="2"/>
            <a:r>
              <a:rPr lang="en-US" dirty="0" smtClean="0"/>
              <a:t>different mapping approaches are being used</a:t>
            </a:r>
          </a:p>
          <a:p>
            <a:pPr lvl="1"/>
            <a:r>
              <a:rPr lang="en-US" dirty="0" smtClean="0"/>
              <a:t>a number RDB systems offer this facility already (eg, Oracle, </a:t>
            </a:r>
            <a:r>
              <a:rPr lang="en-US" dirty="0" err="1" smtClean="0"/>
              <a:t>OpenLink</a:t>
            </a:r>
            <a:r>
              <a:rPr lang="en-US" dirty="0" smtClean="0"/>
              <a:t>, …) </a:t>
            </a:r>
          </a:p>
          <a:p>
            <a:r>
              <a:rPr lang="en-US" dirty="0" smtClean="0"/>
              <a:t>R2RML is W3C’s evolving standard in this area</a:t>
            </a:r>
          </a:p>
        </p:txBody>
      </p:sp>
      <p:sp>
        <p:nvSpPr>
          <p:cNvPr id="2478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Bridge to relational databases: R2RML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defines how a table is mapped on RDF</a:t>
            </a:r>
          </a:p>
          <a:p>
            <a:pPr lvl="1"/>
            <a:r>
              <a:rPr lang="en-US" dirty="0" smtClean="0"/>
              <a:t>is defined in term of an RDB schema</a:t>
            </a:r>
          </a:p>
          <a:p>
            <a:pPr lvl="2"/>
            <a:r>
              <a:rPr lang="en-US" dirty="0" smtClean="0"/>
              <a:t>each row is mapped on a common subject</a:t>
            </a:r>
          </a:p>
          <a:p>
            <a:pPr lvl="2"/>
            <a:r>
              <a:rPr lang="en-US" dirty="0" smtClean="0"/>
              <a:t>column headers yield predicates</a:t>
            </a:r>
          </a:p>
          <a:p>
            <a:pPr lvl="2"/>
            <a:r>
              <a:rPr lang="en-US" dirty="0" smtClean="0"/>
              <a:t>each cell is mapped on an object</a:t>
            </a:r>
          </a:p>
          <a:p>
            <a:pPr lvl="1"/>
            <a:r>
              <a:rPr lang="en-US" dirty="0" smtClean="0"/>
              <a:t>different tables </a:t>
            </a:r>
            <a:r>
              <a:rPr lang="en-US" i="1" dirty="0" smtClean="0"/>
              <a:t>within the same database</a:t>
            </a:r>
            <a:r>
              <a:rPr lang="en-US" dirty="0" smtClean="0"/>
              <a:t> are also linked in the graph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R2RML does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441" y="1355182"/>
            <a:ext cx="8639999" cy="4700654"/>
          </a:xfrm>
        </p:spPr>
        <p:txBody>
          <a:bodyPr/>
          <a:lstStyle/>
          <a:p>
            <a:r>
              <a:rPr lang="en-US" dirty="0" smtClean="0"/>
              <a:t>An R2RML processor has access to:</a:t>
            </a:r>
          </a:p>
          <a:p>
            <a:pPr lvl="1"/>
            <a:r>
              <a:rPr lang="en-US" dirty="0" smtClean="0"/>
              <a:t>an RDB schema</a:t>
            </a:r>
          </a:p>
          <a:p>
            <a:pPr lvl="1"/>
            <a:r>
              <a:rPr lang="en-US" dirty="0" smtClean="0"/>
              <a:t>an R2RML instance</a:t>
            </a:r>
          </a:p>
          <a:p>
            <a:pPr lvl="1"/>
            <a:r>
              <a:rPr lang="en-US" dirty="0" smtClean="0"/>
              <a:t>a database governed by the schema</a:t>
            </a:r>
          </a:p>
          <a:p>
            <a:r>
              <a:rPr lang="en-US" dirty="0" smtClean="0"/>
              <a:t>… and produces an RDF graph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R2RML processor does</a:t>
            </a:r>
            <a:endParaRPr lang="en-US" dirty="0"/>
          </a:p>
        </p:txBody>
      </p:sp>
      <p:grpSp>
        <p:nvGrpSpPr>
          <p:cNvPr id="4" name="Group 24"/>
          <p:cNvGrpSpPr/>
          <p:nvPr/>
        </p:nvGrpSpPr>
        <p:grpSpPr>
          <a:xfrm>
            <a:off x="1668960" y="4673291"/>
            <a:ext cx="1451519" cy="872031"/>
            <a:chOff x="1687512" y="4922837"/>
            <a:chExt cx="1600199" cy="9612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7512" y="5227637"/>
              <a:ext cx="1143000" cy="6564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912" y="4922837"/>
              <a:ext cx="1066799" cy="615736"/>
            </a:xfrm>
            <a:prstGeom prst="rect">
              <a:avLst/>
            </a:prstGeom>
          </p:spPr>
        </p:pic>
      </p:grpSp>
      <p:grpSp>
        <p:nvGrpSpPr>
          <p:cNvPr id="7" name="Group 33"/>
          <p:cNvGrpSpPr/>
          <p:nvPr/>
        </p:nvGrpSpPr>
        <p:grpSpPr>
          <a:xfrm>
            <a:off x="7198560" y="4465908"/>
            <a:ext cx="1313280" cy="1138296"/>
            <a:chOff x="4659312" y="2789237"/>
            <a:chExt cx="1143000" cy="990600"/>
          </a:xfrm>
        </p:grpSpPr>
        <p:sp>
          <p:nvSpPr>
            <p:cNvPr id="10" name="Oval 9"/>
            <p:cNvSpPr/>
            <p:nvPr/>
          </p:nvSpPr>
          <p:spPr bwMode="auto">
            <a:xfrm>
              <a:off x="4887912" y="27892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116512" y="3170237"/>
              <a:ext cx="152400" cy="152400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573712" y="2789237"/>
              <a:ext cx="152400" cy="152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649912" y="32464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659312" y="33988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45112" y="362743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0" idx="6"/>
              <a:endCxn id="12" idx="2"/>
            </p:cNvCxnSpPr>
            <p:nvPr/>
          </p:nvCxnSpPr>
          <p:spPr bwMode="auto">
            <a:xfrm>
              <a:off x="5040312" y="2865437"/>
              <a:ext cx="533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7" name="Straight Arrow Connector 16"/>
            <p:cNvCxnSpPr>
              <a:stCxn id="10" idx="5"/>
              <a:endCxn id="13" idx="1"/>
            </p:cNvCxnSpPr>
            <p:nvPr/>
          </p:nvCxnSpPr>
          <p:spPr bwMode="auto">
            <a:xfrm rot="16200000" flipH="1">
              <a:off x="5170394" y="2766919"/>
              <a:ext cx="349436" cy="6542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8" name="Straight Arrow Connector 17"/>
            <p:cNvCxnSpPr>
              <a:stCxn id="14" idx="7"/>
              <a:endCxn id="11" idx="2"/>
            </p:cNvCxnSpPr>
            <p:nvPr/>
          </p:nvCxnSpPr>
          <p:spPr bwMode="auto">
            <a:xfrm rot="5400000" flipH="1" flipV="1">
              <a:off x="4865594" y="3170237"/>
              <a:ext cx="174718" cy="3271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9" name="Straight Arrow Connector 18"/>
            <p:cNvCxnSpPr>
              <a:stCxn id="11" idx="5"/>
              <a:endCxn id="15" idx="0"/>
            </p:cNvCxnSpPr>
            <p:nvPr/>
          </p:nvCxnSpPr>
          <p:spPr bwMode="auto">
            <a:xfrm rot="16200000" flipH="1">
              <a:off x="5170394" y="3376519"/>
              <a:ext cx="327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20" name="Straight Arrow Connector 19"/>
            <p:cNvCxnSpPr>
              <a:stCxn id="15" idx="7"/>
              <a:endCxn id="12" idx="4"/>
            </p:cNvCxnSpPr>
            <p:nvPr/>
          </p:nvCxnSpPr>
          <p:spPr bwMode="auto">
            <a:xfrm rot="5400000" flipH="1" flipV="1">
              <a:off x="5208494" y="3208337"/>
              <a:ext cx="708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</p:grpSp>
      <p:sp>
        <p:nvSpPr>
          <p:cNvPr id="23" name="Card 22"/>
          <p:cNvSpPr/>
          <p:nvPr/>
        </p:nvSpPr>
        <p:spPr>
          <a:xfrm>
            <a:off x="424800" y="3912891"/>
            <a:ext cx="760320" cy="622145"/>
          </a:xfrm>
          <a:prstGeom prst="flowChartPunchedCar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r>
              <a:rPr lang="en-US" sz="1100" dirty="0" smtClean="0"/>
              <a:t>RDB Schema</a:t>
            </a:r>
            <a:endParaRPr lang="en-US" sz="1100" dirty="0"/>
          </a:p>
        </p:txBody>
      </p:sp>
      <p:sp>
        <p:nvSpPr>
          <p:cNvPr id="24" name="Card 23"/>
          <p:cNvSpPr/>
          <p:nvPr/>
        </p:nvSpPr>
        <p:spPr>
          <a:xfrm>
            <a:off x="1254240" y="5917581"/>
            <a:ext cx="760320" cy="608320"/>
          </a:xfrm>
          <a:prstGeom prst="flowChartPunchedCar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sz="1100" dirty="0" smtClean="0"/>
              <a:t>R2RML Instance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4226400" y="4604163"/>
            <a:ext cx="1451520" cy="69127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sz="1300" dirty="0" smtClean="0"/>
              <a:t>R2RML Processing</a:t>
            </a:r>
            <a:endParaRPr lang="en-US" sz="1300" dirty="0"/>
          </a:p>
        </p:txBody>
      </p:sp>
      <p:cxnSp>
        <p:nvCxnSpPr>
          <p:cNvPr id="29" name="Shape 28"/>
          <p:cNvCxnSpPr>
            <a:stCxn id="23" idx="3"/>
            <a:endCxn id="27" idx="0"/>
          </p:cNvCxnSpPr>
          <p:nvPr/>
        </p:nvCxnSpPr>
        <p:spPr>
          <a:xfrm>
            <a:off x="1185120" y="4223963"/>
            <a:ext cx="3767040" cy="380200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6" idx="3"/>
            <a:endCxn id="27" idx="2"/>
          </p:cNvCxnSpPr>
          <p:nvPr/>
        </p:nvCxnSpPr>
        <p:spPr>
          <a:xfrm flipV="1">
            <a:off x="3120479" y="4949799"/>
            <a:ext cx="1105921" cy="2783"/>
          </a:xfrm>
          <a:prstGeom prst="curved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24" idx="3"/>
            <a:endCxn id="27" idx="4"/>
          </p:cNvCxnSpPr>
          <p:nvPr/>
        </p:nvCxnSpPr>
        <p:spPr>
          <a:xfrm flipV="1">
            <a:off x="2014560" y="5295436"/>
            <a:ext cx="2937600" cy="926305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3" idx="2"/>
            <a:endCxn id="24" idx="1"/>
          </p:cNvCxnSpPr>
          <p:nvPr/>
        </p:nvCxnSpPr>
        <p:spPr>
          <a:xfrm rot="16200000" flipH="1">
            <a:off x="186247" y="5153748"/>
            <a:ext cx="1686705" cy="449280"/>
          </a:xfrm>
          <a:prstGeom prst="curvedConnector2">
            <a:avLst/>
          </a:prstGeom>
          <a:ln w="1270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</p:cNvCxnSpPr>
          <p:nvPr/>
        </p:nvCxnSpPr>
        <p:spPr>
          <a:xfrm>
            <a:off x="5677920" y="4949799"/>
            <a:ext cx="1451520" cy="1441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05760" y="5313909"/>
            <a:ext cx="829440" cy="28381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Tables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extra structured content to the (X)HTML pages</a:t>
            </a:r>
          </a:p>
          <a:p>
            <a:r>
              <a:rPr lang="en-US" dirty="0" smtClean="0"/>
              <a:t>Let processors extract those and turn into RDF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bookshop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5391359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862618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Publisher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id_qpr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grpSp>
        <p:nvGrpSpPr>
          <p:cNvPr id="2" name="Group 36"/>
          <p:cNvGrpSpPr/>
          <p:nvPr/>
        </p:nvGrpSpPr>
        <p:grpSpPr>
          <a:xfrm>
            <a:off x="4019040" y="3612641"/>
            <a:ext cx="4741542" cy="2449274"/>
            <a:chOff x="4430712" y="3982268"/>
            <a:chExt cx="5227229" cy="2699871"/>
          </a:xfrm>
        </p:grpSpPr>
        <p:sp>
          <p:nvSpPr>
            <p:cNvPr id="8" name="Oval 7"/>
            <p:cNvSpPr/>
            <p:nvPr/>
          </p:nvSpPr>
          <p:spPr bwMode="auto">
            <a:xfrm>
              <a:off x="6768460" y="4096148"/>
              <a:ext cx="2830156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336064" y="6395910"/>
              <a:ext cx="1206761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704278" y="6347591"/>
              <a:ext cx="2953663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18" name="Curved Connector 17"/>
            <p:cNvCxnSpPr>
              <a:stCxn id="8" idx="4"/>
              <a:endCxn id="10" idx="0"/>
            </p:cNvCxnSpPr>
            <p:nvPr/>
          </p:nvCxnSpPr>
          <p:spPr bwMode="auto">
            <a:xfrm rot="16200000" flipH="1">
              <a:off x="7683150" y="4931083"/>
              <a:ext cx="1001773" cy="99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19" name="Curved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6693405" y="4904776"/>
              <a:ext cx="737174" cy="22450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0" name="Curved Connector 19"/>
            <p:cNvCxnSpPr>
              <a:stCxn id="10" idx="4"/>
              <a:endCxn id="12" idx="0"/>
            </p:cNvCxnSpPr>
            <p:nvPr/>
          </p:nvCxnSpPr>
          <p:spPr bwMode="auto">
            <a:xfrm rot="5400000">
              <a:off x="7838397" y="6001448"/>
              <a:ext cx="688855" cy="3429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3" name="Straight Arrow Connector 22"/>
            <p:cNvCxnSpPr>
              <a:stCxn id="8" idx="2"/>
              <a:endCxn id="13" idx="3"/>
            </p:cNvCxnSpPr>
            <p:nvPr/>
          </p:nvCxnSpPr>
          <p:spPr bwMode="auto">
            <a:xfrm rot="10800000">
              <a:off x="5789873" y="4179457"/>
              <a:ext cx="978588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4" name="Straight Arrow Connector 23"/>
            <p:cNvCxnSpPr>
              <a:stCxn id="8" idx="2"/>
              <a:endCxn id="14" idx="3"/>
            </p:cNvCxnSpPr>
            <p:nvPr/>
          </p:nvCxnSpPr>
          <p:spPr bwMode="auto">
            <a:xfrm rot="10800000" flipV="1">
              <a:off x="5789873" y="4263422"/>
              <a:ext cx="978588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6"/>
          <p:cNvGrpSpPr/>
          <p:nvPr/>
        </p:nvGrpSpPr>
        <p:grpSpPr>
          <a:xfrm>
            <a:off x="4019040" y="3612641"/>
            <a:ext cx="4741542" cy="2449274"/>
            <a:chOff x="4430712" y="3982268"/>
            <a:chExt cx="5227229" cy="2699871"/>
          </a:xfrm>
        </p:grpSpPr>
        <p:sp>
          <p:nvSpPr>
            <p:cNvPr id="61" name="Oval 60"/>
            <p:cNvSpPr/>
            <p:nvPr/>
          </p:nvSpPr>
          <p:spPr bwMode="auto">
            <a:xfrm>
              <a:off x="6768460" y="4096148"/>
              <a:ext cx="2830156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336064" y="6395910"/>
              <a:ext cx="1206761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704278" y="6347591"/>
              <a:ext cx="2953663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67" name="Curved Connector 66"/>
            <p:cNvCxnSpPr>
              <a:stCxn id="61" idx="4"/>
              <a:endCxn id="62" idx="0"/>
            </p:cNvCxnSpPr>
            <p:nvPr/>
          </p:nvCxnSpPr>
          <p:spPr bwMode="auto">
            <a:xfrm rot="16200000" flipH="1">
              <a:off x="7683150" y="4931083"/>
              <a:ext cx="1001773" cy="99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68" name="Curved Connector 67"/>
            <p:cNvCxnSpPr>
              <a:stCxn id="62" idx="4"/>
              <a:endCxn id="63" idx="0"/>
            </p:cNvCxnSpPr>
            <p:nvPr/>
          </p:nvCxnSpPr>
          <p:spPr bwMode="auto">
            <a:xfrm rot="5400000">
              <a:off x="6693405" y="4904776"/>
              <a:ext cx="737174" cy="22450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69" name="Curved Connector 68"/>
            <p:cNvCxnSpPr>
              <a:stCxn id="62" idx="4"/>
              <a:endCxn id="64" idx="0"/>
            </p:cNvCxnSpPr>
            <p:nvPr/>
          </p:nvCxnSpPr>
          <p:spPr bwMode="auto">
            <a:xfrm rot="5400000">
              <a:off x="7838397" y="6001448"/>
              <a:ext cx="688855" cy="3429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70" name="Straight Arrow Connector 69"/>
            <p:cNvCxnSpPr>
              <a:stCxn id="61" idx="2"/>
              <a:endCxn id="65" idx="3"/>
            </p:cNvCxnSpPr>
            <p:nvPr/>
          </p:nvCxnSpPr>
          <p:spPr bwMode="auto">
            <a:xfrm rot="10800000">
              <a:off x="5789873" y="4179457"/>
              <a:ext cx="978588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1" name="Straight Arrow Connector 70"/>
            <p:cNvCxnSpPr>
              <a:stCxn id="61" idx="2"/>
              <a:endCxn id="66" idx="3"/>
            </p:cNvCxnSpPr>
            <p:nvPr/>
          </p:nvCxnSpPr>
          <p:spPr bwMode="auto">
            <a:xfrm rot="10800000" flipV="1">
              <a:off x="5789873" y="4263422"/>
              <a:ext cx="978588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bookshop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5391359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862618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Publisher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id_qpr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0" y="1424309"/>
            <a:ext cx="609264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42560" y="3498127"/>
            <a:ext cx="4838400" cy="829527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28" name="Shape 27"/>
          <p:cNvCxnSpPr>
            <a:stCxn id="22" idx="6"/>
            <a:endCxn id="27" idx="0"/>
          </p:cNvCxnSpPr>
          <p:nvPr/>
        </p:nvCxnSpPr>
        <p:spPr>
          <a:xfrm>
            <a:off x="6092640" y="1804509"/>
            <a:ext cx="69120" cy="1693618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6"/>
          <p:cNvGrpSpPr/>
          <p:nvPr/>
        </p:nvGrpSpPr>
        <p:grpSpPr>
          <a:xfrm>
            <a:off x="4019040" y="3612641"/>
            <a:ext cx="4741542" cy="2449274"/>
            <a:chOff x="4430712" y="3982268"/>
            <a:chExt cx="5227229" cy="2699871"/>
          </a:xfrm>
        </p:grpSpPr>
        <p:sp>
          <p:nvSpPr>
            <p:cNvPr id="30" name="Oval 29"/>
            <p:cNvSpPr/>
            <p:nvPr/>
          </p:nvSpPr>
          <p:spPr bwMode="auto">
            <a:xfrm>
              <a:off x="6768460" y="4096148"/>
              <a:ext cx="2830156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336064" y="6395910"/>
              <a:ext cx="1206761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704278" y="6347591"/>
              <a:ext cx="2953663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39" name="Curved Connector 38"/>
            <p:cNvCxnSpPr>
              <a:stCxn id="30" idx="4"/>
              <a:endCxn id="31" idx="0"/>
            </p:cNvCxnSpPr>
            <p:nvPr/>
          </p:nvCxnSpPr>
          <p:spPr bwMode="auto">
            <a:xfrm rot="16200000" flipH="1">
              <a:off x="7683150" y="4931083"/>
              <a:ext cx="1001773" cy="99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0" name="Curved Connector 39"/>
            <p:cNvCxnSpPr>
              <a:stCxn id="31" idx="4"/>
              <a:endCxn id="35" idx="0"/>
            </p:cNvCxnSpPr>
            <p:nvPr/>
          </p:nvCxnSpPr>
          <p:spPr bwMode="auto">
            <a:xfrm rot="5400000">
              <a:off x="6693405" y="4904776"/>
              <a:ext cx="737174" cy="22450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1" name="Curved Connector 40"/>
            <p:cNvCxnSpPr>
              <a:stCxn id="31" idx="4"/>
              <a:endCxn id="36" idx="0"/>
            </p:cNvCxnSpPr>
            <p:nvPr/>
          </p:nvCxnSpPr>
          <p:spPr bwMode="auto">
            <a:xfrm rot="5400000">
              <a:off x="7838397" y="6001448"/>
              <a:ext cx="688855" cy="3429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2" name="Straight Arrow Connector 41"/>
            <p:cNvCxnSpPr>
              <a:stCxn id="30" idx="2"/>
              <a:endCxn id="37" idx="3"/>
            </p:cNvCxnSpPr>
            <p:nvPr/>
          </p:nvCxnSpPr>
          <p:spPr bwMode="auto">
            <a:xfrm rot="10800000">
              <a:off x="5789873" y="4179457"/>
              <a:ext cx="978588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>
              <a:stCxn id="30" idx="2"/>
              <a:endCxn id="38" idx="3"/>
            </p:cNvCxnSpPr>
            <p:nvPr/>
          </p:nvCxnSpPr>
          <p:spPr bwMode="auto">
            <a:xfrm rot="10800000" flipV="1">
              <a:off x="5789873" y="4263422"/>
              <a:ext cx="978588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bookshop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5391359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862618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Publisher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id_qpr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0" y="1424309"/>
            <a:ext cx="609264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28" name="Shape 27"/>
          <p:cNvCxnSpPr>
            <a:stCxn id="22" idx="6"/>
            <a:endCxn id="86" idx="0"/>
          </p:cNvCxnSpPr>
          <p:nvPr/>
        </p:nvCxnSpPr>
        <p:spPr>
          <a:xfrm>
            <a:off x="6092640" y="1804509"/>
            <a:ext cx="69120" cy="1693618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0" y="2184709"/>
            <a:ext cx="5055840" cy="829527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72000" y="4880672"/>
            <a:ext cx="4354560" cy="1520800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4" name="Shape 33"/>
          <p:cNvCxnSpPr>
            <a:stCxn id="32" idx="4"/>
            <a:endCxn id="33" idx="2"/>
          </p:cNvCxnSpPr>
          <p:nvPr/>
        </p:nvCxnSpPr>
        <p:spPr>
          <a:xfrm rot="16200000" flipH="1">
            <a:off x="2236542" y="3305614"/>
            <a:ext cx="2626836" cy="2044080"/>
          </a:xfrm>
          <a:prstGeom prst="curvedConnector2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742560" y="3498127"/>
            <a:ext cx="4838400" cy="829527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6"/>
          <p:cNvGrpSpPr/>
          <p:nvPr/>
        </p:nvGrpSpPr>
        <p:grpSpPr>
          <a:xfrm>
            <a:off x="4019040" y="3612641"/>
            <a:ext cx="4741542" cy="2449274"/>
            <a:chOff x="4430712" y="3982268"/>
            <a:chExt cx="5227229" cy="2699871"/>
          </a:xfrm>
        </p:grpSpPr>
        <p:sp>
          <p:nvSpPr>
            <p:cNvPr id="40" name="Oval 39"/>
            <p:cNvSpPr/>
            <p:nvPr/>
          </p:nvSpPr>
          <p:spPr bwMode="auto">
            <a:xfrm>
              <a:off x="6768460" y="4096148"/>
              <a:ext cx="2830156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336064" y="6395910"/>
              <a:ext cx="1206761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704278" y="6347591"/>
              <a:ext cx="2953663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46" name="Curved Connector 45"/>
            <p:cNvCxnSpPr>
              <a:stCxn id="40" idx="4"/>
              <a:endCxn id="41" idx="0"/>
            </p:cNvCxnSpPr>
            <p:nvPr/>
          </p:nvCxnSpPr>
          <p:spPr bwMode="auto">
            <a:xfrm rot="16200000" flipH="1">
              <a:off x="7683150" y="4931083"/>
              <a:ext cx="1001773" cy="99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7" name="Curved Connector 46"/>
            <p:cNvCxnSpPr>
              <a:stCxn id="41" idx="4"/>
              <a:endCxn id="42" idx="0"/>
            </p:cNvCxnSpPr>
            <p:nvPr/>
          </p:nvCxnSpPr>
          <p:spPr bwMode="auto">
            <a:xfrm rot="5400000">
              <a:off x="6693405" y="4904776"/>
              <a:ext cx="737174" cy="22450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8" name="Curved Connector 47"/>
            <p:cNvCxnSpPr>
              <a:stCxn id="41" idx="4"/>
              <a:endCxn id="43" idx="0"/>
            </p:cNvCxnSpPr>
            <p:nvPr/>
          </p:nvCxnSpPr>
          <p:spPr bwMode="auto">
            <a:xfrm rot="5400000">
              <a:off x="7838397" y="6001448"/>
              <a:ext cx="688855" cy="3429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9" name="Straight Arrow Connector 48"/>
            <p:cNvCxnSpPr>
              <a:stCxn id="40" idx="2"/>
              <a:endCxn id="44" idx="3"/>
            </p:cNvCxnSpPr>
            <p:nvPr/>
          </p:nvCxnSpPr>
          <p:spPr bwMode="auto">
            <a:xfrm rot="10800000">
              <a:off x="5789873" y="4179457"/>
              <a:ext cx="978588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0" name="Straight Arrow Connector 49"/>
            <p:cNvCxnSpPr>
              <a:stCxn id="40" idx="2"/>
              <a:endCxn id="45" idx="3"/>
            </p:cNvCxnSpPr>
            <p:nvPr/>
          </p:nvCxnSpPr>
          <p:spPr bwMode="auto">
            <a:xfrm rot="10800000" flipV="1">
              <a:off x="5789873" y="4263422"/>
              <a:ext cx="978588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bookshop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5391359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862618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Publisher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id_qpr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0" y="1424309"/>
            <a:ext cx="609264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42560" y="3498127"/>
            <a:ext cx="483840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28" name="Shape 27"/>
          <p:cNvCxnSpPr>
            <a:stCxn id="22" idx="6"/>
            <a:endCxn id="27" idx="0"/>
          </p:cNvCxnSpPr>
          <p:nvPr/>
        </p:nvCxnSpPr>
        <p:spPr>
          <a:xfrm>
            <a:off x="6092640" y="1804509"/>
            <a:ext cx="69120" cy="1693618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0" y="2184709"/>
            <a:ext cx="5055840" cy="829527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4" name="Shape 33"/>
          <p:cNvCxnSpPr>
            <a:stCxn id="32" idx="4"/>
            <a:endCxn id="74" idx="2"/>
          </p:cNvCxnSpPr>
          <p:nvPr/>
        </p:nvCxnSpPr>
        <p:spPr>
          <a:xfrm rot="16200000" flipH="1">
            <a:off x="2236542" y="3305614"/>
            <a:ext cx="2626836" cy="2044080"/>
          </a:xfrm>
          <a:prstGeom prst="curvedConnector2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119360" y="4465908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68959" y="1769945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0" y="2461218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8" name="Shape 37"/>
          <p:cNvCxnSpPr>
            <a:stCxn id="36" idx="4"/>
            <a:endCxn id="35" idx="2"/>
          </p:cNvCxnSpPr>
          <p:nvPr/>
        </p:nvCxnSpPr>
        <p:spPr>
          <a:xfrm rot="16200000" flipH="1">
            <a:off x="3411589" y="965519"/>
            <a:ext cx="2488581" cy="4926961"/>
          </a:xfrm>
          <a:prstGeom prst="curvedConnector2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37" idx="4"/>
            <a:endCxn id="35" idx="2"/>
          </p:cNvCxnSpPr>
          <p:nvPr/>
        </p:nvCxnSpPr>
        <p:spPr>
          <a:xfrm rot="16200000" flipH="1">
            <a:off x="2922745" y="476676"/>
            <a:ext cx="1797309" cy="6595920"/>
          </a:xfrm>
          <a:prstGeom prst="curvedConnector2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572000" y="4880672"/>
            <a:ext cx="4354560" cy="1520800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6"/>
          <p:cNvGrpSpPr/>
          <p:nvPr/>
        </p:nvGrpSpPr>
        <p:grpSpPr>
          <a:xfrm>
            <a:off x="4019040" y="3612641"/>
            <a:ext cx="4741542" cy="2449274"/>
            <a:chOff x="4430712" y="3982268"/>
            <a:chExt cx="5227229" cy="2699871"/>
          </a:xfrm>
        </p:grpSpPr>
        <p:sp>
          <p:nvSpPr>
            <p:cNvPr id="27" name="Oval 26"/>
            <p:cNvSpPr/>
            <p:nvPr/>
          </p:nvSpPr>
          <p:spPr bwMode="auto">
            <a:xfrm>
              <a:off x="6768460" y="4096148"/>
              <a:ext cx="2830156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336064" y="6395910"/>
              <a:ext cx="1206761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704278" y="6347591"/>
              <a:ext cx="2953663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53" name="Curved Connector 52"/>
            <p:cNvCxnSpPr>
              <a:stCxn id="27" idx="4"/>
              <a:endCxn id="29" idx="0"/>
            </p:cNvCxnSpPr>
            <p:nvPr/>
          </p:nvCxnSpPr>
          <p:spPr bwMode="auto">
            <a:xfrm rot="16200000" flipH="1">
              <a:off x="7683150" y="4931083"/>
              <a:ext cx="1001773" cy="99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54" name="Curved Connector 53"/>
            <p:cNvCxnSpPr>
              <a:stCxn id="29" idx="4"/>
              <a:endCxn id="30" idx="0"/>
            </p:cNvCxnSpPr>
            <p:nvPr/>
          </p:nvCxnSpPr>
          <p:spPr bwMode="auto">
            <a:xfrm rot="5400000">
              <a:off x="6693405" y="4904776"/>
              <a:ext cx="737174" cy="22450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55" name="Curved Connector 54"/>
            <p:cNvCxnSpPr>
              <a:stCxn id="29" idx="4"/>
              <a:endCxn id="31" idx="0"/>
            </p:cNvCxnSpPr>
            <p:nvPr/>
          </p:nvCxnSpPr>
          <p:spPr bwMode="auto">
            <a:xfrm rot="5400000">
              <a:off x="7838397" y="6001448"/>
              <a:ext cx="688855" cy="3429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56" name="Straight Arrow Connector 55"/>
            <p:cNvCxnSpPr>
              <a:stCxn id="27" idx="2"/>
              <a:endCxn id="51" idx="3"/>
            </p:cNvCxnSpPr>
            <p:nvPr/>
          </p:nvCxnSpPr>
          <p:spPr bwMode="auto">
            <a:xfrm rot="10800000">
              <a:off x="5789873" y="4179457"/>
              <a:ext cx="978588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7" name="Straight Arrow Connector 56"/>
            <p:cNvCxnSpPr>
              <a:stCxn id="27" idx="2"/>
              <a:endCxn id="52" idx="3"/>
            </p:cNvCxnSpPr>
            <p:nvPr/>
          </p:nvCxnSpPr>
          <p:spPr bwMode="auto">
            <a:xfrm rot="10800000" flipV="1">
              <a:off x="5789873" y="4263422"/>
              <a:ext cx="978588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transform “Person Table”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5391359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862618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Publisher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id_qpr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>
          <a:xfrm>
            <a:off x="0" y="2184709"/>
            <a:ext cx="5055840" cy="829527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72000" y="4880672"/>
            <a:ext cx="4354560" cy="1520800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4" name="Shape 33"/>
          <p:cNvCxnSpPr>
            <a:stCxn id="32" idx="4"/>
            <a:endCxn id="33" idx="2"/>
          </p:cNvCxnSpPr>
          <p:nvPr/>
        </p:nvCxnSpPr>
        <p:spPr>
          <a:xfrm rot="16200000" flipH="1">
            <a:off x="2236542" y="3305614"/>
            <a:ext cx="2626836" cy="2044080"/>
          </a:xfrm>
          <a:prstGeom prst="curvedConnector2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9200" y="3221618"/>
            <a:ext cx="3939840" cy="3387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:P_Table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rr:subjectMap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rr:termtype "BlankNode" ;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rr:column "ID" ;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rr:predicateMap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rr:predicate a:name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"Name"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rr:predicateMap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rr:predicate a:homepage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"Homepage"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rr:termtype "IRI"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6"/>
          <p:cNvGrpSpPr/>
          <p:nvPr/>
        </p:nvGrpSpPr>
        <p:grpSpPr>
          <a:xfrm>
            <a:off x="4019040" y="3612641"/>
            <a:ext cx="4741542" cy="2449274"/>
            <a:chOff x="4430712" y="3982268"/>
            <a:chExt cx="5227229" cy="2699871"/>
          </a:xfrm>
        </p:grpSpPr>
        <p:sp>
          <p:nvSpPr>
            <p:cNvPr id="30" name="Oval 29"/>
            <p:cNvSpPr/>
            <p:nvPr/>
          </p:nvSpPr>
          <p:spPr bwMode="auto">
            <a:xfrm>
              <a:off x="6768460" y="4096148"/>
              <a:ext cx="2830156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336064" y="6395910"/>
              <a:ext cx="1206761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704278" y="6347591"/>
              <a:ext cx="2953663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54" name="Curved Connector 53"/>
            <p:cNvCxnSpPr>
              <a:stCxn id="30" idx="4"/>
              <a:endCxn id="31" idx="0"/>
            </p:cNvCxnSpPr>
            <p:nvPr/>
          </p:nvCxnSpPr>
          <p:spPr bwMode="auto">
            <a:xfrm rot="16200000" flipH="1">
              <a:off x="7683150" y="4931083"/>
              <a:ext cx="1001773" cy="99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55" name="Curved Connector 54"/>
            <p:cNvCxnSpPr>
              <a:stCxn id="31" idx="4"/>
              <a:endCxn id="34" idx="0"/>
            </p:cNvCxnSpPr>
            <p:nvPr/>
          </p:nvCxnSpPr>
          <p:spPr bwMode="auto">
            <a:xfrm rot="5400000">
              <a:off x="6693405" y="4904776"/>
              <a:ext cx="737174" cy="22450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56" name="Curved Connector 55"/>
            <p:cNvCxnSpPr>
              <a:stCxn id="31" idx="4"/>
              <a:endCxn id="51" idx="0"/>
            </p:cNvCxnSpPr>
            <p:nvPr/>
          </p:nvCxnSpPr>
          <p:spPr bwMode="auto">
            <a:xfrm rot="5400000">
              <a:off x="7838397" y="6001448"/>
              <a:ext cx="688855" cy="3429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57" name="Straight Arrow Connector 56"/>
            <p:cNvCxnSpPr>
              <a:stCxn id="30" idx="2"/>
              <a:endCxn id="52" idx="3"/>
            </p:cNvCxnSpPr>
            <p:nvPr/>
          </p:nvCxnSpPr>
          <p:spPr bwMode="auto">
            <a:xfrm rot="10800000">
              <a:off x="5789873" y="4179457"/>
              <a:ext cx="978588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8" name="Straight Arrow Connector 57"/>
            <p:cNvCxnSpPr>
              <a:stCxn id="30" idx="2"/>
              <a:endCxn id="53" idx="3"/>
            </p:cNvCxnSpPr>
            <p:nvPr/>
          </p:nvCxnSpPr>
          <p:spPr bwMode="auto">
            <a:xfrm rot="10800000" flipV="1">
              <a:off x="5789873" y="4263422"/>
              <a:ext cx="978588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transform “Book Table”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5391359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862618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Publisher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id_qpr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0" y="1424309"/>
            <a:ext cx="609264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42560" y="3498127"/>
            <a:ext cx="483840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28" name="Shape 27"/>
          <p:cNvCxnSpPr>
            <a:stCxn id="22" idx="6"/>
            <a:endCxn id="27" idx="0"/>
          </p:cNvCxnSpPr>
          <p:nvPr/>
        </p:nvCxnSpPr>
        <p:spPr>
          <a:xfrm>
            <a:off x="6092640" y="1804509"/>
            <a:ext cx="69120" cy="1693618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42560" y="3498127"/>
            <a:ext cx="483840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9201" y="3221618"/>
            <a:ext cx="3939839" cy="3456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rr:subjectMap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rr:value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rr:prefix "http://...isbn/" ;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"ISBN" ;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rr:predicateMap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rr:predicate a:title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"Title"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rr:predicateMap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rr:predicate a:year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"Year"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6"/>
          <p:cNvGrpSpPr/>
          <p:nvPr/>
        </p:nvGrpSpPr>
        <p:grpSpPr>
          <a:xfrm>
            <a:off x="4019040" y="3612641"/>
            <a:ext cx="4741542" cy="2449274"/>
            <a:chOff x="4430712" y="3982268"/>
            <a:chExt cx="5227229" cy="2699871"/>
          </a:xfrm>
        </p:grpSpPr>
        <p:sp>
          <p:nvSpPr>
            <p:cNvPr id="29" name="Oval 28"/>
            <p:cNvSpPr/>
            <p:nvPr/>
          </p:nvSpPr>
          <p:spPr bwMode="auto">
            <a:xfrm>
              <a:off x="6768460" y="4096148"/>
              <a:ext cx="2830156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336064" y="6395910"/>
              <a:ext cx="1206761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704278" y="6347591"/>
              <a:ext cx="2953663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57" name="Curved Connector 56"/>
            <p:cNvCxnSpPr>
              <a:stCxn id="29" idx="4"/>
              <a:endCxn id="30" idx="0"/>
            </p:cNvCxnSpPr>
            <p:nvPr/>
          </p:nvCxnSpPr>
          <p:spPr bwMode="auto">
            <a:xfrm rot="16200000" flipH="1">
              <a:off x="7683150" y="4931083"/>
              <a:ext cx="1001773" cy="99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58" name="Curved Connector 57"/>
            <p:cNvCxnSpPr>
              <a:stCxn id="30" idx="4"/>
              <a:endCxn id="31" idx="0"/>
            </p:cNvCxnSpPr>
            <p:nvPr/>
          </p:nvCxnSpPr>
          <p:spPr bwMode="auto">
            <a:xfrm rot="5400000">
              <a:off x="6693405" y="4904776"/>
              <a:ext cx="737174" cy="22450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59" name="Curved Connector 58"/>
            <p:cNvCxnSpPr>
              <a:stCxn id="30" idx="4"/>
              <a:endCxn id="54" idx="0"/>
            </p:cNvCxnSpPr>
            <p:nvPr/>
          </p:nvCxnSpPr>
          <p:spPr bwMode="auto">
            <a:xfrm rot="5400000">
              <a:off x="7838397" y="6001448"/>
              <a:ext cx="688855" cy="3429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stCxn id="29" idx="2"/>
              <a:endCxn id="55" idx="3"/>
            </p:cNvCxnSpPr>
            <p:nvPr/>
          </p:nvCxnSpPr>
          <p:spPr bwMode="auto">
            <a:xfrm rot="10800000">
              <a:off x="5789873" y="4179457"/>
              <a:ext cx="978588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1" name="Straight Arrow Connector 60"/>
            <p:cNvCxnSpPr>
              <a:stCxn id="29" idx="2"/>
              <a:endCxn id="56" idx="3"/>
            </p:cNvCxnSpPr>
            <p:nvPr/>
          </p:nvCxnSpPr>
          <p:spPr bwMode="auto">
            <a:xfrm rot="10800000" flipV="1">
              <a:off x="5789873" y="4263422"/>
              <a:ext cx="978588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3: “bind” the two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5391359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862618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Publisher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id_qpr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7188480" y="4518577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68959" y="1769945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0" y="2461218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8" name="Shape 37"/>
          <p:cNvCxnSpPr>
            <a:stCxn id="36" idx="4"/>
            <a:endCxn id="35" idx="2"/>
          </p:cNvCxnSpPr>
          <p:nvPr/>
        </p:nvCxnSpPr>
        <p:spPr>
          <a:xfrm rot="16200000" flipH="1">
            <a:off x="3419815" y="957294"/>
            <a:ext cx="2541250" cy="4996081"/>
          </a:xfrm>
          <a:prstGeom prst="curvedConnector2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37" idx="4"/>
            <a:endCxn id="35" idx="2"/>
          </p:cNvCxnSpPr>
          <p:nvPr/>
        </p:nvCxnSpPr>
        <p:spPr>
          <a:xfrm rot="16200000" flipH="1">
            <a:off x="2930971" y="468450"/>
            <a:ext cx="1849978" cy="6665040"/>
          </a:xfrm>
          <a:prstGeom prst="curvedConnector2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79201" y="3221618"/>
            <a:ext cx="3939839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a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...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rr:refPredicateObjectMap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rr:refPredicateMap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rr:predicate a:author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rr:refObjectMap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rr:parentTriplesMap :P_Table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rr:joinCondition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"{child}.Author = {parent}.ID"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]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].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some additional features</a:t>
            </a:r>
          </a:p>
          <a:p>
            <a:pPr lvl="1"/>
            <a:r>
              <a:rPr lang="en-US" dirty="0" smtClean="0"/>
              <a:t>assign a datatype to a literal object</a:t>
            </a:r>
          </a:p>
          <a:p>
            <a:pPr lvl="1"/>
            <a:r>
              <a:rPr lang="en-US" dirty="0" smtClean="0"/>
              <a:t>more complicated object assignments (e.g., for a specific column the object is a cell of </a:t>
            </a:r>
            <a:r>
              <a:rPr lang="en-US" i="1" dirty="0" smtClean="0"/>
              <a:t>another </a:t>
            </a:r>
            <a:r>
              <a:rPr lang="en-US" dirty="0" smtClean="0"/>
              <a:t>column)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R2RML features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32160" y="3912891"/>
            <a:ext cx="7603199" cy="1728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...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...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"Year"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</a:t>
            </a:r>
            <a:r>
              <a:rPr lang="en-US" sz="1100" b="1" noProof="1" smtClean="0">
                <a:solidFill>
                  <a:schemeClr val="accent2"/>
                </a:solidFill>
                <a:latin typeface="Courier New" charset="0"/>
                <a:ea typeface="msmincho" charset="0"/>
                <a:cs typeface="msmincho" charset="0"/>
              </a:rPr>
              <a:t>rr:datatype xsd:year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41" y="1479703"/>
            <a:ext cx="8639999" cy="705006"/>
          </a:xfrm>
        </p:spPr>
        <p:txBody>
          <a:bodyPr/>
          <a:lstStyle/>
          <a:p>
            <a:r>
              <a:rPr lang="en-US" dirty="0" smtClean="0"/>
              <a:t>Back to our example: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R2RML features: logical table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57280" y="3809938"/>
            <a:ext cx="3041279" cy="1175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rr:subjectMap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rr:value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rr:prefix "http://...isbn/" ;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"ISBN" ;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58720" y="6367449"/>
            <a:ext cx="2646121" cy="31073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07526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lang="en-US" sz="1000" b="1" noProof="1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55680" y="3948193"/>
          <a:ext cx="2274458" cy="62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291"/>
                <a:gridCol w="535167"/>
              </a:tblGrid>
              <a:tr h="31107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ISBN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  <a:tr h="31107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0006511409X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</a:tbl>
          </a:graphicData>
        </a:graphic>
      </p:graphicFrame>
      <p:cxnSp>
        <p:nvCxnSpPr>
          <p:cNvPr id="16" name="Straight Arrow Connector 15"/>
          <p:cNvCxnSpPr>
            <a:endCxn id="14" idx="0"/>
          </p:cNvCxnSpPr>
          <p:nvPr/>
        </p:nvCxnSpPr>
        <p:spPr>
          <a:xfrm rot="16200000" flipH="1">
            <a:off x="2606960" y="4392627"/>
            <a:ext cx="2073621" cy="1876021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41" y="1216927"/>
            <a:ext cx="8639999" cy="17973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alternative could have been to use SQL</a:t>
            </a:r>
          </a:p>
          <a:p>
            <a:pPr lvl="1"/>
            <a:r>
              <a:rPr lang="en-US" dirty="0" smtClean="0"/>
              <a:t>generate a “logical table”</a:t>
            </a:r>
          </a:p>
          <a:p>
            <a:pPr lvl="1"/>
            <a:r>
              <a:rPr lang="en-US" dirty="0" smtClean="0"/>
              <a:t>all other definitions are on that logical table</a:t>
            </a:r>
          </a:p>
          <a:p>
            <a:r>
              <a:rPr lang="en-US" dirty="0" smtClean="0"/>
              <a:t>Would be an overkill for our example, but can be very powerful for complicated cases!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R2RML features: logical table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3258720" y="6367449"/>
            <a:ext cx="2646121" cy="31073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07526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lang="en-US" sz="1000" b="1" noProof="1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5680" y="3948193"/>
          <a:ext cx="2274458" cy="62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291"/>
                <a:gridCol w="535167"/>
              </a:tblGrid>
              <a:tr h="31107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ISBN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  <a:tr h="31107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0006511409X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63200" y="4362956"/>
          <a:ext cx="3732479" cy="62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48"/>
                <a:gridCol w="878231"/>
              </a:tblGrid>
              <a:tr h="31107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id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  <a:tr h="31107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http://…isbn/0006511409X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982240" y="3256920"/>
            <a:ext cx="3317760" cy="898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rr:SQLQuery "Select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("http://…isbn/" || ISBN) AS id,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Author, Title, Publisher, Year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from b_table "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74880" y="4293829"/>
            <a:ext cx="2350080" cy="34563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0"/>
          </p:cNvCxnSpPr>
          <p:nvPr/>
        </p:nvCxnSpPr>
        <p:spPr>
          <a:xfrm rot="10800000" flipV="1">
            <a:off x="4581782" y="5054227"/>
            <a:ext cx="2547663" cy="1313221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2640" y="5330738"/>
            <a:ext cx="2903040" cy="898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…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rr:subjectMap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ff:column "id"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Microformats</a:t>
            </a:r>
          </a:p>
          <a:p>
            <a:pPr lvl="1"/>
            <a:r>
              <a:rPr lang="en-US" dirty="0" smtClean="0"/>
              <a:t>reuses HTML attributes like @class, @title</a:t>
            </a:r>
          </a:p>
          <a:p>
            <a:pPr lvl="1"/>
            <a:r>
              <a:rPr lang="en-US" dirty="0" smtClean="0"/>
              <a:t>separate vocabularies (address, CV, …)</a:t>
            </a:r>
          </a:p>
          <a:p>
            <a:pPr lvl="1"/>
            <a:r>
              <a:rPr lang="en-US" dirty="0" smtClean="0"/>
              <a:t>difficult to mix microformats (no concept of namespaces)</a:t>
            </a:r>
          </a:p>
          <a:p>
            <a:pPr lvl="1"/>
            <a:r>
              <a:rPr lang="en-US" dirty="0" smtClean="0"/>
              <a:t>possible to transform via, e.g., XSLT + GRDDL, but all transformations are vocabulary dependent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R2RML processor might be complex</a:t>
            </a:r>
          </a:p>
          <a:p>
            <a:pPr lvl="1"/>
            <a:r>
              <a:rPr lang="en-US" dirty="0" smtClean="0"/>
              <a:t>includes an SQL engine, for example</a:t>
            </a:r>
          </a:p>
          <a:p>
            <a:pPr lvl="1"/>
            <a:r>
              <a:rPr lang="en-US" dirty="0" smtClean="0"/>
              <a:t>fine when bound to big RDB systems</a:t>
            </a:r>
          </a:p>
          <a:p>
            <a:r>
              <a:rPr lang="en-US" dirty="0" smtClean="0"/>
              <a:t>An alternative: generate an crude RDF Graph</a:t>
            </a:r>
          </a:p>
          <a:p>
            <a:pPr lvl="1"/>
            <a:r>
              <a:rPr lang="en-US" dirty="0" smtClean="0"/>
              <a:t>no transformations, links among tables only, etc.</a:t>
            </a:r>
          </a:p>
          <a:p>
            <a:pPr lvl="1"/>
            <a:r>
              <a:rPr lang="en-US" dirty="0" smtClean="0"/>
              <a:t>it is the equivalent of a “Null” R2RML, i.e., no need to specify one</a:t>
            </a:r>
          </a:p>
          <a:p>
            <a:r>
              <a:rPr lang="en-US" dirty="0" smtClean="0"/>
              <a:t>That graph can be processed further with RDFS, rules, etc</a:t>
            </a:r>
          </a:p>
          <a:p>
            <a:r>
              <a:rPr lang="en-US" dirty="0" smtClean="0"/>
              <a:t>This is also properly defined, referred to as “Direct Mapping”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R2RML Direct Mapping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mapping of the bookshop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5391359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862618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Publisher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id_qpr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mapping of the bookshop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5391359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862618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Publisher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id_qpr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0" y="1424309"/>
            <a:ext cx="609264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90209" y="3217330"/>
            <a:ext cx="4780803" cy="1711700"/>
            <a:chOff x="3880802" y="3217330"/>
            <a:chExt cx="4780803" cy="1711700"/>
          </a:xfrm>
        </p:grpSpPr>
        <p:grpSp>
          <p:nvGrpSpPr>
            <p:cNvPr id="20" name="Group 54"/>
            <p:cNvGrpSpPr/>
            <p:nvPr/>
          </p:nvGrpSpPr>
          <p:grpSpPr>
            <a:xfrm>
              <a:off x="3880802" y="3601309"/>
              <a:ext cx="4780803" cy="1327721"/>
              <a:chOff x="4278312" y="3969778"/>
              <a:chExt cx="5270503" cy="1463567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6823757" y="4096148"/>
                <a:ext cx="2725058" cy="33454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&lt;Book/ISBN=0006511409#_&gt;</a:t>
                </a:r>
                <a:endPara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4278312" y="4060501"/>
                <a:ext cx="1511559" cy="2379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The Glass Palace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278312" y="4328996"/>
                <a:ext cx="1511559" cy="2379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2000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cxnSp>
            <p:nvCxnSpPr>
              <p:cNvPr id="34" name="Curved Connector 33"/>
              <p:cNvCxnSpPr>
                <a:stCxn id="28" idx="4"/>
              </p:cNvCxnSpPr>
              <p:nvPr/>
            </p:nvCxnSpPr>
            <p:spPr bwMode="auto">
              <a:xfrm rot="5400000">
                <a:off x="7685400" y="4931582"/>
                <a:ext cx="1001774" cy="1751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7" name="Straight Arrow Connector 36"/>
              <p:cNvCxnSpPr>
                <a:stCxn id="28" idx="2"/>
                <a:endCxn id="32" idx="3"/>
              </p:cNvCxnSpPr>
              <p:nvPr/>
            </p:nvCxnSpPr>
            <p:spPr bwMode="auto">
              <a:xfrm rot="10800000">
                <a:off x="5789871" y="4179456"/>
                <a:ext cx="1033886" cy="83966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8" name="Straight Arrow Connector 37"/>
              <p:cNvCxnSpPr>
                <a:stCxn id="28" idx="2"/>
                <a:endCxn id="33" idx="3"/>
              </p:cNvCxnSpPr>
              <p:nvPr/>
            </p:nvCxnSpPr>
            <p:spPr bwMode="auto">
              <a:xfrm rot="10800000" flipV="1">
                <a:off x="5789871" y="4263422"/>
                <a:ext cx="1033886" cy="18453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 rot="238339">
                <a:off x="5905021" y="3969778"/>
                <a:ext cx="1060827" cy="254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&lt;Book#Title&gt;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21077710">
                <a:off x="5962060" y="4323931"/>
                <a:ext cx="1153594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&lt;Book#Year&gt;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164512" y="4846637"/>
                <a:ext cx="12192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&lt;Book#Author&gt;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5251914" y="3217330"/>
              <a:ext cx="1371115" cy="2158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0006511409X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22" name="Straight Arrow Connector 21"/>
            <p:cNvCxnSpPr>
              <a:stCxn id="28" idx="0"/>
              <a:endCxn id="21" idx="2"/>
            </p:cNvCxnSpPr>
            <p:nvPr/>
          </p:nvCxnSpPr>
          <p:spPr bwMode="auto">
            <a:xfrm rot="16200000" flipV="1">
              <a:off x="6540176" y="2830455"/>
              <a:ext cx="282793" cy="148819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 rot="816552">
              <a:off x="6585325" y="3415597"/>
              <a:ext cx="962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&lt;</a:t>
              </a:r>
              <a:r>
                <a:rPr lang="en-US" sz="900" b="1" noProof="1" smtClean="0">
                  <a:solidFill>
                    <a:srgbClr val="0D0D0D"/>
                  </a:solidFill>
                </a:rPr>
                <a:t>Book</a:t>
              </a:r>
              <a:r>
                <a:rPr lang="en-US" sz="900" b="1" noProof="1" smtClean="0">
                  <a:solidFill>
                    <a:srgbClr val="0D0D0D"/>
                  </a:solidFill>
                </a:rPr>
                <a:t>#ISBN&gt;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cxnSp>
        <p:nvCxnSpPr>
          <p:cNvPr id="46" name="Shape 45"/>
          <p:cNvCxnSpPr>
            <a:endCxn id="47" idx="0"/>
          </p:cNvCxnSpPr>
          <p:nvPr/>
        </p:nvCxnSpPr>
        <p:spPr>
          <a:xfrm>
            <a:off x="6092640" y="1804509"/>
            <a:ext cx="241920" cy="1365786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880800" y="3170295"/>
            <a:ext cx="4907520" cy="1226485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mapping of the bookshop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5391359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862618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Publisher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id_qpr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0" y="1424309"/>
            <a:ext cx="609264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57" name="Shape 56"/>
          <p:cNvCxnSpPr>
            <a:stCxn id="56" idx="6"/>
            <a:endCxn id="66" idx="0"/>
          </p:cNvCxnSpPr>
          <p:nvPr/>
        </p:nvCxnSpPr>
        <p:spPr>
          <a:xfrm>
            <a:off x="6092640" y="1804509"/>
            <a:ext cx="241920" cy="1365786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0" y="2184709"/>
            <a:ext cx="5055840" cy="829527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59" name="Shape 58"/>
          <p:cNvCxnSpPr>
            <a:stCxn id="58" idx="4"/>
            <a:endCxn id="65" idx="2"/>
          </p:cNvCxnSpPr>
          <p:nvPr/>
        </p:nvCxnSpPr>
        <p:spPr>
          <a:xfrm rot="16200000" flipH="1">
            <a:off x="2271105" y="3271050"/>
            <a:ext cx="2557709" cy="2044080"/>
          </a:xfrm>
          <a:prstGeom prst="curvedConnector2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572000" y="4742418"/>
            <a:ext cx="4354560" cy="1659054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880800" y="3170295"/>
            <a:ext cx="4907520" cy="1226485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880800" y="3217330"/>
            <a:ext cx="5045760" cy="2797796"/>
            <a:chOff x="3880800" y="3217330"/>
            <a:chExt cx="5045760" cy="2797796"/>
          </a:xfrm>
        </p:grpSpPr>
        <p:grpSp>
          <p:nvGrpSpPr>
            <p:cNvPr id="2" name="Group 54"/>
            <p:cNvGrpSpPr/>
            <p:nvPr/>
          </p:nvGrpSpPr>
          <p:grpSpPr>
            <a:xfrm>
              <a:off x="3880800" y="3601310"/>
              <a:ext cx="5045760" cy="2413816"/>
              <a:chOff x="4278312" y="3969778"/>
              <a:chExt cx="5562600" cy="2660785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6823757" y="4096148"/>
                <a:ext cx="2725058" cy="33454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&lt;Book/ISBN=0006511409#_&gt;</a:t>
                </a:r>
                <a:endPara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7348086" y="5432469"/>
                <a:ext cx="1676400" cy="22626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525892" y="6392652"/>
                <a:ext cx="1206759" cy="2379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rgbClr val="0D0D0D"/>
                    </a:solidFill>
                  </a:rPr>
                  <a:t>Ghosh, Amitav</a:t>
                </a:r>
                <a:endParaRPr lang="en-US" sz="900" b="1" noProof="1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278312" y="4060501"/>
                <a:ext cx="1511559" cy="2379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The Glass Palace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4278312" y="4328996"/>
                <a:ext cx="1511559" cy="2379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2000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cxnSp>
            <p:nvCxnSpPr>
              <p:cNvPr id="18" name="Curved Connector 17"/>
              <p:cNvCxnSpPr>
                <a:stCxn id="8" idx="4"/>
                <a:endCxn id="10" idx="0"/>
              </p:cNvCxnSpPr>
              <p:nvPr/>
            </p:nvCxnSpPr>
            <p:spPr bwMode="auto">
              <a:xfrm rot="5400000">
                <a:off x="7685400" y="4931582"/>
                <a:ext cx="1001774" cy="1751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19" name="Curved Connector 18"/>
              <p:cNvCxnSpPr>
                <a:stCxn id="10" idx="4"/>
                <a:endCxn id="11" idx="0"/>
              </p:cNvCxnSpPr>
              <p:nvPr/>
            </p:nvCxnSpPr>
            <p:spPr bwMode="auto">
              <a:xfrm rot="5400000">
                <a:off x="6790822" y="4997186"/>
                <a:ext cx="733916" cy="2057014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0" name="Curved Connector 19"/>
              <p:cNvCxnSpPr>
                <a:stCxn id="10" idx="4"/>
                <a:endCxn id="40" idx="0"/>
              </p:cNvCxnSpPr>
              <p:nvPr/>
            </p:nvCxnSpPr>
            <p:spPr bwMode="auto">
              <a:xfrm rot="5400000">
                <a:off x="7817513" y="6023879"/>
                <a:ext cx="733916" cy="3633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3" name="Straight Arrow Connector 22"/>
              <p:cNvCxnSpPr>
                <a:stCxn id="8" idx="2"/>
                <a:endCxn id="13" idx="3"/>
              </p:cNvCxnSpPr>
              <p:nvPr/>
            </p:nvCxnSpPr>
            <p:spPr bwMode="auto">
              <a:xfrm rot="10800000">
                <a:off x="5789871" y="4179456"/>
                <a:ext cx="1033886" cy="83966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4" name="Straight Arrow Connector 23"/>
              <p:cNvCxnSpPr>
                <a:stCxn id="8" idx="2"/>
                <a:endCxn id="14" idx="3"/>
              </p:cNvCxnSpPr>
              <p:nvPr/>
            </p:nvCxnSpPr>
            <p:spPr bwMode="auto">
              <a:xfrm rot="10800000" flipV="1">
                <a:off x="5789871" y="4263422"/>
                <a:ext cx="1033886" cy="18453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 rot="238339">
                <a:off x="5905021" y="3969778"/>
                <a:ext cx="1060827" cy="254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&lt;Book#Title&gt;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21077710">
                <a:off x="5962060" y="4323931"/>
                <a:ext cx="1153594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&lt;Book#Year&gt;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35713" y="5684838"/>
                <a:ext cx="13716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&lt;Author</a:t>
                </a:r>
                <a:r>
                  <a:rPr lang="en-US" sz="900" b="1" noProof="1" smtClean="0">
                    <a:solidFill>
                      <a:srgbClr val="0D0D0D"/>
                    </a:solidFill>
                  </a:rPr>
                  <a:t>#</a:t>
                </a:r>
                <a:r>
                  <a:rPr lang="en-US" sz="900" b="1" noProof="1" smtClean="0">
                    <a:solidFill>
                      <a:srgbClr val="0D0D0D"/>
                    </a:solidFill>
                  </a:rPr>
                  <a:t>Name&gt;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40712" y="5922716"/>
                <a:ext cx="16002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&lt;Author#Homepage&gt;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64512" y="4846637"/>
                <a:ext cx="12192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&lt;Book#Author&gt;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79475" y="5405298"/>
                <a:ext cx="1810656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&lt;Author/ID=id_xyz#_&gt;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115854" y="6392653"/>
                <a:ext cx="2133599" cy="2379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rgbClr val="0D0D0D"/>
                    </a:solidFill>
                  </a:rPr>
                  <a:t>http://www.amitavghosh.com</a:t>
                </a:r>
                <a:endParaRPr lang="en-US" sz="900" b="1" noProof="1">
                  <a:solidFill>
                    <a:srgbClr val="0D0D0D"/>
                  </a:solidFill>
                  <a:latin typeface="Arial" charset="0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 bwMode="auto">
            <a:xfrm>
              <a:off x="5251914" y="3217330"/>
              <a:ext cx="1371115" cy="2158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0006511409X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37" name="Straight Arrow Connector 36"/>
            <p:cNvCxnSpPr>
              <a:stCxn id="8" idx="0"/>
              <a:endCxn id="32" idx="2"/>
            </p:cNvCxnSpPr>
            <p:nvPr/>
          </p:nvCxnSpPr>
          <p:spPr bwMode="auto">
            <a:xfrm rot="16200000" flipV="1">
              <a:off x="6540176" y="2830455"/>
              <a:ext cx="282793" cy="148819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 rot="816552">
              <a:off x="6585325" y="3415597"/>
              <a:ext cx="962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&lt;</a:t>
              </a:r>
              <a:r>
                <a:rPr lang="en-US" sz="900" b="1" noProof="1" smtClean="0">
                  <a:solidFill>
                    <a:srgbClr val="0D0D0D"/>
                  </a:solidFill>
                </a:rPr>
                <a:t>Book</a:t>
              </a:r>
              <a:r>
                <a:rPr lang="en-US" sz="900" b="1" noProof="1" smtClean="0">
                  <a:solidFill>
                    <a:srgbClr val="0D0D0D"/>
                  </a:solidFill>
                </a:rPr>
                <a:t>#ISBN&gt;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graph must be transformed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>
            <a:off x="4320726" y="4108412"/>
            <a:ext cx="4724536" cy="2437441"/>
            <a:chOff x="4430712" y="3981572"/>
            <a:chExt cx="5236882" cy="2701480"/>
          </a:xfrm>
        </p:grpSpPr>
        <p:sp>
          <p:nvSpPr>
            <p:cNvPr id="33" name="Oval 32"/>
            <p:cNvSpPr/>
            <p:nvPr/>
          </p:nvSpPr>
          <p:spPr bwMode="auto">
            <a:xfrm>
              <a:off x="6815267" y="4095236"/>
              <a:ext cx="2733035" cy="33637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389086" y="6395260"/>
              <a:ext cx="1206760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701610" y="6346679"/>
              <a:ext cx="2965984" cy="33637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430712" y="4059852"/>
              <a:ext cx="1359159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430712" y="4328347"/>
              <a:ext cx="1359159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41" name="Curved Connector 40"/>
            <p:cNvCxnSpPr>
              <a:stCxn id="33" idx="4"/>
              <a:endCxn id="34" idx="0"/>
            </p:cNvCxnSpPr>
            <p:nvPr/>
          </p:nvCxnSpPr>
          <p:spPr bwMode="auto">
            <a:xfrm rot="16200000" flipH="1">
              <a:off x="7682728" y="4930665"/>
              <a:ext cx="1000861" cy="274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2" name="Curved Connector 41"/>
            <p:cNvCxnSpPr>
              <a:stCxn id="34" idx="4"/>
              <a:endCxn id="35" idx="0"/>
            </p:cNvCxnSpPr>
            <p:nvPr/>
          </p:nvCxnSpPr>
          <p:spPr bwMode="auto">
            <a:xfrm rot="5400000">
              <a:off x="6720237" y="4930965"/>
              <a:ext cx="736525" cy="2192067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3" name="Curved Connector 42"/>
            <p:cNvCxnSpPr>
              <a:stCxn id="34" idx="4"/>
              <a:endCxn id="36" idx="0"/>
            </p:cNvCxnSpPr>
            <p:nvPr/>
          </p:nvCxnSpPr>
          <p:spPr bwMode="auto">
            <a:xfrm rot="16200000" flipH="1">
              <a:off x="7840596" y="6002672"/>
              <a:ext cx="687944" cy="7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33" idx="2"/>
              <a:endCxn id="37" idx="3"/>
            </p:cNvCxnSpPr>
            <p:nvPr/>
          </p:nvCxnSpPr>
          <p:spPr bwMode="auto">
            <a:xfrm rot="10800000">
              <a:off x="5789872" y="4179458"/>
              <a:ext cx="1025396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33" idx="2"/>
              <a:endCxn id="39" idx="3"/>
            </p:cNvCxnSpPr>
            <p:nvPr/>
          </p:nvCxnSpPr>
          <p:spPr bwMode="auto">
            <a:xfrm rot="10800000" flipV="1">
              <a:off x="5789872" y="4263422"/>
              <a:ext cx="1025396" cy="18452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 rot="238339">
              <a:off x="6072351" y="3981572"/>
              <a:ext cx="56088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1215795">
              <a:off x="6106894" y="4316443"/>
              <a:ext cx="69119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96629" y="5779180"/>
              <a:ext cx="710683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68760" y="5922716"/>
              <a:ext cx="103875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58475" y="5093070"/>
              <a:ext cx="820437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62" name="Content Placeholder 1"/>
          <p:cNvSpPr txBox="1">
            <a:spLocks/>
          </p:cNvSpPr>
          <p:nvPr/>
        </p:nvSpPr>
        <p:spPr>
          <a:xfrm>
            <a:off x="148320" y="4189400"/>
            <a:ext cx="4019040" cy="2350328"/>
          </a:xfrm>
          <a:prstGeom prst="rect">
            <a:avLst/>
          </a:prstGeom>
        </p:spPr>
        <p:txBody>
          <a:bodyPr vert="horz" lIns="91420" tIns="45711" rIns="91420" bIns="45711">
            <a:normAutofit fontScale="92500"/>
          </a:bodyPr>
          <a:lstStyle/>
          <a:p>
            <a:pPr marL="365684" indent="-255978" defTabSz="829452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Property names should be mapped</a:t>
            </a:r>
          </a:p>
          <a:p>
            <a:pPr marL="365684" indent="-255978" defTabSz="829452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URI-</a:t>
            </a:r>
            <a:r>
              <a:rPr lang="en-US" sz="2700" dirty="0" err="1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s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should be minted</a:t>
            </a:r>
          </a:p>
          <a:p>
            <a:pPr marL="365684" indent="-255978" defTabSz="829452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Literals should be replaced by URI-</a:t>
            </a:r>
            <a:r>
              <a:rPr lang="en-US" sz="2700" dirty="0" err="1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s</a:t>
            </a:r>
            <a:endParaRPr lang="en-US" sz="2700" dirty="0" smtClean="0">
              <a:solidFill>
                <a:schemeClr val="bg1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cxnSp>
        <p:nvCxnSpPr>
          <p:cNvPr id="69" name="Curved Connector 63"/>
          <p:cNvCxnSpPr/>
          <p:nvPr/>
        </p:nvCxnSpPr>
        <p:spPr>
          <a:xfrm>
            <a:off x="4710240" y="2322963"/>
            <a:ext cx="3205241" cy="1540101"/>
          </a:xfrm>
          <a:prstGeom prst="curvedConnector2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48320" y="1242137"/>
            <a:ext cx="5037017" cy="2719977"/>
            <a:chOff x="148320" y="1242137"/>
            <a:chExt cx="5037017" cy="2719977"/>
          </a:xfrm>
        </p:grpSpPr>
        <p:grpSp>
          <p:nvGrpSpPr>
            <p:cNvPr id="2" name="Group 54"/>
            <p:cNvGrpSpPr/>
            <p:nvPr/>
          </p:nvGrpSpPr>
          <p:grpSpPr>
            <a:xfrm>
              <a:off x="148320" y="1635829"/>
              <a:ext cx="5037017" cy="2326285"/>
              <a:chOff x="4278312" y="4015906"/>
              <a:chExt cx="5667317" cy="2617107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6740436" y="4092704"/>
                <a:ext cx="2898401" cy="34143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&lt;Book/ISBN=0006511409#_&gt;</a:t>
                </a:r>
                <a:endPara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7348086" y="5432469"/>
                <a:ext cx="1676400" cy="22626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525892" y="6390202"/>
                <a:ext cx="1206759" cy="2428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rgbClr val="0D0D0D"/>
                    </a:solidFill>
                  </a:rPr>
                  <a:t>Ghosh, Amitav</a:t>
                </a:r>
                <a:endParaRPr lang="en-US" sz="900" b="1" noProof="1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278312" y="4058051"/>
                <a:ext cx="1511558" cy="2428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The Glass Palace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4278312" y="4326548"/>
                <a:ext cx="1511558" cy="2428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2000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cxnSp>
            <p:nvCxnSpPr>
              <p:cNvPr id="18" name="Curved Connector 17"/>
              <p:cNvCxnSpPr>
                <a:stCxn id="8" idx="4"/>
                <a:endCxn id="10" idx="0"/>
              </p:cNvCxnSpPr>
              <p:nvPr/>
            </p:nvCxnSpPr>
            <p:spPr bwMode="auto">
              <a:xfrm rot="5400000">
                <a:off x="7688798" y="4931630"/>
                <a:ext cx="998328" cy="3352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19" name="Curved Connector 18"/>
              <p:cNvCxnSpPr>
                <a:stCxn id="10" idx="4"/>
                <a:endCxn id="11" idx="0"/>
              </p:cNvCxnSpPr>
              <p:nvPr/>
            </p:nvCxnSpPr>
            <p:spPr bwMode="auto">
              <a:xfrm rot="5400000">
                <a:off x="6792046" y="4995961"/>
                <a:ext cx="731466" cy="2057014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0" name="Curved Connector 19"/>
              <p:cNvCxnSpPr>
                <a:stCxn id="10" idx="4"/>
                <a:endCxn id="40" idx="0"/>
              </p:cNvCxnSpPr>
              <p:nvPr/>
            </p:nvCxnSpPr>
            <p:spPr bwMode="auto">
              <a:xfrm rot="5400000">
                <a:off x="7818736" y="6022652"/>
                <a:ext cx="731468" cy="3632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3" name="Straight Arrow Connector 22"/>
              <p:cNvCxnSpPr>
                <a:stCxn id="8" idx="2"/>
                <a:endCxn id="13" idx="3"/>
              </p:cNvCxnSpPr>
              <p:nvPr/>
            </p:nvCxnSpPr>
            <p:spPr bwMode="auto">
              <a:xfrm rot="10800000">
                <a:off x="5789872" y="4179456"/>
                <a:ext cx="950566" cy="8396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4" name="Straight Arrow Connector 23"/>
              <p:cNvCxnSpPr>
                <a:stCxn id="8" idx="2"/>
                <a:endCxn id="14" idx="3"/>
              </p:cNvCxnSpPr>
              <p:nvPr/>
            </p:nvCxnSpPr>
            <p:spPr bwMode="auto">
              <a:xfrm rot="10800000" flipV="1">
                <a:off x="5789872" y="4263423"/>
                <a:ext cx="950566" cy="18453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 rot="238339">
                <a:off x="5776818" y="4015906"/>
                <a:ext cx="1235420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&lt;Book#Title&gt;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21077710">
                <a:off x="5844781" y="4321310"/>
                <a:ext cx="1153594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&lt;Book#Year&gt;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35713" y="5684838"/>
                <a:ext cx="1371600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&lt;Author</a:t>
                </a:r>
                <a:r>
                  <a:rPr lang="en-US" sz="900" b="1" noProof="1" smtClean="0">
                    <a:solidFill>
                      <a:srgbClr val="0D0D0D"/>
                    </a:solidFill>
                  </a:rPr>
                  <a:t>#</a:t>
                </a:r>
                <a:r>
                  <a:rPr lang="en-US" sz="900" b="1" noProof="1" smtClean="0">
                    <a:solidFill>
                      <a:srgbClr val="0D0D0D"/>
                    </a:solidFill>
                  </a:rPr>
                  <a:t>Name&gt;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40711" y="5922716"/>
                <a:ext cx="1704918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&lt;Author#Homepage&gt;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64512" y="4846637"/>
                <a:ext cx="1246569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&lt;Book#Author&gt;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75292" y="5407857"/>
                <a:ext cx="1738977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&lt;Author/ID=id_xyz#_&gt;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115854" y="6390203"/>
                <a:ext cx="2133599" cy="2428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rgbClr val="0D0D0D"/>
                    </a:solidFill>
                  </a:rPr>
                  <a:t>http://www.amitavghosh.com</a:t>
                </a:r>
                <a:endParaRPr lang="en-US" sz="900" b="1" noProof="1">
                  <a:solidFill>
                    <a:srgbClr val="0D0D0D"/>
                  </a:solidFill>
                  <a:latin typeface="Arial" charset="0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 bwMode="auto">
            <a:xfrm>
              <a:off x="965501" y="1242137"/>
              <a:ext cx="1371115" cy="2158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0006511409X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55" name="Straight Arrow Connector 54"/>
            <p:cNvCxnSpPr>
              <a:stCxn id="8" idx="0"/>
              <a:endCxn id="54" idx="2"/>
            </p:cNvCxnSpPr>
            <p:nvPr/>
          </p:nvCxnSpPr>
          <p:spPr bwMode="auto">
            <a:xfrm rot="16200000" flipV="1">
              <a:off x="2514786" y="594238"/>
              <a:ext cx="246128" cy="197358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 rot="481584">
              <a:off x="2336540" y="1393369"/>
              <a:ext cx="962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&lt;</a:t>
              </a:r>
              <a:r>
                <a:rPr lang="en-US" sz="900" b="1" noProof="1" smtClean="0">
                  <a:solidFill>
                    <a:srgbClr val="0D0D0D"/>
                  </a:solidFill>
                </a:rPr>
                <a:t>Book</a:t>
              </a:r>
              <a:r>
                <a:rPr lang="en-US" sz="900" b="1" noProof="1" smtClean="0">
                  <a:solidFill>
                    <a:srgbClr val="0D0D0D"/>
                  </a:solidFill>
                </a:rPr>
                <a:t>#ISBN&gt;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148320" y="1242137"/>
            <a:ext cx="5037017" cy="2719977"/>
            <a:chOff x="148320" y="1242137"/>
            <a:chExt cx="5037017" cy="2719977"/>
          </a:xfrm>
        </p:grpSpPr>
        <p:grpSp>
          <p:nvGrpSpPr>
            <p:cNvPr id="110" name="Group 54"/>
            <p:cNvGrpSpPr/>
            <p:nvPr/>
          </p:nvGrpSpPr>
          <p:grpSpPr>
            <a:xfrm>
              <a:off x="148323" y="1635824"/>
              <a:ext cx="5037020" cy="2326283"/>
              <a:chOff x="4278312" y="4015906"/>
              <a:chExt cx="5667317" cy="2617107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6740436" y="4092704"/>
                <a:ext cx="2898401" cy="34143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&lt;Book/ISBN=0006511409#_&gt;</a:t>
                </a:r>
                <a:endPara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7348086" y="5432469"/>
                <a:ext cx="1676400" cy="22626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5525892" y="6390202"/>
                <a:ext cx="1206759" cy="2428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rgbClr val="0D0D0D"/>
                    </a:solidFill>
                  </a:rPr>
                  <a:t>Ghosh, Amitav</a:t>
                </a:r>
                <a:endParaRPr lang="en-US" sz="900" b="1" noProof="1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4278312" y="4058051"/>
                <a:ext cx="1511558" cy="2428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The Glass Palace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4278312" y="4326548"/>
                <a:ext cx="1511558" cy="2428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2000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cxnSp>
            <p:nvCxnSpPr>
              <p:cNvPr id="119" name="Curved Connector 118"/>
              <p:cNvCxnSpPr>
                <a:stCxn id="114" idx="4"/>
                <a:endCxn id="115" idx="0"/>
              </p:cNvCxnSpPr>
              <p:nvPr/>
            </p:nvCxnSpPr>
            <p:spPr bwMode="auto">
              <a:xfrm rot="5400000">
                <a:off x="7688798" y="4931630"/>
                <a:ext cx="998328" cy="3352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120" name="Curved Connector 119"/>
              <p:cNvCxnSpPr>
                <a:stCxn id="115" idx="4"/>
                <a:endCxn id="116" idx="0"/>
              </p:cNvCxnSpPr>
              <p:nvPr/>
            </p:nvCxnSpPr>
            <p:spPr bwMode="auto">
              <a:xfrm rot="5400000">
                <a:off x="6792046" y="4995961"/>
                <a:ext cx="731466" cy="2057014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121" name="Curved Connector 120"/>
              <p:cNvCxnSpPr>
                <a:stCxn id="115" idx="4"/>
                <a:endCxn id="130" idx="0"/>
              </p:cNvCxnSpPr>
              <p:nvPr/>
            </p:nvCxnSpPr>
            <p:spPr bwMode="auto">
              <a:xfrm rot="5400000">
                <a:off x="7818736" y="6022652"/>
                <a:ext cx="731468" cy="3632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122" name="Straight Arrow Connector 121"/>
              <p:cNvCxnSpPr>
                <a:stCxn id="114" idx="2"/>
                <a:endCxn id="117" idx="3"/>
              </p:cNvCxnSpPr>
              <p:nvPr/>
            </p:nvCxnSpPr>
            <p:spPr bwMode="auto">
              <a:xfrm rot="10800000">
                <a:off x="5789872" y="4179456"/>
                <a:ext cx="950566" cy="8396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23" name="Straight Arrow Connector 122"/>
              <p:cNvCxnSpPr>
                <a:stCxn id="114" idx="2"/>
                <a:endCxn id="118" idx="3"/>
              </p:cNvCxnSpPr>
              <p:nvPr/>
            </p:nvCxnSpPr>
            <p:spPr bwMode="auto">
              <a:xfrm rot="10800000" flipV="1">
                <a:off x="5789872" y="4263423"/>
                <a:ext cx="950566" cy="18453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24" name="TextBox 123"/>
              <p:cNvSpPr txBox="1"/>
              <p:nvPr/>
            </p:nvSpPr>
            <p:spPr>
              <a:xfrm rot="238339">
                <a:off x="5776818" y="4015906"/>
                <a:ext cx="1235420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&lt;Book#Title&gt;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 rot="21077710">
                <a:off x="5844781" y="4321310"/>
                <a:ext cx="1153594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&lt;Book#Year&gt;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6335713" y="5684838"/>
                <a:ext cx="1371600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&lt;Author</a:t>
                </a:r>
                <a:r>
                  <a:rPr lang="en-US" sz="900" b="1" noProof="1" smtClean="0">
                    <a:solidFill>
                      <a:srgbClr val="0D0D0D"/>
                    </a:solidFill>
                  </a:rPr>
                  <a:t>#</a:t>
                </a:r>
                <a:r>
                  <a:rPr lang="en-US" sz="900" b="1" noProof="1" smtClean="0">
                    <a:solidFill>
                      <a:srgbClr val="0D0D0D"/>
                    </a:solidFill>
                  </a:rPr>
                  <a:t>Name&gt;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240711" y="5922716"/>
                <a:ext cx="1704918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&lt;Author#Homepage&gt;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164512" y="4846637"/>
                <a:ext cx="1246569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&lt;Book#Author&gt;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375291" y="5407858"/>
                <a:ext cx="1738977" cy="25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&lt;Author/ID=id_xyz#_&gt;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7115854" y="6390203"/>
                <a:ext cx="2133599" cy="2428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rgbClr val="0D0D0D"/>
                    </a:solidFill>
                  </a:rPr>
                  <a:t>http://www.amitavghosh.com</a:t>
                </a:r>
                <a:endParaRPr lang="en-US" sz="900" b="1" noProof="1">
                  <a:solidFill>
                    <a:srgbClr val="0D0D0D"/>
                  </a:solidFill>
                  <a:latin typeface="Arial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 bwMode="auto">
            <a:xfrm>
              <a:off x="965501" y="1242137"/>
              <a:ext cx="1371115" cy="2158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0006511409X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112" name="Straight Arrow Connector 111"/>
            <p:cNvCxnSpPr>
              <a:stCxn id="114" idx="0"/>
              <a:endCxn id="111" idx="2"/>
            </p:cNvCxnSpPr>
            <p:nvPr/>
          </p:nvCxnSpPr>
          <p:spPr bwMode="auto">
            <a:xfrm rot="16200000" flipV="1">
              <a:off x="2514786" y="594238"/>
              <a:ext cx="246128" cy="197358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13" name="TextBox 112"/>
            <p:cNvSpPr txBox="1"/>
            <p:nvPr/>
          </p:nvSpPr>
          <p:spPr>
            <a:xfrm rot="481584">
              <a:off x="2336540" y="1393369"/>
              <a:ext cx="962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&lt;</a:t>
              </a:r>
              <a:r>
                <a:rPr lang="en-US" sz="900" b="1" noProof="1" smtClean="0">
                  <a:solidFill>
                    <a:srgbClr val="0D0D0D"/>
                  </a:solidFill>
                </a:rPr>
                <a:t>Book</a:t>
              </a:r>
              <a:r>
                <a:rPr lang="en-US" sz="900" b="1" noProof="1" smtClean="0">
                  <a:solidFill>
                    <a:srgbClr val="0D0D0D"/>
                  </a:solidFill>
                </a:rPr>
                <a:t>#ISBN&gt;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grpSp>
        <p:nvGrpSpPr>
          <p:cNvPr id="70" name="Group 31"/>
          <p:cNvGrpSpPr/>
          <p:nvPr/>
        </p:nvGrpSpPr>
        <p:grpSpPr>
          <a:xfrm>
            <a:off x="4320726" y="4108412"/>
            <a:ext cx="4724536" cy="2437441"/>
            <a:chOff x="4430712" y="3981572"/>
            <a:chExt cx="5236882" cy="2701480"/>
          </a:xfrm>
        </p:grpSpPr>
        <p:sp>
          <p:nvSpPr>
            <p:cNvPr id="71" name="Oval 70"/>
            <p:cNvSpPr/>
            <p:nvPr/>
          </p:nvSpPr>
          <p:spPr bwMode="auto">
            <a:xfrm>
              <a:off x="6815267" y="4095236"/>
              <a:ext cx="2733035" cy="33637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389086" y="6395260"/>
              <a:ext cx="1206760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701610" y="6346679"/>
              <a:ext cx="2965984" cy="33637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430712" y="4059852"/>
              <a:ext cx="1359159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430712" y="4328347"/>
              <a:ext cx="1359159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77" name="Curved Connector 76"/>
            <p:cNvCxnSpPr>
              <a:stCxn id="71" idx="4"/>
              <a:endCxn id="72" idx="0"/>
            </p:cNvCxnSpPr>
            <p:nvPr/>
          </p:nvCxnSpPr>
          <p:spPr bwMode="auto">
            <a:xfrm rot="16200000" flipH="1">
              <a:off x="7682728" y="4930665"/>
              <a:ext cx="1000861" cy="274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78" name="Curved Connector 77"/>
            <p:cNvCxnSpPr>
              <a:stCxn id="72" idx="4"/>
              <a:endCxn id="73" idx="0"/>
            </p:cNvCxnSpPr>
            <p:nvPr/>
          </p:nvCxnSpPr>
          <p:spPr bwMode="auto">
            <a:xfrm rot="5400000">
              <a:off x="6720237" y="4930965"/>
              <a:ext cx="736525" cy="2192067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79" name="Curved Connector 78"/>
            <p:cNvCxnSpPr>
              <a:stCxn id="72" idx="4"/>
              <a:endCxn id="74" idx="0"/>
            </p:cNvCxnSpPr>
            <p:nvPr/>
          </p:nvCxnSpPr>
          <p:spPr bwMode="auto">
            <a:xfrm rot="16200000" flipH="1">
              <a:off x="7840596" y="6002672"/>
              <a:ext cx="687944" cy="7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80" name="Straight Arrow Connector 79"/>
            <p:cNvCxnSpPr>
              <a:stCxn id="71" idx="2"/>
              <a:endCxn id="75" idx="3"/>
            </p:cNvCxnSpPr>
            <p:nvPr/>
          </p:nvCxnSpPr>
          <p:spPr bwMode="auto">
            <a:xfrm rot="10800000">
              <a:off x="5789872" y="4179458"/>
              <a:ext cx="1025396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1" name="Straight Arrow Connector 80"/>
            <p:cNvCxnSpPr>
              <a:stCxn id="71" idx="2"/>
              <a:endCxn id="76" idx="3"/>
            </p:cNvCxnSpPr>
            <p:nvPr/>
          </p:nvCxnSpPr>
          <p:spPr bwMode="auto">
            <a:xfrm rot="10800000" flipV="1">
              <a:off x="5789872" y="4263422"/>
              <a:ext cx="1025396" cy="18452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 rot="238339">
              <a:off x="6072351" y="3981572"/>
              <a:ext cx="56088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21215795">
              <a:off x="6106894" y="4316443"/>
              <a:ext cx="69119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996629" y="5779180"/>
              <a:ext cx="710683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268760" y="5922716"/>
              <a:ext cx="103875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258475" y="5093070"/>
              <a:ext cx="820437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Transformation with SPARQL 1.1</a:t>
            </a:r>
            <a:endParaRPr lang="en-US" dirty="0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20341" y="3575483"/>
            <a:ext cx="4382539" cy="3110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CONSTRUCT {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?id a:title  ?title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a:year   ?year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a:author _:x    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_:x a:name ?name  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a:homepage ?hp  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}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?book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&lt;Book#ISBN&gt;   ?isbn 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&lt;Book#Title&gt;  ?title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&lt;Book#Year&gt;   ?year 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&lt;Book#Author&gt; ?author 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?author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&lt;Author#Name&gt; ?name      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&lt;Author#Homepage ?homepage 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BIND </a:t>
            </a:r>
            <a:r>
              <a:rPr lang="en-US" sz="1100" b="1" noProof="1" smtClean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(IRI(fn:concat("http://...",?isbn)) AS ?id)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BIND </a:t>
            </a:r>
            <a:r>
              <a:rPr lang="en-US" sz="1100" b="1" noProof="1" smtClean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(IRI(?homepage) AS ?hp)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}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cxnSp>
        <p:nvCxnSpPr>
          <p:cNvPr id="52" name="Curved Connector 63"/>
          <p:cNvCxnSpPr/>
          <p:nvPr/>
        </p:nvCxnSpPr>
        <p:spPr>
          <a:xfrm>
            <a:off x="4710240" y="2322963"/>
            <a:ext cx="3205241" cy="1540101"/>
          </a:xfrm>
          <a:prstGeom prst="curvedConnector2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6" name="Text Box 2"/>
          <p:cNvSpPr txBox="1">
            <a:spLocks noChangeArrowheads="1"/>
          </p:cNvSpPr>
          <p:nvPr/>
        </p:nvSpPr>
        <p:spPr bwMode="auto">
          <a:xfrm>
            <a:off x="712802" y="4506235"/>
            <a:ext cx="7064986" cy="96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76471" rIns="81631" bIns="40816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822" algn="l"/>
                <a:tab pos="1303085" algn="l"/>
                <a:tab pos="1955347" algn="l"/>
                <a:tab pos="2607609" algn="l"/>
                <a:tab pos="3259870" algn="l"/>
                <a:tab pos="3912133" algn="l"/>
                <a:tab pos="4564394" algn="l"/>
                <a:tab pos="5216656" algn="l"/>
                <a:tab pos="5868919" algn="l"/>
                <a:tab pos="6521181" algn="l"/>
                <a:tab pos="7173442" algn="l"/>
                <a:tab pos="7825705" algn="l"/>
                <a:tab pos="8477966" algn="l"/>
                <a:tab pos="9130228" algn="l"/>
                <a:tab pos="9782489" algn="l"/>
              </a:tabLst>
            </a:pPr>
            <a:r>
              <a:rPr lang="en-US" sz="2200" dirty="0">
                <a:solidFill>
                  <a:srgbClr val="000000"/>
                </a:solidFill>
                <a:latin typeface="Helvetica Neue"/>
                <a:ea typeface="msmincho" charset="0"/>
                <a:cs typeface="Helvetica Neue"/>
              </a:rPr>
              <a:t>These slides are also available on the Web:</a:t>
            </a:r>
          </a:p>
          <a:p>
            <a:pPr>
              <a:tabLst>
                <a:tab pos="0" algn="l"/>
                <a:tab pos="650822" algn="l"/>
                <a:tab pos="1303085" algn="l"/>
                <a:tab pos="1955347" algn="l"/>
                <a:tab pos="2607609" algn="l"/>
                <a:tab pos="3259870" algn="l"/>
                <a:tab pos="3912133" algn="l"/>
                <a:tab pos="4564394" algn="l"/>
                <a:tab pos="5216656" algn="l"/>
                <a:tab pos="5868919" algn="l"/>
                <a:tab pos="6521181" algn="l"/>
                <a:tab pos="7173442" algn="l"/>
                <a:tab pos="7825705" algn="l"/>
                <a:tab pos="8477966" algn="l"/>
                <a:tab pos="9130228" algn="l"/>
                <a:tab pos="9782489" algn="l"/>
              </a:tabLst>
            </a:pPr>
            <a:endParaRPr lang="en-US" sz="2200" dirty="0">
              <a:solidFill>
                <a:srgbClr val="000000"/>
              </a:solidFill>
              <a:latin typeface="Gill Sans MT"/>
              <a:ea typeface="msmincho" charset="0"/>
              <a:cs typeface="Gill Sans MT"/>
            </a:endParaRPr>
          </a:p>
          <a:p>
            <a:pPr>
              <a:tabLst>
                <a:tab pos="0" algn="l"/>
                <a:tab pos="650822" algn="l"/>
                <a:tab pos="1303085" algn="l"/>
                <a:tab pos="1955347" algn="l"/>
                <a:tab pos="2607609" algn="l"/>
                <a:tab pos="3259870" algn="l"/>
                <a:tab pos="3912133" algn="l"/>
                <a:tab pos="4564394" algn="l"/>
                <a:tab pos="5216656" algn="l"/>
                <a:tab pos="5868919" algn="l"/>
                <a:tab pos="6521181" algn="l"/>
                <a:tab pos="7173442" algn="l"/>
                <a:tab pos="7825705" algn="l"/>
                <a:tab pos="8477966" algn="l"/>
                <a:tab pos="9130228" algn="l"/>
                <a:tab pos="9782489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 MT"/>
                <a:ea typeface="msmincho" charset="0"/>
                <a:cs typeface="Gill Sans MT"/>
              </a:rPr>
              <a:t>    </a:t>
            </a:r>
            <a:r>
              <a:rPr lang="en-US" sz="2200" dirty="0">
                <a:solidFill>
                  <a:srgbClr val="000000"/>
                </a:solidFill>
                <a:latin typeface="Helvetica Neue"/>
                <a:ea typeface="msmincho" charset="0"/>
                <a:cs typeface="Helvetica Neue"/>
              </a:rPr>
              <a:t>http://www.w3.org/2010/Talks</a:t>
            </a:r>
            <a:r>
              <a:rPr lang="en-US" sz="2200" dirty="0" smtClean="0">
                <a:solidFill>
                  <a:srgbClr val="000000"/>
                </a:solidFill>
                <a:latin typeface="Helvetica Neue"/>
                <a:ea typeface="msmincho" charset="0"/>
                <a:cs typeface="Helvetica Neue"/>
              </a:rPr>
              <a:t>/</a:t>
            </a:r>
            <a:r>
              <a:rPr lang="en-US" sz="2200" dirty="0" smtClean="0">
                <a:solidFill>
                  <a:srgbClr val="000000"/>
                </a:solidFill>
                <a:latin typeface="Helvetica Neue"/>
                <a:ea typeface="msmincho" charset="0"/>
                <a:cs typeface="Helvetica Neue"/>
              </a:rPr>
              <a:t>1124-Amsterdam-</a:t>
            </a:r>
            <a:r>
              <a:rPr lang="en-US" sz="2200" dirty="0">
                <a:solidFill>
                  <a:srgbClr val="000000"/>
                </a:solidFill>
                <a:latin typeface="Helvetica Neue"/>
                <a:ea typeface="msmincho" charset="0"/>
                <a:cs typeface="Helvetica Neue"/>
              </a:rPr>
              <a:t>IH/</a:t>
            </a:r>
          </a:p>
        </p:txBody>
      </p:sp>
      <p:pic>
        <p:nvPicPr>
          <p:cNvPr id="6021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120" y="4532158"/>
            <a:ext cx="864000" cy="302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61844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SW-Simple.potx</Template>
  <TotalTime>592</TotalTime>
  <Words>5351</Words>
  <Application>Microsoft Macintosh PowerPoint</Application>
  <PresentationFormat>On-screen Show (4:3)</PresentationFormat>
  <Paragraphs>867</Paragraphs>
  <Slides>96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Concourse</vt:lpstr>
      <vt:lpstr>Some of the newest SW technologies at W3C: RDFa1.1 and R2ML</vt:lpstr>
      <vt:lpstr>RDFa  </vt:lpstr>
      <vt:lpstr>What is RDFa?</vt:lpstr>
      <vt:lpstr>So why bother? Why should we care? Why is that of any importance?</vt:lpstr>
      <vt:lpstr>RDFa may become the single biggest source of RDF triples on the Web after direct database access!</vt:lpstr>
      <vt:lpstr>Data for a Web of Data</vt:lpstr>
      <vt:lpstr>Authors of the “traditional Web”…</vt:lpstr>
      <vt:lpstr>Solution</vt:lpstr>
      <vt:lpstr>Existing approaches</vt:lpstr>
      <vt:lpstr>Existing approaches</vt:lpstr>
      <vt:lpstr>Existing approaches</vt:lpstr>
      <vt:lpstr>RDFa is a complete bridge between the Web of Documents and the Web of Data</vt:lpstr>
      <vt:lpstr>Therefore…</vt:lpstr>
      <vt:lpstr>What does RDFa look like ?</vt:lpstr>
      <vt:lpstr>Main principles of RDFa</vt:lpstr>
      <vt:lpstr>What does this mean in practice?</vt:lpstr>
      <vt:lpstr>Before getting into details…</vt:lpstr>
      <vt:lpstr>XML or (X)HTML?</vt:lpstr>
      <vt:lpstr>A typical usage pattern</vt:lpstr>
      <vt:lpstr>A typical usage pattern</vt:lpstr>
      <vt:lpstr>A typical usage pattern</vt:lpstr>
      <vt:lpstr>A typical usage pattern</vt:lpstr>
      <vt:lpstr>Where does the Turtle content come from?</vt:lpstr>
      <vt:lpstr>For example, use an online service…</vt:lpstr>
      <vt:lpstr>… or set up the server…</vt:lpstr>
      <vt:lpstr>The important point: the content is created only once</vt:lpstr>
      <vt:lpstr>Enough talk; how does it work?</vt:lpstr>
      <vt:lpstr>Slide 28</vt:lpstr>
      <vt:lpstr>The source and generated RDF…</vt:lpstr>
      <vt:lpstr>The source and generated RDF…</vt:lpstr>
      <vt:lpstr>The source and generated RDF…</vt:lpstr>
      <vt:lpstr>The source and generated RDF…</vt:lpstr>
      <vt:lpstr>Slide 33</vt:lpstr>
      <vt:lpstr>The source and generated RDF…</vt:lpstr>
      <vt:lpstr>The source and generated RDF…</vt:lpstr>
      <vt:lpstr>The source and generated RDF…</vt:lpstr>
      <vt:lpstr>The source and generated RDF…</vt:lpstr>
      <vt:lpstr>Is that it?</vt:lpstr>
      <vt:lpstr>What we have is… NTriples in HTML</vt:lpstr>
      <vt:lpstr>Just compare</vt:lpstr>
      <vt:lpstr>The “Turtle” aspects of RDFa</vt:lpstr>
      <vt:lpstr>Compact URIs (“CURIE”s)</vt:lpstr>
      <vt:lpstr>CURIE definition and usage</vt:lpstr>
      <vt:lpstr>Some details on @prefix</vt:lpstr>
      <vt:lpstr>Some details on @prefix</vt:lpstr>
      <vt:lpstr>RDFa 1.0 Warnings on CURIEs</vt:lpstr>
      <vt:lpstr>Sharing subjects</vt:lpstr>
      <vt:lpstr>Shared subject example</vt:lpstr>
      <vt:lpstr>… yielding</vt:lpstr>
      <vt:lpstr>Subjects, and objects, and subjects again…</vt:lpstr>
      <vt:lpstr>The rules until now</vt:lpstr>
      <vt:lpstr>We may not always want links…</vt:lpstr>
      <vt:lpstr>“Chaining”</vt:lpstr>
      <vt:lpstr>“Chaining”</vt:lpstr>
      <vt:lpstr>“Chaining”</vt:lpstr>
      <vt:lpstr>“Chaining”: objects become subjects…</vt:lpstr>
      <vt:lpstr>Chaining means</vt:lpstr>
      <vt:lpstr>Some extra features</vt:lpstr>
      <vt:lpstr>Some extra features we do not have time for…</vt:lpstr>
      <vt:lpstr>Some extra features we do not have time for…</vt:lpstr>
      <vt:lpstr>“Term” declarations</vt:lpstr>
      <vt:lpstr>Term Example</vt:lpstr>
      <vt:lpstr>Term Example</vt:lpstr>
      <vt:lpstr>Terms are important…</vt:lpstr>
      <vt:lpstr>Publishing RDFa</vt:lpstr>
      <vt:lpstr>LOC example</vt:lpstr>
      <vt:lpstr>LOC example</vt:lpstr>
      <vt:lpstr>Consuming RDFa</vt:lpstr>
      <vt:lpstr>Google’s rich sniplet</vt:lpstr>
      <vt:lpstr>Effects of, e.g., Google</vt:lpstr>
      <vt:lpstr>BestBuy Example for RDFa Usage</vt:lpstr>
      <vt:lpstr>BestBuy Example for RDFa Usage</vt:lpstr>
      <vt:lpstr>Effects on BestBuy</vt:lpstr>
      <vt:lpstr>Overstock.com example</vt:lpstr>
      <vt:lpstr>Overstock.com example</vt:lpstr>
      <vt:lpstr>R2RML</vt:lpstr>
      <vt:lpstr>Bridge to relational databases: R2RML</vt:lpstr>
      <vt:lpstr>What R2RML does</vt:lpstr>
      <vt:lpstr>What R2RML processor does</vt:lpstr>
      <vt:lpstr>A bookshop example</vt:lpstr>
      <vt:lpstr>A bookshop example</vt:lpstr>
      <vt:lpstr>A bookshop example</vt:lpstr>
      <vt:lpstr>A bookshop example</vt:lpstr>
      <vt:lpstr>Step 1: transform “Person Table”</vt:lpstr>
      <vt:lpstr>Step 2: transform “Book Table”</vt:lpstr>
      <vt:lpstr>Step 3: “bind” the two tables</vt:lpstr>
      <vt:lpstr>Further R2RML features</vt:lpstr>
      <vt:lpstr>Further R2RML features: logical table</vt:lpstr>
      <vt:lpstr>Further R2RML features: logical table</vt:lpstr>
      <vt:lpstr>R2RML Direct Mapping</vt:lpstr>
      <vt:lpstr>Direct mapping of the bookshop tables</vt:lpstr>
      <vt:lpstr>Direct mapping of the bookshop tables</vt:lpstr>
      <vt:lpstr>Direct mapping of the bookshop tables</vt:lpstr>
      <vt:lpstr>Direct graph must be transformed</vt:lpstr>
      <vt:lpstr>Transformation with SPARQL 1.1</vt:lpstr>
      <vt:lpstr>Thank you for your attention</vt:lpstr>
    </vt:vector>
  </TitlesOfParts>
  <Manager/>
  <Company>W3C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year on the Semantic Web @ W3C (or: what is happening these days?)</dc:title>
  <dc:subject/>
  <dc:creator>Ivan Herman</dc:creator>
  <cp:keywords/>
  <dc:description/>
  <cp:lastModifiedBy>Ivan Herman</cp:lastModifiedBy>
  <cp:revision>54</cp:revision>
  <dcterms:created xsi:type="dcterms:W3CDTF">2010-11-23T10:12:17Z</dcterms:created>
  <dcterms:modified xsi:type="dcterms:W3CDTF">2010-11-23T12:52:37Z</dcterms:modified>
  <cp:category/>
</cp:coreProperties>
</file>