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08.xml" ContentType="application/vnd.openxmlformats-officedocument.presentationml.slide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slides/slide8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slides/slide91.xml" ContentType="application/vnd.openxmlformats-officedocument.presentationml.slide+xml"/>
  <Override PartName="/ppt/slides/slide6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0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2.xml" ContentType="application/vnd.openxmlformats-officedocument.presentationml.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5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0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9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107.xml" ContentType="application/vnd.openxmlformats-officedocument.presentationml.slide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8" r:id="rId1"/>
  </p:sldMasterIdLst>
  <p:notesMasterIdLst>
    <p:notesMasterId r:id="rId110"/>
  </p:notesMasterIdLst>
  <p:sldIdLst>
    <p:sldId id="256" r:id="rId2"/>
    <p:sldId id="258" r:id="rId3"/>
    <p:sldId id="259" r:id="rId4"/>
    <p:sldId id="260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2" r:id="rId15"/>
    <p:sldId id="274" r:id="rId16"/>
    <p:sldId id="276" r:id="rId17"/>
    <p:sldId id="277" r:id="rId18"/>
    <p:sldId id="280" r:id="rId19"/>
    <p:sldId id="282" r:id="rId20"/>
    <p:sldId id="283" r:id="rId21"/>
    <p:sldId id="287" r:id="rId22"/>
    <p:sldId id="308" r:id="rId23"/>
    <p:sldId id="290" r:id="rId24"/>
    <p:sldId id="291" r:id="rId25"/>
    <p:sldId id="296" r:id="rId26"/>
    <p:sldId id="292" r:id="rId27"/>
    <p:sldId id="293" r:id="rId28"/>
    <p:sldId id="294" r:id="rId29"/>
    <p:sldId id="295" r:id="rId30"/>
    <p:sldId id="300" r:id="rId31"/>
    <p:sldId id="309" r:id="rId32"/>
    <p:sldId id="310" r:id="rId33"/>
    <p:sldId id="311" r:id="rId34"/>
    <p:sldId id="312" r:id="rId35"/>
    <p:sldId id="412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425" r:id="rId48"/>
    <p:sldId id="426" r:id="rId49"/>
    <p:sldId id="315" r:id="rId50"/>
    <p:sldId id="332" r:id="rId51"/>
    <p:sldId id="333" r:id="rId52"/>
    <p:sldId id="334" r:id="rId53"/>
    <p:sldId id="335" r:id="rId54"/>
    <p:sldId id="336" r:id="rId55"/>
    <p:sldId id="337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428" r:id="rId65"/>
    <p:sldId id="430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66" r:id="rId77"/>
    <p:sldId id="367" r:id="rId78"/>
    <p:sldId id="368" r:id="rId79"/>
    <p:sldId id="369" r:id="rId80"/>
    <p:sldId id="370" r:id="rId81"/>
    <p:sldId id="371" r:id="rId82"/>
    <p:sldId id="372" r:id="rId83"/>
    <p:sldId id="373" r:id="rId84"/>
    <p:sldId id="374" r:id="rId85"/>
    <p:sldId id="375" r:id="rId86"/>
    <p:sldId id="376" r:id="rId87"/>
    <p:sldId id="377" r:id="rId88"/>
    <p:sldId id="383" r:id="rId89"/>
    <p:sldId id="384" r:id="rId90"/>
    <p:sldId id="386" r:id="rId91"/>
    <p:sldId id="387" r:id="rId92"/>
    <p:sldId id="388" r:id="rId93"/>
    <p:sldId id="389" r:id="rId94"/>
    <p:sldId id="390" r:id="rId95"/>
    <p:sldId id="391" r:id="rId96"/>
    <p:sldId id="392" r:id="rId97"/>
    <p:sldId id="393" r:id="rId98"/>
    <p:sldId id="401" r:id="rId99"/>
    <p:sldId id="402" r:id="rId100"/>
    <p:sldId id="403" r:id="rId101"/>
    <p:sldId id="404" r:id="rId102"/>
    <p:sldId id="405" r:id="rId103"/>
    <p:sldId id="406" r:id="rId104"/>
    <p:sldId id="407" r:id="rId105"/>
    <p:sldId id="408" r:id="rId106"/>
    <p:sldId id="409" r:id="rId107"/>
    <p:sldId id="411" r:id="rId108"/>
    <p:sldId id="329" r:id="rId10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1D121"/>
    <a:srgbClr val="4646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notesMaster" Target="notesMasters/notes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printerSettings" Target="printerSettings/printerSettings1.bin"/><Relationship Id="rId112" Type="http://schemas.openxmlformats.org/officeDocument/2006/relationships/presProps" Target="presProps.xml"/><Relationship Id="rId113" Type="http://schemas.openxmlformats.org/officeDocument/2006/relationships/viewProps" Target="viewProps.xml"/><Relationship Id="rId114" Type="http://schemas.openxmlformats.org/officeDocument/2006/relationships/theme" Target="theme/theme1.xml"/><Relationship Id="rId11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7A1C3-9752-8E42-A5DD-F6843BED7EF0}" type="datetimeFigureOut">
              <a:rPr lang="en-US" smtClean="0"/>
              <a:pPr/>
              <a:t>10/20/10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3ADEE-2CFF-C745-8DEC-9647B4A51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also: syntactic sugar for, </a:t>
            </a:r>
            <a:r>
              <a:rPr lang="en-US" dirty="0" err="1" smtClean="0"/>
              <a:t>eg</a:t>
            </a:r>
            <a:r>
              <a:rPr lang="en-US" dirty="0" smtClean="0"/>
              <a:t>, disjoint classes</a:t>
            </a:r>
            <a:r>
              <a:rPr lang="en-US" baseline="0" dirty="0" smtClean="0"/>
              <a:t> or negative property assertions;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3ADEE-2CFF-C745-8DEC-9647B4A510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8611B1-33BE-674D-8E7F-E139474CECB5}" type="slidenum">
              <a:rPr lang="en-US"/>
              <a:pPr/>
              <a:t>20</a:t>
            </a:fld>
            <a:endParaRPr lang="en-US"/>
          </a:p>
        </p:txBody>
      </p:sp>
      <p:sp>
        <p:nvSpPr>
          <p:cNvPr id="545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5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29B05F-DD04-3C4D-A094-64CEC0AE0852}" type="slidenum">
              <a:rPr lang="en-US"/>
              <a:pPr/>
              <a:t>21</a:t>
            </a:fld>
            <a:endParaRPr lang="en-US"/>
          </a:p>
        </p:txBody>
      </p:sp>
      <p:sp>
        <p:nvSpPr>
          <p:cNvPr id="5478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78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7DF331-0637-BE44-B2DD-FE4684A9FB98}" type="slidenum">
              <a:rPr lang="en-US"/>
              <a:pPr/>
              <a:t>23</a:t>
            </a:fld>
            <a:endParaRPr lang="en-US"/>
          </a:p>
        </p:txBody>
      </p:sp>
      <p:sp>
        <p:nvSpPr>
          <p:cNvPr id="5519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19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2585D6-769F-1C4C-BD28-A5797E8D268B}" type="slidenum">
              <a:rPr lang="en-US"/>
              <a:pPr/>
              <a:t>25</a:t>
            </a:fld>
            <a:endParaRPr lang="en-US"/>
          </a:p>
        </p:txBody>
      </p:sp>
      <p:sp>
        <p:nvSpPr>
          <p:cNvPr id="306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6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2585D6-769F-1C4C-BD28-A5797E8D268B}" type="slidenum">
              <a:rPr lang="en-US"/>
              <a:pPr/>
              <a:t>28</a:t>
            </a:fld>
            <a:endParaRPr lang="en-US"/>
          </a:p>
        </p:txBody>
      </p:sp>
      <p:sp>
        <p:nvSpPr>
          <p:cNvPr id="306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6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2585D6-769F-1C4C-BD28-A5797E8D268B}" type="slidenum">
              <a:rPr lang="en-US"/>
              <a:pPr/>
              <a:t>29</a:t>
            </a:fld>
            <a:endParaRPr lang="en-US"/>
          </a:p>
        </p:txBody>
      </p:sp>
      <p:sp>
        <p:nvSpPr>
          <p:cNvPr id="306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6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AA9277-992B-2048-ACF6-6396822BF114}" type="slidenum">
              <a:rPr lang="en-US"/>
              <a:pPr/>
              <a:t>102</a:t>
            </a:fld>
            <a:endParaRPr lang="en-US"/>
          </a:p>
        </p:txBody>
      </p:sp>
      <p:sp>
        <p:nvSpPr>
          <p:cNvPr id="2488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88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3E04EF-E9FF-574E-9F96-64CF9BCC8234}" type="slidenum">
              <a:rPr lang="en-US"/>
              <a:pPr/>
              <a:t>108</a:t>
            </a:fld>
            <a:endParaRPr lang="en-US"/>
          </a:p>
        </p:txBody>
      </p:sp>
      <p:sp>
        <p:nvSpPr>
          <p:cNvPr id="6031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31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A2AFCDF-8D11-C345-B13E-A281EBD9EAF3}" type="slidenum">
              <a:rPr lang="en-US"/>
              <a:pPr/>
              <a:t>8</a:t>
            </a:fld>
            <a:endParaRPr lang="en-US"/>
          </a:p>
        </p:txBody>
      </p:sp>
      <p:sp>
        <p:nvSpPr>
          <p:cNvPr id="16691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754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1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8D6D99-716B-6245-9FE6-0DF63CA869AA}" type="slidenum">
              <a:rPr lang="en-US"/>
              <a:pPr/>
              <a:t>11</a:t>
            </a:fld>
            <a:endParaRPr lang="en-US"/>
          </a:p>
        </p:txBody>
      </p:sp>
      <p:sp>
        <p:nvSpPr>
          <p:cNvPr id="19558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754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8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2D0812-6406-9944-B62D-D8C0FABFDC60}" type="slidenum">
              <a:rPr lang="en-US"/>
              <a:pPr/>
              <a:t>12</a:t>
            </a:fld>
            <a:endParaRPr lang="en-US"/>
          </a:p>
        </p:txBody>
      </p:sp>
      <p:sp>
        <p:nvSpPr>
          <p:cNvPr id="19763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754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2714FD-0603-7345-9335-6FCF44364947}" type="slidenum">
              <a:rPr lang="en-US"/>
              <a:pPr/>
              <a:t>14</a:t>
            </a:fld>
            <a:endParaRPr lang="en-US"/>
          </a:p>
        </p:txBody>
      </p:sp>
      <p:sp>
        <p:nvSpPr>
          <p:cNvPr id="4925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25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BB1E469-25F4-B342-A2D5-23985B1BC5AD}" type="slidenum">
              <a:rPr lang="en-US"/>
              <a:pPr/>
              <a:t>15</a:t>
            </a:fld>
            <a:endParaRPr lang="en-US"/>
          </a:p>
        </p:txBody>
      </p:sp>
      <p:sp>
        <p:nvSpPr>
          <p:cNvPr id="4945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45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DEE0B3-358C-044F-BEE2-6948BECC6428}" type="slidenum">
              <a:rPr lang="en-US"/>
              <a:pPr/>
              <a:t>17</a:t>
            </a:fld>
            <a:endParaRPr lang="en-US"/>
          </a:p>
        </p:txBody>
      </p:sp>
      <p:sp>
        <p:nvSpPr>
          <p:cNvPr id="5273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73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DEE0B3-358C-044F-BEE2-6948BECC6428}" type="slidenum">
              <a:rPr lang="en-US"/>
              <a:pPr/>
              <a:t>18</a:t>
            </a:fld>
            <a:endParaRPr lang="en-US"/>
          </a:p>
        </p:txBody>
      </p:sp>
      <p:sp>
        <p:nvSpPr>
          <p:cNvPr id="5273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73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478D1AF-E670-DD41-B0F7-6A410FF4BF8B}" type="slidenum">
              <a:rPr lang="en-US"/>
              <a:pPr/>
              <a:t>19</a:t>
            </a:fld>
            <a:endParaRPr lang="en-US"/>
          </a:p>
        </p:txBody>
      </p:sp>
      <p:sp>
        <p:nvSpPr>
          <p:cNvPr id="5437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37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5" rIns="45715"/>
          <a:lstStyle>
            <a:lvl1pPr marL="0" marR="64001" indent="0" algn="r">
              <a:buNone/>
              <a:defRPr>
                <a:solidFill>
                  <a:schemeClr val="tx2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80960" y="6407945"/>
            <a:ext cx="432073" cy="365125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81892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81892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80960" y="6407945"/>
            <a:ext cx="432073" cy="365125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ight Triangle 7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30" tIns="45715" rIns="91430" bIns="45715" anchor="ctr" compatLnSpc="1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80960" y="6407945"/>
            <a:ext cx="432073" cy="365125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0960" y="6407945"/>
            <a:ext cx="432073" cy="365125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875982"/>
            <a:ext cx="8432640" cy="1362383"/>
          </a:xfrm>
        </p:spPr>
        <p:txBody>
          <a:bodyPr anchor="t"/>
          <a:lstStyle>
            <a:lvl1pPr algn="ctr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960" y="6407945"/>
            <a:ext cx="432073" cy="365125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480" y="1355182"/>
            <a:ext cx="4008959" cy="483890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960" y="6407945"/>
            <a:ext cx="432073" cy="365125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55680" y="1355182"/>
            <a:ext cx="4216320" cy="483890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960" y="6407945"/>
            <a:ext cx="432073" cy="365125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1" y="2530902"/>
            <a:ext cx="8232775" cy="198393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2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1" y="1223724"/>
            <a:ext cx="8232775" cy="1121763"/>
          </a:xfrm>
        </p:spPr>
        <p:txBody>
          <a:bodyPr/>
          <a:lstStyle>
            <a:lvl3pPr indent="0">
              <a:spcBef>
                <a:spcPts val="0"/>
              </a:spcBef>
              <a:defRPr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7200" y="4737328"/>
            <a:ext cx="8229600" cy="143487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3" y="6407945"/>
            <a:ext cx="365760" cy="365125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6" y="1353521"/>
            <a:ext cx="8232775" cy="17892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2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1" y="3309634"/>
            <a:ext cx="8232775" cy="1121763"/>
          </a:xfrm>
        </p:spPr>
        <p:txBody>
          <a:bodyPr/>
          <a:lstStyle>
            <a:lvl3pPr indent="0">
              <a:spcBef>
                <a:spcPts val="0"/>
              </a:spcBef>
              <a:defRPr/>
            </a:lvl3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4026" y="4598275"/>
            <a:ext cx="8232775" cy="182632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2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3" y="6407945"/>
            <a:ext cx="365760" cy="365125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6" y="1761434"/>
            <a:ext cx="8232775" cy="390296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2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3" y="6407945"/>
            <a:ext cx="365760" cy="365125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960" y="6407945"/>
            <a:ext cx="432073" cy="365125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7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30" rIns="9143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0960" y="6407945"/>
            <a:ext cx="432073" cy="365125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1A1347CC-9772-457A-84C7-E473F0598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1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30" tIns="45715" rIns="91430" bIns="45715" anchor="ctr" compatLnSpc="1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99274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8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48320" y="41764"/>
            <a:ext cx="8847359" cy="1143000"/>
          </a:xfrm>
          <a:prstGeom prst="rect">
            <a:avLst/>
          </a:prstGeom>
        </p:spPr>
        <p:txBody>
          <a:bodyPr vert="horz" lIns="91430" tIns="45715" rIns="91430" bIns="45715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17440" y="1355182"/>
            <a:ext cx="8639999" cy="4700654"/>
          </a:xfrm>
          <a:prstGeom prst="rect">
            <a:avLst/>
          </a:prstGeom>
        </p:spPr>
        <p:txBody>
          <a:bodyPr vert="horz" lIns="91430" tIns="45715" rIns="91430" bIns="45715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11" name="Picture 10" descr="w3c_hom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31400" y="6470599"/>
            <a:ext cx="533400" cy="35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59040" y="6683179"/>
            <a:ext cx="385518" cy="20725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l"/>
            <a:r>
              <a:rPr lang="en-US" sz="900" dirty="0" smtClean="0"/>
              <a:t>(</a:t>
            </a:r>
            <a:fld id="{1F7FDA8B-F13B-1D43-9711-3B08EFAB2B53}" type="slidenum">
              <a:rPr lang="en-US" sz="900" smtClean="0"/>
              <a:pPr algn="l"/>
              <a:t>‹#›</a:t>
            </a:fld>
            <a:r>
              <a:rPr lang="en-US" sz="900" dirty="0" smtClean="0"/>
              <a:t>)</a:t>
            </a:r>
            <a:endParaRPr lang="en-US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22" indent="-256005" algn="l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27" indent="-228577" algn="l" rtl="0" eaLnBrk="1" latinLnBrk="0" hangingPunct="1">
        <a:spcBef>
          <a:spcPts val="400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47" indent="-228577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82" indent="-228577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indent="-228577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34" indent="-228577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0" indent="-228577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187" indent="-228577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63" indent="-228577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hyperlink" Target="http://www.w3.org/2001/sw/sweo/public/UseCases/UniZheijang/" TargetMode="Externa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hyperlink" Target="http://www.w3.org/2001/sw/sweo/public/UseCases/UniZheijang/" TargetMode="Externa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2009/12/rdf-ws/Report.html" TargetMode="External"/><Relationship Id="rId3" Type="http://schemas.openxmlformats.org/officeDocument/2006/relationships/hyperlink" Target="http://www.w3.org/2002/09/wbs/1/rdf-2010/results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9" y="1182802"/>
            <a:ext cx="8458200" cy="1829761"/>
          </a:xfrm>
        </p:spPr>
        <p:txBody>
          <a:bodyPr>
            <a:noAutofit/>
          </a:bodyPr>
          <a:lstStyle/>
          <a:p>
            <a:r>
              <a:rPr lang="en-US" sz="3600" dirty="0" smtClean="0"/>
              <a:t>A year on the Semantic Web @ W3C</a:t>
            </a:r>
            <a:br>
              <a:rPr lang="en-US" sz="3600" dirty="0" smtClean="0"/>
            </a:br>
            <a:r>
              <a:rPr lang="en-US" sz="3600" dirty="0" smtClean="0"/>
              <a:t>(with more details on RDFa)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501" y="3041807"/>
            <a:ext cx="8197699" cy="119970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Pontifícia Universidade Católica do</a:t>
            </a:r>
            <a:r>
              <a:rPr lang="en-US" dirty="0" smtClean="0"/>
              <a:t> Rio de Janeiro, 2010-10-25</a:t>
            </a:r>
          </a:p>
          <a:p>
            <a:r>
              <a:rPr lang="en-US" dirty="0" smtClean="0"/>
              <a:t>Ivan Herman, W3C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 profiles</a:t>
            </a:r>
            <a:endParaRPr lang="en-US" dirty="0"/>
          </a:p>
        </p:txBody>
      </p:sp>
      <p:grpSp>
        <p:nvGrpSpPr>
          <p:cNvPr id="3" name="Group 17"/>
          <p:cNvGrpSpPr/>
          <p:nvPr/>
        </p:nvGrpSpPr>
        <p:grpSpPr>
          <a:xfrm>
            <a:off x="1046880" y="1528736"/>
            <a:ext cx="7188480" cy="4665354"/>
            <a:chOff x="1154112" y="1685148"/>
            <a:chExt cx="7924800" cy="5142689"/>
          </a:xfrm>
        </p:grpSpPr>
        <p:sp>
          <p:nvSpPr>
            <p:cNvPr id="4" name="Oval 3"/>
            <p:cNvSpPr/>
            <p:nvPr/>
          </p:nvSpPr>
          <p:spPr bwMode="auto">
            <a:xfrm>
              <a:off x="1154112" y="1685148"/>
              <a:ext cx="7924800" cy="5142689"/>
            </a:xfrm>
            <a:prstGeom prst="ellipse">
              <a:avLst/>
            </a:prstGeom>
            <a:solidFill>
              <a:srgbClr val="EFAA2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182812" y="2352708"/>
              <a:ext cx="5867400" cy="3807568"/>
            </a:xfrm>
            <a:prstGeom prst="ellipse">
              <a:avLst/>
            </a:prstGeom>
            <a:solidFill>
              <a:srgbClr val="19E85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76792" y="1798637"/>
              <a:ext cx="2091178" cy="593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00" b="1" dirty="0">
                  <a:solidFill>
                    <a:srgbClr val="16165D"/>
                  </a:solidFill>
                </a:rPr>
                <a:t>OWL Full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48326" y="2562609"/>
              <a:ext cx="1963257" cy="593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00" b="1" dirty="0">
                  <a:solidFill>
                    <a:srgbClr val="16165D"/>
                  </a:solidFill>
                </a:rPr>
                <a:t>OWL DL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678112" y="3094037"/>
              <a:ext cx="1978813" cy="1219200"/>
              <a:chOff x="2830512" y="3627437"/>
              <a:chExt cx="1978813" cy="1219200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2830512" y="3627437"/>
                <a:ext cx="1978812" cy="1219200"/>
              </a:xfrm>
              <a:prstGeom prst="ellipse">
                <a:avLst/>
              </a:prstGeom>
              <a:solidFill>
                <a:srgbClr val="CCFF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25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914533" y="3971323"/>
                <a:ext cx="1894792" cy="593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900" b="1" dirty="0">
                    <a:solidFill>
                      <a:srgbClr val="16165D"/>
                    </a:solidFill>
                  </a:rPr>
                  <a:t>OWL EL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488111" y="3017837"/>
              <a:ext cx="1983207" cy="1219200"/>
              <a:chOff x="5447544" y="3170237"/>
              <a:chExt cx="1983207" cy="1219200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5447544" y="3170237"/>
                <a:ext cx="1983205" cy="1219200"/>
              </a:xfrm>
              <a:prstGeom prst="ellipse">
                <a:avLst/>
              </a:prstGeom>
              <a:solidFill>
                <a:srgbClr val="CCFF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25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18742" y="3514123"/>
                <a:ext cx="1912009" cy="593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900" b="1" dirty="0">
                    <a:solidFill>
                      <a:srgbClr val="16165D"/>
                    </a:solidFill>
                  </a:rPr>
                  <a:t>OWL RL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176792" y="4694237"/>
              <a:ext cx="2034790" cy="1219200"/>
              <a:chOff x="5091192" y="4618037"/>
              <a:chExt cx="2034790" cy="121920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5091192" y="4618037"/>
                <a:ext cx="2034790" cy="1219200"/>
              </a:xfrm>
              <a:prstGeom prst="ellipse">
                <a:avLst/>
              </a:prstGeom>
              <a:solidFill>
                <a:srgbClr val="CCFF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25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127659" y="4961923"/>
                <a:ext cx="1993285" cy="593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900" b="1" dirty="0">
                    <a:solidFill>
                      <a:srgbClr val="16165D"/>
                    </a:solidFill>
                  </a:rPr>
                  <a:t>OWL QL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36" y="1406771"/>
            <a:ext cx="7016569" cy="470437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47692" y="2725619"/>
            <a:ext cx="1348154" cy="46892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77708" y="3683004"/>
            <a:ext cx="1348154" cy="46892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77708" y="4669696"/>
            <a:ext cx="1348154" cy="46892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search engines begin to consume RDFa</a:t>
            </a:r>
          </a:p>
          <a:p>
            <a:pPr lvl="1"/>
            <a:r>
              <a:rPr lang="en-US" dirty="0" smtClean="0"/>
              <a:t>Google, Yahoo, …</a:t>
            </a:r>
          </a:p>
          <a:p>
            <a:pPr lvl="2"/>
            <a:r>
              <a:rPr lang="en-US" dirty="0" smtClean="0"/>
              <a:t>they may specify which vocabularies they “understand”</a:t>
            </a:r>
          </a:p>
          <a:p>
            <a:pPr lvl="2"/>
            <a:r>
              <a:rPr lang="en-US" dirty="0" smtClean="0"/>
              <a:t>this is still an evolving area</a:t>
            </a:r>
          </a:p>
          <a:p>
            <a:r>
              <a:rPr lang="en-US" dirty="0" smtClean="0"/>
              <a:t>Facebook’s “social graph” is based on RDFa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Consuming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Embedded metadata (in microformat or RDFa) is used to improve search result page</a:t>
            </a:r>
          </a:p>
          <a:p>
            <a:pPr lvl="1"/>
            <a:r>
              <a:rPr lang="en-US" smtClean="0"/>
              <a:t>at the moment only a few vocabularies are recognized, but that will evolve over the years</a:t>
            </a:r>
            <a:endParaRPr lang="en-US"/>
          </a:p>
        </p:txBody>
      </p:sp>
      <p:sp>
        <p:nvSpPr>
          <p:cNvPr id="24781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Google’s rich sniplet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71129" y="3582714"/>
            <a:ext cx="5498765" cy="2778946"/>
            <a:chOff x="1771129" y="3582714"/>
            <a:chExt cx="5498765" cy="27789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1129" y="3582714"/>
              <a:ext cx="5498765" cy="277894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306789" y="5495040"/>
              <a:ext cx="1883446" cy="578880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of popular sites publish RDFa as part of their normal pages:</a:t>
            </a:r>
          </a:p>
          <a:p>
            <a:pPr lvl="1"/>
            <a:r>
              <a:rPr lang="en-US" dirty="0" smtClean="0"/>
              <a:t>Tesco, BestBuy, Slideshare, The London Gazette, Newsweek, O’Reilly Catalog, the </a:t>
            </a:r>
            <a:r>
              <a:rPr lang="en-US" smtClean="0"/>
              <a:t>White House…</a:t>
            </a:r>
            <a:endParaRPr lang="en-US" dirty="0" smtClean="0"/>
          </a:p>
          <a:p>
            <a:pPr lvl="1"/>
            <a:r>
              <a:rPr lang="en-US" dirty="0" smtClean="0"/>
              <a:t>Creative Commons snippets are in RDFa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of, e.g., Google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BestBuy Example for RDFa Usage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28" y="1147802"/>
            <a:ext cx="6915871" cy="5338570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7985" y="6597333"/>
            <a:ext cx="5029920" cy="263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23" tIns="61608" rIns="81623" bIns="4081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650754" algn="l"/>
                <a:tab pos="1302950" algn="l"/>
                <a:tab pos="1955144" algn="l"/>
                <a:tab pos="2607338" algn="l"/>
                <a:tab pos="3259532" algn="l"/>
                <a:tab pos="3911727" algn="l"/>
                <a:tab pos="4563921" algn="l"/>
                <a:tab pos="5216115" algn="l"/>
                <a:tab pos="5868310" algn="l"/>
                <a:tab pos="6520505" algn="l"/>
                <a:tab pos="7172698" algn="l"/>
                <a:tab pos="7824894" algn="l"/>
                <a:tab pos="8477087" algn="l"/>
                <a:tab pos="9129281" algn="l"/>
                <a:tab pos="9781475" algn="l"/>
              </a:tabLst>
            </a:pPr>
            <a:r>
              <a:rPr lang="en-US" sz="1300" i="1" dirty="0">
                <a:solidFill>
                  <a:srgbClr val="FFFFFF"/>
                </a:solidFill>
                <a:ea typeface="msmincho" charset="0"/>
                <a:cs typeface="msmincho" charset="0"/>
              </a:rPr>
              <a:t>Courtesy </a:t>
            </a:r>
            <a:r>
              <a:rPr lang="en-US" sz="1300" i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of Jay Myers, BestBuy, SemTech2010</a:t>
            </a:r>
            <a:r>
              <a:rPr lang="en-US" sz="1300" i="1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 Presentation</a:t>
            </a:r>
            <a:endParaRPr lang="en-US" sz="1300" i="1" dirty="0">
              <a:solidFill>
                <a:srgbClr val="000000"/>
              </a:solidFill>
              <a:ea typeface="msmincho" charset="0"/>
              <a:cs typeface="msmincho" charset="0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99" y="1147800"/>
            <a:ext cx="6922080" cy="5341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BestBuy Example for RDFa Usage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4721" y="6583965"/>
            <a:ext cx="5029920" cy="263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1621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en-US" sz="1300" i="1" dirty="0">
                <a:solidFill>
                  <a:srgbClr val="FFFFFF"/>
                </a:solidFill>
                <a:ea typeface="msmincho" charset="0"/>
                <a:cs typeface="msmincho" charset="0"/>
              </a:rPr>
              <a:t>Courtesy </a:t>
            </a:r>
            <a:r>
              <a:rPr lang="en-US" sz="1300" i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of Jay Myers, BestBuy, SemTech2010</a:t>
            </a:r>
            <a:r>
              <a:rPr lang="en-US" sz="1300" i="1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 Presentation</a:t>
            </a:r>
            <a:endParaRPr lang="en-US" sz="1300" i="1" dirty="0">
              <a:solidFill>
                <a:srgbClr val="000000"/>
              </a:solidFill>
              <a:ea typeface="msmincho" charset="0"/>
              <a:cs typeface="msmincho" charset="0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Reported in a BestBuy blog:</a:t>
            </a:r>
          </a:p>
          <a:p>
            <a:pPr lvl="1"/>
            <a:r>
              <a:rPr lang="en-US" noProof="1" smtClean="0"/>
              <a:t>GoodRelations+RDFa</a:t>
            </a:r>
            <a:r>
              <a:rPr lang="en-US" dirty="0" smtClean="0"/>
              <a:t> improved Google rank tremendously</a:t>
            </a:r>
          </a:p>
          <a:p>
            <a:pPr lvl="1"/>
            <a:r>
              <a:rPr lang="en-US" dirty="0" smtClean="0"/>
              <a:t>30% increase in traffic on BestBuy store pages</a:t>
            </a:r>
          </a:p>
          <a:p>
            <a:pPr lvl="1"/>
            <a:r>
              <a:rPr lang="en-US" dirty="0" smtClean="0"/>
              <a:t>Yahoo </a:t>
            </a:r>
            <a:r>
              <a:rPr lang="en-US" dirty="0" smtClean="0"/>
              <a:t>observes </a:t>
            </a:r>
            <a:r>
              <a:rPr lang="en-US" dirty="0" smtClean="0"/>
              <a:t>a 15% increase in click-through rate</a:t>
            </a:r>
          </a:p>
          <a:p>
            <a:r>
              <a:rPr lang="en-US" dirty="0" smtClean="0"/>
              <a:t>Not bad…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BestBuy</a:t>
            </a:r>
            <a:endParaRPr lang="en-US" dirty="0"/>
          </a:p>
        </p:txBody>
      </p:sp>
      <p:pic>
        <p:nvPicPr>
          <p:cNvPr id="4" name="Picture 3" descr="smi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101" y="3521137"/>
            <a:ext cx="294180" cy="29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issues that were not discussed</a:t>
            </a:r>
          </a:p>
          <a:p>
            <a:pPr lvl="1"/>
            <a:r>
              <a:rPr lang="en-US" dirty="0" smtClean="0"/>
              <a:t>provenance, linked data, open government initiatives, applications, open R&amp;D issues, …</a:t>
            </a:r>
          </a:p>
          <a:p>
            <a:r>
              <a:rPr lang="en-US" dirty="0" smtClean="0"/>
              <a:t>There is work for everyone</a:t>
            </a:r>
            <a:r>
              <a:rPr lang="en-US" dirty="0" smtClean="0"/>
              <a:t>!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is all I have time for…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Text Box 1"/>
          <p:cNvSpPr txBox="1">
            <a:spLocks noChangeArrowheads="1"/>
          </p:cNvSpPr>
          <p:nvPr/>
        </p:nvSpPr>
        <p:spPr bwMode="auto">
          <a:xfrm>
            <a:off x="489600" y="2318644"/>
            <a:ext cx="8000640" cy="64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106196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en-US" sz="4000" dirty="0">
                <a:solidFill>
                  <a:srgbClr val="000000"/>
                </a:solidFill>
                <a:latin typeface="Gill Sans MT"/>
                <a:ea typeface="msmincho" charset="0"/>
                <a:cs typeface="Gill Sans MT"/>
              </a:rPr>
              <a:t>Thank you for your attention!</a:t>
            </a:r>
          </a:p>
        </p:txBody>
      </p:sp>
      <p:sp>
        <p:nvSpPr>
          <p:cNvPr id="602116" name="Text Box 2"/>
          <p:cNvSpPr txBox="1">
            <a:spLocks noChangeArrowheads="1"/>
          </p:cNvSpPr>
          <p:nvPr/>
        </p:nvSpPr>
        <p:spPr bwMode="auto">
          <a:xfrm>
            <a:off x="712801" y="4506234"/>
            <a:ext cx="6762239" cy="96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76479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en-US" sz="2200" dirty="0">
                <a:solidFill>
                  <a:srgbClr val="000000"/>
                </a:solidFill>
                <a:latin typeface="Gill Sans MT"/>
                <a:ea typeface="msmincho" charset="0"/>
                <a:cs typeface="Gill Sans MT"/>
              </a:rPr>
              <a:t>These slides are also available on the Web:</a:t>
            </a:r>
          </a:p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endParaRPr lang="en-US" sz="2200" dirty="0">
              <a:solidFill>
                <a:srgbClr val="000000"/>
              </a:solidFill>
              <a:latin typeface="Gill Sans MT"/>
              <a:ea typeface="msmincho" charset="0"/>
              <a:cs typeface="Gill Sans MT"/>
            </a:endParaRPr>
          </a:p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en-US" sz="2200" dirty="0">
                <a:solidFill>
                  <a:srgbClr val="000000"/>
                </a:solidFill>
                <a:latin typeface="Gill Sans MT"/>
                <a:ea typeface="msmincho" charset="0"/>
                <a:cs typeface="Gill Sans MT"/>
              </a:rPr>
              <a:t>    http://www.w3.org/2010/Talks</a:t>
            </a:r>
            <a:r>
              <a:rPr lang="en-US" sz="2200" dirty="0" smtClean="0">
                <a:solidFill>
                  <a:srgbClr val="000000"/>
                </a:solidFill>
                <a:latin typeface="Gill Sans MT"/>
                <a:ea typeface="msmincho" charset="0"/>
                <a:cs typeface="Gill Sans MT"/>
              </a:rPr>
              <a:t>/1025-Rio-</a:t>
            </a:r>
            <a:r>
              <a:rPr lang="en-US" sz="2200" dirty="0">
                <a:solidFill>
                  <a:srgbClr val="000000"/>
                </a:solidFill>
                <a:latin typeface="Gill Sans MT"/>
                <a:ea typeface="msmincho" charset="0"/>
                <a:cs typeface="Gill Sans MT"/>
              </a:rPr>
              <a:t>IH/</a:t>
            </a:r>
          </a:p>
        </p:txBody>
      </p:sp>
      <p:pic>
        <p:nvPicPr>
          <p:cNvPr id="6021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120" y="4532157"/>
            <a:ext cx="864000" cy="302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Goal: to be implementable through rule engines</a:t>
            </a:r>
          </a:p>
          <a:p>
            <a:r>
              <a:rPr lang="en-GB" dirty="0" smtClean="0"/>
              <a:t>Usage follows a similar approach to RDFS:</a:t>
            </a:r>
          </a:p>
          <a:p>
            <a:pPr lvl="1"/>
            <a:r>
              <a:rPr lang="en-GB" dirty="0" smtClean="0"/>
              <a:t> merge the ontology and the instance data into an RDF graph </a:t>
            </a:r>
          </a:p>
          <a:p>
            <a:pPr lvl="1"/>
            <a:r>
              <a:rPr lang="en-GB" dirty="0" smtClean="0"/>
              <a:t> use the rule engine to add new triples (as long as it is possible)</a:t>
            </a:r>
          </a:p>
          <a:p>
            <a:pPr lvl="1"/>
            <a:r>
              <a:rPr lang="en-GB" dirty="0" smtClean="0"/>
              <a:t> then, for example, use SPARQL to query the resulting (expanded) graph</a:t>
            </a:r>
          </a:p>
          <a:p>
            <a:r>
              <a:rPr lang="en-GB" dirty="0" smtClean="0"/>
              <a:t>This application model is very important for RDF based applications</a:t>
            </a:r>
            <a:endParaRPr lang="en-GB" dirty="0"/>
          </a:p>
        </p:txBody>
      </p:sp>
      <p:sp>
        <p:nvSpPr>
          <p:cNvPr id="19456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example: OWL RL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Many features are available:</a:t>
            </a:r>
          </a:p>
          <a:p>
            <a:pPr lvl="1"/>
            <a:r>
              <a:rPr lang="en-GB" dirty="0" smtClean="0"/>
              <a:t>identity of classes, instances, properties</a:t>
            </a:r>
          </a:p>
          <a:p>
            <a:pPr lvl="1"/>
            <a:r>
              <a:rPr lang="en-GB" dirty="0" smtClean="0"/>
              <a:t>subproperties, subclasses, domains, ranges</a:t>
            </a:r>
          </a:p>
          <a:p>
            <a:pPr lvl="1"/>
            <a:r>
              <a:rPr lang="en-GB" dirty="0" smtClean="0"/>
              <a:t>union and intersection of classes (though with some restrictions)</a:t>
            </a:r>
          </a:p>
          <a:p>
            <a:pPr lvl="1"/>
            <a:r>
              <a:rPr lang="en-GB" dirty="0" smtClean="0"/>
              <a:t>property characterizations (functional, symmetric, etc)</a:t>
            </a:r>
          </a:p>
          <a:p>
            <a:pPr lvl="1"/>
            <a:r>
              <a:rPr lang="en-GB" dirty="0" smtClean="0"/>
              <a:t>property chains</a:t>
            </a:r>
          </a:p>
          <a:p>
            <a:pPr lvl="1"/>
            <a:r>
              <a:rPr lang="en-GB" dirty="0" smtClean="0"/>
              <a:t>keys</a:t>
            </a:r>
          </a:p>
          <a:p>
            <a:pPr lvl="1"/>
            <a:r>
              <a:rPr lang="en-GB" i="1" u="sng" dirty="0" smtClean="0"/>
              <a:t>some </a:t>
            </a:r>
            <a:r>
              <a:rPr lang="en-GB" dirty="0" smtClean="0"/>
              <a:t>property restrictions</a:t>
            </a:r>
            <a:endParaRPr lang="en-GB" dirty="0"/>
          </a:p>
        </p:txBody>
      </p:sp>
      <p:sp>
        <p:nvSpPr>
          <p:cNvPr id="19661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be done in OWL RL?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Interchange Format (RIF)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Rectangle 2"/>
          <p:cNvSpPr>
            <a:spLocks noGrp="1" noChangeArrowheads="1"/>
          </p:cNvSpPr>
          <p:nvPr>
            <p:ph idx="1"/>
          </p:nvPr>
        </p:nvSpPr>
        <p:spPr>
          <a:xfrm>
            <a:off x="316800" y="1310538"/>
            <a:ext cx="8817120" cy="5056371"/>
          </a:xfrm>
        </p:spPr>
        <p:txBody>
          <a:bodyPr/>
          <a:lstStyle/>
          <a:p>
            <a:r>
              <a:rPr lang="en-US" dirty="0" smtClean="0"/>
              <a:t>Some conditions may be complicated in ontologies (ie, OWL)</a:t>
            </a:r>
          </a:p>
          <a:p>
            <a:pPr lvl="1"/>
            <a:r>
              <a:rPr lang="en-US" dirty="0" smtClean="0"/>
              <a:t>e.g., Horn rules: (P1 &amp; P2 &amp; …) → C</a:t>
            </a:r>
          </a:p>
          <a:p>
            <a:r>
              <a:rPr lang="en-US" dirty="0" smtClean="0"/>
              <a:t>In many cases applications just want 2-3 rules to complete integration</a:t>
            </a:r>
          </a:p>
          <a:p>
            <a:r>
              <a:rPr lang="en-US" dirty="0" smtClean="0"/>
              <a:t>I.e., rules may be an alternative to (OWL based) ontologies</a:t>
            </a:r>
          </a:p>
        </p:txBody>
      </p:sp>
      <p:sp>
        <p:nvSpPr>
          <p:cNvPr id="4915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rules on the Semantic Web?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 from a bookshop</a:t>
            </a:r>
            <a:r>
              <a:rPr lang="en-US" dirty="0" smtClean="0"/>
              <a:t> domain:</a:t>
            </a:r>
            <a:endParaRPr lang="en-US" dirty="0" smtClean="0"/>
          </a:p>
          <a:p>
            <a:pPr lvl="1"/>
            <a:r>
              <a:rPr lang="en-US" dirty="0" smtClean="0"/>
              <a:t>“I buy a novel with over 500 pages if it costs less than $20”</a:t>
            </a:r>
          </a:p>
          <a:p>
            <a:pPr lvl="1"/>
            <a:r>
              <a:rPr lang="en-US" dirty="0" smtClean="0"/>
              <a:t>something like (in an ad-hoc syntax):</a:t>
            </a:r>
            <a:endParaRPr lang="en-US" dirty="0"/>
          </a:p>
        </p:txBody>
      </p:sp>
      <p:sp>
        <p:nvSpPr>
          <p:cNvPr id="4935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you may want to express</a:t>
            </a:r>
            <a:endParaRPr lang="en-US" dirty="0"/>
          </a:p>
        </p:txBody>
      </p:sp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260641" y="3395876"/>
            <a:ext cx="8596799" cy="2867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{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?x rdf:type p:Novel;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p:page_number </a:t>
            </a:r>
            <a:r>
              <a:rPr lang="en-US" sz="16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?n;</a:t>
            </a:r>
            <a:endParaRPr lang="en-US" sz="16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p:price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p:currency p</a:t>
            </a:r>
            <a:r>
              <a:rPr lang="en-US" sz="16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:$;</a:t>
            </a:r>
            <a:endParaRPr lang="en-US" sz="16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rdf:value  ?z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].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</a:t>
            </a:r>
            <a:r>
              <a:rPr lang="en-US" sz="16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?n </a:t>
            </a: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&gt; "500"^^xsd:integer.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?z &lt; "20.0"^^xsd:double.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}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=&gt;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{ &lt;me&gt; p:buys ?x }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endParaRPr lang="en-US" sz="16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goals of the RIF:</a:t>
            </a:r>
          </a:p>
          <a:p>
            <a:pPr lvl="1"/>
            <a:r>
              <a:rPr lang="en-US" dirty="0" smtClean="0"/>
              <a:t>define simple rule </a:t>
            </a:r>
            <a:r>
              <a:rPr lang="en-US" noProof="1" smtClean="0"/>
              <a:t>language(s)  for the Semantic Web</a:t>
            </a:r>
          </a:p>
          <a:p>
            <a:pPr lvl="1"/>
            <a:r>
              <a:rPr lang="en-US" noProof="1" smtClean="0"/>
              <a:t>define interchange formats for rule based systems</a:t>
            </a:r>
          </a:p>
          <a:p>
            <a:r>
              <a:rPr lang="en-US" noProof="1" smtClean="0"/>
              <a:t>RIF defines several “dialects” of languages</a:t>
            </a:r>
          </a:p>
          <a:p>
            <a:pPr lvl="1"/>
            <a:r>
              <a:rPr lang="en-US" noProof="1" smtClean="0"/>
              <a:t>some are geared towards production rule systems, for example</a:t>
            </a:r>
          </a:p>
          <a:p>
            <a:pPr lvl="1"/>
            <a:r>
              <a:rPr lang="en-US" noProof="1" smtClean="0"/>
              <a:t>i.e., RIF is not bound to RDF only</a:t>
            </a:r>
          </a:p>
          <a:p>
            <a:r>
              <a:rPr lang="en-US" noProof="1" smtClean="0"/>
              <a:t>RIF is also a general framework to define/interchange rule languages</a:t>
            </a:r>
          </a:p>
          <a:p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 (Rule Interchange Format)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simplest RIF “dialect”</a:t>
            </a:r>
          </a:p>
          <a:p>
            <a:r>
              <a:rPr lang="en-US" dirty="0" smtClean="0"/>
              <a:t>A Core document is</a:t>
            </a:r>
          </a:p>
          <a:p>
            <a:pPr lvl="1"/>
            <a:r>
              <a:rPr lang="en-US" dirty="0" smtClean="0"/>
              <a:t>some directives like import, prefix settings for URIs, etc</a:t>
            </a:r>
          </a:p>
          <a:p>
            <a:pPr lvl="1"/>
            <a:r>
              <a:rPr lang="en-US" dirty="0" smtClean="0"/>
              <a:t>a sequence of logical implications</a:t>
            </a:r>
          </a:p>
          <a:p>
            <a:pPr lvl="1"/>
            <a:r>
              <a:rPr lang="en-US" dirty="0" smtClean="0"/>
              <a:t>can use the familiar datatypes and operators</a:t>
            </a:r>
          </a:p>
          <a:p>
            <a:pPr lvl="1"/>
            <a:r>
              <a:rPr lang="en-US" dirty="0" smtClean="0"/>
              <a:t>has the notion of “anonymous” resources, a bit like blank nodes</a:t>
            </a:r>
          </a:p>
        </p:txBody>
      </p:sp>
      <p:sp>
        <p:nvSpPr>
          <p:cNvPr id="526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 Core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RIF defines</a:t>
            </a:r>
          </a:p>
          <a:p>
            <a:pPr lvl="1"/>
            <a:r>
              <a:rPr lang="en-US" dirty="0" smtClean="0"/>
              <a:t>a “presentation syntax”</a:t>
            </a:r>
          </a:p>
          <a:p>
            <a:pPr lvl="2"/>
            <a:r>
              <a:rPr lang="en-US" dirty="0" smtClean="0"/>
              <a:t>a bit like the functional syntax for OWL</a:t>
            </a:r>
          </a:p>
          <a:p>
            <a:pPr lvl="1"/>
            <a:r>
              <a:rPr lang="en-US" dirty="0" smtClean="0"/>
              <a:t>a standard XML syntax to encode and exchange the rules</a:t>
            </a:r>
          </a:p>
          <a:p>
            <a:pPr lvl="1"/>
            <a:r>
              <a:rPr lang="en-US" dirty="0" smtClean="0"/>
              <a:t>there is a note for expressing Core in RDF</a:t>
            </a:r>
          </a:p>
          <a:p>
            <a:pPr lvl="2"/>
            <a:r>
              <a:rPr lang="en-US" dirty="0" smtClean="0"/>
              <a:t>just like OWL is represented in RDF </a:t>
            </a:r>
          </a:p>
        </p:txBody>
      </p:sp>
      <p:sp>
        <p:nvSpPr>
          <p:cNvPr id="526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 Syntaxes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Remember the what we wanted from Rules?</a:t>
            </a:r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7440" y="2253836"/>
            <a:ext cx="8709120" cy="2903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{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?x rdf:type p:Novel;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p:page_number ?n;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p:price [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p:currency p</a:t>
            </a:r>
            <a:r>
              <a:rPr lang="en-US" sz="16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:$;</a:t>
            </a:r>
            <a:endParaRPr lang="en-US" sz="16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rdf:value  ?z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].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?n &gt; "500"^^xsd:integer.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?z &lt; "20.0"^^xsd:double.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}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=&gt; 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{ &lt;me&gt; p:buys ?x }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endParaRPr lang="en-US" sz="1600" b="1" noProof="1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technologies have been finalized:</a:t>
            </a:r>
          </a:p>
          <a:p>
            <a:pPr lvl="1"/>
            <a:r>
              <a:rPr lang="en-US" dirty="0" smtClean="0"/>
              <a:t>OWL 2</a:t>
            </a:r>
          </a:p>
          <a:p>
            <a:pPr lvl="1"/>
            <a:r>
              <a:rPr lang="en-US" dirty="0" smtClean="0"/>
              <a:t>Rule Interchange Format (RIF)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past…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same with RIF Presentation syntax</a:t>
            </a:r>
            <a:endParaRPr lang="en-US" dirty="0"/>
          </a:p>
        </p:txBody>
      </p:sp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217440" y="2265357"/>
            <a:ext cx="8640000" cy="3444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63500" dist="101823" dir="2700000" algn="ctr" rotWithShape="0">
              <a:srgbClr val="C0C0C0"/>
            </a:outerShdw>
          </a:effectLst>
        </p:spPr>
        <p:txBody>
          <a:bodyPr wrap="none" lIns="81639" tIns="65506" rIns="81639" bIns="40820">
            <a:prstTxWarp prst="textNoShape">
              <a:avLst/>
            </a:prstTxWarp>
          </a:bodyPr>
          <a:lstStyle/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Document (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Prefix …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Group (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Forall ?x </a:t>
            </a:r>
            <a:r>
              <a:rPr lang="en-US" sz="16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?n </a:t>
            </a: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?z (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&lt;me&gt;[p:buys-&gt;?x] :-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And(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?x rdf:type p:Novel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?x[p:page_number-&gt;?n p:price-&gt;_abc]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_abc[p:currency-&gt;p</a:t>
            </a:r>
            <a:r>
              <a:rPr lang="en-US" sz="1600" b="1" noProof="1" smtClean="0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:$ </a:t>
            </a: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rdf:value-&gt;?z]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External(pred:numeric-greater-than(?n "500"^^xsd:integer))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  External(pred:numeric-less-than(?z "20.0"^^xsd:double))	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    )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  )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  )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US" sz="1600" b="1" noProof="1">
                <a:solidFill>
                  <a:srgbClr val="000000"/>
                </a:solidFill>
                <a:latin typeface="Courier New" charset="0"/>
                <a:ea typeface="msmincho" charset="0"/>
                <a:cs typeface="msmincho" charset="0"/>
              </a:rPr>
              <a:t>)</a:t>
            </a:r>
          </a:p>
          <a:p>
            <a:pPr>
              <a:lnSpc>
                <a:spcPct val="88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endParaRPr lang="en-US" sz="1600" b="1" dirty="0">
              <a:solidFill>
                <a:srgbClr val="000000"/>
              </a:solidFill>
              <a:latin typeface="Courier New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RIF Presentation syntax is… only syntax</a:t>
            </a:r>
          </a:p>
          <a:p>
            <a:r>
              <a:rPr lang="en-US" dirty="0" smtClean="0"/>
              <a:t>It can express more than what RDF needs</a:t>
            </a:r>
          </a:p>
          <a:p>
            <a:r>
              <a:rPr lang="en-US" dirty="0" smtClean="0"/>
              <a:t>Hopefully, a syntax will emerge with</a:t>
            </a:r>
          </a:p>
          <a:p>
            <a:pPr lvl="1"/>
            <a:r>
              <a:rPr lang="en-US" dirty="0" smtClean="0"/>
              <a:t>close to one of the RDF syntaxes with a better integration of rules</a:t>
            </a:r>
          </a:p>
          <a:p>
            <a:pPr lvl="1"/>
            <a:r>
              <a:rPr lang="en-US" dirty="0" smtClean="0"/>
              <a:t>can be mapped on Core implementations</a:t>
            </a:r>
            <a:endParaRPr lang="en-US" dirty="0"/>
          </a:p>
        </p:txBody>
      </p:sp>
      <p:sp>
        <p:nvSpPr>
          <p:cNvPr id="546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word on the syntax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gets</a:t>
            </a:r>
          </a:p>
          <a:p>
            <a:pPr lvl="1"/>
            <a:r>
              <a:rPr lang="en-US" dirty="0" smtClean="0"/>
              <a:t>a set of RIF Core rules in some syntax</a:t>
            </a:r>
          </a:p>
          <a:p>
            <a:pPr lvl="1"/>
            <a:r>
              <a:rPr lang="en-US" dirty="0" smtClean="0"/>
              <a:t>data in RDF</a:t>
            </a:r>
          </a:p>
          <a:p>
            <a:pPr lvl="1"/>
            <a:r>
              <a:rPr lang="en-US" dirty="0" smtClean="0"/>
              <a:t>new RDF triples are generated</a:t>
            </a:r>
          </a:p>
          <a:p>
            <a:r>
              <a:rPr lang="en-US" dirty="0" smtClean="0"/>
              <a:t>Sounds familiar? Remember OWL RL?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of rule with RDF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OWL RL stands for “Rule Language”…</a:t>
            </a:r>
          </a:p>
          <a:p>
            <a:r>
              <a:rPr lang="en-US" dirty="0" smtClean="0"/>
              <a:t>OWL RL is in the intersection of RIF Core and OWL</a:t>
            </a:r>
          </a:p>
          <a:p>
            <a:pPr lvl="1"/>
            <a:r>
              <a:rPr lang="en-US" dirty="0" smtClean="0"/>
              <a:t>inferences in OWL RL can be expressed with rules</a:t>
            </a:r>
          </a:p>
          <a:p>
            <a:pPr lvl="2"/>
            <a:r>
              <a:rPr lang="en-US" dirty="0" smtClean="0"/>
              <a:t>the rules are precisely described in the OWL spec</a:t>
            </a:r>
          </a:p>
          <a:p>
            <a:pPr lvl="1"/>
            <a:r>
              <a:rPr lang="en-US" dirty="0" smtClean="0"/>
              <a:t>there are OWL RL implementations that are based on RIF</a:t>
            </a:r>
          </a:p>
          <a:p>
            <a:r>
              <a:rPr lang="en-US" dirty="0" smtClean="0"/>
              <a:t>An application may also “declare” a subset of OWL RL rules it uses and let a RIF engine do the rest…</a:t>
            </a:r>
            <a:endParaRPr lang="en-US" dirty="0"/>
          </a:p>
        </p:txBody>
      </p:sp>
      <p:sp>
        <p:nvSpPr>
          <p:cNvPr id="550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OWL RL?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 1.1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 smtClean="0"/>
              <a:t>SPARQL as a unifying point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49733" y="1199870"/>
            <a:ext cx="8843664" cy="5356479"/>
            <a:chOff x="82893" y="1199870"/>
            <a:chExt cx="8843664" cy="5356479"/>
          </a:xfrm>
        </p:grpSpPr>
        <p:grpSp>
          <p:nvGrpSpPr>
            <p:cNvPr id="2" name="Group 33"/>
            <p:cNvGrpSpPr/>
            <p:nvPr/>
          </p:nvGrpSpPr>
          <p:grpSpPr>
            <a:xfrm>
              <a:off x="286560" y="4018885"/>
              <a:ext cx="1313280" cy="1138296"/>
              <a:chOff x="4659312" y="2789237"/>
              <a:chExt cx="1143000" cy="99060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4887912" y="27892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25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5116512" y="3170237"/>
                <a:ext cx="152400" cy="152400"/>
              </a:xfrm>
              <a:prstGeom prst="ellipse">
                <a:avLst/>
              </a:prstGeom>
              <a:solidFill>
                <a:srgbClr val="00009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25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5573712" y="278923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25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5649912" y="32464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25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4659312" y="33988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25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5345112" y="362743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25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cxnSp>
            <p:nvCxnSpPr>
              <p:cNvPr id="32" name="Straight Arrow Connector 31"/>
              <p:cNvCxnSpPr>
                <a:stCxn id="26" idx="6"/>
                <a:endCxn id="28" idx="2"/>
              </p:cNvCxnSpPr>
              <p:nvPr/>
            </p:nvCxnSpPr>
            <p:spPr bwMode="auto">
              <a:xfrm>
                <a:off x="5040312" y="2865437"/>
                <a:ext cx="533400" cy="15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33" name="Straight Arrow Connector 32"/>
              <p:cNvCxnSpPr>
                <a:stCxn id="26" idx="5"/>
                <a:endCxn id="29" idx="1"/>
              </p:cNvCxnSpPr>
              <p:nvPr/>
            </p:nvCxnSpPr>
            <p:spPr bwMode="auto">
              <a:xfrm rot="16200000" flipH="1">
                <a:off x="5170394" y="2766919"/>
                <a:ext cx="349436" cy="654236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34" name="Straight Arrow Connector 33"/>
              <p:cNvCxnSpPr>
                <a:stCxn id="30" idx="7"/>
                <a:endCxn id="27" idx="2"/>
              </p:cNvCxnSpPr>
              <p:nvPr/>
            </p:nvCxnSpPr>
            <p:spPr bwMode="auto">
              <a:xfrm rot="5400000" flipH="1" flipV="1">
                <a:off x="4865594" y="3170237"/>
                <a:ext cx="174718" cy="3271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35" name="Straight Arrow Connector 34"/>
              <p:cNvCxnSpPr>
                <a:stCxn id="27" idx="5"/>
                <a:endCxn id="31" idx="0"/>
              </p:cNvCxnSpPr>
              <p:nvPr/>
            </p:nvCxnSpPr>
            <p:spPr bwMode="auto">
              <a:xfrm rot="16200000" flipH="1">
                <a:off x="5170394" y="3376519"/>
                <a:ext cx="327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36" name="Straight Arrow Connector 35"/>
              <p:cNvCxnSpPr>
                <a:stCxn id="31" idx="7"/>
                <a:endCxn id="28" idx="4"/>
              </p:cNvCxnSpPr>
              <p:nvPr/>
            </p:nvCxnSpPr>
            <p:spPr bwMode="auto">
              <a:xfrm rot="5400000" flipH="1" flipV="1">
                <a:off x="5208494" y="3208337"/>
                <a:ext cx="708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  <p:grpSp>
          <p:nvGrpSpPr>
            <p:cNvPr id="3" name="Group 91"/>
            <p:cNvGrpSpPr/>
            <p:nvPr/>
          </p:nvGrpSpPr>
          <p:grpSpPr>
            <a:xfrm>
              <a:off x="3327840" y="2392091"/>
              <a:ext cx="2211840" cy="622145"/>
              <a:chOff x="3668712" y="2636837"/>
              <a:chExt cx="2438400" cy="685800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3668712" y="2636837"/>
                <a:ext cx="2438400" cy="685800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2500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783012" y="2789237"/>
                <a:ext cx="22098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b="1" dirty="0">
                    <a:solidFill>
                      <a:srgbClr val="800000"/>
                    </a:solidFill>
                    <a:latin typeface="Arial" charset="0"/>
                  </a:rPr>
                  <a:t>SPARQL Processor</a:t>
                </a:r>
              </a:p>
            </p:txBody>
          </p:sp>
        </p:grpSp>
        <p:grpSp>
          <p:nvGrpSpPr>
            <p:cNvPr id="4" name="Group 40"/>
            <p:cNvGrpSpPr/>
            <p:nvPr/>
          </p:nvGrpSpPr>
          <p:grpSpPr>
            <a:xfrm>
              <a:off x="2118240" y="5365307"/>
              <a:ext cx="737475" cy="1191042"/>
              <a:chOff x="2335212" y="5989637"/>
              <a:chExt cx="813015" cy="131290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5212" y="5989637"/>
                <a:ext cx="761999" cy="986761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2379142" y="6980237"/>
                <a:ext cx="769085" cy="322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solidFill>
                      <a:srgbClr val="00664D"/>
                    </a:solidFill>
                  </a:rPr>
                  <a:t>HTML</a:t>
                </a:r>
              </a:p>
            </p:txBody>
          </p:sp>
        </p:grpSp>
        <p:grpSp>
          <p:nvGrpSpPr>
            <p:cNvPr id="6" name="Group 42"/>
            <p:cNvGrpSpPr/>
            <p:nvPr/>
          </p:nvGrpSpPr>
          <p:grpSpPr>
            <a:xfrm>
              <a:off x="3768911" y="5365307"/>
              <a:ext cx="1602290" cy="1191042"/>
              <a:chOff x="4506912" y="5989637"/>
              <a:chExt cx="1766414" cy="131290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0896" y="5989637"/>
                <a:ext cx="761999" cy="986761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4506912" y="6980237"/>
                <a:ext cx="1766414" cy="322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solidFill>
                      <a:srgbClr val="00664D"/>
                    </a:solidFill>
                  </a:rPr>
                  <a:t>Unstructured Text</a:t>
                </a:r>
              </a:p>
            </p:txBody>
          </p:sp>
        </p:grpSp>
        <p:grpSp>
          <p:nvGrpSpPr>
            <p:cNvPr id="9" name="Group 44"/>
            <p:cNvGrpSpPr/>
            <p:nvPr/>
          </p:nvGrpSpPr>
          <p:grpSpPr>
            <a:xfrm>
              <a:off x="6015019" y="5365307"/>
              <a:ext cx="1261884" cy="1191042"/>
              <a:chOff x="6631141" y="5989637"/>
              <a:chExt cx="1391140" cy="131290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9112" y="5989637"/>
                <a:ext cx="761999" cy="986761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6631141" y="6980237"/>
                <a:ext cx="1391140" cy="322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solidFill>
                      <a:srgbClr val="00664D"/>
                    </a:solidFill>
                  </a:rPr>
                  <a:t>XML/XHTML</a:t>
                </a:r>
              </a:p>
            </p:txBody>
          </p:sp>
        </p:grpSp>
        <p:grpSp>
          <p:nvGrpSpPr>
            <p:cNvPr id="10" name="Group 48"/>
            <p:cNvGrpSpPr/>
            <p:nvPr/>
          </p:nvGrpSpPr>
          <p:grpSpPr>
            <a:xfrm>
              <a:off x="7551863" y="4072611"/>
              <a:ext cx="1273069" cy="1592403"/>
              <a:chOff x="8325407" y="4489298"/>
              <a:chExt cx="1403471" cy="1755329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5997" y="4541837"/>
                <a:ext cx="1066800" cy="1066800"/>
              </a:xfrm>
              <a:prstGeom prst="rect">
                <a:avLst/>
              </a:prstGeom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8649918" y="5684837"/>
                <a:ext cx="1078960" cy="559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rgbClr val="00664D"/>
                    </a:solidFill>
                  </a:rPr>
                  <a:t>Relational</a:t>
                </a:r>
              </a:p>
              <a:p>
                <a:pPr algn="ctr"/>
                <a:r>
                  <a:rPr lang="en-US" sz="1300" b="1" dirty="0">
                    <a:solidFill>
                      <a:srgbClr val="00664D"/>
                    </a:solidFill>
                  </a:rPr>
                  <a:t>Database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16200000">
                <a:off x="7903612" y="4911093"/>
                <a:ext cx="1165927" cy="32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solidFill>
                      <a:srgbClr val="000000"/>
                    </a:solidFill>
                  </a:rPr>
                  <a:t>SQL</a:t>
                </a:r>
                <a:r>
                  <a:rPr lang="en-US" sz="1300" b="1" dirty="0">
                    <a:solidFill>
                      <a:srgbClr val="000000"/>
                    </a:solidFill>
                    <a:sym typeface="Wingdings"/>
                  </a:rPr>
                  <a:t>RDF</a:t>
                </a:r>
                <a:endParaRPr lang="en-US" sz="13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54"/>
            <p:cNvGrpSpPr/>
            <p:nvPr/>
          </p:nvGrpSpPr>
          <p:grpSpPr>
            <a:xfrm>
              <a:off x="7620982" y="1202956"/>
              <a:ext cx="1305575" cy="1620957"/>
              <a:chOff x="8249206" y="1627433"/>
              <a:chExt cx="1439306" cy="178680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21712" y="1874837"/>
                <a:ext cx="1066800" cy="1066800"/>
              </a:xfrm>
              <a:prstGeom prst="rect">
                <a:avLst/>
              </a:prstGeom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8657748" y="3017837"/>
                <a:ext cx="1005144" cy="322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solidFill>
                      <a:srgbClr val="00664D"/>
                    </a:solidFill>
                  </a:rPr>
                  <a:t>Database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6200000">
                <a:off x="7516972" y="2359667"/>
                <a:ext cx="1786805" cy="322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solidFill>
                      <a:srgbClr val="000000"/>
                    </a:solidFill>
                  </a:rPr>
                  <a:t>SPARQL Endpoint</a:t>
                </a:r>
              </a:p>
            </p:txBody>
          </p:sp>
        </p:grpSp>
        <p:grpSp>
          <p:nvGrpSpPr>
            <p:cNvPr id="12" name="Group 55"/>
            <p:cNvGrpSpPr/>
            <p:nvPr/>
          </p:nvGrpSpPr>
          <p:grpSpPr>
            <a:xfrm>
              <a:off x="82893" y="1199870"/>
              <a:ext cx="1326778" cy="1620957"/>
              <a:chOff x="147220" y="1618084"/>
              <a:chExt cx="1462681" cy="1786805"/>
            </a:xfrm>
          </p:grpSpPr>
          <p:grpSp>
            <p:nvGrpSpPr>
              <p:cNvPr id="13" name="Group 52"/>
              <p:cNvGrpSpPr/>
              <p:nvPr/>
            </p:nvGrpSpPr>
            <p:grpSpPr>
              <a:xfrm>
                <a:off x="147220" y="1874837"/>
                <a:ext cx="1196740" cy="1465304"/>
                <a:chOff x="147220" y="1874837"/>
                <a:chExt cx="1196740" cy="1465304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9712" y="1874837"/>
                  <a:ext cx="1066800" cy="1066800"/>
                </a:xfrm>
                <a:prstGeom prst="rect">
                  <a:avLst/>
                </a:prstGeom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52" name="TextBox 51"/>
                <p:cNvSpPr txBox="1"/>
                <p:nvPr/>
              </p:nvSpPr>
              <p:spPr>
                <a:xfrm>
                  <a:off x="147220" y="3017837"/>
                  <a:ext cx="1196740" cy="3223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Triple store</a:t>
                  </a: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 rot="16200000">
                <a:off x="555329" y="2350318"/>
                <a:ext cx="1786805" cy="322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solidFill>
                      <a:srgbClr val="000000"/>
                    </a:solidFill>
                  </a:rPr>
                  <a:t>SPARQL Endpoint</a:t>
                </a: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286560" y="5226309"/>
              <a:ext cx="1052518" cy="283811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1300" b="1" dirty="0">
                  <a:solidFill>
                    <a:srgbClr val="00664D"/>
                  </a:solidFill>
                </a:rPr>
                <a:t>RDF Graph</a:t>
              </a:r>
            </a:p>
          </p:txBody>
        </p:sp>
        <p:cxnSp>
          <p:nvCxnSpPr>
            <p:cNvPr id="59" name="Straight Arrow Connector 58"/>
            <p:cNvCxnSpPr>
              <a:stCxn id="8" idx="0"/>
            </p:cNvCxnSpPr>
            <p:nvPr/>
          </p:nvCxnSpPr>
          <p:spPr bwMode="auto">
            <a:xfrm rot="5400000" flipH="1" flipV="1">
              <a:off x="2031713" y="3377980"/>
              <a:ext cx="2419454" cy="155520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>
              <a:stCxn id="7" idx="0"/>
              <a:endCxn id="91" idx="4"/>
            </p:cNvCxnSpPr>
            <p:nvPr/>
          </p:nvCxnSpPr>
          <p:spPr bwMode="auto">
            <a:xfrm rot="16200000" flipV="1">
              <a:off x="3277290" y="4170707"/>
              <a:ext cx="2351071" cy="38129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Arrow Connector 64"/>
            <p:cNvCxnSpPr>
              <a:stCxn id="5" idx="0"/>
            </p:cNvCxnSpPr>
            <p:nvPr/>
          </p:nvCxnSpPr>
          <p:spPr bwMode="auto">
            <a:xfrm rot="16200000" flipV="1">
              <a:off x="4502753" y="3291580"/>
              <a:ext cx="2419454" cy="172800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3" name="Straight Arrow Connector 72"/>
            <p:cNvCxnSpPr>
              <a:endCxn id="91" idx="3"/>
            </p:cNvCxnSpPr>
            <p:nvPr/>
          </p:nvCxnSpPr>
          <p:spPr bwMode="auto">
            <a:xfrm flipV="1">
              <a:off x="1668960" y="2923125"/>
              <a:ext cx="1982796" cy="1542784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6" name="Straight Arrow Connector 75"/>
            <p:cNvCxnSpPr>
              <a:stCxn id="48" idx="0"/>
              <a:endCxn id="91" idx="5"/>
            </p:cNvCxnSpPr>
            <p:nvPr/>
          </p:nvCxnSpPr>
          <p:spPr bwMode="auto">
            <a:xfrm rot="10800000">
              <a:off x="5215765" y="2923125"/>
              <a:ext cx="2336101" cy="167834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9" name="Straight Arrow Connector 78"/>
            <p:cNvCxnSpPr>
              <a:stCxn id="54" idx="2"/>
              <a:endCxn id="91" idx="2"/>
            </p:cNvCxnSpPr>
            <p:nvPr/>
          </p:nvCxnSpPr>
          <p:spPr bwMode="auto">
            <a:xfrm>
              <a:off x="1409671" y="2010349"/>
              <a:ext cx="1918169" cy="692815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med"/>
            </a:ln>
            <a:effectLst/>
          </p:spPr>
        </p:cxnSp>
        <p:cxnSp>
          <p:nvCxnSpPr>
            <p:cNvPr id="82" name="Straight Arrow Connector 81"/>
            <p:cNvCxnSpPr>
              <a:stCxn id="51" idx="0"/>
              <a:endCxn id="91" idx="6"/>
            </p:cNvCxnSpPr>
            <p:nvPr/>
          </p:nvCxnSpPr>
          <p:spPr bwMode="auto">
            <a:xfrm rot="10800000" flipV="1">
              <a:off x="5539681" y="2013434"/>
              <a:ext cx="2081305" cy="689729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med"/>
            </a:ln>
            <a:effectLst/>
          </p:spPr>
        </p:cxnSp>
        <p:cxnSp>
          <p:nvCxnSpPr>
            <p:cNvPr id="110" name="Straight Arrow Connector 109"/>
            <p:cNvCxnSpPr>
              <a:stCxn id="91" idx="0"/>
              <a:endCxn id="119" idx="4"/>
            </p:cNvCxnSpPr>
            <p:nvPr/>
          </p:nvCxnSpPr>
          <p:spPr bwMode="auto">
            <a:xfrm rot="5400000" flipH="1" flipV="1">
              <a:off x="4122687" y="2081018"/>
              <a:ext cx="622145" cy="144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med"/>
            </a:ln>
            <a:effectLst/>
          </p:spPr>
        </p:cxnSp>
        <p:cxnSp>
          <p:nvCxnSpPr>
            <p:cNvPr id="113" name="Straight Arrow Connector 112"/>
            <p:cNvCxnSpPr>
              <a:endCxn id="119" idx="2"/>
            </p:cNvCxnSpPr>
            <p:nvPr/>
          </p:nvCxnSpPr>
          <p:spPr bwMode="auto">
            <a:xfrm flipV="1">
              <a:off x="1392480" y="1493436"/>
              <a:ext cx="2350080" cy="414764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med"/>
            </a:ln>
            <a:effectLst/>
          </p:spPr>
        </p:cxnSp>
        <p:cxnSp>
          <p:nvCxnSpPr>
            <p:cNvPr id="116" name="Straight Arrow Connector 115"/>
            <p:cNvCxnSpPr>
              <a:endCxn id="119" idx="6"/>
            </p:cNvCxnSpPr>
            <p:nvPr/>
          </p:nvCxnSpPr>
          <p:spPr bwMode="auto">
            <a:xfrm rot="10800000">
              <a:off x="5124960" y="1493436"/>
              <a:ext cx="2488320" cy="414764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med"/>
            </a:ln>
            <a:effectLst/>
          </p:spPr>
        </p:cxnSp>
        <p:grpSp>
          <p:nvGrpSpPr>
            <p:cNvPr id="14" name="Group 129"/>
            <p:cNvGrpSpPr/>
            <p:nvPr/>
          </p:nvGrpSpPr>
          <p:grpSpPr>
            <a:xfrm>
              <a:off x="3742560" y="1216927"/>
              <a:ext cx="1382400" cy="553018"/>
              <a:chOff x="4125912" y="1341437"/>
              <a:chExt cx="1524000" cy="6096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4196017" y="1455837"/>
                <a:ext cx="13716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US" sz="1500" b="1" dirty="0">
                    <a:solidFill>
                      <a:srgbClr val="800000"/>
                    </a:solidFill>
                    <a:latin typeface="Arial" charset="0"/>
                  </a:rPr>
                  <a:t>Application</a:t>
                </a:r>
              </a:p>
            </p:txBody>
          </p:sp>
          <p:sp>
            <p:nvSpPr>
              <p:cNvPr id="119" name="Oval 118"/>
              <p:cNvSpPr/>
              <p:nvPr/>
            </p:nvSpPr>
            <p:spPr bwMode="auto">
              <a:xfrm>
                <a:off x="4125912" y="1341437"/>
                <a:ext cx="1524000" cy="609600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07526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2500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 rot="18136226">
              <a:off x="2672691" y="4230930"/>
              <a:ext cx="603527" cy="283811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1300" b="1" noProof="1">
                  <a:solidFill>
                    <a:srgbClr val="000000"/>
                  </a:solidFill>
                </a:rPr>
                <a:t>RDFa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 rot="3212084">
              <a:off x="5399662" y="4267524"/>
              <a:ext cx="1296024" cy="283811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1300" b="1" noProof="1">
                  <a:solidFill>
                    <a:srgbClr val="000000"/>
                  </a:solidFill>
                </a:rPr>
                <a:t>GRDDL, RDFa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 rot="16200000">
              <a:off x="3583138" y="4217108"/>
              <a:ext cx="1406293" cy="283811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1300" b="1" noProof="1">
                  <a:solidFill>
                    <a:srgbClr val="000000"/>
                  </a:solidFill>
                </a:rPr>
                <a:t>NLP Techniques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 rot="1192782">
              <a:off x="1713872" y="2098278"/>
              <a:ext cx="1683469" cy="283811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1300" b="1" dirty="0">
                  <a:solidFill>
                    <a:srgbClr val="000000"/>
                  </a:solidFill>
                </a:rPr>
                <a:t>SPARQL Construct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 rot="20494382">
              <a:off x="5657466" y="2079645"/>
              <a:ext cx="1683469" cy="283811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1300" b="1" dirty="0">
                  <a:solidFill>
                    <a:srgbClr val="000000"/>
                  </a:solidFill>
                </a:rPr>
                <a:t>SPARQL Construct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Update, i.e., to change the RDF store</a:t>
            </a:r>
          </a:p>
          <a:p>
            <a:pPr lvl="1"/>
            <a:r>
              <a:rPr lang="en-US" dirty="0" smtClean="0"/>
              <a:t>remove or add triples</a:t>
            </a:r>
          </a:p>
          <a:p>
            <a:r>
              <a:rPr lang="en-US" dirty="0" smtClean="0"/>
              <a:t>Nested queries (i.e., SELECT within a WHERE clause)</a:t>
            </a:r>
          </a:p>
          <a:p>
            <a:r>
              <a:rPr lang="en-US" dirty="0" smtClean="0"/>
              <a:t>Negation (MINUS, and a NOT EXIST filter)</a:t>
            </a:r>
          </a:p>
          <a:p>
            <a:r>
              <a:rPr lang="en-US" dirty="0" smtClean="0"/>
              <a:t>Aggregate functions in SELECT (SUM,  MIN, MAX…)</a:t>
            </a:r>
          </a:p>
          <a:p>
            <a:r>
              <a:rPr lang="en-US" dirty="0" smtClean="0"/>
              <a:t>Property path expressions (?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foaf:knows</a:t>
            </a:r>
            <a:r>
              <a:rPr lang="en-US" dirty="0" smtClean="0"/>
              <a:t>+ ?</a:t>
            </a:r>
            <a:r>
              <a:rPr lang="en-US" dirty="0" err="1" smtClean="0"/>
              <a:t>y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Basic federated queries</a:t>
            </a:r>
          </a:p>
          <a:p>
            <a:r>
              <a:rPr lang="en-US" dirty="0" smtClean="0"/>
              <a:t>Combination with entailment regimes (RDFS, OWL, RIF)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SPARQL 1.1: filling some missing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/>
          <p:cNvCxnSpPr/>
          <p:nvPr/>
        </p:nvCxnSpPr>
        <p:spPr bwMode="auto">
          <a:xfrm rot="16200000" flipH="1">
            <a:off x="1876055" y="3705512"/>
            <a:ext cx="5046290" cy="6912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>
                <a:alpha val="36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 1.1 and RDFS/OWL/RIF</a:t>
            </a:r>
            <a:endParaRPr lang="en-US" dirty="0"/>
          </a:p>
        </p:txBody>
      </p:sp>
      <p:grpSp>
        <p:nvGrpSpPr>
          <p:cNvPr id="2" name="Group 32"/>
          <p:cNvGrpSpPr/>
          <p:nvPr/>
        </p:nvGrpSpPr>
        <p:grpSpPr>
          <a:xfrm>
            <a:off x="5687171" y="3705511"/>
            <a:ext cx="3244842" cy="749452"/>
            <a:chOff x="6411912" y="5595934"/>
            <a:chExt cx="3352801" cy="826132"/>
          </a:xfrm>
        </p:grpSpPr>
        <p:grpSp>
          <p:nvGrpSpPr>
            <p:cNvPr id="3" name="Group 27"/>
            <p:cNvGrpSpPr/>
            <p:nvPr/>
          </p:nvGrpSpPr>
          <p:grpSpPr>
            <a:xfrm>
              <a:off x="6411912" y="5595934"/>
              <a:ext cx="3352801" cy="365300"/>
              <a:chOff x="6259512" y="4008437"/>
              <a:chExt cx="3352801" cy="365300"/>
            </a:xfrm>
          </p:grpSpPr>
          <p:sp>
            <p:nvSpPr>
              <p:cNvPr id="20" name="Freeform 44"/>
              <p:cNvSpPr>
                <a:spLocks/>
              </p:cNvSpPr>
              <p:nvPr/>
            </p:nvSpPr>
            <p:spPr bwMode="auto">
              <a:xfrm>
                <a:off x="6259512" y="4008437"/>
                <a:ext cx="373587" cy="318335"/>
              </a:xfrm>
              <a:custGeom>
                <a:avLst/>
                <a:gdLst/>
                <a:ahLst/>
                <a:cxnLst>
                  <a:cxn ang="0">
                    <a:pos x="11628" y="554"/>
                  </a:cxn>
                  <a:cxn ang="0">
                    <a:pos x="11566" y="539"/>
                  </a:cxn>
                  <a:cxn ang="0">
                    <a:pos x="11507" y="521"/>
                  </a:cxn>
                  <a:cxn ang="0">
                    <a:pos x="11452" y="501"/>
                  </a:cxn>
                  <a:cxn ang="0">
                    <a:pos x="11398" y="478"/>
                  </a:cxn>
                  <a:cxn ang="0">
                    <a:pos x="11347" y="451"/>
                  </a:cxn>
                  <a:cxn ang="0">
                    <a:pos x="11300" y="422"/>
                  </a:cxn>
                  <a:cxn ang="0">
                    <a:pos x="11254" y="391"/>
                  </a:cxn>
                  <a:cxn ang="0">
                    <a:pos x="11211" y="355"/>
                  </a:cxn>
                  <a:cxn ang="0">
                    <a:pos x="11171" y="318"/>
                  </a:cxn>
                  <a:cxn ang="0">
                    <a:pos x="11134" y="277"/>
                  </a:cxn>
                  <a:cxn ang="0">
                    <a:pos x="11099" y="233"/>
                  </a:cxn>
                  <a:cxn ang="0">
                    <a:pos x="11067" y="186"/>
                  </a:cxn>
                  <a:cxn ang="0">
                    <a:pos x="11037" y="137"/>
                  </a:cxn>
                  <a:cxn ang="0">
                    <a:pos x="11010" y="84"/>
                  </a:cxn>
                  <a:cxn ang="0">
                    <a:pos x="10987" y="30"/>
                  </a:cxn>
                  <a:cxn ang="0">
                    <a:pos x="5135" y="726"/>
                  </a:cxn>
                  <a:cxn ang="0">
                    <a:pos x="5077" y="766"/>
                  </a:cxn>
                  <a:cxn ang="0">
                    <a:pos x="5025" y="808"/>
                  </a:cxn>
                  <a:cxn ang="0">
                    <a:pos x="4980" y="853"/>
                  </a:cxn>
                  <a:cxn ang="0">
                    <a:pos x="4943" y="901"/>
                  </a:cxn>
                  <a:cxn ang="0">
                    <a:pos x="4913" y="951"/>
                  </a:cxn>
                  <a:cxn ang="0">
                    <a:pos x="4888" y="1005"/>
                  </a:cxn>
                  <a:cxn ang="0">
                    <a:pos x="4871" y="1060"/>
                  </a:cxn>
                  <a:cxn ang="0">
                    <a:pos x="4860" y="1119"/>
                  </a:cxn>
                  <a:cxn ang="0">
                    <a:pos x="4779" y="1280"/>
                  </a:cxn>
                  <a:cxn ang="0">
                    <a:pos x="4741" y="1350"/>
                  </a:cxn>
                  <a:cxn ang="0">
                    <a:pos x="4704" y="1412"/>
                  </a:cxn>
                  <a:cxn ang="0">
                    <a:pos x="4669" y="1468"/>
                  </a:cxn>
                  <a:cxn ang="0">
                    <a:pos x="4634" y="1516"/>
                  </a:cxn>
                  <a:cxn ang="0">
                    <a:pos x="4602" y="1557"/>
                  </a:cxn>
                  <a:cxn ang="0">
                    <a:pos x="4570" y="1590"/>
                  </a:cxn>
                  <a:cxn ang="0">
                    <a:pos x="4546" y="1641"/>
                  </a:cxn>
                  <a:cxn ang="0">
                    <a:pos x="4521" y="1684"/>
                  </a:cxn>
                  <a:cxn ang="0">
                    <a:pos x="4493" y="1721"/>
                  </a:cxn>
                  <a:cxn ang="0">
                    <a:pos x="4464" y="1750"/>
                  </a:cxn>
                  <a:cxn ang="0">
                    <a:pos x="4433" y="1773"/>
                  </a:cxn>
                  <a:cxn ang="0">
                    <a:pos x="4399" y="1790"/>
                  </a:cxn>
                  <a:cxn ang="0">
                    <a:pos x="4364" y="1800"/>
                  </a:cxn>
                  <a:cxn ang="0">
                    <a:pos x="4326" y="1803"/>
                  </a:cxn>
                  <a:cxn ang="0">
                    <a:pos x="896" y="2327"/>
                  </a:cxn>
                  <a:cxn ang="0">
                    <a:pos x="803" y="2424"/>
                  </a:cxn>
                  <a:cxn ang="0">
                    <a:pos x="737" y="2487"/>
                  </a:cxn>
                  <a:cxn ang="0">
                    <a:pos x="693" y="2525"/>
                  </a:cxn>
                  <a:cxn ang="0">
                    <a:pos x="651" y="2559"/>
                  </a:cxn>
                  <a:cxn ang="0">
                    <a:pos x="609" y="2591"/>
                  </a:cxn>
                  <a:cxn ang="0">
                    <a:pos x="569" y="2618"/>
                  </a:cxn>
                  <a:cxn ang="0">
                    <a:pos x="528" y="2641"/>
                  </a:cxn>
                  <a:cxn ang="0">
                    <a:pos x="490" y="2662"/>
                  </a:cxn>
                  <a:cxn ang="0">
                    <a:pos x="451" y="2680"/>
                  </a:cxn>
                  <a:cxn ang="0">
                    <a:pos x="414" y="2693"/>
                  </a:cxn>
                  <a:cxn ang="0">
                    <a:pos x="377" y="2703"/>
                  </a:cxn>
                  <a:cxn ang="0">
                    <a:pos x="342" y="2710"/>
                  </a:cxn>
                  <a:cxn ang="0">
                    <a:pos x="306" y="2713"/>
                  </a:cxn>
                  <a:cxn ang="0">
                    <a:pos x="0" y="9921"/>
                  </a:cxn>
                  <a:cxn ang="0">
                    <a:pos x="11660" y="560"/>
                  </a:cxn>
                </a:cxnLst>
                <a:rect l="0" t="0" r="r" b="b"/>
                <a:pathLst>
                  <a:path w="11660" h="9921">
                    <a:moveTo>
                      <a:pt x="11660" y="560"/>
                    </a:moveTo>
                    <a:lnTo>
                      <a:pt x="11628" y="554"/>
                    </a:lnTo>
                    <a:lnTo>
                      <a:pt x="11597" y="546"/>
                    </a:lnTo>
                    <a:lnTo>
                      <a:pt x="11566" y="539"/>
                    </a:lnTo>
                    <a:lnTo>
                      <a:pt x="11537" y="530"/>
                    </a:lnTo>
                    <a:lnTo>
                      <a:pt x="11507" y="521"/>
                    </a:lnTo>
                    <a:lnTo>
                      <a:pt x="11479" y="512"/>
                    </a:lnTo>
                    <a:lnTo>
                      <a:pt x="11452" y="501"/>
                    </a:lnTo>
                    <a:lnTo>
                      <a:pt x="11424" y="490"/>
                    </a:lnTo>
                    <a:lnTo>
                      <a:pt x="11398" y="478"/>
                    </a:lnTo>
                    <a:lnTo>
                      <a:pt x="11373" y="466"/>
                    </a:lnTo>
                    <a:lnTo>
                      <a:pt x="11347" y="451"/>
                    </a:lnTo>
                    <a:lnTo>
                      <a:pt x="11323" y="437"/>
                    </a:lnTo>
                    <a:lnTo>
                      <a:pt x="11300" y="422"/>
                    </a:lnTo>
                    <a:lnTo>
                      <a:pt x="11276" y="407"/>
                    </a:lnTo>
                    <a:lnTo>
                      <a:pt x="11254" y="391"/>
                    </a:lnTo>
                    <a:lnTo>
                      <a:pt x="11232" y="374"/>
                    </a:lnTo>
                    <a:lnTo>
                      <a:pt x="11211" y="355"/>
                    </a:lnTo>
                    <a:lnTo>
                      <a:pt x="11190" y="337"/>
                    </a:lnTo>
                    <a:lnTo>
                      <a:pt x="11171" y="318"/>
                    </a:lnTo>
                    <a:lnTo>
                      <a:pt x="11152" y="298"/>
                    </a:lnTo>
                    <a:lnTo>
                      <a:pt x="11134" y="277"/>
                    </a:lnTo>
                    <a:lnTo>
                      <a:pt x="11115" y="255"/>
                    </a:lnTo>
                    <a:lnTo>
                      <a:pt x="11099" y="233"/>
                    </a:lnTo>
                    <a:lnTo>
                      <a:pt x="11082" y="211"/>
                    </a:lnTo>
                    <a:lnTo>
                      <a:pt x="11067" y="186"/>
                    </a:lnTo>
                    <a:lnTo>
                      <a:pt x="11052" y="162"/>
                    </a:lnTo>
                    <a:lnTo>
                      <a:pt x="11037" y="137"/>
                    </a:lnTo>
                    <a:lnTo>
                      <a:pt x="11023" y="112"/>
                    </a:lnTo>
                    <a:lnTo>
                      <a:pt x="11010" y="84"/>
                    </a:lnTo>
                    <a:lnTo>
                      <a:pt x="10998" y="57"/>
                    </a:lnTo>
                    <a:lnTo>
                      <a:pt x="10987" y="30"/>
                    </a:lnTo>
                    <a:lnTo>
                      <a:pt x="10976" y="0"/>
                    </a:lnTo>
                    <a:lnTo>
                      <a:pt x="5135" y="726"/>
                    </a:lnTo>
                    <a:lnTo>
                      <a:pt x="5105" y="745"/>
                    </a:lnTo>
                    <a:lnTo>
                      <a:pt x="5077" y="766"/>
                    </a:lnTo>
                    <a:lnTo>
                      <a:pt x="5050" y="786"/>
                    </a:lnTo>
                    <a:lnTo>
                      <a:pt x="5025" y="808"/>
                    </a:lnTo>
                    <a:lnTo>
                      <a:pt x="5002" y="831"/>
                    </a:lnTo>
                    <a:lnTo>
                      <a:pt x="4980" y="853"/>
                    </a:lnTo>
                    <a:lnTo>
                      <a:pt x="4961" y="876"/>
                    </a:lnTo>
                    <a:lnTo>
                      <a:pt x="4943" y="901"/>
                    </a:lnTo>
                    <a:lnTo>
                      <a:pt x="4927" y="926"/>
                    </a:lnTo>
                    <a:lnTo>
                      <a:pt x="4913" y="951"/>
                    </a:lnTo>
                    <a:lnTo>
                      <a:pt x="4899" y="977"/>
                    </a:lnTo>
                    <a:lnTo>
                      <a:pt x="4888" y="1005"/>
                    </a:lnTo>
                    <a:lnTo>
                      <a:pt x="4879" y="1032"/>
                    </a:lnTo>
                    <a:lnTo>
                      <a:pt x="4871" y="1060"/>
                    </a:lnTo>
                    <a:lnTo>
                      <a:pt x="4865" y="1090"/>
                    </a:lnTo>
                    <a:lnTo>
                      <a:pt x="4860" y="1119"/>
                    </a:lnTo>
                    <a:lnTo>
                      <a:pt x="4818" y="1203"/>
                    </a:lnTo>
                    <a:lnTo>
                      <a:pt x="4779" y="1280"/>
                    </a:lnTo>
                    <a:lnTo>
                      <a:pt x="4759" y="1316"/>
                    </a:lnTo>
                    <a:lnTo>
                      <a:pt x="4741" y="1350"/>
                    </a:lnTo>
                    <a:lnTo>
                      <a:pt x="4721" y="1382"/>
                    </a:lnTo>
                    <a:lnTo>
                      <a:pt x="4704" y="1412"/>
                    </a:lnTo>
                    <a:lnTo>
                      <a:pt x="4686" y="1442"/>
                    </a:lnTo>
                    <a:lnTo>
                      <a:pt x="4669" y="1468"/>
                    </a:lnTo>
                    <a:lnTo>
                      <a:pt x="4651" y="1493"/>
                    </a:lnTo>
                    <a:lnTo>
                      <a:pt x="4634" y="1516"/>
                    </a:lnTo>
                    <a:lnTo>
                      <a:pt x="4618" y="1538"/>
                    </a:lnTo>
                    <a:lnTo>
                      <a:pt x="4602" y="1557"/>
                    </a:lnTo>
                    <a:lnTo>
                      <a:pt x="4586" y="1574"/>
                    </a:lnTo>
                    <a:lnTo>
                      <a:pt x="4570" y="1590"/>
                    </a:lnTo>
                    <a:lnTo>
                      <a:pt x="4558" y="1617"/>
                    </a:lnTo>
                    <a:lnTo>
                      <a:pt x="4546" y="1641"/>
                    </a:lnTo>
                    <a:lnTo>
                      <a:pt x="4533" y="1663"/>
                    </a:lnTo>
                    <a:lnTo>
                      <a:pt x="4521" y="1684"/>
                    </a:lnTo>
                    <a:lnTo>
                      <a:pt x="4507" y="1704"/>
                    </a:lnTo>
                    <a:lnTo>
                      <a:pt x="4493" y="1721"/>
                    </a:lnTo>
                    <a:lnTo>
                      <a:pt x="4478" y="1737"/>
                    </a:lnTo>
                    <a:lnTo>
                      <a:pt x="4464" y="1750"/>
                    </a:lnTo>
                    <a:lnTo>
                      <a:pt x="4449" y="1763"/>
                    </a:lnTo>
                    <a:lnTo>
                      <a:pt x="4433" y="1773"/>
                    </a:lnTo>
                    <a:lnTo>
                      <a:pt x="4417" y="1783"/>
                    </a:lnTo>
                    <a:lnTo>
                      <a:pt x="4399" y="1790"/>
                    </a:lnTo>
                    <a:lnTo>
                      <a:pt x="4382" y="1796"/>
                    </a:lnTo>
                    <a:lnTo>
                      <a:pt x="4364" y="1800"/>
                    </a:lnTo>
                    <a:lnTo>
                      <a:pt x="4346" y="1802"/>
                    </a:lnTo>
                    <a:lnTo>
                      <a:pt x="4326" y="1803"/>
                    </a:lnTo>
                    <a:lnTo>
                      <a:pt x="942" y="2273"/>
                    </a:lnTo>
                    <a:lnTo>
                      <a:pt x="896" y="2327"/>
                    </a:lnTo>
                    <a:lnTo>
                      <a:pt x="849" y="2377"/>
                    </a:lnTo>
                    <a:lnTo>
                      <a:pt x="803" y="2424"/>
                    </a:lnTo>
                    <a:lnTo>
                      <a:pt x="759" y="2467"/>
                    </a:lnTo>
                    <a:lnTo>
                      <a:pt x="737" y="2487"/>
                    </a:lnTo>
                    <a:lnTo>
                      <a:pt x="715" y="2507"/>
                    </a:lnTo>
                    <a:lnTo>
                      <a:pt x="693" y="2525"/>
                    </a:lnTo>
                    <a:lnTo>
                      <a:pt x="672" y="2542"/>
                    </a:lnTo>
                    <a:lnTo>
                      <a:pt x="651" y="2559"/>
                    </a:lnTo>
                    <a:lnTo>
                      <a:pt x="630" y="2575"/>
                    </a:lnTo>
                    <a:lnTo>
                      <a:pt x="609" y="2591"/>
                    </a:lnTo>
                    <a:lnTo>
                      <a:pt x="589" y="2604"/>
                    </a:lnTo>
                    <a:lnTo>
                      <a:pt x="569" y="2618"/>
                    </a:lnTo>
                    <a:lnTo>
                      <a:pt x="548" y="2630"/>
                    </a:lnTo>
                    <a:lnTo>
                      <a:pt x="528" y="2641"/>
                    </a:lnTo>
                    <a:lnTo>
                      <a:pt x="509" y="2652"/>
                    </a:lnTo>
                    <a:lnTo>
                      <a:pt x="490" y="2662"/>
                    </a:lnTo>
                    <a:lnTo>
                      <a:pt x="470" y="2672"/>
                    </a:lnTo>
                    <a:lnTo>
                      <a:pt x="451" y="2680"/>
                    </a:lnTo>
                    <a:lnTo>
                      <a:pt x="432" y="2687"/>
                    </a:lnTo>
                    <a:lnTo>
                      <a:pt x="414" y="2693"/>
                    </a:lnTo>
                    <a:lnTo>
                      <a:pt x="395" y="2699"/>
                    </a:lnTo>
                    <a:lnTo>
                      <a:pt x="377" y="2703"/>
                    </a:lnTo>
                    <a:lnTo>
                      <a:pt x="359" y="2707"/>
                    </a:lnTo>
                    <a:lnTo>
                      <a:pt x="342" y="2710"/>
                    </a:lnTo>
                    <a:lnTo>
                      <a:pt x="324" y="2712"/>
                    </a:lnTo>
                    <a:lnTo>
                      <a:pt x="306" y="2713"/>
                    </a:lnTo>
                    <a:lnTo>
                      <a:pt x="289" y="2714"/>
                    </a:lnTo>
                    <a:lnTo>
                      <a:pt x="0" y="9921"/>
                    </a:lnTo>
                    <a:lnTo>
                      <a:pt x="11266" y="7736"/>
                    </a:lnTo>
                    <a:lnTo>
                      <a:pt x="11660" y="560"/>
                    </a:lnTo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635073" y="4017508"/>
                <a:ext cx="2977240" cy="356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latin typeface="Arial"/>
                    <a:cs typeface="Arial"/>
                  </a:rPr>
                  <a:t>RDF Data with extra triples</a:t>
                </a:r>
              </a:p>
            </p:txBody>
          </p:sp>
        </p:grpSp>
        <p:grpSp>
          <p:nvGrpSpPr>
            <p:cNvPr id="5" name="Group 28"/>
            <p:cNvGrpSpPr/>
            <p:nvPr/>
          </p:nvGrpSpPr>
          <p:grpSpPr>
            <a:xfrm>
              <a:off x="6411912" y="6065837"/>
              <a:ext cx="2122722" cy="356229"/>
              <a:chOff x="3973512" y="2921854"/>
              <a:chExt cx="2122722" cy="356229"/>
            </a:xfrm>
          </p:grpSpPr>
          <p:sp>
            <p:nvSpPr>
              <p:cNvPr id="30" name="Freeform 44"/>
              <p:cNvSpPr>
                <a:spLocks/>
              </p:cNvSpPr>
              <p:nvPr/>
            </p:nvSpPr>
            <p:spPr bwMode="auto">
              <a:xfrm>
                <a:off x="3973512" y="2928102"/>
                <a:ext cx="373587" cy="318335"/>
              </a:xfrm>
              <a:custGeom>
                <a:avLst/>
                <a:gdLst/>
                <a:ahLst/>
                <a:cxnLst>
                  <a:cxn ang="0">
                    <a:pos x="11628" y="554"/>
                  </a:cxn>
                  <a:cxn ang="0">
                    <a:pos x="11566" y="539"/>
                  </a:cxn>
                  <a:cxn ang="0">
                    <a:pos x="11507" y="521"/>
                  </a:cxn>
                  <a:cxn ang="0">
                    <a:pos x="11452" y="501"/>
                  </a:cxn>
                  <a:cxn ang="0">
                    <a:pos x="11398" y="478"/>
                  </a:cxn>
                  <a:cxn ang="0">
                    <a:pos x="11347" y="451"/>
                  </a:cxn>
                  <a:cxn ang="0">
                    <a:pos x="11300" y="422"/>
                  </a:cxn>
                  <a:cxn ang="0">
                    <a:pos x="11254" y="391"/>
                  </a:cxn>
                  <a:cxn ang="0">
                    <a:pos x="11211" y="355"/>
                  </a:cxn>
                  <a:cxn ang="0">
                    <a:pos x="11171" y="318"/>
                  </a:cxn>
                  <a:cxn ang="0">
                    <a:pos x="11134" y="277"/>
                  </a:cxn>
                  <a:cxn ang="0">
                    <a:pos x="11099" y="233"/>
                  </a:cxn>
                  <a:cxn ang="0">
                    <a:pos x="11067" y="186"/>
                  </a:cxn>
                  <a:cxn ang="0">
                    <a:pos x="11037" y="137"/>
                  </a:cxn>
                  <a:cxn ang="0">
                    <a:pos x="11010" y="84"/>
                  </a:cxn>
                  <a:cxn ang="0">
                    <a:pos x="10987" y="30"/>
                  </a:cxn>
                  <a:cxn ang="0">
                    <a:pos x="5135" y="726"/>
                  </a:cxn>
                  <a:cxn ang="0">
                    <a:pos x="5077" y="766"/>
                  </a:cxn>
                  <a:cxn ang="0">
                    <a:pos x="5025" y="808"/>
                  </a:cxn>
                  <a:cxn ang="0">
                    <a:pos x="4980" y="853"/>
                  </a:cxn>
                  <a:cxn ang="0">
                    <a:pos x="4943" y="901"/>
                  </a:cxn>
                  <a:cxn ang="0">
                    <a:pos x="4913" y="951"/>
                  </a:cxn>
                  <a:cxn ang="0">
                    <a:pos x="4888" y="1005"/>
                  </a:cxn>
                  <a:cxn ang="0">
                    <a:pos x="4871" y="1060"/>
                  </a:cxn>
                  <a:cxn ang="0">
                    <a:pos x="4860" y="1119"/>
                  </a:cxn>
                  <a:cxn ang="0">
                    <a:pos x="4779" y="1280"/>
                  </a:cxn>
                  <a:cxn ang="0">
                    <a:pos x="4741" y="1350"/>
                  </a:cxn>
                  <a:cxn ang="0">
                    <a:pos x="4704" y="1412"/>
                  </a:cxn>
                  <a:cxn ang="0">
                    <a:pos x="4669" y="1468"/>
                  </a:cxn>
                  <a:cxn ang="0">
                    <a:pos x="4634" y="1516"/>
                  </a:cxn>
                  <a:cxn ang="0">
                    <a:pos x="4602" y="1557"/>
                  </a:cxn>
                  <a:cxn ang="0">
                    <a:pos x="4570" y="1590"/>
                  </a:cxn>
                  <a:cxn ang="0">
                    <a:pos x="4546" y="1641"/>
                  </a:cxn>
                  <a:cxn ang="0">
                    <a:pos x="4521" y="1684"/>
                  </a:cxn>
                  <a:cxn ang="0">
                    <a:pos x="4493" y="1721"/>
                  </a:cxn>
                  <a:cxn ang="0">
                    <a:pos x="4464" y="1750"/>
                  </a:cxn>
                  <a:cxn ang="0">
                    <a:pos x="4433" y="1773"/>
                  </a:cxn>
                  <a:cxn ang="0">
                    <a:pos x="4399" y="1790"/>
                  </a:cxn>
                  <a:cxn ang="0">
                    <a:pos x="4364" y="1800"/>
                  </a:cxn>
                  <a:cxn ang="0">
                    <a:pos x="4326" y="1803"/>
                  </a:cxn>
                  <a:cxn ang="0">
                    <a:pos x="896" y="2327"/>
                  </a:cxn>
                  <a:cxn ang="0">
                    <a:pos x="803" y="2424"/>
                  </a:cxn>
                  <a:cxn ang="0">
                    <a:pos x="737" y="2487"/>
                  </a:cxn>
                  <a:cxn ang="0">
                    <a:pos x="693" y="2525"/>
                  </a:cxn>
                  <a:cxn ang="0">
                    <a:pos x="651" y="2559"/>
                  </a:cxn>
                  <a:cxn ang="0">
                    <a:pos x="609" y="2591"/>
                  </a:cxn>
                  <a:cxn ang="0">
                    <a:pos x="569" y="2618"/>
                  </a:cxn>
                  <a:cxn ang="0">
                    <a:pos x="528" y="2641"/>
                  </a:cxn>
                  <a:cxn ang="0">
                    <a:pos x="490" y="2662"/>
                  </a:cxn>
                  <a:cxn ang="0">
                    <a:pos x="451" y="2680"/>
                  </a:cxn>
                  <a:cxn ang="0">
                    <a:pos x="414" y="2693"/>
                  </a:cxn>
                  <a:cxn ang="0">
                    <a:pos x="377" y="2703"/>
                  </a:cxn>
                  <a:cxn ang="0">
                    <a:pos x="342" y="2710"/>
                  </a:cxn>
                  <a:cxn ang="0">
                    <a:pos x="306" y="2713"/>
                  </a:cxn>
                  <a:cxn ang="0">
                    <a:pos x="0" y="9921"/>
                  </a:cxn>
                  <a:cxn ang="0">
                    <a:pos x="11660" y="560"/>
                  </a:cxn>
                </a:cxnLst>
                <a:rect l="0" t="0" r="r" b="b"/>
                <a:pathLst>
                  <a:path w="11660" h="9921">
                    <a:moveTo>
                      <a:pt x="11660" y="560"/>
                    </a:moveTo>
                    <a:lnTo>
                      <a:pt x="11628" y="554"/>
                    </a:lnTo>
                    <a:lnTo>
                      <a:pt x="11597" y="546"/>
                    </a:lnTo>
                    <a:lnTo>
                      <a:pt x="11566" y="539"/>
                    </a:lnTo>
                    <a:lnTo>
                      <a:pt x="11537" y="530"/>
                    </a:lnTo>
                    <a:lnTo>
                      <a:pt x="11507" y="521"/>
                    </a:lnTo>
                    <a:lnTo>
                      <a:pt x="11479" y="512"/>
                    </a:lnTo>
                    <a:lnTo>
                      <a:pt x="11452" y="501"/>
                    </a:lnTo>
                    <a:lnTo>
                      <a:pt x="11424" y="490"/>
                    </a:lnTo>
                    <a:lnTo>
                      <a:pt x="11398" y="478"/>
                    </a:lnTo>
                    <a:lnTo>
                      <a:pt x="11373" y="466"/>
                    </a:lnTo>
                    <a:lnTo>
                      <a:pt x="11347" y="451"/>
                    </a:lnTo>
                    <a:lnTo>
                      <a:pt x="11323" y="437"/>
                    </a:lnTo>
                    <a:lnTo>
                      <a:pt x="11300" y="422"/>
                    </a:lnTo>
                    <a:lnTo>
                      <a:pt x="11276" y="407"/>
                    </a:lnTo>
                    <a:lnTo>
                      <a:pt x="11254" y="391"/>
                    </a:lnTo>
                    <a:lnTo>
                      <a:pt x="11232" y="374"/>
                    </a:lnTo>
                    <a:lnTo>
                      <a:pt x="11211" y="355"/>
                    </a:lnTo>
                    <a:lnTo>
                      <a:pt x="11190" y="337"/>
                    </a:lnTo>
                    <a:lnTo>
                      <a:pt x="11171" y="318"/>
                    </a:lnTo>
                    <a:lnTo>
                      <a:pt x="11152" y="298"/>
                    </a:lnTo>
                    <a:lnTo>
                      <a:pt x="11134" y="277"/>
                    </a:lnTo>
                    <a:lnTo>
                      <a:pt x="11115" y="255"/>
                    </a:lnTo>
                    <a:lnTo>
                      <a:pt x="11099" y="233"/>
                    </a:lnTo>
                    <a:lnTo>
                      <a:pt x="11082" y="211"/>
                    </a:lnTo>
                    <a:lnTo>
                      <a:pt x="11067" y="186"/>
                    </a:lnTo>
                    <a:lnTo>
                      <a:pt x="11052" y="162"/>
                    </a:lnTo>
                    <a:lnTo>
                      <a:pt x="11037" y="137"/>
                    </a:lnTo>
                    <a:lnTo>
                      <a:pt x="11023" y="112"/>
                    </a:lnTo>
                    <a:lnTo>
                      <a:pt x="11010" y="84"/>
                    </a:lnTo>
                    <a:lnTo>
                      <a:pt x="10998" y="57"/>
                    </a:lnTo>
                    <a:lnTo>
                      <a:pt x="10987" y="30"/>
                    </a:lnTo>
                    <a:lnTo>
                      <a:pt x="10976" y="0"/>
                    </a:lnTo>
                    <a:lnTo>
                      <a:pt x="5135" y="726"/>
                    </a:lnTo>
                    <a:lnTo>
                      <a:pt x="5105" y="745"/>
                    </a:lnTo>
                    <a:lnTo>
                      <a:pt x="5077" y="766"/>
                    </a:lnTo>
                    <a:lnTo>
                      <a:pt x="5050" y="786"/>
                    </a:lnTo>
                    <a:lnTo>
                      <a:pt x="5025" y="808"/>
                    </a:lnTo>
                    <a:lnTo>
                      <a:pt x="5002" y="831"/>
                    </a:lnTo>
                    <a:lnTo>
                      <a:pt x="4980" y="853"/>
                    </a:lnTo>
                    <a:lnTo>
                      <a:pt x="4961" y="876"/>
                    </a:lnTo>
                    <a:lnTo>
                      <a:pt x="4943" y="901"/>
                    </a:lnTo>
                    <a:lnTo>
                      <a:pt x="4927" y="926"/>
                    </a:lnTo>
                    <a:lnTo>
                      <a:pt x="4913" y="951"/>
                    </a:lnTo>
                    <a:lnTo>
                      <a:pt x="4899" y="977"/>
                    </a:lnTo>
                    <a:lnTo>
                      <a:pt x="4888" y="1005"/>
                    </a:lnTo>
                    <a:lnTo>
                      <a:pt x="4879" y="1032"/>
                    </a:lnTo>
                    <a:lnTo>
                      <a:pt x="4871" y="1060"/>
                    </a:lnTo>
                    <a:lnTo>
                      <a:pt x="4865" y="1090"/>
                    </a:lnTo>
                    <a:lnTo>
                      <a:pt x="4860" y="1119"/>
                    </a:lnTo>
                    <a:lnTo>
                      <a:pt x="4818" y="1203"/>
                    </a:lnTo>
                    <a:lnTo>
                      <a:pt x="4779" y="1280"/>
                    </a:lnTo>
                    <a:lnTo>
                      <a:pt x="4759" y="1316"/>
                    </a:lnTo>
                    <a:lnTo>
                      <a:pt x="4741" y="1350"/>
                    </a:lnTo>
                    <a:lnTo>
                      <a:pt x="4721" y="1382"/>
                    </a:lnTo>
                    <a:lnTo>
                      <a:pt x="4704" y="1412"/>
                    </a:lnTo>
                    <a:lnTo>
                      <a:pt x="4686" y="1442"/>
                    </a:lnTo>
                    <a:lnTo>
                      <a:pt x="4669" y="1468"/>
                    </a:lnTo>
                    <a:lnTo>
                      <a:pt x="4651" y="1493"/>
                    </a:lnTo>
                    <a:lnTo>
                      <a:pt x="4634" y="1516"/>
                    </a:lnTo>
                    <a:lnTo>
                      <a:pt x="4618" y="1538"/>
                    </a:lnTo>
                    <a:lnTo>
                      <a:pt x="4602" y="1557"/>
                    </a:lnTo>
                    <a:lnTo>
                      <a:pt x="4586" y="1574"/>
                    </a:lnTo>
                    <a:lnTo>
                      <a:pt x="4570" y="1590"/>
                    </a:lnTo>
                    <a:lnTo>
                      <a:pt x="4558" y="1617"/>
                    </a:lnTo>
                    <a:lnTo>
                      <a:pt x="4546" y="1641"/>
                    </a:lnTo>
                    <a:lnTo>
                      <a:pt x="4533" y="1663"/>
                    </a:lnTo>
                    <a:lnTo>
                      <a:pt x="4521" y="1684"/>
                    </a:lnTo>
                    <a:lnTo>
                      <a:pt x="4507" y="1704"/>
                    </a:lnTo>
                    <a:lnTo>
                      <a:pt x="4493" y="1721"/>
                    </a:lnTo>
                    <a:lnTo>
                      <a:pt x="4478" y="1737"/>
                    </a:lnTo>
                    <a:lnTo>
                      <a:pt x="4464" y="1750"/>
                    </a:lnTo>
                    <a:lnTo>
                      <a:pt x="4449" y="1763"/>
                    </a:lnTo>
                    <a:lnTo>
                      <a:pt x="4433" y="1773"/>
                    </a:lnTo>
                    <a:lnTo>
                      <a:pt x="4417" y="1783"/>
                    </a:lnTo>
                    <a:lnTo>
                      <a:pt x="4399" y="1790"/>
                    </a:lnTo>
                    <a:lnTo>
                      <a:pt x="4382" y="1796"/>
                    </a:lnTo>
                    <a:lnTo>
                      <a:pt x="4364" y="1800"/>
                    </a:lnTo>
                    <a:lnTo>
                      <a:pt x="4346" y="1802"/>
                    </a:lnTo>
                    <a:lnTo>
                      <a:pt x="4326" y="1803"/>
                    </a:lnTo>
                    <a:lnTo>
                      <a:pt x="942" y="2273"/>
                    </a:lnTo>
                    <a:lnTo>
                      <a:pt x="896" y="2327"/>
                    </a:lnTo>
                    <a:lnTo>
                      <a:pt x="849" y="2377"/>
                    </a:lnTo>
                    <a:lnTo>
                      <a:pt x="803" y="2424"/>
                    </a:lnTo>
                    <a:lnTo>
                      <a:pt x="759" y="2467"/>
                    </a:lnTo>
                    <a:lnTo>
                      <a:pt x="737" y="2487"/>
                    </a:lnTo>
                    <a:lnTo>
                      <a:pt x="715" y="2507"/>
                    </a:lnTo>
                    <a:lnTo>
                      <a:pt x="693" y="2525"/>
                    </a:lnTo>
                    <a:lnTo>
                      <a:pt x="672" y="2542"/>
                    </a:lnTo>
                    <a:lnTo>
                      <a:pt x="651" y="2559"/>
                    </a:lnTo>
                    <a:lnTo>
                      <a:pt x="630" y="2575"/>
                    </a:lnTo>
                    <a:lnTo>
                      <a:pt x="609" y="2591"/>
                    </a:lnTo>
                    <a:lnTo>
                      <a:pt x="589" y="2604"/>
                    </a:lnTo>
                    <a:lnTo>
                      <a:pt x="569" y="2618"/>
                    </a:lnTo>
                    <a:lnTo>
                      <a:pt x="548" y="2630"/>
                    </a:lnTo>
                    <a:lnTo>
                      <a:pt x="528" y="2641"/>
                    </a:lnTo>
                    <a:lnTo>
                      <a:pt x="509" y="2652"/>
                    </a:lnTo>
                    <a:lnTo>
                      <a:pt x="490" y="2662"/>
                    </a:lnTo>
                    <a:lnTo>
                      <a:pt x="470" y="2672"/>
                    </a:lnTo>
                    <a:lnTo>
                      <a:pt x="451" y="2680"/>
                    </a:lnTo>
                    <a:lnTo>
                      <a:pt x="432" y="2687"/>
                    </a:lnTo>
                    <a:lnTo>
                      <a:pt x="414" y="2693"/>
                    </a:lnTo>
                    <a:lnTo>
                      <a:pt x="395" y="2699"/>
                    </a:lnTo>
                    <a:lnTo>
                      <a:pt x="377" y="2703"/>
                    </a:lnTo>
                    <a:lnTo>
                      <a:pt x="359" y="2707"/>
                    </a:lnTo>
                    <a:lnTo>
                      <a:pt x="342" y="2710"/>
                    </a:lnTo>
                    <a:lnTo>
                      <a:pt x="324" y="2712"/>
                    </a:lnTo>
                    <a:lnTo>
                      <a:pt x="306" y="2713"/>
                    </a:lnTo>
                    <a:lnTo>
                      <a:pt x="289" y="2714"/>
                    </a:lnTo>
                    <a:lnTo>
                      <a:pt x="0" y="9921"/>
                    </a:lnTo>
                    <a:lnTo>
                      <a:pt x="11266" y="7736"/>
                    </a:lnTo>
                    <a:lnTo>
                      <a:pt x="11660" y="560"/>
                    </a:lnTo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343634" y="2921854"/>
                <a:ext cx="1752600" cy="356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latin typeface="Arial"/>
                    <a:cs typeface="Arial"/>
                  </a:rPr>
                  <a:t>SPARQL Pattern</a:t>
                </a:r>
              </a:p>
            </p:txBody>
          </p:sp>
        </p:grpSp>
      </p:grpSp>
      <p:grpSp>
        <p:nvGrpSpPr>
          <p:cNvPr id="6" name="Group 47"/>
          <p:cNvGrpSpPr/>
          <p:nvPr/>
        </p:nvGrpSpPr>
        <p:grpSpPr>
          <a:xfrm>
            <a:off x="5805166" y="1977327"/>
            <a:ext cx="1430680" cy="1520800"/>
            <a:chOff x="6399792" y="2179637"/>
            <a:chExt cx="1577225" cy="1676400"/>
          </a:xfrm>
        </p:grpSpPr>
        <p:grpSp>
          <p:nvGrpSpPr>
            <p:cNvPr id="9" name="Group 44"/>
            <p:cNvGrpSpPr/>
            <p:nvPr/>
          </p:nvGrpSpPr>
          <p:grpSpPr>
            <a:xfrm>
              <a:off x="6918917" y="2484437"/>
              <a:ext cx="703865" cy="685800"/>
              <a:chOff x="6918917" y="2484437"/>
              <a:chExt cx="703865" cy="685800"/>
            </a:xfrm>
          </p:grpSpPr>
          <p:sp>
            <p:nvSpPr>
              <p:cNvPr id="35" name="Freeform 37"/>
              <p:cNvSpPr>
                <a:spLocks/>
              </p:cNvSpPr>
              <p:nvPr/>
            </p:nvSpPr>
            <p:spPr bwMode="auto">
              <a:xfrm flipH="1">
                <a:off x="7193613" y="2484437"/>
                <a:ext cx="429169" cy="402179"/>
              </a:xfrm>
              <a:custGeom>
                <a:avLst/>
                <a:gdLst/>
                <a:ahLst/>
                <a:cxnLst>
                  <a:cxn ang="0">
                    <a:pos x="4725" y="1045"/>
                  </a:cxn>
                  <a:cxn ang="0">
                    <a:pos x="5732" y="1170"/>
                  </a:cxn>
                  <a:cxn ang="0">
                    <a:pos x="6866" y="307"/>
                  </a:cxn>
                  <a:cxn ang="0">
                    <a:pos x="7710" y="740"/>
                  </a:cxn>
                  <a:cxn ang="0">
                    <a:pos x="7467" y="2079"/>
                  </a:cxn>
                  <a:cxn ang="0">
                    <a:pos x="8069" y="2853"/>
                  </a:cxn>
                  <a:cxn ang="0">
                    <a:pos x="9519" y="2979"/>
                  </a:cxn>
                  <a:cxn ang="0">
                    <a:pos x="9817" y="3887"/>
                  </a:cxn>
                  <a:cxn ang="0">
                    <a:pos x="8781" y="4858"/>
                  </a:cxn>
                  <a:cxn ang="0">
                    <a:pos x="8684" y="5868"/>
                  </a:cxn>
                  <a:cxn ang="0">
                    <a:pos x="9519" y="6866"/>
                  </a:cxn>
                  <a:cxn ang="0">
                    <a:pos x="9079" y="7711"/>
                  </a:cxn>
                  <a:cxn ang="0">
                    <a:pos x="7674" y="7542"/>
                  </a:cxn>
                  <a:cxn ang="0">
                    <a:pos x="6936" y="8106"/>
                  </a:cxn>
                  <a:cxn ang="0">
                    <a:pos x="6866" y="9519"/>
                  </a:cxn>
                  <a:cxn ang="0">
                    <a:pos x="5929" y="9817"/>
                  </a:cxn>
                  <a:cxn ang="0">
                    <a:pos x="5029" y="8745"/>
                  </a:cxn>
                  <a:cxn ang="0">
                    <a:pos x="4022" y="8648"/>
                  </a:cxn>
                  <a:cxn ang="0">
                    <a:pos x="2979" y="9519"/>
                  </a:cxn>
                  <a:cxn ang="0">
                    <a:pos x="2115" y="9080"/>
                  </a:cxn>
                  <a:cxn ang="0">
                    <a:pos x="2115" y="7440"/>
                  </a:cxn>
                  <a:cxn ang="0">
                    <a:pos x="1539" y="6667"/>
                  </a:cxn>
                  <a:cxn ang="0">
                    <a:pos x="307" y="6866"/>
                  </a:cxn>
                  <a:cxn ang="0">
                    <a:pos x="0" y="5930"/>
                  </a:cxn>
                  <a:cxn ang="0">
                    <a:pos x="1072" y="4923"/>
                  </a:cxn>
                  <a:cxn ang="0">
                    <a:pos x="1207" y="3924"/>
                  </a:cxn>
                  <a:cxn ang="0">
                    <a:pos x="307" y="2979"/>
                  </a:cxn>
                  <a:cxn ang="0">
                    <a:pos x="740" y="2079"/>
                  </a:cxn>
                  <a:cxn ang="0">
                    <a:pos x="2017" y="2447"/>
                  </a:cxn>
                  <a:cxn ang="0">
                    <a:pos x="2717" y="1846"/>
                  </a:cxn>
                  <a:cxn ang="0">
                    <a:pos x="2979" y="307"/>
                  </a:cxn>
                  <a:cxn ang="0">
                    <a:pos x="3887" y="0"/>
                  </a:cxn>
                  <a:cxn ang="0">
                    <a:pos x="4725" y="1045"/>
                  </a:cxn>
                </a:cxnLst>
                <a:rect l="0" t="0" r="r" b="b"/>
                <a:pathLst>
                  <a:path w="9817" h="9817">
                    <a:moveTo>
                      <a:pt x="4725" y="1045"/>
                    </a:moveTo>
                    <a:lnTo>
                      <a:pt x="5732" y="1170"/>
                    </a:lnTo>
                    <a:lnTo>
                      <a:pt x="6866" y="307"/>
                    </a:lnTo>
                    <a:lnTo>
                      <a:pt x="7710" y="740"/>
                    </a:lnTo>
                    <a:lnTo>
                      <a:pt x="7467" y="2079"/>
                    </a:lnTo>
                    <a:lnTo>
                      <a:pt x="8069" y="2853"/>
                    </a:lnTo>
                    <a:lnTo>
                      <a:pt x="9519" y="2979"/>
                    </a:lnTo>
                    <a:lnTo>
                      <a:pt x="9817" y="3887"/>
                    </a:lnTo>
                    <a:lnTo>
                      <a:pt x="8781" y="4858"/>
                    </a:lnTo>
                    <a:lnTo>
                      <a:pt x="8684" y="5868"/>
                    </a:lnTo>
                    <a:lnTo>
                      <a:pt x="9519" y="6866"/>
                    </a:lnTo>
                    <a:lnTo>
                      <a:pt x="9079" y="7711"/>
                    </a:lnTo>
                    <a:lnTo>
                      <a:pt x="7674" y="7542"/>
                    </a:lnTo>
                    <a:lnTo>
                      <a:pt x="6936" y="8106"/>
                    </a:lnTo>
                    <a:lnTo>
                      <a:pt x="6866" y="9519"/>
                    </a:lnTo>
                    <a:lnTo>
                      <a:pt x="5929" y="9817"/>
                    </a:lnTo>
                    <a:lnTo>
                      <a:pt x="5029" y="8745"/>
                    </a:lnTo>
                    <a:lnTo>
                      <a:pt x="4022" y="8648"/>
                    </a:lnTo>
                    <a:lnTo>
                      <a:pt x="2979" y="9519"/>
                    </a:lnTo>
                    <a:lnTo>
                      <a:pt x="2115" y="9080"/>
                    </a:lnTo>
                    <a:lnTo>
                      <a:pt x="2115" y="7440"/>
                    </a:lnTo>
                    <a:lnTo>
                      <a:pt x="1539" y="6667"/>
                    </a:lnTo>
                    <a:lnTo>
                      <a:pt x="307" y="6866"/>
                    </a:lnTo>
                    <a:lnTo>
                      <a:pt x="0" y="5930"/>
                    </a:lnTo>
                    <a:lnTo>
                      <a:pt x="1072" y="4923"/>
                    </a:lnTo>
                    <a:lnTo>
                      <a:pt x="1207" y="3924"/>
                    </a:lnTo>
                    <a:lnTo>
                      <a:pt x="307" y="2979"/>
                    </a:lnTo>
                    <a:lnTo>
                      <a:pt x="740" y="2079"/>
                    </a:lnTo>
                    <a:lnTo>
                      <a:pt x="2017" y="2447"/>
                    </a:lnTo>
                    <a:lnTo>
                      <a:pt x="2717" y="1846"/>
                    </a:lnTo>
                    <a:lnTo>
                      <a:pt x="2979" y="307"/>
                    </a:lnTo>
                    <a:lnTo>
                      <a:pt x="3887" y="0"/>
                    </a:lnTo>
                    <a:lnTo>
                      <a:pt x="4725" y="1045"/>
                    </a:lnTo>
                    <a:close/>
                  </a:path>
                </a:pathLst>
              </a:custGeom>
              <a:solidFill>
                <a:srgbClr val="00009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 flipH="1">
                <a:off x="6918917" y="2762818"/>
                <a:ext cx="433363" cy="407419"/>
              </a:xfrm>
              <a:custGeom>
                <a:avLst/>
                <a:gdLst/>
                <a:ahLst/>
                <a:cxnLst>
                  <a:cxn ang="0">
                    <a:pos x="2914" y="1675"/>
                  </a:cxn>
                  <a:cxn ang="0">
                    <a:pos x="3887" y="1269"/>
                  </a:cxn>
                  <a:cxn ang="0">
                    <a:pos x="4453" y="0"/>
                  </a:cxn>
                  <a:cxn ang="0">
                    <a:pos x="5426" y="0"/>
                  </a:cxn>
                  <a:cxn ang="0">
                    <a:pos x="5829" y="1269"/>
                  </a:cxn>
                  <a:cxn ang="0">
                    <a:pos x="6728" y="1638"/>
                  </a:cxn>
                  <a:cxn ang="0">
                    <a:pos x="8069" y="1036"/>
                  </a:cxn>
                  <a:cxn ang="0">
                    <a:pos x="8779" y="1748"/>
                  </a:cxn>
                  <a:cxn ang="0">
                    <a:pos x="8303" y="3050"/>
                  </a:cxn>
                  <a:cxn ang="0">
                    <a:pos x="8671" y="3987"/>
                  </a:cxn>
                  <a:cxn ang="0">
                    <a:pos x="9915" y="4490"/>
                  </a:cxn>
                  <a:cxn ang="0">
                    <a:pos x="9915" y="5427"/>
                  </a:cxn>
                  <a:cxn ang="0">
                    <a:pos x="8611" y="5930"/>
                  </a:cxn>
                  <a:cxn ang="0">
                    <a:pos x="8241" y="6802"/>
                  </a:cxn>
                  <a:cxn ang="0">
                    <a:pos x="8843" y="8070"/>
                  </a:cxn>
                  <a:cxn ang="0">
                    <a:pos x="8177" y="8808"/>
                  </a:cxn>
                  <a:cxn ang="0">
                    <a:pos x="6863" y="8279"/>
                  </a:cxn>
                  <a:cxn ang="0">
                    <a:pos x="5929" y="8648"/>
                  </a:cxn>
                  <a:cxn ang="0">
                    <a:pos x="5460" y="9953"/>
                  </a:cxn>
                  <a:cxn ang="0">
                    <a:pos x="4453" y="9953"/>
                  </a:cxn>
                  <a:cxn ang="0">
                    <a:pos x="3716" y="8513"/>
                  </a:cxn>
                  <a:cxn ang="0">
                    <a:pos x="2844" y="8107"/>
                  </a:cxn>
                  <a:cxn ang="0">
                    <a:pos x="1846" y="8845"/>
                  </a:cxn>
                  <a:cxn ang="0">
                    <a:pos x="1142" y="8145"/>
                  </a:cxn>
                  <a:cxn ang="0">
                    <a:pos x="1609" y="6765"/>
                  </a:cxn>
                  <a:cxn ang="0">
                    <a:pos x="1241" y="5866"/>
                  </a:cxn>
                  <a:cxn ang="0">
                    <a:pos x="0" y="5427"/>
                  </a:cxn>
                  <a:cxn ang="0">
                    <a:pos x="0" y="4453"/>
                  </a:cxn>
                  <a:cxn ang="0">
                    <a:pos x="1241" y="4159"/>
                  </a:cxn>
                  <a:cxn ang="0">
                    <a:pos x="1539" y="3287"/>
                  </a:cxn>
                  <a:cxn ang="0">
                    <a:pos x="1035" y="1847"/>
                  </a:cxn>
                  <a:cxn ang="0">
                    <a:pos x="1711" y="1143"/>
                  </a:cxn>
                  <a:cxn ang="0">
                    <a:pos x="2914" y="1675"/>
                  </a:cxn>
                </a:cxnLst>
                <a:rect l="0" t="0" r="r" b="b"/>
                <a:pathLst>
                  <a:path w="9915" h="9953">
                    <a:moveTo>
                      <a:pt x="2914" y="1675"/>
                    </a:moveTo>
                    <a:lnTo>
                      <a:pt x="3887" y="1269"/>
                    </a:lnTo>
                    <a:lnTo>
                      <a:pt x="4453" y="0"/>
                    </a:lnTo>
                    <a:lnTo>
                      <a:pt x="5426" y="0"/>
                    </a:lnTo>
                    <a:lnTo>
                      <a:pt x="5829" y="1269"/>
                    </a:lnTo>
                    <a:lnTo>
                      <a:pt x="6728" y="1638"/>
                    </a:lnTo>
                    <a:lnTo>
                      <a:pt x="8069" y="1036"/>
                    </a:lnTo>
                    <a:lnTo>
                      <a:pt x="8779" y="1748"/>
                    </a:lnTo>
                    <a:lnTo>
                      <a:pt x="8303" y="3050"/>
                    </a:lnTo>
                    <a:lnTo>
                      <a:pt x="8671" y="3987"/>
                    </a:lnTo>
                    <a:lnTo>
                      <a:pt x="9915" y="4490"/>
                    </a:lnTo>
                    <a:lnTo>
                      <a:pt x="9915" y="5427"/>
                    </a:lnTo>
                    <a:lnTo>
                      <a:pt x="8611" y="5930"/>
                    </a:lnTo>
                    <a:lnTo>
                      <a:pt x="8241" y="6802"/>
                    </a:lnTo>
                    <a:lnTo>
                      <a:pt x="8843" y="8070"/>
                    </a:lnTo>
                    <a:lnTo>
                      <a:pt x="8177" y="8808"/>
                    </a:lnTo>
                    <a:lnTo>
                      <a:pt x="6863" y="8279"/>
                    </a:lnTo>
                    <a:lnTo>
                      <a:pt x="5929" y="8648"/>
                    </a:lnTo>
                    <a:lnTo>
                      <a:pt x="5460" y="9953"/>
                    </a:lnTo>
                    <a:lnTo>
                      <a:pt x="4453" y="9953"/>
                    </a:lnTo>
                    <a:lnTo>
                      <a:pt x="3716" y="8513"/>
                    </a:lnTo>
                    <a:lnTo>
                      <a:pt x="2844" y="8107"/>
                    </a:lnTo>
                    <a:lnTo>
                      <a:pt x="1846" y="8845"/>
                    </a:lnTo>
                    <a:lnTo>
                      <a:pt x="1142" y="8145"/>
                    </a:lnTo>
                    <a:lnTo>
                      <a:pt x="1609" y="6765"/>
                    </a:lnTo>
                    <a:lnTo>
                      <a:pt x="1241" y="5866"/>
                    </a:lnTo>
                    <a:lnTo>
                      <a:pt x="0" y="5427"/>
                    </a:lnTo>
                    <a:lnTo>
                      <a:pt x="0" y="4453"/>
                    </a:lnTo>
                    <a:lnTo>
                      <a:pt x="1241" y="4159"/>
                    </a:lnTo>
                    <a:lnTo>
                      <a:pt x="1539" y="3287"/>
                    </a:lnTo>
                    <a:lnTo>
                      <a:pt x="1035" y="1847"/>
                    </a:lnTo>
                    <a:lnTo>
                      <a:pt x="1711" y="1143"/>
                    </a:lnTo>
                    <a:lnTo>
                      <a:pt x="2914" y="1675"/>
                    </a:lnTo>
                  </a:path>
                </a:pathLst>
              </a:custGeom>
              <a:solidFill>
                <a:srgbClr val="02CC99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 flipH="1">
                <a:off x="7360667" y="2640985"/>
                <a:ext cx="95060" cy="90392"/>
              </a:xfrm>
              <a:custGeom>
                <a:avLst/>
                <a:gdLst/>
                <a:ahLst/>
                <a:cxnLst>
                  <a:cxn ang="0">
                    <a:pos x="962" y="6"/>
                  </a:cxn>
                  <a:cxn ang="0">
                    <a:pos x="834" y="26"/>
                  </a:cxn>
                  <a:cxn ang="0">
                    <a:pos x="712" y="61"/>
                  </a:cxn>
                  <a:cxn ang="0">
                    <a:pos x="596" y="112"/>
                  </a:cxn>
                  <a:cxn ang="0">
                    <a:pos x="485" y="179"/>
                  </a:cxn>
                  <a:cxn ang="0">
                    <a:pos x="380" y="262"/>
                  </a:cxn>
                  <a:cxn ang="0">
                    <a:pos x="280" y="360"/>
                  </a:cxn>
                  <a:cxn ang="0">
                    <a:pos x="194" y="464"/>
                  </a:cxn>
                  <a:cxn ang="0">
                    <a:pos x="124" y="573"/>
                  </a:cxn>
                  <a:cxn ang="0">
                    <a:pos x="69" y="689"/>
                  </a:cxn>
                  <a:cxn ang="0">
                    <a:pos x="31" y="810"/>
                  </a:cxn>
                  <a:cxn ang="0">
                    <a:pos x="8" y="936"/>
                  </a:cxn>
                  <a:cxn ang="0">
                    <a:pos x="0" y="1069"/>
                  </a:cxn>
                  <a:cxn ang="0">
                    <a:pos x="8" y="1210"/>
                  </a:cxn>
                  <a:cxn ang="0">
                    <a:pos x="31" y="1344"/>
                  </a:cxn>
                  <a:cxn ang="0">
                    <a:pos x="69" y="1473"/>
                  </a:cxn>
                  <a:cxn ang="0">
                    <a:pos x="124" y="1595"/>
                  </a:cxn>
                  <a:cxn ang="0">
                    <a:pos x="194" y="1711"/>
                  </a:cxn>
                  <a:cxn ang="0">
                    <a:pos x="280" y="1822"/>
                  </a:cxn>
                  <a:cxn ang="0">
                    <a:pos x="380" y="1925"/>
                  </a:cxn>
                  <a:cxn ang="0">
                    <a:pos x="485" y="2012"/>
                  </a:cxn>
                  <a:cxn ang="0">
                    <a:pos x="596" y="2084"/>
                  </a:cxn>
                  <a:cxn ang="0">
                    <a:pos x="712" y="2138"/>
                  </a:cxn>
                  <a:cxn ang="0">
                    <a:pos x="834" y="2176"/>
                  </a:cxn>
                  <a:cxn ang="0">
                    <a:pos x="962" y="2197"/>
                  </a:cxn>
                  <a:cxn ang="0">
                    <a:pos x="1096" y="2201"/>
                  </a:cxn>
                  <a:cxn ang="0">
                    <a:pos x="1233" y="2191"/>
                  </a:cxn>
                  <a:cxn ang="0">
                    <a:pos x="1364" y="2162"/>
                  </a:cxn>
                  <a:cxn ang="0">
                    <a:pos x="1489" y="2118"/>
                  </a:cxn>
                  <a:cxn ang="0">
                    <a:pos x="1607" y="2058"/>
                  </a:cxn>
                  <a:cxn ang="0">
                    <a:pos x="1719" y="1980"/>
                  </a:cxn>
                  <a:cxn ang="0">
                    <a:pos x="1827" y="1886"/>
                  </a:cxn>
                  <a:cxn ang="0">
                    <a:pos x="1925" y="1779"/>
                  </a:cxn>
                  <a:cxn ang="0">
                    <a:pos x="2007" y="1665"/>
                  </a:cxn>
                  <a:cxn ang="0">
                    <a:pos x="2072" y="1547"/>
                  </a:cxn>
                  <a:cxn ang="0">
                    <a:pos x="2122" y="1422"/>
                  </a:cxn>
                  <a:cxn ang="0">
                    <a:pos x="2156" y="1291"/>
                  </a:cxn>
                  <a:cxn ang="0">
                    <a:pos x="2174" y="1154"/>
                  </a:cxn>
                  <a:cxn ang="0">
                    <a:pos x="2176" y="1015"/>
                  </a:cxn>
                  <a:cxn ang="0">
                    <a:pos x="2161" y="885"/>
                  </a:cxn>
                  <a:cxn ang="0">
                    <a:pos x="2131" y="761"/>
                  </a:cxn>
                  <a:cxn ang="0">
                    <a:pos x="2083" y="642"/>
                  </a:cxn>
                  <a:cxn ang="0">
                    <a:pos x="2021" y="529"/>
                  </a:cxn>
                  <a:cxn ang="0">
                    <a:pos x="1943" y="422"/>
                  </a:cxn>
                  <a:cxn ang="0">
                    <a:pos x="1848" y="319"/>
                  </a:cxn>
                  <a:cxn ang="0">
                    <a:pos x="1741" y="227"/>
                  </a:cxn>
                  <a:cxn ang="0">
                    <a:pos x="1630" y="150"/>
                  </a:cxn>
                  <a:cxn ang="0">
                    <a:pos x="1513" y="90"/>
                  </a:cxn>
                  <a:cxn ang="0">
                    <a:pos x="1389" y="45"/>
                  </a:cxn>
                  <a:cxn ang="0">
                    <a:pos x="1260" y="15"/>
                  </a:cxn>
                  <a:cxn ang="0">
                    <a:pos x="1125" y="2"/>
                  </a:cxn>
                </a:cxnLst>
                <a:rect l="0" t="0" r="r" b="b"/>
                <a:pathLst>
                  <a:path w="2177" h="2202">
                    <a:moveTo>
                      <a:pt x="1068" y="0"/>
                    </a:moveTo>
                    <a:lnTo>
                      <a:pt x="1042" y="0"/>
                    </a:lnTo>
                    <a:lnTo>
                      <a:pt x="1015" y="2"/>
                    </a:lnTo>
                    <a:lnTo>
                      <a:pt x="988" y="3"/>
                    </a:lnTo>
                    <a:lnTo>
                      <a:pt x="962" y="6"/>
                    </a:lnTo>
                    <a:lnTo>
                      <a:pt x="936" y="8"/>
                    </a:lnTo>
                    <a:lnTo>
                      <a:pt x="910" y="11"/>
                    </a:lnTo>
                    <a:lnTo>
                      <a:pt x="884" y="15"/>
                    </a:lnTo>
                    <a:lnTo>
                      <a:pt x="859" y="20"/>
                    </a:lnTo>
                    <a:lnTo>
                      <a:pt x="834" y="26"/>
                    </a:lnTo>
                    <a:lnTo>
                      <a:pt x="809" y="31"/>
                    </a:lnTo>
                    <a:lnTo>
                      <a:pt x="785" y="37"/>
                    </a:lnTo>
                    <a:lnTo>
                      <a:pt x="761" y="45"/>
                    </a:lnTo>
                    <a:lnTo>
                      <a:pt x="737" y="53"/>
                    </a:lnTo>
                    <a:lnTo>
                      <a:pt x="712" y="61"/>
                    </a:lnTo>
                    <a:lnTo>
                      <a:pt x="688" y="70"/>
                    </a:lnTo>
                    <a:lnTo>
                      <a:pt x="665" y="79"/>
                    </a:lnTo>
                    <a:lnTo>
                      <a:pt x="641" y="90"/>
                    </a:lnTo>
                    <a:lnTo>
                      <a:pt x="618" y="100"/>
                    </a:lnTo>
                    <a:lnTo>
                      <a:pt x="596" y="112"/>
                    </a:lnTo>
                    <a:lnTo>
                      <a:pt x="573" y="124"/>
                    </a:lnTo>
                    <a:lnTo>
                      <a:pt x="551" y="137"/>
                    </a:lnTo>
                    <a:lnTo>
                      <a:pt x="529" y="150"/>
                    </a:lnTo>
                    <a:lnTo>
                      <a:pt x="507" y="164"/>
                    </a:lnTo>
                    <a:lnTo>
                      <a:pt x="485" y="179"/>
                    </a:lnTo>
                    <a:lnTo>
                      <a:pt x="464" y="195"/>
                    </a:lnTo>
                    <a:lnTo>
                      <a:pt x="442" y="210"/>
                    </a:lnTo>
                    <a:lnTo>
                      <a:pt x="421" y="227"/>
                    </a:lnTo>
                    <a:lnTo>
                      <a:pt x="400" y="244"/>
                    </a:lnTo>
                    <a:lnTo>
                      <a:pt x="380" y="262"/>
                    </a:lnTo>
                    <a:lnTo>
                      <a:pt x="359" y="281"/>
                    </a:lnTo>
                    <a:lnTo>
                      <a:pt x="339" y="299"/>
                    </a:lnTo>
                    <a:lnTo>
                      <a:pt x="319" y="319"/>
                    </a:lnTo>
                    <a:lnTo>
                      <a:pt x="299" y="339"/>
                    </a:lnTo>
                    <a:lnTo>
                      <a:pt x="280" y="360"/>
                    </a:lnTo>
                    <a:lnTo>
                      <a:pt x="261" y="380"/>
                    </a:lnTo>
                    <a:lnTo>
                      <a:pt x="244" y="401"/>
                    </a:lnTo>
                    <a:lnTo>
                      <a:pt x="227" y="422"/>
                    </a:lnTo>
                    <a:lnTo>
                      <a:pt x="210" y="443"/>
                    </a:lnTo>
                    <a:lnTo>
                      <a:pt x="194" y="464"/>
                    </a:lnTo>
                    <a:lnTo>
                      <a:pt x="179" y="485"/>
                    </a:lnTo>
                    <a:lnTo>
                      <a:pt x="164" y="507"/>
                    </a:lnTo>
                    <a:lnTo>
                      <a:pt x="149" y="529"/>
                    </a:lnTo>
                    <a:lnTo>
                      <a:pt x="137" y="551"/>
                    </a:lnTo>
                    <a:lnTo>
                      <a:pt x="124" y="573"/>
                    </a:lnTo>
                    <a:lnTo>
                      <a:pt x="111" y="596"/>
                    </a:lnTo>
                    <a:lnTo>
                      <a:pt x="100" y="619"/>
                    </a:lnTo>
                    <a:lnTo>
                      <a:pt x="89" y="642"/>
                    </a:lnTo>
                    <a:lnTo>
                      <a:pt x="79" y="666"/>
                    </a:lnTo>
                    <a:lnTo>
                      <a:pt x="69" y="689"/>
                    </a:lnTo>
                    <a:lnTo>
                      <a:pt x="60" y="713"/>
                    </a:lnTo>
                    <a:lnTo>
                      <a:pt x="52" y="737"/>
                    </a:lnTo>
                    <a:lnTo>
                      <a:pt x="44" y="761"/>
                    </a:lnTo>
                    <a:lnTo>
                      <a:pt x="37" y="785"/>
                    </a:lnTo>
                    <a:lnTo>
                      <a:pt x="31" y="810"/>
                    </a:lnTo>
                    <a:lnTo>
                      <a:pt x="24" y="834"/>
                    </a:lnTo>
                    <a:lnTo>
                      <a:pt x="19" y="860"/>
                    </a:lnTo>
                    <a:lnTo>
                      <a:pt x="15" y="885"/>
                    </a:lnTo>
                    <a:lnTo>
                      <a:pt x="11" y="911"/>
                    </a:lnTo>
                    <a:lnTo>
                      <a:pt x="8" y="936"/>
                    </a:lnTo>
                    <a:lnTo>
                      <a:pt x="4" y="962"/>
                    </a:lnTo>
                    <a:lnTo>
                      <a:pt x="2" y="989"/>
                    </a:lnTo>
                    <a:lnTo>
                      <a:pt x="1" y="1015"/>
                    </a:lnTo>
                    <a:lnTo>
                      <a:pt x="0" y="1042"/>
                    </a:lnTo>
                    <a:lnTo>
                      <a:pt x="0" y="1069"/>
                    </a:lnTo>
                    <a:lnTo>
                      <a:pt x="0" y="1098"/>
                    </a:lnTo>
                    <a:lnTo>
                      <a:pt x="1" y="1126"/>
                    </a:lnTo>
                    <a:lnTo>
                      <a:pt x="2" y="1154"/>
                    </a:lnTo>
                    <a:lnTo>
                      <a:pt x="4" y="1182"/>
                    </a:lnTo>
                    <a:lnTo>
                      <a:pt x="8" y="1210"/>
                    </a:lnTo>
                    <a:lnTo>
                      <a:pt x="11" y="1237"/>
                    </a:lnTo>
                    <a:lnTo>
                      <a:pt x="15" y="1265"/>
                    </a:lnTo>
                    <a:lnTo>
                      <a:pt x="19" y="1291"/>
                    </a:lnTo>
                    <a:lnTo>
                      <a:pt x="24" y="1318"/>
                    </a:lnTo>
                    <a:lnTo>
                      <a:pt x="31" y="1344"/>
                    </a:lnTo>
                    <a:lnTo>
                      <a:pt x="37" y="1370"/>
                    </a:lnTo>
                    <a:lnTo>
                      <a:pt x="44" y="1397"/>
                    </a:lnTo>
                    <a:lnTo>
                      <a:pt x="52" y="1422"/>
                    </a:lnTo>
                    <a:lnTo>
                      <a:pt x="60" y="1448"/>
                    </a:lnTo>
                    <a:lnTo>
                      <a:pt x="69" y="1473"/>
                    </a:lnTo>
                    <a:lnTo>
                      <a:pt x="79" y="1497"/>
                    </a:lnTo>
                    <a:lnTo>
                      <a:pt x="89" y="1523"/>
                    </a:lnTo>
                    <a:lnTo>
                      <a:pt x="100" y="1547"/>
                    </a:lnTo>
                    <a:lnTo>
                      <a:pt x="111" y="1571"/>
                    </a:lnTo>
                    <a:lnTo>
                      <a:pt x="124" y="1595"/>
                    </a:lnTo>
                    <a:lnTo>
                      <a:pt x="137" y="1619"/>
                    </a:lnTo>
                    <a:lnTo>
                      <a:pt x="149" y="1642"/>
                    </a:lnTo>
                    <a:lnTo>
                      <a:pt x="164" y="1665"/>
                    </a:lnTo>
                    <a:lnTo>
                      <a:pt x="179" y="1688"/>
                    </a:lnTo>
                    <a:lnTo>
                      <a:pt x="194" y="1711"/>
                    </a:lnTo>
                    <a:lnTo>
                      <a:pt x="210" y="1734"/>
                    </a:lnTo>
                    <a:lnTo>
                      <a:pt x="227" y="1757"/>
                    </a:lnTo>
                    <a:lnTo>
                      <a:pt x="244" y="1779"/>
                    </a:lnTo>
                    <a:lnTo>
                      <a:pt x="261" y="1801"/>
                    </a:lnTo>
                    <a:lnTo>
                      <a:pt x="280" y="1822"/>
                    </a:lnTo>
                    <a:lnTo>
                      <a:pt x="299" y="1844"/>
                    </a:lnTo>
                    <a:lnTo>
                      <a:pt x="319" y="1865"/>
                    </a:lnTo>
                    <a:lnTo>
                      <a:pt x="339" y="1886"/>
                    </a:lnTo>
                    <a:lnTo>
                      <a:pt x="359" y="1905"/>
                    </a:lnTo>
                    <a:lnTo>
                      <a:pt x="380" y="1925"/>
                    </a:lnTo>
                    <a:lnTo>
                      <a:pt x="400" y="1944"/>
                    </a:lnTo>
                    <a:lnTo>
                      <a:pt x="421" y="1962"/>
                    </a:lnTo>
                    <a:lnTo>
                      <a:pt x="442" y="1980"/>
                    </a:lnTo>
                    <a:lnTo>
                      <a:pt x="464" y="1997"/>
                    </a:lnTo>
                    <a:lnTo>
                      <a:pt x="485" y="2012"/>
                    </a:lnTo>
                    <a:lnTo>
                      <a:pt x="507" y="2028"/>
                    </a:lnTo>
                    <a:lnTo>
                      <a:pt x="529" y="2043"/>
                    </a:lnTo>
                    <a:lnTo>
                      <a:pt x="551" y="2058"/>
                    </a:lnTo>
                    <a:lnTo>
                      <a:pt x="573" y="2071"/>
                    </a:lnTo>
                    <a:lnTo>
                      <a:pt x="596" y="2084"/>
                    </a:lnTo>
                    <a:lnTo>
                      <a:pt x="618" y="2096"/>
                    </a:lnTo>
                    <a:lnTo>
                      <a:pt x="641" y="2108"/>
                    </a:lnTo>
                    <a:lnTo>
                      <a:pt x="665" y="2118"/>
                    </a:lnTo>
                    <a:lnTo>
                      <a:pt x="688" y="2129"/>
                    </a:lnTo>
                    <a:lnTo>
                      <a:pt x="712" y="2138"/>
                    </a:lnTo>
                    <a:lnTo>
                      <a:pt x="737" y="2147"/>
                    </a:lnTo>
                    <a:lnTo>
                      <a:pt x="761" y="2155"/>
                    </a:lnTo>
                    <a:lnTo>
                      <a:pt x="785" y="2162"/>
                    </a:lnTo>
                    <a:lnTo>
                      <a:pt x="809" y="2170"/>
                    </a:lnTo>
                    <a:lnTo>
                      <a:pt x="834" y="2176"/>
                    </a:lnTo>
                    <a:lnTo>
                      <a:pt x="859" y="2181"/>
                    </a:lnTo>
                    <a:lnTo>
                      <a:pt x="884" y="2187"/>
                    </a:lnTo>
                    <a:lnTo>
                      <a:pt x="910" y="2191"/>
                    </a:lnTo>
                    <a:lnTo>
                      <a:pt x="936" y="2194"/>
                    </a:lnTo>
                    <a:lnTo>
                      <a:pt x="962" y="2197"/>
                    </a:lnTo>
                    <a:lnTo>
                      <a:pt x="988" y="2199"/>
                    </a:lnTo>
                    <a:lnTo>
                      <a:pt x="1015" y="2201"/>
                    </a:lnTo>
                    <a:lnTo>
                      <a:pt x="1042" y="2201"/>
                    </a:lnTo>
                    <a:lnTo>
                      <a:pt x="1068" y="2202"/>
                    </a:lnTo>
                    <a:lnTo>
                      <a:pt x="1096" y="2201"/>
                    </a:lnTo>
                    <a:lnTo>
                      <a:pt x="1125" y="2201"/>
                    </a:lnTo>
                    <a:lnTo>
                      <a:pt x="1152" y="2199"/>
                    </a:lnTo>
                    <a:lnTo>
                      <a:pt x="1179" y="2197"/>
                    </a:lnTo>
                    <a:lnTo>
                      <a:pt x="1206" y="2194"/>
                    </a:lnTo>
                    <a:lnTo>
                      <a:pt x="1233" y="2191"/>
                    </a:lnTo>
                    <a:lnTo>
                      <a:pt x="1260" y="2187"/>
                    </a:lnTo>
                    <a:lnTo>
                      <a:pt x="1286" y="2181"/>
                    </a:lnTo>
                    <a:lnTo>
                      <a:pt x="1312" y="2176"/>
                    </a:lnTo>
                    <a:lnTo>
                      <a:pt x="1338" y="2170"/>
                    </a:lnTo>
                    <a:lnTo>
                      <a:pt x="1364" y="2162"/>
                    </a:lnTo>
                    <a:lnTo>
                      <a:pt x="1389" y="2155"/>
                    </a:lnTo>
                    <a:lnTo>
                      <a:pt x="1414" y="2147"/>
                    </a:lnTo>
                    <a:lnTo>
                      <a:pt x="1439" y="2138"/>
                    </a:lnTo>
                    <a:lnTo>
                      <a:pt x="1463" y="2129"/>
                    </a:lnTo>
                    <a:lnTo>
                      <a:pt x="1489" y="2118"/>
                    </a:lnTo>
                    <a:lnTo>
                      <a:pt x="1513" y="2108"/>
                    </a:lnTo>
                    <a:lnTo>
                      <a:pt x="1536" y="2096"/>
                    </a:lnTo>
                    <a:lnTo>
                      <a:pt x="1560" y="2084"/>
                    </a:lnTo>
                    <a:lnTo>
                      <a:pt x="1584" y="2071"/>
                    </a:lnTo>
                    <a:lnTo>
                      <a:pt x="1607" y="2058"/>
                    </a:lnTo>
                    <a:lnTo>
                      <a:pt x="1630" y="2043"/>
                    </a:lnTo>
                    <a:lnTo>
                      <a:pt x="1652" y="2028"/>
                    </a:lnTo>
                    <a:lnTo>
                      <a:pt x="1675" y="2012"/>
                    </a:lnTo>
                    <a:lnTo>
                      <a:pt x="1697" y="1997"/>
                    </a:lnTo>
                    <a:lnTo>
                      <a:pt x="1719" y="1980"/>
                    </a:lnTo>
                    <a:lnTo>
                      <a:pt x="1741" y="1962"/>
                    </a:lnTo>
                    <a:lnTo>
                      <a:pt x="1763" y="1944"/>
                    </a:lnTo>
                    <a:lnTo>
                      <a:pt x="1785" y="1925"/>
                    </a:lnTo>
                    <a:lnTo>
                      <a:pt x="1806" y="1905"/>
                    </a:lnTo>
                    <a:lnTo>
                      <a:pt x="1827" y="1886"/>
                    </a:lnTo>
                    <a:lnTo>
                      <a:pt x="1848" y="1865"/>
                    </a:lnTo>
                    <a:lnTo>
                      <a:pt x="1868" y="1844"/>
                    </a:lnTo>
                    <a:lnTo>
                      <a:pt x="1888" y="1822"/>
                    </a:lnTo>
                    <a:lnTo>
                      <a:pt x="1906" y="1801"/>
                    </a:lnTo>
                    <a:lnTo>
                      <a:pt x="1925" y="1779"/>
                    </a:lnTo>
                    <a:lnTo>
                      <a:pt x="1943" y="1757"/>
                    </a:lnTo>
                    <a:lnTo>
                      <a:pt x="1960" y="1734"/>
                    </a:lnTo>
                    <a:lnTo>
                      <a:pt x="1975" y="1711"/>
                    </a:lnTo>
                    <a:lnTo>
                      <a:pt x="1991" y="1688"/>
                    </a:lnTo>
                    <a:lnTo>
                      <a:pt x="2007" y="1665"/>
                    </a:lnTo>
                    <a:lnTo>
                      <a:pt x="2021" y="1642"/>
                    </a:lnTo>
                    <a:lnTo>
                      <a:pt x="2035" y="1619"/>
                    </a:lnTo>
                    <a:lnTo>
                      <a:pt x="2048" y="1595"/>
                    </a:lnTo>
                    <a:lnTo>
                      <a:pt x="2060" y="1571"/>
                    </a:lnTo>
                    <a:lnTo>
                      <a:pt x="2072" y="1547"/>
                    </a:lnTo>
                    <a:lnTo>
                      <a:pt x="2083" y="1523"/>
                    </a:lnTo>
                    <a:lnTo>
                      <a:pt x="2094" y="1497"/>
                    </a:lnTo>
                    <a:lnTo>
                      <a:pt x="2104" y="1473"/>
                    </a:lnTo>
                    <a:lnTo>
                      <a:pt x="2114" y="1448"/>
                    </a:lnTo>
                    <a:lnTo>
                      <a:pt x="2122" y="1422"/>
                    </a:lnTo>
                    <a:lnTo>
                      <a:pt x="2131" y="1397"/>
                    </a:lnTo>
                    <a:lnTo>
                      <a:pt x="2138" y="1370"/>
                    </a:lnTo>
                    <a:lnTo>
                      <a:pt x="2144" y="1344"/>
                    </a:lnTo>
                    <a:lnTo>
                      <a:pt x="2151" y="1318"/>
                    </a:lnTo>
                    <a:lnTo>
                      <a:pt x="2156" y="1291"/>
                    </a:lnTo>
                    <a:lnTo>
                      <a:pt x="2161" y="1265"/>
                    </a:lnTo>
                    <a:lnTo>
                      <a:pt x="2165" y="1237"/>
                    </a:lnTo>
                    <a:lnTo>
                      <a:pt x="2168" y="1210"/>
                    </a:lnTo>
                    <a:lnTo>
                      <a:pt x="2171" y="1182"/>
                    </a:lnTo>
                    <a:lnTo>
                      <a:pt x="2174" y="1154"/>
                    </a:lnTo>
                    <a:lnTo>
                      <a:pt x="2176" y="1126"/>
                    </a:lnTo>
                    <a:lnTo>
                      <a:pt x="2177" y="1098"/>
                    </a:lnTo>
                    <a:lnTo>
                      <a:pt x="2177" y="1069"/>
                    </a:lnTo>
                    <a:lnTo>
                      <a:pt x="2177" y="1042"/>
                    </a:lnTo>
                    <a:lnTo>
                      <a:pt x="2176" y="1015"/>
                    </a:lnTo>
                    <a:lnTo>
                      <a:pt x="2174" y="989"/>
                    </a:lnTo>
                    <a:lnTo>
                      <a:pt x="2171" y="962"/>
                    </a:lnTo>
                    <a:lnTo>
                      <a:pt x="2168" y="936"/>
                    </a:lnTo>
                    <a:lnTo>
                      <a:pt x="2165" y="911"/>
                    </a:lnTo>
                    <a:lnTo>
                      <a:pt x="2161" y="885"/>
                    </a:lnTo>
                    <a:lnTo>
                      <a:pt x="2156" y="860"/>
                    </a:lnTo>
                    <a:lnTo>
                      <a:pt x="2151" y="834"/>
                    </a:lnTo>
                    <a:lnTo>
                      <a:pt x="2144" y="810"/>
                    </a:lnTo>
                    <a:lnTo>
                      <a:pt x="2138" y="785"/>
                    </a:lnTo>
                    <a:lnTo>
                      <a:pt x="2131" y="761"/>
                    </a:lnTo>
                    <a:lnTo>
                      <a:pt x="2122" y="737"/>
                    </a:lnTo>
                    <a:lnTo>
                      <a:pt x="2114" y="713"/>
                    </a:lnTo>
                    <a:lnTo>
                      <a:pt x="2104" y="689"/>
                    </a:lnTo>
                    <a:lnTo>
                      <a:pt x="2094" y="666"/>
                    </a:lnTo>
                    <a:lnTo>
                      <a:pt x="2083" y="642"/>
                    </a:lnTo>
                    <a:lnTo>
                      <a:pt x="2072" y="619"/>
                    </a:lnTo>
                    <a:lnTo>
                      <a:pt x="2060" y="596"/>
                    </a:lnTo>
                    <a:lnTo>
                      <a:pt x="2048" y="573"/>
                    </a:lnTo>
                    <a:lnTo>
                      <a:pt x="2035" y="551"/>
                    </a:lnTo>
                    <a:lnTo>
                      <a:pt x="2021" y="529"/>
                    </a:lnTo>
                    <a:lnTo>
                      <a:pt x="2007" y="507"/>
                    </a:lnTo>
                    <a:lnTo>
                      <a:pt x="1991" y="485"/>
                    </a:lnTo>
                    <a:lnTo>
                      <a:pt x="1975" y="464"/>
                    </a:lnTo>
                    <a:lnTo>
                      <a:pt x="1960" y="443"/>
                    </a:lnTo>
                    <a:lnTo>
                      <a:pt x="1943" y="422"/>
                    </a:lnTo>
                    <a:lnTo>
                      <a:pt x="1925" y="401"/>
                    </a:lnTo>
                    <a:lnTo>
                      <a:pt x="1906" y="380"/>
                    </a:lnTo>
                    <a:lnTo>
                      <a:pt x="1888" y="360"/>
                    </a:lnTo>
                    <a:lnTo>
                      <a:pt x="1868" y="339"/>
                    </a:lnTo>
                    <a:lnTo>
                      <a:pt x="1848" y="319"/>
                    </a:lnTo>
                    <a:lnTo>
                      <a:pt x="1827" y="299"/>
                    </a:lnTo>
                    <a:lnTo>
                      <a:pt x="1806" y="281"/>
                    </a:lnTo>
                    <a:lnTo>
                      <a:pt x="1785" y="262"/>
                    </a:lnTo>
                    <a:lnTo>
                      <a:pt x="1763" y="244"/>
                    </a:lnTo>
                    <a:lnTo>
                      <a:pt x="1741" y="227"/>
                    </a:lnTo>
                    <a:lnTo>
                      <a:pt x="1719" y="210"/>
                    </a:lnTo>
                    <a:lnTo>
                      <a:pt x="1697" y="195"/>
                    </a:lnTo>
                    <a:lnTo>
                      <a:pt x="1675" y="179"/>
                    </a:lnTo>
                    <a:lnTo>
                      <a:pt x="1652" y="164"/>
                    </a:lnTo>
                    <a:lnTo>
                      <a:pt x="1630" y="150"/>
                    </a:lnTo>
                    <a:lnTo>
                      <a:pt x="1607" y="137"/>
                    </a:lnTo>
                    <a:lnTo>
                      <a:pt x="1584" y="124"/>
                    </a:lnTo>
                    <a:lnTo>
                      <a:pt x="1560" y="112"/>
                    </a:lnTo>
                    <a:lnTo>
                      <a:pt x="1536" y="100"/>
                    </a:lnTo>
                    <a:lnTo>
                      <a:pt x="1513" y="90"/>
                    </a:lnTo>
                    <a:lnTo>
                      <a:pt x="1489" y="79"/>
                    </a:lnTo>
                    <a:lnTo>
                      <a:pt x="1463" y="70"/>
                    </a:lnTo>
                    <a:lnTo>
                      <a:pt x="1439" y="61"/>
                    </a:lnTo>
                    <a:lnTo>
                      <a:pt x="1414" y="53"/>
                    </a:lnTo>
                    <a:lnTo>
                      <a:pt x="1389" y="45"/>
                    </a:lnTo>
                    <a:lnTo>
                      <a:pt x="1364" y="37"/>
                    </a:lnTo>
                    <a:lnTo>
                      <a:pt x="1338" y="31"/>
                    </a:lnTo>
                    <a:lnTo>
                      <a:pt x="1312" y="26"/>
                    </a:lnTo>
                    <a:lnTo>
                      <a:pt x="1286" y="20"/>
                    </a:lnTo>
                    <a:lnTo>
                      <a:pt x="1260" y="15"/>
                    </a:lnTo>
                    <a:lnTo>
                      <a:pt x="1233" y="11"/>
                    </a:lnTo>
                    <a:lnTo>
                      <a:pt x="1206" y="8"/>
                    </a:lnTo>
                    <a:lnTo>
                      <a:pt x="1179" y="6"/>
                    </a:lnTo>
                    <a:lnTo>
                      <a:pt x="1152" y="3"/>
                    </a:lnTo>
                    <a:lnTo>
                      <a:pt x="1125" y="2"/>
                    </a:lnTo>
                    <a:lnTo>
                      <a:pt x="1096" y="0"/>
                    </a:lnTo>
                    <a:lnTo>
                      <a:pt x="106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 flipH="1">
                <a:off x="7078153" y="2917895"/>
                <a:ext cx="95759" cy="90392"/>
              </a:xfrm>
              <a:custGeom>
                <a:avLst/>
                <a:gdLst/>
                <a:ahLst/>
                <a:cxnLst>
                  <a:cxn ang="0">
                    <a:pos x="481" y="164"/>
                  </a:cxn>
                  <a:cxn ang="0">
                    <a:pos x="395" y="230"/>
                  </a:cxn>
                  <a:cxn ang="0">
                    <a:pos x="318" y="302"/>
                  </a:cxn>
                  <a:cxn ang="0">
                    <a:pos x="249" y="381"/>
                  </a:cxn>
                  <a:cxn ang="0">
                    <a:pos x="188" y="466"/>
                  </a:cxn>
                  <a:cxn ang="0">
                    <a:pos x="135" y="556"/>
                  </a:cxn>
                  <a:cxn ang="0">
                    <a:pos x="90" y="654"/>
                  </a:cxn>
                  <a:cxn ang="0">
                    <a:pos x="52" y="758"/>
                  </a:cxn>
                  <a:cxn ang="0">
                    <a:pos x="23" y="865"/>
                  </a:cxn>
                  <a:cxn ang="0">
                    <a:pos x="6" y="970"/>
                  </a:cxn>
                  <a:cxn ang="0">
                    <a:pos x="0" y="1075"/>
                  </a:cxn>
                  <a:cxn ang="0">
                    <a:pos x="6" y="1178"/>
                  </a:cxn>
                  <a:cxn ang="0">
                    <a:pos x="22" y="1279"/>
                  </a:cxn>
                  <a:cxn ang="0">
                    <a:pos x="50" y="1378"/>
                  </a:cxn>
                  <a:cxn ang="0">
                    <a:pos x="90" y="1475"/>
                  </a:cxn>
                  <a:cxn ang="0">
                    <a:pos x="140" y="1572"/>
                  </a:cxn>
                  <a:cxn ang="0">
                    <a:pos x="192" y="1668"/>
                  </a:cxn>
                  <a:cxn ang="0">
                    <a:pos x="251" y="1759"/>
                  </a:cxn>
                  <a:cxn ang="0">
                    <a:pos x="316" y="1843"/>
                  </a:cxn>
                  <a:cxn ang="0">
                    <a:pos x="388" y="1918"/>
                  </a:cxn>
                  <a:cxn ang="0">
                    <a:pos x="467" y="1985"/>
                  </a:cxn>
                  <a:cxn ang="0">
                    <a:pos x="554" y="2045"/>
                  </a:cxn>
                  <a:cxn ang="0">
                    <a:pos x="648" y="2095"/>
                  </a:cxn>
                  <a:cxn ang="0">
                    <a:pos x="747" y="2138"/>
                  </a:cxn>
                  <a:cxn ang="0">
                    <a:pos x="853" y="2172"/>
                  </a:cxn>
                  <a:cxn ang="0">
                    <a:pos x="959" y="2194"/>
                  </a:cxn>
                  <a:cxn ang="0">
                    <a:pos x="1065" y="2204"/>
                  </a:cxn>
                  <a:cxn ang="0">
                    <a:pos x="1172" y="2202"/>
                  </a:cxn>
                  <a:cxn ang="0">
                    <a:pos x="1278" y="2188"/>
                  </a:cxn>
                  <a:cxn ang="0">
                    <a:pos x="1385" y="2163"/>
                  </a:cxn>
                  <a:cxn ang="0">
                    <a:pos x="1493" y="2125"/>
                  </a:cxn>
                  <a:cxn ang="0">
                    <a:pos x="1601" y="2076"/>
                  </a:cxn>
                  <a:cxn ang="0">
                    <a:pos x="1778" y="1960"/>
                  </a:cxn>
                  <a:cxn ang="0">
                    <a:pos x="1942" y="1813"/>
                  </a:cxn>
                  <a:cxn ang="0">
                    <a:pos x="2065" y="1652"/>
                  </a:cxn>
                  <a:cxn ang="0">
                    <a:pos x="2145" y="1478"/>
                  </a:cxn>
                  <a:cxn ang="0">
                    <a:pos x="2185" y="1290"/>
                  </a:cxn>
                  <a:cxn ang="0">
                    <a:pos x="2182" y="1089"/>
                  </a:cxn>
                  <a:cxn ang="0">
                    <a:pos x="2138" y="873"/>
                  </a:cxn>
                  <a:cxn ang="0">
                    <a:pos x="2052" y="644"/>
                  </a:cxn>
                  <a:cxn ang="0">
                    <a:pos x="1984" y="513"/>
                  </a:cxn>
                  <a:cxn ang="0">
                    <a:pos x="1925" y="425"/>
                  </a:cxn>
                  <a:cxn ang="0">
                    <a:pos x="1859" y="345"/>
                  </a:cxn>
                  <a:cxn ang="0">
                    <a:pos x="1786" y="273"/>
                  </a:cxn>
                  <a:cxn ang="0">
                    <a:pos x="1704" y="209"/>
                  </a:cxn>
                  <a:cxn ang="0">
                    <a:pos x="1616" y="152"/>
                  </a:cxn>
                  <a:cxn ang="0">
                    <a:pos x="1519" y="105"/>
                  </a:cxn>
                  <a:cxn ang="0">
                    <a:pos x="1415" y="65"/>
                  </a:cxn>
                  <a:cxn ang="0">
                    <a:pos x="1307" y="34"/>
                  </a:cxn>
                  <a:cxn ang="0">
                    <a:pos x="1199" y="12"/>
                  </a:cxn>
                  <a:cxn ang="0">
                    <a:pos x="1093" y="1"/>
                  </a:cxn>
                  <a:cxn ang="0">
                    <a:pos x="987" y="1"/>
                  </a:cxn>
                  <a:cxn ang="0">
                    <a:pos x="883" y="12"/>
                  </a:cxn>
                  <a:cxn ang="0">
                    <a:pos x="779" y="33"/>
                  </a:cxn>
                  <a:cxn ang="0">
                    <a:pos x="676" y="64"/>
                  </a:cxn>
                  <a:cxn ang="0">
                    <a:pos x="575" y="106"/>
                  </a:cxn>
                </a:cxnLst>
                <a:rect l="0" t="0" r="r" b="b"/>
                <a:pathLst>
                  <a:path w="2188" h="2205">
                    <a:moveTo>
                      <a:pt x="550" y="118"/>
                    </a:moveTo>
                    <a:lnTo>
                      <a:pt x="526" y="132"/>
                    </a:lnTo>
                    <a:lnTo>
                      <a:pt x="503" y="148"/>
                    </a:lnTo>
                    <a:lnTo>
                      <a:pt x="481" y="164"/>
                    </a:lnTo>
                    <a:lnTo>
                      <a:pt x="459" y="180"/>
                    </a:lnTo>
                    <a:lnTo>
                      <a:pt x="437" y="196"/>
                    </a:lnTo>
                    <a:lnTo>
                      <a:pt x="416" y="213"/>
                    </a:lnTo>
                    <a:lnTo>
                      <a:pt x="395" y="230"/>
                    </a:lnTo>
                    <a:lnTo>
                      <a:pt x="375" y="248"/>
                    </a:lnTo>
                    <a:lnTo>
                      <a:pt x="356" y="266"/>
                    </a:lnTo>
                    <a:lnTo>
                      <a:pt x="337" y="283"/>
                    </a:lnTo>
                    <a:lnTo>
                      <a:pt x="318" y="302"/>
                    </a:lnTo>
                    <a:lnTo>
                      <a:pt x="300" y="321"/>
                    </a:lnTo>
                    <a:lnTo>
                      <a:pt x="283" y="341"/>
                    </a:lnTo>
                    <a:lnTo>
                      <a:pt x="266" y="361"/>
                    </a:lnTo>
                    <a:lnTo>
                      <a:pt x="249" y="381"/>
                    </a:lnTo>
                    <a:lnTo>
                      <a:pt x="233" y="401"/>
                    </a:lnTo>
                    <a:lnTo>
                      <a:pt x="217" y="423"/>
                    </a:lnTo>
                    <a:lnTo>
                      <a:pt x="203" y="444"/>
                    </a:lnTo>
                    <a:lnTo>
                      <a:pt x="188" y="466"/>
                    </a:lnTo>
                    <a:lnTo>
                      <a:pt x="174" y="488"/>
                    </a:lnTo>
                    <a:lnTo>
                      <a:pt x="161" y="510"/>
                    </a:lnTo>
                    <a:lnTo>
                      <a:pt x="147" y="533"/>
                    </a:lnTo>
                    <a:lnTo>
                      <a:pt x="135" y="556"/>
                    </a:lnTo>
                    <a:lnTo>
                      <a:pt x="123" y="580"/>
                    </a:lnTo>
                    <a:lnTo>
                      <a:pt x="112" y="604"/>
                    </a:lnTo>
                    <a:lnTo>
                      <a:pt x="100" y="629"/>
                    </a:lnTo>
                    <a:lnTo>
                      <a:pt x="90" y="654"/>
                    </a:lnTo>
                    <a:lnTo>
                      <a:pt x="79" y="679"/>
                    </a:lnTo>
                    <a:lnTo>
                      <a:pt x="70" y="705"/>
                    </a:lnTo>
                    <a:lnTo>
                      <a:pt x="60" y="731"/>
                    </a:lnTo>
                    <a:lnTo>
                      <a:pt x="52" y="758"/>
                    </a:lnTo>
                    <a:lnTo>
                      <a:pt x="43" y="784"/>
                    </a:lnTo>
                    <a:lnTo>
                      <a:pt x="36" y="811"/>
                    </a:lnTo>
                    <a:lnTo>
                      <a:pt x="29" y="838"/>
                    </a:lnTo>
                    <a:lnTo>
                      <a:pt x="23" y="865"/>
                    </a:lnTo>
                    <a:lnTo>
                      <a:pt x="18" y="892"/>
                    </a:lnTo>
                    <a:lnTo>
                      <a:pt x="13" y="918"/>
                    </a:lnTo>
                    <a:lnTo>
                      <a:pt x="9" y="944"/>
                    </a:lnTo>
                    <a:lnTo>
                      <a:pt x="6" y="970"/>
                    </a:lnTo>
                    <a:lnTo>
                      <a:pt x="4" y="997"/>
                    </a:lnTo>
                    <a:lnTo>
                      <a:pt x="1" y="1023"/>
                    </a:lnTo>
                    <a:lnTo>
                      <a:pt x="0" y="1049"/>
                    </a:lnTo>
                    <a:lnTo>
                      <a:pt x="0" y="1075"/>
                    </a:lnTo>
                    <a:lnTo>
                      <a:pt x="0" y="1101"/>
                    </a:lnTo>
                    <a:lnTo>
                      <a:pt x="1" y="1127"/>
                    </a:lnTo>
                    <a:lnTo>
                      <a:pt x="4" y="1152"/>
                    </a:lnTo>
                    <a:lnTo>
                      <a:pt x="6" y="1178"/>
                    </a:lnTo>
                    <a:lnTo>
                      <a:pt x="9" y="1203"/>
                    </a:lnTo>
                    <a:lnTo>
                      <a:pt x="13" y="1229"/>
                    </a:lnTo>
                    <a:lnTo>
                      <a:pt x="17" y="1254"/>
                    </a:lnTo>
                    <a:lnTo>
                      <a:pt x="22" y="1279"/>
                    </a:lnTo>
                    <a:lnTo>
                      <a:pt x="28" y="1304"/>
                    </a:lnTo>
                    <a:lnTo>
                      <a:pt x="35" y="1328"/>
                    </a:lnTo>
                    <a:lnTo>
                      <a:pt x="42" y="1353"/>
                    </a:lnTo>
                    <a:lnTo>
                      <a:pt x="50" y="1378"/>
                    </a:lnTo>
                    <a:lnTo>
                      <a:pt x="59" y="1403"/>
                    </a:lnTo>
                    <a:lnTo>
                      <a:pt x="69" y="1427"/>
                    </a:lnTo>
                    <a:lnTo>
                      <a:pt x="78" y="1451"/>
                    </a:lnTo>
                    <a:lnTo>
                      <a:pt x="90" y="1475"/>
                    </a:lnTo>
                    <a:lnTo>
                      <a:pt x="101" y="1499"/>
                    </a:lnTo>
                    <a:lnTo>
                      <a:pt x="113" y="1523"/>
                    </a:lnTo>
                    <a:lnTo>
                      <a:pt x="126" y="1547"/>
                    </a:lnTo>
                    <a:lnTo>
                      <a:pt x="140" y="1572"/>
                    </a:lnTo>
                    <a:lnTo>
                      <a:pt x="154" y="1595"/>
                    </a:lnTo>
                    <a:lnTo>
                      <a:pt x="166" y="1620"/>
                    </a:lnTo>
                    <a:lnTo>
                      <a:pt x="180" y="1644"/>
                    </a:lnTo>
                    <a:lnTo>
                      <a:pt x="192" y="1668"/>
                    </a:lnTo>
                    <a:lnTo>
                      <a:pt x="207" y="1692"/>
                    </a:lnTo>
                    <a:lnTo>
                      <a:pt x="221" y="1715"/>
                    </a:lnTo>
                    <a:lnTo>
                      <a:pt x="235" y="1737"/>
                    </a:lnTo>
                    <a:lnTo>
                      <a:pt x="251" y="1759"/>
                    </a:lnTo>
                    <a:lnTo>
                      <a:pt x="267" y="1781"/>
                    </a:lnTo>
                    <a:lnTo>
                      <a:pt x="283" y="1802"/>
                    </a:lnTo>
                    <a:lnTo>
                      <a:pt x="299" y="1823"/>
                    </a:lnTo>
                    <a:lnTo>
                      <a:pt x="316" y="1843"/>
                    </a:lnTo>
                    <a:lnTo>
                      <a:pt x="334" y="1862"/>
                    </a:lnTo>
                    <a:lnTo>
                      <a:pt x="352" y="1882"/>
                    </a:lnTo>
                    <a:lnTo>
                      <a:pt x="370" y="1900"/>
                    </a:lnTo>
                    <a:lnTo>
                      <a:pt x="388" y="1918"/>
                    </a:lnTo>
                    <a:lnTo>
                      <a:pt x="407" y="1936"/>
                    </a:lnTo>
                    <a:lnTo>
                      <a:pt x="427" y="1952"/>
                    </a:lnTo>
                    <a:lnTo>
                      <a:pt x="447" y="1969"/>
                    </a:lnTo>
                    <a:lnTo>
                      <a:pt x="467" y="1985"/>
                    </a:lnTo>
                    <a:lnTo>
                      <a:pt x="488" y="2001"/>
                    </a:lnTo>
                    <a:lnTo>
                      <a:pt x="510" y="2015"/>
                    </a:lnTo>
                    <a:lnTo>
                      <a:pt x="531" y="2030"/>
                    </a:lnTo>
                    <a:lnTo>
                      <a:pt x="554" y="2045"/>
                    </a:lnTo>
                    <a:lnTo>
                      <a:pt x="576" y="2057"/>
                    </a:lnTo>
                    <a:lnTo>
                      <a:pt x="599" y="2071"/>
                    </a:lnTo>
                    <a:lnTo>
                      <a:pt x="623" y="2083"/>
                    </a:lnTo>
                    <a:lnTo>
                      <a:pt x="648" y="2095"/>
                    </a:lnTo>
                    <a:lnTo>
                      <a:pt x="672" y="2107"/>
                    </a:lnTo>
                    <a:lnTo>
                      <a:pt x="697" y="2118"/>
                    </a:lnTo>
                    <a:lnTo>
                      <a:pt x="722" y="2129"/>
                    </a:lnTo>
                    <a:lnTo>
                      <a:pt x="747" y="2138"/>
                    </a:lnTo>
                    <a:lnTo>
                      <a:pt x="774" y="2147"/>
                    </a:lnTo>
                    <a:lnTo>
                      <a:pt x="801" y="2156"/>
                    </a:lnTo>
                    <a:lnTo>
                      <a:pt x="827" y="2164"/>
                    </a:lnTo>
                    <a:lnTo>
                      <a:pt x="853" y="2172"/>
                    </a:lnTo>
                    <a:lnTo>
                      <a:pt x="880" y="2179"/>
                    </a:lnTo>
                    <a:lnTo>
                      <a:pt x="907" y="2184"/>
                    </a:lnTo>
                    <a:lnTo>
                      <a:pt x="933" y="2189"/>
                    </a:lnTo>
                    <a:lnTo>
                      <a:pt x="959" y="2194"/>
                    </a:lnTo>
                    <a:lnTo>
                      <a:pt x="986" y="2198"/>
                    </a:lnTo>
                    <a:lnTo>
                      <a:pt x="1013" y="2201"/>
                    </a:lnTo>
                    <a:lnTo>
                      <a:pt x="1039" y="2203"/>
                    </a:lnTo>
                    <a:lnTo>
                      <a:pt x="1065" y="2204"/>
                    </a:lnTo>
                    <a:lnTo>
                      <a:pt x="1092" y="2205"/>
                    </a:lnTo>
                    <a:lnTo>
                      <a:pt x="1119" y="2205"/>
                    </a:lnTo>
                    <a:lnTo>
                      <a:pt x="1145" y="2204"/>
                    </a:lnTo>
                    <a:lnTo>
                      <a:pt x="1172" y="2202"/>
                    </a:lnTo>
                    <a:lnTo>
                      <a:pt x="1198" y="2200"/>
                    </a:lnTo>
                    <a:lnTo>
                      <a:pt x="1226" y="2197"/>
                    </a:lnTo>
                    <a:lnTo>
                      <a:pt x="1252" y="2194"/>
                    </a:lnTo>
                    <a:lnTo>
                      <a:pt x="1278" y="2188"/>
                    </a:lnTo>
                    <a:lnTo>
                      <a:pt x="1305" y="2183"/>
                    </a:lnTo>
                    <a:lnTo>
                      <a:pt x="1331" y="2178"/>
                    </a:lnTo>
                    <a:lnTo>
                      <a:pt x="1359" y="2171"/>
                    </a:lnTo>
                    <a:lnTo>
                      <a:pt x="1385" y="2163"/>
                    </a:lnTo>
                    <a:lnTo>
                      <a:pt x="1412" y="2155"/>
                    </a:lnTo>
                    <a:lnTo>
                      <a:pt x="1438" y="2145"/>
                    </a:lnTo>
                    <a:lnTo>
                      <a:pt x="1466" y="2136"/>
                    </a:lnTo>
                    <a:lnTo>
                      <a:pt x="1493" y="2125"/>
                    </a:lnTo>
                    <a:lnTo>
                      <a:pt x="1519" y="2114"/>
                    </a:lnTo>
                    <a:lnTo>
                      <a:pt x="1546" y="2102"/>
                    </a:lnTo>
                    <a:lnTo>
                      <a:pt x="1574" y="2090"/>
                    </a:lnTo>
                    <a:lnTo>
                      <a:pt x="1601" y="2076"/>
                    </a:lnTo>
                    <a:lnTo>
                      <a:pt x="1627" y="2061"/>
                    </a:lnTo>
                    <a:lnTo>
                      <a:pt x="1681" y="2029"/>
                    </a:lnTo>
                    <a:lnTo>
                      <a:pt x="1731" y="1994"/>
                    </a:lnTo>
                    <a:lnTo>
                      <a:pt x="1778" y="1960"/>
                    </a:lnTo>
                    <a:lnTo>
                      <a:pt x="1823" y="1925"/>
                    </a:lnTo>
                    <a:lnTo>
                      <a:pt x="1865" y="1888"/>
                    </a:lnTo>
                    <a:lnTo>
                      <a:pt x="1905" y="1852"/>
                    </a:lnTo>
                    <a:lnTo>
                      <a:pt x="1942" y="1813"/>
                    </a:lnTo>
                    <a:lnTo>
                      <a:pt x="1977" y="1774"/>
                    </a:lnTo>
                    <a:lnTo>
                      <a:pt x="2009" y="1734"/>
                    </a:lnTo>
                    <a:lnTo>
                      <a:pt x="2038" y="1694"/>
                    </a:lnTo>
                    <a:lnTo>
                      <a:pt x="2065" y="1652"/>
                    </a:lnTo>
                    <a:lnTo>
                      <a:pt x="2089" y="1610"/>
                    </a:lnTo>
                    <a:lnTo>
                      <a:pt x="2111" y="1567"/>
                    </a:lnTo>
                    <a:lnTo>
                      <a:pt x="2130" y="1523"/>
                    </a:lnTo>
                    <a:lnTo>
                      <a:pt x="2145" y="1478"/>
                    </a:lnTo>
                    <a:lnTo>
                      <a:pt x="2159" y="1432"/>
                    </a:lnTo>
                    <a:lnTo>
                      <a:pt x="2171" y="1386"/>
                    </a:lnTo>
                    <a:lnTo>
                      <a:pt x="2179" y="1339"/>
                    </a:lnTo>
                    <a:lnTo>
                      <a:pt x="2185" y="1290"/>
                    </a:lnTo>
                    <a:lnTo>
                      <a:pt x="2188" y="1241"/>
                    </a:lnTo>
                    <a:lnTo>
                      <a:pt x="2188" y="1191"/>
                    </a:lnTo>
                    <a:lnTo>
                      <a:pt x="2187" y="1140"/>
                    </a:lnTo>
                    <a:lnTo>
                      <a:pt x="2182" y="1089"/>
                    </a:lnTo>
                    <a:lnTo>
                      <a:pt x="2175" y="1036"/>
                    </a:lnTo>
                    <a:lnTo>
                      <a:pt x="2165" y="983"/>
                    </a:lnTo>
                    <a:lnTo>
                      <a:pt x="2153" y="929"/>
                    </a:lnTo>
                    <a:lnTo>
                      <a:pt x="2138" y="873"/>
                    </a:lnTo>
                    <a:lnTo>
                      <a:pt x="2120" y="817"/>
                    </a:lnTo>
                    <a:lnTo>
                      <a:pt x="2100" y="761"/>
                    </a:lnTo>
                    <a:lnTo>
                      <a:pt x="2077" y="703"/>
                    </a:lnTo>
                    <a:lnTo>
                      <a:pt x="2052" y="644"/>
                    </a:lnTo>
                    <a:lnTo>
                      <a:pt x="2024" y="584"/>
                    </a:lnTo>
                    <a:lnTo>
                      <a:pt x="2011" y="560"/>
                    </a:lnTo>
                    <a:lnTo>
                      <a:pt x="1998" y="536"/>
                    </a:lnTo>
                    <a:lnTo>
                      <a:pt x="1984" y="513"/>
                    </a:lnTo>
                    <a:lnTo>
                      <a:pt x="1970" y="490"/>
                    </a:lnTo>
                    <a:lnTo>
                      <a:pt x="1956" y="468"/>
                    </a:lnTo>
                    <a:lnTo>
                      <a:pt x="1941" y="446"/>
                    </a:lnTo>
                    <a:lnTo>
                      <a:pt x="1925" y="425"/>
                    </a:lnTo>
                    <a:lnTo>
                      <a:pt x="1909" y="404"/>
                    </a:lnTo>
                    <a:lnTo>
                      <a:pt x="1894" y="384"/>
                    </a:lnTo>
                    <a:lnTo>
                      <a:pt x="1877" y="364"/>
                    </a:lnTo>
                    <a:lnTo>
                      <a:pt x="1859" y="345"/>
                    </a:lnTo>
                    <a:lnTo>
                      <a:pt x="1841" y="326"/>
                    </a:lnTo>
                    <a:lnTo>
                      <a:pt x="1823" y="308"/>
                    </a:lnTo>
                    <a:lnTo>
                      <a:pt x="1805" y="290"/>
                    </a:lnTo>
                    <a:lnTo>
                      <a:pt x="1786" y="273"/>
                    </a:lnTo>
                    <a:lnTo>
                      <a:pt x="1766" y="256"/>
                    </a:lnTo>
                    <a:lnTo>
                      <a:pt x="1746" y="239"/>
                    </a:lnTo>
                    <a:lnTo>
                      <a:pt x="1725" y="224"/>
                    </a:lnTo>
                    <a:lnTo>
                      <a:pt x="1704" y="209"/>
                    </a:lnTo>
                    <a:lnTo>
                      <a:pt x="1683" y="194"/>
                    </a:lnTo>
                    <a:lnTo>
                      <a:pt x="1661" y="180"/>
                    </a:lnTo>
                    <a:lnTo>
                      <a:pt x="1638" y="166"/>
                    </a:lnTo>
                    <a:lnTo>
                      <a:pt x="1616" y="152"/>
                    </a:lnTo>
                    <a:lnTo>
                      <a:pt x="1592" y="140"/>
                    </a:lnTo>
                    <a:lnTo>
                      <a:pt x="1569" y="127"/>
                    </a:lnTo>
                    <a:lnTo>
                      <a:pt x="1543" y="116"/>
                    </a:lnTo>
                    <a:lnTo>
                      <a:pt x="1519" y="105"/>
                    </a:lnTo>
                    <a:lnTo>
                      <a:pt x="1494" y="94"/>
                    </a:lnTo>
                    <a:lnTo>
                      <a:pt x="1468" y="84"/>
                    </a:lnTo>
                    <a:lnTo>
                      <a:pt x="1442" y="74"/>
                    </a:lnTo>
                    <a:lnTo>
                      <a:pt x="1415" y="65"/>
                    </a:lnTo>
                    <a:lnTo>
                      <a:pt x="1388" y="56"/>
                    </a:lnTo>
                    <a:lnTo>
                      <a:pt x="1361" y="48"/>
                    </a:lnTo>
                    <a:lnTo>
                      <a:pt x="1334" y="40"/>
                    </a:lnTo>
                    <a:lnTo>
                      <a:pt x="1307" y="34"/>
                    </a:lnTo>
                    <a:lnTo>
                      <a:pt x="1280" y="27"/>
                    </a:lnTo>
                    <a:lnTo>
                      <a:pt x="1253" y="21"/>
                    </a:lnTo>
                    <a:lnTo>
                      <a:pt x="1227" y="17"/>
                    </a:lnTo>
                    <a:lnTo>
                      <a:pt x="1199" y="12"/>
                    </a:lnTo>
                    <a:lnTo>
                      <a:pt x="1173" y="9"/>
                    </a:lnTo>
                    <a:lnTo>
                      <a:pt x="1146" y="5"/>
                    </a:lnTo>
                    <a:lnTo>
                      <a:pt x="1120" y="3"/>
                    </a:lnTo>
                    <a:lnTo>
                      <a:pt x="1093" y="1"/>
                    </a:lnTo>
                    <a:lnTo>
                      <a:pt x="1066" y="0"/>
                    </a:lnTo>
                    <a:lnTo>
                      <a:pt x="1040" y="0"/>
                    </a:lnTo>
                    <a:lnTo>
                      <a:pt x="1014" y="0"/>
                    </a:lnTo>
                    <a:lnTo>
                      <a:pt x="987" y="1"/>
                    </a:lnTo>
                    <a:lnTo>
                      <a:pt x="961" y="3"/>
                    </a:lnTo>
                    <a:lnTo>
                      <a:pt x="935" y="5"/>
                    </a:lnTo>
                    <a:lnTo>
                      <a:pt x="909" y="9"/>
                    </a:lnTo>
                    <a:lnTo>
                      <a:pt x="883" y="12"/>
                    </a:lnTo>
                    <a:lnTo>
                      <a:pt x="856" y="16"/>
                    </a:lnTo>
                    <a:lnTo>
                      <a:pt x="830" y="21"/>
                    </a:lnTo>
                    <a:lnTo>
                      <a:pt x="805" y="26"/>
                    </a:lnTo>
                    <a:lnTo>
                      <a:pt x="779" y="33"/>
                    </a:lnTo>
                    <a:lnTo>
                      <a:pt x="752" y="39"/>
                    </a:lnTo>
                    <a:lnTo>
                      <a:pt x="727" y="47"/>
                    </a:lnTo>
                    <a:lnTo>
                      <a:pt x="702" y="55"/>
                    </a:lnTo>
                    <a:lnTo>
                      <a:pt x="676" y="64"/>
                    </a:lnTo>
                    <a:lnTo>
                      <a:pt x="651" y="74"/>
                    </a:lnTo>
                    <a:lnTo>
                      <a:pt x="626" y="83"/>
                    </a:lnTo>
                    <a:lnTo>
                      <a:pt x="600" y="95"/>
                    </a:lnTo>
                    <a:lnTo>
                      <a:pt x="575" y="106"/>
                    </a:lnTo>
                    <a:lnTo>
                      <a:pt x="550" y="118"/>
                    </a:lnTo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" name="Bent Arrow 59"/>
            <p:cNvSpPr/>
            <p:nvPr/>
          </p:nvSpPr>
          <p:spPr bwMode="auto">
            <a:xfrm rot="5400000">
              <a:off x="6350205" y="2229224"/>
              <a:ext cx="1676400" cy="1577225"/>
            </a:xfrm>
            <a:prstGeom prst="bentArrow">
              <a:avLst>
                <a:gd name="adj1" fmla="val 5515"/>
                <a:gd name="adj2" fmla="val 10428"/>
                <a:gd name="adj3" fmla="val 25000"/>
                <a:gd name="adj4" fmla="val 43750"/>
              </a:avLst>
            </a:prstGeom>
            <a:solidFill>
              <a:srgbClr val="01800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0" name="Group 46"/>
          <p:cNvGrpSpPr/>
          <p:nvPr/>
        </p:nvGrpSpPr>
        <p:grpSpPr>
          <a:xfrm>
            <a:off x="5539679" y="4604163"/>
            <a:ext cx="1622421" cy="1341069"/>
            <a:chOff x="6107112" y="5075237"/>
            <a:chExt cx="1788606" cy="1478280"/>
          </a:xfrm>
        </p:grpSpPr>
        <p:grpSp>
          <p:nvGrpSpPr>
            <p:cNvPr id="11" name="Group 45"/>
            <p:cNvGrpSpPr/>
            <p:nvPr/>
          </p:nvGrpSpPr>
          <p:grpSpPr>
            <a:xfrm>
              <a:off x="6918917" y="5465308"/>
              <a:ext cx="703865" cy="685800"/>
              <a:chOff x="6918917" y="5465308"/>
              <a:chExt cx="703865" cy="685800"/>
            </a:xfrm>
          </p:grpSpPr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 flipH="1" flipV="1">
                <a:off x="7193613" y="5748929"/>
                <a:ext cx="429169" cy="402179"/>
              </a:xfrm>
              <a:custGeom>
                <a:avLst/>
                <a:gdLst/>
                <a:ahLst/>
                <a:cxnLst>
                  <a:cxn ang="0">
                    <a:pos x="4725" y="1045"/>
                  </a:cxn>
                  <a:cxn ang="0">
                    <a:pos x="5732" y="1170"/>
                  </a:cxn>
                  <a:cxn ang="0">
                    <a:pos x="6866" y="307"/>
                  </a:cxn>
                  <a:cxn ang="0">
                    <a:pos x="7710" y="740"/>
                  </a:cxn>
                  <a:cxn ang="0">
                    <a:pos x="7467" y="2079"/>
                  </a:cxn>
                  <a:cxn ang="0">
                    <a:pos x="8069" y="2853"/>
                  </a:cxn>
                  <a:cxn ang="0">
                    <a:pos x="9519" y="2979"/>
                  </a:cxn>
                  <a:cxn ang="0">
                    <a:pos x="9817" y="3887"/>
                  </a:cxn>
                  <a:cxn ang="0">
                    <a:pos x="8781" y="4858"/>
                  </a:cxn>
                  <a:cxn ang="0">
                    <a:pos x="8684" y="5868"/>
                  </a:cxn>
                  <a:cxn ang="0">
                    <a:pos x="9519" y="6866"/>
                  </a:cxn>
                  <a:cxn ang="0">
                    <a:pos x="9079" y="7711"/>
                  </a:cxn>
                  <a:cxn ang="0">
                    <a:pos x="7674" y="7542"/>
                  </a:cxn>
                  <a:cxn ang="0">
                    <a:pos x="6936" y="8106"/>
                  </a:cxn>
                  <a:cxn ang="0">
                    <a:pos x="6866" y="9519"/>
                  </a:cxn>
                  <a:cxn ang="0">
                    <a:pos x="5929" y="9817"/>
                  </a:cxn>
                  <a:cxn ang="0">
                    <a:pos x="5029" y="8745"/>
                  </a:cxn>
                  <a:cxn ang="0">
                    <a:pos x="4022" y="8648"/>
                  </a:cxn>
                  <a:cxn ang="0">
                    <a:pos x="2979" y="9519"/>
                  </a:cxn>
                  <a:cxn ang="0">
                    <a:pos x="2115" y="9080"/>
                  </a:cxn>
                  <a:cxn ang="0">
                    <a:pos x="2115" y="7440"/>
                  </a:cxn>
                  <a:cxn ang="0">
                    <a:pos x="1539" y="6667"/>
                  </a:cxn>
                  <a:cxn ang="0">
                    <a:pos x="307" y="6866"/>
                  </a:cxn>
                  <a:cxn ang="0">
                    <a:pos x="0" y="5930"/>
                  </a:cxn>
                  <a:cxn ang="0">
                    <a:pos x="1072" y="4923"/>
                  </a:cxn>
                  <a:cxn ang="0">
                    <a:pos x="1207" y="3924"/>
                  </a:cxn>
                  <a:cxn ang="0">
                    <a:pos x="307" y="2979"/>
                  </a:cxn>
                  <a:cxn ang="0">
                    <a:pos x="740" y="2079"/>
                  </a:cxn>
                  <a:cxn ang="0">
                    <a:pos x="2017" y="2447"/>
                  </a:cxn>
                  <a:cxn ang="0">
                    <a:pos x="2717" y="1846"/>
                  </a:cxn>
                  <a:cxn ang="0">
                    <a:pos x="2979" y="307"/>
                  </a:cxn>
                  <a:cxn ang="0">
                    <a:pos x="3887" y="0"/>
                  </a:cxn>
                  <a:cxn ang="0">
                    <a:pos x="4725" y="1045"/>
                  </a:cxn>
                </a:cxnLst>
                <a:rect l="0" t="0" r="r" b="b"/>
                <a:pathLst>
                  <a:path w="9817" h="9817">
                    <a:moveTo>
                      <a:pt x="4725" y="1045"/>
                    </a:moveTo>
                    <a:lnTo>
                      <a:pt x="5732" y="1170"/>
                    </a:lnTo>
                    <a:lnTo>
                      <a:pt x="6866" y="307"/>
                    </a:lnTo>
                    <a:lnTo>
                      <a:pt x="7710" y="740"/>
                    </a:lnTo>
                    <a:lnTo>
                      <a:pt x="7467" y="2079"/>
                    </a:lnTo>
                    <a:lnTo>
                      <a:pt x="8069" y="2853"/>
                    </a:lnTo>
                    <a:lnTo>
                      <a:pt x="9519" y="2979"/>
                    </a:lnTo>
                    <a:lnTo>
                      <a:pt x="9817" y="3887"/>
                    </a:lnTo>
                    <a:lnTo>
                      <a:pt x="8781" y="4858"/>
                    </a:lnTo>
                    <a:lnTo>
                      <a:pt x="8684" y="5868"/>
                    </a:lnTo>
                    <a:lnTo>
                      <a:pt x="9519" y="6866"/>
                    </a:lnTo>
                    <a:lnTo>
                      <a:pt x="9079" y="7711"/>
                    </a:lnTo>
                    <a:lnTo>
                      <a:pt x="7674" y="7542"/>
                    </a:lnTo>
                    <a:lnTo>
                      <a:pt x="6936" y="8106"/>
                    </a:lnTo>
                    <a:lnTo>
                      <a:pt x="6866" y="9519"/>
                    </a:lnTo>
                    <a:lnTo>
                      <a:pt x="5929" y="9817"/>
                    </a:lnTo>
                    <a:lnTo>
                      <a:pt x="5029" y="8745"/>
                    </a:lnTo>
                    <a:lnTo>
                      <a:pt x="4022" y="8648"/>
                    </a:lnTo>
                    <a:lnTo>
                      <a:pt x="2979" y="9519"/>
                    </a:lnTo>
                    <a:lnTo>
                      <a:pt x="2115" y="9080"/>
                    </a:lnTo>
                    <a:lnTo>
                      <a:pt x="2115" y="7440"/>
                    </a:lnTo>
                    <a:lnTo>
                      <a:pt x="1539" y="6667"/>
                    </a:lnTo>
                    <a:lnTo>
                      <a:pt x="307" y="6866"/>
                    </a:lnTo>
                    <a:lnTo>
                      <a:pt x="0" y="5930"/>
                    </a:lnTo>
                    <a:lnTo>
                      <a:pt x="1072" y="4923"/>
                    </a:lnTo>
                    <a:lnTo>
                      <a:pt x="1207" y="3924"/>
                    </a:lnTo>
                    <a:lnTo>
                      <a:pt x="307" y="2979"/>
                    </a:lnTo>
                    <a:lnTo>
                      <a:pt x="740" y="2079"/>
                    </a:lnTo>
                    <a:lnTo>
                      <a:pt x="2017" y="2447"/>
                    </a:lnTo>
                    <a:lnTo>
                      <a:pt x="2717" y="1846"/>
                    </a:lnTo>
                    <a:lnTo>
                      <a:pt x="2979" y="307"/>
                    </a:lnTo>
                    <a:lnTo>
                      <a:pt x="3887" y="0"/>
                    </a:lnTo>
                    <a:lnTo>
                      <a:pt x="4725" y="1045"/>
                    </a:lnTo>
                    <a:close/>
                  </a:path>
                </a:pathLst>
              </a:custGeom>
              <a:solidFill>
                <a:srgbClr val="FF65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 flipH="1" flipV="1">
                <a:off x="6918917" y="5465308"/>
                <a:ext cx="433362" cy="407419"/>
              </a:xfrm>
              <a:custGeom>
                <a:avLst/>
                <a:gdLst/>
                <a:ahLst/>
                <a:cxnLst>
                  <a:cxn ang="0">
                    <a:pos x="2914" y="1675"/>
                  </a:cxn>
                  <a:cxn ang="0">
                    <a:pos x="3887" y="1269"/>
                  </a:cxn>
                  <a:cxn ang="0">
                    <a:pos x="4453" y="0"/>
                  </a:cxn>
                  <a:cxn ang="0">
                    <a:pos x="5426" y="0"/>
                  </a:cxn>
                  <a:cxn ang="0">
                    <a:pos x="5829" y="1269"/>
                  </a:cxn>
                  <a:cxn ang="0">
                    <a:pos x="6728" y="1638"/>
                  </a:cxn>
                  <a:cxn ang="0">
                    <a:pos x="8069" y="1036"/>
                  </a:cxn>
                  <a:cxn ang="0">
                    <a:pos x="8779" y="1748"/>
                  </a:cxn>
                  <a:cxn ang="0">
                    <a:pos x="8303" y="3050"/>
                  </a:cxn>
                  <a:cxn ang="0">
                    <a:pos x="8671" y="3987"/>
                  </a:cxn>
                  <a:cxn ang="0">
                    <a:pos x="9915" y="4490"/>
                  </a:cxn>
                  <a:cxn ang="0">
                    <a:pos x="9915" y="5427"/>
                  </a:cxn>
                  <a:cxn ang="0">
                    <a:pos x="8611" y="5930"/>
                  </a:cxn>
                  <a:cxn ang="0">
                    <a:pos x="8241" y="6802"/>
                  </a:cxn>
                  <a:cxn ang="0">
                    <a:pos x="8843" y="8070"/>
                  </a:cxn>
                  <a:cxn ang="0">
                    <a:pos x="8177" y="8808"/>
                  </a:cxn>
                  <a:cxn ang="0">
                    <a:pos x="6863" y="8279"/>
                  </a:cxn>
                  <a:cxn ang="0">
                    <a:pos x="5929" y="8648"/>
                  </a:cxn>
                  <a:cxn ang="0">
                    <a:pos x="5460" y="9953"/>
                  </a:cxn>
                  <a:cxn ang="0">
                    <a:pos x="4453" y="9953"/>
                  </a:cxn>
                  <a:cxn ang="0">
                    <a:pos x="3716" y="8513"/>
                  </a:cxn>
                  <a:cxn ang="0">
                    <a:pos x="2844" y="8107"/>
                  </a:cxn>
                  <a:cxn ang="0">
                    <a:pos x="1846" y="8845"/>
                  </a:cxn>
                  <a:cxn ang="0">
                    <a:pos x="1142" y="8145"/>
                  </a:cxn>
                  <a:cxn ang="0">
                    <a:pos x="1609" y="6765"/>
                  </a:cxn>
                  <a:cxn ang="0">
                    <a:pos x="1241" y="5866"/>
                  </a:cxn>
                  <a:cxn ang="0">
                    <a:pos x="0" y="5427"/>
                  </a:cxn>
                  <a:cxn ang="0">
                    <a:pos x="0" y="4453"/>
                  </a:cxn>
                  <a:cxn ang="0">
                    <a:pos x="1241" y="4159"/>
                  </a:cxn>
                  <a:cxn ang="0">
                    <a:pos x="1539" y="3287"/>
                  </a:cxn>
                  <a:cxn ang="0">
                    <a:pos x="1035" y="1847"/>
                  </a:cxn>
                  <a:cxn ang="0">
                    <a:pos x="1711" y="1143"/>
                  </a:cxn>
                  <a:cxn ang="0">
                    <a:pos x="2914" y="1675"/>
                  </a:cxn>
                </a:cxnLst>
                <a:rect l="0" t="0" r="r" b="b"/>
                <a:pathLst>
                  <a:path w="9915" h="9953">
                    <a:moveTo>
                      <a:pt x="2914" y="1675"/>
                    </a:moveTo>
                    <a:lnTo>
                      <a:pt x="3887" y="1269"/>
                    </a:lnTo>
                    <a:lnTo>
                      <a:pt x="4453" y="0"/>
                    </a:lnTo>
                    <a:lnTo>
                      <a:pt x="5426" y="0"/>
                    </a:lnTo>
                    <a:lnTo>
                      <a:pt x="5829" y="1269"/>
                    </a:lnTo>
                    <a:lnTo>
                      <a:pt x="6728" y="1638"/>
                    </a:lnTo>
                    <a:lnTo>
                      <a:pt x="8069" y="1036"/>
                    </a:lnTo>
                    <a:lnTo>
                      <a:pt x="8779" y="1748"/>
                    </a:lnTo>
                    <a:lnTo>
                      <a:pt x="8303" y="3050"/>
                    </a:lnTo>
                    <a:lnTo>
                      <a:pt x="8671" y="3987"/>
                    </a:lnTo>
                    <a:lnTo>
                      <a:pt x="9915" y="4490"/>
                    </a:lnTo>
                    <a:lnTo>
                      <a:pt x="9915" y="5427"/>
                    </a:lnTo>
                    <a:lnTo>
                      <a:pt x="8611" y="5930"/>
                    </a:lnTo>
                    <a:lnTo>
                      <a:pt x="8241" y="6802"/>
                    </a:lnTo>
                    <a:lnTo>
                      <a:pt x="8843" y="8070"/>
                    </a:lnTo>
                    <a:lnTo>
                      <a:pt x="8177" y="8808"/>
                    </a:lnTo>
                    <a:lnTo>
                      <a:pt x="6863" y="8279"/>
                    </a:lnTo>
                    <a:lnTo>
                      <a:pt x="5929" y="8648"/>
                    </a:lnTo>
                    <a:lnTo>
                      <a:pt x="5460" y="9953"/>
                    </a:lnTo>
                    <a:lnTo>
                      <a:pt x="4453" y="9953"/>
                    </a:lnTo>
                    <a:lnTo>
                      <a:pt x="3716" y="8513"/>
                    </a:lnTo>
                    <a:lnTo>
                      <a:pt x="2844" y="8107"/>
                    </a:lnTo>
                    <a:lnTo>
                      <a:pt x="1846" y="8845"/>
                    </a:lnTo>
                    <a:lnTo>
                      <a:pt x="1142" y="8145"/>
                    </a:lnTo>
                    <a:lnTo>
                      <a:pt x="1609" y="6765"/>
                    </a:lnTo>
                    <a:lnTo>
                      <a:pt x="1241" y="5866"/>
                    </a:lnTo>
                    <a:lnTo>
                      <a:pt x="0" y="5427"/>
                    </a:lnTo>
                    <a:lnTo>
                      <a:pt x="0" y="4453"/>
                    </a:lnTo>
                    <a:lnTo>
                      <a:pt x="1241" y="4159"/>
                    </a:lnTo>
                    <a:lnTo>
                      <a:pt x="1539" y="3287"/>
                    </a:lnTo>
                    <a:lnTo>
                      <a:pt x="1035" y="1847"/>
                    </a:lnTo>
                    <a:lnTo>
                      <a:pt x="1711" y="1143"/>
                    </a:lnTo>
                    <a:lnTo>
                      <a:pt x="2914" y="1675"/>
                    </a:lnTo>
                  </a:path>
                </a:pathLst>
              </a:custGeom>
              <a:solidFill>
                <a:srgbClr val="01800D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 flipH="1" flipV="1">
                <a:off x="7360668" y="5904168"/>
                <a:ext cx="95060" cy="90392"/>
              </a:xfrm>
              <a:custGeom>
                <a:avLst/>
                <a:gdLst/>
                <a:ahLst/>
                <a:cxnLst>
                  <a:cxn ang="0">
                    <a:pos x="962" y="6"/>
                  </a:cxn>
                  <a:cxn ang="0">
                    <a:pos x="834" y="26"/>
                  </a:cxn>
                  <a:cxn ang="0">
                    <a:pos x="712" y="61"/>
                  </a:cxn>
                  <a:cxn ang="0">
                    <a:pos x="596" y="112"/>
                  </a:cxn>
                  <a:cxn ang="0">
                    <a:pos x="485" y="179"/>
                  </a:cxn>
                  <a:cxn ang="0">
                    <a:pos x="380" y="262"/>
                  </a:cxn>
                  <a:cxn ang="0">
                    <a:pos x="280" y="360"/>
                  </a:cxn>
                  <a:cxn ang="0">
                    <a:pos x="194" y="464"/>
                  </a:cxn>
                  <a:cxn ang="0">
                    <a:pos x="124" y="573"/>
                  </a:cxn>
                  <a:cxn ang="0">
                    <a:pos x="69" y="689"/>
                  </a:cxn>
                  <a:cxn ang="0">
                    <a:pos x="31" y="810"/>
                  </a:cxn>
                  <a:cxn ang="0">
                    <a:pos x="8" y="936"/>
                  </a:cxn>
                  <a:cxn ang="0">
                    <a:pos x="0" y="1069"/>
                  </a:cxn>
                  <a:cxn ang="0">
                    <a:pos x="8" y="1210"/>
                  </a:cxn>
                  <a:cxn ang="0">
                    <a:pos x="31" y="1344"/>
                  </a:cxn>
                  <a:cxn ang="0">
                    <a:pos x="69" y="1473"/>
                  </a:cxn>
                  <a:cxn ang="0">
                    <a:pos x="124" y="1595"/>
                  </a:cxn>
                  <a:cxn ang="0">
                    <a:pos x="194" y="1711"/>
                  </a:cxn>
                  <a:cxn ang="0">
                    <a:pos x="280" y="1822"/>
                  </a:cxn>
                  <a:cxn ang="0">
                    <a:pos x="380" y="1925"/>
                  </a:cxn>
                  <a:cxn ang="0">
                    <a:pos x="485" y="2012"/>
                  </a:cxn>
                  <a:cxn ang="0">
                    <a:pos x="596" y="2084"/>
                  </a:cxn>
                  <a:cxn ang="0">
                    <a:pos x="712" y="2138"/>
                  </a:cxn>
                  <a:cxn ang="0">
                    <a:pos x="834" y="2176"/>
                  </a:cxn>
                  <a:cxn ang="0">
                    <a:pos x="962" y="2197"/>
                  </a:cxn>
                  <a:cxn ang="0">
                    <a:pos x="1096" y="2201"/>
                  </a:cxn>
                  <a:cxn ang="0">
                    <a:pos x="1233" y="2191"/>
                  </a:cxn>
                  <a:cxn ang="0">
                    <a:pos x="1364" y="2162"/>
                  </a:cxn>
                  <a:cxn ang="0">
                    <a:pos x="1489" y="2118"/>
                  </a:cxn>
                  <a:cxn ang="0">
                    <a:pos x="1607" y="2058"/>
                  </a:cxn>
                  <a:cxn ang="0">
                    <a:pos x="1719" y="1980"/>
                  </a:cxn>
                  <a:cxn ang="0">
                    <a:pos x="1827" y="1886"/>
                  </a:cxn>
                  <a:cxn ang="0">
                    <a:pos x="1925" y="1779"/>
                  </a:cxn>
                  <a:cxn ang="0">
                    <a:pos x="2007" y="1665"/>
                  </a:cxn>
                  <a:cxn ang="0">
                    <a:pos x="2072" y="1547"/>
                  </a:cxn>
                  <a:cxn ang="0">
                    <a:pos x="2122" y="1422"/>
                  </a:cxn>
                  <a:cxn ang="0">
                    <a:pos x="2156" y="1291"/>
                  </a:cxn>
                  <a:cxn ang="0">
                    <a:pos x="2174" y="1154"/>
                  </a:cxn>
                  <a:cxn ang="0">
                    <a:pos x="2176" y="1015"/>
                  </a:cxn>
                  <a:cxn ang="0">
                    <a:pos x="2161" y="885"/>
                  </a:cxn>
                  <a:cxn ang="0">
                    <a:pos x="2131" y="761"/>
                  </a:cxn>
                  <a:cxn ang="0">
                    <a:pos x="2083" y="642"/>
                  </a:cxn>
                  <a:cxn ang="0">
                    <a:pos x="2021" y="529"/>
                  </a:cxn>
                  <a:cxn ang="0">
                    <a:pos x="1943" y="422"/>
                  </a:cxn>
                  <a:cxn ang="0">
                    <a:pos x="1848" y="319"/>
                  </a:cxn>
                  <a:cxn ang="0">
                    <a:pos x="1741" y="227"/>
                  </a:cxn>
                  <a:cxn ang="0">
                    <a:pos x="1630" y="150"/>
                  </a:cxn>
                  <a:cxn ang="0">
                    <a:pos x="1513" y="90"/>
                  </a:cxn>
                  <a:cxn ang="0">
                    <a:pos x="1389" y="45"/>
                  </a:cxn>
                  <a:cxn ang="0">
                    <a:pos x="1260" y="15"/>
                  </a:cxn>
                  <a:cxn ang="0">
                    <a:pos x="1125" y="2"/>
                  </a:cxn>
                </a:cxnLst>
                <a:rect l="0" t="0" r="r" b="b"/>
                <a:pathLst>
                  <a:path w="2177" h="2202">
                    <a:moveTo>
                      <a:pt x="1068" y="0"/>
                    </a:moveTo>
                    <a:lnTo>
                      <a:pt x="1042" y="0"/>
                    </a:lnTo>
                    <a:lnTo>
                      <a:pt x="1015" y="2"/>
                    </a:lnTo>
                    <a:lnTo>
                      <a:pt x="988" y="3"/>
                    </a:lnTo>
                    <a:lnTo>
                      <a:pt x="962" y="6"/>
                    </a:lnTo>
                    <a:lnTo>
                      <a:pt x="936" y="8"/>
                    </a:lnTo>
                    <a:lnTo>
                      <a:pt x="910" y="11"/>
                    </a:lnTo>
                    <a:lnTo>
                      <a:pt x="884" y="15"/>
                    </a:lnTo>
                    <a:lnTo>
                      <a:pt x="859" y="20"/>
                    </a:lnTo>
                    <a:lnTo>
                      <a:pt x="834" y="26"/>
                    </a:lnTo>
                    <a:lnTo>
                      <a:pt x="809" y="31"/>
                    </a:lnTo>
                    <a:lnTo>
                      <a:pt x="785" y="37"/>
                    </a:lnTo>
                    <a:lnTo>
                      <a:pt x="761" y="45"/>
                    </a:lnTo>
                    <a:lnTo>
                      <a:pt x="737" y="53"/>
                    </a:lnTo>
                    <a:lnTo>
                      <a:pt x="712" y="61"/>
                    </a:lnTo>
                    <a:lnTo>
                      <a:pt x="688" y="70"/>
                    </a:lnTo>
                    <a:lnTo>
                      <a:pt x="665" y="79"/>
                    </a:lnTo>
                    <a:lnTo>
                      <a:pt x="641" y="90"/>
                    </a:lnTo>
                    <a:lnTo>
                      <a:pt x="618" y="100"/>
                    </a:lnTo>
                    <a:lnTo>
                      <a:pt x="596" y="112"/>
                    </a:lnTo>
                    <a:lnTo>
                      <a:pt x="573" y="124"/>
                    </a:lnTo>
                    <a:lnTo>
                      <a:pt x="551" y="137"/>
                    </a:lnTo>
                    <a:lnTo>
                      <a:pt x="529" y="150"/>
                    </a:lnTo>
                    <a:lnTo>
                      <a:pt x="507" y="164"/>
                    </a:lnTo>
                    <a:lnTo>
                      <a:pt x="485" y="179"/>
                    </a:lnTo>
                    <a:lnTo>
                      <a:pt x="464" y="195"/>
                    </a:lnTo>
                    <a:lnTo>
                      <a:pt x="442" y="210"/>
                    </a:lnTo>
                    <a:lnTo>
                      <a:pt x="421" y="227"/>
                    </a:lnTo>
                    <a:lnTo>
                      <a:pt x="400" y="244"/>
                    </a:lnTo>
                    <a:lnTo>
                      <a:pt x="380" y="262"/>
                    </a:lnTo>
                    <a:lnTo>
                      <a:pt x="359" y="281"/>
                    </a:lnTo>
                    <a:lnTo>
                      <a:pt x="339" y="299"/>
                    </a:lnTo>
                    <a:lnTo>
                      <a:pt x="319" y="319"/>
                    </a:lnTo>
                    <a:lnTo>
                      <a:pt x="299" y="339"/>
                    </a:lnTo>
                    <a:lnTo>
                      <a:pt x="280" y="360"/>
                    </a:lnTo>
                    <a:lnTo>
                      <a:pt x="261" y="380"/>
                    </a:lnTo>
                    <a:lnTo>
                      <a:pt x="244" y="401"/>
                    </a:lnTo>
                    <a:lnTo>
                      <a:pt x="227" y="422"/>
                    </a:lnTo>
                    <a:lnTo>
                      <a:pt x="210" y="443"/>
                    </a:lnTo>
                    <a:lnTo>
                      <a:pt x="194" y="464"/>
                    </a:lnTo>
                    <a:lnTo>
                      <a:pt x="179" y="485"/>
                    </a:lnTo>
                    <a:lnTo>
                      <a:pt x="164" y="507"/>
                    </a:lnTo>
                    <a:lnTo>
                      <a:pt x="149" y="529"/>
                    </a:lnTo>
                    <a:lnTo>
                      <a:pt x="137" y="551"/>
                    </a:lnTo>
                    <a:lnTo>
                      <a:pt x="124" y="573"/>
                    </a:lnTo>
                    <a:lnTo>
                      <a:pt x="111" y="596"/>
                    </a:lnTo>
                    <a:lnTo>
                      <a:pt x="100" y="619"/>
                    </a:lnTo>
                    <a:lnTo>
                      <a:pt x="89" y="642"/>
                    </a:lnTo>
                    <a:lnTo>
                      <a:pt x="79" y="666"/>
                    </a:lnTo>
                    <a:lnTo>
                      <a:pt x="69" y="689"/>
                    </a:lnTo>
                    <a:lnTo>
                      <a:pt x="60" y="713"/>
                    </a:lnTo>
                    <a:lnTo>
                      <a:pt x="52" y="737"/>
                    </a:lnTo>
                    <a:lnTo>
                      <a:pt x="44" y="761"/>
                    </a:lnTo>
                    <a:lnTo>
                      <a:pt x="37" y="785"/>
                    </a:lnTo>
                    <a:lnTo>
                      <a:pt x="31" y="810"/>
                    </a:lnTo>
                    <a:lnTo>
                      <a:pt x="24" y="834"/>
                    </a:lnTo>
                    <a:lnTo>
                      <a:pt x="19" y="860"/>
                    </a:lnTo>
                    <a:lnTo>
                      <a:pt x="15" y="885"/>
                    </a:lnTo>
                    <a:lnTo>
                      <a:pt x="11" y="911"/>
                    </a:lnTo>
                    <a:lnTo>
                      <a:pt x="8" y="936"/>
                    </a:lnTo>
                    <a:lnTo>
                      <a:pt x="4" y="962"/>
                    </a:lnTo>
                    <a:lnTo>
                      <a:pt x="2" y="989"/>
                    </a:lnTo>
                    <a:lnTo>
                      <a:pt x="1" y="1015"/>
                    </a:lnTo>
                    <a:lnTo>
                      <a:pt x="0" y="1042"/>
                    </a:lnTo>
                    <a:lnTo>
                      <a:pt x="0" y="1069"/>
                    </a:lnTo>
                    <a:lnTo>
                      <a:pt x="0" y="1098"/>
                    </a:lnTo>
                    <a:lnTo>
                      <a:pt x="1" y="1126"/>
                    </a:lnTo>
                    <a:lnTo>
                      <a:pt x="2" y="1154"/>
                    </a:lnTo>
                    <a:lnTo>
                      <a:pt x="4" y="1182"/>
                    </a:lnTo>
                    <a:lnTo>
                      <a:pt x="8" y="1210"/>
                    </a:lnTo>
                    <a:lnTo>
                      <a:pt x="11" y="1237"/>
                    </a:lnTo>
                    <a:lnTo>
                      <a:pt x="15" y="1265"/>
                    </a:lnTo>
                    <a:lnTo>
                      <a:pt x="19" y="1291"/>
                    </a:lnTo>
                    <a:lnTo>
                      <a:pt x="24" y="1318"/>
                    </a:lnTo>
                    <a:lnTo>
                      <a:pt x="31" y="1344"/>
                    </a:lnTo>
                    <a:lnTo>
                      <a:pt x="37" y="1370"/>
                    </a:lnTo>
                    <a:lnTo>
                      <a:pt x="44" y="1397"/>
                    </a:lnTo>
                    <a:lnTo>
                      <a:pt x="52" y="1422"/>
                    </a:lnTo>
                    <a:lnTo>
                      <a:pt x="60" y="1448"/>
                    </a:lnTo>
                    <a:lnTo>
                      <a:pt x="69" y="1473"/>
                    </a:lnTo>
                    <a:lnTo>
                      <a:pt x="79" y="1497"/>
                    </a:lnTo>
                    <a:lnTo>
                      <a:pt x="89" y="1523"/>
                    </a:lnTo>
                    <a:lnTo>
                      <a:pt x="100" y="1547"/>
                    </a:lnTo>
                    <a:lnTo>
                      <a:pt x="111" y="1571"/>
                    </a:lnTo>
                    <a:lnTo>
                      <a:pt x="124" y="1595"/>
                    </a:lnTo>
                    <a:lnTo>
                      <a:pt x="137" y="1619"/>
                    </a:lnTo>
                    <a:lnTo>
                      <a:pt x="149" y="1642"/>
                    </a:lnTo>
                    <a:lnTo>
                      <a:pt x="164" y="1665"/>
                    </a:lnTo>
                    <a:lnTo>
                      <a:pt x="179" y="1688"/>
                    </a:lnTo>
                    <a:lnTo>
                      <a:pt x="194" y="1711"/>
                    </a:lnTo>
                    <a:lnTo>
                      <a:pt x="210" y="1734"/>
                    </a:lnTo>
                    <a:lnTo>
                      <a:pt x="227" y="1757"/>
                    </a:lnTo>
                    <a:lnTo>
                      <a:pt x="244" y="1779"/>
                    </a:lnTo>
                    <a:lnTo>
                      <a:pt x="261" y="1801"/>
                    </a:lnTo>
                    <a:lnTo>
                      <a:pt x="280" y="1822"/>
                    </a:lnTo>
                    <a:lnTo>
                      <a:pt x="299" y="1844"/>
                    </a:lnTo>
                    <a:lnTo>
                      <a:pt x="319" y="1865"/>
                    </a:lnTo>
                    <a:lnTo>
                      <a:pt x="339" y="1886"/>
                    </a:lnTo>
                    <a:lnTo>
                      <a:pt x="359" y="1905"/>
                    </a:lnTo>
                    <a:lnTo>
                      <a:pt x="380" y="1925"/>
                    </a:lnTo>
                    <a:lnTo>
                      <a:pt x="400" y="1944"/>
                    </a:lnTo>
                    <a:lnTo>
                      <a:pt x="421" y="1962"/>
                    </a:lnTo>
                    <a:lnTo>
                      <a:pt x="442" y="1980"/>
                    </a:lnTo>
                    <a:lnTo>
                      <a:pt x="464" y="1997"/>
                    </a:lnTo>
                    <a:lnTo>
                      <a:pt x="485" y="2012"/>
                    </a:lnTo>
                    <a:lnTo>
                      <a:pt x="507" y="2028"/>
                    </a:lnTo>
                    <a:lnTo>
                      <a:pt x="529" y="2043"/>
                    </a:lnTo>
                    <a:lnTo>
                      <a:pt x="551" y="2058"/>
                    </a:lnTo>
                    <a:lnTo>
                      <a:pt x="573" y="2071"/>
                    </a:lnTo>
                    <a:lnTo>
                      <a:pt x="596" y="2084"/>
                    </a:lnTo>
                    <a:lnTo>
                      <a:pt x="618" y="2096"/>
                    </a:lnTo>
                    <a:lnTo>
                      <a:pt x="641" y="2108"/>
                    </a:lnTo>
                    <a:lnTo>
                      <a:pt x="665" y="2118"/>
                    </a:lnTo>
                    <a:lnTo>
                      <a:pt x="688" y="2129"/>
                    </a:lnTo>
                    <a:lnTo>
                      <a:pt x="712" y="2138"/>
                    </a:lnTo>
                    <a:lnTo>
                      <a:pt x="737" y="2147"/>
                    </a:lnTo>
                    <a:lnTo>
                      <a:pt x="761" y="2155"/>
                    </a:lnTo>
                    <a:lnTo>
                      <a:pt x="785" y="2162"/>
                    </a:lnTo>
                    <a:lnTo>
                      <a:pt x="809" y="2170"/>
                    </a:lnTo>
                    <a:lnTo>
                      <a:pt x="834" y="2176"/>
                    </a:lnTo>
                    <a:lnTo>
                      <a:pt x="859" y="2181"/>
                    </a:lnTo>
                    <a:lnTo>
                      <a:pt x="884" y="2187"/>
                    </a:lnTo>
                    <a:lnTo>
                      <a:pt x="910" y="2191"/>
                    </a:lnTo>
                    <a:lnTo>
                      <a:pt x="936" y="2194"/>
                    </a:lnTo>
                    <a:lnTo>
                      <a:pt x="962" y="2197"/>
                    </a:lnTo>
                    <a:lnTo>
                      <a:pt x="988" y="2199"/>
                    </a:lnTo>
                    <a:lnTo>
                      <a:pt x="1015" y="2201"/>
                    </a:lnTo>
                    <a:lnTo>
                      <a:pt x="1042" y="2201"/>
                    </a:lnTo>
                    <a:lnTo>
                      <a:pt x="1068" y="2202"/>
                    </a:lnTo>
                    <a:lnTo>
                      <a:pt x="1096" y="2201"/>
                    </a:lnTo>
                    <a:lnTo>
                      <a:pt x="1125" y="2201"/>
                    </a:lnTo>
                    <a:lnTo>
                      <a:pt x="1152" y="2199"/>
                    </a:lnTo>
                    <a:lnTo>
                      <a:pt x="1179" y="2197"/>
                    </a:lnTo>
                    <a:lnTo>
                      <a:pt x="1206" y="2194"/>
                    </a:lnTo>
                    <a:lnTo>
                      <a:pt x="1233" y="2191"/>
                    </a:lnTo>
                    <a:lnTo>
                      <a:pt x="1260" y="2187"/>
                    </a:lnTo>
                    <a:lnTo>
                      <a:pt x="1286" y="2181"/>
                    </a:lnTo>
                    <a:lnTo>
                      <a:pt x="1312" y="2176"/>
                    </a:lnTo>
                    <a:lnTo>
                      <a:pt x="1338" y="2170"/>
                    </a:lnTo>
                    <a:lnTo>
                      <a:pt x="1364" y="2162"/>
                    </a:lnTo>
                    <a:lnTo>
                      <a:pt x="1389" y="2155"/>
                    </a:lnTo>
                    <a:lnTo>
                      <a:pt x="1414" y="2147"/>
                    </a:lnTo>
                    <a:lnTo>
                      <a:pt x="1439" y="2138"/>
                    </a:lnTo>
                    <a:lnTo>
                      <a:pt x="1463" y="2129"/>
                    </a:lnTo>
                    <a:lnTo>
                      <a:pt x="1489" y="2118"/>
                    </a:lnTo>
                    <a:lnTo>
                      <a:pt x="1513" y="2108"/>
                    </a:lnTo>
                    <a:lnTo>
                      <a:pt x="1536" y="2096"/>
                    </a:lnTo>
                    <a:lnTo>
                      <a:pt x="1560" y="2084"/>
                    </a:lnTo>
                    <a:lnTo>
                      <a:pt x="1584" y="2071"/>
                    </a:lnTo>
                    <a:lnTo>
                      <a:pt x="1607" y="2058"/>
                    </a:lnTo>
                    <a:lnTo>
                      <a:pt x="1630" y="2043"/>
                    </a:lnTo>
                    <a:lnTo>
                      <a:pt x="1652" y="2028"/>
                    </a:lnTo>
                    <a:lnTo>
                      <a:pt x="1675" y="2012"/>
                    </a:lnTo>
                    <a:lnTo>
                      <a:pt x="1697" y="1997"/>
                    </a:lnTo>
                    <a:lnTo>
                      <a:pt x="1719" y="1980"/>
                    </a:lnTo>
                    <a:lnTo>
                      <a:pt x="1741" y="1962"/>
                    </a:lnTo>
                    <a:lnTo>
                      <a:pt x="1763" y="1944"/>
                    </a:lnTo>
                    <a:lnTo>
                      <a:pt x="1785" y="1925"/>
                    </a:lnTo>
                    <a:lnTo>
                      <a:pt x="1806" y="1905"/>
                    </a:lnTo>
                    <a:lnTo>
                      <a:pt x="1827" y="1886"/>
                    </a:lnTo>
                    <a:lnTo>
                      <a:pt x="1848" y="1865"/>
                    </a:lnTo>
                    <a:lnTo>
                      <a:pt x="1868" y="1844"/>
                    </a:lnTo>
                    <a:lnTo>
                      <a:pt x="1888" y="1822"/>
                    </a:lnTo>
                    <a:lnTo>
                      <a:pt x="1906" y="1801"/>
                    </a:lnTo>
                    <a:lnTo>
                      <a:pt x="1925" y="1779"/>
                    </a:lnTo>
                    <a:lnTo>
                      <a:pt x="1943" y="1757"/>
                    </a:lnTo>
                    <a:lnTo>
                      <a:pt x="1960" y="1734"/>
                    </a:lnTo>
                    <a:lnTo>
                      <a:pt x="1975" y="1711"/>
                    </a:lnTo>
                    <a:lnTo>
                      <a:pt x="1991" y="1688"/>
                    </a:lnTo>
                    <a:lnTo>
                      <a:pt x="2007" y="1665"/>
                    </a:lnTo>
                    <a:lnTo>
                      <a:pt x="2021" y="1642"/>
                    </a:lnTo>
                    <a:lnTo>
                      <a:pt x="2035" y="1619"/>
                    </a:lnTo>
                    <a:lnTo>
                      <a:pt x="2048" y="1595"/>
                    </a:lnTo>
                    <a:lnTo>
                      <a:pt x="2060" y="1571"/>
                    </a:lnTo>
                    <a:lnTo>
                      <a:pt x="2072" y="1547"/>
                    </a:lnTo>
                    <a:lnTo>
                      <a:pt x="2083" y="1523"/>
                    </a:lnTo>
                    <a:lnTo>
                      <a:pt x="2094" y="1497"/>
                    </a:lnTo>
                    <a:lnTo>
                      <a:pt x="2104" y="1473"/>
                    </a:lnTo>
                    <a:lnTo>
                      <a:pt x="2114" y="1448"/>
                    </a:lnTo>
                    <a:lnTo>
                      <a:pt x="2122" y="1422"/>
                    </a:lnTo>
                    <a:lnTo>
                      <a:pt x="2131" y="1397"/>
                    </a:lnTo>
                    <a:lnTo>
                      <a:pt x="2138" y="1370"/>
                    </a:lnTo>
                    <a:lnTo>
                      <a:pt x="2144" y="1344"/>
                    </a:lnTo>
                    <a:lnTo>
                      <a:pt x="2151" y="1318"/>
                    </a:lnTo>
                    <a:lnTo>
                      <a:pt x="2156" y="1291"/>
                    </a:lnTo>
                    <a:lnTo>
                      <a:pt x="2161" y="1265"/>
                    </a:lnTo>
                    <a:lnTo>
                      <a:pt x="2165" y="1237"/>
                    </a:lnTo>
                    <a:lnTo>
                      <a:pt x="2168" y="1210"/>
                    </a:lnTo>
                    <a:lnTo>
                      <a:pt x="2171" y="1182"/>
                    </a:lnTo>
                    <a:lnTo>
                      <a:pt x="2174" y="1154"/>
                    </a:lnTo>
                    <a:lnTo>
                      <a:pt x="2176" y="1126"/>
                    </a:lnTo>
                    <a:lnTo>
                      <a:pt x="2177" y="1098"/>
                    </a:lnTo>
                    <a:lnTo>
                      <a:pt x="2177" y="1069"/>
                    </a:lnTo>
                    <a:lnTo>
                      <a:pt x="2177" y="1042"/>
                    </a:lnTo>
                    <a:lnTo>
                      <a:pt x="2176" y="1015"/>
                    </a:lnTo>
                    <a:lnTo>
                      <a:pt x="2174" y="989"/>
                    </a:lnTo>
                    <a:lnTo>
                      <a:pt x="2171" y="962"/>
                    </a:lnTo>
                    <a:lnTo>
                      <a:pt x="2168" y="936"/>
                    </a:lnTo>
                    <a:lnTo>
                      <a:pt x="2165" y="911"/>
                    </a:lnTo>
                    <a:lnTo>
                      <a:pt x="2161" y="885"/>
                    </a:lnTo>
                    <a:lnTo>
                      <a:pt x="2156" y="860"/>
                    </a:lnTo>
                    <a:lnTo>
                      <a:pt x="2151" y="834"/>
                    </a:lnTo>
                    <a:lnTo>
                      <a:pt x="2144" y="810"/>
                    </a:lnTo>
                    <a:lnTo>
                      <a:pt x="2138" y="785"/>
                    </a:lnTo>
                    <a:lnTo>
                      <a:pt x="2131" y="761"/>
                    </a:lnTo>
                    <a:lnTo>
                      <a:pt x="2122" y="737"/>
                    </a:lnTo>
                    <a:lnTo>
                      <a:pt x="2114" y="713"/>
                    </a:lnTo>
                    <a:lnTo>
                      <a:pt x="2104" y="689"/>
                    </a:lnTo>
                    <a:lnTo>
                      <a:pt x="2094" y="666"/>
                    </a:lnTo>
                    <a:lnTo>
                      <a:pt x="2083" y="642"/>
                    </a:lnTo>
                    <a:lnTo>
                      <a:pt x="2072" y="619"/>
                    </a:lnTo>
                    <a:lnTo>
                      <a:pt x="2060" y="596"/>
                    </a:lnTo>
                    <a:lnTo>
                      <a:pt x="2048" y="573"/>
                    </a:lnTo>
                    <a:lnTo>
                      <a:pt x="2035" y="551"/>
                    </a:lnTo>
                    <a:lnTo>
                      <a:pt x="2021" y="529"/>
                    </a:lnTo>
                    <a:lnTo>
                      <a:pt x="2007" y="507"/>
                    </a:lnTo>
                    <a:lnTo>
                      <a:pt x="1991" y="485"/>
                    </a:lnTo>
                    <a:lnTo>
                      <a:pt x="1975" y="464"/>
                    </a:lnTo>
                    <a:lnTo>
                      <a:pt x="1960" y="443"/>
                    </a:lnTo>
                    <a:lnTo>
                      <a:pt x="1943" y="422"/>
                    </a:lnTo>
                    <a:lnTo>
                      <a:pt x="1925" y="401"/>
                    </a:lnTo>
                    <a:lnTo>
                      <a:pt x="1906" y="380"/>
                    </a:lnTo>
                    <a:lnTo>
                      <a:pt x="1888" y="360"/>
                    </a:lnTo>
                    <a:lnTo>
                      <a:pt x="1868" y="339"/>
                    </a:lnTo>
                    <a:lnTo>
                      <a:pt x="1848" y="319"/>
                    </a:lnTo>
                    <a:lnTo>
                      <a:pt x="1827" y="299"/>
                    </a:lnTo>
                    <a:lnTo>
                      <a:pt x="1806" y="281"/>
                    </a:lnTo>
                    <a:lnTo>
                      <a:pt x="1785" y="262"/>
                    </a:lnTo>
                    <a:lnTo>
                      <a:pt x="1763" y="244"/>
                    </a:lnTo>
                    <a:lnTo>
                      <a:pt x="1741" y="227"/>
                    </a:lnTo>
                    <a:lnTo>
                      <a:pt x="1719" y="210"/>
                    </a:lnTo>
                    <a:lnTo>
                      <a:pt x="1697" y="195"/>
                    </a:lnTo>
                    <a:lnTo>
                      <a:pt x="1675" y="179"/>
                    </a:lnTo>
                    <a:lnTo>
                      <a:pt x="1652" y="164"/>
                    </a:lnTo>
                    <a:lnTo>
                      <a:pt x="1630" y="150"/>
                    </a:lnTo>
                    <a:lnTo>
                      <a:pt x="1607" y="137"/>
                    </a:lnTo>
                    <a:lnTo>
                      <a:pt x="1584" y="124"/>
                    </a:lnTo>
                    <a:lnTo>
                      <a:pt x="1560" y="112"/>
                    </a:lnTo>
                    <a:lnTo>
                      <a:pt x="1536" y="100"/>
                    </a:lnTo>
                    <a:lnTo>
                      <a:pt x="1513" y="90"/>
                    </a:lnTo>
                    <a:lnTo>
                      <a:pt x="1489" y="79"/>
                    </a:lnTo>
                    <a:lnTo>
                      <a:pt x="1463" y="70"/>
                    </a:lnTo>
                    <a:lnTo>
                      <a:pt x="1439" y="61"/>
                    </a:lnTo>
                    <a:lnTo>
                      <a:pt x="1414" y="53"/>
                    </a:lnTo>
                    <a:lnTo>
                      <a:pt x="1389" y="45"/>
                    </a:lnTo>
                    <a:lnTo>
                      <a:pt x="1364" y="37"/>
                    </a:lnTo>
                    <a:lnTo>
                      <a:pt x="1338" y="31"/>
                    </a:lnTo>
                    <a:lnTo>
                      <a:pt x="1312" y="26"/>
                    </a:lnTo>
                    <a:lnTo>
                      <a:pt x="1286" y="20"/>
                    </a:lnTo>
                    <a:lnTo>
                      <a:pt x="1260" y="15"/>
                    </a:lnTo>
                    <a:lnTo>
                      <a:pt x="1233" y="11"/>
                    </a:lnTo>
                    <a:lnTo>
                      <a:pt x="1206" y="8"/>
                    </a:lnTo>
                    <a:lnTo>
                      <a:pt x="1179" y="6"/>
                    </a:lnTo>
                    <a:lnTo>
                      <a:pt x="1152" y="3"/>
                    </a:lnTo>
                    <a:lnTo>
                      <a:pt x="1125" y="2"/>
                    </a:lnTo>
                    <a:lnTo>
                      <a:pt x="1096" y="0"/>
                    </a:lnTo>
                    <a:lnTo>
                      <a:pt x="106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 flipH="1" flipV="1">
                <a:off x="7087370" y="5623821"/>
                <a:ext cx="95759" cy="90392"/>
              </a:xfrm>
              <a:custGeom>
                <a:avLst/>
                <a:gdLst/>
                <a:ahLst/>
                <a:cxnLst>
                  <a:cxn ang="0">
                    <a:pos x="481" y="164"/>
                  </a:cxn>
                  <a:cxn ang="0">
                    <a:pos x="395" y="230"/>
                  </a:cxn>
                  <a:cxn ang="0">
                    <a:pos x="318" y="302"/>
                  </a:cxn>
                  <a:cxn ang="0">
                    <a:pos x="249" y="381"/>
                  </a:cxn>
                  <a:cxn ang="0">
                    <a:pos x="188" y="466"/>
                  </a:cxn>
                  <a:cxn ang="0">
                    <a:pos x="135" y="556"/>
                  </a:cxn>
                  <a:cxn ang="0">
                    <a:pos x="90" y="654"/>
                  </a:cxn>
                  <a:cxn ang="0">
                    <a:pos x="52" y="758"/>
                  </a:cxn>
                  <a:cxn ang="0">
                    <a:pos x="23" y="865"/>
                  </a:cxn>
                  <a:cxn ang="0">
                    <a:pos x="6" y="970"/>
                  </a:cxn>
                  <a:cxn ang="0">
                    <a:pos x="0" y="1075"/>
                  </a:cxn>
                  <a:cxn ang="0">
                    <a:pos x="6" y="1178"/>
                  </a:cxn>
                  <a:cxn ang="0">
                    <a:pos x="22" y="1279"/>
                  </a:cxn>
                  <a:cxn ang="0">
                    <a:pos x="50" y="1378"/>
                  </a:cxn>
                  <a:cxn ang="0">
                    <a:pos x="90" y="1475"/>
                  </a:cxn>
                  <a:cxn ang="0">
                    <a:pos x="140" y="1572"/>
                  </a:cxn>
                  <a:cxn ang="0">
                    <a:pos x="192" y="1668"/>
                  </a:cxn>
                  <a:cxn ang="0">
                    <a:pos x="251" y="1759"/>
                  </a:cxn>
                  <a:cxn ang="0">
                    <a:pos x="316" y="1843"/>
                  </a:cxn>
                  <a:cxn ang="0">
                    <a:pos x="388" y="1918"/>
                  </a:cxn>
                  <a:cxn ang="0">
                    <a:pos x="467" y="1985"/>
                  </a:cxn>
                  <a:cxn ang="0">
                    <a:pos x="554" y="2045"/>
                  </a:cxn>
                  <a:cxn ang="0">
                    <a:pos x="648" y="2095"/>
                  </a:cxn>
                  <a:cxn ang="0">
                    <a:pos x="747" y="2138"/>
                  </a:cxn>
                  <a:cxn ang="0">
                    <a:pos x="853" y="2172"/>
                  </a:cxn>
                  <a:cxn ang="0">
                    <a:pos x="959" y="2194"/>
                  </a:cxn>
                  <a:cxn ang="0">
                    <a:pos x="1065" y="2204"/>
                  </a:cxn>
                  <a:cxn ang="0">
                    <a:pos x="1172" y="2202"/>
                  </a:cxn>
                  <a:cxn ang="0">
                    <a:pos x="1278" y="2188"/>
                  </a:cxn>
                  <a:cxn ang="0">
                    <a:pos x="1385" y="2163"/>
                  </a:cxn>
                  <a:cxn ang="0">
                    <a:pos x="1493" y="2125"/>
                  </a:cxn>
                  <a:cxn ang="0">
                    <a:pos x="1601" y="2076"/>
                  </a:cxn>
                  <a:cxn ang="0">
                    <a:pos x="1778" y="1960"/>
                  </a:cxn>
                  <a:cxn ang="0">
                    <a:pos x="1942" y="1813"/>
                  </a:cxn>
                  <a:cxn ang="0">
                    <a:pos x="2065" y="1652"/>
                  </a:cxn>
                  <a:cxn ang="0">
                    <a:pos x="2145" y="1478"/>
                  </a:cxn>
                  <a:cxn ang="0">
                    <a:pos x="2185" y="1290"/>
                  </a:cxn>
                  <a:cxn ang="0">
                    <a:pos x="2182" y="1089"/>
                  </a:cxn>
                  <a:cxn ang="0">
                    <a:pos x="2138" y="873"/>
                  </a:cxn>
                  <a:cxn ang="0">
                    <a:pos x="2052" y="644"/>
                  </a:cxn>
                  <a:cxn ang="0">
                    <a:pos x="1984" y="513"/>
                  </a:cxn>
                  <a:cxn ang="0">
                    <a:pos x="1925" y="425"/>
                  </a:cxn>
                  <a:cxn ang="0">
                    <a:pos x="1859" y="345"/>
                  </a:cxn>
                  <a:cxn ang="0">
                    <a:pos x="1786" y="273"/>
                  </a:cxn>
                  <a:cxn ang="0">
                    <a:pos x="1704" y="209"/>
                  </a:cxn>
                  <a:cxn ang="0">
                    <a:pos x="1616" y="152"/>
                  </a:cxn>
                  <a:cxn ang="0">
                    <a:pos x="1519" y="105"/>
                  </a:cxn>
                  <a:cxn ang="0">
                    <a:pos x="1415" y="65"/>
                  </a:cxn>
                  <a:cxn ang="0">
                    <a:pos x="1307" y="34"/>
                  </a:cxn>
                  <a:cxn ang="0">
                    <a:pos x="1199" y="12"/>
                  </a:cxn>
                  <a:cxn ang="0">
                    <a:pos x="1093" y="1"/>
                  </a:cxn>
                  <a:cxn ang="0">
                    <a:pos x="987" y="1"/>
                  </a:cxn>
                  <a:cxn ang="0">
                    <a:pos x="883" y="12"/>
                  </a:cxn>
                  <a:cxn ang="0">
                    <a:pos x="779" y="33"/>
                  </a:cxn>
                  <a:cxn ang="0">
                    <a:pos x="676" y="64"/>
                  </a:cxn>
                  <a:cxn ang="0">
                    <a:pos x="575" y="106"/>
                  </a:cxn>
                </a:cxnLst>
                <a:rect l="0" t="0" r="r" b="b"/>
                <a:pathLst>
                  <a:path w="2188" h="2205">
                    <a:moveTo>
                      <a:pt x="550" y="118"/>
                    </a:moveTo>
                    <a:lnTo>
                      <a:pt x="526" y="132"/>
                    </a:lnTo>
                    <a:lnTo>
                      <a:pt x="503" y="148"/>
                    </a:lnTo>
                    <a:lnTo>
                      <a:pt x="481" y="164"/>
                    </a:lnTo>
                    <a:lnTo>
                      <a:pt x="459" y="180"/>
                    </a:lnTo>
                    <a:lnTo>
                      <a:pt x="437" y="196"/>
                    </a:lnTo>
                    <a:lnTo>
                      <a:pt x="416" y="213"/>
                    </a:lnTo>
                    <a:lnTo>
                      <a:pt x="395" y="230"/>
                    </a:lnTo>
                    <a:lnTo>
                      <a:pt x="375" y="248"/>
                    </a:lnTo>
                    <a:lnTo>
                      <a:pt x="356" y="266"/>
                    </a:lnTo>
                    <a:lnTo>
                      <a:pt x="337" y="283"/>
                    </a:lnTo>
                    <a:lnTo>
                      <a:pt x="318" y="302"/>
                    </a:lnTo>
                    <a:lnTo>
                      <a:pt x="300" y="321"/>
                    </a:lnTo>
                    <a:lnTo>
                      <a:pt x="283" y="341"/>
                    </a:lnTo>
                    <a:lnTo>
                      <a:pt x="266" y="361"/>
                    </a:lnTo>
                    <a:lnTo>
                      <a:pt x="249" y="381"/>
                    </a:lnTo>
                    <a:lnTo>
                      <a:pt x="233" y="401"/>
                    </a:lnTo>
                    <a:lnTo>
                      <a:pt x="217" y="423"/>
                    </a:lnTo>
                    <a:lnTo>
                      <a:pt x="203" y="444"/>
                    </a:lnTo>
                    <a:lnTo>
                      <a:pt x="188" y="466"/>
                    </a:lnTo>
                    <a:lnTo>
                      <a:pt x="174" y="488"/>
                    </a:lnTo>
                    <a:lnTo>
                      <a:pt x="161" y="510"/>
                    </a:lnTo>
                    <a:lnTo>
                      <a:pt x="147" y="533"/>
                    </a:lnTo>
                    <a:lnTo>
                      <a:pt x="135" y="556"/>
                    </a:lnTo>
                    <a:lnTo>
                      <a:pt x="123" y="580"/>
                    </a:lnTo>
                    <a:lnTo>
                      <a:pt x="112" y="604"/>
                    </a:lnTo>
                    <a:lnTo>
                      <a:pt x="100" y="629"/>
                    </a:lnTo>
                    <a:lnTo>
                      <a:pt x="90" y="654"/>
                    </a:lnTo>
                    <a:lnTo>
                      <a:pt x="79" y="679"/>
                    </a:lnTo>
                    <a:lnTo>
                      <a:pt x="70" y="705"/>
                    </a:lnTo>
                    <a:lnTo>
                      <a:pt x="60" y="731"/>
                    </a:lnTo>
                    <a:lnTo>
                      <a:pt x="52" y="758"/>
                    </a:lnTo>
                    <a:lnTo>
                      <a:pt x="43" y="784"/>
                    </a:lnTo>
                    <a:lnTo>
                      <a:pt x="36" y="811"/>
                    </a:lnTo>
                    <a:lnTo>
                      <a:pt x="29" y="838"/>
                    </a:lnTo>
                    <a:lnTo>
                      <a:pt x="23" y="865"/>
                    </a:lnTo>
                    <a:lnTo>
                      <a:pt x="18" y="892"/>
                    </a:lnTo>
                    <a:lnTo>
                      <a:pt x="13" y="918"/>
                    </a:lnTo>
                    <a:lnTo>
                      <a:pt x="9" y="944"/>
                    </a:lnTo>
                    <a:lnTo>
                      <a:pt x="6" y="970"/>
                    </a:lnTo>
                    <a:lnTo>
                      <a:pt x="4" y="997"/>
                    </a:lnTo>
                    <a:lnTo>
                      <a:pt x="1" y="1023"/>
                    </a:lnTo>
                    <a:lnTo>
                      <a:pt x="0" y="1049"/>
                    </a:lnTo>
                    <a:lnTo>
                      <a:pt x="0" y="1075"/>
                    </a:lnTo>
                    <a:lnTo>
                      <a:pt x="0" y="1101"/>
                    </a:lnTo>
                    <a:lnTo>
                      <a:pt x="1" y="1127"/>
                    </a:lnTo>
                    <a:lnTo>
                      <a:pt x="4" y="1152"/>
                    </a:lnTo>
                    <a:lnTo>
                      <a:pt x="6" y="1178"/>
                    </a:lnTo>
                    <a:lnTo>
                      <a:pt x="9" y="1203"/>
                    </a:lnTo>
                    <a:lnTo>
                      <a:pt x="13" y="1229"/>
                    </a:lnTo>
                    <a:lnTo>
                      <a:pt x="17" y="1254"/>
                    </a:lnTo>
                    <a:lnTo>
                      <a:pt x="22" y="1279"/>
                    </a:lnTo>
                    <a:lnTo>
                      <a:pt x="28" y="1304"/>
                    </a:lnTo>
                    <a:lnTo>
                      <a:pt x="35" y="1328"/>
                    </a:lnTo>
                    <a:lnTo>
                      <a:pt x="42" y="1353"/>
                    </a:lnTo>
                    <a:lnTo>
                      <a:pt x="50" y="1378"/>
                    </a:lnTo>
                    <a:lnTo>
                      <a:pt x="59" y="1403"/>
                    </a:lnTo>
                    <a:lnTo>
                      <a:pt x="69" y="1427"/>
                    </a:lnTo>
                    <a:lnTo>
                      <a:pt x="78" y="1451"/>
                    </a:lnTo>
                    <a:lnTo>
                      <a:pt x="90" y="1475"/>
                    </a:lnTo>
                    <a:lnTo>
                      <a:pt x="101" y="1499"/>
                    </a:lnTo>
                    <a:lnTo>
                      <a:pt x="113" y="1523"/>
                    </a:lnTo>
                    <a:lnTo>
                      <a:pt x="126" y="1547"/>
                    </a:lnTo>
                    <a:lnTo>
                      <a:pt x="140" y="1572"/>
                    </a:lnTo>
                    <a:lnTo>
                      <a:pt x="154" y="1595"/>
                    </a:lnTo>
                    <a:lnTo>
                      <a:pt x="166" y="1620"/>
                    </a:lnTo>
                    <a:lnTo>
                      <a:pt x="180" y="1644"/>
                    </a:lnTo>
                    <a:lnTo>
                      <a:pt x="192" y="1668"/>
                    </a:lnTo>
                    <a:lnTo>
                      <a:pt x="207" y="1692"/>
                    </a:lnTo>
                    <a:lnTo>
                      <a:pt x="221" y="1715"/>
                    </a:lnTo>
                    <a:lnTo>
                      <a:pt x="235" y="1737"/>
                    </a:lnTo>
                    <a:lnTo>
                      <a:pt x="251" y="1759"/>
                    </a:lnTo>
                    <a:lnTo>
                      <a:pt x="267" y="1781"/>
                    </a:lnTo>
                    <a:lnTo>
                      <a:pt x="283" y="1802"/>
                    </a:lnTo>
                    <a:lnTo>
                      <a:pt x="299" y="1823"/>
                    </a:lnTo>
                    <a:lnTo>
                      <a:pt x="316" y="1843"/>
                    </a:lnTo>
                    <a:lnTo>
                      <a:pt x="334" y="1862"/>
                    </a:lnTo>
                    <a:lnTo>
                      <a:pt x="352" y="1882"/>
                    </a:lnTo>
                    <a:lnTo>
                      <a:pt x="370" y="1900"/>
                    </a:lnTo>
                    <a:lnTo>
                      <a:pt x="388" y="1918"/>
                    </a:lnTo>
                    <a:lnTo>
                      <a:pt x="407" y="1936"/>
                    </a:lnTo>
                    <a:lnTo>
                      <a:pt x="427" y="1952"/>
                    </a:lnTo>
                    <a:lnTo>
                      <a:pt x="447" y="1969"/>
                    </a:lnTo>
                    <a:lnTo>
                      <a:pt x="467" y="1985"/>
                    </a:lnTo>
                    <a:lnTo>
                      <a:pt x="488" y="2001"/>
                    </a:lnTo>
                    <a:lnTo>
                      <a:pt x="510" y="2015"/>
                    </a:lnTo>
                    <a:lnTo>
                      <a:pt x="531" y="2030"/>
                    </a:lnTo>
                    <a:lnTo>
                      <a:pt x="554" y="2045"/>
                    </a:lnTo>
                    <a:lnTo>
                      <a:pt x="576" y="2057"/>
                    </a:lnTo>
                    <a:lnTo>
                      <a:pt x="599" y="2071"/>
                    </a:lnTo>
                    <a:lnTo>
                      <a:pt x="623" y="2083"/>
                    </a:lnTo>
                    <a:lnTo>
                      <a:pt x="648" y="2095"/>
                    </a:lnTo>
                    <a:lnTo>
                      <a:pt x="672" y="2107"/>
                    </a:lnTo>
                    <a:lnTo>
                      <a:pt x="697" y="2118"/>
                    </a:lnTo>
                    <a:lnTo>
                      <a:pt x="722" y="2129"/>
                    </a:lnTo>
                    <a:lnTo>
                      <a:pt x="747" y="2138"/>
                    </a:lnTo>
                    <a:lnTo>
                      <a:pt x="774" y="2147"/>
                    </a:lnTo>
                    <a:lnTo>
                      <a:pt x="801" y="2156"/>
                    </a:lnTo>
                    <a:lnTo>
                      <a:pt x="827" y="2164"/>
                    </a:lnTo>
                    <a:lnTo>
                      <a:pt x="853" y="2172"/>
                    </a:lnTo>
                    <a:lnTo>
                      <a:pt x="880" y="2179"/>
                    </a:lnTo>
                    <a:lnTo>
                      <a:pt x="907" y="2184"/>
                    </a:lnTo>
                    <a:lnTo>
                      <a:pt x="933" y="2189"/>
                    </a:lnTo>
                    <a:lnTo>
                      <a:pt x="959" y="2194"/>
                    </a:lnTo>
                    <a:lnTo>
                      <a:pt x="986" y="2198"/>
                    </a:lnTo>
                    <a:lnTo>
                      <a:pt x="1013" y="2201"/>
                    </a:lnTo>
                    <a:lnTo>
                      <a:pt x="1039" y="2203"/>
                    </a:lnTo>
                    <a:lnTo>
                      <a:pt x="1065" y="2204"/>
                    </a:lnTo>
                    <a:lnTo>
                      <a:pt x="1092" y="2205"/>
                    </a:lnTo>
                    <a:lnTo>
                      <a:pt x="1119" y="2205"/>
                    </a:lnTo>
                    <a:lnTo>
                      <a:pt x="1145" y="2204"/>
                    </a:lnTo>
                    <a:lnTo>
                      <a:pt x="1172" y="2202"/>
                    </a:lnTo>
                    <a:lnTo>
                      <a:pt x="1198" y="2200"/>
                    </a:lnTo>
                    <a:lnTo>
                      <a:pt x="1226" y="2197"/>
                    </a:lnTo>
                    <a:lnTo>
                      <a:pt x="1252" y="2194"/>
                    </a:lnTo>
                    <a:lnTo>
                      <a:pt x="1278" y="2188"/>
                    </a:lnTo>
                    <a:lnTo>
                      <a:pt x="1305" y="2183"/>
                    </a:lnTo>
                    <a:lnTo>
                      <a:pt x="1331" y="2178"/>
                    </a:lnTo>
                    <a:lnTo>
                      <a:pt x="1359" y="2171"/>
                    </a:lnTo>
                    <a:lnTo>
                      <a:pt x="1385" y="2163"/>
                    </a:lnTo>
                    <a:lnTo>
                      <a:pt x="1412" y="2155"/>
                    </a:lnTo>
                    <a:lnTo>
                      <a:pt x="1438" y="2145"/>
                    </a:lnTo>
                    <a:lnTo>
                      <a:pt x="1466" y="2136"/>
                    </a:lnTo>
                    <a:lnTo>
                      <a:pt x="1493" y="2125"/>
                    </a:lnTo>
                    <a:lnTo>
                      <a:pt x="1519" y="2114"/>
                    </a:lnTo>
                    <a:lnTo>
                      <a:pt x="1546" y="2102"/>
                    </a:lnTo>
                    <a:lnTo>
                      <a:pt x="1574" y="2090"/>
                    </a:lnTo>
                    <a:lnTo>
                      <a:pt x="1601" y="2076"/>
                    </a:lnTo>
                    <a:lnTo>
                      <a:pt x="1627" y="2061"/>
                    </a:lnTo>
                    <a:lnTo>
                      <a:pt x="1681" y="2029"/>
                    </a:lnTo>
                    <a:lnTo>
                      <a:pt x="1731" y="1994"/>
                    </a:lnTo>
                    <a:lnTo>
                      <a:pt x="1778" y="1960"/>
                    </a:lnTo>
                    <a:lnTo>
                      <a:pt x="1823" y="1925"/>
                    </a:lnTo>
                    <a:lnTo>
                      <a:pt x="1865" y="1888"/>
                    </a:lnTo>
                    <a:lnTo>
                      <a:pt x="1905" y="1852"/>
                    </a:lnTo>
                    <a:lnTo>
                      <a:pt x="1942" y="1813"/>
                    </a:lnTo>
                    <a:lnTo>
                      <a:pt x="1977" y="1774"/>
                    </a:lnTo>
                    <a:lnTo>
                      <a:pt x="2009" y="1734"/>
                    </a:lnTo>
                    <a:lnTo>
                      <a:pt x="2038" y="1694"/>
                    </a:lnTo>
                    <a:lnTo>
                      <a:pt x="2065" y="1652"/>
                    </a:lnTo>
                    <a:lnTo>
                      <a:pt x="2089" y="1610"/>
                    </a:lnTo>
                    <a:lnTo>
                      <a:pt x="2111" y="1567"/>
                    </a:lnTo>
                    <a:lnTo>
                      <a:pt x="2130" y="1523"/>
                    </a:lnTo>
                    <a:lnTo>
                      <a:pt x="2145" y="1478"/>
                    </a:lnTo>
                    <a:lnTo>
                      <a:pt x="2159" y="1432"/>
                    </a:lnTo>
                    <a:lnTo>
                      <a:pt x="2171" y="1386"/>
                    </a:lnTo>
                    <a:lnTo>
                      <a:pt x="2179" y="1339"/>
                    </a:lnTo>
                    <a:lnTo>
                      <a:pt x="2185" y="1290"/>
                    </a:lnTo>
                    <a:lnTo>
                      <a:pt x="2188" y="1241"/>
                    </a:lnTo>
                    <a:lnTo>
                      <a:pt x="2188" y="1191"/>
                    </a:lnTo>
                    <a:lnTo>
                      <a:pt x="2187" y="1140"/>
                    </a:lnTo>
                    <a:lnTo>
                      <a:pt x="2182" y="1089"/>
                    </a:lnTo>
                    <a:lnTo>
                      <a:pt x="2175" y="1036"/>
                    </a:lnTo>
                    <a:lnTo>
                      <a:pt x="2165" y="983"/>
                    </a:lnTo>
                    <a:lnTo>
                      <a:pt x="2153" y="929"/>
                    </a:lnTo>
                    <a:lnTo>
                      <a:pt x="2138" y="873"/>
                    </a:lnTo>
                    <a:lnTo>
                      <a:pt x="2120" y="817"/>
                    </a:lnTo>
                    <a:lnTo>
                      <a:pt x="2100" y="761"/>
                    </a:lnTo>
                    <a:lnTo>
                      <a:pt x="2077" y="703"/>
                    </a:lnTo>
                    <a:lnTo>
                      <a:pt x="2052" y="644"/>
                    </a:lnTo>
                    <a:lnTo>
                      <a:pt x="2024" y="584"/>
                    </a:lnTo>
                    <a:lnTo>
                      <a:pt x="2011" y="560"/>
                    </a:lnTo>
                    <a:lnTo>
                      <a:pt x="1998" y="536"/>
                    </a:lnTo>
                    <a:lnTo>
                      <a:pt x="1984" y="513"/>
                    </a:lnTo>
                    <a:lnTo>
                      <a:pt x="1970" y="490"/>
                    </a:lnTo>
                    <a:lnTo>
                      <a:pt x="1956" y="468"/>
                    </a:lnTo>
                    <a:lnTo>
                      <a:pt x="1941" y="446"/>
                    </a:lnTo>
                    <a:lnTo>
                      <a:pt x="1925" y="425"/>
                    </a:lnTo>
                    <a:lnTo>
                      <a:pt x="1909" y="404"/>
                    </a:lnTo>
                    <a:lnTo>
                      <a:pt x="1894" y="384"/>
                    </a:lnTo>
                    <a:lnTo>
                      <a:pt x="1877" y="364"/>
                    </a:lnTo>
                    <a:lnTo>
                      <a:pt x="1859" y="345"/>
                    </a:lnTo>
                    <a:lnTo>
                      <a:pt x="1841" y="326"/>
                    </a:lnTo>
                    <a:lnTo>
                      <a:pt x="1823" y="308"/>
                    </a:lnTo>
                    <a:lnTo>
                      <a:pt x="1805" y="290"/>
                    </a:lnTo>
                    <a:lnTo>
                      <a:pt x="1786" y="273"/>
                    </a:lnTo>
                    <a:lnTo>
                      <a:pt x="1766" y="256"/>
                    </a:lnTo>
                    <a:lnTo>
                      <a:pt x="1746" y="239"/>
                    </a:lnTo>
                    <a:lnTo>
                      <a:pt x="1725" y="224"/>
                    </a:lnTo>
                    <a:lnTo>
                      <a:pt x="1704" y="209"/>
                    </a:lnTo>
                    <a:lnTo>
                      <a:pt x="1683" y="194"/>
                    </a:lnTo>
                    <a:lnTo>
                      <a:pt x="1661" y="180"/>
                    </a:lnTo>
                    <a:lnTo>
                      <a:pt x="1638" y="166"/>
                    </a:lnTo>
                    <a:lnTo>
                      <a:pt x="1616" y="152"/>
                    </a:lnTo>
                    <a:lnTo>
                      <a:pt x="1592" y="140"/>
                    </a:lnTo>
                    <a:lnTo>
                      <a:pt x="1569" y="127"/>
                    </a:lnTo>
                    <a:lnTo>
                      <a:pt x="1543" y="116"/>
                    </a:lnTo>
                    <a:lnTo>
                      <a:pt x="1519" y="105"/>
                    </a:lnTo>
                    <a:lnTo>
                      <a:pt x="1494" y="94"/>
                    </a:lnTo>
                    <a:lnTo>
                      <a:pt x="1468" y="84"/>
                    </a:lnTo>
                    <a:lnTo>
                      <a:pt x="1442" y="74"/>
                    </a:lnTo>
                    <a:lnTo>
                      <a:pt x="1415" y="65"/>
                    </a:lnTo>
                    <a:lnTo>
                      <a:pt x="1388" y="56"/>
                    </a:lnTo>
                    <a:lnTo>
                      <a:pt x="1361" y="48"/>
                    </a:lnTo>
                    <a:lnTo>
                      <a:pt x="1334" y="40"/>
                    </a:lnTo>
                    <a:lnTo>
                      <a:pt x="1307" y="34"/>
                    </a:lnTo>
                    <a:lnTo>
                      <a:pt x="1280" y="27"/>
                    </a:lnTo>
                    <a:lnTo>
                      <a:pt x="1253" y="21"/>
                    </a:lnTo>
                    <a:lnTo>
                      <a:pt x="1227" y="17"/>
                    </a:lnTo>
                    <a:lnTo>
                      <a:pt x="1199" y="12"/>
                    </a:lnTo>
                    <a:lnTo>
                      <a:pt x="1173" y="9"/>
                    </a:lnTo>
                    <a:lnTo>
                      <a:pt x="1146" y="5"/>
                    </a:lnTo>
                    <a:lnTo>
                      <a:pt x="1120" y="3"/>
                    </a:lnTo>
                    <a:lnTo>
                      <a:pt x="1093" y="1"/>
                    </a:lnTo>
                    <a:lnTo>
                      <a:pt x="1066" y="0"/>
                    </a:lnTo>
                    <a:lnTo>
                      <a:pt x="1040" y="0"/>
                    </a:lnTo>
                    <a:lnTo>
                      <a:pt x="1014" y="0"/>
                    </a:lnTo>
                    <a:lnTo>
                      <a:pt x="987" y="1"/>
                    </a:lnTo>
                    <a:lnTo>
                      <a:pt x="961" y="3"/>
                    </a:lnTo>
                    <a:lnTo>
                      <a:pt x="935" y="5"/>
                    </a:lnTo>
                    <a:lnTo>
                      <a:pt x="909" y="9"/>
                    </a:lnTo>
                    <a:lnTo>
                      <a:pt x="883" y="12"/>
                    </a:lnTo>
                    <a:lnTo>
                      <a:pt x="856" y="16"/>
                    </a:lnTo>
                    <a:lnTo>
                      <a:pt x="830" y="21"/>
                    </a:lnTo>
                    <a:lnTo>
                      <a:pt x="805" y="26"/>
                    </a:lnTo>
                    <a:lnTo>
                      <a:pt x="779" y="33"/>
                    </a:lnTo>
                    <a:lnTo>
                      <a:pt x="752" y="39"/>
                    </a:lnTo>
                    <a:lnTo>
                      <a:pt x="727" y="47"/>
                    </a:lnTo>
                    <a:lnTo>
                      <a:pt x="702" y="55"/>
                    </a:lnTo>
                    <a:lnTo>
                      <a:pt x="676" y="64"/>
                    </a:lnTo>
                    <a:lnTo>
                      <a:pt x="651" y="74"/>
                    </a:lnTo>
                    <a:lnTo>
                      <a:pt x="626" y="83"/>
                    </a:lnTo>
                    <a:lnTo>
                      <a:pt x="600" y="95"/>
                    </a:lnTo>
                    <a:lnTo>
                      <a:pt x="575" y="106"/>
                    </a:lnTo>
                    <a:lnTo>
                      <a:pt x="550" y="118"/>
                    </a:lnTo>
                  </a:path>
                </a:pathLst>
              </a:custGeom>
              <a:solidFill>
                <a:schemeClr val="accent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" name="Bent Arrow 60"/>
            <p:cNvSpPr/>
            <p:nvPr/>
          </p:nvSpPr>
          <p:spPr bwMode="auto">
            <a:xfrm rot="10800000">
              <a:off x="6107112" y="5075237"/>
              <a:ext cx="1788606" cy="1478280"/>
            </a:xfrm>
            <a:prstGeom prst="bentArrow">
              <a:avLst>
                <a:gd name="adj1" fmla="val 5515"/>
                <a:gd name="adj2" fmla="val 10428"/>
                <a:gd name="adj3" fmla="val 25000"/>
                <a:gd name="adj4" fmla="val 43750"/>
              </a:avLst>
            </a:prstGeom>
            <a:solidFill>
              <a:srgbClr val="6600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7309592" y="2184710"/>
            <a:ext cx="1696167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entailment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09592" y="4794000"/>
            <a:ext cx="1696167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pattern matching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Freeform 122"/>
          <p:cNvSpPr>
            <a:spLocks/>
          </p:cNvSpPr>
          <p:nvPr/>
        </p:nvSpPr>
        <p:spPr bwMode="auto">
          <a:xfrm>
            <a:off x="493920" y="3194528"/>
            <a:ext cx="552960" cy="1533502"/>
          </a:xfrm>
          <a:custGeom>
            <a:avLst/>
            <a:gdLst/>
            <a:ahLst/>
            <a:cxnLst>
              <a:cxn ang="0">
                <a:pos x="4558" y="3551"/>
              </a:cxn>
              <a:cxn ang="0">
                <a:pos x="4932" y="3676"/>
              </a:cxn>
              <a:cxn ang="0">
                <a:pos x="5287" y="3900"/>
              </a:cxn>
              <a:cxn ang="0">
                <a:pos x="5619" y="4220"/>
              </a:cxn>
              <a:cxn ang="0">
                <a:pos x="5880" y="4585"/>
              </a:cxn>
              <a:cxn ang="0">
                <a:pos x="6049" y="4967"/>
              </a:cxn>
              <a:cxn ang="0">
                <a:pos x="6127" y="5370"/>
              </a:cxn>
              <a:cxn ang="0">
                <a:pos x="6122" y="9793"/>
              </a:cxn>
              <a:cxn ang="0">
                <a:pos x="6053" y="10109"/>
              </a:cxn>
              <a:cxn ang="0">
                <a:pos x="5917" y="10397"/>
              </a:cxn>
              <a:cxn ang="0">
                <a:pos x="5715" y="10660"/>
              </a:cxn>
              <a:cxn ang="0">
                <a:pos x="5455" y="10883"/>
              </a:cxn>
              <a:cxn ang="0">
                <a:pos x="5145" y="11056"/>
              </a:cxn>
              <a:cxn ang="0">
                <a:pos x="4787" y="11178"/>
              </a:cxn>
              <a:cxn ang="0">
                <a:pos x="1424" y="11201"/>
              </a:cxn>
              <a:cxn ang="0">
                <a:pos x="1026" y="11058"/>
              </a:cxn>
              <a:cxn ang="0">
                <a:pos x="719" y="10901"/>
              </a:cxn>
              <a:cxn ang="0">
                <a:pos x="456" y="10714"/>
              </a:cxn>
              <a:cxn ang="0">
                <a:pos x="247" y="10503"/>
              </a:cxn>
              <a:cxn ang="0">
                <a:pos x="101" y="10281"/>
              </a:cxn>
              <a:cxn ang="0">
                <a:pos x="19" y="10047"/>
              </a:cxn>
              <a:cxn ang="0">
                <a:pos x="1" y="5453"/>
              </a:cxn>
              <a:cxn ang="0">
                <a:pos x="57" y="4978"/>
              </a:cxn>
              <a:cxn ang="0">
                <a:pos x="208" y="4560"/>
              </a:cxn>
              <a:cxn ang="0">
                <a:pos x="453" y="4201"/>
              </a:cxn>
              <a:cxn ang="0">
                <a:pos x="789" y="3904"/>
              </a:cxn>
              <a:cxn ang="0">
                <a:pos x="1194" y="3691"/>
              </a:cxn>
              <a:cxn ang="0">
                <a:pos x="1670" y="3564"/>
              </a:cxn>
              <a:cxn ang="0">
                <a:pos x="2212" y="3522"/>
              </a:cxn>
              <a:cxn ang="0">
                <a:pos x="2312" y="3514"/>
              </a:cxn>
              <a:cxn ang="0">
                <a:pos x="2617" y="3511"/>
              </a:cxn>
              <a:cxn ang="0">
                <a:pos x="2686" y="3430"/>
              </a:cxn>
              <a:cxn ang="0">
                <a:pos x="2402" y="3322"/>
              </a:cxn>
              <a:cxn ang="0">
                <a:pos x="2117" y="3158"/>
              </a:cxn>
              <a:cxn ang="0">
                <a:pos x="1869" y="2950"/>
              </a:cxn>
              <a:cxn ang="0">
                <a:pos x="1660" y="2699"/>
              </a:cxn>
              <a:cxn ang="0">
                <a:pos x="1506" y="2420"/>
              </a:cxn>
              <a:cxn ang="0">
                <a:pos x="1408" y="2123"/>
              </a:cxn>
              <a:cxn ang="0">
                <a:pos x="1367" y="1804"/>
              </a:cxn>
              <a:cxn ang="0">
                <a:pos x="1390" y="1427"/>
              </a:cxn>
              <a:cxn ang="0">
                <a:pos x="1493" y="1068"/>
              </a:cxn>
              <a:cxn ang="0">
                <a:pos x="1676" y="742"/>
              </a:cxn>
              <a:cxn ang="0">
                <a:pos x="1940" y="448"/>
              </a:cxn>
              <a:cxn ang="0">
                <a:pos x="2247" y="219"/>
              </a:cxn>
              <a:cxn ang="0">
                <a:pos x="2588" y="71"/>
              </a:cxn>
              <a:cxn ang="0">
                <a:pos x="2962" y="4"/>
              </a:cxn>
              <a:cxn ang="0">
                <a:pos x="3356" y="18"/>
              </a:cxn>
              <a:cxn ang="0">
                <a:pos x="3721" y="111"/>
              </a:cxn>
              <a:cxn ang="0">
                <a:pos x="4053" y="287"/>
              </a:cxn>
              <a:cxn ang="0">
                <a:pos x="4353" y="542"/>
              </a:cxn>
              <a:cxn ang="0">
                <a:pos x="4588" y="847"/>
              </a:cxn>
              <a:cxn ang="0">
                <a:pos x="4745" y="1184"/>
              </a:cxn>
              <a:cxn ang="0">
                <a:pos x="4820" y="1555"/>
              </a:cxn>
              <a:cxn ang="0">
                <a:pos x="4818" y="1917"/>
              </a:cxn>
              <a:cxn ang="0">
                <a:pos x="4752" y="2240"/>
              </a:cxn>
              <a:cxn ang="0">
                <a:pos x="4624" y="2541"/>
              </a:cxn>
              <a:cxn ang="0">
                <a:pos x="4431" y="2824"/>
              </a:cxn>
              <a:cxn ang="0">
                <a:pos x="4192" y="3066"/>
              </a:cxn>
              <a:cxn ang="0">
                <a:pos x="3919" y="3252"/>
              </a:cxn>
              <a:cxn ang="0">
                <a:pos x="3611" y="3381"/>
              </a:cxn>
              <a:cxn ang="0">
                <a:pos x="3466" y="3480"/>
              </a:cxn>
            </a:cxnLst>
            <a:rect l="0" t="0" r="r" b="b"/>
            <a:pathLst>
              <a:path w="6132" h="16980">
                <a:moveTo>
                  <a:pt x="3480" y="3522"/>
                </a:moveTo>
                <a:lnTo>
                  <a:pt x="4254" y="3522"/>
                </a:lnTo>
                <a:lnTo>
                  <a:pt x="4298" y="3522"/>
                </a:lnTo>
                <a:lnTo>
                  <a:pt x="4342" y="3524"/>
                </a:lnTo>
                <a:lnTo>
                  <a:pt x="4386" y="3527"/>
                </a:lnTo>
                <a:lnTo>
                  <a:pt x="4429" y="3531"/>
                </a:lnTo>
                <a:lnTo>
                  <a:pt x="4473" y="3536"/>
                </a:lnTo>
                <a:lnTo>
                  <a:pt x="4515" y="3543"/>
                </a:lnTo>
                <a:lnTo>
                  <a:pt x="4558" y="3551"/>
                </a:lnTo>
                <a:lnTo>
                  <a:pt x="4601" y="3560"/>
                </a:lnTo>
                <a:lnTo>
                  <a:pt x="4643" y="3570"/>
                </a:lnTo>
                <a:lnTo>
                  <a:pt x="4685" y="3582"/>
                </a:lnTo>
                <a:lnTo>
                  <a:pt x="4727" y="3595"/>
                </a:lnTo>
                <a:lnTo>
                  <a:pt x="4769" y="3609"/>
                </a:lnTo>
                <a:lnTo>
                  <a:pt x="4809" y="3624"/>
                </a:lnTo>
                <a:lnTo>
                  <a:pt x="4851" y="3640"/>
                </a:lnTo>
                <a:lnTo>
                  <a:pt x="4892" y="3658"/>
                </a:lnTo>
                <a:lnTo>
                  <a:pt x="4932" y="3676"/>
                </a:lnTo>
                <a:lnTo>
                  <a:pt x="4973" y="3696"/>
                </a:lnTo>
                <a:lnTo>
                  <a:pt x="5013" y="3717"/>
                </a:lnTo>
                <a:lnTo>
                  <a:pt x="5052" y="3739"/>
                </a:lnTo>
                <a:lnTo>
                  <a:pt x="5093" y="3763"/>
                </a:lnTo>
                <a:lnTo>
                  <a:pt x="5132" y="3788"/>
                </a:lnTo>
                <a:lnTo>
                  <a:pt x="5171" y="3814"/>
                </a:lnTo>
                <a:lnTo>
                  <a:pt x="5210" y="3842"/>
                </a:lnTo>
                <a:lnTo>
                  <a:pt x="5249" y="3870"/>
                </a:lnTo>
                <a:lnTo>
                  <a:pt x="5287" y="3900"/>
                </a:lnTo>
                <a:lnTo>
                  <a:pt x="5325" y="3931"/>
                </a:lnTo>
                <a:lnTo>
                  <a:pt x="5364" y="3963"/>
                </a:lnTo>
                <a:lnTo>
                  <a:pt x="5401" y="3997"/>
                </a:lnTo>
                <a:lnTo>
                  <a:pt x="5438" y="4031"/>
                </a:lnTo>
                <a:lnTo>
                  <a:pt x="5475" y="4067"/>
                </a:lnTo>
                <a:lnTo>
                  <a:pt x="5512" y="4104"/>
                </a:lnTo>
                <a:lnTo>
                  <a:pt x="5549" y="4142"/>
                </a:lnTo>
                <a:lnTo>
                  <a:pt x="5584" y="4181"/>
                </a:lnTo>
                <a:lnTo>
                  <a:pt x="5619" y="4220"/>
                </a:lnTo>
                <a:lnTo>
                  <a:pt x="5652" y="4260"/>
                </a:lnTo>
                <a:lnTo>
                  <a:pt x="5685" y="4300"/>
                </a:lnTo>
                <a:lnTo>
                  <a:pt x="5716" y="4339"/>
                </a:lnTo>
                <a:lnTo>
                  <a:pt x="5747" y="4379"/>
                </a:lnTo>
                <a:lnTo>
                  <a:pt x="5775" y="4420"/>
                </a:lnTo>
                <a:lnTo>
                  <a:pt x="5803" y="4460"/>
                </a:lnTo>
                <a:lnTo>
                  <a:pt x="5830" y="4502"/>
                </a:lnTo>
                <a:lnTo>
                  <a:pt x="5855" y="4543"/>
                </a:lnTo>
                <a:lnTo>
                  <a:pt x="5880" y="4585"/>
                </a:lnTo>
                <a:lnTo>
                  <a:pt x="5904" y="4626"/>
                </a:lnTo>
                <a:lnTo>
                  <a:pt x="5925" y="4667"/>
                </a:lnTo>
                <a:lnTo>
                  <a:pt x="5946" y="4710"/>
                </a:lnTo>
                <a:lnTo>
                  <a:pt x="5967" y="4752"/>
                </a:lnTo>
                <a:lnTo>
                  <a:pt x="5986" y="4795"/>
                </a:lnTo>
                <a:lnTo>
                  <a:pt x="6004" y="4838"/>
                </a:lnTo>
                <a:lnTo>
                  <a:pt x="6020" y="4880"/>
                </a:lnTo>
                <a:lnTo>
                  <a:pt x="6036" y="4924"/>
                </a:lnTo>
                <a:lnTo>
                  <a:pt x="6049" y="4967"/>
                </a:lnTo>
                <a:lnTo>
                  <a:pt x="6063" y="5011"/>
                </a:lnTo>
                <a:lnTo>
                  <a:pt x="6075" y="5055"/>
                </a:lnTo>
                <a:lnTo>
                  <a:pt x="6085" y="5100"/>
                </a:lnTo>
                <a:lnTo>
                  <a:pt x="6095" y="5144"/>
                </a:lnTo>
                <a:lnTo>
                  <a:pt x="6104" y="5189"/>
                </a:lnTo>
                <a:lnTo>
                  <a:pt x="6111" y="5234"/>
                </a:lnTo>
                <a:lnTo>
                  <a:pt x="6117" y="5280"/>
                </a:lnTo>
                <a:lnTo>
                  <a:pt x="6123" y="5324"/>
                </a:lnTo>
                <a:lnTo>
                  <a:pt x="6127" y="5370"/>
                </a:lnTo>
                <a:lnTo>
                  <a:pt x="6130" y="5417"/>
                </a:lnTo>
                <a:lnTo>
                  <a:pt x="6131" y="5463"/>
                </a:lnTo>
                <a:lnTo>
                  <a:pt x="6132" y="5509"/>
                </a:lnTo>
                <a:lnTo>
                  <a:pt x="6132" y="9605"/>
                </a:lnTo>
                <a:lnTo>
                  <a:pt x="6132" y="9643"/>
                </a:lnTo>
                <a:lnTo>
                  <a:pt x="6130" y="9682"/>
                </a:lnTo>
                <a:lnTo>
                  <a:pt x="6129" y="9719"/>
                </a:lnTo>
                <a:lnTo>
                  <a:pt x="6126" y="9756"/>
                </a:lnTo>
                <a:lnTo>
                  <a:pt x="6122" y="9793"/>
                </a:lnTo>
                <a:lnTo>
                  <a:pt x="6117" y="9829"/>
                </a:lnTo>
                <a:lnTo>
                  <a:pt x="6112" y="9866"/>
                </a:lnTo>
                <a:lnTo>
                  <a:pt x="6107" y="9901"/>
                </a:lnTo>
                <a:lnTo>
                  <a:pt x="6099" y="9937"/>
                </a:lnTo>
                <a:lnTo>
                  <a:pt x="6092" y="9972"/>
                </a:lnTo>
                <a:lnTo>
                  <a:pt x="6083" y="10007"/>
                </a:lnTo>
                <a:lnTo>
                  <a:pt x="6074" y="10041"/>
                </a:lnTo>
                <a:lnTo>
                  <a:pt x="6063" y="10075"/>
                </a:lnTo>
                <a:lnTo>
                  <a:pt x="6053" y="10109"/>
                </a:lnTo>
                <a:lnTo>
                  <a:pt x="6041" y="10142"/>
                </a:lnTo>
                <a:lnTo>
                  <a:pt x="6028" y="10175"/>
                </a:lnTo>
                <a:lnTo>
                  <a:pt x="6014" y="10208"/>
                </a:lnTo>
                <a:lnTo>
                  <a:pt x="6001" y="10241"/>
                </a:lnTo>
                <a:lnTo>
                  <a:pt x="5986" y="10273"/>
                </a:lnTo>
                <a:lnTo>
                  <a:pt x="5970" y="10305"/>
                </a:lnTo>
                <a:lnTo>
                  <a:pt x="5953" y="10335"/>
                </a:lnTo>
                <a:lnTo>
                  <a:pt x="5935" y="10366"/>
                </a:lnTo>
                <a:lnTo>
                  <a:pt x="5917" y="10397"/>
                </a:lnTo>
                <a:lnTo>
                  <a:pt x="5898" y="10428"/>
                </a:lnTo>
                <a:lnTo>
                  <a:pt x="5877" y="10458"/>
                </a:lnTo>
                <a:lnTo>
                  <a:pt x="5857" y="10487"/>
                </a:lnTo>
                <a:lnTo>
                  <a:pt x="5835" y="10517"/>
                </a:lnTo>
                <a:lnTo>
                  <a:pt x="5813" y="10546"/>
                </a:lnTo>
                <a:lnTo>
                  <a:pt x="5789" y="10575"/>
                </a:lnTo>
                <a:lnTo>
                  <a:pt x="5766" y="10603"/>
                </a:lnTo>
                <a:lnTo>
                  <a:pt x="5740" y="10632"/>
                </a:lnTo>
                <a:lnTo>
                  <a:pt x="5715" y="10660"/>
                </a:lnTo>
                <a:lnTo>
                  <a:pt x="5688" y="10687"/>
                </a:lnTo>
                <a:lnTo>
                  <a:pt x="5661" y="10714"/>
                </a:lnTo>
                <a:lnTo>
                  <a:pt x="5633" y="10739"/>
                </a:lnTo>
                <a:lnTo>
                  <a:pt x="5606" y="10765"/>
                </a:lnTo>
                <a:lnTo>
                  <a:pt x="5576" y="10790"/>
                </a:lnTo>
                <a:lnTo>
                  <a:pt x="5546" y="10814"/>
                </a:lnTo>
                <a:lnTo>
                  <a:pt x="5516" y="10838"/>
                </a:lnTo>
                <a:lnTo>
                  <a:pt x="5486" y="10860"/>
                </a:lnTo>
                <a:lnTo>
                  <a:pt x="5455" y="10883"/>
                </a:lnTo>
                <a:lnTo>
                  <a:pt x="5422" y="10905"/>
                </a:lnTo>
                <a:lnTo>
                  <a:pt x="5390" y="10925"/>
                </a:lnTo>
                <a:lnTo>
                  <a:pt x="5357" y="10947"/>
                </a:lnTo>
                <a:lnTo>
                  <a:pt x="5323" y="10966"/>
                </a:lnTo>
                <a:lnTo>
                  <a:pt x="5288" y="10985"/>
                </a:lnTo>
                <a:lnTo>
                  <a:pt x="5253" y="11004"/>
                </a:lnTo>
                <a:lnTo>
                  <a:pt x="5218" y="11022"/>
                </a:lnTo>
                <a:lnTo>
                  <a:pt x="5182" y="11039"/>
                </a:lnTo>
                <a:lnTo>
                  <a:pt x="5145" y="11056"/>
                </a:lnTo>
                <a:lnTo>
                  <a:pt x="5108" y="11072"/>
                </a:lnTo>
                <a:lnTo>
                  <a:pt x="5069" y="11087"/>
                </a:lnTo>
                <a:lnTo>
                  <a:pt x="5031" y="11102"/>
                </a:lnTo>
                <a:lnTo>
                  <a:pt x="4992" y="11117"/>
                </a:lnTo>
                <a:lnTo>
                  <a:pt x="4952" y="11130"/>
                </a:lnTo>
                <a:lnTo>
                  <a:pt x="4911" y="11143"/>
                </a:lnTo>
                <a:lnTo>
                  <a:pt x="4871" y="11155"/>
                </a:lnTo>
                <a:lnTo>
                  <a:pt x="4828" y="11167"/>
                </a:lnTo>
                <a:lnTo>
                  <a:pt x="4787" y="11178"/>
                </a:lnTo>
                <a:lnTo>
                  <a:pt x="4743" y="11189"/>
                </a:lnTo>
                <a:lnTo>
                  <a:pt x="4701" y="11199"/>
                </a:lnTo>
                <a:lnTo>
                  <a:pt x="4656" y="11208"/>
                </a:lnTo>
                <a:lnTo>
                  <a:pt x="4612" y="11217"/>
                </a:lnTo>
                <a:lnTo>
                  <a:pt x="4567" y="11225"/>
                </a:lnTo>
                <a:lnTo>
                  <a:pt x="4567" y="16980"/>
                </a:lnTo>
                <a:lnTo>
                  <a:pt x="1510" y="16980"/>
                </a:lnTo>
                <a:lnTo>
                  <a:pt x="1510" y="11225"/>
                </a:lnTo>
                <a:lnTo>
                  <a:pt x="1424" y="11201"/>
                </a:lnTo>
                <a:lnTo>
                  <a:pt x="1340" y="11175"/>
                </a:lnTo>
                <a:lnTo>
                  <a:pt x="1298" y="11161"/>
                </a:lnTo>
                <a:lnTo>
                  <a:pt x="1258" y="11148"/>
                </a:lnTo>
                <a:lnTo>
                  <a:pt x="1218" y="11134"/>
                </a:lnTo>
                <a:lnTo>
                  <a:pt x="1178" y="11120"/>
                </a:lnTo>
                <a:lnTo>
                  <a:pt x="1139" y="11105"/>
                </a:lnTo>
                <a:lnTo>
                  <a:pt x="1101" y="11089"/>
                </a:lnTo>
                <a:lnTo>
                  <a:pt x="1064" y="11074"/>
                </a:lnTo>
                <a:lnTo>
                  <a:pt x="1026" y="11058"/>
                </a:lnTo>
                <a:lnTo>
                  <a:pt x="990" y="11042"/>
                </a:lnTo>
                <a:lnTo>
                  <a:pt x="954" y="11025"/>
                </a:lnTo>
                <a:lnTo>
                  <a:pt x="918" y="11009"/>
                </a:lnTo>
                <a:lnTo>
                  <a:pt x="884" y="10991"/>
                </a:lnTo>
                <a:lnTo>
                  <a:pt x="849" y="10974"/>
                </a:lnTo>
                <a:lnTo>
                  <a:pt x="816" y="10956"/>
                </a:lnTo>
                <a:lnTo>
                  <a:pt x="782" y="10938"/>
                </a:lnTo>
                <a:lnTo>
                  <a:pt x="750" y="10920"/>
                </a:lnTo>
                <a:lnTo>
                  <a:pt x="719" y="10901"/>
                </a:lnTo>
                <a:lnTo>
                  <a:pt x="687" y="10882"/>
                </a:lnTo>
                <a:lnTo>
                  <a:pt x="656" y="10862"/>
                </a:lnTo>
                <a:lnTo>
                  <a:pt x="626" y="10841"/>
                </a:lnTo>
                <a:lnTo>
                  <a:pt x="596" y="10821"/>
                </a:lnTo>
                <a:lnTo>
                  <a:pt x="567" y="10801"/>
                </a:lnTo>
                <a:lnTo>
                  <a:pt x="539" y="10780"/>
                </a:lnTo>
                <a:lnTo>
                  <a:pt x="510" y="10758"/>
                </a:lnTo>
                <a:lnTo>
                  <a:pt x="484" y="10736"/>
                </a:lnTo>
                <a:lnTo>
                  <a:pt x="456" y="10714"/>
                </a:lnTo>
                <a:lnTo>
                  <a:pt x="431" y="10691"/>
                </a:lnTo>
                <a:lnTo>
                  <a:pt x="405" y="10668"/>
                </a:lnTo>
                <a:lnTo>
                  <a:pt x="380" y="10646"/>
                </a:lnTo>
                <a:lnTo>
                  <a:pt x="355" y="10622"/>
                </a:lnTo>
                <a:lnTo>
                  <a:pt x="332" y="10599"/>
                </a:lnTo>
                <a:lnTo>
                  <a:pt x="310" y="10576"/>
                </a:lnTo>
                <a:lnTo>
                  <a:pt x="289" y="10551"/>
                </a:lnTo>
                <a:lnTo>
                  <a:pt x="267" y="10528"/>
                </a:lnTo>
                <a:lnTo>
                  <a:pt x="247" y="10503"/>
                </a:lnTo>
                <a:lnTo>
                  <a:pt x="228" y="10480"/>
                </a:lnTo>
                <a:lnTo>
                  <a:pt x="209" y="10455"/>
                </a:lnTo>
                <a:lnTo>
                  <a:pt x="191" y="10431"/>
                </a:lnTo>
                <a:lnTo>
                  <a:pt x="174" y="10407"/>
                </a:lnTo>
                <a:lnTo>
                  <a:pt x="158" y="10382"/>
                </a:lnTo>
                <a:lnTo>
                  <a:pt x="142" y="10357"/>
                </a:lnTo>
                <a:lnTo>
                  <a:pt x="128" y="10332"/>
                </a:lnTo>
                <a:lnTo>
                  <a:pt x="114" y="10307"/>
                </a:lnTo>
                <a:lnTo>
                  <a:pt x="101" y="10281"/>
                </a:lnTo>
                <a:lnTo>
                  <a:pt x="89" y="10256"/>
                </a:lnTo>
                <a:lnTo>
                  <a:pt x="77" y="10230"/>
                </a:lnTo>
                <a:lnTo>
                  <a:pt x="67" y="10205"/>
                </a:lnTo>
                <a:lnTo>
                  <a:pt x="57" y="10179"/>
                </a:lnTo>
                <a:lnTo>
                  <a:pt x="48" y="10153"/>
                </a:lnTo>
                <a:lnTo>
                  <a:pt x="39" y="10127"/>
                </a:lnTo>
                <a:lnTo>
                  <a:pt x="32" y="10100"/>
                </a:lnTo>
                <a:lnTo>
                  <a:pt x="25" y="10074"/>
                </a:lnTo>
                <a:lnTo>
                  <a:pt x="19" y="10047"/>
                </a:lnTo>
                <a:lnTo>
                  <a:pt x="14" y="10021"/>
                </a:lnTo>
                <a:lnTo>
                  <a:pt x="9" y="9994"/>
                </a:lnTo>
                <a:lnTo>
                  <a:pt x="6" y="9967"/>
                </a:lnTo>
                <a:lnTo>
                  <a:pt x="3" y="9940"/>
                </a:lnTo>
                <a:lnTo>
                  <a:pt x="1" y="9912"/>
                </a:lnTo>
                <a:lnTo>
                  <a:pt x="0" y="9885"/>
                </a:lnTo>
                <a:lnTo>
                  <a:pt x="0" y="9857"/>
                </a:lnTo>
                <a:lnTo>
                  <a:pt x="0" y="5509"/>
                </a:lnTo>
                <a:lnTo>
                  <a:pt x="1" y="5453"/>
                </a:lnTo>
                <a:lnTo>
                  <a:pt x="2" y="5398"/>
                </a:lnTo>
                <a:lnTo>
                  <a:pt x="5" y="5342"/>
                </a:lnTo>
                <a:lnTo>
                  <a:pt x="9" y="5288"/>
                </a:lnTo>
                <a:lnTo>
                  <a:pt x="15" y="5235"/>
                </a:lnTo>
                <a:lnTo>
                  <a:pt x="21" y="5182"/>
                </a:lnTo>
                <a:lnTo>
                  <a:pt x="28" y="5130"/>
                </a:lnTo>
                <a:lnTo>
                  <a:pt x="37" y="5079"/>
                </a:lnTo>
                <a:lnTo>
                  <a:pt x="47" y="5028"/>
                </a:lnTo>
                <a:lnTo>
                  <a:pt x="57" y="4978"/>
                </a:lnTo>
                <a:lnTo>
                  <a:pt x="70" y="4929"/>
                </a:lnTo>
                <a:lnTo>
                  <a:pt x="83" y="4880"/>
                </a:lnTo>
                <a:lnTo>
                  <a:pt x="97" y="4832"/>
                </a:lnTo>
                <a:lnTo>
                  <a:pt x="112" y="4785"/>
                </a:lnTo>
                <a:lnTo>
                  <a:pt x="129" y="4739"/>
                </a:lnTo>
                <a:lnTo>
                  <a:pt x="147" y="4693"/>
                </a:lnTo>
                <a:lnTo>
                  <a:pt x="166" y="4648"/>
                </a:lnTo>
                <a:lnTo>
                  <a:pt x="187" y="4604"/>
                </a:lnTo>
                <a:lnTo>
                  <a:pt x="208" y="4560"/>
                </a:lnTo>
                <a:lnTo>
                  <a:pt x="230" y="4518"/>
                </a:lnTo>
                <a:lnTo>
                  <a:pt x="255" y="4476"/>
                </a:lnTo>
                <a:lnTo>
                  <a:pt x="279" y="4435"/>
                </a:lnTo>
                <a:lnTo>
                  <a:pt x="306" y="4393"/>
                </a:lnTo>
                <a:lnTo>
                  <a:pt x="332" y="4354"/>
                </a:lnTo>
                <a:lnTo>
                  <a:pt x="361" y="4315"/>
                </a:lnTo>
                <a:lnTo>
                  <a:pt x="391" y="4275"/>
                </a:lnTo>
                <a:lnTo>
                  <a:pt x="421" y="4238"/>
                </a:lnTo>
                <a:lnTo>
                  <a:pt x="453" y="4201"/>
                </a:lnTo>
                <a:lnTo>
                  <a:pt x="486" y="4165"/>
                </a:lnTo>
                <a:lnTo>
                  <a:pt x="520" y="4129"/>
                </a:lnTo>
                <a:lnTo>
                  <a:pt x="556" y="4093"/>
                </a:lnTo>
                <a:lnTo>
                  <a:pt x="592" y="4059"/>
                </a:lnTo>
                <a:lnTo>
                  <a:pt x="629" y="4025"/>
                </a:lnTo>
                <a:lnTo>
                  <a:pt x="668" y="3994"/>
                </a:lnTo>
                <a:lnTo>
                  <a:pt x="707" y="3963"/>
                </a:lnTo>
                <a:lnTo>
                  <a:pt x="747" y="3933"/>
                </a:lnTo>
                <a:lnTo>
                  <a:pt x="789" y="3904"/>
                </a:lnTo>
                <a:lnTo>
                  <a:pt x="830" y="3876"/>
                </a:lnTo>
                <a:lnTo>
                  <a:pt x="873" y="3849"/>
                </a:lnTo>
                <a:lnTo>
                  <a:pt x="916" y="3823"/>
                </a:lnTo>
                <a:lnTo>
                  <a:pt x="961" y="3799"/>
                </a:lnTo>
                <a:lnTo>
                  <a:pt x="1005" y="3775"/>
                </a:lnTo>
                <a:lnTo>
                  <a:pt x="1052" y="3752"/>
                </a:lnTo>
                <a:lnTo>
                  <a:pt x="1099" y="3731"/>
                </a:lnTo>
                <a:lnTo>
                  <a:pt x="1146" y="3711"/>
                </a:lnTo>
                <a:lnTo>
                  <a:pt x="1194" y="3691"/>
                </a:lnTo>
                <a:lnTo>
                  <a:pt x="1244" y="3672"/>
                </a:lnTo>
                <a:lnTo>
                  <a:pt x="1294" y="3655"/>
                </a:lnTo>
                <a:lnTo>
                  <a:pt x="1345" y="3640"/>
                </a:lnTo>
                <a:lnTo>
                  <a:pt x="1397" y="3624"/>
                </a:lnTo>
                <a:lnTo>
                  <a:pt x="1450" y="3610"/>
                </a:lnTo>
                <a:lnTo>
                  <a:pt x="1503" y="3597"/>
                </a:lnTo>
                <a:lnTo>
                  <a:pt x="1558" y="3584"/>
                </a:lnTo>
                <a:lnTo>
                  <a:pt x="1614" y="3574"/>
                </a:lnTo>
                <a:lnTo>
                  <a:pt x="1670" y="3564"/>
                </a:lnTo>
                <a:lnTo>
                  <a:pt x="1726" y="3554"/>
                </a:lnTo>
                <a:lnTo>
                  <a:pt x="1785" y="3547"/>
                </a:lnTo>
                <a:lnTo>
                  <a:pt x="1843" y="3540"/>
                </a:lnTo>
                <a:lnTo>
                  <a:pt x="1902" y="3534"/>
                </a:lnTo>
                <a:lnTo>
                  <a:pt x="1963" y="3530"/>
                </a:lnTo>
                <a:lnTo>
                  <a:pt x="2024" y="3526"/>
                </a:lnTo>
                <a:lnTo>
                  <a:pt x="2086" y="3524"/>
                </a:lnTo>
                <a:lnTo>
                  <a:pt x="2149" y="3522"/>
                </a:lnTo>
                <a:lnTo>
                  <a:pt x="2212" y="3522"/>
                </a:lnTo>
                <a:lnTo>
                  <a:pt x="2218" y="3517"/>
                </a:lnTo>
                <a:lnTo>
                  <a:pt x="2224" y="3514"/>
                </a:lnTo>
                <a:lnTo>
                  <a:pt x="2230" y="3513"/>
                </a:lnTo>
                <a:lnTo>
                  <a:pt x="2237" y="3512"/>
                </a:lnTo>
                <a:lnTo>
                  <a:pt x="2243" y="3512"/>
                </a:lnTo>
                <a:lnTo>
                  <a:pt x="2251" y="3512"/>
                </a:lnTo>
                <a:lnTo>
                  <a:pt x="2261" y="3512"/>
                </a:lnTo>
                <a:lnTo>
                  <a:pt x="2274" y="3512"/>
                </a:lnTo>
                <a:lnTo>
                  <a:pt x="2312" y="3514"/>
                </a:lnTo>
                <a:lnTo>
                  <a:pt x="2353" y="3516"/>
                </a:lnTo>
                <a:lnTo>
                  <a:pt x="2393" y="3517"/>
                </a:lnTo>
                <a:lnTo>
                  <a:pt x="2435" y="3519"/>
                </a:lnTo>
                <a:lnTo>
                  <a:pt x="2479" y="3520"/>
                </a:lnTo>
                <a:lnTo>
                  <a:pt x="2522" y="3520"/>
                </a:lnTo>
                <a:lnTo>
                  <a:pt x="2568" y="3522"/>
                </a:lnTo>
                <a:lnTo>
                  <a:pt x="2615" y="3522"/>
                </a:lnTo>
                <a:lnTo>
                  <a:pt x="2616" y="3516"/>
                </a:lnTo>
                <a:lnTo>
                  <a:pt x="2617" y="3511"/>
                </a:lnTo>
                <a:lnTo>
                  <a:pt x="2620" y="3505"/>
                </a:lnTo>
                <a:lnTo>
                  <a:pt x="2623" y="3498"/>
                </a:lnTo>
                <a:lnTo>
                  <a:pt x="2634" y="3483"/>
                </a:lnTo>
                <a:lnTo>
                  <a:pt x="2649" y="3466"/>
                </a:lnTo>
                <a:lnTo>
                  <a:pt x="2663" y="3450"/>
                </a:lnTo>
                <a:lnTo>
                  <a:pt x="2674" y="3439"/>
                </a:lnTo>
                <a:lnTo>
                  <a:pt x="2678" y="3434"/>
                </a:lnTo>
                <a:lnTo>
                  <a:pt x="2683" y="3431"/>
                </a:lnTo>
                <a:lnTo>
                  <a:pt x="2686" y="3430"/>
                </a:lnTo>
                <a:lnTo>
                  <a:pt x="2688" y="3429"/>
                </a:lnTo>
                <a:lnTo>
                  <a:pt x="2651" y="3417"/>
                </a:lnTo>
                <a:lnTo>
                  <a:pt x="2614" y="3406"/>
                </a:lnTo>
                <a:lnTo>
                  <a:pt x="2578" y="3393"/>
                </a:lnTo>
                <a:lnTo>
                  <a:pt x="2542" y="3380"/>
                </a:lnTo>
                <a:lnTo>
                  <a:pt x="2506" y="3366"/>
                </a:lnTo>
                <a:lnTo>
                  <a:pt x="2471" y="3351"/>
                </a:lnTo>
                <a:lnTo>
                  <a:pt x="2436" y="3337"/>
                </a:lnTo>
                <a:lnTo>
                  <a:pt x="2402" y="3322"/>
                </a:lnTo>
                <a:lnTo>
                  <a:pt x="2368" y="3306"/>
                </a:lnTo>
                <a:lnTo>
                  <a:pt x="2336" y="3289"/>
                </a:lnTo>
                <a:lnTo>
                  <a:pt x="2303" y="3272"/>
                </a:lnTo>
                <a:lnTo>
                  <a:pt x="2271" y="3255"/>
                </a:lnTo>
                <a:lnTo>
                  <a:pt x="2239" y="3237"/>
                </a:lnTo>
                <a:lnTo>
                  <a:pt x="2208" y="3218"/>
                </a:lnTo>
                <a:lnTo>
                  <a:pt x="2177" y="3198"/>
                </a:lnTo>
                <a:lnTo>
                  <a:pt x="2147" y="3178"/>
                </a:lnTo>
                <a:lnTo>
                  <a:pt x="2117" y="3158"/>
                </a:lnTo>
                <a:lnTo>
                  <a:pt x="2087" y="3137"/>
                </a:lnTo>
                <a:lnTo>
                  <a:pt x="2058" y="3115"/>
                </a:lnTo>
                <a:lnTo>
                  <a:pt x="2030" y="3093"/>
                </a:lnTo>
                <a:lnTo>
                  <a:pt x="2002" y="3071"/>
                </a:lnTo>
                <a:lnTo>
                  <a:pt x="1975" y="3047"/>
                </a:lnTo>
                <a:lnTo>
                  <a:pt x="1948" y="3024"/>
                </a:lnTo>
                <a:lnTo>
                  <a:pt x="1921" y="3000"/>
                </a:lnTo>
                <a:lnTo>
                  <a:pt x="1895" y="2975"/>
                </a:lnTo>
                <a:lnTo>
                  <a:pt x="1869" y="2950"/>
                </a:lnTo>
                <a:lnTo>
                  <a:pt x="1844" y="2924"/>
                </a:lnTo>
                <a:lnTo>
                  <a:pt x="1820" y="2898"/>
                </a:lnTo>
                <a:lnTo>
                  <a:pt x="1795" y="2871"/>
                </a:lnTo>
                <a:lnTo>
                  <a:pt x="1771" y="2843"/>
                </a:lnTo>
                <a:lnTo>
                  <a:pt x="1747" y="2816"/>
                </a:lnTo>
                <a:lnTo>
                  <a:pt x="1725" y="2787"/>
                </a:lnTo>
                <a:lnTo>
                  <a:pt x="1703" y="2757"/>
                </a:lnTo>
                <a:lnTo>
                  <a:pt x="1682" y="2729"/>
                </a:lnTo>
                <a:lnTo>
                  <a:pt x="1660" y="2699"/>
                </a:lnTo>
                <a:lnTo>
                  <a:pt x="1640" y="2669"/>
                </a:lnTo>
                <a:lnTo>
                  <a:pt x="1621" y="2638"/>
                </a:lnTo>
                <a:lnTo>
                  <a:pt x="1603" y="2608"/>
                </a:lnTo>
                <a:lnTo>
                  <a:pt x="1585" y="2578"/>
                </a:lnTo>
                <a:lnTo>
                  <a:pt x="1568" y="2547"/>
                </a:lnTo>
                <a:lnTo>
                  <a:pt x="1551" y="2516"/>
                </a:lnTo>
                <a:lnTo>
                  <a:pt x="1535" y="2484"/>
                </a:lnTo>
                <a:lnTo>
                  <a:pt x="1520" y="2452"/>
                </a:lnTo>
                <a:lnTo>
                  <a:pt x="1506" y="2420"/>
                </a:lnTo>
                <a:lnTo>
                  <a:pt x="1493" y="2388"/>
                </a:lnTo>
                <a:lnTo>
                  <a:pt x="1479" y="2356"/>
                </a:lnTo>
                <a:lnTo>
                  <a:pt x="1467" y="2324"/>
                </a:lnTo>
                <a:lnTo>
                  <a:pt x="1455" y="2291"/>
                </a:lnTo>
                <a:lnTo>
                  <a:pt x="1445" y="2258"/>
                </a:lnTo>
                <a:lnTo>
                  <a:pt x="1434" y="2225"/>
                </a:lnTo>
                <a:lnTo>
                  <a:pt x="1425" y="2191"/>
                </a:lnTo>
                <a:lnTo>
                  <a:pt x="1416" y="2157"/>
                </a:lnTo>
                <a:lnTo>
                  <a:pt x="1408" y="2123"/>
                </a:lnTo>
                <a:lnTo>
                  <a:pt x="1400" y="2089"/>
                </a:lnTo>
                <a:lnTo>
                  <a:pt x="1394" y="2054"/>
                </a:lnTo>
                <a:lnTo>
                  <a:pt x="1389" y="2018"/>
                </a:lnTo>
                <a:lnTo>
                  <a:pt x="1383" y="1983"/>
                </a:lnTo>
                <a:lnTo>
                  <a:pt x="1378" y="1948"/>
                </a:lnTo>
                <a:lnTo>
                  <a:pt x="1375" y="1912"/>
                </a:lnTo>
                <a:lnTo>
                  <a:pt x="1372" y="1876"/>
                </a:lnTo>
                <a:lnTo>
                  <a:pt x="1368" y="1840"/>
                </a:lnTo>
                <a:lnTo>
                  <a:pt x="1367" y="1804"/>
                </a:lnTo>
                <a:lnTo>
                  <a:pt x="1366" y="1767"/>
                </a:lnTo>
                <a:lnTo>
                  <a:pt x="1365" y="1729"/>
                </a:lnTo>
                <a:lnTo>
                  <a:pt x="1366" y="1686"/>
                </a:lnTo>
                <a:lnTo>
                  <a:pt x="1367" y="1641"/>
                </a:lnTo>
                <a:lnTo>
                  <a:pt x="1370" y="1598"/>
                </a:lnTo>
                <a:lnTo>
                  <a:pt x="1374" y="1555"/>
                </a:lnTo>
                <a:lnTo>
                  <a:pt x="1378" y="1511"/>
                </a:lnTo>
                <a:lnTo>
                  <a:pt x="1383" y="1469"/>
                </a:lnTo>
                <a:lnTo>
                  <a:pt x="1390" y="1427"/>
                </a:lnTo>
                <a:lnTo>
                  <a:pt x="1397" y="1386"/>
                </a:lnTo>
                <a:lnTo>
                  <a:pt x="1405" y="1345"/>
                </a:lnTo>
                <a:lnTo>
                  <a:pt x="1415" y="1304"/>
                </a:lnTo>
                <a:lnTo>
                  <a:pt x="1426" y="1264"/>
                </a:lnTo>
                <a:lnTo>
                  <a:pt x="1437" y="1223"/>
                </a:lnTo>
                <a:lnTo>
                  <a:pt x="1449" y="1184"/>
                </a:lnTo>
                <a:lnTo>
                  <a:pt x="1463" y="1145"/>
                </a:lnTo>
                <a:lnTo>
                  <a:pt x="1477" y="1106"/>
                </a:lnTo>
                <a:lnTo>
                  <a:pt x="1493" y="1068"/>
                </a:lnTo>
                <a:lnTo>
                  <a:pt x="1508" y="1030"/>
                </a:lnTo>
                <a:lnTo>
                  <a:pt x="1527" y="993"/>
                </a:lnTo>
                <a:lnTo>
                  <a:pt x="1545" y="955"/>
                </a:lnTo>
                <a:lnTo>
                  <a:pt x="1564" y="919"/>
                </a:lnTo>
                <a:lnTo>
                  <a:pt x="1585" y="883"/>
                </a:lnTo>
                <a:lnTo>
                  <a:pt x="1606" y="847"/>
                </a:lnTo>
                <a:lnTo>
                  <a:pt x="1628" y="811"/>
                </a:lnTo>
                <a:lnTo>
                  <a:pt x="1652" y="776"/>
                </a:lnTo>
                <a:lnTo>
                  <a:pt x="1676" y="742"/>
                </a:lnTo>
                <a:lnTo>
                  <a:pt x="1702" y="708"/>
                </a:lnTo>
                <a:lnTo>
                  <a:pt x="1728" y="674"/>
                </a:lnTo>
                <a:lnTo>
                  <a:pt x="1756" y="640"/>
                </a:lnTo>
                <a:lnTo>
                  <a:pt x="1783" y="607"/>
                </a:lnTo>
                <a:lnTo>
                  <a:pt x="1813" y="574"/>
                </a:lnTo>
                <a:lnTo>
                  <a:pt x="1844" y="542"/>
                </a:lnTo>
                <a:lnTo>
                  <a:pt x="1875" y="510"/>
                </a:lnTo>
                <a:lnTo>
                  <a:pt x="1907" y="478"/>
                </a:lnTo>
                <a:lnTo>
                  <a:pt x="1940" y="448"/>
                </a:lnTo>
                <a:lnTo>
                  <a:pt x="1971" y="419"/>
                </a:lnTo>
                <a:lnTo>
                  <a:pt x="2005" y="390"/>
                </a:lnTo>
                <a:lnTo>
                  <a:pt x="2038" y="362"/>
                </a:lnTo>
                <a:lnTo>
                  <a:pt x="2072" y="336"/>
                </a:lnTo>
                <a:lnTo>
                  <a:pt x="2106" y="311"/>
                </a:lnTo>
                <a:lnTo>
                  <a:pt x="2141" y="287"/>
                </a:lnTo>
                <a:lnTo>
                  <a:pt x="2176" y="263"/>
                </a:lnTo>
                <a:lnTo>
                  <a:pt x="2211" y="240"/>
                </a:lnTo>
                <a:lnTo>
                  <a:pt x="2247" y="219"/>
                </a:lnTo>
                <a:lnTo>
                  <a:pt x="2284" y="199"/>
                </a:lnTo>
                <a:lnTo>
                  <a:pt x="2320" y="179"/>
                </a:lnTo>
                <a:lnTo>
                  <a:pt x="2357" y="160"/>
                </a:lnTo>
                <a:lnTo>
                  <a:pt x="2395" y="143"/>
                </a:lnTo>
                <a:lnTo>
                  <a:pt x="2432" y="127"/>
                </a:lnTo>
                <a:lnTo>
                  <a:pt x="2470" y="111"/>
                </a:lnTo>
                <a:lnTo>
                  <a:pt x="2510" y="98"/>
                </a:lnTo>
                <a:lnTo>
                  <a:pt x="2549" y="84"/>
                </a:lnTo>
                <a:lnTo>
                  <a:pt x="2588" y="71"/>
                </a:lnTo>
                <a:lnTo>
                  <a:pt x="2628" y="60"/>
                </a:lnTo>
                <a:lnTo>
                  <a:pt x="2668" y="50"/>
                </a:lnTo>
                <a:lnTo>
                  <a:pt x="2709" y="40"/>
                </a:lnTo>
                <a:lnTo>
                  <a:pt x="2750" y="32"/>
                </a:lnTo>
                <a:lnTo>
                  <a:pt x="2791" y="24"/>
                </a:lnTo>
                <a:lnTo>
                  <a:pt x="2833" y="18"/>
                </a:lnTo>
                <a:lnTo>
                  <a:pt x="2876" y="13"/>
                </a:lnTo>
                <a:lnTo>
                  <a:pt x="2918" y="7"/>
                </a:lnTo>
                <a:lnTo>
                  <a:pt x="2962" y="4"/>
                </a:lnTo>
                <a:lnTo>
                  <a:pt x="3005" y="2"/>
                </a:lnTo>
                <a:lnTo>
                  <a:pt x="3049" y="1"/>
                </a:lnTo>
                <a:lnTo>
                  <a:pt x="3094" y="0"/>
                </a:lnTo>
                <a:lnTo>
                  <a:pt x="3138" y="1"/>
                </a:lnTo>
                <a:lnTo>
                  <a:pt x="3183" y="2"/>
                </a:lnTo>
                <a:lnTo>
                  <a:pt x="3226" y="4"/>
                </a:lnTo>
                <a:lnTo>
                  <a:pt x="3270" y="7"/>
                </a:lnTo>
                <a:lnTo>
                  <a:pt x="3312" y="13"/>
                </a:lnTo>
                <a:lnTo>
                  <a:pt x="3356" y="18"/>
                </a:lnTo>
                <a:lnTo>
                  <a:pt x="3397" y="24"/>
                </a:lnTo>
                <a:lnTo>
                  <a:pt x="3440" y="32"/>
                </a:lnTo>
                <a:lnTo>
                  <a:pt x="3481" y="40"/>
                </a:lnTo>
                <a:lnTo>
                  <a:pt x="3521" y="50"/>
                </a:lnTo>
                <a:lnTo>
                  <a:pt x="3563" y="60"/>
                </a:lnTo>
                <a:lnTo>
                  <a:pt x="3602" y="71"/>
                </a:lnTo>
                <a:lnTo>
                  <a:pt x="3643" y="84"/>
                </a:lnTo>
                <a:lnTo>
                  <a:pt x="3682" y="98"/>
                </a:lnTo>
                <a:lnTo>
                  <a:pt x="3721" y="111"/>
                </a:lnTo>
                <a:lnTo>
                  <a:pt x="3759" y="127"/>
                </a:lnTo>
                <a:lnTo>
                  <a:pt x="3798" y="143"/>
                </a:lnTo>
                <a:lnTo>
                  <a:pt x="3835" y="160"/>
                </a:lnTo>
                <a:lnTo>
                  <a:pt x="3873" y="179"/>
                </a:lnTo>
                <a:lnTo>
                  <a:pt x="3909" y="199"/>
                </a:lnTo>
                <a:lnTo>
                  <a:pt x="3946" y="219"/>
                </a:lnTo>
                <a:lnTo>
                  <a:pt x="3982" y="240"/>
                </a:lnTo>
                <a:lnTo>
                  <a:pt x="4017" y="263"/>
                </a:lnTo>
                <a:lnTo>
                  <a:pt x="4053" y="287"/>
                </a:lnTo>
                <a:lnTo>
                  <a:pt x="4088" y="311"/>
                </a:lnTo>
                <a:lnTo>
                  <a:pt x="4122" y="336"/>
                </a:lnTo>
                <a:lnTo>
                  <a:pt x="4156" y="362"/>
                </a:lnTo>
                <a:lnTo>
                  <a:pt x="4190" y="390"/>
                </a:lnTo>
                <a:lnTo>
                  <a:pt x="4223" y="419"/>
                </a:lnTo>
                <a:lnTo>
                  <a:pt x="4256" y="448"/>
                </a:lnTo>
                <a:lnTo>
                  <a:pt x="4289" y="478"/>
                </a:lnTo>
                <a:lnTo>
                  <a:pt x="4321" y="510"/>
                </a:lnTo>
                <a:lnTo>
                  <a:pt x="4353" y="542"/>
                </a:lnTo>
                <a:lnTo>
                  <a:pt x="4383" y="574"/>
                </a:lnTo>
                <a:lnTo>
                  <a:pt x="4412" y="607"/>
                </a:lnTo>
                <a:lnTo>
                  <a:pt x="4440" y="640"/>
                </a:lnTo>
                <a:lnTo>
                  <a:pt x="4467" y="674"/>
                </a:lnTo>
                <a:lnTo>
                  <a:pt x="4493" y="708"/>
                </a:lnTo>
                <a:lnTo>
                  <a:pt x="4518" y="742"/>
                </a:lnTo>
                <a:lnTo>
                  <a:pt x="4543" y="776"/>
                </a:lnTo>
                <a:lnTo>
                  <a:pt x="4566" y="811"/>
                </a:lnTo>
                <a:lnTo>
                  <a:pt x="4588" y="847"/>
                </a:lnTo>
                <a:lnTo>
                  <a:pt x="4610" y="883"/>
                </a:lnTo>
                <a:lnTo>
                  <a:pt x="4630" y="919"/>
                </a:lnTo>
                <a:lnTo>
                  <a:pt x="4649" y="955"/>
                </a:lnTo>
                <a:lnTo>
                  <a:pt x="4667" y="993"/>
                </a:lnTo>
                <a:lnTo>
                  <a:pt x="4685" y="1030"/>
                </a:lnTo>
                <a:lnTo>
                  <a:pt x="4701" y="1068"/>
                </a:lnTo>
                <a:lnTo>
                  <a:pt x="4716" y="1106"/>
                </a:lnTo>
                <a:lnTo>
                  <a:pt x="4731" y="1145"/>
                </a:lnTo>
                <a:lnTo>
                  <a:pt x="4745" y="1184"/>
                </a:lnTo>
                <a:lnTo>
                  <a:pt x="4756" y="1223"/>
                </a:lnTo>
                <a:lnTo>
                  <a:pt x="4768" y="1264"/>
                </a:lnTo>
                <a:lnTo>
                  <a:pt x="4779" y="1304"/>
                </a:lnTo>
                <a:lnTo>
                  <a:pt x="4788" y="1345"/>
                </a:lnTo>
                <a:lnTo>
                  <a:pt x="4797" y="1386"/>
                </a:lnTo>
                <a:lnTo>
                  <a:pt x="4803" y="1427"/>
                </a:lnTo>
                <a:lnTo>
                  <a:pt x="4810" y="1469"/>
                </a:lnTo>
                <a:lnTo>
                  <a:pt x="4816" y="1511"/>
                </a:lnTo>
                <a:lnTo>
                  <a:pt x="4820" y="1555"/>
                </a:lnTo>
                <a:lnTo>
                  <a:pt x="4823" y="1598"/>
                </a:lnTo>
                <a:lnTo>
                  <a:pt x="4825" y="1641"/>
                </a:lnTo>
                <a:lnTo>
                  <a:pt x="4827" y="1686"/>
                </a:lnTo>
                <a:lnTo>
                  <a:pt x="4827" y="1729"/>
                </a:lnTo>
                <a:lnTo>
                  <a:pt x="4827" y="1768"/>
                </a:lnTo>
                <a:lnTo>
                  <a:pt x="4826" y="1806"/>
                </a:lnTo>
                <a:lnTo>
                  <a:pt x="4824" y="1843"/>
                </a:lnTo>
                <a:lnTo>
                  <a:pt x="4822" y="1880"/>
                </a:lnTo>
                <a:lnTo>
                  <a:pt x="4818" y="1917"/>
                </a:lnTo>
                <a:lnTo>
                  <a:pt x="4814" y="1954"/>
                </a:lnTo>
                <a:lnTo>
                  <a:pt x="4808" y="1990"/>
                </a:lnTo>
                <a:lnTo>
                  <a:pt x="4803" y="2027"/>
                </a:lnTo>
                <a:lnTo>
                  <a:pt x="4797" y="2062"/>
                </a:lnTo>
                <a:lnTo>
                  <a:pt x="4789" y="2098"/>
                </a:lnTo>
                <a:lnTo>
                  <a:pt x="4781" y="2134"/>
                </a:lnTo>
                <a:lnTo>
                  <a:pt x="4772" y="2169"/>
                </a:lnTo>
                <a:lnTo>
                  <a:pt x="4763" y="2204"/>
                </a:lnTo>
                <a:lnTo>
                  <a:pt x="4752" y="2240"/>
                </a:lnTo>
                <a:lnTo>
                  <a:pt x="4740" y="2274"/>
                </a:lnTo>
                <a:lnTo>
                  <a:pt x="4729" y="2308"/>
                </a:lnTo>
                <a:lnTo>
                  <a:pt x="4716" y="2342"/>
                </a:lnTo>
                <a:lnTo>
                  <a:pt x="4702" y="2376"/>
                </a:lnTo>
                <a:lnTo>
                  <a:pt x="4688" y="2410"/>
                </a:lnTo>
                <a:lnTo>
                  <a:pt x="4673" y="2443"/>
                </a:lnTo>
                <a:lnTo>
                  <a:pt x="4657" y="2476"/>
                </a:lnTo>
                <a:lnTo>
                  <a:pt x="4641" y="2508"/>
                </a:lnTo>
                <a:lnTo>
                  <a:pt x="4624" y="2541"/>
                </a:lnTo>
                <a:lnTo>
                  <a:pt x="4605" y="2573"/>
                </a:lnTo>
                <a:lnTo>
                  <a:pt x="4586" y="2606"/>
                </a:lnTo>
                <a:lnTo>
                  <a:pt x="4566" y="2638"/>
                </a:lnTo>
                <a:lnTo>
                  <a:pt x="4546" y="2669"/>
                </a:lnTo>
                <a:lnTo>
                  <a:pt x="4525" y="2701"/>
                </a:lnTo>
                <a:lnTo>
                  <a:pt x="4502" y="2732"/>
                </a:lnTo>
                <a:lnTo>
                  <a:pt x="4480" y="2763"/>
                </a:lnTo>
                <a:lnTo>
                  <a:pt x="4456" y="2793"/>
                </a:lnTo>
                <a:lnTo>
                  <a:pt x="4431" y="2824"/>
                </a:lnTo>
                <a:lnTo>
                  <a:pt x="4407" y="2853"/>
                </a:lnTo>
                <a:lnTo>
                  <a:pt x="4381" y="2883"/>
                </a:lnTo>
                <a:lnTo>
                  <a:pt x="4356" y="2910"/>
                </a:lnTo>
                <a:lnTo>
                  <a:pt x="4329" y="2938"/>
                </a:lnTo>
                <a:lnTo>
                  <a:pt x="4303" y="2965"/>
                </a:lnTo>
                <a:lnTo>
                  <a:pt x="4276" y="2991"/>
                </a:lnTo>
                <a:lnTo>
                  <a:pt x="4249" y="3017"/>
                </a:lnTo>
                <a:lnTo>
                  <a:pt x="4220" y="3041"/>
                </a:lnTo>
                <a:lnTo>
                  <a:pt x="4192" y="3066"/>
                </a:lnTo>
                <a:lnTo>
                  <a:pt x="4164" y="3089"/>
                </a:lnTo>
                <a:lnTo>
                  <a:pt x="4134" y="3112"/>
                </a:lnTo>
                <a:lnTo>
                  <a:pt x="4105" y="3134"/>
                </a:lnTo>
                <a:lnTo>
                  <a:pt x="4075" y="3155"/>
                </a:lnTo>
                <a:lnTo>
                  <a:pt x="4045" y="3176"/>
                </a:lnTo>
                <a:lnTo>
                  <a:pt x="4014" y="3196"/>
                </a:lnTo>
                <a:lnTo>
                  <a:pt x="3982" y="3215"/>
                </a:lnTo>
                <a:lnTo>
                  <a:pt x="3950" y="3233"/>
                </a:lnTo>
                <a:lnTo>
                  <a:pt x="3919" y="3252"/>
                </a:lnTo>
                <a:lnTo>
                  <a:pt x="3887" y="3269"/>
                </a:lnTo>
                <a:lnTo>
                  <a:pt x="3854" y="3286"/>
                </a:lnTo>
                <a:lnTo>
                  <a:pt x="3820" y="3301"/>
                </a:lnTo>
                <a:lnTo>
                  <a:pt x="3786" y="3316"/>
                </a:lnTo>
                <a:lnTo>
                  <a:pt x="3752" y="3331"/>
                </a:lnTo>
                <a:lnTo>
                  <a:pt x="3718" y="3344"/>
                </a:lnTo>
                <a:lnTo>
                  <a:pt x="3683" y="3358"/>
                </a:lnTo>
                <a:lnTo>
                  <a:pt x="3647" y="3370"/>
                </a:lnTo>
                <a:lnTo>
                  <a:pt x="3611" y="3381"/>
                </a:lnTo>
                <a:lnTo>
                  <a:pt x="3575" y="3393"/>
                </a:lnTo>
                <a:lnTo>
                  <a:pt x="3538" y="3402"/>
                </a:lnTo>
                <a:lnTo>
                  <a:pt x="3500" y="3412"/>
                </a:lnTo>
                <a:lnTo>
                  <a:pt x="3463" y="3421"/>
                </a:lnTo>
                <a:lnTo>
                  <a:pt x="3425" y="3429"/>
                </a:lnTo>
                <a:lnTo>
                  <a:pt x="3438" y="3443"/>
                </a:lnTo>
                <a:lnTo>
                  <a:pt x="3449" y="3456"/>
                </a:lnTo>
                <a:lnTo>
                  <a:pt x="3459" y="3468"/>
                </a:lnTo>
                <a:lnTo>
                  <a:pt x="3466" y="3480"/>
                </a:lnTo>
                <a:lnTo>
                  <a:pt x="3473" y="3491"/>
                </a:lnTo>
                <a:lnTo>
                  <a:pt x="3477" y="3501"/>
                </a:lnTo>
                <a:lnTo>
                  <a:pt x="3479" y="3512"/>
                </a:lnTo>
                <a:lnTo>
                  <a:pt x="3480" y="352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Notched Right Arrow 66"/>
          <p:cNvSpPr/>
          <p:nvPr/>
        </p:nvSpPr>
        <p:spPr bwMode="auto">
          <a:xfrm rot="20493927">
            <a:off x="1365825" y="2643365"/>
            <a:ext cx="4283368" cy="439649"/>
          </a:xfrm>
          <a:prstGeom prst="notchedRightArrow">
            <a:avLst>
              <a:gd name="adj1" fmla="val 23956"/>
              <a:gd name="adj2" fmla="val 4940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9" name="Notched Right Arrow 68"/>
          <p:cNvSpPr/>
          <p:nvPr/>
        </p:nvSpPr>
        <p:spPr bwMode="auto">
          <a:xfrm rot="1106073" flipH="1">
            <a:off x="1282966" y="4786310"/>
            <a:ext cx="4283368" cy="439649"/>
          </a:xfrm>
          <a:prstGeom prst="notchedRightArrow">
            <a:avLst>
              <a:gd name="adj1" fmla="val 23956"/>
              <a:gd name="adj2" fmla="val 4940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3" name="Group 31"/>
          <p:cNvGrpSpPr/>
          <p:nvPr/>
        </p:nvGrpSpPr>
        <p:grpSpPr>
          <a:xfrm>
            <a:off x="1530720" y="1709211"/>
            <a:ext cx="2350079" cy="1152692"/>
            <a:chOff x="3516312" y="2027237"/>
            <a:chExt cx="2590799" cy="1270629"/>
          </a:xfrm>
        </p:grpSpPr>
        <p:grpSp>
          <p:nvGrpSpPr>
            <p:cNvPr id="14" name="Group 21"/>
            <p:cNvGrpSpPr/>
            <p:nvPr/>
          </p:nvGrpSpPr>
          <p:grpSpPr>
            <a:xfrm>
              <a:off x="3516312" y="2027237"/>
              <a:ext cx="1819729" cy="356229"/>
              <a:chOff x="3973512" y="1951037"/>
              <a:chExt cx="1819729" cy="356229"/>
            </a:xfrm>
          </p:grpSpPr>
          <p:sp>
            <p:nvSpPr>
              <p:cNvPr id="7" name="Freeform 44"/>
              <p:cNvSpPr>
                <a:spLocks/>
              </p:cNvSpPr>
              <p:nvPr/>
            </p:nvSpPr>
            <p:spPr bwMode="auto">
              <a:xfrm>
                <a:off x="3973512" y="1951037"/>
                <a:ext cx="373587" cy="318335"/>
              </a:xfrm>
              <a:custGeom>
                <a:avLst/>
                <a:gdLst/>
                <a:ahLst/>
                <a:cxnLst>
                  <a:cxn ang="0">
                    <a:pos x="11628" y="554"/>
                  </a:cxn>
                  <a:cxn ang="0">
                    <a:pos x="11566" y="539"/>
                  </a:cxn>
                  <a:cxn ang="0">
                    <a:pos x="11507" y="521"/>
                  </a:cxn>
                  <a:cxn ang="0">
                    <a:pos x="11452" y="501"/>
                  </a:cxn>
                  <a:cxn ang="0">
                    <a:pos x="11398" y="478"/>
                  </a:cxn>
                  <a:cxn ang="0">
                    <a:pos x="11347" y="451"/>
                  </a:cxn>
                  <a:cxn ang="0">
                    <a:pos x="11300" y="422"/>
                  </a:cxn>
                  <a:cxn ang="0">
                    <a:pos x="11254" y="391"/>
                  </a:cxn>
                  <a:cxn ang="0">
                    <a:pos x="11211" y="355"/>
                  </a:cxn>
                  <a:cxn ang="0">
                    <a:pos x="11171" y="318"/>
                  </a:cxn>
                  <a:cxn ang="0">
                    <a:pos x="11134" y="277"/>
                  </a:cxn>
                  <a:cxn ang="0">
                    <a:pos x="11099" y="233"/>
                  </a:cxn>
                  <a:cxn ang="0">
                    <a:pos x="11067" y="186"/>
                  </a:cxn>
                  <a:cxn ang="0">
                    <a:pos x="11037" y="137"/>
                  </a:cxn>
                  <a:cxn ang="0">
                    <a:pos x="11010" y="84"/>
                  </a:cxn>
                  <a:cxn ang="0">
                    <a:pos x="10987" y="30"/>
                  </a:cxn>
                  <a:cxn ang="0">
                    <a:pos x="5135" y="726"/>
                  </a:cxn>
                  <a:cxn ang="0">
                    <a:pos x="5077" y="766"/>
                  </a:cxn>
                  <a:cxn ang="0">
                    <a:pos x="5025" y="808"/>
                  </a:cxn>
                  <a:cxn ang="0">
                    <a:pos x="4980" y="853"/>
                  </a:cxn>
                  <a:cxn ang="0">
                    <a:pos x="4943" y="901"/>
                  </a:cxn>
                  <a:cxn ang="0">
                    <a:pos x="4913" y="951"/>
                  </a:cxn>
                  <a:cxn ang="0">
                    <a:pos x="4888" y="1005"/>
                  </a:cxn>
                  <a:cxn ang="0">
                    <a:pos x="4871" y="1060"/>
                  </a:cxn>
                  <a:cxn ang="0">
                    <a:pos x="4860" y="1119"/>
                  </a:cxn>
                  <a:cxn ang="0">
                    <a:pos x="4779" y="1280"/>
                  </a:cxn>
                  <a:cxn ang="0">
                    <a:pos x="4741" y="1350"/>
                  </a:cxn>
                  <a:cxn ang="0">
                    <a:pos x="4704" y="1412"/>
                  </a:cxn>
                  <a:cxn ang="0">
                    <a:pos x="4669" y="1468"/>
                  </a:cxn>
                  <a:cxn ang="0">
                    <a:pos x="4634" y="1516"/>
                  </a:cxn>
                  <a:cxn ang="0">
                    <a:pos x="4602" y="1557"/>
                  </a:cxn>
                  <a:cxn ang="0">
                    <a:pos x="4570" y="1590"/>
                  </a:cxn>
                  <a:cxn ang="0">
                    <a:pos x="4546" y="1641"/>
                  </a:cxn>
                  <a:cxn ang="0">
                    <a:pos x="4521" y="1684"/>
                  </a:cxn>
                  <a:cxn ang="0">
                    <a:pos x="4493" y="1721"/>
                  </a:cxn>
                  <a:cxn ang="0">
                    <a:pos x="4464" y="1750"/>
                  </a:cxn>
                  <a:cxn ang="0">
                    <a:pos x="4433" y="1773"/>
                  </a:cxn>
                  <a:cxn ang="0">
                    <a:pos x="4399" y="1790"/>
                  </a:cxn>
                  <a:cxn ang="0">
                    <a:pos x="4364" y="1800"/>
                  </a:cxn>
                  <a:cxn ang="0">
                    <a:pos x="4326" y="1803"/>
                  </a:cxn>
                  <a:cxn ang="0">
                    <a:pos x="896" y="2327"/>
                  </a:cxn>
                  <a:cxn ang="0">
                    <a:pos x="803" y="2424"/>
                  </a:cxn>
                  <a:cxn ang="0">
                    <a:pos x="737" y="2487"/>
                  </a:cxn>
                  <a:cxn ang="0">
                    <a:pos x="693" y="2525"/>
                  </a:cxn>
                  <a:cxn ang="0">
                    <a:pos x="651" y="2559"/>
                  </a:cxn>
                  <a:cxn ang="0">
                    <a:pos x="609" y="2591"/>
                  </a:cxn>
                  <a:cxn ang="0">
                    <a:pos x="569" y="2618"/>
                  </a:cxn>
                  <a:cxn ang="0">
                    <a:pos x="528" y="2641"/>
                  </a:cxn>
                  <a:cxn ang="0">
                    <a:pos x="490" y="2662"/>
                  </a:cxn>
                  <a:cxn ang="0">
                    <a:pos x="451" y="2680"/>
                  </a:cxn>
                  <a:cxn ang="0">
                    <a:pos x="414" y="2693"/>
                  </a:cxn>
                  <a:cxn ang="0">
                    <a:pos x="377" y="2703"/>
                  </a:cxn>
                  <a:cxn ang="0">
                    <a:pos x="342" y="2710"/>
                  </a:cxn>
                  <a:cxn ang="0">
                    <a:pos x="306" y="2713"/>
                  </a:cxn>
                  <a:cxn ang="0">
                    <a:pos x="0" y="9921"/>
                  </a:cxn>
                  <a:cxn ang="0">
                    <a:pos x="11660" y="560"/>
                  </a:cxn>
                </a:cxnLst>
                <a:rect l="0" t="0" r="r" b="b"/>
                <a:pathLst>
                  <a:path w="11660" h="9921">
                    <a:moveTo>
                      <a:pt x="11660" y="560"/>
                    </a:moveTo>
                    <a:lnTo>
                      <a:pt x="11628" y="554"/>
                    </a:lnTo>
                    <a:lnTo>
                      <a:pt x="11597" y="546"/>
                    </a:lnTo>
                    <a:lnTo>
                      <a:pt x="11566" y="539"/>
                    </a:lnTo>
                    <a:lnTo>
                      <a:pt x="11537" y="530"/>
                    </a:lnTo>
                    <a:lnTo>
                      <a:pt x="11507" y="521"/>
                    </a:lnTo>
                    <a:lnTo>
                      <a:pt x="11479" y="512"/>
                    </a:lnTo>
                    <a:lnTo>
                      <a:pt x="11452" y="501"/>
                    </a:lnTo>
                    <a:lnTo>
                      <a:pt x="11424" y="490"/>
                    </a:lnTo>
                    <a:lnTo>
                      <a:pt x="11398" y="478"/>
                    </a:lnTo>
                    <a:lnTo>
                      <a:pt x="11373" y="466"/>
                    </a:lnTo>
                    <a:lnTo>
                      <a:pt x="11347" y="451"/>
                    </a:lnTo>
                    <a:lnTo>
                      <a:pt x="11323" y="437"/>
                    </a:lnTo>
                    <a:lnTo>
                      <a:pt x="11300" y="422"/>
                    </a:lnTo>
                    <a:lnTo>
                      <a:pt x="11276" y="407"/>
                    </a:lnTo>
                    <a:lnTo>
                      <a:pt x="11254" y="391"/>
                    </a:lnTo>
                    <a:lnTo>
                      <a:pt x="11232" y="374"/>
                    </a:lnTo>
                    <a:lnTo>
                      <a:pt x="11211" y="355"/>
                    </a:lnTo>
                    <a:lnTo>
                      <a:pt x="11190" y="337"/>
                    </a:lnTo>
                    <a:lnTo>
                      <a:pt x="11171" y="318"/>
                    </a:lnTo>
                    <a:lnTo>
                      <a:pt x="11152" y="298"/>
                    </a:lnTo>
                    <a:lnTo>
                      <a:pt x="11134" y="277"/>
                    </a:lnTo>
                    <a:lnTo>
                      <a:pt x="11115" y="255"/>
                    </a:lnTo>
                    <a:lnTo>
                      <a:pt x="11099" y="233"/>
                    </a:lnTo>
                    <a:lnTo>
                      <a:pt x="11082" y="211"/>
                    </a:lnTo>
                    <a:lnTo>
                      <a:pt x="11067" y="186"/>
                    </a:lnTo>
                    <a:lnTo>
                      <a:pt x="11052" y="162"/>
                    </a:lnTo>
                    <a:lnTo>
                      <a:pt x="11037" y="137"/>
                    </a:lnTo>
                    <a:lnTo>
                      <a:pt x="11023" y="112"/>
                    </a:lnTo>
                    <a:lnTo>
                      <a:pt x="11010" y="84"/>
                    </a:lnTo>
                    <a:lnTo>
                      <a:pt x="10998" y="57"/>
                    </a:lnTo>
                    <a:lnTo>
                      <a:pt x="10987" y="30"/>
                    </a:lnTo>
                    <a:lnTo>
                      <a:pt x="10976" y="0"/>
                    </a:lnTo>
                    <a:lnTo>
                      <a:pt x="5135" y="726"/>
                    </a:lnTo>
                    <a:lnTo>
                      <a:pt x="5105" y="745"/>
                    </a:lnTo>
                    <a:lnTo>
                      <a:pt x="5077" y="766"/>
                    </a:lnTo>
                    <a:lnTo>
                      <a:pt x="5050" y="786"/>
                    </a:lnTo>
                    <a:lnTo>
                      <a:pt x="5025" y="808"/>
                    </a:lnTo>
                    <a:lnTo>
                      <a:pt x="5002" y="831"/>
                    </a:lnTo>
                    <a:lnTo>
                      <a:pt x="4980" y="853"/>
                    </a:lnTo>
                    <a:lnTo>
                      <a:pt x="4961" y="876"/>
                    </a:lnTo>
                    <a:lnTo>
                      <a:pt x="4943" y="901"/>
                    </a:lnTo>
                    <a:lnTo>
                      <a:pt x="4927" y="926"/>
                    </a:lnTo>
                    <a:lnTo>
                      <a:pt x="4913" y="951"/>
                    </a:lnTo>
                    <a:lnTo>
                      <a:pt x="4899" y="977"/>
                    </a:lnTo>
                    <a:lnTo>
                      <a:pt x="4888" y="1005"/>
                    </a:lnTo>
                    <a:lnTo>
                      <a:pt x="4879" y="1032"/>
                    </a:lnTo>
                    <a:lnTo>
                      <a:pt x="4871" y="1060"/>
                    </a:lnTo>
                    <a:lnTo>
                      <a:pt x="4865" y="1090"/>
                    </a:lnTo>
                    <a:lnTo>
                      <a:pt x="4860" y="1119"/>
                    </a:lnTo>
                    <a:lnTo>
                      <a:pt x="4818" y="1203"/>
                    </a:lnTo>
                    <a:lnTo>
                      <a:pt x="4779" y="1280"/>
                    </a:lnTo>
                    <a:lnTo>
                      <a:pt x="4759" y="1316"/>
                    </a:lnTo>
                    <a:lnTo>
                      <a:pt x="4741" y="1350"/>
                    </a:lnTo>
                    <a:lnTo>
                      <a:pt x="4721" y="1382"/>
                    </a:lnTo>
                    <a:lnTo>
                      <a:pt x="4704" y="1412"/>
                    </a:lnTo>
                    <a:lnTo>
                      <a:pt x="4686" y="1442"/>
                    </a:lnTo>
                    <a:lnTo>
                      <a:pt x="4669" y="1468"/>
                    </a:lnTo>
                    <a:lnTo>
                      <a:pt x="4651" y="1493"/>
                    </a:lnTo>
                    <a:lnTo>
                      <a:pt x="4634" y="1516"/>
                    </a:lnTo>
                    <a:lnTo>
                      <a:pt x="4618" y="1538"/>
                    </a:lnTo>
                    <a:lnTo>
                      <a:pt x="4602" y="1557"/>
                    </a:lnTo>
                    <a:lnTo>
                      <a:pt x="4586" y="1574"/>
                    </a:lnTo>
                    <a:lnTo>
                      <a:pt x="4570" y="1590"/>
                    </a:lnTo>
                    <a:lnTo>
                      <a:pt x="4558" y="1617"/>
                    </a:lnTo>
                    <a:lnTo>
                      <a:pt x="4546" y="1641"/>
                    </a:lnTo>
                    <a:lnTo>
                      <a:pt x="4533" y="1663"/>
                    </a:lnTo>
                    <a:lnTo>
                      <a:pt x="4521" y="1684"/>
                    </a:lnTo>
                    <a:lnTo>
                      <a:pt x="4507" y="1704"/>
                    </a:lnTo>
                    <a:lnTo>
                      <a:pt x="4493" y="1721"/>
                    </a:lnTo>
                    <a:lnTo>
                      <a:pt x="4478" y="1737"/>
                    </a:lnTo>
                    <a:lnTo>
                      <a:pt x="4464" y="1750"/>
                    </a:lnTo>
                    <a:lnTo>
                      <a:pt x="4449" y="1763"/>
                    </a:lnTo>
                    <a:lnTo>
                      <a:pt x="4433" y="1773"/>
                    </a:lnTo>
                    <a:lnTo>
                      <a:pt x="4417" y="1783"/>
                    </a:lnTo>
                    <a:lnTo>
                      <a:pt x="4399" y="1790"/>
                    </a:lnTo>
                    <a:lnTo>
                      <a:pt x="4382" y="1796"/>
                    </a:lnTo>
                    <a:lnTo>
                      <a:pt x="4364" y="1800"/>
                    </a:lnTo>
                    <a:lnTo>
                      <a:pt x="4346" y="1802"/>
                    </a:lnTo>
                    <a:lnTo>
                      <a:pt x="4326" y="1803"/>
                    </a:lnTo>
                    <a:lnTo>
                      <a:pt x="942" y="2273"/>
                    </a:lnTo>
                    <a:lnTo>
                      <a:pt x="896" y="2327"/>
                    </a:lnTo>
                    <a:lnTo>
                      <a:pt x="849" y="2377"/>
                    </a:lnTo>
                    <a:lnTo>
                      <a:pt x="803" y="2424"/>
                    </a:lnTo>
                    <a:lnTo>
                      <a:pt x="759" y="2467"/>
                    </a:lnTo>
                    <a:lnTo>
                      <a:pt x="737" y="2487"/>
                    </a:lnTo>
                    <a:lnTo>
                      <a:pt x="715" y="2507"/>
                    </a:lnTo>
                    <a:lnTo>
                      <a:pt x="693" y="2525"/>
                    </a:lnTo>
                    <a:lnTo>
                      <a:pt x="672" y="2542"/>
                    </a:lnTo>
                    <a:lnTo>
                      <a:pt x="651" y="2559"/>
                    </a:lnTo>
                    <a:lnTo>
                      <a:pt x="630" y="2575"/>
                    </a:lnTo>
                    <a:lnTo>
                      <a:pt x="609" y="2591"/>
                    </a:lnTo>
                    <a:lnTo>
                      <a:pt x="589" y="2604"/>
                    </a:lnTo>
                    <a:lnTo>
                      <a:pt x="569" y="2618"/>
                    </a:lnTo>
                    <a:lnTo>
                      <a:pt x="548" y="2630"/>
                    </a:lnTo>
                    <a:lnTo>
                      <a:pt x="528" y="2641"/>
                    </a:lnTo>
                    <a:lnTo>
                      <a:pt x="509" y="2652"/>
                    </a:lnTo>
                    <a:lnTo>
                      <a:pt x="490" y="2662"/>
                    </a:lnTo>
                    <a:lnTo>
                      <a:pt x="470" y="2672"/>
                    </a:lnTo>
                    <a:lnTo>
                      <a:pt x="451" y="2680"/>
                    </a:lnTo>
                    <a:lnTo>
                      <a:pt x="432" y="2687"/>
                    </a:lnTo>
                    <a:lnTo>
                      <a:pt x="414" y="2693"/>
                    </a:lnTo>
                    <a:lnTo>
                      <a:pt x="395" y="2699"/>
                    </a:lnTo>
                    <a:lnTo>
                      <a:pt x="377" y="2703"/>
                    </a:lnTo>
                    <a:lnTo>
                      <a:pt x="359" y="2707"/>
                    </a:lnTo>
                    <a:lnTo>
                      <a:pt x="342" y="2710"/>
                    </a:lnTo>
                    <a:lnTo>
                      <a:pt x="324" y="2712"/>
                    </a:lnTo>
                    <a:lnTo>
                      <a:pt x="306" y="2713"/>
                    </a:lnTo>
                    <a:lnTo>
                      <a:pt x="289" y="2714"/>
                    </a:lnTo>
                    <a:lnTo>
                      <a:pt x="0" y="9921"/>
                    </a:lnTo>
                    <a:lnTo>
                      <a:pt x="11266" y="7736"/>
                    </a:lnTo>
                    <a:lnTo>
                      <a:pt x="11660" y="560"/>
                    </a:lnTo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45441" y="1951037"/>
                <a:ext cx="1447800" cy="356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latin typeface="Arial"/>
                    <a:cs typeface="Arial"/>
                  </a:rPr>
                  <a:t>RDF Data</a:t>
                </a:r>
              </a:p>
            </p:txBody>
          </p:sp>
        </p:grpSp>
        <p:grpSp>
          <p:nvGrpSpPr>
            <p:cNvPr id="15" name="Group 22"/>
            <p:cNvGrpSpPr/>
            <p:nvPr/>
          </p:nvGrpSpPr>
          <p:grpSpPr>
            <a:xfrm>
              <a:off x="3516312" y="2484437"/>
              <a:ext cx="2590799" cy="362683"/>
              <a:chOff x="3973512" y="2470902"/>
              <a:chExt cx="2590799" cy="362683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345440" y="2477356"/>
                <a:ext cx="2218871" cy="356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latin typeface="Arial"/>
                    <a:cs typeface="Arial"/>
                  </a:rPr>
                  <a:t>RDFS/OWL/RIF data</a:t>
                </a:r>
              </a:p>
            </p:txBody>
          </p:sp>
          <p:sp>
            <p:nvSpPr>
              <p:cNvPr id="17" name="Freeform 44"/>
              <p:cNvSpPr>
                <a:spLocks/>
              </p:cNvSpPr>
              <p:nvPr/>
            </p:nvSpPr>
            <p:spPr bwMode="auto">
              <a:xfrm>
                <a:off x="3973512" y="2470902"/>
                <a:ext cx="373587" cy="318335"/>
              </a:xfrm>
              <a:custGeom>
                <a:avLst/>
                <a:gdLst/>
                <a:ahLst/>
                <a:cxnLst>
                  <a:cxn ang="0">
                    <a:pos x="11628" y="554"/>
                  </a:cxn>
                  <a:cxn ang="0">
                    <a:pos x="11566" y="539"/>
                  </a:cxn>
                  <a:cxn ang="0">
                    <a:pos x="11507" y="521"/>
                  </a:cxn>
                  <a:cxn ang="0">
                    <a:pos x="11452" y="501"/>
                  </a:cxn>
                  <a:cxn ang="0">
                    <a:pos x="11398" y="478"/>
                  </a:cxn>
                  <a:cxn ang="0">
                    <a:pos x="11347" y="451"/>
                  </a:cxn>
                  <a:cxn ang="0">
                    <a:pos x="11300" y="422"/>
                  </a:cxn>
                  <a:cxn ang="0">
                    <a:pos x="11254" y="391"/>
                  </a:cxn>
                  <a:cxn ang="0">
                    <a:pos x="11211" y="355"/>
                  </a:cxn>
                  <a:cxn ang="0">
                    <a:pos x="11171" y="318"/>
                  </a:cxn>
                  <a:cxn ang="0">
                    <a:pos x="11134" y="277"/>
                  </a:cxn>
                  <a:cxn ang="0">
                    <a:pos x="11099" y="233"/>
                  </a:cxn>
                  <a:cxn ang="0">
                    <a:pos x="11067" y="186"/>
                  </a:cxn>
                  <a:cxn ang="0">
                    <a:pos x="11037" y="137"/>
                  </a:cxn>
                  <a:cxn ang="0">
                    <a:pos x="11010" y="84"/>
                  </a:cxn>
                  <a:cxn ang="0">
                    <a:pos x="10987" y="30"/>
                  </a:cxn>
                  <a:cxn ang="0">
                    <a:pos x="5135" y="726"/>
                  </a:cxn>
                  <a:cxn ang="0">
                    <a:pos x="5077" y="766"/>
                  </a:cxn>
                  <a:cxn ang="0">
                    <a:pos x="5025" y="808"/>
                  </a:cxn>
                  <a:cxn ang="0">
                    <a:pos x="4980" y="853"/>
                  </a:cxn>
                  <a:cxn ang="0">
                    <a:pos x="4943" y="901"/>
                  </a:cxn>
                  <a:cxn ang="0">
                    <a:pos x="4913" y="951"/>
                  </a:cxn>
                  <a:cxn ang="0">
                    <a:pos x="4888" y="1005"/>
                  </a:cxn>
                  <a:cxn ang="0">
                    <a:pos x="4871" y="1060"/>
                  </a:cxn>
                  <a:cxn ang="0">
                    <a:pos x="4860" y="1119"/>
                  </a:cxn>
                  <a:cxn ang="0">
                    <a:pos x="4779" y="1280"/>
                  </a:cxn>
                  <a:cxn ang="0">
                    <a:pos x="4741" y="1350"/>
                  </a:cxn>
                  <a:cxn ang="0">
                    <a:pos x="4704" y="1412"/>
                  </a:cxn>
                  <a:cxn ang="0">
                    <a:pos x="4669" y="1468"/>
                  </a:cxn>
                  <a:cxn ang="0">
                    <a:pos x="4634" y="1516"/>
                  </a:cxn>
                  <a:cxn ang="0">
                    <a:pos x="4602" y="1557"/>
                  </a:cxn>
                  <a:cxn ang="0">
                    <a:pos x="4570" y="1590"/>
                  </a:cxn>
                  <a:cxn ang="0">
                    <a:pos x="4546" y="1641"/>
                  </a:cxn>
                  <a:cxn ang="0">
                    <a:pos x="4521" y="1684"/>
                  </a:cxn>
                  <a:cxn ang="0">
                    <a:pos x="4493" y="1721"/>
                  </a:cxn>
                  <a:cxn ang="0">
                    <a:pos x="4464" y="1750"/>
                  </a:cxn>
                  <a:cxn ang="0">
                    <a:pos x="4433" y="1773"/>
                  </a:cxn>
                  <a:cxn ang="0">
                    <a:pos x="4399" y="1790"/>
                  </a:cxn>
                  <a:cxn ang="0">
                    <a:pos x="4364" y="1800"/>
                  </a:cxn>
                  <a:cxn ang="0">
                    <a:pos x="4326" y="1803"/>
                  </a:cxn>
                  <a:cxn ang="0">
                    <a:pos x="896" y="2327"/>
                  </a:cxn>
                  <a:cxn ang="0">
                    <a:pos x="803" y="2424"/>
                  </a:cxn>
                  <a:cxn ang="0">
                    <a:pos x="737" y="2487"/>
                  </a:cxn>
                  <a:cxn ang="0">
                    <a:pos x="693" y="2525"/>
                  </a:cxn>
                  <a:cxn ang="0">
                    <a:pos x="651" y="2559"/>
                  </a:cxn>
                  <a:cxn ang="0">
                    <a:pos x="609" y="2591"/>
                  </a:cxn>
                  <a:cxn ang="0">
                    <a:pos x="569" y="2618"/>
                  </a:cxn>
                  <a:cxn ang="0">
                    <a:pos x="528" y="2641"/>
                  </a:cxn>
                  <a:cxn ang="0">
                    <a:pos x="490" y="2662"/>
                  </a:cxn>
                  <a:cxn ang="0">
                    <a:pos x="451" y="2680"/>
                  </a:cxn>
                  <a:cxn ang="0">
                    <a:pos x="414" y="2693"/>
                  </a:cxn>
                  <a:cxn ang="0">
                    <a:pos x="377" y="2703"/>
                  </a:cxn>
                  <a:cxn ang="0">
                    <a:pos x="342" y="2710"/>
                  </a:cxn>
                  <a:cxn ang="0">
                    <a:pos x="306" y="2713"/>
                  </a:cxn>
                  <a:cxn ang="0">
                    <a:pos x="0" y="9921"/>
                  </a:cxn>
                  <a:cxn ang="0">
                    <a:pos x="11660" y="560"/>
                  </a:cxn>
                </a:cxnLst>
                <a:rect l="0" t="0" r="r" b="b"/>
                <a:pathLst>
                  <a:path w="11660" h="9921">
                    <a:moveTo>
                      <a:pt x="11660" y="560"/>
                    </a:moveTo>
                    <a:lnTo>
                      <a:pt x="11628" y="554"/>
                    </a:lnTo>
                    <a:lnTo>
                      <a:pt x="11597" y="546"/>
                    </a:lnTo>
                    <a:lnTo>
                      <a:pt x="11566" y="539"/>
                    </a:lnTo>
                    <a:lnTo>
                      <a:pt x="11537" y="530"/>
                    </a:lnTo>
                    <a:lnTo>
                      <a:pt x="11507" y="521"/>
                    </a:lnTo>
                    <a:lnTo>
                      <a:pt x="11479" y="512"/>
                    </a:lnTo>
                    <a:lnTo>
                      <a:pt x="11452" y="501"/>
                    </a:lnTo>
                    <a:lnTo>
                      <a:pt x="11424" y="490"/>
                    </a:lnTo>
                    <a:lnTo>
                      <a:pt x="11398" y="478"/>
                    </a:lnTo>
                    <a:lnTo>
                      <a:pt x="11373" y="466"/>
                    </a:lnTo>
                    <a:lnTo>
                      <a:pt x="11347" y="451"/>
                    </a:lnTo>
                    <a:lnTo>
                      <a:pt x="11323" y="437"/>
                    </a:lnTo>
                    <a:lnTo>
                      <a:pt x="11300" y="422"/>
                    </a:lnTo>
                    <a:lnTo>
                      <a:pt x="11276" y="407"/>
                    </a:lnTo>
                    <a:lnTo>
                      <a:pt x="11254" y="391"/>
                    </a:lnTo>
                    <a:lnTo>
                      <a:pt x="11232" y="374"/>
                    </a:lnTo>
                    <a:lnTo>
                      <a:pt x="11211" y="355"/>
                    </a:lnTo>
                    <a:lnTo>
                      <a:pt x="11190" y="337"/>
                    </a:lnTo>
                    <a:lnTo>
                      <a:pt x="11171" y="318"/>
                    </a:lnTo>
                    <a:lnTo>
                      <a:pt x="11152" y="298"/>
                    </a:lnTo>
                    <a:lnTo>
                      <a:pt x="11134" y="277"/>
                    </a:lnTo>
                    <a:lnTo>
                      <a:pt x="11115" y="255"/>
                    </a:lnTo>
                    <a:lnTo>
                      <a:pt x="11099" y="233"/>
                    </a:lnTo>
                    <a:lnTo>
                      <a:pt x="11082" y="211"/>
                    </a:lnTo>
                    <a:lnTo>
                      <a:pt x="11067" y="186"/>
                    </a:lnTo>
                    <a:lnTo>
                      <a:pt x="11052" y="162"/>
                    </a:lnTo>
                    <a:lnTo>
                      <a:pt x="11037" y="137"/>
                    </a:lnTo>
                    <a:lnTo>
                      <a:pt x="11023" y="112"/>
                    </a:lnTo>
                    <a:lnTo>
                      <a:pt x="11010" y="84"/>
                    </a:lnTo>
                    <a:lnTo>
                      <a:pt x="10998" y="57"/>
                    </a:lnTo>
                    <a:lnTo>
                      <a:pt x="10987" y="30"/>
                    </a:lnTo>
                    <a:lnTo>
                      <a:pt x="10976" y="0"/>
                    </a:lnTo>
                    <a:lnTo>
                      <a:pt x="5135" y="726"/>
                    </a:lnTo>
                    <a:lnTo>
                      <a:pt x="5105" y="745"/>
                    </a:lnTo>
                    <a:lnTo>
                      <a:pt x="5077" y="766"/>
                    </a:lnTo>
                    <a:lnTo>
                      <a:pt x="5050" y="786"/>
                    </a:lnTo>
                    <a:lnTo>
                      <a:pt x="5025" y="808"/>
                    </a:lnTo>
                    <a:lnTo>
                      <a:pt x="5002" y="831"/>
                    </a:lnTo>
                    <a:lnTo>
                      <a:pt x="4980" y="853"/>
                    </a:lnTo>
                    <a:lnTo>
                      <a:pt x="4961" y="876"/>
                    </a:lnTo>
                    <a:lnTo>
                      <a:pt x="4943" y="901"/>
                    </a:lnTo>
                    <a:lnTo>
                      <a:pt x="4927" y="926"/>
                    </a:lnTo>
                    <a:lnTo>
                      <a:pt x="4913" y="951"/>
                    </a:lnTo>
                    <a:lnTo>
                      <a:pt x="4899" y="977"/>
                    </a:lnTo>
                    <a:lnTo>
                      <a:pt x="4888" y="1005"/>
                    </a:lnTo>
                    <a:lnTo>
                      <a:pt x="4879" y="1032"/>
                    </a:lnTo>
                    <a:lnTo>
                      <a:pt x="4871" y="1060"/>
                    </a:lnTo>
                    <a:lnTo>
                      <a:pt x="4865" y="1090"/>
                    </a:lnTo>
                    <a:lnTo>
                      <a:pt x="4860" y="1119"/>
                    </a:lnTo>
                    <a:lnTo>
                      <a:pt x="4818" y="1203"/>
                    </a:lnTo>
                    <a:lnTo>
                      <a:pt x="4779" y="1280"/>
                    </a:lnTo>
                    <a:lnTo>
                      <a:pt x="4759" y="1316"/>
                    </a:lnTo>
                    <a:lnTo>
                      <a:pt x="4741" y="1350"/>
                    </a:lnTo>
                    <a:lnTo>
                      <a:pt x="4721" y="1382"/>
                    </a:lnTo>
                    <a:lnTo>
                      <a:pt x="4704" y="1412"/>
                    </a:lnTo>
                    <a:lnTo>
                      <a:pt x="4686" y="1442"/>
                    </a:lnTo>
                    <a:lnTo>
                      <a:pt x="4669" y="1468"/>
                    </a:lnTo>
                    <a:lnTo>
                      <a:pt x="4651" y="1493"/>
                    </a:lnTo>
                    <a:lnTo>
                      <a:pt x="4634" y="1516"/>
                    </a:lnTo>
                    <a:lnTo>
                      <a:pt x="4618" y="1538"/>
                    </a:lnTo>
                    <a:lnTo>
                      <a:pt x="4602" y="1557"/>
                    </a:lnTo>
                    <a:lnTo>
                      <a:pt x="4586" y="1574"/>
                    </a:lnTo>
                    <a:lnTo>
                      <a:pt x="4570" y="1590"/>
                    </a:lnTo>
                    <a:lnTo>
                      <a:pt x="4558" y="1617"/>
                    </a:lnTo>
                    <a:lnTo>
                      <a:pt x="4546" y="1641"/>
                    </a:lnTo>
                    <a:lnTo>
                      <a:pt x="4533" y="1663"/>
                    </a:lnTo>
                    <a:lnTo>
                      <a:pt x="4521" y="1684"/>
                    </a:lnTo>
                    <a:lnTo>
                      <a:pt x="4507" y="1704"/>
                    </a:lnTo>
                    <a:lnTo>
                      <a:pt x="4493" y="1721"/>
                    </a:lnTo>
                    <a:lnTo>
                      <a:pt x="4478" y="1737"/>
                    </a:lnTo>
                    <a:lnTo>
                      <a:pt x="4464" y="1750"/>
                    </a:lnTo>
                    <a:lnTo>
                      <a:pt x="4449" y="1763"/>
                    </a:lnTo>
                    <a:lnTo>
                      <a:pt x="4433" y="1773"/>
                    </a:lnTo>
                    <a:lnTo>
                      <a:pt x="4417" y="1783"/>
                    </a:lnTo>
                    <a:lnTo>
                      <a:pt x="4399" y="1790"/>
                    </a:lnTo>
                    <a:lnTo>
                      <a:pt x="4382" y="1796"/>
                    </a:lnTo>
                    <a:lnTo>
                      <a:pt x="4364" y="1800"/>
                    </a:lnTo>
                    <a:lnTo>
                      <a:pt x="4346" y="1802"/>
                    </a:lnTo>
                    <a:lnTo>
                      <a:pt x="4326" y="1803"/>
                    </a:lnTo>
                    <a:lnTo>
                      <a:pt x="942" y="2273"/>
                    </a:lnTo>
                    <a:lnTo>
                      <a:pt x="896" y="2327"/>
                    </a:lnTo>
                    <a:lnTo>
                      <a:pt x="849" y="2377"/>
                    </a:lnTo>
                    <a:lnTo>
                      <a:pt x="803" y="2424"/>
                    </a:lnTo>
                    <a:lnTo>
                      <a:pt x="759" y="2467"/>
                    </a:lnTo>
                    <a:lnTo>
                      <a:pt x="737" y="2487"/>
                    </a:lnTo>
                    <a:lnTo>
                      <a:pt x="715" y="2507"/>
                    </a:lnTo>
                    <a:lnTo>
                      <a:pt x="693" y="2525"/>
                    </a:lnTo>
                    <a:lnTo>
                      <a:pt x="672" y="2542"/>
                    </a:lnTo>
                    <a:lnTo>
                      <a:pt x="651" y="2559"/>
                    </a:lnTo>
                    <a:lnTo>
                      <a:pt x="630" y="2575"/>
                    </a:lnTo>
                    <a:lnTo>
                      <a:pt x="609" y="2591"/>
                    </a:lnTo>
                    <a:lnTo>
                      <a:pt x="589" y="2604"/>
                    </a:lnTo>
                    <a:lnTo>
                      <a:pt x="569" y="2618"/>
                    </a:lnTo>
                    <a:lnTo>
                      <a:pt x="548" y="2630"/>
                    </a:lnTo>
                    <a:lnTo>
                      <a:pt x="528" y="2641"/>
                    </a:lnTo>
                    <a:lnTo>
                      <a:pt x="509" y="2652"/>
                    </a:lnTo>
                    <a:lnTo>
                      <a:pt x="490" y="2662"/>
                    </a:lnTo>
                    <a:lnTo>
                      <a:pt x="470" y="2672"/>
                    </a:lnTo>
                    <a:lnTo>
                      <a:pt x="451" y="2680"/>
                    </a:lnTo>
                    <a:lnTo>
                      <a:pt x="432" y="2687"/>
                    </a:lnTo>
                    <a:lnTo>
                      <a:pt x="414" y="2693"/>
                    </a:lnTo>
                    <a:lnTo>
                      <a:pt x="395" y="2699"/>
                    </a:lnTo>
                    <a:lnTo>
                      <a:pt x="377" y="2703"/>
                    </a:lnTo>
                    <a:lnTo>
                      <a:pt x="359" y="2707"/>
                    </a:lnTo>
                    <a:lnTo>
                      <a:pt x="342" y="2710"/>
                    </a:lnTo>
                    <a:lnTo>
                      <a:pt x="324" y="2712"/>
                    </a:lnTo>
                    <a:lnTo>
                      <a:pt x="306" y="2713"/>
                    </a:lnTo>
                    <a:lnTo>
                      <a:pt x="289" y="2714"/>
                    </a:lnTo>
                    <a:lnTo>
                      <a:pt x="0" y="9921"/>
                    </a:lnTo>
                    <a:lnTo>
                      <a:pt x="11266" y="7736"/>
                    </a:lnTo>
                    <a:lnTo>
                      <a:pt x="11660" y="560"/>
                    </a:lnTo>
                  </a:path>
                </a:pathLst>
              </a:custGeom>
              <a:ln w="9525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23"/>
            <p:cNvGrpSpPr/>
            <p:nvPr/>
          </p:nvGrpSpPr>
          <p:grpSpPr>
            <a:xfrm>
              <a:off x="3516312" y="2941637"/>
              <a:ext cx="2286000" cy="356229"/>
              <a:chOff x="3973512" y="2921854"/>
              <a:chExt cx="2286000" cy="356229"/>
            </a:xfrm>
          </p:grpSpPr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>
                <a:off x="3973512" y="2928102"/>
                <a:ext cx="373587" cy="318335"/>
              </a:xfrm>
              <a:custGeom>
                <a:avLst/>
                <a:gdLst/>
                <a:ahLst/>
                <a:cxnLst>
                  <a:cxn ang="0">
                    <a:pos x="11628" y="554"/>
                  </a:cxn>
                  <a:cxn ang="0">
                    <a:pos x="11566" y="539"/>
                  </a:cxn>
                  <a:cxn ang="0">
                    <a:pos x="11507" y="521"/>
                  </a:cxn>
                  <a:cxn ang="0">
                    <a:pos x="11452" y="501"/>
                  </a:cxn>
                  <a:cxn ang="0">
                    <a:pos x="11398" y="478"/>
                  </a:cxn>
                  <a:cxn ang="0">
                    <a:pos x="11347" y="451"/>
                  </a:cxn>
                  <a:cxn ang="0">
                    <a:pos x="11300" y="422"/>
                  </a:cxn>
                  <a:cxn ang="0">
                    <a:pos x="11254" y="391"/>
                  </a:cxn>
                  <a:cxn ang="0">
                    <a:pos x="11211" y="355"/>
                  </a:cxn>
                  <a:cxn ang="0">
                    <a:pos x="11171" y="318"/>
                  </a:cxn>
                  <a:cxn ang="0">
                    <a:pos x="11134" y="277"/>
                  </a:cxn>
                  <a:cxn ang="0">
                    <a:pos x="11099" y="233"/>
                  </a:cxn>
                  <a:cxn ang="0">
                    <a:pos x="11067" y="186"/>
                  </a:cxn>
                  <a:cxn ang="0">
                    <a:pos x="11037" y="137"/>
                  </a:cxn>
                  <a:cxn ang="0">
                    <a:pos x="11010" y="84"/>
                  </a:cxn>
                  <a:cxn ang="0">
                    <a:pos x="10987" y="30"/>
                  </a:cxn>
                  <a:cxn ang="0">
                    <a:pos x="5135" y="726"/>
                  </a:cxn>
                  <a:cxn ang="0">
                    <a:pos x="5077" y="766"/>
                  </a:cxn>
                  <a:cxn ang="0">
                    <a:pos x="5025" y="808"/>
                  </a:cxn>
                  <a:cxn ang="0">
                    <a:pos x="4980" y="853"/>
                  </a:cxn>
                  <a:cxn ang="0">
                    <a:pos x="4943" y="901"/>
                  </a:cxn>
                  <a:cxn ang="0">
                    <a:pos x="4913" y="951"/>
                  </a:cxn>
                  <a:cxn ang="0">
                    <a:pos x="4888" y="1005"/>
                  </a:cxn>
                  <a:cxn ang="0">
                    <a:pos x="4871" y="1060"/>
                  </a:cxn>
                  <a:cxn ang="0">
                    <a:pos x="4860" y="1119"/>
                  </a:cxn>
                  <a:cxn ang="0">
                    <a:pos x="4779" y="1280"/>
                  </a:cxn>
                  <a:cxn ang="0">
                    <a:pos x="4741" y="1350"/>
                  </a:cxn>
                  <a:cxn ang="0">
                    <a:pos x="4704" y="1412"/>
                  </a:cxn>
                  <a:cxn ang="0">
                    <a:pos x="4669" y="1468"/>
                  </a:cxn>
                  <a:cxn ang="0">
                    <a:pos x="4634" y="1516"/>
                  </a:cxn>
                  <a:cxn ang="0">
                    <a:pos x="4602" y="1557"/>
                  </a:cxn>
                  <a:cxn ang="0">
                    <a:pos x="4570" y="1590"/>
                  </a:cxn>
                  <a:cxn ang="0">
                    <a:pos x="4546" y="1641"/>
                  </a:cxn>
                  <a:cxn ang="0">
                    <a:pos x="4521" y="1684"/>
                  </a:cxn>
                  <a:cxn ang="0">
                    <a:pos x="4493" y="1721"/>
                  </a:cxn>
                  <a:cxn ang="0">
                    <a:pos x="4464" y="1750"/>
                  </a:cxn>
                  <a:cxn ang="0">
                    <a:pos x="4433" y="1773"/>
                  </a:cxn>
                  <a:cxn ang="0">
                    <a:pos x="4399" y="1790"/>
                  </a:cxn>
                  <a:cxn ang="0">
                    <a:pos x="4364" y="1800"/>
                  </a:cxn>
                  <a:cxn ang="0">
                    <a:pos x="4326" y="1803"/>
                  </a:cxn>
                  <a:cxn ang="0">
                    <a:pos x="896" y="2327"/>
                  </a:cxn>
                  <a:cxn ang="0">
                    <a:pos x="803" y="2424"/>
                  </a:cxn>
                  <a:cxn ang="0">
                    <a:pos x="737" y="2487"/>
                  </a:cxn>
                  <a:cxn ang="0">
                    <a:pos x="693" y="2525"/>
                  </a:cxn>
                  <a:cxn ang="0">
                    <a:pos x="651" y="2559"/>
                  </a:cxn>
                  <a:cxn ang="0">
                    <a:pos x="609" y="2591"/>
                  </a:cxn>
                  <a:cxn ang="0">
                    <a:pos x="569" y="2618"/>
                  </a:cxn>
                  <a:cxn ang="0">
                    <a:pos x="528" y="2641"/>
                  </a:cxn>
                  <a:cxn ang="0">
                    <a:pos x="490" y="2662"/>
                  </a:cxn>
                  <a:cxn ang="0">
                    <a:pos x="451" y="2680"/>
                  </a:cxn>
                  <a:cxn ang="0">
                    <a:pos x="414" y="2693"/>
                  </a:cxn>
                  <a:cxn ang="0">
                    <a:pos x="377" y="2703"/>
                  </a:cxn>
                  <a:cxn ang="0">
                    <a:pos x="342" y="2710"/>
                  </a:cxn>
                  <a:cxn ang="0">
                    <a:pos x="306" y="2713"/>
                  </a:cxn>
                  <a:cxn ang="0">
                    <a:pos x="0" y="9921"/>
                  </a:cxn>
                  <a:cxn ang="0">
                    <a:pos x="11660" y="560"/>
                  </a:cxn>
                </a:cxnLst>
                <a:rect l="0" t="0" r="r" b="b"/>
                <a:pathLst>
                  <a:path w="11660" h="9921">
                    <a:moveTo>
                      <a:pt x="11660" y="560"/>
                    </a:moveTo>
                    <a:lnTo>
                      <a:pt x="11628" y="554"/>
                    </a:lnTo>
                    <a:lnTo>
                      <a:pt x="11597" y="546"/>
                    </a:lnTo>
                    <a:lnTo>
                      <a:pt x="11566" y="539"/>
                    </a:lnTo>
                    <a:lnTo>
                      <a:pt x="11537" y="530"/>
                    </a:lnTo>
                    <a:lnTo>
                      <a:pt x="11507" y="521"/>
                    </a:lnTo>
                    <a:lnTo>
                      <a:pt x="11479" y="512"/>
                    </a:lnTo>
                    <a:lnTo>
                      <a:pt x="11452" y="501"/>
                    </a:lnTo>
                    <a:lnTo>
                      <a:pt x="11424" y="490"/>
                    </a:lnTo>
                    <a:lnTo>
                      <a:pt x="11398" y="478"/>
                    </a:lnTo>
                    <a:lnTo>
                      <a:pt x="11373" y="466"/>
                    </a:lnTo>
                    <a:lnTo>
                      <a:pt x="11347" y="451"/>
                    </a:lnTo>
                    <a:lnTo>
                      <a:pt x="11323" y="437"/>
                    </a:lnTo>
                    <a:lnTo>
                      <a:pt x="11300" y="422"/>
                    </a:lnTo>
                    <a:lnTo>
                      <a:pt x="11276" y="407"/>
                    </a:lnTo>
                    <a:lnTo>
                      <a:pt x="11254" y="391"/>
                    </a:lnTo>
                    <a:lnTo>
                      <a:pt x="11232" y="374"/>
                    </a:lnTo>
                    <a:lnTo>
                      <a:pt x="11211" y="355"/>
                    </a:lnTo>
                    <a:lnTo>
                      <a:pt x="11190" y="337"/>
                    </a:lnTo>
                    <a:lnTo>
                      <a:pt x="11171" y="318"/>
                    </a:lnTo>
                    <a:lnTo>
                      <a:pt x="11152" y="298"/>
                    </a:lnTo>
                    <a:lnTo>
                      <a:pt x="11134" y="277"/>
                    </a:lnTo>
                    <a:lnTo>
                      <a:pt x="11115" y="255"/>
                    </a:lnTo>
                    <a:lnTo>
                      <a:pt x="11099" y="233"/>
                    </a:lnTo>
                    <a:lnTo>
                      <a:pt x="11082" y="211"/>
                    </a:lnTo>
                    <a:lnTo>
                      <a:pt x="11067" y="186"/>
                    </a:lnTo>
                    <a:lnTo>
                      <a:pt x="11052" y="162"/>
                    </a:lnTo>
                    <a:lnTo>
                      <a:pt x="11037" y="137"/>
                    </a:lnTo>
                    <a:lnTo>
                      <a:pt x="11023" y="112"/>
                    </a:lnTo>
                    <a:lnTo>
                      <a:pt x="11010" y="84"/>
                    </a:lnTo>
                    <a:lnTo>
                      <a:pt x="10998" y="57"/>
                    </a:lnTo>
                    <a:lnTo>
                      <a:pt x="10987" y="30"/>
                    </a:lnTo>
                    <a:lnTo>
                      <a:pt x="10976" y="0"/>
                    </a:lnTo>
                    <a:lnTo>
                      <a:pt x="5135" y="726"/>
                    </a:lnTo>
                    <a:lnTo>
                      <a:pt x="5105" y="745"/>
                    </a:lnTo>
                    <a:lnTo>
                      <a:pt x="5077" y="766"/>
                    </a:lnTo>
                    <a:lnTo>
                      <a:pt x="5050" y="786"/>
                    </a:lnTo>
                    <a:lnTo>
                      <a:pt x="5025" y="808"/>
                    </a:lnTo>
                    <a:lnTo>
                      <a:pt x="5002" y="831"/>
                    </a:lnTo>
                    <a:lnTo>
                      <a:pt x="4980" y="853"/>
                    </a:lnTo>
                    <a:lnTo>
                      <a:pt x="4961" y="876"/>
                    </a:lnTo>
                    <a:lnTo>
                      <a:pt x="4943" y="901"/>
                    </a:lnTo>
                    <a:lnTo>
                      <a:pt x="4927" y="926"/>
                    </a:lnTo>
                    <a:lnTo>
                      <a:pt x="4913" y="951"/>
                    </a:lnTo>
                    <a:lnTo>
                      <a:pt x="4899" y="977"/>
                    </a:lnTo>
                    <a:lnTo>
                      <a:pt x="4888" y="1005"/>
                    </a:lnTo>
                    <a:lnTo>
                      <a:pt x="4879" y="1032"/>
                    </a:lnTo>
                    <a:lnTo>
                      <a:pt x="4871" y="1060"/>
                    </a:lnTo>
                    <a:lnTo>
                      <a:pt x="4865" y="1090"/>
                    </a:lnTo>
                    <a:lnTo>
                      <a:pt x="4860" y="1119"/>
                    </a:lnTo>
                    <a:lnTo>
                      <a:pt x="4818" y="1203"/>
                    </a:lnTo>
                    <a:lnTo>
                      <a:pt x="4779" y="1280"/>
                    </a:lnTo>
                    <a:lnTo>
                      <a:pt x="4759" y="1316"/>
                    </a:lnTo>
                    <a:lnTo>
                      <a:pt x="4741" y="1350"/>
                    </a:lnTo>
                    <a:lnTo>
                      <a:pt x="4721" y="1382"/>
                    </a:lnTo>
                    <a:lnTo>
                      <a:pt x="4704" y="1412"/>
                    </a:lnTo>
                    <a:lnTo>
                      <a:pt x="4686" y="1442"/>
                    </a:lnTo>
                    <a:lnTo>
                      <a:pt x="4669" y="1468"/>
                    </a:lnTo>
                    <a:lnTo>
                      <a:pt x="4651" y="1493"/>
                    </a:lnTo>
                    <a:lnTo>
                      <a:pt x="4634" y="1516"/>
                    </a:lnTo>
                    <a:lnTo>
                      <a:pt x="4618" y="1538"/>
                    </a:lnTo>
                    <a:lnTo>
                      <a:pt x="4602" y="1557"/>
                    </a:lnTo>
                    <a:lnTo>
                      <a:pt x="4586" y="1574"/>
                    </a:lnTo>
                    <a:lnTo>
                      <a:pt x="4570" y="1590"/>
                    </a:lnTo>
                    <a:lnTo>
                      <a:pt x="4558" y="1617"/>
                    </a:lnTo>
                    <a:lnTo>
                      <a:pt x="4546" y="1641"/>
                    </a:lnTo>
                    <a:lnTo>
                      <a:pt x="4533" y="1663"/>
                    </a:lnTo>
                    <a:lnTo>
                      <a:pt x="4521" y="1684"/>
                    </a:lnTo>
                    <a:lnTo>
                      <a:pt x="4507" y="1704"/>
                    </a:lnTo>
                    <a:lnTo>
                      <a:pt x="4493" y="1721"/>
                    </a:lnTo>
                    <a:lnTo>
                      <a:pt x="4478" y="1737"/>
                    </a:lnTo>
                    <a:lnTo>
                      <a:pt x="4464" y="1750"/>
                    </a:lnTo>
                    <a:lnTo>
                      <a:pt x="4449" y="1763"/>
                    </a:lnTo>
                    <a:lnTo>
                      <a:pt x="4433" y="1773"/>
                    </a:lnTo>
                    <a:lnTo>
                      <a:pt x="4417" y="1783"/>
                    </a:lnTo>
                    <a:lnTo>
                      <a:pt x="4399" y="1790"/>
                    </a:lnTo>
                    <a:lnTo>
                      <a:pt x="4382" y="1796"/>
                    </a:lnTo>
                    <a:lnTo>
                      <a:pt x="4364" y="1800"/>
                    </a:lnTo>
                    <a:lnTo>
                      <a:pt x="4346" y="1802"/>
                    </a:lnTo>
                    <a:lnTo>
                      <a:pt x="4326" y="1803"/>
                    </a:lnTo>
                    <a:lnTo>
                      <a:pt x="942" y="2273"/>
                    </a:lnTo>
                    <a:lnTo>
                      <a:pt x="896" y="2327"/>
                    </a:lnTo>
                    <a:lnTo>
                      <a:pt x="849" y="2377"/>
                    </a:lnTo>
                    <a:lnTo>
                      <a:pt x="803" y="2424"/>
                    </a:lnTo>
                    <a:lnTo>
                      <a:pt x="759" y="2467"/>
                    </a:lnTo>
                    <a:lnTo>
                      <a:pt x="737" y="2487"/>
                    </a:lnTo>
                    <a:lnTo>
                      <a:pt x="715" y="2507"/>
                    </a:lnTo>
                    <a:lnTo>
                      <a:pt x="693" y="2525"/>
                    </a:lnTo>
                    <a:lnTo>
                      <a:pt x="672" y="2542"/>
                    </a:lnTo>
                    <a:lnTo>
                      <a:pt x="651" y="2559"/>
                    </a:lnTo>
                    <a:lnTo>
                      <a:pt x="630" y="2575"/>
                    </a:lnTo>
                    <a:lnTo>
                      <a:pt x="609" y="2591"/>
                    </a:lnTo>
                    <a:lnTo>
                      <a:pt x="589" y="2604"/>
                    </a:lnTo>
                    <a:lnTo>
                      <a:pt x="569" y="2618"/>
                    </a:lnTo>
                    <a:lnTo>
                      <a:pt x="548" y="2630"/>
                    </a:lnTo>
                    <a:lnTo>
                      <a:pt x="528" y="2641"/>
                    </a:lnTo>
                    <a:lnTo>
                      <a:pt x="509" y="2652"/>
                    </a:lnTo>
                    <a:lnTo>
                      <a:pt x="490" y="2662"/>
                    </a:lnTo>
                    <a:lnTo>
                      <a:pt x="470" y="2672"/>
                    </a:lnTo>
                    <a:lnTo>
                      <a:pt x="451" y="2680"/>
                    </a:lnTo>
                    <a:lnTo>
                      <a:pt x="432" y="2687"/>
                    </a:lnTo>
                    <a:lnTo>
                      <a:pt x="414" y="2693"/>
                    </a:lnTo>
                    <a:lnTo>
                      <a:pt x="395" y="2699"/>
                    </a:lnTo>
                    <a:lnTo>
                      <a:pt x="377" y="2703"/>
                    </a:lnTo>
                    <a:lnTo>
                      <a:pt x="359" y="2707"/>
                    </a:lnTo>
                    <a:lnTo>
                      <a:pt x="342" y="2710"/>
                    </a:lnTo>
                    <a:lnTo>
                      <a:pt x="324" y="2712"/>
                    </a:lnTo>
                    <a:lnTo>
                      <a:pt x="306" y="2713"/>
                    </a:lnTo>
                    <a:lnTo>
                      <a:pt x="289" y="2714"/>
                    </a:lnTo>
                    <a:lnTo>
                      <a:pt x="0" y="9921"/>
                    </a:lnTo>
                    <a:lnTo>
                      <a:pt x="11266" y="7736"/>
                    </a:lnTo>
                    <a:lnTo>
                      <a:pt x="11660" y="560"/>
                    </a:lnTo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43634" y="2921854"/>
                <a:ext cx="1915878" cy="356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latin typeface="Arial"/>
                    <a:cs typeface="Arial"/>
                  </a:rPr>
                  <a:t>SPARQL Pattern</a:t>
                </a:r>
              </a:p>
            </p:txBody>
          </p:sp>
        </p:grpSp>
      </p:grpSp>
      <p:grpSp>
        <p:nvGrpSpPr>
          <p:cNvPr id="22" name="Group 24"/>
          <p:cNvGrpSpPr/>
          <p:nvPr/>
        </p:nvGrpSpPr>
        <p:grpSpPr>
          <a:xfrm>
            <a:off x="1530720" y="4915233"/>
            <a:ext cx="1650652" cy="323165"/>
            <a:chOff x="3973512" y="1951037"/>
            <a:chExt cx="1819729" cy="356229"/>
          </a:xfrm>
        </p:grpSpPr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3973512" y="1951037"/>
              <a:ext cx="373587" cy="318335"/>
            </a:xfrm>
            <a:custGeom>
              <a:avLst/>
              <a:gdLst/>
              <a:ahLst/>
              <a:cxnLst>
                <a:cxn ang="0">
                  <a:pos x="11628" y="554"/>
                </a:cxn>
                <a:cxn ang="0">
                  <a:pos x="11566" y="539"/>
                </a:cxn>
                <a:cxn ang="0">
                  <a:pos x="11507" y="521"/>
                </a:cxn>
                <a:cxn ang="0">
                  <a:pos x="11452" y="501"/>
                </a:cxn>
                <a:cxn ang="0">
                  <a:pos x="11398" y="478"/>
                </a:cxn>
                <a:cxn ang="0">
                  <a:pos x="11347" y="451"/>
                </a:cxn>
                <a:cxn ang="0">
                  <a:pos x="11300" y="422"/>
                </a:cxn>
                <a:cxn ang="0">
                  <a:pos x="11254" y="391"/>
                </a:cxn>
                <a:cxn ang="0">
                  <a:pos x="11211" y="355"/>
                </a:cxn>
                <a:cxn ang="0">
                  <a:pos x="11171" y="318"/>
                </a:cxn>
                <a:cxn ang="0">
                  <a:pos x="11134" y="277"/>
                </a:cxn>
                <a:cxn ang="0">
                  <a:pos x="11099" y="233"/>
                </a:cxn>
                <a:cxn ang="0">
                  <a:pos x="11067" y="186"/>
                </a:cxn>
                <a:cxn ang="0">
                  <a:pos x="11037" y="137"/>
                </a:cxn>
                <a:cxn ang="0">
                  <a:pos x="11010" y="84"/>
                </a:cxn>
                <a:cxn ang="0">
                  <a:pos x="10987" y="30"/>
                </a:cxn>
                <a:cxn ang="0">
                  <a:pos x="5135" y="726"/>
                </a:cxn>
                <a:cxn ang="0">
                  <a:pos x="5077" y="766"/>
                </a:cxn>
                <a:cxn ang="0">
                  <a:pos x="5025" y="808"/>
                </a:cxn>
                <a:cxn ang="0">
                  <a:pos x="4980" y="853"/>
                </a:cxn>
                <a:cxn ang="0">
                  <a:pos x="4943" y="901"/>
                </a:cxn>
                <a:cxn ang="0">
                  <a:pos x="4913" y="951"/>
                </a:cxn>
                <a:cxn ang="0">
                  <a:pos x="4888" y="1005"/>
                </a:cxn>
                <a:cxn ang="0">
                  <a:pos x="4871" y="1060"/>
                </a:cxn>
                <a:cxn ang="0">
                  <a:pos x="4860" y="1119"/>
                </a:cxn>
                <a:cxn ang="0">
                  <a:pos x="4779" y="1280"/>
                </a:cxn>
                <a:cxn ang="0">
                  <a:pos x="4741" y="1350"/>
                </a:cxn>
                <a:cxn ang="0">
                  <a:pos x="4704" y="1412"/>
                </a:cxn>
                <a:cxn ang="0">
                  <a:pos x="4669" y="1468"/>
                </a:cxn>
                <a:cxn ang="0">
                  <a:pos x="4634" y="1516"/>
                </a:cxn>
                <a:cxn ang="0">
                  <a:pos x="4602" y="1557"/>
                </a:cxn>
                <a:cxn ang="0">
                  <a:pos x="4570" y="1590"/>
                </a:cxn>
                <a:cxn ang="0">
                  <a:pos x="4546" y="1641"/>
                </a:cxn>
                <a:cxn ang="0">
                  <a:pos x="4521" y="1684"/>
                </a:cxn>
                <a:cxn ang="0">
                  <a:pos x="4493" y="1721"/>
                </a:cxn>
                <a:cxn ang="0">
                  <a:pos x="4464" y="1750"/>
                </a:cxn>
                <a:cxn ang="0">
                  <a:pos x="4433" y="1773"/>
                </a:cxn>
                <a:cxn ang="0">
                  <a:pos x="4399" y="1790"/>
                </a:cxn>
                <a:cxn ang="0">
                  <a:pos x="4364" y="1800"/>
                </a:cxn>
                <a:cxn ang="0">
                  <a:pos x="4326" y="1803"/>
                </a:cxn>
                <a:cxn ang="0">
                  <a:pos x="896" y="2327"/>
                </a:cxn>
                <a:cxn ang="0">
                  <a:pos x="803" y="2424"/>
                </a:cxn>
                <a:cxn ang="0">
                  <a:pos x="737" y="2487"/>
                </a:cxn>
                <a:cxn ang="0">
                  <a:pos x="693" y="2525"/>
                </a:cxn>
                <a:cxn ang="0">
                  <a:pos x="651" y="2559"/>
                </a:cxn>
                <a:cxn ang="0">
                  <a:pos x="609" y="2591"/>
                </a:cxn>
                <a:cxn ang="0">
                  <a:pos x="569" y="2618"/>
                </a:cxn>
                <a:cxn ang="0">
                  <a:pos x="528" y="2641"/>
                </a:cxn>
                <a:cxn ang="0">
                  <a:pos x="490" y="2662"/>
                </a:cxn>
                <a:cxn ang="0">
                  <a:pos x="451" y="2680"/>
                </a:cxn>
                <a:cxn ang="0">
                  <a:pos x="414" y="2693"/>
                </a:cxn>
                <a:cxn ang="0">
                  <a:pos x="377" y="2703"/>
                </a:cxn>
                <a:cxn ang="0">
                  <a:pos x="342" y="2710"/>
                </a:cxn>
                <a:cxn ang="0">
                  <a:pos x="306" y="2713"/>
                </a:cxn>
                <a:cxn ang="0">
                  <a:pos x="0" y="9921"/>
                </a:cxn>
                <a:cxn ang="0">
                  <a:pos x="11660" y="560"/>
                </a:cxn>
              </a:cxnLst>
              <a:rect l="0" t="0" r="r" b="b"/>
              <a:pathLst>
                <a:path w="11660" h="9921">
                  <a:moveTo>
                    <a:pt x="11660" y="560"/>
                  </a:moveTo>
                  <a:lnTo>
                    <a:pt x="11628" y="554"/>
                  </a:lnTo>
                  <a:lnTo>
                    <a:pt x="11597" y="546"/>
                  </a:lnTo>
                  <a:lnTo>
                    <a:pt x="11566" y="539"/>
                  </a:lnTo>
                  <a:lnTo>
                    <a:pt x="11537" y="530"/>
                  </a:lnTo>
                  <a:lnTo>
                    <a:pt x="11507" y="521"/>
                  </a:lnTo>
                  <a:lnTo>
                    <a:pt x="11479" y="512"/>
                  </a:lnTo>
                  <a:lnTo>
                    <a:pt x="11452" y="501"/>
                  </a:lnTo>
                  <a:lnTo>
                    <a:pt x="11424" y="490"/>
                  </a:lnTo>
                  <a:lnTo>
                    <a:pt x="11398" y="478"/>
                  </a:lnTo>
                  <a:lnTo>
                    <a:pt x="11373" y="466"/>
                  </a:lnTo>
                  <a:lnTo>
                    <a:pt x="11347" y="451"/>
                  </a:lnTo>
                  <a:lnTo>
                    <a:pt x="11323" y="437"/>
                  </a:lnTo>
                  <a:lnTo>
                    <a:pt x="11300" y="422"/>
                  </a:lnTo>
                  <a:lnTo>
                    <a:pt x="11276" y="407"/>
                  </a:lnTo>
                  <a:lnTo>
                    <a:pt x="11254" y="391"/>
                  </a:lnTo>
                  <a:lnTo>
                    <a:pt x="11232" y="374"/>
                  </a:lnTo>
                  <a:lnTo>
                    <a:pt x="11211" y="355"/>
                  </a:lnTo>
                  <a:lnTo>
                    <a:pt x="11190" y="337"/>
                  </a:lnTo>
                  <a:lnTo>
                    <a:pt x="11171" y="318"/>
                  </a:lnTo>
                  <a:lnTo>
                    <a:pt x="11152" y="298"/>
                  </a:lnTo>
                  <a:lnTo>
                    <a:pt x="11134" y="277"/>
                  </a:lnTo>
                  <a:lnTo>
                    <a:pt x="11115" y="255"/>
                  </a:lnTo>
                  <a:lnTo>
                    <a:pt x="11099" y="233"/>
                  </a:lnTo>
                  <a:lnTo>
                    <a:pt x="11082" y="211"/>
                  </a:lnTo>
                  <a:lnTo>
                    <a:pt x="11067" y="186"/>
                  </a:lnTo>
                  <a:lnTo>
                    <a:pt x="11052" y="162"/>
                  </a:lnTo>
                  <a:lnTo>
                    <a:pt x="11037" y="137"/>
                  </a:lnTo>
                  <a:lnTo>
                    <a:pt x="11023" y="112"/>
                  </a:lnTo>
                  <a:lnTo>
                    <a:pt x="11010" y="84"/>
                  </a:lnTo>
                  <a:lnTo>
                    <a:pt x="10998" y="57"/>
                  </a:lnTo>
                  <a:lnTo>
                    <a:pt x="10987" y="30"/>
                  </a:lnTo>
                  <a:lnTo>
                    <a:pt x="10976" y="0"/>
                  </a:lnTo>
                  <a:lnTo>
                    <a:pt x="5135" y="726"/>
                  </a:lnTo>
                  <a:lnTo>
                    <a:pt x="5105" y="745"/>
                  </a:lnTo>
                  <a:lnTo>
                    <a:pt x="5077" y="766"/>
                  </a:lnTo>
                  <a:lnTo>
                    <a:pt x="5050" y="786"/>
                  </a:lnTo>
                  <a:lnTo>
                    <a:pt x="5025" y="808"/>
                  </a:lnTo>
                  <a:lnTo>
                    <a:pt x="5002" y="831"/>
                  </a:lnTo>
                  <a:lnTo>
                    <a:pt x="4980" y="853"/>
                  </a:lnTo>
                  <a:lnTo>
                    <a:pt x="4961" y="876"/>
                  </a:lnTo>
                  <a:lnTo>
                    <a:pt x="4943" y="901"/>
                  </a:lnTo>
                  <a:lnTo>
                    <a:pt x="4927" y="926"/>
                  </a:lnTo>
                  <a:lnTo>
                    <a:pt x="4913" y="951"/>
                  </a:lnTo>
                  <a:lnTo>
                    <a:pt x="4899" y="977"/>
                  </a:lnTo>
                  <a:lnTo>
                    <a:pt x="4888" y="1005"/>
                  </a:lnTo>
                  <a:lnTo>
                    <a:pt x="4879" y="1032"/>
                  </a:lnTo>
                  <a:lnTo>
                    <a:pt x="4871" y="1060"/>
                  </a:lnTo>
                  <a:lnTo>
                    <a:pt x="4865" y="1090"/>
                  </a:lnTo>
                  <a:lnTo>
                    <a:pt x="4860" y="1119"/>
                  </a:lnTo>
                  <a:lnTo>
                    <a:pt x="4818" y="1203"/>
                  </a:lnTo>
                  <a:lnTo>
                    <a:pt x="4779" y="1280"/>
                  </a:lnTo>
                  <a:lnTo>
                    <a:pt x="4759" y="1316"/>
                  </a:lnTo>
                  <a:lnTo>
                    <a:pt x="4741" y="1350"/>
                  </a:lnTo>
                  <a:lnTo>
                    <a:pt x="4721" y="1382"/>
                  </a:lnTo>
                  <a:lnTo>
                    <a:pt x="4704" y="1412"/>
                  </a:lnTo>
                  <a:lnTo>
                    <a:pt x="4686" y="1442"/>
                  </a:lnTo>
                  <a:lnTo>
                    <a:pt x="4669" y="1468"/>
                  </a:lnTo>
                  <a:lnTo>
                    <a:pt x="4651" y="1493"/>
                  </a:lnTo>
                  <a:lnTo>
                    <a:pt x="4634" y="1516"/>
                  </a:lnTo>
                  <a:lnTo>
                    <a:pt x="4618" y="1538"/>
                  </a:lnTo>
                  <a:lnTo>
                    <a:pt x="4602" y="1557"/>
                  </a:lnTo>
                  <a:lnTo>
                    <a:pt x="4586" y="1574"/>
                  </a:lnTo>
                  <a:lnTo>
                    <a:pt x="4570" y="1590"/>
                  </a:lnTo>
                  <a:lnTo>
                    <a:pt x="4558" y="1617"/>
                  </a:lnTo>
                  <a:lnTo>
                    <a:pt x="4546" y="1641"/>
                  </a:lnTo>
                  <a:lnTo>
                    <a:pt x="4533" y="1663"/>
                  </a:lnTo>
                  <a:lnTo>
                    <a:pt x="4521" y="1684"/>
                  </a:lnTo>
                  <a:lnTo>
                    <a:pt x="4507" y="1704"/>
                  </a:lnTo>
                  <a:lnTo>
                    <a:pt x="4493" y="1721"/>
                  </a:lnTo>
                  <a:lnTo>
                    <a:pt x="4478" y="1737"/>
                  </a:lnTo>
                  <a:lnTo>
                    <a:pt x="4464" y="1750"/>
                  </a:lnTo>
                  <a:lnTo>
                    <a:pt x="4449" y="1763"/>
                  </a:lnTo>
                  <a:lnTo>
                    <a:pt x="4433" y="1773"/>
                  </a:lnTo>
                  <a:lnTo>
                    <a:pt x="4417" y="1783"/>
                  </a:lnTo>
                  <a:lnTo>
                    <a:pt x="4399" y="1790"/>
                  </a:lnTo>
                  <a:lnTo>
                    <a:pt x="4382" y="1796"/>
                  </a:lnTo>
                  <a:lnTo>
                    <a:pt x="4364" y="1800"/>
                  </a:lnTo>
                  <a:lnTo>
                    <a:pt x="4346" y="1802"/>
                  </a:lnTo>
                  <a:lnTo>
                    <a:pt x="4326" y="1803"/>
                  </a:lnTo>
                  <a:lnTo>
                    <a:pt x="942" y="2273"/>
                  </a:lnTo>
                  <a:lnTo>
                    <a:pt x="896" y="2327"/>
                  </a:lnTo>
                  <a:lnTo>
                    <a:pt x="849" y="2377"/>
                  </a:lnTo>
                  <a:lnTo>
                    <a:pt x="803" y="2424"/>
                  </a:lnTo>
                  <a:lnTo>
                    <a:pt x="759" y="2467"/>
                  </a:lnTo>
                  <a:lnTo>
                    <a:pt x="737" y="2487"/>
                  </a:lnTo>
                  <a:lnTo>
                    <a:pt x="715" y="2507"/>
                  </a:lnTo>
                  <a:lnTo>
                    <a:pt x="693" y="2525"/>
                  </a:lnTo>
                  <a:lnTo>
                    <a:pt x="672" y="2542"/>
                  </a:lnTo>
                  <a:lnTo>
                    <a:pt x="651" y="2559"/>
                  </a:lnTo>
                  <a:lnTo>
                    <a:pt x="630" y="2575"/>
                  </a:lnTo>
                  <a:lnTo>
                    <a:pt x="609" y="2591"/>
                  </a:lnTo>
                  <a:lnTo>
                    <a:pt x="589" y="2604"/>
                  </a:lnTo>
                  <a:lnTo>
                    <a:pt x="569" y="2618"/>
                  </a:lnTo>
                  <a:lnTo>
                    <a:pt x="548" y="2630"/>
                  </a:lnTo>
                  <a:lnTo>
                    <a:pt x="528" y="2641"/>
                  </a:lnTo>
                  <a:lnTo>
                    <a:pt x="509" y="2652"/>
                  </a:lnTo>
                  <a:lnTo>
                    <a:pt x="490" y="2662"/>
                  </a:lnTo>
                  <a:lnTo>
                    <a:pt x="470" y="2672"/>
                  </a:lnTo>
                  <a:lnTo>
                    <a:pt x="451" y="2680"/>
                  </a:lnTo>
                  <a:lnTo>
                    <a:pt x="432" y="2687"/>
                  </a:lnTo>
                  <a:lnTo>
                    <a:pt x="414" y="2693"/>
                  </a:lnTo>
                  <a:lnTo>
                    <a:pt x="395" y="2699"/>
                  </a:lnTo>
                  <a:lnTo>
                    <a:pt x="377" y="2703"/>
                  </a:lnTo>
                  <a:lnTo>
                    <a:pt x="359" y="2707"/>
                  </a:lnTo>
                  <a:lnTo>
                    <a:pt x="342" y="2710"/>
                  </a:lnTo>
                  <a:lnTo>
                    <a:pt x="324" y="2712"/>
                  </a:lnTo>
                  <a:lnTo>
                    <a:pt x="306" y="2713"/>
                  </a:lnTo>
                  <a:lnTo>
                    <a:pt x="289" y="2714"/>
                  </a:lnTo>
                  <a:lnTo>
                    <a:pt x="0" y="9921"/>
                  </a:lnTo>
                  <a:lnTo>
                    <a:pt x="11266" y="7736"/>
                  </a:lnTo>
                  <a:lnTo>
                    <a:pt x="11660" y="560"/>
                  </a:lnTo>
                </a:path>
              </a:pathLst>
            </a:custGeom>
            <a:solidFill>
              <a:srgbClr val="660066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45441" y="1951037"/>
              <a:ext cx="1447800" cy="356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Arial"/>
                  <a:cs typeface="Arial"/>
                </a:rPr>
                <a:t>Query result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433760" y="1286055"/>
            <a:ext cx="4736678" cy="43769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300" b="1" i="1" dirty="0">
                <a:solidFill>
                  <a:srgbClr val="000000"/>
                </a:solidFill>
                <a:latin typeface="Arial"/>
                <a:cs typeface="Arial"/>
              </a:rPr>
              <a:t>SPARQL Engine with entailment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 smtClean="0"/>
              <a:t>SPARQL </a:t>
            </a:r>
            <a:r>
              <a:rPr lang="en-US" dirty="0"/>
              <a:t>as a unifying point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286560" y="4018885"/>
            <a:ext cx="1313280" cy="1138296"/>
            <a:chOff x="4659312" y="2789237"/>
            <a:chExt cx="1143000" cy="990600"/>
          </a:xfrm>
        </p:grpSpPr>
        <p:sp>
          <p:nvSpPr>
            <p:cNvPr id="26" name="Oval 25"/>
            <p:cNvSpPr/>
            <p:nvPr/>
          </p:nvSpPr>
          <p:spPr bwMode="auto">
            <a:xfrm>
              <a:off x="4887912" y="27892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116512" y="3170237"/>
              <a:ext cx="152400" cy="152400"/>
            </a:xfrm>
            <a:prstGeom prst="ellips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573712" y="2789237"/>
              <a:ext cx="152400" cy="1524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649912" y="32464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659312" y="33988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345112" y="3627437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32" name="Straight Arrow Connector 31"/>
            <p:cNvCxnSpPr>
              <a:stCxn id="26" idx="6"/>
              <a:endCxn id="28" idx="2"/>
            </p:cNvCxnSpPr>
            <p:nvPr/>
          </p:nvCxnSpPr>
          <p:spPr bwMode="auto">
            <a:xfrm>
              <a:off x="5040312" y="2865437"/>
              <a:ext cx="533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3" name="Straight Arrow Connector 32"/>
            <p:cNvCxnSpPr>
              <a:stCxn id="26" idx="5"/>
              <a:endCxn id="29" idx="1"/>
            </p:cNvCxnSpPr>
            <p:nvPr/>
          </p:nvCxnSpPr>
          <p:spPr bwMode="auto">
            <a:xfrm rot="16200000" flipH="1">
              <a:off x="5170394" y="2766919"/>
              <a:ext cx="349436" cy="65423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4" name="Straight Arrow Connector 33"/>
            <p:cNvCxnSpPr>
              <a:stCxn id="30" idx="7"/>
              <a:endCxn id="27" idx="2"/>
            </p:cNvCxnSpPr>
            <p:nvPr/>
          </p:nvCxnSpPr>
          <p:spPr bwMode="auto">
            <a:xfrm rot="5400000" flipH="1" flipV="1">
              <a:off x="4865594" y="3170237"/>
              <a:ext cx="174718" cy="3271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5" name="Straight Arrow Connector 34"/>
            <p:cNvCxnSpPr>
              <a:stCxn id="27" idx="5"/>
              <a:endCxn id="31" idx="0"/>
            </p:cNvCxnSpPr>
            <p:nvPr/>
          </p:nvCxnSpPr>
          <p:spPr bwMode="auto">
            <a:xfrm rot="16200000" flipH="1">
              <a:off x="5170394" y="3376519"/>
              <a:ext cx="327118" cy="1747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6" name="Straight Arrow Connector 35"/>
            <p:cNvCxnSpPr>
              <a:stCxn id="31" idx="7"/>
              <a:endCxn id="28" idx="4"/>
            </p:cNvCxnSpPr>
            <p:nvPr/>
          </p:nvCxnSpPr>
          <p:spPr bwMode="auto">
            <a:xfrm rot="5400000" flipH="1" flipV="1">
              <a:off x="5208494" y="3208337"/>
              <a:ext cx="708118" cy="1747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</p:grpSp>
      <p:grpSp>
        <p:nvGrpSpPr>
          <p:cNvPr id="3" name="Group 91"/>
          <p:cNvGrpSpPr/>
          <p:nvPr/>
        </p:nvGrpSpPr>
        <p:grpSpPr>
          <a:xfrm>
            <a:off x="3327840" y="2392091"/>
            <a:ext cx="2211840" cy="622145"/>
            <a:chOff x="3668712" y="2636837"/>
            <a:chExt cx="2438400" cy="685800"/>
          </a:xfrm>
        </p:grpSpPr>
        <p:sp>
          <p:nvSpPr>
            <p:cNvPr id="91" name="Oval 90"/>
            <p:cNvSpPr/>
            <p:nvPr/>
          </p:nvSpPr>
          <p:spPr bwMode="auto">
            <a:xfrm>
              <a:off x="3668712" y="2636837"/>
              <a:ext cx="2438400" cy="68580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83012" y="2789237"/>
              <a:ext cx="22098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500" b="1" dirty="0">
                  <a:solidFill>
                    <a:srgbClr val="800000"/>
                  </a:solidFill>
                  <a:latin typeface="Arial" charset="0"/>
                </a:rPr>
                <a:t>SPARQL Processor</a:t>
              </a: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2118240" y="5365307"/>
            <a:ext cx="737476" cy="1191042"/>
            <a:chOff x="2335212" y="5989637"/>
            <a:chExt cx="813016" cy="13129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5212" y="5989637"/>
              <a:ext cx="761999" cy="98676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379143" y="6980237"/>
              <a:ext cx="769085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00664D"/>
                  </a:solidFill>
                </a:rPr>
                <a:t>HTML</a:t>
              </a: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768911" y="5365307"/>
            <a:ext cx="1602290" cy="1191042"/>
            <a:chOff x="4506912" y="5989637"/>
            <a:chExt cx="1766414" cy="13129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5989637"/>
              <a:ext cx="761999" cy="986761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506912" y="6980237"/>
              <a:ext cx="1766414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00664D"/>
                  </a:solidFill>
                </a:rPr>
                <a:t>Unstructured Text</a:t>
              </a:r>
            </a:p>
          </p:txBody>
        </p:sp>
      </p:grpSp>
      <p:grpSp>
        <p:nvGrpSpPr>
          <p:cNvPr id="9" name="Group 44"/>
          <p:cNvGrpSpPr/>
          <p:nvPr/>
        </p:nvGrpSpPr>
        <p:grpSpPr>
          <a:xfrm>
            <a:off x="6015019" y="5365307"/>
            <a:ext cx="1261884" cy="1191042"/>
            <a:chOff x="6631141" y="5989637"/>
            <a:chExt cx="1391140" cy="13129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9112" y="5989637"/>
              <a:ext cx="761999" cy="98676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631141" y="6980237"/>
              <a:ext cx="1391140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00664D"/>
                  </a:solidFill>
                </a:rPr>
                <a:t>XML/XHTML</a:t>
              </a:r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7551863" y="4072611"/>
            <a:ext cx="1273069" cy="1592403"/>
            <a:chOff x="8325407" y="4489298"/>
            <a:chExt cx="1403471" cy="175532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5997" y="4541837"/>
              <a:ext cx="1066800" cy="1066800"/>
            </a:xfrm>
            <a:prstGeom prst="rect">
              <a:avLst/>
            </a:prstGeom>
            <a:effectLst>
              <a:outerShdw blurRad="50800" dist="38100" dir="5400000">
                <a:srgbClr val="000000">
                  <a:alpha val="43000"/>
                </a:srgb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8649918" y="5684837"/>
              <a:ext cx="1078960" cy="559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00664D"/>
                  </a:solidFill>
                </a:rPr>
                <a:t>Relational</a:t>
              </a:r>
            </a:p>
            <a:p>
              <a:pPr algn="ctr"/>
              <a:r>
                <a:rPr lang="en-US" sz="1300" b="1" dirty="0">
                  <a:solidFill>
                    <a:srgbClr val="00664D"/>
                  </a:solidFill>
                </a:rPr>
                <a:t>Database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7903612" y="4911093"/>
              <a:ext cx="1165927" cy="32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000000"/>
                  </a:solidFill>
                </a:rPr>
                <a:t>SQL</a:t>
              </a:r>
              <a:r>
                <a:rPr lang="en-US" sz="1300" b="1" dirty="0">
                  <a:solidFill>
                    <a:srgbClr val="000000"/>
                  </a:solidFill>
                  <a:sym typeface="Wingdings"/>
                </a:rPr>
                <a:t>RDF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54"/>
          <p:cNvGrpSpPr/>
          <p:nvPr/>
        </p:nvGrpSpPr>
        <p:grpSpPr>
          <a:xfrm>
            <a:off x="7620982" y="1202956"/>
            <a:ext cx="1305575" cy="1620957"/>
            <a:chOff x="8249206" y="1627433"/>
            <a:chExt cx="1439306" cy="178680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21712" y="1874837"/>
              <a:ext cx="1066800" cy="1066800"/>
            </a:xfrm>
            <a:prstGeom prst="rect">
              <a:avLst/>
            </a:prstGeom>
            <a:effectLst>
              <a:outerShdw blurRad="50800" dist="38100" dir="5400000">
                <a:srgbClr val="000000">
                  <a:alpha val="43000"/>
                </a:srgb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8657748" y="3017837"/>
              <a:ext cx="1005144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00664D"/>
                  </a:solidFill>
                </a:rPr>
                <a:t>Database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7516972" y="2359667"/>
              <a:ext cx="1786805" cy="322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000000"/>
                  </a:solidFill>
                </a:rPr>
                <a:t>SPARQL Endpoint</a:t>
              </a:r>
            </a:p>
          </p:txBody>
        </p:sp>
      </p:grpSp>
      <p:grpSp>
        <p:nvGrpSpPr>
          <p:cNvPr id="12" name="Group 55"/>
          <p:cNvGrpSpPr/>
          <p:nvPr/>
        </p:nvGrpSpPr>
        <p:grpSpPr>
          <a:xfrm>
            <a:off x="82893" y="1199870"/>
            <a:ext cx="1326778" cy="1620957"/>
            <a:chOff x="147220" y="1618084"/>
            <a:chExt cx="1462681" cy="1786805"/>
          </a:xfrm>
        </p:grpSpPr>
        <p:grpSp>
          <p:nvGrpSpPr>
            <p:cNvPr id="13" name="Group 52"/>
            <p:cNvGrpSpPr/>
            <p:nvPr/>
          </p:nvGrpSpPr>
          <p:grpSpPr>
            <a:xfrm>
              <a:off x="147220" y="1874837"/>
              <a:ext cx="1196740" cy="1465304"/>
              <a:chOff x="147220" y="1874837"/>
              <a:chExt cx="1196740" cy="146530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712" y="1874837"/>
                <a:ext cx="1066800" cy="1066800"/>
              </a:xfrm>
              <a:prstGeom prst="rect">
                <a:avLst/>
              </a:prstGeom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147220" y="3017837"/>
                <a:ext cx="1196740" cy="322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Triple store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rot="16200000">
              <a:off x="555329" y="2350318"/>
              <a:ext cx="1786805" cy="32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000000"/>
                  </a:solidFill>
                </a:rPr>
                <a:t>SPARQL Endpoint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86560" y="5226309"/>
            <a:ext cx="1052518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dirty="0">
                <a:solidFill>
                  <a:srgbClr val="00664D"/>
                </a:solidFill>
              </a:rPr>
              <a:t>RDF Graph</a:t>
            </a:r>
          </a:p>
        </p:txBody>
      </p:sp>
      <p:cxnSp>
        <p:nvCxnSpPr>
          <p:cNvPr id="59" name="Straight Arrow Connector 58"/>
          <p:cNvCxnSpPr>
            <a:stCxn id="8" idx="0"/>
          </p:cNvCxnSpPr>
          <p:nvPr/>
        </p:nvCxnSpPr>
        <p:spPr bwMode="auto">
          <a:xfrm rot="5400000" flipH="1" flipV="1">
            <a:off x="2031713" y="3377980"/>
            <a:ext cx="2419454" cy="15552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7" idx="0"/>
            <a:endCxn id="91" idx="4"/>
          </p:cNvCxnSpPr>
          <p:nvPr/>
        </p:nvCxnSpPr>
        <p:spPr bwMode="auto">
          <a:xfrm rot="16200000" flipV="1">
            <a:off x="3277290" y="4170707"/>
            <a:ext cx="2351071" cy="3812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5" name="Straight Arrow Connector 64"/>
          <p:cNvCxnSpPr>
            <a:stCxn id="5" idx="0"/>
          </p:cNvCxnSpPr>
          <p:nvPr/>
        </p:nvCxnSpPr>
        <p:spPr bwMode="auto">
          <a:xfrm rot="16200000" flipV="1">
            <a:off x="4502753" y="3291580"/>
            <a:ext cx="2419454" cy="17280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3" name="Straight Arrow Connector 72"/>
          <p:cNvCxnSpPr>
            <a:endCxn id="91" idx="3"/>
          </p:cNvCxnSpPr>
          <p:nvPr/>
        </p:nvCxnSpPr>
        <p:spPr bwMode="auto">
          <a:xfrm flipV="1">
            <a:off x="1668960" y="2923125"/>
            <a:ext cx="1982796" cy="154278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6" name="Straight Arrow Connector 75"/>
          <p:cNvCxnSpPr>
            <a:stCxn id="48" idx="0"/>
            <a:endCxn id="91" idx="5"/>
          </p:cNvCxnSpPr>
          <p:nvPr/>
        </p:nvCxnSpPr>
        <p:spPr bwMode="auto">
          <a:xfrm rot="10800000">
            <a:off x="5215765" y="2923125"/>
            <a:ext cx="2336101" cy="167834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9" name="Straight Arrow Connector 78"/>
          <p:cNvCxnSpPr>
            <a:stCxn id="54" idx="2"/>
            <a:endCxn id="91" idx="2"/>
          </p:cNvCxnSpPr>
          <p:nvPr/>
        </p:nvCxnSpPr>
        <p:spPr bwMode="auto">
          <a:xfrm>
            <a:off x="1409671" y="2010349"/>
            <a:ext cx="1918169" cy="69281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cxnSp>
        <p:nvCxnSpPr>
          <p:cNvPr id="82" name="Straight Arrow Connector 81"/>
          <p:cNvCxnSpPr>
            <a:stCxn id="51" idx="0"/>
            <a:endCxn id="91" idx="6"/>
          </p:cNvCxnSpPr>
          <p:nvPr/>
        </p:nvCxnSpPr>
        <p:spPr bwMode="auto">
          <a:xfrm rot="10800000" flipV="1">
            <a:off x="5539681" y="2013434"/>
            <a:ext cx="2081305" cy="68972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cxnSp>
        <p:nvCxnSpPr>
          <p:cNvPr id="110" name="Straight Arrow Connector 109"/>
          <p:cNvCxnSpPr>
            <a:stCxn id="91" idx="0"/>
            <a:endCxn id="119" idx="4"/>
          </p:cNvCxnSpPr>
          <p:nvPr/>
        </p:nvCxnSpPr>
        <p:spPr bwMode="auto">
          <a:xfrm rot="5400000" flipH="1" flipV="1">
            <a:off x="4122687" y="2081018"/>
            <a:ext cx="622145" cy="144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cxnSp>
        <p:nvCxnSpPr>
          <p:cNvPr id="113" name="Straight Arrow Connector 112"/>
          <p:cNvCxnSpPr>
            <a:endCxn id="119" idx="2"/>
          </p:cNvCxnSpPr>
          <p:nvPr/>
        </p:nvCxnSpPr>
        <p:spPr bwMode="auto">
          <a:xfrm flipV="1">
            <a:off x="1392480" y="1493436"/>
            <a:ext cx="2350080" cy="41476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cxnSp>
        <p:nvCxnSpPr>
          <p:cNvPr id="116" name="Straight Arrow Connector 115"/>
          <p:cNvCxnSpPr>
            <a:endCxn id="119" idx="6"/>
          </p:cNvCxnSpPr>
          <p:nvPr/>
        </p:nvCxnSpPr>
        <p:spPr bwMode="auto">
          <a:xfrm rot="10800000">
            <a:off x="5124960" y="1493436"/>
            <a:ext cx="2488320" cy="41476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grpSp>
        <p:nvGrpSpPr>
          <p:cNvPr id="14" name="Group 129"/>
          <p:cNvGrpSpPr/>
          <p:nvPr/>
        </p:nvGrpSpPr>
        <p:grpSpPr>
          <a:xfrm>
            <a:off x="3742560" y="1216927"/>
            <a:ext cx="1382400" cy="553018"/>
            <a:chOff x="4125912" y="1341437"/>
            <a:chExt cx="1524000" cy="6096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4196017" y="1455837"/>
              <a:ext cx="13716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500" b="1" dirty="0">
                  <a:solidFill>
                    <a:srgbClr val="800000"/>
                  </a:solidFill>
                  <a:latin typeface="Arial" charset="0"/>
                </a:rPr>
                <a:t>Application</a:t>
              </a: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4125912" y="1341437"/>
              <a:ext cx="1524000" cy="60960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 rot="18136226">
            <a:off x="2672691" y="4230930"/>
            <a:ext cx="603527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noProof="1">
                <a:solidFill>
                  <a:srgbClr val="000000"/>
                </a:solidFill>
              </a:rPr>
              <a:t>RDFa</a:t>
            </a:r>
          </a:p>
        </p:txBody>
      </p:sp>
      <p:sp>
        <p:nvSpPr>
          <p:cNvPr id="150" name="TextBox 149"/>
          <p:cNvSpPr txBox="1"/>
          <p:nvPr/>
        </p:nvSpPr>
        <p:spPr>
          <a:xfrm rot="3212084">
            <a:off x="5386294" y="4254156"/>
            <a:ext cx="1296024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noProof="1">
                <a:solidFill>
                  <a:srgbClr val="000000"/>
                </a:solidFill>
              </a:rPr>
              <a:t>GRDDL, RDFa</a:t>
            </a:r>
          </a:p>
        </p:txBody>
      </p:sp>
      <p:sp>
        <p:nvSpPr>
          <p:cNvPr id="151" name="TextBox 150"/>
          <p:cNvSpPr txBox="1"/>
          <p:nvPr/>
        </p:nvSpPr>
        <p:spPr>
          <a:xfrm rot="16200000">
            <a:off x="3583138" y="4217108"/>
            <a:ext cx="1406293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noProof="1">
                <a:solidFill>
                  <a:srgbClr val="000000"/>
                </a:solidFill>
              </a:rPr>
              <a:t>NLP Techniques</a:t>
            </a:r>
          </a:p>
        </p:txBody>
      </p:sp>
      <p:sp>
        <p:nvSpPr>
          <p:cNvPr id="152" name="TextBox 151"/>
          <p:cNvSpPr txBox="1"/>
          <p:nvPr/>
        </p:nvSpPr>
        <p:spPr>
          <a:xfrm rot="1192782">
            <a:off x="1713872" y="2098278"/>
            <a:ext cx="1683469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</a:rPr>
              <a:t>SPARQL Construct</a:t>
            </a:r>
          </a:p>
        </p:txBody>
      </p:sp>
      <p:sp>
        <p:nvSpPr>
          <p:cNvPr id="154" name="TextBox 153"/>
          <p:cNvSpPr txBox="1"/>
          <p:nvPr/>
        </p:nvSpPr>
        <p:spPr>
          <a:xfrm rot="20494382">
            <a:off x="5657466" y="2079645"/>
            <a:ext cx="1683469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</a:rPr>
              <a:t>SPARQL Construct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 smtClean="0"/>
              <a:t>SPARQL 1.1 </a:t>
            </a:r>
            <a:r>
              <a:rPr lang="en-US" dirty="0"/>
              <a:t>as a unifying point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286560" y="4018885"/>
            <a:ext cx="1313280" cy="1138296"/>
            <a:chOff x="4659312" y="2789237"/>
            <a:chExt cx="1143000" cy="990600"/>
          </a:xfrm>
        </p:grpSpPr>
        <p:sp>
          <p:nvSpPr>
            <p:cNvPr id="26" name="Oval 25"/>
            <p:cNvSpPr/>
            <p:nvPr/>
          </p:nvSpPr>
          <p:spPr bwMode="auto">
            <a:xfrm>
              <a:off x="4887912" y="27892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116512" y="3170237"/>
              <a:ext cx="152400" cy="152400"/>
            </a:xfrm>
            <a:prstGeom prst="ellips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573712" y="2789237"/>
              <a:ext cx="152400" cy="1524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649912" y="32464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659312" y="33988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345112" y="3627437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32" name="Straight Arrow Connector 31"/>
            <p:cNvCxnSpPr>
              <a:stCxn id="26" idx="6"/>
              <a:endCxn id="28" idx="2"/>
            </p:cNvCxnSpPr>
            <p:nvPr/>
          </p:nvCxnSpPr>
          <p:spPr bwMode="auto">
            <a:xfrm>
              <a:off x="5040312" y="2865437"/>
              <a:ext cx="533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3" name="Straight Arrow Connector 32"/>
            <p:cNvCxnSpPr>
              <a:stCxn id="26" idx="5"/>
              <a:endCxn id="29" idx="1"/>
            </p:cNvCxnSpPr>
            <p:nvPr/>
          </p:nvCxnSpPr>
          <p:spPr bwMode="auto">
            <a:xfrm rot="16200000" flipH="1">
              <a:off x="5170394" y="2766919"/>
              <a:ext cx="349436" cy="65423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4" name="Straight Arrow Connector 33"/>
            <p:cNvCxnSpPr>
              <a:stCxn id="30" idx="7"/>
              <a:endCxn id="27" idx="2"/>
            </p:cNvCxnSpPr>
            <p:nvPr/>
          </p:nvCxnSpPr>
          <p:spPr bwMode="auto">
            <a:xfrm rot="5400000" flipH="1" flipV="1">
              <a:off x="4865594" y="3170237"/>
              <a:ext cx="174718" cy="3271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5" name="Straight Arrow Connector 34"/>
            <p:cNvCxnSpPr>
              <a:stCxn id="27" idx="5"/>
              <a:endCxn id="31" idx="0"/>
            </p:cNvCxnSpPr>
            <p:nvPr/>
          </p:nvCxnSpPr>
          <p:spPr bwMode="auto">
            <a:xfrm rot="16200000" flipH="1">
              <a:off x="5170394" y="3376519"/>
              <a:ext cx="327118" cy="1747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6" name="Straight Arrow Connector 35"/>
            <p:cNvCxnSpPr>
              <a:stCxn id="31" idx="7"/>
              <a:endCxn id="28" idx="4"/>
            </p:cNvCxnSpPr>
            <p:nvPr/>
          </p:nvCxnSpPr>
          <p:spPr bwMode="auto">
            <a:xfrm rot="5400000" flipH="1" flipV="1">
              <a:off x="5208494" y="3208337"/>
              <a:ext cx="708118" cy="1747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</p:grpSp>
      <p:grpSp>
        <p:nvGrpSpPr>
          <p:cNvPr id="3" name="Group 91"/>
          <p:cNvGrpSpPr/>
          <p:nvPr/>
        </p:nvGrpSpPr>
        <p:grpSpPr>
          <a:xfrm>
            <a:off x="3327840" y="2392091"/>
            <a:ext cx="2211840" cy="622145"/>
            <a:chOff x="3668712" y="2636837"/>
            <a:chExt cx="2438400" cy="685800"/>
          </a:xfrm>
        </p:grpSpPr>
        <p:sp>
          <p:nvSpPr>
            <p:cNvPr id="91" name="Oval 90"/>
            <p:cNvSpPr/>
            <p:nvPr/>
          </p:nvSpPr>
          <p:spPr bwMode="auto">
            <a:xfrm>
              <a:off x="3668712" y="2636837"/>
              <a:ext cx="2438400" cy="68580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83012" y="2789237"/>
              <a:ext cx="22098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500" b="1" dirty="0">
                  <a:solidFill>
                    <a:srgbClr val="800000"/>
                  </a:solidFill>
                  <a:latin typeface="Arial" charset="0"/>
                </a:rPr>
                <a:t>SPARQL Processor</a:t>
              </a: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2118240" y="5365307"/>
            <a:ext cx="737476" cy="1191042"/>
            <a:chOff x="2335212" y="5989637"/>
            <a:chExt cx="813016" cy="13129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5212" y="5989637"/>
              <a:ext cx="761999" cy="98676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379143" y="6980237"/>
              <a:ext cx="769085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00664D"/>
                  </a:solidFill>
                </a:rPr>
                <a:t>HTML</a:t>
              </a: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768911" y="5365307"/>
            <a:ext cx="1602290" cy="1191042"/>
            <a:chOff x="4506912" y="5989637"/>
            <a:chExt cx="1766414" cy="13129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5989637"/>
              <a:ext cx="761999" cy="986761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506912" y="6980237"/>
              <a:ext cx="1766414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00664D"/>
                  </a:solidFill>
                </a:rPr>
                <a:t>Unstructured Text</a:t>
              </a:r>
            </a:p>
          </p:txBody>
        </p:sp>
      </p:grpSp>
      <p:grpSp>
        <p:nvGrpSpPr>
          <p:cNvPr id="9" name="Group 44"/>
          <p:cNvGrpSpPr/>
          <p:nvPr/>
        </p:nvGrpSpPr>
        <p:grpSpPr>
          <a:xfrm>
            <a:off x="6015019" y="5365307"/>
            <a:ext cx="1261884" cy="1191042"/>
            <a:chOff x="6631141" y="5989637"/>
            <a:chExt cx="1391140" cy="13129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9112" y="5989637"/>
              <a:ext cx="761999" cy="98676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631141" y="6980237"/>
              <a:ext cx="1391140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00664D"/>
                  </a:solidFill>
                </a:rPr>
                <a:t>XML/XHTML</a:t>
              </a:r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7551863" y="4072611"/>
            <a:ext cx="1273069" cy="1592403"/>
            <a:chOff x="8325407" y="4489298"/>
            <a:chExt cx="1403471" cy="175532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5997" y="4541837"/>
              <a:ext cx="1066800" cy="1066800"/>
            </a:xfrm>
            <a:prstGeom prst="rect">
              <a:avLst/>
            </a:prstGeom>
            <a:effectLst>
              <a:outerShdw blurRad="50800" dist="38100" dir="5400000">
                <a:srgbClr val="000000">
                  <a:alpha val="43000"/>
                </a:srgb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8649918" y="5684837"/>
              <a:ext cx="1078960" cy="559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00664D"/>
                  </a:solidFill>
                </a:rPr>
                <a:t>Relational</a:t>
              </a:r>
            </a:p>
            <a:p>
              <a:pPr algn="ctr"/>
              <a:r>
                <a:rPr lang="en-US" sz="1300" b="1" dirty="0">
                  <a:solidFill>
                    <a:srgbClr val="00664D"/>
                  </a:solidFill>
                </a:rPr>
                <a:t>Database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7903612" y="4911093"/>
              <a:ext cx="1165927" cy="32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000000"/>
                  </a:solidFill>
                </a:rPr>
                <a:t>SQL</a:t>
              </a:r>
              <a:r>
                <a:rPr lang="en-US" sz="1300" b="1" dirty="0">
                  <a:solidFill>
                    <a:srgbClr val="000000"/>
                  </a:solidFill>
                  <a:sym typeface="Wingdings"/>
                </a:rPr>
                <a:t>RDF</a:t>
              </a:r>
              <a:endParaRPr lang="en-US" sz="13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54"/>
          <p:cNvGrpSpPr/>
          <p:nvPr/>
        </p:nvGrpSpPr>
        <p:grpSpPr>
          <a:xfrm>
            <a:off x="7620982" y="1202956"/>
            <a:ext cx="1305575" cy="1620957"/>
            <a:chOff x="8249206" y="1627433"/>
            <a:chExt cx="1439306" cy="178680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21712" y="1874837"/>
              <a:ext cx="1066800" cy="1066800"/>
            </a:xfrm>
            <a:prstGeom prst="rect">
              <a:avLst/>
            </a:prstGeom>
            <a:effectLst>
              <a:outerShdw blurRad="50800" dist="38100" dir="5400000">
                <a:srgbClr val="000000">
                  <a:alpha val="43000"/>
                </a:srgb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8657748" y="3017837"/>
              <a:ext cx="1005144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00664D"/>
                  </a:solidFill>
                </a:rPr>
                <a:t>Database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7516972" y="2359667"/>
              <a:ext cx="1786805" cy="322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000000"/>
                  </a:solidFill>
                </a:rPr>
                <a:t>SPARQL Endpoint</a:t>
              </a:r>
            </a:p>
          </p:txBody>
        </p:sp>
      </p:grpSp>
      <p:grpSp>
        <p:nvGrpSpPr>
          <p:cNvPr id="12" name="Group 55"/>
          <p:cNvGrpSpPr/>
          <p:nvPr/>
        </p:nvGrpSpPr>
        <p:grpSpPr>
          <a:xfrm>
            <a:off x="82893" y="1199870"/>
            <a:ext cx="1326778" cy="1620957"/>
            <a:chOff x="147220" y="1618084"/>
            <a:chExt cx="1462681" cy="1786805"/>
          </a:xfrm>
        </p:grpSpPr>
        <p:grpSp>
          <p:nvGrpSpPr>
            <p:cNvPr id="13" name="Group 52"/>
            <p:cNvGrpSpPr/>
            <p:nvPr/>
          </p:nvGrpSpPr>
          <p:grpSpPr>
            <a:xfrm>
              <a:off x="147220" y="1874837"/>
              <a:ext cx="1196740" cy="1465304"/>
              <a:chOff x="147220" y="1874837"/>
              <a:chExt cx="1196740" cy="146530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712" y="1874837"/>
                <a:ext cx="1066800" cy="1066800"/>
              </a:xfrm>
              <a:prstGeom prst="rect">
                <a:avLst/>
              </a:prstGeom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147220" y="3017837"/>
                <a:ext cx="1196740" cy="322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Triple store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rot="16200000">
              <a:off x="555329" y="2350318"/>
              <a:ext cx="1786805" cy="32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000000"/>
                  </a:solidFill>
                </a:rPr>
                <a:t>SPARQL Endpoint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86560" y="5226309"/>
            <a:ext cx="1052518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dirty="0">
                <a:solidFill>
                  <a:srgbClr val="00664D"/>
                </a:solidFill>
              </a:rPr>
              <a:t>RDF Graph</a:t>
            </a:r>
          </a:p>
        </p:txBody>
      </p:sp>
      <p:cxnSp>
        <p:nvCxnSpPr>
          <p:cNvPr id="59" name="Straight Arrow Connector 58"/>
          <p:cNvCxnSpPr>
            <a:stCxn id="8" idx="0"/>
          </p:cNvCxnSpPr>
          <p:nvPr/>
        </p:nvCxnSpPr>
        <p:spPr bwMode="auto">
          <a:xfrm rot="5400000" flipH="1" flipV="1">
            <a:off x="2031713" y="3377980"/>
            <a:ext cx="2419454" cy="15552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7" idx="0"/>
            <a:endCxn id="91" idx="4"/>
          </p:cNvCxnSpPr>
          <p:nvPr/>
        </p:nvCxnSpPr>
        <p:spPr bwMode="auto">
          <a:xfrm rot="16200000" flipV="1">
            <a:off x="3277290" y="4170707"/>
            <a:ext cx="2351071" cy="3812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5" name="Straight Arrow Connector 64"/>
          <p:cNvCxnSpPr>
            <a:stCxn id="5" idx="0"/>
          </p:cNvCxnSpPr>
          <p:nvPr/>
        </p:nvCxnSpPr>
        <p:spPr bwMode="auto">
          <a:xfrm rot="16200000" flipV="1">
            <a:off x="4502753" y="3291580"/>
            <a:ext cx="2419454" cy="17280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3" name="Straight Arrow Connector 72"/>
          <p:cNvCxnSpPr>
            <a:endCxn id="91" idx="3"/>
          </p:cNvCxnSpPr>
          <p:nvPr/>
        </p:nvCxnSpPr>
        <p:spPr bwMode="auto">
          <a:xfrm flipV="1">
            <a:off x="1668960" y="2923125"/>
            <a:ext cx="1982796" cy="154278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76" name="Straight Arrow Connector 75"/>
          <p:cNvCxnSpPr>
            <a:stCxn id="48" idx="0"/>
            <a:endCxn id="91" idx="5"/>
          </p:cNvCxnSpPr>
          <p:nvPr/>
        </p:nvCxnSpPr>
        <p:spPr bwMode="auto">
          <a:xfrm rot="10800000">
            <a:off x="5215765" y="2923125"/>
            <a:ext cx="2336101" cy="167834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79" name="Straight Arrow Connector 78"/>
          <p:cNvCxnSpPr>
            <a:stCxn id="54" idx="2"/>
            <a:endCxn id="91" idx="2"/>
          </p:cNvCxnSpPr>
          <p:nvPr/>
        </p:nvCxnSpPr>
        <p:spPr bwMode="auto">
          <a:xfrm>
            <a:off x="1409671" y="2010349"/>
            <a:ext cx="1918169" cy="69281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82" name="Straight Arrow Connector 81"/>
          <p:cNvCxnSpPr>
            <a:stCxn id="51" idx="0"/>
            <a:endCxn id="91" idx="6"/>
          </p:cNvCxnSpPr>
          <p:nvPr/>
        </p:nvCxnSpPr>
        <p:spPr bwMode="auto">
          <a:xfrm rot="10800000" flipV="1">
            <a:off x="5539681" y="2013434"/>
            <a:ext cx="2081305" cy="68972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110" name="Straight Arrow Connector 109"/>
          <p:cNvCxnSpPr>
            <a:stCxn id="91" idx="0"/>
            <a:endCxn id="119" idx="4"/>
          </p:cNvCxnSpPr>
          <p:nvPr/>
        </p:nvCxnSpPr>
        <p:spPr bwMode="auto">
          <a:xfrm rot="5400000" flipH="1" flipV="1">
            <a:off x="4122687" y="2081018"/>
            <a:ext cx="622145" cy="144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113" name="Straight Arrow Connector 112"/>
          <p:cNvCxnSpPr>
            <a:endCxn id="119" idx="2"/>
          </p:cNvCxnSpPr>
          <p:nvPr/>
        </p:nvCxnSpPr>
        <p:spPr bwMode="auto">
          <a:xfrm flipV="1">
            <a:off x="1392480" y="1493436"/>
            <a:ext cx="2350080" cy="41476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116" name="Straight Arrow Connector 115"/>
          <p:cNvCxnSpPr>
            <a:endCxn id="119" idx="6"/>
          </p:cNvCxnSpPr>
          <p:nvPr/>
        </p:nvCxnSpPr>
        <p:spPr bwMode="auto">
          <a:xfrm rot="10800000">
            <a:off x="5124960" y="1493436"/>
            <a:ext cx="2488320" cy="41476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grpSp>
        <p:nvGrpSpPr>
          <p:cNvPr id="14" name="Group 129"/>
          <p:cNvGrpSpPr/>
          <p:nvPr/>
        </p:nvGrpSpPr>
        <p:grpSpPr>
          <a:xfrm>
            <a:off x="3742560" y="1216927"/>
            <a:ext cx="1382400" cy="553018"/>
            <a:chOff x="4125912" y="1341437"/>
            <a:chExt cx="1524000" cy="6096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4196017" y="1455837"/>
              <a:ext cx="13716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1500" b="1" dirty="0">
                  <a:solidFill>
                    <a:srgbClr val="800000"/>
                  </a:solidFill>
                  <a:latin typeface="Arial" charset="0"/>
                </a:rPr>
                <a:t>Application</a:t>
              </a: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4125912" y="1341437"/>
              <a:ext cx="1524000" cy="60960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2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5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 rot="18136226">
            <a:off x="2672691" y="4230930"/>
            <a:ext cx="603527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noProof="1">
                <a:solidFill>
                  <a:srgbClr val="000000"/>
                </a:solidFill>
              </a:rPr>
              <a:t>RDFa</a:t>
            </a:r>
          </a:p>
        </p:txBody>
      </p:sp>
      <p:sp>
        <p:nvSpPr>
          <p:cNvPr id="150" name="TextBox 149"/>
          <p:cNvSpPr txBox="1"/>
          <p:nvPr/>
        </p:nvSpPr>
        <p:spPr>
          <a:xfrm rot="3212084">
            <a:off x="5386294" y="4254156"/>
            <a:ext cx="1296024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noProof="1">
                <a:solidFill>
                  <a:srgbClr val="000000"/>
                </a:solidFill>
              </a:rPr>
              <a:t>GRDDL, RDFa</a:t>
            </a:r>
          </a:p>
        </p:txBody>
      </p:sp>
      <p:sp>
        <p:nvSpPr>
          <p:cNvPr id="151" name="TextBox 150"/>
          <p:cNvSpPr txBox="1"/>
          <p:nvPr/>
        </p:nvSpPr>
        <p:spPr>
          <a:xfrm rot="16200000">
            <a:off x="3583138" y="4217108"/>
            <a:ext cx="1406293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noProof="1">
                <a:solidFill>
                  <a:srgbClr val="000000"/>
                </a:solidFill>
              </a:rPr>
              <a:t>NLP Techniques</a:t>
            </a:r>
          </a:p>
        </p:txBody>
      </p:sp>
      <p:sp>
        <p:nvSpPr>
          <p:cNvPr id="152" name="TextBox 151"/>
          <p:cNvSpPr txBox="1"/>
          <p:nvPr/>
        </p:nvSpPr>
        <p:spPr>
          <a:xfrm rot="1192782">
            <a:off x="1713872" y="2098278"/>
            <a:ext cx="1683469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</a:rPr>
              <a:t>SPARQL Construct</a:t>
            </a:r>
          </a:p>
        </p:txBody>
      </p:sp>
      <p:sp>
        <p:nvSpPr>
          <p:cNvPr id="154" name="TextBox 153"/>
          <p:cNvSpPr txBox="1"/>
          <p:nvPr/>
        </p:nvSpPr>
        <p:spPr>
          <a:xfrm rot="20494382">
            <a:off x="5657466" y="2079645"/>
            <a:ext cx="1683469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</a:rPr>
              <a:t>SPARQL Construct</a:t>
            </a:r>
          </a:p>
        </p:txBody>
      </p:sp>
      <p:sp>
        <p:nvSpPr>
          <p:cNvPr id="60" name="TextBox 59"/>
          <p:cNvSpPr txBox="1"/>
          <p:nvPr/>
        </p:nvSpPr>
        <p:spPr>
          <a:xfrm rot="1206292">
            <a:off x="1714695" y="2401275"/>
            <a:ext cx="1476706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</a:rPr>
              <a:t>SPARQL Update</a:t>
            </a:r>
          </a:p>
        </p:txBody>
      </p:sp>
      <p:sp>
        <p:nvSpPr>
          <p:cNvPr id="61" name="TextBox 60"/>
          <p:cNvSpPr txBox="1"/>
          <p:nvPr/>
        </p:nvSpPr>
        <p:spPr>
          <a:xfrm rot="20451556">
            <a:off x="5867273" y="2400049"/>
            <a:ext cx="1476706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</a:rPr>
              <a:t>SPARQL Update</a:t>
            </a:r>
          </a:p>
        </p:txBody>
      </p:sp>
      <p:sp>
        <p:nvSpPr>
          <p:cNvPr id="63" name="Oval 62"/>
          <p:cNvSpPr/>
          <p:nvPr/>
        </p:nvSpPr>
        <p:spPr>
          <a:xfrm>
            <a:off x="286560" y="2582910"/>
            <a:ext cx="262656" cy="287326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53031" y="2600668"/>
            <a:ext cx="262656" cy="287326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hape 66"/>
          <p:cNvCxnSpPr/>
          <p:nvPr/>
        </p:nvCxnSpPr>
        <p:spPr>
          <a:xfrm rot="5400000" flipH="1">
            <a:off x="642245" y="2602680"/>
            <a:ext cx="17758" cy="466471"/>
          </a:xfrm>
          <a:prstGeom prst="curvedConnector3">
            <a:avLst>
              <a:gd name="adj1" fmla="val -1287307"/>
            </a:avLst>
          </a:prstGeom>
          <a:ln w="254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-17078" y="3041280"/>
            <a:ext cx="1457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008000"/>
                </a:solidFill>
              </a:rPr>
              <a:t>OWL Reasoning</a:t>
            </a:r>
            <a:endParaRPr lang="en-US" sz="1300" b="1" dirty="0">
              <a:solidFill>
                <a:srgbClr val="008000"/>
              </a:solidFill>
            </a:endParaRPr>
          </a:p>
        </p:txBody>
      </p:sp>
      <p:cxnSp>
        <p:nvCxnSpPr>
          <p:cNvPr id="78" name="Shape 66"/>
          <p:cNvCxnSpPr/>
          <p:nvPr/>
        </p:nvCxnSpPr>
        <p:spPr>
          <a:xfrm rot="5400000" flipH="1">
            <a:off x="8211189" y="5440657"/>
            <a:ext cx="17758" cy="466471"/>
          </a:xfrm>
          <a:prstGeom prst="curvedConnector3">
            <a:avLst>
              <a:gd name="adj1" fmla="val -1287307"/>
            </a:avLst>
          </a:prstGeom>
          <a:ln w="2540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12346" y="5879257"/>
            <a:ext cx="12934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008000"/>
                </a:solidFill>
              </a:rPr>
              <a:t>RIF Reasoning</a:t>
            </a:r>
            <a:endParaRPr lang="en-US" sz="13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work is going on</a:t>
            </a:r>
          </a:p>
          <a:p>
            <a:pPr lvl="1"/>
            <a:r>
              <a:rPr lang="en-US" dirty="0" smtClean="0"/>
              <a:t>SPARQL 1.1</a:t>
            </a:r>
          </a:p>
          <a:p>
            <a:pPr lvl="1"/>
            <a:r>
              <a:rPr lang="en-US" noProof="1" smtClean="0"/>
              <a:t>RDFa </a:t>
            </a:r>
            <a:r>
              <a:rPr lang="en-US" dirty="0" smtClean="0"/>
              <a:t>1.1</a:t>
            </a:r>
          </a:p>
          <a:p>
            <a:pPr lvl="1"/>
            <a:r>
              <a:rPr lang="en-US" dirty="0" smtClean="0"/>
              <a:t>RDB2RDF</a:t>
            </a:r>
          </a:p>
          <a:p>
            <a:r>
              <a:rPr lang="en-US" dirty="0" smtClean="0"/>
              <a:t>“Community” contacts at W3C are also happening with</a:t>
            </a:r>
          </a:p>
          <a:p>
            <a:pPr lvl="1"/>
            <a:r>
              <a:rPr lang="en-US" dirty="0" smtClean="0"/>
              <a:t>health care and life science community</a:t>
            </a:r>
          </a:p>
          <a:p>
            <a:pPr lvl="1"/>
            <a:r>
              <a:rPr lang="en-US" dirty="0" smtClean="0"/>
              <a:t>financial world, e.g., XBRL</a:t>
            </a:r>
          </a:p>
          <a:p>
            <a:pPr lvl="1"/>
            <a:r>
              <a:rPr lang="en-US" dirty="0" smtClean="0"/>
              <a:t>(digital) library world</a:t>
            </a:r>
          </a:p>
          <a:p>
            <a:pPr lvl="1"/>
            <a:r>
              <a:rPr lang="en-US" noProof="1" smtClean="0"/>
              <a:t>eGovernment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present…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of RDF?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RDF has been published in 2004</a:t>
            </a:r>
          </a:p>
          <a:p>
            <a:r>
              <a:rPr lang="en-US" dirty="0" smtClean="0"/>
              <a:t>Significant deployment since then</a:t>
            </a:r>
          </a:p>
          <a:p>
            <a:pPr lvl="1"/>
            <a:r>
              <a:rPr lang="en-US" dirty="0" smtClean="0"/>
              <a:t>implementation experiences</a:t>
            </a:r>
          </a:p>
          <a:p>
            <a:pPr lvl="1"/>
            <a:r>
              <a:rPr lang="en-US" dirty="0" smtClean="0"/>
              <a:t>users’ experiences</a:t>
            </a:r>
          </a:p>
          <a:p>
            <a:r>
              <a:rPr lang="en-US" dirty="0" smtClean="0"/>
              <a:t>Some cracks, missing functionalities, etc, came to the fore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Shall we</a:t>
            </a:r>
          </a:p>
          <a:p>
            <a:pPr lvl="1"/>
            <a:r>
              <a:rPr lang="en-US" dirty="0" smtClean="0"/>
              <a:t>live with the issues and go on with our lives?</a:t>
            </a:r>
          </a:p>
          <a:p>
            <a:pPr lvl="1"/>
            <a:r>
              <a:rPr lang="en-US" dirty="0" smtClean="0"/>
              <a:t>dump it and start all over again?</a:t>
            </a:r>
          </a:p>
          <a:p>
            <a:pPr lvl="1"/>
            <a:r>
              <a:rPr lang="en-US" dirty="0" smtClean="0"/>
              <a:t>do some minimal changes?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W3C organized a Workshop in June 2010</a:t>
            </a:r>
          </a:p>
          <a:p>
            <a:pPr lvl="1"/>
            <a:r>
              <a:rPr lang="en-US" dirty="0" smtClean="0"/>
              <a:t>32 submissions, 28 accepted, 18 were presented at the workshop</a:t>
            </a:r>
          </a:p>
          <a:p>
            <a:pPr lvl="1"/>
            <a:r>
              <a:rPr lang="en-US" dirty="0" smtClean="0"/>
              <a:t>2 busy days at Stanford, courtesy of NCBO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W3C “RDF Next Step” Workshop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57" y="3643921"/>
            <a:ext cx="4157509" cy="2762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1" y="916194"/>
            <a:ext cx="9083789" cy="510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to answer the question: live with it, redo it, mend it…</a:t>
            </a:r>
          </a:p>
          <a:p>
            <a:pPr lvl="1"/>
            <a:r>
              <a:rPr lang="en-US" dirty="0" smtClean="0"/>
              <a:t>if something has to be changed, what is it and with what priority?</a:t>
            </a:r>
          </a:p>
          <a:p>
            <a:r>
              <a:rPr lang="en-US" dirty="0" smtClean="0"/>
              <a:t>Give a list of possible work items, with priorities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Yes, it is probably o.k. to touch </a:t>
            </a:r>
            <a:r>
              <a:rPr lang="en-US" i="1" dirty="0" smtClean="0"/>
              <a:t>some </a:t>
            </a:r>
            <a:r>
              <a:rPr lang="en-US" dirty="0" smtClean="0"/>
              <a:t>issues</a:t>
            </a:r>
          </a:p>
          <a:p>
            <a:r>
              <a:rPr lang="en-US" dirty="0" smtClean="0"/>
              <a:t>But we have to be </a:t>
            </a:r>
            <a:r>
              <a:rPr lang="en-US" i="1" u="sng" dirty="0" smtClean="0"/>
              <a:t>very</a:t>
            </a:r>
            <a:r>
              <a:rPr lang="en-US" i="1" dirty="0" smtClean="0"/>
              <a:t> </a:t>
            </a:r>
            <a:r>
              <a:rPr lang="en-US" dirty="0" smtClean="0"/>
              <a:t>careful not to send the wrong signal to adopters, tool providers, etc.</a:t>
            </a:r>
          </a:p>
          <a:p>
            <a:r>
              <a:rPr lang="en-US" dirty="0" smtClean="0"/>
              <a:t>I.e.: </a:t>
            </a:r>
            <a:r>
              <a:rPr lang="en-US" i="1" dirty="0" smtClean="0"/>
              <a:t>keep the changes to the minimum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feeling…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29" y="937846"/>
            <a:ext cx="8191135" cy="56471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straw poll result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Workshop report published:</a:t>
            </a:r>
          </a:p>
          <a:p>
            <a:pPr lvl="1"/>
            <a:r>
              <a:rPr lang="en-US" dirty="0" smtClean="0">
                <a:hlinkClick r:id="rId2" tooltip="Workshop report"/>
              </a:rPr>
              <a:t>http://www.w3.org/2009/12/rdf-ws/Report.html</a:t>
            </a:r>
            <a:endParaRPr lang="en-US" dirty="0" smtClean="0"/>
          </a:p>
          <a:p>
            <a:r>
              <a:rPr lang="en-US" dirty="0" smtClean="0"/>
              <a:t>W3C Team began working on chartering</a:t>
            </a:r>
          </a:p>
          <a:p>
            <a:r>
              <a:rPr lang="en-US" dirty="0" smtClean="0"/>
              <a:t>…but felt the larger community should be asked</a:t>
            </a:r>
          </a:p>
          <a:p>
            <a:r>
              <a:rPr lang="en-US" dirty="0" smtClean="0"/>
              <a:t>A questionnaire was published in August 2010</a:t>
            </a:r>
          </a:p>
          <a:p>
            <a:pPr lvl="1"/>
            <a:r>
              <a:rPr lang="en-US" dirty="0" smtClean="0">
                <a:hlinkClick r:id="rId3"/>
              </a:rPr>
              <a:t>http://www.w3.org/2002/09/wbs/1/rdf-2010/results</a:t>
            </a:r>
            <a:endParaRPr lang="en-US" dirty="0" smtClean="0"/>
          </a:p>
          <a:p>
            <a:r>
              <a:rPr lang="en-US" dirty="0" smtClean="0"/>
              <a:t>And, of course, lots of discussion on various </a:t>
            </a:r>
            <a:r>
              <a:rPr lang="en-US" dirty="0" err="1" smtClean="0"/>
              <a:t>fora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“Main Charter candidates”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Finalize the present</a:t>
            </a:r>
          </a:p>
          <a:p>
            <a:r>
              <a:rPr lang="en-US" dirty="0" smtClean="0"/>
              <a:t>Possible new technical activities:</a:t>
            </a:r>
          </a:p>
          <a:p>
            <a:pPr lvl="1"/>
            <a:r>
              <a:rPr lang="en-US" dirty="0" smtClean="0"/>
              <a:t>provenance</a:t>
            </a:r>
          </a:p>
          <a:p>
            <a:pPr lvl="1"/>
            <a:r>
              <a:rPr lang="en-US" dirty="0" smtClean="0"/>
              <a:t>revision of RDF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(possible) future</a:t>
            </a:r>
            <a:endParaRPr lang="en-US" dirty="0"/>
          </a:p>
        </p:txBody>
      </p:sp>
      <p:pic>
        <p:nvPicPr>
          <p:cNvPr id="4" name="Picture 3" descr="wi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606" y="1538383"/>
            <a:ext cx="216000" cy="216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some errata that have to be taken care of</a:t>
            </a:r>
          </a:p>
          <a:p>
            <a:pPr lvl="1"/>
            <a:r>
              <a:rPr lang="en-US" dirty="0" smtClean="0"/>
              <a:t>exact relationship to IRI-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more flexible references to XML versions</a:t>
            </a:r>
          </a:p>
          <a:p>
            <a:pPr lvl="1"/>
            <a:r>
              <a:rPr lang="en-US" dirty="0" smtClean="0"/>
              <a:t>etc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obvious issues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A.k.a. “named graphs”, “quoted graphs”, “knowledge bases”</a:t>
            </a:r>
          </a:p>
          <a:p>
            <a:r>
              <a:rPr lang="en-US" dirty="0" smtClean="0"/>
              <a:t>Is on the top of all priority lists…</a:t>
            </a:r>
          </a:p>
          <a:p>
            <a:r>
              <a:rPr lang="en-US" dirty="0" smtClean="0"/>
              <a:t>But the semantics is not absolutely clear</a:t>
            </a:r>
          </a:p>
          <a:p>
            <a:pPr lvl="1"/>
            <a:r>
              <a:rPr lang="en-US" dirty="0" smtClean="0"/>
              <a:t>e.g., are we talking about a mutable or immutable collection of triples?</a:t>
            </a:r>
          </a:p>
          <a:p>
            <a:pPr lvl="1"/>
            <a:r>
              <a:rPr lang="en-US" dirty="0" smtClean="0"/>
              <a:t>maybe we have two different concepts here…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“Graph identification”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stable “team submission”, widely used by the community</a:t>
            </a:r>
          </a:p>
          <a:p>
            <a:pPr lvl="1"/>
            <a:r>
              <a:rPr lang="en-US" dirty="0" smtClean="0"/>
              <a:t>another top priority item…</a:t>
            </a:r>
          </a:p>
          <a:p>
            <a:r>
              <a:rPr lang="en-US" dirty="0" smtClean="0"/>
              <a:t>Additional syntax should be added for graph identification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Turtle serialization syntax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essential for Web Developers</a:t>
            </a:r>
            <a:endParaRPr lang="en-US" dirty="0" smtClean="0"/>
          </a:p>
          <a:p>
            <a:r>
              <a:rPr lang="en-US" dirty="0" smtClean="0"/>
              <a:t>It</a:t>
            </a:r>
            <a:r>
              <a:rPr lang="en-US" dirty="0" smtClean="0"/>
              <a:t> </a:t>
            </a:r>
            <a:r>
              <a:rPr lang="en-US" dirty="0" smtClean="0"/>
              <a:t>may not be a complete syntax; to be decided as we go</a:t>
            </a:r>
          </a:p>
          <a:p>
            <a:pPr lvl="1"/>
            <a:r>
              <a:rPr lang="en-US" dirty="0" smtClean="0"/>
              <a:t>e.g., no blank nodes, only syntax for </a:t>
            </a:r>
            <a:r>
              <a:rPr lang="en-US" dirty="0" err="1" smtClean="0"/>
              <a:t>Skolemized</a:t>
            </a:r>
            <a:r>
              <a:rPr lang="en-US" dirty="0" smtClean="0"/>
              <a:t> nodes</a:t>
            </a:r>
          </a:p>
          <a:p>
            <a:r>
              <a:rPr lang="en-US" dirty="0" smtClean="0"/>
              <a:t>The syntax may also include tools for lists, graph identification,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 serialization syntax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features may be deprecated: reification, containers, …</a:t>
            </a:r>
          </a:p>
          <a:p>
            <a:r>
              <a:rPr lang="en-US" dirty="0" smtClean="0"/>
              <a:t>Unclear what “deprecation” means in this context</a:t>
            </a:r>
          </a:p>
          <a:p>
            <a:pPr lvl="1"/>
            <a:r>
              <a:rPr lang="en-US" dirty="0" smtClean="0"/>
              <a:t>old RDF graphs should not become invalid…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of semantics extensions and features have appeared in Recommendations since</a:t>
            </a:r>
          </a:p>
          <a:p>
            <a:pPr lvl="1"/>
            <a:r>
              <a:rPr lang="en-US" dirty="0" err="1" smtClean="0"/>
              <a:t>rdf:plainLiteral</a:t>
            </a:r>
            <a:endParaRPr lang="en-US" dirty="0" smtClean="0"/>
          </a:p>
          <a:p>
            <a:pPr lvl="1"/>
            <a:r>
              <a:rPr lang="en-US" dirty="0" smtClean="0"/>
              <a:t>“finite” versions of RDF(S) semantics as part of the SPARQL 1.1 entailment regimes</a:t>
            </a:r>
          </a:p>
          <a:p>
            <a:pPr lvl="1"/>
            <a:r>
              <a:rPr lang="en-US" dirty="0" smtClean="0"/>
              <a:t>bridge between URI-</a:t>
            </a:r>
            <a:r>
              <a:rPr lang="en-US" dirty="0" err="1" smtClean="0"/>
              <a:t>s</a:t>
            </a:r>
            <a:r>
              <a:rPr lang="en-US" dirty="0" smtClean="0"/>
              <a:t> as strings and RDF resources in POWDER</a:t>
            </a:r>
          </a:p>
          <a:p>
            <a:r>
              <a:rPr lang="en-US" dirty="0" smtClean="0"/>
              <a:t>Probably useful to reconcile these in one place for wider and easier adoption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Reconcile semantics documents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“Secondary Charter candidates”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guidelines for </a:t>
            </a:r>
            <a:r>
              <a:rPr lang="en-US" dirty="0" err="1" smtClean="0"/>
              <a:t>bnode</a:t>
            </a:r>
            <a:r>
              <a:rPr lang="en-US" dirty="0" smtClean="0"/>
              <a:t> </a:t>
            </a:r>
            <a:r>
              <a:rPr lang="en-US" dirty="0" err="1" smtClean="0"/>
              <a:t>Skolemization</a:t>
            </a:r>
            <a:endParaRPr lang="en-US" dirty="0" smtClean="0"/>
          </a:p>
          <a:p>
            <a:pPr lvl="1"/>
            <a:r>
              <a:rPr lang="en-US" dirty="0" smtClean="0"/>
              <a:t>e.g., define a scheme of the form </a:t>
            </a:r>
          </a:p>
          <a:p>
            <a:pPr lvl="2"/>
            <a:r>
              <a:rPr lang="en-US" dirty="0" smtClean="0"/>
              <a:t>http://bnode.w3.org/{uuid}</a:t>
            </a:r>
          </a:p>
          <a:p>
            <a:pPr lvl="1"/>
            <a:r>
              <a:rPr lang="en-US" dirty="0" smtClean="0"/>
              <a:t>… that could be used by some syntaxes, </a:t>
            </a:r>
            <a:r>
              <a:rPr lang="en-US" dirty="0" err="1" smtClean="0"/>
              <a:t>ie</a:t>
            </a:r>
            <a:r>
              <a:rPr lang="en-US" dirty="0" smtClean="0"/>
              <a:t>, consumers would know that this is, in fact, an anonymous node</a:t>
            </a:r>
          </a:p>
          <a:p>
            <a:r>
              <a:rPr lang="en-US" dirty="0" smtClean="0"/>
              <a:t>There are a number of Recommendation that rely on </a:t>
            </a:r>
            <a:r>
              <a:rPr lang="en-US" dirty="0" err="1" smtClean="0"/>
              <a:t>Skolemization</a:t>
            </a:r>
            <a:r>
              <a:rPr lang="en-US" dirty="0" smtClean="0"/>
              <a:t> (e.g., SPARQL)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Bnode</a:t>
            </a:r>
            <a:r>
              <a:rPr lang="en-US" dirty="0" smtClean="0"/>
              <a:t> </a:t>
            </a:r>
            <a:r>
              <a:rPr lang="en-US" dirty="0" err="1" smtClean="0"/>
              <a:t>Skolemization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currently have plain literal, </a:t>
            </a:r>
            <a:r>
              <a:rPr lang="en-US" dirty="0" err="1" smtClean="0"/>
              <a:t>xsd:string</a:t>
            </a:r>
            <a:r>
              <a:rPr lang="en-US" dirty="0" smtClean="0"/>
              <a:t>, </a:t>
            </a:r>
            <a:r>
              <a:rPr lang="en-US" dirty="0" err="1" smtClean="0"/>
              <a:t>rdf:plainLiteral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it leads to, e.g., convoluted SPARQL queries</a:t>
            </a:r>
          </a:p>
          <a:p>
            <a:r>
              <a:rPr lang="en-US" dirty="0" smtClean="0"/>
              <a:t>These should be harmonized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Harmonize plain literal management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RDFa </a:t>
            </a:r>
            <a:br>
              <a:rPr lang="en-US" dirty="0" smtClean="0"/>
            </a:br>
            <a:r>
              <a:rPr lang="en-US" dirty="0" smtClean="0"/>
              <a:t>(a mini tutorial…)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 2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RDF people, it </a:t>
            </a:r>
            <a:r>
              <a:rPr lang="en-US" i="1" dirty="0" smtClean="0"/>
              <a:t>sounds </a:t>
            </a:r>
            <a:r>
              <a:rPr lang="en-US" dirty="0" smtClean="0"/>
              <a:t>very simple: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RDFa is a serialization of RDF embedded in XHTML, HTML, or XML in general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RDFa?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why bother? Why should we care? Why is that of any importance?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RDFa may become the single biggest source of RDF triples on the Web after direct database access!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Apart from relational databases, most of the data on the Web are in… (X)HTML content</a:t>
            </a:r>
          </a:p>
          <a:p>
            <a:r>
              <a:rPr lang="en-US" dirty="0" smtClean="0"/>
              <a:t>New content is generated every day</a:t>
            </a:r>
          </a:p>
          <a:p>
            <a:r>
              <a:rPr lang="en-US" dirty="0" smtClean="0"/>
              <a:t>How would one get structured data from that information?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a Web of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i="1" dirty="0" smtClean="0"/>
              <a:t>not </a:t>
            </a:r>
            <a:r>
              <a:rPr lang="en-US" dirty="0" smtClean="0"/>
              <a:t>generate RDF/XML files separately</a:t>
            </a:r>
          </a:p>
          <a:p>
            <a:pPr lvl="1"/>
            <a:r>
              <a:rPr lang="en-US" dirty="0" smtClean="0"/>
              <a:t>RDF/XML is complex</a:t>
            </a:r>
          </a:p>
          <a:p>
            <a:pPr lvl="1"/>
            <a:r>
              <a:rPr lang="en-US" dirty="0" smtClean="0"/>
              <a:t>it requires a separate storage, generation, etc mechanism</a:t>
            </a:r>
          </a:p>
          <a:p>
            <a:pPr lvl="2"/>
            <a:r>
              <a:rPr lang="en-US" dirty="0" smtClean="0"/>
              <a:t>that is also valid for, e.g., Turtle</a:t>
            </a:r>
          </a:p>
          <a:p>
            <a:pPr lvl="2"/>
            <a:r>
              <a:rPr lang="en-US" dirty="0" smtClean="0"/>
              <a:t>even when authoring with, say, Emacs, creating an extra file is a load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 of the “traditional Web”…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extra structured content to the (X)HTML pages</a:t>
            </a:r>
          </a:p>
          <a:p>
            <a:r>
              <a:rPr lang="en-US" dirty="0" smtClean="0"/>
              <a:t>Let processors extract those and turn into RDF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RDFa</a:t>
            </a:r>
          </a:p>
          <a:p>
            <a:pPr lvl="1"/>
            <a:r>
              <a:rPr lang="en-US" dirty="0" smtClean="0"/>
              <a:t>adds new (X)HTML/XML attributes</a:t>
            </a:r>
          </a:p>
          <a:p>
            <a:pPr lvl="1"/>
            <a:r>
              <a:rPr lang="en-US" dirty="0" smtClean="0"/>
              <a:t>has namespaces and URIs at its core; i.e., mixing vocabulary is just as easy as in RDF</a:t>
            </a:r>
          </a:p>
          <a:p>
            <a:pPr lvl="1"/>
            <a:r>
              <a:rPr lang="en-US" dirty="0" smtClean="0"/>
              <a:t>is a complete serialization of RDF</a:t>
            </a:r>
          </a:p>
          <a:p>
            <a:pPr lvl="1"/>
            <a:r>
              <a:rPr lang="en-US" dirty="0" smtClean="0"/>
              <a:t>generic processing becomes possible to generate RDF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RDFa is a complete bridge between the Web of Documents and the Web of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very important for RDF experts to </a:t>
            </a:r>
          </a:p>
          <a:p>
            <a:pPr lvl="1"/>
            <a:r>
              <a:rPr lang="en-US" dirty="0" smtClean="0"/>
              <a:t>know RDFa</a:t>
            </a:r>
          </a:p>
          <a:p>
            <a:pPr lvl="1"/>
            <a:r>
              <a:rPr lang="en-US" dirty="0" smtClean="0"/>
              <a:t>parse it alongside Turtle, RDF/XML or other</a:t>
            </a:r>
          </a:p>
          <a:p>
            <a:pPr lvl="1"/>
            <a:r>
              <a:rPr lang="en-US" dirty="0" smtClean="0"/>
              <a:t>when appropriate, generate RDFa pages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RDFa look like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small revision of the 2004 version of OWL</a:t>
            </a:r>
          </a:p>
          <a:p>
            <a:r>
              <a:rPr lang="en-US" dirty="0" smtClean="0"/>
              <a:t>Some new features:</a:t>
            </a:r>
          </a:p>
          <a:p>
            <a:pPr lvl="1"/>
            <a:r>
              <a:rPr lang="en-US" dirty="0" smtClean="0"/>
              <a:t>keys</a:t>
            </a:r>
          </a:p>
          <a:p>
            <a:pPr lvl="1"/>
            <a:r>
              <a:rPr lang="en-US" dirty="0" smtClean="0"/>
              <a:t>extended datatypes facilities</a:t>
            </a:r>
          </a:p>
          <a:p>
            <a:pPr lvl="2"/>
            <a:r>
              <a:rPr lang="en-US" dirty="0" smtClean="0"/>
              <a:t>e.g., numerical intervals without relying on XML Schemas</a:t>
            </a:r>
          </a:p>
          <a:p>
            <a:pPr lvl="1"/>
            <a:r>
              <a:rPr lang="en-US" dirty="0" smtClean="0"/>
              <a:t>property chains</a:t>
            </a:r>
          </a:p>
          <a:p>
            <a:pPr lvl="2"/>
            <a:r>
              <a:rPr lang="en-US" dirty="0" smtClean="0"/>
              <a:t>the “uncle” example can now be formulated in OWL</a:t>
            </a:r>
          </a:p>
          <a:p>
            <a:pPr lvl="1"/>
            <a:r>
              <a:rPr lang="en-US" dirty="0" smtClean="0"/>
              <a:t>profiles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Better documents, clearer structures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 2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RDFa means “</a:t>
            </a:r>
            <a:r>
              <a:rPr lang="en-US" i="1" dirty="0" smtClean="0"/>
              <a:t>RDF in attributes</a:t>
            </a:r>
            <a:r>
              <a:rPr lang="en-US" dirty="0" smtClean="0"/>
              <a:t>”. I.e.,:</a:t>
            </a:r>
          </a:p>
          <a:p>
            <a:pPr lvl="1"/>
            <a:r>
              <a:rPr lang="en-US" dirty="0" smtClean="0"/>
              <a:t>all RDF contents are defined through XML attributes (no elements)</a:t>
            </a:r>
          </a:p>
          <a:p>
            <a:pPr lvl="1"/>
            <a:r>
              <a:rPr lang="en-US" dirty="0" smtClean="0"/>
              <a:t>the XML/HTML </a:t>
            </a:r>
            <a:r>
              <a:rPr lang="en-US" i="1" dirty="0" smtClean="0"/>
              <a:t>tree structure</a:t>
            </a:r>
            <a:r>
              <a:rPr lang="en-US" dirty="0" smtClean="0"/>
              <a:t> is used</a:t>
            </a:r>
          </a:p>
          <a:p>
            <a:pPr lvl="1"/>
            <a:r>
              <a:rPr lang="en-US" dirty="0" smtClean="0"/>
              <a:t>many of the attributes are defined by RDFa</a:t>
            </a:r>
          </a:p>
          <a:p>
            <a:pPr lvl="2"/>
            <a:r>
              <a:rPr lang="en-US" dirty="0" smtClean="0"/>
              <a:t>some attributes (</a:t>
            </a:r>
            <a:r>
              <a:rPr lang="en-US" dirty="0" smtClean="0">
                <a:cs typeface="Courier New"/>
              </a:rPr>
              <a:t>@href</a:t>
            </a:r>
            <a:r>
              <a:rPr lang="en-US" dirty="0" smtClean="0"/>
              <a:t>, </a:t>
            </a:r>
            <a:r>
              <a:rPr lang="en-US" dirty="0" smtClean="0">
                <a:cs typeface="Courier New"/>
              </a:rPr>
              <a:t>@rel</a:t>
            </a:r>
            <a:r>
              <a:rPr lang="en-US" dirty="0" smtClean="0"/>
              <a:t>) are also reused</a:t>
            </a:r>
          </a:p>
          <a:p>
            <a:pPr lvl="1"/>
            <a:r>
              <a:rPr lang="en-US" dirty="0" smtClean="0"/>
              <a:t>if possible, the text content is also reused (for literals) as well as @</a:t>
            </a:r>
            <a:r>
              <a:rPr lang="en-US" dirty="0" err="1" smtClean="0"/>
              <a:t>href</a:t>
            </a:r>
            <a:r>
              <a:rPr lang="en-US" dirty="0" smtClean="0"/>
              <a:t> values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principles of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(X)HTML file:</a:t>
            </a:r>
          </a:p>
          <a:p>
            <a:pPr lvl="1"/>
            <a:r>
              <a:rPr lang="en-US" dirty="0" smtClean="0"/>
              <a:t>is used, unchanged, by browsers</a:t>
            </a:r>
          </a:p>
          <a:p>
            <a:pPr lvl="2"/>
            <a:r>
              <a:rPr lang="en-US" dirty="0" smtClean="0"/>
              <a:t>they ignore attributes they do not know</a:t>
            </a:r>
          </a:p>
          <a:p>
            <a:pPr lvl="1"/>
            <a:r>
              <a:rPr lang="en-US" dirty="0" smtClean="0"/>
              <a:t>can be used by specialized processors (or APIs) to extract RDF triples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in practice?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Recommendation is RDFa 1.0</a:t>
            </a:r>
          </a:p>
          <a:p>
            <a:r>
              <a:rPr lang="en-US" dirty="0" smtClean="0"/>
              <a:t>There is an RDFa1.1 in the making, almost ready</a:t>
            </a:r>
          </a:p>
          <a:p>
            <a:r>
              <a:rPr lang="en-US" i="1" dirty="0" smtClean="0"/>
              <a:t>I will talk about RDFa1.1</a:t>
            </a:r>
            <a:r>
              <a:rPr lang="en-US" dirty="0" smtClean="0"/>
              <a:t> and warn when the feature is not available in RDFa1.0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getting into details…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or (X)HTML?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"/>
          </p:nvPr>
        </p:nvSpPr>
        <p:spPr>
          <a:xfrm>
            <a:off x="506521" y="4319167"/>
            <a:ext cx="8229600" cy="1857055"/>
          </a:xfrm>
        </p:spPr>
        <p:txBody>
          <a:bodyPr>
            <a:normAutofit/>
          </a:bodyPr>
          <a:lstStyle/>
          <a:p>
            <a:r>
              <a:rPr lang="en-US" dirty="0" smtClean="0"/>
              <a:t>Formally:</a:t>
            </a:r>
          </a:p>
          <a:p>
            <a:pPr lvl="1"/>
            <a:r>
              <a:rPr lang="en-US" dirty="0" smtClean="0"/>
              <a:t>RDFa WG defines Core and XHTML</a:t>
            </a:r>
          </a:p>
          <a:p>
            <a:pPr lvl="1"/>
            <a:r>
              <a:rPr lang="en-US" dirty="0" smtClean="0"/>
              <a:t>HTML WG defines HTML5</a:t>
            </a:r>
          </a:p>
          <a:p>
            <a:r>
              <a:rPr lang="en-US" dirty="0" smtClean="0"/>
              <a:t>we will use XHTML examples</a:t>
            </a:r>
          </a:p>
          <a:p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752102" y="1615100"/>
            <a:ext cx="7860718" cy="2354837"/>
            <a:chOff x="826082" y="1726058"/>
            <a:chExt cx="7860718" cy="2354837"/>
          </a:xfrm>
        </p:grpSpPr>
        <p:sp>
          <p:nvSpPr>
            <p:cNvPr id="6" name="Rounded Rectangle 5"/>
            <p:cNvSpPr/>
            <p:nvPr/>
          </p:nvSpPr>
          <p:spPr>
            <a:xfrm>
              <a:off x="826082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noProof="1" smtClean="0"/>
                <a:t>XHTML+RDFa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83019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HTML5+RDFa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139956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SVG</a:t>
              </a:r>
            </a:p>
            <a:p>
              <a:pPr algn="ctr"/>
              <a:r>
                <a:rPr lang="en-US" sz="2000" dirty="0" smtClean="0"/>
                <a:t>1.2</a:t>
              </a:r>
              <a:endParaRPr lang="en-US" sz="2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453831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…</a:t>
              </a:r>
              <a:endParaRPr lang="en-US" sz="2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96893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ODF</a:t>
              </a:r>
              <a:endParaRPr lang="en-US" sz="2400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826082" y="3020602"/>
              <a:ext cx="7860718" cy="10602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RDF Core 1.1</a:t>
              </a:r>
            </a:p>
            <a:p>
              <a:pPr algn="ctr"/>
              <a:r>
                <a:rPr lang="en-US" sz="2400" dirty="0" smtClean="0"/>
                <a:t>(valid for any XML)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75978"/>
          </a:xfrm>
        </p:spPr>
        <p:txBody>
          <a:bodyPr>
            <a:normAutofit/>
          </a:bodyPr>
          <a:lstStyle/>
          <a:p>
            <a:r>
              <a:rPr lang="en-US" dirty="0" smtClean="0"/>
              <a:t>The client asks for HTML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usage pattern</a:t>
            </a:r>
            <a:endParaRPr lang="en-US" dirty="0"/>
          </a:p>
        </p:txBody>
      </p:sp>
      <p:grpSp>
        <p:nvGrpSpPr>
          <p:cNvPr id="5" name="Group 6"/>
          <p:cNvGrpSpPr/>
          <p:nvPr/>
        </p:nvGrpSpPr>
        <p:grpSpPr>
          <a:xfrm>
            <a:off x="461948" y="2095182"/>
            <a:ext cx="8271891" cy="3803263"/>
            <a:chOff x="461944" y="2095178"/>
            <a:chExt cx="8271891" cy="38032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44" y="2151620"/>
              <a:ext cx="8271891" cy="37468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737556" y="2095178"/>
              <a:ext cx="3226740" cy="680007"/>
            </a:xfrm>
            <a:prstGeom prst="ellipse">
              <a:avLst/>
            </a:prstGeom>
            <a:noFill/>
            <a:ln w="25400">
              <a:solidFill>
                <a:srgbClr val="FF000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75978"/>
          </a:xfrm>
        </p:spPr>
        <p:txBody>
          <a:bodyPr/>
          <a:lstStyle/>
          <a:p>
            <a:r>
              <a:rPr lang="en-US" dirty="0" smtClean="0"/>
              <a:t>But a client could ask for, say, Turtle: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usage pattern</a:t>
            </a:r>
            <a:endParaRPr lang="en-US" dirty="0"/>
          </a:p>
        </p:txBody>
      </p:sp>
      <p:grpSp>
        <p:nvGrpSpPr>
          <p:cNvPr id="5" name="Group 9"/>
          <p:cNvGrpSpPr/>
          <p:nvPr/>
        </p:nvGrpSpPr>
        <p:grpSpPr>
          <a:xfrm>
            <a:off x="461949" y="2122317"/>
            <a:ext cx="8271889" cy="3803263"/>
            <a:chOff x="461945" y="2095178"/>
            <a:chExt cx="8271889" cy="38032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45" y="2151620"/>
              <a:ext cx="8271889" cy="37468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737556" y="2095178"/>
              <a:ext cx="3226740" cy="680007"/>
            </a:xfrm>
            <a:prstGeom prst="ellipse">
              <a:avLst/>
            </a:prstGeom>
            <a:noFill/>
            <a:ln w="25400">
              <a:solidFill>
                <a:srgbClr val="FF000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461948" y="1613917"/>
            <a:ext cx="8271891" cy="3746821"/>
            <a:chOff x="461944" y="2151620"/>
            <a:chExt cx="8271891" cy="37468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44" y="2151620"/>
              <a:ext cx="8271891" cy="3746821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>
              <a:off x="693703" y="3883788"/>
              <a:ext cx="3524288" cy="45719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254000" cmpd="sng">
              <a:solidFill>
                <a:srgbClr val="FFFF00">
                  <a:alpha val="39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&lt;</a:t>
            </a:r>
            <a:r>
              <a:rPr lang="en-US" sz="1800" dirty="0" err="1" smtClean="0"/>
              <a:t>p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dirty="0" smtClean="0"/>
              <a:t>="http://www.w3.org/ns/entailment/RDFS" </a:t>
            </a:r>
          </a:p>
          <a:p>
            <a:r>
              <a:rPr lang="en-US" sz="1800" dirty="0" smtClean="0"/>
              <a:t>  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sz="1800" dirty="0" smtClean="0"/>
              <a:t>="http://</a:t>
            </a:r>
            <a:r>
              <a:rPr lang="en-US" sz="1800" dirty="0" err="1" smtClean="0"/>
              <a:t>purl.org</a:t>
            </a:r>
            <a:r>
              <a:rPr lang="en-US" sz="1800" dirty="0" smtClean="0"/>
              <a:t>/dc/terms/description"&gt;</a:t>
            </a:r>
          </a:p>
          <a:p>
            <a:r>
              <a:rPr lang="en-US" sz="1800" dirty="0" smtClean="0"/>
              <a:t>     Unique identifier for &lt;</a:t>
            </a:r>
            <a:r>
              <a:rPr lang="en-US" sz="1800" dirty="0" err="1" smtClean="0"/>
              <a:t>em</a:t>
            </a:r>
            <a:r>
              <a:rPr lang="en-US" sz="1800" dirty="0" smtClean="0"/>
              <a:t>&gt;RDFS Entailment&lt;/</a:t>
            </a:r>
            <a:r>
              <a:rPr lang="en-US" sz="1800" dirty="0" err="1" smtClean="0"/>
              <a:t>em</a:t>
            </a:r>
            <a:r>
              <a:rPr lang="en-US" sz="1800" dirty="0" smtClean="0"/>
              <a:t>&gt;.&lt;/</a:t>
            </a:r>
            <a:r>
              <a:rPr lang="en-US" sz="1800" dirty="0" err="1" smtClean="0"/>
              <a:t>p</a:t>
            </a:r>
            <a:r>
              <a:rPr lang="en-US" sz="1800" dirty="0" smtClean="0"/>
              <a:t>&gt;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&lt;</a:t>
            </a:r>
            <a:r>
              <a:rPr lang="en-US" sz="1800" dirty="0" err="1" smtClean="0"/>
              <a:t>p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dirty="0" smtClean="0"/>
              <a:t>="http://www.w3.org/ns/entailment/RDFS" </a:t>
            </a:r>
          </a:p>
          <a:p>
            <a:r>
              <a:rPr lang="en-US" sz="1800" dirty="0" smtClean="0"/>
              <a:t>  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sz="1800" dirty="0" smtClean="0"/>
              <a:t>="http://</a:t>
            </a:r>
            <a:r>
              <a:rPr lang="en-US" sz="1800" dirty="0" err="1" smtClean="0"/>
              <a:t>purl.org</a:t>
            </a:r>
            <a:r>
              <a:rPr lang="en-US" sz="1800" dirty="0" smtClean="0"/>
              <a:t>/dc/terms/description"&gt;</a:t>
            </a:r>
          </a:p>
          <a:p>
            <a:r>
              <a:rPr lang="en-US" sz="1800" dirty="0" smtClean="0"/>
              <a:t>     Unique identifier for &lt;</a:t>
            </a:r>
            <a:r>
              <a:rPr lang="en-US" sz="1800" dirty="0" err="1" smtClean="0"/>
              <a:t>em</a:t>
            </a:r>
            <a:r>
              <a:rPr lang="en-US" sz="1800" dirty="0" smtClean="0"/>
              <a:t>&gt;RDFS Entailment&lt;/</a:t>
            </a:r>
            <a:r>
              <a:rPr lang="en-US" sz="1800" dirty="0" err="1" smtClean="0"/>
              <a:t>em</a:t>
            </a:r>
            <a:r>
              <a:rPr lang="en-US" sz="1800" dirty="0" smtClean="0"/>
              <a:t>&gt;.&lt;/</a:t>
            </a:r>
            <a:r>
              <a:rPr lang="en-US" sz="1800" dirty="0" err="1" smtClean="0"/>
              <a:t>p</a:t>
            </a:r>
            <a:r>
              <a:rPr lang="en-US" sz="1800" dirty="0" smtClean="0"/>
              <a:t>&gt;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  … .</a:t>
            </a:r>
            <a:endParaRPr lang="en-US" sz="1800" dirty="0"/>
          </a:p>
        </p:txBody>
      </p:sp>
      <p:sp>
        <p:nvSpPr>
          <p:cNvPr id="6" name="Oval 5"/>
          <p:cNvSpPr/>
          <p:nvPr/>
        </p:nvSpPr>
        <p:spPr>
          <a:xfrm>
            <a:off x="454025" y="1372064"/>
            <a:ext cx="1371600" cy="3747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&lt;</a:t>
            </a:r>
            <a:r>
              <a:rPr lang="en-US" sz="1800" dirty="0" err="1" smtClean="0"/>
              <a:t>p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dirty="0" smtClean="0"/>
              <a:t>="http://www.w3.org/ns/entailment/RDFS" </a:t>
            </a:r>
          </a:p>
          <a:p>
            <a:r>
              <a:rPr lang="en-US" sz="1800" dirty="0" smtClean="0"/>
              <a:t>  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sz="1800" dirty="0" smtClean="0"/>
              <a:t>="http://</a:t>
            </a:r>
            <a:r>
              <a:rPr lang="en-US" sz="1800" dirty="0" err="1" smtClean="0"/>
              <a:t>purl.org</a:t>
            </a:r>
            <a:r>
              <a:rPr lang="en-US" sz="1800" dirty="0" smtClean="0"/>
              <a:t>/dc/terms/description"&gt;</a:t>
            </a:r>
          </a:p>
          <a:p>
            <a:r>
              <a:rPr lang="en-US" sz="1800" dirty="0" smtClean="0"/>
              <a:t>     Unique identifier for &lt;</a:t>
            </a:r>
            <a:r>
              <a:rPr lang="en-US" sz="1800" dirty="0" err="1" smtClean="0"/>
              <a:t>em</a:t>
            </a:r>
            <a:r>
              <a:rPr lang="en-US" sz="1800" dirty="0" smtClean="0"/>
              <a:t>&gt;RDFS Entailment&lt;/</a:t>
            </a:r>
            <a:r>
              <a:rPr lang="en-US" sz="1800" dirty="0" err="1" smtClean="0"/>
              <a:t>em</a:t>
            </a:r>
            <a:r>
              <a:rPr lang="en-US" sz="1800" dirty="0" smtClean="0"/>
              <a:t>&gt;.&lt;/</a:t>
            </a:r>
            <a:r>
              <a:rPr lang="en-US" sz="1800" dirty="0" err="1" smtClean="0"/>
              <a:t>p</a:t>
            </a:r>
            <a:r>
              <a:rPr lang="en-US" sz="1800" dirty="0" smtClean="0"/>
              <a:t>&gt;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/>
          <a:lstStyle/>
          <a:p>
            <a:r>
              <a:rPr lang="en-US" sz="1800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  </a:t>
            </a:r>
            <a:r>
              <a:rPr lang="en-US" sz="1800" dirty="0" smtClean="0">
                <a:solidFill>
                  <a:srgbClr val="0000FF"/>
                </a:solidFill>
              </a:rPr>
              <a:t>&lt;http://</a:t>
            </a:r>
            <a:r>
              <a:rPr lang="en-US" sz="1800" dirty="0" err="1" smtClean="0">
                <a:solidFill>
                  <a:srgbClr val="0000FF"/>
                </a:solidFill>
              </a:rPr>
              <a:t>purl.org</a:t>
            </a:r>
            <a:r>
              <a:rPr lang="en-US" sz="1800" dirty="0" smtClean="0">
                <a:solidFill>
                  <a:srgbClr val="0000FF"/>
                </a:solidFill>
              </a:rPr>
              <a:t>/dc/terms/description&gt;</a:t>
            </a:r>
          </a:p>
          <a:p>
            <a:r>
              <a:rPr lang="en-US" dirty="0" smtClean="0"/>
              <a:t>      … 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95362" y="1691220"/>
            <a:ext cx="1494692" cy="408385"/>
          </a:xfrm>
          <a:prstGeom prst="ellipse">
            <a:avLst/>
          </a:prstGeom>
          <a:noFill/>
          <a:ln w="317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were misunderstanding between the “core” RDF and the OWL communities</a:t>
            </a:r>
          </a:p>
          <a:p>
            <a:pPr lvl="1"/>
            <a:r>
              <a:rPr lang="en-US" dirty="0" smtClean="0"/>
              <a:t>“does OWL abandon RDF?”</a:t>
            </a:r>
          </a:p>
          <a:p>
            <a:pPr lvl="1"/>
            <a:r>
              <a:rPr lang="en-US" dirty="0" smtClean="0"/>
              <a:t>will there be an OWL 2 Full specification at all?</a:t>
            </a:r>
          </a:p>
          <a:p>
            <a:r>
              <a:rPr lang="en-US" dirty="0" smtClean="0"/>
              <a:t>Luckily, all those were really just misunderstandings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was a slightly stormy process…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&lt;</a:t>
            </a:r>
            <a:r>
              <a:rPr lang="en-US" sz="1800" dirty="0" err="1" smtClean="0"/>
              <a:t>p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dirty="0" smtClean="0"/>
              <a:t>="http://www.w3.org/ns/entailment/RDFS" </a:t>
            </a:r>
          </a:p>
          <a:p>
            <a:r>
              <a:rPr lang="en-US" sz="1800" dirty="0" smtClean="0"/>
              <a:t>  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sz="1800" dirty="0" smtClean="0"/>
              <a:t>="http://</a:t>
            </a:r>
            <a:r>
              <a:rPr lang="en-US" sz="1800" dirty="0" err="1" smtClean="0"/>
              <a:t>purl.org</a:t>
            </a:r>
            <a:r>
              <a:rPr lang="en-US" sz="1800" dirty="0" smtClean="0"/>
              <a:t>/dc/terms/description"&gt;</a:t>
            </a:r>
          </a:p>
          <a:p>
            <a:r>
              <a:rPr lang="en-US" sz="1800" dirty="0" smtClean="0"/>
              <a:t>     Unique identifier for &lt;</a:t>
            </a:r>
            <a:r>
              <a:rPr lang="en-US" sz="1800" dirty="0" err="1" smtClean="0"/>
              <a:t>em</a:t>
            </a:r>
            <a:r>
              <a:rPr lang="en-US" sz="1800" dirty="0" smtClean="0"/>
              <a:t>&gt;RDFS Entailment&lt;/</a:t>
            </a:r>
            <a:r>
              <a:rPr lang="en-US" sz="1800" dirty="0" err="1" smtClean="0"/>
              <a:t>em</a:t>
            </a:r>
            <a:r>
              <a:rPr lang="en-US" sz="1800" dirty="0" smtClean="0"/>
              <a:t>&gt;.&lt;/</a:t>
            </a:r>
            <a:r>
              <a:rPr lang="en-US" sz="1800" dirty="0" err="1" smtClean="0"/>
              <a:t>p</a:t>
            </a:r>
            <a:r>
              <a:rPr lang="en-US" sz="1800" dirty="0" smtClean="0"/>
              <a:t>&gt;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  </a:t>
            </a:r>
            <a:r>
              <a:rPr lang="en-US" sz="1800" dirty="0" smtClean="0">
                <a:solidFill>
                  <a:srgbClr val="0000FF"/>
                </a:solidFill>
              </a:rPr>
              <a:t>&lt;http://</a:t>
            </a:r>
            <a:r>
              <a:rPr lang="en-US" sz="1800" dirty="0" err="1" smtClean="0">
                <a:solidFill>
                  <a:srgbClr val="0000FF"/>
                </a:solidFill>
              </a:rPr>
              <a:t>purl.org</a:t>
            </a:r>
            <a:r>
              <a:rPr lang="en-US" sz="1800" dirty="0" smtClean="0">
                <a:solidFill>
                  <a:srgbClr val="0000FF"/>
                </a:solidFill>
              </a:rPr>
              <a:t>/dc/terms/description&gt;</a:t>
            </a:r>
          </a:p>
          <a:p>
            <a:r>
              <a:rPr lang="en-US" sz="1800" dirty="0" smtClean="0"/>
              <a:t>      "</a:t>
            </a:r>
            <a:r>
              <a:rPr lang="en-US" sz="1800" dirty="0" smtClean="0">
                <a:solidFill>
                  <a:srgbClr val="008000"/>
                </a:solidFill>
              </a:rPr>
              <a:t>Unique identifier for RDFS Entailment.</a:t>
            </a:r>
            <a:r>
              <a:rPr lang="en-US" sz="1800" dirty="0" smtClean="0"/>
              <a:t>" .</a:t>
            </a:r>
            <a:endParaRPr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873065" y="1921251"/>
            <a:ext cx="6711460" cy="578265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48" y="1613917"/>
            <a:ext cx="8271891" cy="3746821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1939019" y="3904361"/>
            <a:ext cx="1351584" cy="45719"/>
          </a:xfrm>
          <a:custGeom>
            <a:avLst/>
            <a:gdLst>
              <a:gd name="connsiteX0" fmla="*/ 0 w 4560991"/>
              <a:gd name="connsiteY0" fmla="*/ 120522 h 129793"/>
              <a:gd name="connsiteX1" fmla="*/ 101973 w 4560991"/>
              <a:gd name="connsiteY1" fmla="*/ 83439 h 129793"/>
              <a:gd name="connsiteX2" fmla="*/ 213217 w 4560991"/>
              <a:gd name="connsiteY2" fmla="*/ 64898 h 129793"/>
              <a:gd name="connsiteX3" fmla="*/ 361542 w 4560991"/>
              <a:gd name="connsiteY3" fmla="*/ 27815 h 129793"/>
              <a:gd name="connsiteX4" fmla="*/ 435704 w 4560991"/>
              <a:gd name="connsiteY4" fmla="*/ 18544 h 129793"/>
              <a:gd name="connsiteX5" fmla="*/ 611840 w 4560991"/>
              <a:gd name="connsiteY5" fmla="*/ 3 h 129793"/>
              <a:gd name="connsiteX6" fmla="*/ 815787 w 4560991"/>
              <a:gd name="connsiteY6" fmla="*/ 18544 h 129793"/>
              <a:gd name="connsiteX7" fmla="*/ 843598 w 4560991"/>
              <a:gd name="connsiteY7" fmla="*/ 27815 h 129793"/>
              <a:gd name="connsiteX8" fmla="*/ 899220 w 4560991"/>
              <a:gd name="connsiteY8" fmla="*/ 37086 h 129793"/>
              <a:gd name="connsiteX9" fmla="*/ 927031 w 4560991"/>
              <a:gd name="connsiteY9" fmla="*/ 46356 h 129793"/>
              <a:gd name="connsiteX10" fmla="*/ 1010463 w 4560991"/>
              <a:gd name="connsiteY10" fmla="*/ 55627 h 129793"/>
              <a:gd name="connsiteX11" fmla="*/ 1270032 w 4560991"/>
              <a:gd name="connsiteY11" fmla="*/ 74168 h 129793"/>
              <a:gd name="connsiteX12" fmla="*/ 2011657 w 4560991"/>
              <a:gd name="connsiteY12" fmla="*/ 92710 h 129793"/>
              <a:gd name="connsiteX13" fmla="*/ 2048738 w 4560991"/>
              <a:gd name="connsiteY13" fmla="*/ 101980 h 129793"/>
              <a:gd name="connsiteX14" fmla="*/ 2132171 w 4560991"/>
              <a:gd name="connsiteY14" fmla="*/ 129793 h 129793"/>
              <a:gd name="connsiteX15" fmla="*/ 2530794 w 4560991"/>
              <a:gd name="connsiteY15" fmla="*/ 120522 h 129793"/>
              <a:gd name="connsiteX16" fmla="*/ 2586416 w 4560991"/>
              <a:gd name="connsiteY16" fmla="*/ 111251 h 129793"/>
              <a:gd name="connsiteX17" fmla="*/ 2864525 w 4560991"/>
              <a:gd name="connsiteY17" fmla="*/ 83439 h 129793"/>
              <a:gd name="connsiteX18" fmla="*/ 3383662 w 4560991"/>
              <a:gd name="connsiteY18" fmla="*/ 55627 h 129793"/>
              <a:gd name="connsiteX19" fmla="*/ 3819367 w 4560991"/>
              <a:gd name="connsiteY19" fmla="*/ 64898 h 129793"/>
              <a:gd name="connsiteX20" fmla="*/ 3949151 w 4560991"/>
              <a:gd name="connsiteY20" fmla="*/ 83439 h 129793"/>
              <a:gd name="connsiteX21" fmla="*/ 4088206 w 4560991"/>
              <a:gd name="connsiteY21" fmla="*/ 120522 h 129793"/>
              <a:gd name="connsiteX22" fmla="*/ 4560991 w 4560991"/>
              <a:gd name="connsiteY22" fmla="*/ 120522 h 12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60991" h="129793">
                <a:moveTo>
                  <a:pt x="0" y="120522"/>
                </a:moveTo>
                <a:cubicBezTo>
                  <a:pt x="44729" y="98156"/>
                  <a:pt x="44098" y="95623"/>
                  <a:pt x="101973" y="83439"/>
                </a:cubicBezTo>
                <a:cubicBezTo>
                  <a:pt x="138759" y="75694"/>
                  <a:pt x="177071" y="75226"/>
                  <a:pt x="213217" y="64898"/>
                </a:cubicBezTo>
                <a:cubicBezTo>
                  <a:pt x="270655" y="48486"/>
                  <a:pt x="300279" y="38627"/>
                  <a:pt x="361542" y="27815"/>
                </a:cubicBezTo>
                <a:cubicBezTo>
                  <a:pt x="386076" y="23485"/>
                  <a:pt x="411041" y="22068"/>
                  <a:pt x="435704" y="18544"/>
                </a:cubicBezTo>
                <a:cubicBezTo>
                  <a:pt x="565499" y="0"/>
                  <a:pt x="398782" y="16392"/>
                  <a:pt x="611840" y="3"/>
                </a:cubicBezTo>
                <a:cubicBezTo>
                  <a:pt x="679822" y="6183"/>
                  <a:pt x="748011" y="10411"/>
                  <a:pt x="815787" y="18544"/>
                </a:cubicBezTo>
                <a:cubicBezTo>
                  <a:pt x="825489" y="19708"/>
                  <a:pt x="834059" y="25695"/>
                  <a:pt x="843598" y="27815"/>
                </a:cubicBezTo>
                <a:cubicBezTo>
                  <a:pt x="861947" y="31893"/>
                  <a:pt x="880871" y="33008"/>
                  <a:pt x="899220" y="37086"/>
                </a:cubicBezTo>
                <a:cubicBezTo>
                  <a:pt x="908759" y="39206"/>
                  <a:pt x="917392" y="44749"/>
                  <a:pt x="927031" y="46356"/>
                </a:cubicBezTo>
                <a:cubicBezTo>
                  <a:pt x="954632" y="50956"/>
                  <a:pt x="982652" y="52537"/>
                  <a:pt x="1010463" y="55627"/>
                </a:cubicBezTo>
                <a:cubicBezTo>
                  <a:pt x="1117215" y="82316"/>
                  <a:pt x="1048447" y="67776"/>
                  <a:pt x="1270032" y="74168"/>
                </a:cubicBezTo>
                <a:lnTo>
                  <a:pt x="2011657" y="92710"/>
                </a:lnTo>
                <a:cubicBezTo>
                  <a:pt x="2024017" y="95800"/>
                  <a:pt x="2036561" y="98233"/>
                  <a:pt x="2048738" y="101980"/>
                </a:cubicBezTo>
                <a:cubicBezTo>
                  <a:pt x="2076757" y="110602"/>
                  <a:pt x="2132171" y="129793"/>
                  <a:pt x="2132171" y="129793"/>
                </a:cubicBezTo>
                <a:lnTo>
                  <a:pt x="2530794" y="120522"/>
                </a:lnTo>
                <a:cubicBezTo>
                  <a:pt x="2549575" y="119755"/>
                  <a:pt x="2567735" y="113327"/>
                  <a:pt x="2586416" y="111251"/>
                </a:cubicBezTo>
                <a:cubicBezTo>
                  <a:pt x="2679012" y="100962"/>
                  <a:pt x="2771520" y="88910"/>
                  <a:pt x="2864525" y="83439"/>
                </a:cubicBezTo>
                <a:cubicBezTo>
                  <a:pt x="3247650" y="60902"/>
                  <a:pt x="3074579" y="69677"/>
                  <a:pt x="3383662" y="55627"/>
                </a:cubicBezTo>
                <a:cubicBezTo>
                  <a:pt x="3528897" y="58717"/>
                  <a:pt x="3674275" y="57762"/>
                  <a:pt x="3819367" y="64898"/>
                </a:cubicBezTo>
                <a:cubicBezTo>
                  <a:pt x="3863015" y="67045"/>
                  <a:pt x="3906612" y="73430"/>
                  <a:pt x="3949151" y="83439"/>
                </a:cubicBezTo>
                <a:cubicBezTo>
                  <a:pt x="4090910" y="116795"/>
                  <a:pt x="3687039" y="120522"/>
                  <a:pt x="4088206" y="120522"/>
                </a:cubicBezTo>
                <a:lnTo>
                  <a:pt x="4560991" y="120522"/>
                </a:lnTo>
              </a:path>
            </a:pathLst>
          </a:custGeom>
          <a:ln w="254000" cmpd="sng">
            <a:solidFill>
              <a:srgbClr val="FFFF00">
                <a:alpha val="3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&lt;a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dirty="0" smtClean="0"/>
              <a:t>="http://www.w3.org/ns/entailment/RDFS"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sz="1800" dirty="0" smtClean="0"/>
              <a:t>="http://www.w3.org/2000/01/rdf-schema#seeAlso" 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sz="1800" dirty="0" smtClean="0"/>
              <a:t>="http://www.w3.org/TR/2004/REC-rdf-mt-20040210/"&gt;</a:t>
            </a:r>
          </a:p>
          <a:p>
            <a:r>
              <a:rPr lang="en-US" sz="1800" dirty="0" smtClean="0"/>
              <a:t>     RDF Semantics.</a:t>
            </a:r>
          </a:p>
          <a:p>
            <a:r>
              <a:rPr lang="en-US" sz="1800" dirty="0" smtClean="0"/>
              <a:t>&lt;/a&gt;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&lt;a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dirty="0" smtClean="0"/>
              <a:t>="http://www.w3.org/ns/entailment/RDFS"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sz="1800" dirty="0" smtClean="0"/>
              <a:t>="http://www.w3.org/2000/01/rdf-schema#seeAlso" 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sz="1800" dirty="0" smtClean="0"/>
              <a:t>="http://www.w3.org/TR/2004/REC-rdf-mt-20040210/"&gt;</a:t>
            </a:r>
          </a:p>
          <a:p>
            <a:r>
              <a:rPr lang="en-US" sz="1800" dirty="0" smtClean="0"/>
              <a:t>     RDF Semantics.</a:t>
            </a:r>
          </a:p>
          <a:p>
            <a:r>
              <a:rPr lang="en-US" sz="1800" dirty="0" smtClean="0"/>
              <a:t>&lt;/a&gt;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 ….</a:t>
            </a:r>
            <a:endParaRPr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502870" y="1372064"/>
            <a:ext cx="1371600" cy="3747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&lt;a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dirty="0" smtClean="0"/>
              <a:t>="http://www.w3.org/ns/entailment/RDFS"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sz="1800" dirty="0" smtClean="0"/>
              <a:t>="http://www.w3.org/2000/01/rdf-schema#seeAlso" 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sz="1800" dirty="0" smtClean="0"/>
              <a:t>="http://www.w3.org/TR/2004/REC-rdf-mt-20040210/"&gt;</a:t>
            </a:r>
          </a:p>
          <a:p>
            <a:r>
              <a:rPr lang="en-US" sz="1800" dirty="0" smtClean="0"/>
              <a:t>     RDF Semantics.</a:t>
            </a:r>
          </a:p>
          <a:p>
            <a:r>
              <a:rPr lang="en-US" sz="1800" dirty="0" smtClean="0"/>
              <a:t>&lt;/a&gt;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  </a:t>
            </a:r>
            <a:r>
              <a:rPr lang="en-US" sz="1800" dirty="0" smtClean="0">
                <a:solidFill>
                  <a:srgbClr val="0000FF"/>
                </a:solidFill>
              </a:rPr>
              <a:t>&lt;http://www.w3.org/2000/01/rdf-schema#seeAlso&gt;</a:t>
            </a:r>
          </a:p>
          <a:p>
            <a:r>
              <a:rPr lang="en-US" sz="1800" dirty="0" smtClean="0"/>
              <a:t>      … .</a:t>
            </a:r>
            <a:endParaRPr lang="en-US" sz="1800" dirty="0"/>
          </a:p>
        </p:txBody>
      </p:sp>
      <p:sp>
        <p:nvSpPr>
          <p:cNvPr id="9" name="Oval 8"/>
          <p:cNvSpPr/>
          <p:nvPr/>
        </p:nvSpPr>
        <p:spPr>
          <a:xfrm>
            <a:off x="513865" y="1664484"/>
            <a:ext cx="1494692" cy="408385"/>
          </a:xfrm>
          <a:prstGeom prst="ellipse">
            <a:avLst/>
          </a:prstGeom>
          <a:noFill/>
          <a:ln w="317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&lt;a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dirty="0" smtClean="0"/>
              <a:t>="http://www.w3.org/ns/entailment/RDFS"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sz="1800" dirty="0" smtClean="0"/>
              <a:t>="http://www.w3.org/2000/01/rdf-schema#seeAlso" 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sz="1800" dirty="0" smtClean="0"/>
              <a:t>="http://www.w3.org/TR/2004/REC-rdf-mt-20040210/"&gt;</a:t>
            </a:r>
          </a:p>
          <a:p>
            <a:r>
              <a:rPr lang="en-US" sz="1800" dirty="0" smtClean="0"/>
              <a:t>     RDF Semantics.</a:t>
            </a:r>
          </a:p>
          <a:p>
            <a:r>
              <a:rPr lang="en-US" sz="1800" dirty="0" smtClean="0"/>
              <a:t>&lt;/a&gt;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  </a:t>
            </a:r>
            <a:r>
              <a:rPr lang="en-US" sz="1800" dirty="0" smtClean="0">
                <a:solidFill>
                  <a:srgbClr val="0000FF"/>
                </a:solidFill>
              </a:rPr>
              <a:t>&lt;http://www.w3.org/2000/01/rdf-schema#seeAlso&gt;</a:t>
            </a:r>
          </a:p>
          <a:p>
            <a:r>
              <a:rPr lang="en-US" sz="1800" dirty="0" smtClean="0"/>
              <a:t>      </a:t>
            </a:r>
            <a:r>
              <a:rPr lang="en-US" sz="1800" dirty="0" smtClean="0">
                <a:solidFill>
                  <a:srgbClr val="008000"/>
                </a:solidFill>
              </a:rPr>
              <a:t>&lt;http://www.w3.org/TR/2004/REC-rdf-mt-20040210/&gt;</a:t>
            </a:r>
            <a:r>
              <a:rPr lang="en-US" sz="1800" dirty="0" smtClean="0"/>
              <a:t> .</a:t>
            </a:r>
            <a:endParaRPr lang="en-US" sz="1800" dirty="0"/>
          </a:p>
        </p:txBody>
      </p:sp>
      <p:sp>
        <p:nvSpPr>
          <p:cNvPr id="7" name="Oval 6"/>
          <p:cNvSpPr/>
          <p:nvPr/>
        </p:nvSpPr>
        <p:spPr>
          <a:xfrm>
            <a:off x="664314" y="1991894"/>
            <a:ext cx="1102698" cy="392645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that it?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combination of @about with @rel/@property and possibly @href covers most of we need…</a:t>
            </a:r>
          </a:p>
          <a:p>
            <a:r>
              <a:rPr lang="en-US" dirty="0" smtClean="0"/>
              <a:t>But this is too complex for authors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have is… </a:t>
            </a:r>
            <a:r>
              <a:rPr lang="en-US" dirty="0" err="1" smtClean="0"/>
              <a:t>NTriples</a:t>
            </a:r>
            <a:r>
              <a:rPr lang="en-US" dirty="0" smtClean="0"/>
              <a:t> in 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compare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&lt;http://www.w3.org/ns/entailment/RDFS&gt; </a:t>
            </a:r>
          </a:p>
          <a:p>
            <a:r>
              <a:rPr lang="en-US" sz="1800" dirty="0" smtClean="0"/>
              <a:t>   &lt;http://</a:t>
            </a:r>
            <a:r>
              <a:rPr lang="en-US" sz="1800" dirty="0" err="1" smtClean="0"/>
              <a:t>purl.org</a:t>
            </a:r>
            <a:r>
              <a:rPr lang="en-US" sz="1800" dirty="0" smtClean="0"/>
              <a:t>/dc/terms/description&gt;</a:t>
            </a:r>
          </a:p>
          <a:p>
            <a:r>
              <a:rPr lang="en-US" sz="1800" dirty="0" smtClean="0"/>
              <a:t>      "Unique identifier for RDFS Entailment." .</a:t>
            </a:r>
          </a:p>
          <a:p>
            <a:r>
              <a:rPr lang="en-US" sz="1800" dirty="0" smtClean="0"/>
              <a:t>&lt;http://www.w3.org/ns/entailment/RDFS&gt; </a:t>
            </a:r>
          </a:p>
          <a:p>
            <a:r>
              <a:rPr lang="en-US" sz="1800" dirty="0" smtClean="0"/>
              <a:t>   &lt;http://www.w3.org/2000/01/rdf-schema#seeAlso&gt;</a:t>
            </a:r>
          </a:p>
          <a:p>
            <a:r>
              <a:rPr lang="en-US" sz="1800" dirty="0" smtClean="0"/>
              <a:t>      &lt;http://www.w3.org/TR/2004/REC-rdf-mt-20040210/&gt; 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4" y="3309638"/>
            <a:ext cx="8232775" cy="741662"/>
          </a:xfrm>
        </p:spPr>
        <p:txBody>
          <a:bodyPr/>
          <a:lstStyle/>
          <a:p>
            <a:r>
              <a:rPr lang="en-US" dirty="0" smtClean="0"/>
              <a:t>with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454029" y="4051297"/>
            <a:ext cx="8232775" cy="23732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@p</a:t>
            </a:r>
            <a:r>
              <a:rPr lang="en-US" sz="1800" dirty="0" smtClean="0"/>
              <a:t>refix </a:t>
            </a:r>
            <a:r>
              <a:rPr lang="en-US" sz="1800" dirty="0" err="1" smtClean="0"/>
              <a:t>rdfs</a:t>
            </a:r>
            <a:r>
              <a:rPr lang="en-US" sz="1800" dirty="0" smtClean="0"/>
              <a:t>: &lt;http://www.w3.org/2000/01/rdf-schema#&gt; .</a:t>
            </a:r>
          </a:p>
          <a:p>
            <a:r>
              <a:rPr lang="en-US" sz="1800" dirty="0" smtClean="0"/>
              <a:t>@prefix dc: &lt;http://</a:t>
            </a:r>
            <a:r>
              <a:rPr lang="en-US" sz="1800" dirty="0" err="1" smtClean="0"/>
              <a:t>purl.org</a:t>
            </a:r>
            <a:r>
              <a:rPr lang="en-US" sz="1800" dirty="0" smtClean="0"/>
              <a:t>/dc/terms/&gt; .</a:t>
            </a:r>
          </a:p>
          <a:p>
            <a:endParaRPr lang="en-US" sz="1800" dirty="0" smtClean="0"/>
          </a:p>
          <a:p>
            <a:r>
              <a:rPr lang="en-US" sz="1800" dirty="0" smtClean="0"/>
              <a:t>&lt;http://www.w3.org/ns/entailment/RDFS&gt;</a:t>
            </a:r>
          </a:p>
          <a:p>
            <a:r>
              <a:rPr lang="en-US" sz="1800" dirty="0" smtClean="0"/>
              <a:t>  </a:t>
            </a:r>
            <a:r>
              <a:rPr lang="en-US" sz="1800" dirty="0" err="1" smtClean="0"/>
              <a:t>rdfs:seeAlso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   &lt;http://www.w3.org/TR/2004/REC-rdf-mt-20040210/&gt; ;</a:t>
            </a:r>
          </a:p>
          <a:p>
            <a:r>
              <a:rPr lang="en-US" sz="1800" dirty="0" smtClean="0"/>
              <a:t>  </a:t>
            </a:r>
            <a:r>
              <a:rPr lang="en-US" sz="1800" dirty="0" err="1" smtClean="0"/>
              <a:t>dc:description</a:t>
            </a:r>
            <a:r>
              <a:rPr lang="en-US" sz="1800" dirty="0" smtClean="0"/>
              <a:t> "Unique identifier for RDFS Entailment." 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compact URI-</a:t>
            </a:r>
            <a:r>
              <a:rPr lang="en-US" dirty="0" err="1" smtClean="0"/>
              <a:t>s</a:t>
            </a:r>
            <a:r>
              <a:rPr lang="en-US" dirty="0" smtClean="0"/>
              <a:t> when possible</a:t>
            </a:r>
          </a:p>
          <a:p>
            <a:r>
              <a:rPr lang="en-US" dirty="0" smtClean="0"/>
              <a:t>Make use of XML structure for</a:t>
            </a:r>
          </a:p>
          <a:p>
            <a:pPr lvl="1"/>
            <a:r>
              <a:rPr lang="en-US" dirty="0" smtClean="0"/>
              <a:t>shared subjects</a:t>
            </a:r>
          </a:p>
          <a:p>
            <a:pPr lvl="1"/>
            <a:r>
              <a:rPr lang="en-US" dirty="0" smtClean="0"/>
              <a:t>shared predicates</a:t>
            </a:r>
          </a:p>
          <a:p>
            <a:pPr lvl="1"/>
            <a:r>
              <a:rPr lang="en-US" dirty="0" smtClean="0"/>
              <a:t>create blank nodes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“Turtle” aspects of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62699">
            <a:normAutofit fontScale="90000"/>
          </a:bodyPr>
          <a:lstStyle/>
          <a:p>
            <a:pPr>
              <a:lnSpc>
                <a:spcPct val="89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The </a:t>
            </a:r>
            <a:r>
              <a:rPr lang="en-GB" dirty="0"/>
              <a:t>overall structure has </a:t>
            </a:r>
            <a:r>
              <a:rPr lang="en-GB" i="1" dirty="0"/>
              <a:t>not</a:t>
            </a:r>
            <a:r>
              <a:rPr lang="en-GB" dirty="0"/>
              <a:t> changed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8217" y="1310669"/>
            <a:ext cx="8229600" cy="5035549"/>
            <a:chOff x="528217" y="1310669"/>
            <a:chExt cx="8229600" cy="5035549"/>
          </a:xfrm>
        </p:grpSpPr>
        <p:cxnSp>
          <p:nvCxnSpPr>
            <p:cNvPr id="21" name="Straight Arrow Connector 20"/>
            <p:cNvCxnSpPr>
              <a:stCxn id="25" idx="3"/>
              <a:endCxn id="19" idx="0"/>
            </p:cNvCxnSpPr>
            <p:nvPr/>
          </p:nvCxnSpPr>
          <p:spPr>
            <a:xfrm rot="5400000">
              <a:off x="2045861" y="4762372"/>
              <a:ext cx="1475409" cy="767205"/>
            </a:xfrm>
            <a:prstGeom prst="straightConnector1">
              <a:avLst/>
            </a:prstGeom>
            <a:ln w="57150" cmpd="sng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28217" y="3933310"/>
              <a:ext cx="8229600" cy="1588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25" idx="5"/>
              <a:endCxn id="20" idx="0"/>
            </p:cNvCxnSpPr>
            <p:nvPr/>
          </p:nvCxnSpPr>
          <p:spPr>
            <a:xfrm rot="16200000" flipH="1">
              <a:off x="5599285" y="4794933"/>
              <a:ext cx="1475409" cy="702082"/>
            </a:xfrm>
            <a:prstGeom prst="straightConnector1">
              <a:avLst/>
            </a:prstGeom>
            <a:ln w="57150" cmpd="sng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5"/>
            <p:cNvSpPr/>
            <p:nvPr/>
          </p:nvSpPr>
          <p:spPr>
            <a:xfrm>
              <a:off x="2583379" y="3196327"/>
              <a:ext cx="3986357" cy="1419880"/>
            </a:xfrm>
            <a:prstGeom prst="ellipse">
              <a:avLst/>
            </a:prstGeom>
            <a:ln>
              <a:solidFill>
                <a:schemeClr val="bg2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400" b="1" i="1" dirty="0" smtClean="0">
                  <a:solidFill>
                    <a:schemeClr val="bg1"/>
                  </a:solidFill>
                </a:rPr>
                <a:t>OWL Ontology</a:t>
              </a:r>
              <a:endParaRPr lang="en-US" sz="1400" b="1" i="1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Group 29"/>
            <p:cNvGrpSpPr/>
            <p:nvPr/>
          </p:nvGrpSpPr>
          <p:grpSpPr>
            <a:xfrm>
              <a:off x="2926562" y="3630997"/>
              <a:ext cx="3299991" cy="863930"/>
              <a:chOff x="3541880" y="1513064"/>
              <a:chExt cx="3950985" cy="1047856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541880" y="1773285"/>
                <a:ext cx="1316995" cy="63494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77500" lnSpcReduction="20000"/>
              </a:bodyPr>
              <a:lstStyle/>
              <a:p>
                <a:pPr algn="ctr"/>
                <a:r>
                  <a:rPr lang="en-US" dirty="0" smtClean="0"/>
                  <a:t>ontology structure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175870" y="1773285"/>
                <a:ext cx="1316995" cy="63494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85000" lnSpcReduction="20000"/>
              </a:bodyPr>
              <a:lstStyle/>
              <a:p>
                <a:pPr algn="ctr"/>
                <a:r>
                  <a:rPr lang="en-US" dirty="0" smtClean="0"/>
                  <a:t>RDF graph</a:t>
                </a:r>
                <a:endParaRPr lang="en-US" dirty="0"/>
              </a:p>
            </p:txBody>
          </p:sp>
          <p:cxnSp>
            <p:nvCxnSpPr>
              <p:cNvPr id="29" name="Curved Connector 28"/>
              <p:cNvCxnSpPr>
                <a:stCxn id="27" idx="7"/>
                <a:endCxn id="28" idx="1"/>
              </p:cNvCxnSpPr>
              <p:nvPr/>
            </p:nvCxnSpPr>
            <p:spPr>
              <a:xfrm rot="5400000" flipH="1" flipV="1">
                <a:off x="5517372" y="1014905"/>
                <a:ext cx="1588" cy="1702733"/>
              </a:xfrm>
              <a:prstGeom prst="curvedConnector3">
                <a:avLst>
                  <a:gd name="adj1" fmla="val 20251008"/>
                </a:avLst>
              </a:prstGeom>
              <a:ln w="57150" cmpd="sng"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urved Connector 29"/>
              <p:cNvCxnSpPr>
                <a:stCxn id="28" idx="3"/>
                <a:endCxn id="27" idx="5"/>
              </p:cNvCxnSpPr>
              <p:nvPr/>
            </p:nvCxnSpPr>
            <p:spPr>
              <a:xfrm rot="5400000">
                <a:off x="5517373" y="1463879"/>
                <a:ext cx="1588" cy="1702733"/>
              </a:xfrm>
              <a:prstGeom prst="curvedConnector3">
                <a:avLst>
                  <a:gd name="adj1" fmla="val 20251008"/>
                </a:avLst>
              </a:prstGeom>
              <a:ln w="57150" cmpd="sng"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5000388" y="2187619"/>
                <a:ext cx="1335702" cy="37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</a:rPr>
                  <a:t>mapping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001821" y="1513064"/>
                <a:ext cx="1142039" cy="37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</a:rPr>
                  <a:t>mapping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Document 8"/>
            <p:cNvSpPr/>
            <p:nvPr/>
          </p:nvSpPr>
          <p:spPr>
            <a:xfrm>
              <a:off x="7763728" y="2586725"/>
              <a:ext cx="706839" cy="545062"/>
            </a:xfrm>
            <a:prstGeom prst="flowChart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0" rIns="36000" bIns="0" rtlCol="0" anchor="ctr">
              <a:normAutofit/>
            </a:bodyPr>
            <a:lstStyle/>
            <a:p>
              <a:pPr algn="ctr"/>
              <a:r>
                <a:rPr lang="en-US" sz="1400" dirty="0" smtClean="0"/>
                <a:t>Turtle</a:t>
              </a:r>
              <a:endParaRPr lang="en-US" sz="1400" dirty="0"/>
            </a:p>
          </p:txBody>
        </p:sp>
        <p:sp>
          <p:nvSpPr>
            <p:cNvPr id="10" name="Document 9"/>
            <p:cNvSpPr/>
            <p:nvPr/>
          </p:nvSpPr>
          <p:spPr>
            <a:xfrm>
              <a:off x="6157605" y="1652147"/>
              <a:ext cx="690723" cy="532635"/>
            </a:xfrm>
            <a:prstGeom prst="flowChart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0" rIns="36000" bIns="0" rtlCol="0" anchor="ctr">
              <a:normAutofit/>
            </a:bodyPr>
            <a:lstStyle/>
            <a:p>
              <a:pPr algn="ctr"/>
              <a:r>
                <a:rPr lang="en-US" sz="1400" dirty="0" smtClean="0"/>
                <a:t>OWL/XML</a:t>
              </a:r>
              <a:endParaRPr lang="en-US" sz="1400" dirty="0"/>
            </a:p>
          </p:txBody>
        </p:sp>
        <p:sp>
          <p:nvSpPr>
            <p:cNvPr id="11" name="Document 10"/>
            <p:cNvSpPr/>
            <p:nvPr/>
          </p:nvSpPr>
          <p:spPr>
            <a:xfrm>
              <a:off x="4245079" y="1310669"/>
              <a:ext cx="662956" cy="511223"/>
            </a:xfrm>
            <a:prstGeom prst="flowChartDocument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normAutofit lnSpcReduction="10000"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RDF/XML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Document 11"/>
            <p:cNvSpPr/>
            <p:nvPr/>
          </p:nvSpPr>
          <p:spPr>
            <a:xfrm>
              <a:off x="2422045" y="1652147"/>
              <a:ext cx="690722" cy="532634"/>
            </a:xfrm>
            <a:prstGeom prst="flowChart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0" rIns="36000" bIns="0" rtlCol="0" anchor="ctr">
              <a:normAutofit/>
            </a:bodyPr>
            <a:lstStyle/>
            <a:p>
              <a:pPr algn="ctr"/>
              <a:r>
                <a:rPr lang="en-US" sz="1400" dirty="0" err="1" smtClean="0"/>
                <a:t>Func</a:t>
              </a:r>
              <a:r>
                <a:rPr lang="en-US" sz="1400" dirty="0" smtClean="0"/>
                <a:t>. Syntax</a:t>
              </a:r>
              <a:endParaRPr lang="en-US" sz="1400" dirty="0"/>
            </a:p>
          </p:txBody>
        </p:sp>
        <p:sp>
          <p:nvSpPr>
            <p:cNvPr id="13" name="Document 12"/>
            <p:cNvSpPr/>
            <p:nvPr/>
          </p:nvSpPr>
          <p:spPr>
            <a:xfrm>
              <a:off x="863048" y="2586725"/>
              <a:ext cx="715476" cy="551722"/>
            </a:xfrm>
            <a:prstGeom prst="flowChart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0" rIns="36000" bIns="0" rtlCol="0" anchor="ctr">
              <a:normAutofit/>
            </a:bodyPr>
            <a:lstStyle/>
            <a:p>
              <a:pPr algn="ctr"/>
              <a:r>
                <a:rPr lang="en-US" sz="1400" dirty="0" err="1" smtClean="0"/>
                <a:t>M‘ter</a:t>
              </a:r>
              <a:r>
                <a:rPr lang="en-US" sz="1400" dirty="0" smtClean="0"/>
                <a:t> syntax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>
              <a:endCxn id="13" idx="3"/>
            </p:cNvCxnSpPr>
            <p:nvPr/>
          </p:nvCxnSpPr>
          <p:spPr>
            <a:xfrm rot="16200000" flipV="1">
              <a:off x="2102007" y="2339103"/>
              <a:ext cx="541678" cy="1588643"/>
            </a:xfrm>
            <a:prstGeom prst="straightConnector1">
              <a:avLst/>
            </a:prstGeom>
            <a:ln w="57150" cmpd="sng">
              <a:prstDash val="sys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2" idx="2"/>
            </p:cNvCxnSpPr>
            <p:nvPr/>
          </p:nvCxnSpPr>
          <p:spPr>
            <a:xfrm rot="10800000">
              <a:off x="2767406" y="2149569"/>
              <a:ext cx="1123828" cy="1046763"/>
            </a:xfrm>
            <a:prstGeom prst="straightConnector1">
              <a:avLst/>
            </a:prstGeom>
            <a:ln w="57150" cmpd="sng">
              <a:prstDash val="sys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1" idx="2"/>
            </p:cNvCxnSpPr>
            <p:nvPr/>
          </p:nvCxnSpPr>
          <p:spPr>
            <a:xfrm rot="16200000" flipV="1">
              <a:off x="3872442" y="2492210"/>
              <a:ext cx="1408233" cy="1"/>
            </a:xfrm>
            <a:prstGeom prst="straightConnector1">
              <a:avLst/>
            </a:prstGeom>
            <a:ln w="57150" cmpd="sng"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9" idx="1"/>
            </p:cNvCxnSpPr>
            <p:nvPr/>
          </p:nvCxnSpPr>
          <p:spPr>
            <a:xfrm rot="5400000" flipH="1" flipV="1">
              <a:off x="6602334" y="2242870"/>
              <a:ext cx="545008" cy="1777780"/>
            </a:xfrm>
            <a:prstGeom prst="straightConnector1">
              <a:avLst/>
            </a:prstGeom>
            <a:ln w="57150" cmpd="sng">
              <a:prstDash val="sys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2"/>
            </p:cNvCxnSpPr>
            <p:nvPr/>
          </p:nvCxnSpPr>
          <p:spPr>
            <a:xfrm rot="5400000">
              <a:off x="5420748" y="2114114"/>
              <a:ext cx="1046764" cy="1117674"/>
            </a:xfrm>
            <a:prstGeom prst="straightConnector1">
              <a:avLst/>
            </a:prstGeom>
            <a:ln w="57150" cmpd="sng">
              <a:prstDash val="sys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1418995" y="5883679"/>
              <a:ext cx="1961933" cy="455303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Direct Semantics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07063" y="5883679"/>
              <a:ext cx="1961933" cy="455303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RDF Based Semantics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9" idx="3"/>
              <a:endCxn id="20" idx="1"/>
            </p:cNvCxnSpPr>
            <p:nvPr/>
          </p:nvCxnSpPr>
          <p:spPr>
            <a:xfrm>
              <a:off x="3380928" y="6111331"/>
              <a:ext cx="2326135" cy="1588"/>
            </a:xfrm>
            <a:prstGeom prst="straightConnector1">
              <a:avLst/>
            </a:prstGeom>
            <a:ln w="57150" cmpd="sng"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808365" y="3619239"/>
              <a:ext cx="648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syntax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16692" y="3902947"/>
              <a:ext cx="891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semantics</a:t>
              </a:r>
              <a:endParaRPr lang="en-US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94895" y="5822998"/>
              <a:ext cx="2041219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correspondence theorem</a:t>
              </a:r>
            </a:p>
            <a:p>
              <a:pPr algn="ctr"/>
              <a:r>
                <a:rPr lang="en-US" sz="1400" dirty="0" smtClean="0"/>
                <a:t>(for DL subset)</a:t>
              </a:r>
              <a:endParaRPr lang="en-US" sz="14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in Turtle:</a:t>
            </a:r>
          </a:p>
          <a:p>
            <a:pPr lvl="1"/>
            <a:r>
              <a:rPr lang="en-US" dirty="0" smtClean="0"/>
              <a:t>define a prefix via @prefix</a:t>
            </a:r>
          </a:p>
          <a:p>
            <a:pPr lvl="1"/>
            <a:r>
              <a:rPr lang="en-US" dirty="0" smtClean="0"/>
              <a:t>use </a:t>
            </a:r>
            <a:r>
              <a:rPr lang="en-US" noProof="1" smtClean="0"/>
              <a:t>prefix:reference</a:t>
            </a:r>
            <a:r>
              <a:rPr lang="en-US" dirty="0" smtClean="0"/>
              <a:t> to abbreviate a URI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URIs (“</a:t>
            </a:r>
            <a:r>
              <a:rPr lang="en-US" noProof="1" smtClean="0"/>
              <a:t>CURIE”s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CURIE definition and usage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4026" y="1143000"/>
            <a:ext cx="8232775" cy="1999767"/>
          </a:xfrm>
        </p:spPr>
        <p:txBody>
          <a:bodyPr>
            <a:normAutofit fontScale="92500" lnSpcReduction="20000"/>
          </a:bodyPr>
          <a:lstStyle/>
          <a:p>
            <a:r>
              <a:rPr lang="en-US" sz="1800" noProof="1" smtClean="0"/>
              <a:t>&lt;html&gt;</a:t>
            </a:r>
          </a:p>
          <a:p>
            <a:r>
              <a:rPr lang="en-US" sz="1800" noProof="1" smtClean="0"/>
              <a:t>  …</a:t>
            </a:r>
          </a:p>
          <a:p>
            <a:r>
              <a:rPr lang="en-US" sz="1800" noProof="1" smtClean="0"/>
              <a:t>  &lt;p </a:t>
            </a:r>
            <a:r>
              <a:rPr lang="en-US" sz="1800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noProof="1" smtClean="0"/>
              <a:t>="http://www.w3.org/ns/entailment/RDFS" </a:t>
            </a:r>
          </a:p>
          <a:p>
            <a:r>
              <a:rPr lang="en-US" sz="1800" noProof="1" smtClean="0"/>
              <a:t>     </a:t>
            </a:r>
            <a:r>
              <a:rPr lang="en-US" sz="1800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sz="1800" noProof="1" smtClean="0"/>
              <a:t>="http://purl.org/dc/terms/description"&gt;</a:t>
            </a:r>
          </a:p>
          <a:p>
            <a:r>
              <a:rPr lang="en-US" sz="1800" noProof="1" smtClean="0"/>
              <a:t>       Unique identifier for &lt;em&gt;RDFS Entailment&lt;/em&gt;.&lt;/p&gt;</a:t>
            </a:r>
          </a:p>
          <a:p>
            <a:r>
              <a:rPr lang="en-US" sz="1800" noProof="1" smtClean="0"/>
              <a:t>  …</a:t>
            </a:r>
          </a:p>
          <a:p>
            <a:r>
              <a:rPr lang="en-US" sz="1800" noProof="1" smtClean="0"/>
              <a:t>&lt;/html&gt;</a:t>
            </a:r>
            <a:endParaRPr lang="en-US" sz="1800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4" y="3309638"/>
            <a:ext cx="8232775" cy="741662"/>
          </a:xfrm>
        </p:spPr>
        <p:txBody>
          <a:bodyPr/>
          <a:lstStyle/>
          <a:p>
            <a:r>
              <a:rPr lang="en-US" dirty="0" smtClean="0"/>
              <a:t>can be replaced by: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454029" y="4051297"/>
            <a:ext cx="8232775" cy="2373298"/>
          </a:xfrm>
        </p:spPr>
        <p:txBody>
          <a:bodyPr>
            <a:normAutofit lnSpcReduction="10000"/>
          </a:bodyPr>
          <a:lstStyle/>
          <a:p>
            <a:r>
              <a:rPr lang="en-US" sz="1800" noProof="1" smtClean="0"/>
              <a:t>&lt;html </a:t>
            </a:r>
            <a:r>
              <a:rPr lang="en-US" sz="1800" noProof="1" smtClean="0">
                <a:solidFill>
                  <a:srgbClr val="3E5D78"/>
                </a:solidFill>
              </a:rPr>
              <a:t>prefix</a:t>
            </a:r>
            <a:r>
              <a:rPr lang="en-US" sz="1800" noProof="1" smtClean="0"/>
              <a:t>="dc: http://purl.org/dc/terms/"&gt;</a:t>
            </a:r>
          </a:p>
          <a:p>
            <a:r>
              <a:rPr lang="en-US" sz="1800" noProof="1" smtClean="0"/>
              <a:t>  …</a:t>
            </a:r>
          </a:p>
          <a:p>
            <a:r>
              <a:rPr lang="en-US" sz="1800" noProof="1" smtClean="0"/>
              <a:t>  &lt;p </a:t>
            </a:r>
            <a:r>
              <a:rPr lang="en-US" sz="1800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sz="1800" noProof="1" smtClean="0"/>
              <a:t>="http://www.w3.org/ns/entailment/RDFS" </a:t>
            </a:r>
          </a:p>
          <a:p>
            <a:r>
              <a:rPr lang="en-US" sz="1800" noProof="1" smtClean="0"/>
              <a:t>     </a:t>
            </a:r>
            <a:r>
              <a:rPr lang="en-US" sz="1800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sz="1800" noProof="1" smtClean="0"/>
              <a:t>="dc:description"&gt;</a:t>
            </a:r>
          </a:p>
          <a:p>
            <a:r>
              <a:rPr lang="en-US" sz="1800" noProof="1" smtClean="0"/>
              <a:t>       Unique identifier for &lt;em&gt;RDFS Entailment&lt;/em&gt;.&lt;/p&gt;</a:t>
            </a:r>
          </a:p>
          <a:p>
            <a:r>
              <a:rPr lang="en-US" sz="1800" noProof="1" smtClean="0"/>
              <a:t>  …</a:t>
            </a:r>
          </a:p>
          <a:p>
            <a:r>
              <a:rPr lang="en-US" sz="1800" noProof="1" smtClean="0"/>
              <a:t>&lt;/html&gt;</a:t>
            </a:r>
            <a:endParaRPr lang="en-US" sz="18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anywhere in the XML tree and is valid for the whole sub-tree</a:t>
            </a:r>
          </a:p>
          <a:p>
            <a:pPr lvl="1"/>
            <a:r>
              <a:rPr lang="en-US" dirty="0" smtClean="0"/>
              <a:t>i.e., the html element is not the only place to have it</a:t>
            </a:r>
          </a:p>
          <a:p>
            <a:r>
              <a:rPr lang="en-US" dirty="0" smtClean="0"/>
              <a:t>The same @prefix attribute can hold several definitions:</a:t>
            </a:r>
          </a:p>
          <a:p>
            <a:pPr lvl="1"/>
            <a:r>
              <a:rPr lang="en-US" noProof="1" smtClean="0"/>
              <a:t>prefix="dc: http://purl.org… rdfs: http://…"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 on @prefix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alternative (deprecated) syntax is</a:t>
            </a:r>
          </a:p>
          <a:p>
            <a:pPr lvl="1"/>
            <a:r>
              <a:rPr lang="en-US" noProof="1" smtClean="0"/>
              <a:t>xmlns:dc="http://purl.org/dc/terms/"</a:t>
            </a:r>
          </a:p>
          <a:p>
            <a:r>
              <a:rPr lang="en-US" dirty="0" smtClean="0"/>
              <a:t>CURIEs and “real” URIs can be mixed</a:t>
            </a:r>
          </a:p>
          <a:p>
            <a:pPr lvl="1"/>
            <a:r>
              <a:rPr lang="en-US" dirty="0" smtClean="0"/>
              <a:t>if an attribute value can be interpreted as a CURIE, fine</a:t>
            </a:r>
          </a:p>
          <a:p>
            <a:pPr lvl="1"/>
            <a:r>
              <a:rPr lang="en-US" dirty="0" smtClean="0"/>
              <a:t>alternatively, it is considered as a URI</a:t>
            </a:r>
          </a:p>
          <a:p>
            <a:r>
              <a:rPr lang="en-US" dirty="0" smtClean="0"/>
              <a:t>CURIEs can be used on RDFa attributes only!</a:t>
            </a:r>
          </a:p>
          <a:p>
            <a:pPr lvl="1"/>
            <a:r>
              <a:rPr lang="en-US" dirty="0" smtClean="0"/>
              <a:t>e.g., not for @href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 on @prefix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RDFa 1.0</a:t>
            </a:r>
          </a:p>
          <a:p>
            <a:pPr lvl="1"/>
            <a:r>
              <a:rPr lang="en-US" dirty="0" smtClean="0"/>
              <a:t>only the </a:t>
            </a:r>
            <a:r>
              <a:rPr lang="en-US" noProof="1" smtClean="0"/>
              <a:t>xslt:XXX</a:t>
            </a:r>
            <a:r>
              <a:rPr lang="en-US" dirty="0" smtClean="0"/>
              <a:t> syntax is usable</a:t>
            </a:r>
          </a:p>
          <a:p>
            <a:pPr lvl="1"/>
            <a:r>
              <a:rPr lang="en-US" dirty="0" smtClean="0"/>
              <a:t>CURIEs on @about can only be used with the syntax: about="[</a:t>
            </a:r>
            <a:r>
              <a:rPr lang="en-US" noProof="1" smtClean="0"/>
              <a:t>pref:ref</a:t>
            </a:r>
            <a:r>
              <a:rPr lang="en-US" dirty="0" smtClean="0"/>
              <a:t>]"</a:t>
            </a:r>
          </a:p>
          <a:p>
            <a:pPr lvl="1"/>
            <a:r>
              <a:rPr lang="en-US" dirty="0" smtClean="0"/>
              <a:t>Only CURIEs can be used on, e.g., @property or @rel (no fallback on URIs)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RDFa 1.0 Warnings</a:t>
            </a:r>
            <a:r>
              <a:rPr lang="en-US" dirty="0" smtClean="0"/>
              <a:t> on CURIEs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principle: @about is inherited by children nodes</a:t>
            </a:r>
          </a:p>
          <a:p>
            <a:pPr lvl="1"/>
            <a:r>
              <a:rPr lang="en-US" dirty="0" smtClean="0"/>
              <a:t>i.e., no reason to repeat 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subjects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subject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9" y="1761433"/>
            <a:ext cx="8232775" cy="3487900"/>
          </a:xfrm>
        </p:spPr>
        <p:txBody>
          <a:bodyPr>
            <a:normAutofit lnSpcReduction="10000"/>
          </a:bodyPr>
          <a:lstStyle/>
          <a:p>
            <a:r>
              <a:rPr lang="en-US" noProof="1" smtClean="0"/>
              <a:t>&lt;html </a:t>
            </a:r>
            <a:r>
              <a:rPr lang="en-US" noProof="1" smtClean="0">
                <a:solidFill>
                  <a:srgbClr val="3E5D78"/>
                </a:solidFill>
              </a:rPr>
              <a:t>p</a:t>
            </a:r>
            <a:r>
              <a:rPr lang="en-US" sz="1800" noProof="1" smtClean="0">
                <a:solidFill>
                  <a:srgbClr val="3E5D78"/>
                </a:solidFill>
              </a:rPr>
              <a:t>refix</a:t>
            </a:r>
            <a:r>
              <a:rPr lang="en-US" sz="1800" noProof="1" smtClean="0"/>
              <a:t>="dc: http://purl.org/dc/terms/</a:t>
            </a:r>
          </a:p>
          <a:p>
            <a:r>
              <a:rPr lang="en-US" sz="1800" noProof="1" smtClean="0"/>
              <a:t>              rdfs: http://www.w3.org/2000/01/rdf-schema#"&gt;</a:t>
            </a:r>
          </a:p>
          <a:p>
            <a:r>
              <a:rPr lang="en-US" sz="1800" noProof="1" smtClean="0"/>
              <a:t>  …</a:t>
            </a:r>
          </a:p>
          <a:p>
            <a:r>
              <a:rPr lang="en-US" sz="1800" noProof="1" smtClean="0"/>
              <a:t>  &lt;body </a:t>
            </a:r>
            <a:r>
              <a:rPr lang="en-US" sz="1800" noProof="1" smtClean="0">
                <a:solidFill>
                  <a:srgbClr val="660066"/>
                </a:solidFill>
              </a:rPr>
              <a:t>about</a:t>
            </a:r>
            <a:r>
              <a:rPr lang="en-US" sz="1800" noProof="1" smtClean="0"/>
              <a:t>="http://www.w3.org/ns/entailment/RDFS"&gt;</a:t>
            </a:r>
          </a:p>
          <a:p>
            <a:r>
              <a:rPr lang="en-US" sz="1800" noProof="1" smtClean="0"/>
              <a:t>    …</a:t>
            </a:r>
          </a:p>
          <a:p>
            <a:r>
              <a:rPr lang="en-US" sz="1800" noProof="1" smtClean="0"/>
              <a:t>    &lt;p </a:t>
            </a:r>
            <a:r>
              <a:rPr lang="en-US" sz="1800" noProof="1" smtClean="0">
                <a:solidFill>
                  <a:srgbClr val="660066"/>
                </a:solidFill>
              </a:rPr>
              <a:t>property</a:t>
            </a:r>
            <a:r>
              <a:rPr lang="en-US" sz="1800" noProof="1" smtClean="0"/>
              <a:t>="dc:description"&gt;</a:t>
            </a:r>
          </a:p>
          <a:p>
            <a:r>
              <a:rPr lang="en-US" sz="1800" noProof="1" smtClean="0"/>
              <a:t>     Unique identifier for &lt;em&gt;RDFS Entailment&lt;/em&gt;.&lt;/p&gt;</a:t>
            </a:r>
          </a:p>
          <a:p>
            <a:r>
              <a:rPr lang="en-US" sz="1800" noProof="1" smtClean="0"/>
              <a:t>    &lt;p&gt;…&lt;a </a:t>
            </a:r>
            <a:r>
              <a:rPr lang="en-US" sz="1800" noProof="1" smtClean="0">
                <a:solidFill>
                  <a:srgbClr val="660066"/>
                </a:solidFill>
              </a:rPr>
              <a:t>rel</a:t>
            </a:r>
            <a:r>
              <a:rPr lang="en-US" sz="1800" noProof="1" smtClean="0"/>
              <a:t>="rdfs:seeAlso" </a:t>
            </a:r>
          </a:p>
          <a:p>
            <a:r>
              <a:rPr lang="en-US" sz="1800" noProof="1" smtClean="0"/>
              <a:t>      </a:t>
            </a:r>
            <a:r>
              <a:rPr lang="en-US" sz="1800" noProof="1" smtClean="0">
                <a:solidFill>
                  <a:srgbClr val="660066"/>
                </a:solidFill>
              </a:rPr>
              <a:t>href</a:t>
            </a:r>
            <a:r>
              <a:rPr lang="en-US" sz="1800" noProof="1" smtClean="0"/>
              <a:t>="http://www.w3.org/TR/2004/REC-rdf-mt-20040210"&gt;</a:t>
            </a:r>
          </a:p>
          <a:p>
            <a:r>
              <a:rPr lang="en-US" sz="1800" noProof="1" smtClean="0"/>
              <a:t>      RDFS Semantics&lt;/a&gt;…&lt;/p&gt;</a:t>
            </a:r>
            <a:endParaRPr lang="en-US" sz="18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yielding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9" y="1761435"/>
            <a:ext cx="8232775" cy="2636775"/>
          </a:xfrm>
        </p:spPr>
        <p:txBody>
          <a:bodyPr>
            <a:normAutofit/>
          </a:bodyPr>
          <a:lstStyle/>
          <a:p>
            <a:r>
              <a:rPr lang="en-US" sz="1800" noProof="1" smtClean="0"/>
              <a:t>@prefix rdfs: &lt;http://www.w3.org/2000/01/rdf-schema#&gt; .</a:t>
            </a:r>
          </a:p>
          <a:p>
            <a:r>
              <a:rPr lang="en-US" sz="1800" noProof="1" smtClean="0"/>
              <a:t>@prefix dc: &lt;http://purl.org/dc/terms/&gt; .</a:t>
            </a:r>
          </a:p>
          <a:p>
            <a:endParaRPr lang="en-US" sz="1800" noProof="1" smtClean="0"/>
          </a:p>
          <a:p>
            <a:r>
              <a:rPr lang="en-US" sz="1800" noProof="1" smtClean="0"/>
              <a:t>&lt;http://www.w3.org/ns/entailment/RDFS&gt;</a:t>
            </a:r>
          </a:p>
          <a:p>
            <a:r>
              <a:rPr lang="en-US" sz="1800" noProof="1" smtClean="0"/>
              <a:t>   rdfs:seeAlso </a:t>
            </a:r>
          </a:p>
          <a:p>
            <a:r>
              <a:rPr lang="en-US" sz="1800" noProof="1" smtClean="0"/>
              <a:t>      &lt;http://www.w3.org/TR/2004/REC-rdf-mt-20040210/&gt; ;</a:t>
            </a:r>
          </a:p>
          <a:p>
            <a:r>
              <a:rPr lang="en-US" sz="1800" noProof="1" smtClean="0"/>
              <a:t>   dc:description "Unique identifier for RDFS Entailment."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Subjects, and objects, and subjects again…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said is:</a:t>
            </a:r>
          </a:p>
          <a:p>
            <a:pPr lvl="1"/>
            <a:r>
              <a:rPr lang="en-US" dirty="0" smtClean="0"/>
              <a:t>@about sets the subject</a:t>
            </a:r>
          </a:p>
          <a:p>
            <a:pPr lvl="1"/>
            <a:r>
              <a:rPr lang="en-US" dirty="0" smtClean="0"/>
              <a:t>@href sets the object</a:t>
            </a:r>
          </a:p>
          <a:p>
            <a:r>
              <a:rPr lang="en-US" dirty="0" smtClean="0"/>
              <a:t>But that is not always good enough</a:t>
            </a:r>
          </a:p>
          <a:p>
            <a:pPr lvl="1"/>
            <a:r>
              <a:rPr lang="en-US" dirty="0" smtClean="0"/>
              <a:t>we do not always want active links (i.e., the "a" element)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rules until 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OWL 2 maintains the OWL Full and OWL DL “duality”</a:t>
            </a:r>
          </a:p>
          <a:p>
            <a:r>
              <a:rPr lang="en-US" dirty="0" smtClean="0"/>
              <a:t>But OWL Lite has been replaced by “profiles”:</a:t>
            </a:r>
          </a:p>
          <a:p>
            <a:pPr lvl="1"/>
            <a:r>
              <a:rPr lang="en-US" dirty="0" smtClean="0"/>
              <a:t>syntactic restrictions to OWL</a:t>
            </a:r>
          </a:p>
          <a:p>
            <a:pPr lvl="1"/>
            <a:r>
              <a:rPr lang="en-US" dirty="0" smtClean="0"/>
              <a:t>restricted facilities </a:t>
            </a:r>
            <a:r>
              <a:rPr lang="en-US" dirty="0" smtClean="0">
                <a:sym typeface="Wingdings"/>
              </a:rPr>
              <a:t> better reasoning performance</a:t>
            </a:r>
          </a:p>
          <a:p>
            <a:r>
              <a:rPr lang="en-US" dirty="0" smtClean="0">
                <a:sym typeface="Wingdings"/>
              </a:rPr>
              <a:t>Goal is to make lighter OWL reasoners possible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 2 profiles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may not always want links…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3" y="3748013"/>
            <a:ext cx="8395511" cy="1946934"/>
          </a:xfrm>
        </p:spPr>
        <p:txBody>
          <a:bodyPr>
            <a:normAutofit/>
          </a:bodyPr>
          <a:lstStyle/>
          <a:p>
            <a:r>
              <a:rPr lang="en-US" sz="1800" noProof="1" smtClean="0"/>
              <a:t>&lt;span </a:t>
            </a:r>
            <a:r>
              <a:rPr lang="en-US" sz="1800" noProof="1" smtClean="0">
                <a:solidFill>
                  <a:srgbClr val="3E5D78"/>
                </a:solidFill>
              </a:rPr>
              <a:t>about</a:t>
            </a:r>
            <a:r>
              <a:rPr lang="en-US" sz="1800" noProof="1" smtClean="0"/>
              <a:t>="http://www.ivan-herman.net/foaf#me"&gt;</a:t>
            </a:r>
          </a:p>
          <a:p>
            <a:r>
              <a:rPr lang="en-US" sz="1800" noProof="1" smtClean="0"/>
              <a:t>  &lt;span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="rdfs:seeAlso" </a:t>
            </a:r>
          </a:p>
          <a:p>
            <a:r>
              <a:rPr lang="en-US" sz="1800" noProof="1" smtClean="0"/>
              <a:t>    </a:t>
            </a:r>
            <a:r>
              <a:rPr lang="en-US" sz="1800" noProof="1" smtClean="0">
                <a:solidFill>
                  <a:srgbClr val="3E5D78"/>
                </a:solidFill>
              </a:rPr>
              <a:t>resource</a:t>
            </a:r>
            <a:r>
              <a:rPr lang="en-US" sz="1800" noProof="1" smtClean="0"/>
              <a:t>="http://www.ivan-herman.net/foaf"&gt;</a:t>
            </a:r>
          </a:p>
          <a:p>
            <a:r>
              <a:rPr lang="en-US" sz="1800" noProof="1" smtClean="0"/>
              <a:t>      Activity Lead&lt;/span&gt;</a:t>
            </a:r>
          </a:p>
          <a:p>
            <a:r>
              <a:rPr lang="en-US" sz="1800" noProof="1" smtClean="0"/>
              <a:t>&lt;/span&gt;</a:t>
            </a:r>
            <a:endParaRPr lang="en-US" sz="1800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4" y="1223723"/>
            <a:ext cx="8232775" cy="2524290"/>
          </a:xfrm>
        </p:spPr>
        <p:txBody>
          <a:bodyPr>
            <a:normAutofit/>
          </a:bodyPr>
          <a:lstStyle/>
          <a:p>
            <a:r>
              <a:rPr lang="en-US" dirty="0" smtClean="0"/>
              <a:t>The RDFa @resource attribute is equivalent to @href</a:t>
            </a:r>
          </a:p>
          <a:p>
            <a:pPr lvl="1"/>
            <a:r>
              <a:rPr lang="en-US" dirty="0" smtClean="0"/>
              <a:t>it sets the object, just like @href</a:t>
            </a:r>
          </a:p>
          <a:p>
            <a:pPr lvl="1"/>
            <a:r>
              <a:rPr lang="en-US" dirty="0" smtClean="0"/>
              <a:t>but it is ignored by a browser, i.e., not a link!</a:t>
            </a:r>
          </a:p>
          <a:p>
            <a:pPr lvl="1"/>
            <a:r>
              <a:rPr lang="en-US" dirty="0" smtClean="0"/>
              <a:t>e.g.,: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“Chaining”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4" y="2530906"/>
            <a:ext cx="8232775" cy="2240417"/>
          </a:xfrm>
        </p:spPr>
        <p:txBody>
          <a:bodyPr>
            <a:normAutofit/>
          </a:bodyPr>
          <a:lstStyle/>
          <a:p>
            <a:r>
              <a:rPr lang="en-US" sz="1800" noProof="1" smtClean="0"/>
              <a:t>&lt;http://www.w3.org/ns/entailment/RDFS&gt;</a:t>
            </a:r>
          </a:p>
          <a:p>
            <a:r>
              <a:rPr lang="en-US" sz="1800" noProof="1" smtClean="0"/>
              <a:t>    dc:creator &lt;http://www.ivan-herman.net/foaf#me&gt; .</a:t>
            </a:r>
          </a:p>
          <a:p>
            <a:endParaRPr lang="en-US" sz="1800" noProof="1" smtClean="0"/>
          </a:p>
          <a:p>
            <a:r>
              <a:rPr lang="en-US" sz="1800" noProof="1" smtClean="0"/>
              <a:t>&lt;http://www.ivan-herman.net/foaf#me&gt;</a:t>
            </a:r>
          </a:p>
          <a:p>
            <a:r>
              <a:rPr lang="en-US" sz="1800" noProof="1" smtClean="0"/>
              <a:t>    foaf:mailbox &lt;mailto:ivan@w3.org&gt; ;</a:t>
            </a:r>
          </a:p>
          <a:p>
            <a:r>
              <a:rPr lang="en-US" sz="1800" noProof="1" smtClean="0"/>
              <a:t>    foaf:workplaceHomepage &lt;http://www.w3.org&gt; . 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Here is what we would like to have in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“Chaining”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4" y="1910993"/>
            <a:ext cx="8232775" cy="4210407"/>
          </a:xfrm>
        </p:spPr>
        <p:txBody>
          <a:bodyPr>
            <a:normAutofit lnSpcReduction="10000"/>
          </a:bodyPr>
          <a:lstStyle/>
          <a:p>
            <a:r>
              <a:rPr lang="en-US" sz="1800" noProof="1" smtClean="0"/>
              <a:t>&lt;body </a:t>
            </a:r>
            <a:r>
              <a:rPr lang="en-US" sz="1800" noProof="1" smtClean="0">
                <a:solidFill>
                  <a:srgbClr val="3E5D78"/>
                </a:solidFill>
              </a:rPr>
              <a:t>about</a:t>
            </a:r>
            <a:r>
              <a:rPr lang="en-US" sz="1800" noProof="1" smtClean="0"/>
              <a:t>="http://www.w3.org/ns/entailment/RDFS"&gt;</a:t>
            </a:r>
          </a:p>
          <a:p>
            <a:r>
              <a:rPr lang="en-US" sz="1800" noProof="1" smtClean="0"/>
              <a:t>  …</a:t>
            </a:r>
          </a:p>
          <a:p>
            <a:r>
              <a:rPr lang="en-US" sz="1800" noProof="1" smtClean="0"/>
              <a:t>  &lt;address&gt;</a:t>
            </a:r>
          </a:p>
          <a:p>
            <a:r>
              <a:rPr lang="en-US" sz="1800" noProof="1" smtClean="0"/>
              <a:t>    &lt;span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="dc:creator" </a:t>
            </a:r>
          </a:p>
          <a:p>
            <a:r>
              <a:rPr lang="en-US" sz="1800" noProof="1" smtClean="0"/>
              <a:t>       </a:t>
            </a:r>
            <a:r>
              <a:rPr lang="en-US" sz="1800" noProof="1" smtClean="0">
                <a:solidFill>
                  <a:srgbClr val="3E5D78"/>
                </a:solidFill>
              </a:rPr>
              <a:t>resource</a:t>
            </a:r>
            <a:r>
              <a:rPr lang="en-US" sz="1800" noProof="1" smtClean="0"/>
              <a:t>="http://www.ivan-herman.net/foaf#me"/&gt;</a:t>
            </a:r>
          </a:p>
          <a:p>
            <a:r>
              <a:rPr lang="en-US" sz="1800" noProof="1" smtClean="0"/>
              <a:t>    &lt;span </a:t>
            </a:r>
            <a:r>
              <a:rPr lang="en-US" sz="1800" noProof="1" smtClean="0">
                <a:solidFill>
                  <a:srgbClr val="3E5D78"/>
                </a:solidFill>
              </a:rPr>
              <a:t>about</a:t>
            </a:r>
            <a:r>
              <a:rPr lang="en-US" sz="1800" noProof="1" smtClean="0"/>
              <a:t>="http://www.ivan-herman.net/foaf#me"&gt;</a:t>
            </a:r>
          </a:p>
          <a:p>
            <a:r>
              <a:rPr lang="en-US" sz="1800" noProof="1" smtClean="0"/>
              <a:t>      &lt;a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="foaf:mailbox" </a:t>
            </a:r>
          </a:p>
          <a:p>
            <a:r>
              <a:rPr lang="en-US" sz="1800" noProof="1" smtClean="0">
                <a:solidFill>
                  <a:srgbClr val="3E5D78"/>
                </a:solidFill>
              </a:rPr>
              <a:t>          href</a:t>
            </a:r>
            <a:r>
              <a:rPr lang="en-US" sz="1800" noProof="1" smtClean="0"/>
              <a:t>="mailto:ivan@w3.org"&gt;ivan@w3.org&lt;/a&gt;,</a:t>
            </a:r>
          </a:p>
          <a:p>
            <a:r>
              <a:rPr lang="en-US" sz="1800" noProof="1" smtClean="0"/>
              <a:t>      &lt;a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="foaf:workplaceHomepage" </a:t>
            </a:r>
          </a:p>
          <a:p>
            <a:r>
              <a:rPr lang="en-US" sz="1800" noProof="1" smtClean="0">
                <a:solidFill>
                  <a:srgbClr val="3E5D78"/>
                </a:solidFill>
              </a:rPr>
              <a:t>          href</a:t>
            </a:r>
            <a:r>
              <a:rPr lang="en-US" sz="1800" noProof="1" smtClean="0"/>
              <a:t>="http://www.w3.org"&gt;W3C&lt;/a&gt;</a:t>
            </a:r>
          </a:p>
          <a:p>
            <a:r>
              <a:rPr lang="en-US" sz="1800" noProof="1" smtClean="0"/>
              <a:t>    &lt;/span&gt;</a:t>
            </a:r>
          </a:p>
          <a:p>
            <a:r>
              <a:rPr lang="en-US" sz="1800" noProof="1" smtClean="0"/>
              <a:t>  &lt;/address&gt;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 straightforward way: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“Chaining”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4" y="1910993"/>
            <a:ext cx="8232775" cy="4210407"/>
          </a:xfrm>
        </p:spPr>
        <p:txBody>
          <a:bodyPr>
            <a:normAutofit lnSpcReduction="10000"/>
          </a:bodyPr>
          <a:lstStyle/>
          <a:p>
            <a:r>
              <a:rPr lang="en-US" sz="1800" noProof="1" smtClean="0"/>
              <a:t>&lt;body </a:t>
            </a:r>
            <a:r>
              <a:rPr lang="en-US" sz="1800" noProof="1" smtClean="0">
                <a:solidFill>
                  <a:srgbClr val="3E5D78"/>
                </a:solidFill>
              </a:rPr>
              <a:t>about</a:t>
            </a:r>
            <a:r>
              <a:rPr lang="en-US" sz="1800" noProof="1" smtClean="0"/>
              <a:t>="http://www.w3.org/ns/entailment/RDFS"&gt;</a:t>
            </a:r>
          </a:p>
          <a:p>
            <a:r>
              <a:rPr lang="en-US" sz="1800" noProof="1" smtClean="0"/>
              <a:t>  …</a:t>
            </a:r>
          </a:p>
          <a:p>
            <a:r>
              <a:rPr lang="en-US" sz="1800" noProof="1" smtClean="0"/>
              <a:t>  &lt;address&gt;</a:t>
            </a:r>
          </a:p>
          <a:p>
            <a:r>
              <a:rPr lang="en-US" sz="1800" noProof="1" smtClean="0"/>
              <a:t>    &lt;span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="dc:creator" </a:t>
            </a:r>
          </a:p>
          <a:p>
            <a:r>
              <a:rPr lang="en-US" sz="1800" noProof="1" smtClean="0"/>
              <a:t>       </a:t>
            </a:r>
            <a:r>
              <a:rPr lang="en-US" sz="1800" noProof="1" smtClean="0">
                <a:solidFill>
                  <a:srgbClr val="3E5D78"/>
                </a:solidFill>
              </a:rPr>
              <a:t>resource</a:t>
            </a:r>
            <a:r>
              <a:rPr lang="en-US" sz="1800" noProof="1" smtClean="0"/>
              <a:t>="http://www.ivan-herman.net/foaf#me"/&gt;</a:t>
            </a:r>
          </a:p>
          <a:p>
            <a:r>
              <a:rPr lang="en-US" sz="1800" noProof="1" smtClean="0"/>
              <a:t>    &lt;span </a:t>
            </a:r>
            <a:r>
              <a:rPr lang="en-US" sz="1800" noProof="1" smtClean="0">
                <a:solidFill>
                  <a:srgbClr val="3E5D78"/>
                </a:solidFill>
              </a:rPr>
              <a:t>about</a:t>
            </a:r>
            <a:r>
              <a:rPr lang="en-US" sz="1800" noProof="1" smtClean="0"/>
              <a:t>="http://www.ivan-herman.net/foaf#me"&gt;</a:t>
            </a:r>
          </a:p>
          <a:p>
            <a:r>
              <a:rPr lang="en-US" sz="1800" noProof="1" smtClean="0"/>
              <a:t>      &lt;a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="foaf:mailbox" </a:t>
            </a:r>
          </a:p>
          <a:p>
            <a:r>
              <a:rPr lang="en-US" sz="1800" noProof="1" smtClean="0">
                <a:solidFill>
                  <a:srgbClr val="3E5D78"/>
                </a:solidFill>
              </a:rPr>
              <a:t>          href</a:t>
            </a:r>
            <a:r>
              <a:rPr lang="en-US" sz="1800" noProof="1" smtClean="0"/>
              <a:t>="mailto:ivan@w3.org"&gt;ivan@w3.org&lt;/a&gt;,</a:t>
            </a:r>
          </a:p>
          <a:p>
            <a:r>
              <a:rPr lang="en-US" sz="1800" noProof="1" smtClean="0"/>
              <a:t>      &lt;a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="foaf:workplaceHomepage" </a:t>
            </a:r>
          </a:p>
          <a:p>
            <a:r>
              <a:rPr lang="en-US" sz="1800" noProof="1" smtClean="0">
                <a:solidFill>
                  <a:srgbClr val="3E5D78"/>
                </a:solidFill>
              </a:rPr>
              <a:t>          href</a:t>
            </a:r>
            <a:r>
              <a:rPr lang="en-US" sz="1800" noProof="1" smtClean="0"/>
              <a:t>="http://www.w3.org"&gt;W3C&lt;/a&gt;</a:t>
            </a:r>
          </a:p>
          <a:p>
            <a:r>
              <a:rPr lang="en-US" sz="1800" noProof="1" smtClean="0"/>
              <a:t>    &lt;/span&gt;</a:t>
            </a:r>
          </a:p>
          <a:p>
            <a:r>
              <a:rPr lang="en-US" sz="1800" noProof="1" smtClean="0"/>
              <a:t>  &lt;/address&gt;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 straightforward way: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08121" y="2934303"/>
            <a:ext cx="5606511" cy="1232899"/>
          </a:xfrm>
          <a:prstGeom prst="ellipse">
            <a:avLst/>
          </a:prstGeom>
          <a:noFill/>
          <a:ln w="34925">
            <a:solidFill>
              <a:srgbClr val="000090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25" y="2286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“Chaining”: objects become subjects…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4" y="1910993"/>
            <a:ext cx="8232775" cy="4210407"/>
          </a:xfrm>
        </p:spPr>
        <p:txBody>
          <a:bodyPr>
            <a:normAutofit/>
          </a:bodyPr>
          <a:lstStyle/>
          <a:p>
            <a:r>
              <a:rPr lang="en-US" sz="1800" noProof="1" smtClean="0"/>
              <a:t>&lt;body </a:t>
            </a:r>
            <a:r>
              <a:rPr lang="en-US" sz="1800" noProof="1" smtClean="0">
                <a:solidFill>
                  <a:srgbClr val="3E5D78"/>
                </a:solidFill>
              </a:rPr>
              <a:t>about</a:t>
            </a:r>
            <a:r>
              <a:rPr lang="en-US" sz="1800" noProof="1" smtClean="0"/>
              <a:t>="http://www.w3.org/ns/entailment/RDFS"&gt;</a:t>
            </a:r>
          </a:p>
          <a:p>
            <a:r>
              <a:rPr lang="en-US" sz="1800" noProof="1" smtClean="0"/>
              <a:t>  …</a:t>
            </a:r>
          </a:p>
          <a:p>
            <a:r>
              <a:rPr lang="en-US" sz="1800" noProof="1" smtClean="0"/>
              <a:t>  &lt;address&gt;</a:t>
            </a:r>
          </a:p>
          <a:p>
            <a:r>
              <a:rPr lang="en-US" sz="1800" noProof="1" smtClean="0"/>
              <a:t>    &lt;span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="dc:creator" </a:t>
            </a:r>
          </a:p>
          <a:p>
            <a:r>
              <a:rPr lang="en-US" sz="1800" noProof="1" smtClean="0"/>
              <a:t>       </a:t>
            </a:r>
            <a:r>
              <a:rPr lang="en-US" sz="1800" noProof="1" smtClean="0">
                <a:solidFill>
                  <a:srgbClr val="3E5D78"/>
                </a:solidFill>
              </a:rPr>
              <a:t>resource</a:t>
            </a:r>
            <a:r>
              <a:rPr lang="en-US" sz="1800" noProof="1" smtClean="0"/>
              <a:t>="http://www.ivan-herman.net/foaf#me"&gt;</a:t>
            </a:r>
          </a:p>
          <a:p>
            <a:r>
              <a:rPr lang="en-US" sz="1800" noProof="1" smtClean="0"/>
              <a:t>         &lt;a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="foaf:mailbox" </a:t>
            </a:r>
          </a:p>
          <a:p>
            <a:r>
              <a:rPr lang="en-US" sz="1800" noProof="1" smtClean="0">
                <a:solidFill>
                  <a:srgbClr val="3E5D78"/>
                </a:solidFill>
              </a:rPr>
              <a:t>             href</a:t>
            </a:r>
            <a:r>
              <a:rPr lang="en-US" sz="1800" noProof="1" smtClean="0"/>
              <a:t>="mailto:ivan@w3.org"&gt;ivan@w3.org&lt;/a&gt;,</a:t>
            </a:r>
          </a:p>
          <a:p>
            <a:r>
              <a:rPr lang="en-US" sz="1800" noProof="1" smtClean="0"/>
              <a:t>         &lt;a </a:t>
            </a:r>
            <a:r>
              <a:rPr lang="en-US" sz="1800" noProof="1" smtClean="0">
                <a:solidFill>
                  <a:srgbClr val="3E5D78"/>
                </a:solidFill>
              </a:rPr>
              <a:t>rel</a:t>
            </a:r>
            <a:r>
              <a:rPr lang="en-US" sz="1800" noProof="1" smtClean="0"/>
              <a:t>="foaf:workplaceHomepage" </a:t>
            </a:r>
          </a:p>
          <a:p>
            <a:r>
              <a:rPr lang="en-US" sz="1800" noProof="1" smtClean="0">
                <a:solidFill>
                  <a:srgbClr val="3E5D78"/>
                </a:solidFill>
              </a:rPr>
              <a:t>             href</a:t>
            </a:r>
            <a:r>
              <a:rPr lang="en-US" sz="1800" noProof="1" smtClean="0"/>
              <a:t>="http://www.w3.org"&gt;W3C&lt;/a&gt;</a:t>
            </a:r>
          </a:p>
          <a:p>
            <a:r>
              <a:rPr lang="en-US" sz="1800" noProof="1" smtClean="0"/>
              <a:t>    &lt;/span&gt;</a:t>
            </a:r>
          </a:p>
          <a:p>
            <a:r>
              <a:rPr lang="en-US" sz="1800" noProof="1" smtClean="0"/>
              <a:t>  &lt;/address&gt;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An alternative: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@resource (or @href) becomes a subject </a:t>
            </a:r>
            <a:r>
              <a:rPr lang="en-US" i="1" dirty="0" smtClean="0"/>
              <a:t>for the sub-tree</a:t>
            </a:r>
            <a:endParaRPr lang="en-US" dirty="0" smtClean="0"/>
          </a:p>
          <a:p>
            <a:r>
              <a:rPr lang="en-US" dirty="0" smtClean="0"/>
              <a:t>This feature is a bit like in RDF/XML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Chaining means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extra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Blank nodes can be created using “_:XX”</a:t>
            </a:r>
          </a:p>
          <a:p>
            <a:r>
              <a:rPr lang="en-US" dirty="0" smtClean="0"/>
              <a:t>Datatypes for literals can be set</a:t>
            </a:r>
          </a:p>
          <a:p>
            <a:r>
              <a:rPr lang="en-US" dirty="0" smtClean="0"/>
              <a:t>Shorthand for RDF types</a:t>
            </a:r>
          </a:p>
          <a:p>
            <a:r>
              <a:rPr lang="en-US" dirty="0" smtClean="0"/>
              <a:t>An API</a:t>
            </a:r>
            <a:r>
              <a:rPr lang="en-US" dirty="0" smtClean="0"/>
              <a:t> is being </a:t>
            </a:r>
            <a:r>
              <a:rPr lang="en-US" dirty="0" smtClean="0"/>
              <a:t>defined for Web Applications</a:t>
            </a:r>
          </a:p>
          <a:p>
            <a:r>
              <a:rPr lang="en-US" dirty="0" smtClean="0"/>
              <a:t>Prefix definitions can be put into a separate “profile” file</a:t>
            </a:r>
          </a:p>
          <a:p>
            <a:pPr lvl="1"/>
            <a:r>
              <a:rPr lang="en-US" dirty="0" smtClean="0"/>
              <a:t>e.g., Google may define which prefixes it understands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extra features we do not have time for…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RDFa gives an easy way of publishing RDF data on the Web</a:t>
            </a:r>
          </a:p>
          <a:p>
            <a:r>
              <a:rPr lang="en-US" dirty="0" smtClean="0"/>
              <a:t>Often, the same RDF data is available in different formats, including RDFa</a:t>
            </a:r>
          </a:p>
          <a:p>
            <a:pPr lvl="1"/>
            <a:r>
              <a:rPr lang="en-US" dirty="0" smtClean="0"/>
              <a:t>it is up to the client to choose which one to use</a:t>
            </a:r>
          </a:p>
          <a:p>
            <a:pPr lvl="1"/>
            <a:r>
              <a:rPr lang="en-US" i="1" dirty="0" smtClean="0"/>
              <a:t>Web Applications</a:t>
            </a:r>
            <a:r>
              <a:rPr lang="en-US" dirty="0" smtClean="0"/>
              <a:t> would rely on RDFa, though…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example</a:t>
            </a:r>
            <a:endParaRPr lang="en-US" dirty="0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351" y="1371478"/>
            <a:ext cx="6305204" cy="472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W3C-blue-corner.potx</Template>
  <TotalTime>432</TotalTime>
  <Words>5197</Words>
  <Application>Microsoft Macintosh PowerPoint</Application>
  <PresentationFormat>On-screen Show (4:3)</PresentationFormat>
  <Paragraphs>672</Paragraphs>
  <Slides>108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09" baseType="lpstr">
      <vt:lpstr>Concourse</vt:lpstr>
      <vt:lpstr>A year on the Semantic Web @ W3C (with more details on RDFa)</vt:lpstr>
      <vt:lpstr>The past…</vt:lpstr>
      <vt:lpstr>The present…</vt:lpstr>
      <vt:lpstr>The (possible) future</vt:lpstr>
      <vt:lpstr>OWL 2</vt:lpstr>
      <vt:lpstr>OWL 2</vt:lpstr>
      <vt:lpstr>It was a slightly stormy process…</vt:lpstr>
      <vt:lpstr>The overall structure has not changed</vt:lpstr>
      <vt:lpstr>OWL 2 profiles</vt:lpstr>
      <vt:lpstr>OWL profiles</vt:lpstr>
      <vt:lpstr>An example: OWL RL</vt:lpstr>
      <vt:lpstr>What can be done in OWL RL?</vt:lpstr>
      <vt:lpstr>Rule Interchange Format (RIF)</vt:lpstr>
      <vt:lpstr>Why rules on the Semantic Web?</vt:lpstr>
      <vt:lpstr>Things you may want to express</vt:lpstr>
      <vt:lpstr>RIF (Rule Interchange Format)</vt:lpstr>
      <vt:lpstr>RIF Core</vt:lpstr>
      <vt:lpstr>RIF Syntaxes</vt:lpstr>
      <vt:lpstr>Remember the what we wanted from Rules?</vt:lpstr>
      <vt:lpstr>The same with RIF Presentation syntax</vt:lpstr>
      <vt:lpstr>A word on the syntax</vt:lpstr>
      <vt:lpstr>Usage of rule with RDF</vt:lpstr>
      <vt:lpstr>What about OWL RL?</vt:lpstr>
      <vt:lpstr>SPARQL 1.1</vt:lpstr>
      <vt:lpstr>SPARQL as a unifying point</vt:lpstr>
      <vt:lpstr>SPARQL 1.1: filling some missing features</vt:lpstr>
      <vt:lpstr>SPARQL 1.1 and RDFS/OWL/RIF</vt:lpstr>
      <vt:lpstr>SPARQL as a unifying point</vt:lpstr>
      <vt:lpstr>SPARQL 1.1 as a unifying point</vt:lpstr>
      <vt:lpstr>Revision of RDF?</vt:lpstr>
      <vt:lpstr>History</vt:lpstr>
      <vt:lpstr>The question</vt:lpstr>
      <vt:lpstr>The W3C “RDF Next Step” Workshop</vt:lpstr>
      <vt:lpstr>Slide 34</vt:lpstr>
      <vt:lpstr>What we did…</vt:lpstr>
      <vt:lpstr>The general feeling…</vt:lpstr>
      <vt:lpstr>The straw poll result</vt:lpstr>
      <vt:lpstr>Follow up</vt:lpstr>
      <vt:lpstr>“Main Charter candidates”</vt:lpstr>
      <vt:lpstr>The obvious issues</vt:lpstr>
      <vt:lpstr>“Graph identification”</vt:lpstr>
      <vt:lpstr>Turtle serialization syntax</vt:lpstr>
      <vt:lpstr>JSON serialization syntax</vt:lpstr>
      <vt:lpstr>Deprecation</vt:lpstr>
      <vt:lpstr>Reconcile semantics documents</vt:lpstr>
      <vt:lpstr>“Secondary Charter candidates”</vt:lpstr>
      <vt:lpstr>Bnode Skolemization</vt:lpstr>
      <vt:lpstr>Harmonize plain literal management</vt:lpstr>
      <vt:lpstr>RDFa  (a mini tutorial…)</vt:lpstr>
      <vt:lpstr>What is RDFa?</vt:lpstr>
      <vt:lpstr>So why bother? Why should we care? Why is that of any importance?</vt:lpstr>
      <vt:lpstr>RDFa may become the single biggest source of RDF triples on the Web after direct database access!</vt:lpstr>
      <vt:lpstr>Data for a Web of Data</vt:lpstr>
      <vt:lpstr>Authors of the “traditional Web”…</vt:lpstr>
      <vt:lpstr>Solution</vt:lpstr>
      <vt:lpstr>Slide 56</vt:lpstr>
      <vt:lpstr>RDFa is a complete bridge between the Web of Documents and the Web of Data</vt:lpstr>
      <vt:lpstr>Therefore…</vt:lpstr>
      <vt:lpstr>What does RDFa look like ?</vt:lpstr>
      <vt:lpstr>Main principles of RDFa</vt:lpstr>
      <vt:lpstr>What does this mean in practice?</vt:lpstr>
      <vt:lpstr>Before getting into details…</vt:lpstr>
      <vt:lpstr>XML or (X)HTML?</vt:lpstr>
      <vt:lpstr>A typical usage pattern</vt:lpstr>
      <vt:lpstr>A typical usage pattern</vt:lpstr>
      <vt:lpstr>Slide 66</vt:lpstr>
      <vt:lpstr>The source and generated RDF…</vt:lpstr>
      <vt:lpstr>The source and generated RDF…</vt:lpstr>
      <vt:lpstr>The source and generated RDF…</vt:lpstr>
      <vt:lpstr>The source and generated RDF…</vt:lpstr>
      <vt:lpstr>Slide 71</vt:lpstr>
      <vt:lpstr>The source and generated RDF…</vt:lpstr>
      <vt:lpstr>The source and generated RDF…</vt:lpstr>
      <vt:lpstr>The source and generated RDF…</vt:lpstr>
      <vt:lpstr>The source and generated RDF…</vt:lpstr>
      <vt:lpstr>Is that it?</vt:lpstr>
      <vt:lpstr>What we have is… NTriples in HTML</vt:lpstr>
      <vt:lpstr>Just compare</vt:lpstr>
      <vt:lpstr>The “Turtle” aspects of RDFa</vt:lpstr>
      <vt:lpstr>Compact URIs (“CURIE”s)</vt:lpstr>
      <vt:lpstr>CURIE definition and usage</vt:lpstr>
      <vt:lpstr>Some details on @prefix</vt:lpstr>
      <vt:lpstr>Some details on @prefix</vt:lpstr>
      <vt:lpstr>RDFa 1.0 Warnings on CURIEs</vt:lpstr>
      <vt:lpstr>Sharing subjects</vt:lpstr>
      <vt:lpstr>Shared subject example</vt:lpstr>
      <vt:lpstr>… yielding</vt:lpstr>
      <vt:lpstr>Subjects, and objects, and subjects again…</vt:lpstr>
      <vt:lpstr>The rules until now</vt:lpstr>
      <vt:lpstr>We may not always want links…</vt:lpstr>
      <vt:lpstr>“Chaining”</vt:lpstr>
      <vt:lpstr>“Chaining”</vt:lpstr>
      <vt:lpstr>“Chaining”</vt:lpstr>
      <vt:lpstr>“Chaining”: objects become subjects…</vt:lpstr>
      <vt:lpstr>Chaining means</vt:lpstr>
      <vt:lpstr>Some extra features</vt:lpstr>
      <vt:lpstr>Some extra features we do not have time for…</vt:lpstr>
      <vt:lpstr>Publishing RDFa</vt:lpstr>
      <vt:lpstr>LOC example</vt:lpstr>
      <vt:lpstr>LOC example</vt:lpstr>
      <vt:lpstr>Consuming RDFa</vt:lpstr>
      <vt:lpstr>Google’s rich sniplet</vt:lpstr>
      <vt:lpstr>Effects of, e.g., Google</vt:lpstr>
      <vt:lpstr>BestBuy Example for RDFa Usage</vt:lpstr>
      <vt:lpstr>BestBuy Example for RDFa Usage</vt:lpstr>
      <vt:lpstr>Effects on BestBuy</vt:lpstr>
      <vt:lpstr>That is all I have time for…</vt:lpstr>
      <vt:lpstr>Slide 108</vt:lpstr>
    </vt:vector>
  </TitlesOfParts>
  <Manager/>
  <Company>W3C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year on the Semantic Web @ W3C (or: what is happening these days?)</dc:title>
  <dc:subject/>
  <dc:creator>Ivan Herman</dc:creator>
  <cp:keywords/>
  <dc:description/>
  <cp:lastModifiedBy>Ivan Herman</cp:lastModifiedBy>
  <cp:revision>47</cp:revision>
  <dcterms:created xsi:type="dcterms:W3CDTF">2010-10-20T08:27:37Z</dcterms:created>
  <dcterms:modified xsi:type="dcterms:W3CDTF">2010-10-20T08:44:32Z</dcterms:modified>
  <cp:category/>
</cp:coreProperties>
</file>