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4168" r:id="rId1"/>
  </p:sldMasterIdLst>
  <p:notesMasterIdLst>
    <p:notesMasterId r:id="rId27"/>
  </p:notesMasterIdLst>
  <p:sldIdLst>
    <p:sldId id="256" r:id="rId2"/>
    <p:sldId id="257" r:id="rId3"/>
    <p:sldId id="258" r:id="rId4"/>
    <p:sldId id="261" r:id="rId5"/>
    <p:sldId id="266" r:id="rId6"/>
    <p:sldId id="314" r:id="rId7"/>
    <p:sldId id="313" r:id="rId8"/>
    <p:sldId id="315" r:id="rId9"/>
    <p:sldId id="326" r:id="rId10"/>
    <p:sldId id="327" r:id="rId11"/>
    <p:sldId id="316" r:id="rId12"/>
    <p:sldId id="317" r:id="rId13"/>
    <p:sldId id="318" r:id="rId14"/>
    <p:sldId id="320" r:id="rId15"/>
    <p:sldId id="325" r:id="rId16"/>
    <p:sldId id="321" r:id="rId17"/>
    <p:sldId id="324" r:id="rId18"/>
    <p:sldId id="262" r:id="rId19"/>
    <p:sldId id="263" r:id="rId20"/>
    <p:sldId id="311" r:id="rId21"/>
    <p:sldId id="304" r:id="rId22"/>
    <p:sldId id="306" r:id="rId23"/>
    <p:sldId id="307" r:id="rId24"/>
    <p:sldId id="309" r:id="rId25"/>
    <p:sldId id="310" r:id="rId26"/>
  </p:sldIdLst>
  <p:sldSz cx="10080625" cy="7559675"/>
  <p:notesSz cx="7559675" cy="10691813"/>
  <p:defaultTextStyle>
    <a:defPPr>
      <a:defRPr lang="en-GB"/>
    </a:defPPr>
    <a:lvl1pPr algn="l" defTabSz="358775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358775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358775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358775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358775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8951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3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fld id="{36DFC562-1A8A-C541-A0AF-E5BE53CD8491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BA32A8-615B-ED46-983B-36385D5DC3D4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939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8063" rIns="0" bIns="0">
            <a:prstTxWarp prst="textNoShape">
              <a:avLst/>
            </a:prstTxWarp>
          </a:bodyPr>
          <a:lstStyle/>
          <a:p>
            <a:pPr eaLnBrk="1">
              <a:lnSpc>
                <a:spcPct val="96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 sz="1600" dirty="0"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6AD048-2805-FF4E-B46F-70FE863B234B}" type="slidenum">
              <a:rPr lang="en-GB"/>
              <a:pPr/>
              <a:t>19</a:t>
            </a:fld>
            <a:endParaRPr lang="en-GB"/>
          </a:p>
        </p:txBody>
      </p:sp>
      <p:sp>
        <p:nvSpPr>
          <p:cNvPr id="665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A5143B-531C-AB46-8271-F763C54F7A9E}" type="slidenum">
              <a:rPr lang="en-GB"/>
              <a:pPr/>
              <a:t>20</a:t>
            </a:fld>
            <a:endParaRPr lang="en-GB"/>
          </a:p>
        </p:txBody>
      </p:sp>
      <p:sp>
        <p:nvSpPr>
          <p:cNvPr id="675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61C6AB-5281-884C-BE60-6B224931504F}" type="slidenum">
              <a:rPr lang="en-GB"/>
              <a:pPr/>
              <a:t>21</a:t>
            </a:fld>
            <a:endParaRPr lang="en-GB"/>
          </a:p>
        </p:txBody>
      </p:sp>
      <p:sp>
        <p:nvSpPr>
          <p:cNvPr id="1085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5D309F-8E4E-4947-8513-6E32831FF67D}" type="slidenum">
              <a:rPr lang="en-GB"/>
              <a:pPr/>
              <a:t>22</a:t>
            </a:fld>
            <a:endParaRPr lang="en-GB"/>
          </a:p>
        </p:txBody>
      </p:sp>
      <p:sp>
        <p:nvSpPr>
          <p:cNvPr id="1105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6803CE-6A68-7546-8009-99EAB9FEF552}" type="slidenum">
              <a:rPr lang="en-GB"/>
              <a:pPr/>
              <a:t>23</a:t>
            </a:fld>
            <a:endParaRPr lang="en-GB"/>
          </a:p>
        </p:txBody>
      </p:sp>
      <p:sp>
        <p:nvSpPr>
          <p:cNvPr id="1116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67E544-CB76-6C4E-AC1D-AC84159262FE}" type="slidenum">
              <a:rPr lang="en-GB"/>
              <a:pPr/>
              <a:t>24</a:t>
            </a:fld>
            <a:endParaRPr lang="en-GB"/>
          </a:p>
        </p:txBody>
      </p:sp>
      <p:sp>
        <p:nvSpPr>
          <p:cNvPr id="1136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F85920-5188-9244-8ECD-E48874BD60D0}" type="slidenum">
              <a:rPr lang="en-GB"/>
              <a:pPr/>
              <a:t>25</a:t>
            </a:fld>
            <a:endParaRPr lang="en-GB"/>
          </a:p>
        </p:txBody>
      </p:sp>
      <p:sp>
        <p:nvSpPr>
          <p:cNvPr id="1146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EF7729-8EFB-A649-B3BC-B517A723AB11}" type="slidenum">
              <a:rPr lang="en-GB"/>
              <a:pPr/>
              <a:t>2</a:t>
            </a:fld>
            <a:endParaRPr lang="en-GB"/>
          </a:p>
        </p:txBody>
      </p:sp>
      <p:sp>
        <p:nvSpPr>
          <p:cNvPr id="604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BC3D52-AB44-F34F-B258-8798C69FCE09}" type="slidenum">
              <a:rPr lang="en-GB"/>
              <a:pPr/>
              <a:t>3</a:t>
            </a:fld>
            <a:endParaRPr lang="en-GB"/>
          </a:p>
        </p:txBody>
      </p:sp>
      <p:sp>
        <p:nvSpPr>
          <p:cNvPr id="614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BEF074-5AED-624B-BF45-0290AAC4DE4A}" type="slidenum">
              <a:rPr lang="en-GB"/>
              <a:pPr/>
              <a:t>4</a:t>
            </a:fld>
            <a:endParaRPr lang="en-GB"/>
          </a:p>
        </p:txBody>
      </p:sp>
      <p:sp>
        <p:nvSpPr>
          <p:cNvPr id="645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D9CF0C-56DF-F245-9BD7-6075EFEA8CA8}" type="slidenum">
              <a:rPr lang="en-GB"/>
              <a:pPr/>
              <a:t>5</a:t>
            </a:fld>
            <a:endParaRPr lang="en-GB"/>
          </a:p>
        </p:txBody>
      </p:sp>
      <p:sp>
        <p:nvSpPr>
          <p:cNvPr id="696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Liaison…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52A3B6-DF44-428B-8A41-8596DF492FF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52A3B6-DF44-428B-8A41-8596DF492FF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52A3B6-DF44-428B-8A41-8596DF492FF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7B0D99-4003-7944-A389-D1209A84E80B}" type="slidenum">
              <a:rPr lang="en-GB"/>
              <a:pPr/>
              <a:t>18</a:t>
            </a:fld>
            <a:endParaRPr lang="en-GB"/>
          </a:p>
        </p:txBody>
      </p:sp>
      <p:sp>
        <p:nvSpPr>
          <p:cNvPr id="655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72033" y="1874837"/>
            <a:ext cx="7560469" cy="1091953"/>
          </a:xfrm>
        </p:spPr>
        <p:txBody>
          <a:bodyPr anchor="t" anchorCtr="0"/>
          <a:lstStyle>
            <a:lvl1pPr algn="r">
              <a:defRPr sz="350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72033" y="3349867"/>
            <a:ext cx="7560469" cy="1801570"/>
          </a:xfrm>
        </p:spPr>
        <p:txBody>
          <a:bodyPr/>
          <a:lstStyle>
            <a:lvl1pPr marL="0" indent="0" algn="r">
              <a:buNone/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1" name="Rectangle 20"/>
          <p:cNvSpPr/>
          <p:nvPr/>
        </p:nvSpPr>
        <p:spPr>
          <a:xfrm>
            <a:off x="925512" y="1722437"/>
            <a:ext cx="8064500" cy="1411139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1154112" y="3246437"/>
            <a:ext cx="7848600" cy="19812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25512" y="1722437"/>
            <a:ext cx="252016" cy="1411139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36012" y="3246437"/>
            <a:ext cx="252016" cy="19812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0" name="Picture 9" descr="w3c_mai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37744" y="7348429"/>
            <a:ext cx="1142881" cy="276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04031" y="1343942"/>
            <a:ext cx="9072563" cy="544296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51989"/>
            <a:ext cx="9072563" cy="1007957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04031" y="1343942"/>
            <a:ext cx="4455636" cy="544296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106677" y="1340582"/>
            <a:ext cx="4455636" cy="544296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51989"/>
            <a:ext cx="9072563" cy="100795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417439"/>
            <a:ext cx="4454027" cy="755968"/>
          </a:xfrm>
          <a:noFill/>
          <a:ln>
            <a:noFill/>
          </a:ln>
        </p:spPr>
        <p:txBody>
          <a:bodyPr lIns="100794" anchor="b" anchorCtr="0">
            <a:noAutofit/>
          </a:bodyPr>
          <a:lstStyle>
            <a:lvl1pPr marL="0" indent="0">
              <a:buNone/>
              <a:defRPr sz="26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24318" y="1427938"/>
            <a:ext cx="4455776" cy="755968"/>
          </a:xfrm>
          <a:noFill/>
          <a:ln>
            <a:noFill/>
          </a:ln>
        </p:spPr>
        <p:txBody>
          <a:bodyPr lIns="100794" anchor="b" anchorCtr="0"/>
          <a:lstStyle>
            <a:lvl1pPr marL="0" indent="0">
              <a:buNone/>
              <a:defRPr sz="26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04031" y="2351899"/>
            <a:ext cx="4452276" cy="4451809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124318" y="2351899"/>
            <a:ext cx="4452276" cy="4451809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51989"/>
            <a:ext cx="9072563" cy="1007957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04031" y="7003199"/>
            <a:ext cx="907256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432" y="335986"/>
            <a:ext cx="2772172" cy="923960"/>
          </a:xfrm>
        </p:spPr>
        <p:txBody>
          <a:bodyPr anchor="b" anchorCtr="0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972432" y="1343943"/>
            <a:ext cx="2772172" cy="5339021"/>
          </a:xfrm>
        </p:spPr>
        <p:txBody>
          <a:bodyPr/>
          <a:lstStyle>
            <a:lvl1pPr marL="0" indent="0">
              <a:lnSpc>
                <a:spcPts val="2425"/>
              </a:lnSpc>
              <a:spcAft>
                <a:spcPts val="1102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04031" y="7003199"/>
            <a:ext cx="907256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484741" y="3664342"/>
            <a:ext cx="665251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36021" y="335986"/>
            <a:ext cx="6300391" cy="6299729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Date Placeholder 1"/>
          <p:cNvSpPr txBox="1">
            <a:spLocks/>
          </p:cNvSpPr>
          <p:nvPr userDrawn="1"/>
        </p:nvSpPr>
        <p:spPr>
          <a:xfrm>
            <a:off x="7208838" y="7159099"/>
            <a:ext cx="2523516" cy="403183"/>
          </a:xfrm>
          <a:prstGeom prst="rect">
            <a:avLst/>
          </a:prstGeom>
        </p:spPr>
        <p:txBody>
          <a:bodyPr vert="horz" lIns="100794" tIns="50397" rIns="100794" bIns="50397"/>
          <a:lstStyle/>
          <a:p>
            <a:pPr marL="0" marR="0" lvl="0" indent="0" algn="l" defTabSz="358775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fld id="{3EA81508-419F-4FC8-AF26-BE49E752FE5C}" type="datetime1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358775" rtl="0" eaLnBrk="1" fontAlgn="base" latinLnBrk="0" hangingPunct="1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t>5/18/10</a:t>
            </a:fld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2.png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10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04031" y="167993"/>
            <a:ext cx="9072563" cy="1091953"/>
          </a:xfrm>
          <a:prstGeom prst="rect">
            <a:avLst/>
          </a:prstGeom>
        </p:spPr>
        <p:txBody>
          <a:bodyPr vert="horz" lIns="100794" tIns="50397" rIns="100794" bIns="50397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04031" y="1343942"/>
            <a:ext cx="9072563" cy="5788695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504031" y="7208837"/>
            <a:ext cx="907256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504031" y="1259946"/>
            <a:ext cx="907256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endParaRPr kumimoji="0"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0" y="7387730"/>
            <a:ext cx="312906" cy="202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AE9B70C-2D9F-7948-9B8A-59EFB044590A}" type="slidenum">
              <a:rPr lang="en-US" sz="800" smtClean="0">
                <a:solidFill>
                  <a:schemeClr val="tx1"/>
                </a:solidFill>
              </a:rPr>
              <a:pPr/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8" name="Picture 7" descr="w3c_main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937744" y="7348429"/>
            <a:ext cx="1142881" cy="2761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8" r:id="rId8"/>
  </p:sldLayoutIdLst>
  <p:txStyles>
    <p:titleStyle>
      <a:lvl1pPr algn="l" rtl="0" eaLnBrk="1" latinLnBrk="0" hangingPunct="1">
        <a:spcBef>
          <a:spcPct val="0"/>
        </a:spcBef>
        <a:buNone/>
        <a:defRPr kumimoji="0" sz="35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2383" indent="-302383" algn="l" rtl="0" eaLnBrk="1" latinLnBrk="0" hangingPunct="1">
        <a:spcBef>
          <a:spcPts val="661"/>
        </a:spcBef>
        <a:buClr>
          <a:schemeClr val="accent1"/>
        </a:buClr>
        <a:buSzPct val="76000"/>
        <a:buFont typeface="Wingdings 3"/>
        <a:buChar char="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04766" indent="-302383" algn="l" rtl="0" eaLnBrk="1" latinLnBrk="0" hangingPunct="1">
        <a:spcBef>
          <a:spcPts val="551"/>
        </a:spcBef>
        <a:buClr>
          <a:schemeClr val="accent2"/>
        </a:buClr>
        <a:buSzPct val="76000"/>
        <a:buFont typeface="Wingdings 3"/>
        <a:buChar char=""/>
        <a:defRPr kumimoji="0"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907149" indent="-251986" algn="l" rtl="0" eaLnBrk="1" latinLnBrk="0" hangingPunct="1">
        <a:spcBef>
          <a:spcPts val="551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9532" indent="-251986" algn="l" rtl="0" eaLnBrk="1" latinLnBrk="0" hangingPunct="1">
        <a:spcBef>
          <a:spcPts val="441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indent="-251986" algn="l" rtl="0" eaLnBrk="1" latinLnBrk="0" hangingPunct="1">
        <a:spcBef>
          <a:spcPts val="331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298" indent="-201589" algn="l" rtl="0" eaLnBrk="1" latinLnBrk="0" hangingPunct="1">
        <a:spcBef>
          <a:spcPts val="331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015886" indent="-201589" algn="l" rtl="0" eaLnBrk="1" latinLnBrk="0" hangingPunct="1">
        <a:spcBef>
          <a:spcPts val="331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5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217475" indent="-201589" algn="l" rtl="0" eaLnBrk="1" latinLnBrk="0" hangingPunct="1">
        <a:spcBef>
          <a:spcPts val="331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5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419063" indent="-201589" algn="l" rtl="0" eaLnBrk="1" latinLnBrk="0" hangingPunct="1">
        <a:spcBef>
          <a:spcPts val="331"/>
        </a:spcBef>
        <a:buClr>
          <a:srgbClr val="9FB8CD"/>
        </a:buClr>
        <a:buSzPct val="75000"/>
        <a:buFont typeface="Wingdings 3"/>
        <a:buChar char=""/>
        <a:defRPr kumimoji="0" lang="en-US" sz="13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2001/sw/hcls/" TargetMode="External"/><Relationship Id="rId4" Type="http://schemas.openxmlformats.org/officeDocument/2006/relationships/hyperlink" Target="http://esw.w3.org/topic/HCLSI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20" Type="http://schemas.openxmlformats.org/officeDocument/2006/relationships/image" Target="../media/image26.png"/><Relationship Id="rId21" Type="http://schemas.openxmlformats.org/officeDocument/2006/relationships/image" Target="../media/image27.png"/><Relationship Id="rId22" Type="http://schemas.openxmlformats.org/officeDocument/2006/relationships/image" Target="../media/image28.png"/><Relationship Id="rId23" Type="http://schemas.openxmlformats.org/officeDocument/2006/relationships/image" Target="../media/image29.png"/><Relationship Id="rId24" Type="http://schemas.openxmlformats.org/officeDocument/2006/relationships/image" Target="../media/image30.png"/><Relationship Id="rId25" Type="http://schemas.openxmlformats.org/officeDocument/2006/relationships/image" Target="../media/image31.png"/><Relationship Id="rId26" Type="http://schemas.openxmlformats.org/officeDocument/2006/relationships/image" Target="../media/image32.png"/><Relationship Id="rId27" Type="http://schemas.openxmlformats.org/officeDocument/2006/relationships/image" Target="../media/image33.png"/><Relationship Id="rId28" Type="http://schemas.openxmlformats.org/officeDocument/2006/relationships/image" Target="../media/image34.png"/><Relationship Id="rId29" Type="http://schemas.openxmlformats.org/officeDocument/2006/relationships/image" Target="../media/image35.png"/><Relationship Id="rId30" Type="http://schemas.openxmlformats.org/officeDocument/2006/relationships/image" Target="../media/image36.png"/><Relationship Id="rId31" Type="http://schemas.openxmlformats.org/officeDocument/2006/relationships/image" Target="../media/image37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image" Target="../media/image23.png"/><Relationship Id="rId18" Type="http://schemas.openxmlformats.org/officeDocument/2006/relationships/image" Target="../media/image24.png"/><Relationship Id="rId19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2010/Talks/0519-Prism-IH/" TargetMode="External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230312" y="1874837"/>
            <a:ext cx="7560469" cy="838200"/>
          </a:xfrm>
          <a:ln/>
        </p:spPr>
        <p:txBody>
          <a:bodyPr tIns="20160">
            <a:no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3200" i="1" dirty="0">
                <a:solidFill>
                  <a:srgbClr val="000000"/>
                </a:solidFill>
              </a:rPr>
              <a:t>What is W3C</a:t>
            </a:r>
            <a:r>
              <a:rPr lang="en-GB" sz="3200" i="1" dirty="0" smtClean="0">
                <a:solidFill>
                  <a:srgbClr val="000000"/>
                </a:solidFill>
              </a:rPr>
              <a:t>?</a:t>
            </a:r>
            <a:br>
              <a:rPr lang="en-GB" sz="3200" i="1" dirty="0" smtClean="0">
                <a:solidFill>
                  <a:srgbClr val="000000"/>
                </a:solidFill>
              </a:rPr>
            </a:br>
            <a:r>
              <a:rPr lang="en-GB" sz="3200" i="1" dirty="0" smtClean="0">
                <a:solidFill>
                  <a:srgbClr val="000000"/>
                </a:solidFill>
              </a:rPr>
              <a:t> </a:t>
            </a:r>
            <a:r>
              <a:rPr lang="en-GB" sz="3200" dirty="0" smtClean="0">
                <a:solidFill>
                  <a:srgbClr val="000000"/>
                </a:solidFill>
              </a:rPr>
              <a:t/>
            </a:r>
            <a:br>
              <a:rPr lang="en-GB" sz="3200" dirty="0" smtClean="0">
                <a:solidFill>
                  <a:srgbClr val="000000"/>
                </a:solidFill>
              </a:rPr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PRISM Forum, Stockholm, Sweden</a:t>
            </a:r>
          </a:p>
          <a:p>
            <a:r>
              <a:rPr lang="en-US" dirty="0" smtClean="0"/>
              <a:t>May 19, 2010</a:t>
            </a:r>
          </a:p>
          <a:p>
            <a:r>
              <a:rPr lang="en-US" dirty="0" smtClean="0"/>
              <a:t>Ivan Herman, W3C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there are also “community” groups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Groups concentrating on a specific community</a:t>
            </a:r>
          </a:p>
          <a:p>
            <a:r>
              <a:rPr lang="en-US" dirty="0" smtClean="0"/>
              <a:t>Not necessarily developing </a:t>
            </a:r>
            <a:r>
              <a:rPr lang="en-US" i="1" u="sng" dirty="0" smtClean="0"/>
              <a:t>standards</a:t>
            </a:r>
            <a:r>
              <a:rPr lang="en-US" dirty="0" smtClean="0"/>
              <a:t>, but playing a vital role nevertheless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 example: HCLS Interest Group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12763" y="1444625"/>
            <a:ext cx="9404349" cy="5573713"/>
          </a:xfrm>
        </p:spPr>
        <p:txBody>
          <a:bodyPr/>
          <a:lstStyle/>
          <a:p>
            <a:r>
              <a:rPr lang="en-US" dirty="0" smtClean="0"/>
              <a:t>Originally chartered in 2005</a:t>
            </a:r>
          </a:p>
          <a:p>
            <a:r>
              <a:rPr lang="en-US" dirty="0" smtClean="0"/>
              <a:t>Re-chartered in 2008</a:t>
            </a:r>
          </a:p>
          <a:p>
            <a:pPr lvl="1"/>
            <a:r>
              <a:rPr lang="en-US" dirty="0" smtClean="0"/>
              <a:t>Chairs: Scott Marshall and Susie Stephens</a:t>
            </a:r>
          </a:p>
          <a:p>
            <a:r>
              <a:rPr lang="en-US" dirty="0" smtClean="0"/>
              <a:t>Over 100 participants, and mailing list of &gt;600</a:t>
            </a:r>
          </a:p>
          <a:p>
            <a:r>
              <a:rPr lang="en-US" dirty="0" smtClean="0"/>
              <a:t>Information about the group:</a:t>
            </a:r>
          </a:p>
          <a:p>
            <a:pPr lvl="1"/>
            <a:r>
              <a:rPr lang="en-US" dirty="0" smtClean="0">
                <a:hlinkClick r:id="rId3"/>
              </a:rPr>
              <a:t>http://www.w3.org/2001/sw/hcls/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http://esw.w3.org/topic/HCLSIG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Mission of HCLS IG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Develop, advocate for, and support the use of Semantic Web technologies for</a:t>
            </a:r>
          </a:p>
          <a:p>
            <a:pPr lvl="1"/>
            <a:r>
              <a:rPr lang="en-US" dirty="0" smtClean="0"/>
              <a:t>Biological science</a:t>
            </a:r>
          </a:p>
          <a:p>
            <a:pPr lvl="1"/>
            <a:r>
              <a:rPr lang="en-US" dirty="0" smtClean="0"/>
              <a:t>Translational medicine</a:t>
            </a:r>
          </a:p>
          <a:p>
            <a:pPr lvl="1"/>
            <a:r>
              <a:rPr lang="en-US" dirty="0" smtClean="0"/>
              <a:t>Health care</a:t>
            </a:r>
          </a:p>
          <a:p>
            <a:pPr lvl="1"/>
            <a:r>
              <a:rPr lang="en-US" dirty="0" smtClean="0"/>
              <a:t>Drug development process</a:t>
            </a:r>
          </a:p>
          <a:p>
            <a:pPr lvl="1"/>
            <a:r>
              <a:rPr lang="en-US" dirty="0" smtClean="0"/>
              <a:t>…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HCLS Activities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Document use cases and guidelines</a:t>
            </a:r>
          </a:p>
          <a:p>
            <a:r>
              <a:rPr lang="en-US" dirty="0" smtClean="0"/>
              <a:t>Implement a selection of the use cases as proof-of-concept demonstrations</a:t>
            </a:r>
          </a:p>
          <a:p>
            <a:r>
              <a:rPr lang="en-US" dirty="0" smtClean="0"/>
              <a:t>Develop high-level vocabularies</a:t>
            </a:r>
          </a:p>
          <a:p>
            <a:r>
              <a:rPr lang="en-US" dirty="0" smtClean="0"/>
              <a:t>Disseminate information about the group’s work at government, industry, and academic events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HCLS IG Task Forces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BioRDF</a:t>
            </a:r>
            <a:endParaRPr lang="en-US" dirty="0" smtClean="0"/>
          </a:p>
          <a:p>
            <a:pPr lvl="1"/>
            <a:r>
              <a:rPr lang="en-US" dirty="0" smtClean="0"/>
              <a:t>look at database integration structures and usage</a:t>
            </a:r>
          </a:p>
          <a:p>
            <a:r>
              <a:rPr lang="en-US" dirty="0" smtClean="0"/>
              <a:t>Linking Open Drug Data</a:t>
            </a:r>
          </a:p>
          <a:p>
            <a:pPr lvl="1"/>
            <a:r>
              <a:rPr lang="en-US" dirty="0" smtClean="0"/>
              <a:t>make major databases available to the Web of Data  </a:t>
            </a:r>
          </a:p>
          <a:p>
            <a:r>
              <a:rPr lang="en-US" dirty="0" smtClean="0"/>
              <a:t>Clinical Observations Interoperability</a:t>
            </a:r>
          </a:p>
          <a:p>
            <a:pPr lvl="1"/>
            <a:r>
              <a:rPr lang="en-US" dirty="0" smtClean="0"/>
              <a:t>model for the re-use of common observation models across the clinical trials and clinical practice contexts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Open Drug Data</a:t>
            </a:r>
            <a:endParaRPr lang="en-US" dirty="0"/>
          </a:p>
        </p:txBody>
      </p:sp>
      <p:pic>
        <p:nvPicPr>
          <p:cNvPr id="6" name="Picture 5" descr="lod-2009-03-05-color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709" y="1341437"/>
            <a:ext cx="7619206" cy="5819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HCLS IG Task Forces (cont)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Scientific Discourse </a:t>
            </a:r>
          </a:p>
          <a:p>
            <a:pPr lvl="1"/>
            <a:r>
              <a:rPr lang="en-US" dirty="0" smtClean="0"/>
              <a:t>Semantic Web platform for biomedical discourse </a:t>
            </a:r>
          </a:p>
          <a:p>
            <a:r>
              <a:rPr lang="en-US" dirty="0" smtClean="0"/>
              <a:t>Translational Medicine Ontology</a:t>
            </a:r>
          </a:p>
          <a:p>
            <a:pPr lvl="1"/>
            <a:r>
              <a:rPr lang="en-US" dirty="0" smtClean="0"/>
              <a:t>high level patient-centric ontology for the pharmaceutical industry</a:t>
            </a:r>
          </a:p>
          <a:p>
            <a:r>
              <a:rPr lang="en-US" dirty="0" smtClean="0"/>
              <a:t>Terminology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extract Semantic Web representations from existing, standard medical record terminologies, e.g. UMLS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Plans for an HCLS 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Promoting and enhancing the Translational Medicine Ontology</a:t>
            </a:r>
          </a:p>
          <a:p>
            <a:r>
              <a:rPr lang="en-US" smtClean="0"/>
              <a:t>Creation of an ontology for sharing information about drugs with collaborators</a:t>
            </a:r>
          </a:p>
          <a:p>
            <a:r>
              <a:rPr lang="en-US" smtClean="0"/>
              <a:t>Make more data sources available in RDF</a:t>
            </a:r>
          </a:p>
          <a:p>
            <a:r>
              <a:rPr lang="en-US" smtClean="0"/>
              <a:t>Extend policy/security in patient recruitment scenarios</a:t>
            </a:r>
          </a:p>
          <a:p>
            <a:r>
              <a:rPr lang="en-US" smtClean="0"/>
              <a:t>Explore hosting of a vocabulary server</a:t>
            </a:r>
          </a:p>
          <a:p>
            <a:r>
              <a:rPr lang="en-US" smtClean="0"/>
              <a:t>Strengthen ties with regulatory authorities, HL7, CDISC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How is that done at W3C?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mtClean="0"/>
              <a:t>W3C is a membership organization</a:t>
            </a:r>
          </a:p>
          <a:p>
            <a:pPr lvl="1"/>
            <a:r>
              <a:rPr lang="en-GB" smtClean="0"/>
              <a:t>it has members (334 today) from all over the globe</a:t>
            </a:r>
          </a:p>
          <a:p>
            <a:pPr lvl="2"/>
            <a:r>
              <a:rPr lang="en-GB" smtClean="0"/>
              <a:t>companies, universities, public institutions, …</a:t>
            </a:r>
          </a:p>
          <a:p>
            <a:pPr lvl="1"/>
            <a:r>
              <a:rPr lang="en-GB" smtClean="0"/>
              <a:t>W3C itself has a small staff (cca. 50)</a:t>
            </a:r>
            <a:endParaRPr lang="en-GB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Membership from all over the World…</a:t>
            </a:r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225" y="1522413"/>
            <a:ext cx="4762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0450" y="4319588"/>
            <a:ext cx="1257300" cy="23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6512" y="4084637"/>
            <a:ext cx="1266825" cy="171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0338" y="1817688"/>
            <a:ext cx="714375" cy="34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8675" y="4373563"/>
            <a:ext cx="971550" cy="66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19588" y="2054225"/>
            <a:ext cx="1217612" cy="28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42200" y="5219700"/>
            <a:ext cx="1198563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02312" y="5989637"/>
            <a:ext cx="849312" cy="136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73312" y="5599112"/>
            <a:ext cx="1085850" cy="390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06912" y="5303837"/>
            <a:ext cx="914400" cy="29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29400" y="3429000"/>
            <a:ext cx="165735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978650" y="4498975"/>
            <a:ext cx="1284618" cy="195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20712" y="5532437"/>
            <a:ext cx="1333500" cy="95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112838" y="2700338"/>
            <a:ext cx="104775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160588" y="3600450"/>
            <a:ext cx="752475" cy="24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653088" y="2593975"/>
            <a:ext cx="647700" cy="46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61" name="Picture 21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419475" y="2700338"/>
            <a:ext cx="533400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16712" y="2179637"/>
            <a:ext cx="990600" cy="4029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45512" y="2865437"/>
            <a:ext cx="1219200" cy="2175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707312" y="1646237"/>
            <a:ext cx="1803400" cy="5202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211512" y="3475037"/>
            <a:ext cx="647700" cy="381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97112" y="4160837"/>
            <a:ext cx="577158" cy="685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859712" y="6142037"/>
            <a:ext cx="1295400" cy="3616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268912" y="6751637"/>
            <a:ext cx="1409700" cy="25538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82912" y="6370637"/>
            <a:ext cx="943841" cy="381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012112" y="3856037"/>
            <a:ext cx="1263650" cy="28883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659312" y="3322637"/>
            <a:ext cx="1209315" cy="3111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44512" y="3551237"/>
            <a:ext cx="477075" cy="4127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726112" y="4999037"/>
            <a:ext cx="928688" cy="3302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016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dirty="0"/>
              <a:t>A bit of history…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Web was created in 1990</a:t>
            </a:r>
          </a:p>
          <a:p>
            <a:r>
              <a:rPr lang="en-US" dirty="0" smtClean="0"/>
              <a:t>Technically, it was a combination of a few concepts:</a:t>
            </a:r>
          </a:p>
          <a:p>
            <a:pPr lvl="1"/>
            <a:r>
              <a:rPr lang="en-US" dirty="0" smtClean="0"/>
              <a:t>a network protocol (HTTP)</a:t>
            </a:r>
          </a:p>
          <a:p>
            <a:pPr lvl="1"/>
            <a:r>
              <a:rPr lang="en-US" dirty="0" smtClean="0"/>
              <a:t>universal naming on the internet (URI)</a:t>
            </a:r>
          </a:p>
          <a:p>
            <a:pPr lvl="1"/>
            <a:r>
              <a:rPr lang="en-US" dirty="0" smtClean="0"/>
              <a:t>a markup language for documents with </a:t>
            </a:r>
            <a:r>
              <a:rPr lang="en-US" dirty="0" err="1" smtClean="0"/>
              <a:t>hyperlinking</a:t>
            </a:r>
            <a:r>
              <a:rPr lang="en-US" dirty="0" smtClean="0"/>
              <a:t> (HTML)</a:t>
            </a:r>
          </a:p>
          <a:p>
            <a:r>
              <a:rPr lang="en-US" dirty="0" smtClean="0"/>
              <a:t>Around 1993 it caught up like bushfire…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113" y="1420813"/>
            <a:ext cx="1371600" cy="203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363" y="3840163"/>
            <a:ext cx="2879725" cy="1939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W3C is international</a:t>
            </a:r>
            <a:endParaRPr lang="en-GB"/>
          </a:p>
        </p:txBody>
      </p:sp>
      <p:sp>
        <p:nvSpPr>
          <p:cNvPr id="11266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mtClean="0"/>
              <a:t>Three “hosts” (in the US, France, and Japan)</a:t>
            </a:r>
          </a:p>
          <a:p>
            <a:r>
              <a:rPr lang="en-GB" smtClean="0"/>
              <a:t>18 “offices”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620712" y="2636837"/>
            <a:ext cx="8763000" cy="4381501"/>
            <a:chOff x="-674688" y="2103437"/>
            <a:chExt cx="10287000" cy="5143501"/>
          </a:xfrm>
        </p:grpSpPr>
        <p:pic>
          <p:nvPicPr>
            <p:cNvPr id="7" name="Picture 6" descr="SateliteEarth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74688" y="2103437"/>
              <a:ext cx="10287000" cy="5143501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 bwMode="auto">
            <a:xfrm>
              <a:off x="4583112" y="3398837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402660" y="3570337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2297112" y="3475037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4" name="Oval 13"/>
          <p:cNvSpPr/>
          <p:nvPr/>
        </p:nvSpPr>
        <p:spPr bwMode="auto">
          <a:xfrm>
            <a:off x="3801356" y="5363104"/>
            <a:ext cx="64911" cy="64911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618868" y="5492926"/>
            <a:ext cx="64911" cy="64911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580290" y="4454348"/>
            <a:ext cx="64911" cy="64911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775023" y="3999970"/>
            <a:ext cx="64911" cy="64911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880445" y="3740326"/>
            <a:ext cx="64911" cy="64911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269912" y="3748461"/>
            <a:ext cx="64911" cy="64911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5464645" y="3642874"/>
            <a:ext cx="64911" cy="64911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099579" y="3545593"/>
            <a:ext cx="64911" cy="64911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245668" y="3545422"/>
            <a:ext cx="64911" cy="64911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570694" y="3252215"/>
            <a:ext cx="64911" cy="64911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391444" y="3308820"/>
            <a:ext cx="64911" cy="64911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561933" y="3918789"/>
            <a:ext cx="64911" cy="64911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813601" y="3975735"/>
            <a:ext cx="64911" cy="64911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852179" y="4194704"/>
            <a:ext cx="64911" cy="64911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8523914" y="5647154"/>
            <a:ext cx="64911" cy="64911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8085490" y="3886419"/>
            <a:ext cx="64911" cy="64911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760934" y="3797272"/>
            <a:ext cx="64911" cy="64911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4899201" y="3486326"/>
            <a:ext cx="64911" cy="64911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Technology creation at W3C</a:t>
            </a:r>
            <a:endParaRPr lang="en-GB" dirty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mtClean="0"/>
              <a:t>It is done by groups, with members delegating experts</a:t>
            </a:r>
          </a:p>
          <a:p>
            <a:pPr lvl="1"/>
            <a:r>
              <a:rPr lang="en-GB" smtClean="0"/>
              <a:t>altogether, we are talking about 6-700 experts from around the globe</a:t>
            </a:r>
          </a:p>
          <a:p>
            <a:pPr lvl="1"/>
            <a:r>
              <a:rPr lang="en-GB" smtClean="0"/>
              <a:t>each group has also a staff from W3C</a:t>
            </a:r>
          </a:p>
          <a:p>
            <a:r>
              <a:rPr lang="en-GB" smtClean="0"/>
              <a:t>Strong relationships among groups when technology requires it</a:t>
            </a:r>
            <a:endParaRPr lang="en-GB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There is also a public scrutiny</a:t>
            </a:r>
            <a:endParaRPr lang="en-GB"/>
          </a:p>
        </p:txBody>
      </p:sp>
      <p:sp>
        <p:nvSpPr>
          <p:cNvPr id="54274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mtClean="0"/>
              <a:t>The public can comment at specific points in the process</a:t>
            </a:r>
          </a:p>
          <a:p>
            <a:r>
              <a:rPr lang="en-GB" smtClean="0"/>
              <a:t>For standards, groups must take all comments into account</a:t>
            </a:r>
          </a:p>
          <a:p>
            <a:pPr lvl="1"/>
            <a:r>
              <a:rPr lang="en-GB" smtClean="0"/>
              <a:t>the number of comments can be in the hundreds...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Life of a group</a:t>
            </a:r>
            <a:endParaRPr lang="en-GB"/>
          </a:p>
        </p:txBody>
      </p:sp>
      <p:sp>
        <p:nvSpPr>
          <p:cNvPr id="55298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mtClean="0"/>
              <a:t>Regular telecons (usually once a week)</a:t>
            </a:r>
          </a:p>
          <a:p>
            <a:r>
              <a:rPr lang="en-GB" smtClean="0"/>
              <a:t>Possible 1-2 face-to-face meetings a year</a:t>
            </a:r>
          </a:p>
          <a:p>
            <a:r>
              <a:rPr lang="en-GB" smtClean="0"/>
              <a:t>Lots of email discussions</a:t>
            </a:r>
          </a:p>
          <a:p>
            <a:r>
              <a:rPr lang="en-GB" smtClean="0"/>
              <a:t>Editorial to get everything properly written down</a:t>
            </a:r>
          </a:p>
          <a:p>
            <a:r>
              <a:rPr lang="en-GB" smtClean="0"/>
              <a:t>Average life-span: 2-3 years</a:t>
            </a:r>
          </a:p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GB"/>
          </a:p>
        </p:txBody>
      </p:sp>
      <p:sp>
        <p:nvSpPr>
          <p:cNvPr id="57346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mtClean="0"/>
              <a:t>W3C is the place where </a:t>
            </a:r>
          </a:p>
          <a:p>
            <a:pPr lvl="1"/>
            <a:r>
              <a:rPr lang="en-GB" smtClean="0"/>
              <a:t>open standard technologies are developed for the Web</a:t>
            </a:r>
          </a:p>
          <a:p>
            <a:pPr lvl="1"/>
            <a:r>
              <a:rPr lang="en-GB" smtClean="0"/>
              <a:t>specific communities can work on their own, specific usage of Web technologies</a:t>
            </a:r>
            <a:endParaRPr lang="en-GB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539750" y="2555875"/>
            <a:ext cx="8820150" cy="67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39000" algn="l"/>
                <a:tab pos="7962900" algn="l"/>
                <a:tab pos="8686800" algn="l"/>
              </a:tabLst>
            </a:pPr>
            <a:r>
              <a:rPr lang="en-GB" sz="4400">
                <a:solidFill>
                  <a:srgbClr val="000000"/>
                </a:solidFill>
                <a:ea typeface="msmincho" charset="0"/>
                <a:cs typeface="msmincho" charset="0"/>
              </a:rPr>
              <a:t>Thank you for your attention!</a:t>
            </a:r>
          </a:p>
        </p:txBody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252413" y="4967288"/>
            <a:ext cx="9180512" cy="1044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39000" algn="l"/>
                <a:tab pos="7962900" algn="l"/>
                <a:tab pos="8686800" algn="l"/>
              </a:tabLst>
            </a:pPr>
            <a:r>
              <a:rPr lang="en-GB" sz="2400" dirty="0">
                <a:solidFill>
                  <a:srgbClr val="000000"/>
                </a:solidFill>
                <a:ea typeface="msmincho" charset="0"/>
                <a:cs typeface="msmincho" charset="0"/>
              </a:rPr>
              <a:t>These slides are also available on the Web</a:t>
            </a:r>
            <a:r>
              <a:rPr lang="en-GB" sz="2400" dirty="0" smtClean="0">
                <a:solidFill>
                  <a:srgbClr val="000000"/>
                </a:solidFill>
                <a:ea typeface="msmincho" charset="0"/>
                <a:cs typeface="msmincho" charset="0"/>
              </a:rPr>
              <a:t>:</a:t>
            </a:r>
          </a:p>
          <a:p>
            <a: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39000" algn="l"/>
                <a:tab pos="7962900" algn="l"/>
                <a:tab pos="8686800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msmincho" charset="0"/>
                <a:cs typeface="msmincho" charset="0"/>
              </a:rPr>
              <a:t>    </a:t>
            </a:r>
            <a:r>
              <a:rPr lang="en-GB" sz="2400" dirty="0" smtClean="0">
                <a:solidFill>
                  <a:srgbClr val="000000"/>
                </a:solidFill>
                <a:ea typeface="msmincho" charset="0"/>
                <a:cs typeface="msmincho" charset="0"/>
                <a:hlinkClick r:id="rId3"/>
              </a:rPr>
              <a:t>http://www.w3.org/2010/Talks/0519-Prism-IH/</a:t>
            </a:r>
            <a:endParaRPr lang="en-GB" sz="2400" dirty="0" smtClean="0">
              <a:solidFill>
                <a:srgbClr val="000000"/>
              </a:solidFill>
              <a:ea typeface="msmincho" charset="0"/>
              <a:cs typeface="msmincho" charset="0"/>
            </a:endParaRPr>
          </a:p>
          <a:p>
            <a: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39000" algn="l"/>
                <a:tab pos="7962900" algn="l"/>
                <a:tab pos="8686800" algn="l"/>
              </a:tabLst>
            </a:pPr>
            <a:endParaRPr lang="en-GB" sz="2400" dirty="0">
              <a:solidFill>
                <a:srgbClr val="000000"/>
              </a:solidFill>
              <a:ea typeface="msmincho" charset="0"/>
              <a:cs typeface="msmincho" charset="0"/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67763" y="4995863"/>
            <a:ext cx="952500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Why?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68312" y="1493837"/>
            <a:ext cx="9072563" cy="5442966"/>
          </a:xfrm>
        </p:spPr>
        <p:txBody>
          <a:bodyPr/>
          <a:lstStyle/>
          <a:p>
            <a:r>
              <a:rPr lang="en-GB" dirty="0" smtClean="0"/>
              <a:t>Technically, it was the right set of choices</a:t>
            </a:r>
          </a:p>
          <a:p>
            <a:r>
              <a:rPr lang="en-GB" dirty="0" smtClean="0"/>
              <a:t>The technology was free for everyone</a:t>
            </a:r>
          </a:p>
          <a:p>
            <a:pPr lvl="1"/>
            <a:r>
              <a:rPr lang="en-GB" dirty="0" smtClean="0"/>
              <a:t>does anyone remembers gopher?</a:t>
            </a:r>
          </a:p>
          <a:p>
            <a:r>
              <a:rPr lang="en-GB" dirty="0" smtClean="0"/>
              <a:t>There were vendor neutral standards for each of the technology pieces</a:t>
            </a:r>
          </a:p>
          <a:p>
            <a:pPr lvl="1"/>
            <a:r>
              <a:rPr lang="en-GB" dirty="0" smtClean="0"/>
              <a:t>developers could rely on independent specifications, without any vendor lock-in 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I.e., development of the Web needs</a:t>
            </a:r>
            <a:br>
              <a:rPr lang="en-GB" dirty="0" smtClean="0"/>
            </a:br>
            <a:r>
              <a:rPr lang="en-GB" dirty="0" smtClean="0"/>
              <a:t>free and open technologies</a:t>
            </a:r>
            <a:endParaRPr lang="en-GB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And this is exactly what W3C is all about!</a:t>
            </a:r>
          </a:p>
          <a:p>
            <a:r>
              <a:rPr lang="en-GB" dirty="0" smtClean="0"/>
              <a:t>The place where international, free and open technologies for the World Wide Web are developed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 technology has changed…</a:t>
            </a:r>
            <a:endParaRPr lang="en-GB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mtClean="0"/>
              <a:t>In the old days, it was simple</a:t>
            </a:r>
          </a:p>
          <a:p>
            <a:pPr lvl="1"/>
            <a:r>
              <a:rPr lang="en-GB" smtClean="0"/>
              <a:t>HTTP + HTML + URI = Web </a:t>
            </a:r>
          </a:p>
          <a:p>
            <a:r>
              <a:rPr lang="en-GB" smtClean="0"/>
              <a:t>But the Web has evolved a lot</a:t>
            </a: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144" y="3579887"/>
            <a:ext cx="4006168" cy="3458467"/>
          </a:xfrm>
          <a:prstGeom prst="rect">
            <a:avLst/>
          </a:prstGeom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12" y="3551237"/>
            <a:ext cx="4038600" cy="3486465"/>
          </a:xfrm>
          <a:prstGeom prst="rect">
            <a:avLst/>
          </a:prstGeom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technological evolutions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more interactive, richer Web</a:t>
            </a:r>
          </a:p>
          <a:p>
            <a:pPr lvl="1"/>
            <a:r>
              <a:rPr lang="en-US" dirty="0" smtClean="0"/>
              <a:t>HTML5 with video, audio, graphics</a:t>
            </a:r>
          </a:p>
          <a:p>
            <a:pPr lvl="1"/>
            <a:r>
              <a:rPr lang="en-US" dirty="0" smtClean="0"/>
              <a:t>Web Applications</a:t>
            </a:r>
          </a:p>
          <a:p>
            <a:r>
              <a:rPr lang="en-US" dirty="0" smtClean="0"/>
              <a:t>A more diverse environment</a:t>
            </a:r>
          </a:p>
          <a:p>
            <a:pPr lvl="1"/>
            <a:r>
              <a:rPr lang="en-US" dirty="0" smtClean="0"/>
              <a:t>used on computers, mobile devices, home appliances</a:t>
            </a:r>
          </a:p>
          <a:p>
            <a:pPr lvl="1"/>
            <a:r>
              <a:rPr lang="en-US" dirty="0" smtClean="0"/>
              <a:t>used in different countries, languages, character sets</a:t>
            </a:r>
          </a:p>
          <a:p>
            <a:pPr lvl="1"/>
            <a:r>
              <a:rPr lang="en-US" dirty="0" smtClean="0"/>
              <a:t>used by healthy and disabled, old and young,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technological evolutions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Web of Data (a.k.a. Semantic Web)</a:t>
            </a:r>
          </a:p>
          <a:p>
            <a:pPr lvl="1"/>
            <a:r>
              <a:rPr lang="en-US" dirty="0" smtClean="0"/>
              <a:t>huge databases, datasets are available on the Web</a:t>
            </a:r>
          </a:p>
          <a:p>
            <a:pPr lvl="1"/>
            <a:r>
              <a:rPr lang="en-US" dirty="0" smtClean="0"/>
              <a:t>they should be combined, linked, analyzed on Web scale</a:t>
            </a:r>
          </a:p>
          <a:p>
            <a:r>
              <a:rPr lang="en-US" dirty="0" smtClean="0"/>
              <a:t>Web technologies used by specific communities as core infrastructure</a:t>
            </a:r>
          </a:p>
          <a:p>
            <a:pPr lvl="1"/>
            <a:r>
              <a:rPr lang="en-US" dirty="0" smtClean="0"/>
              <a:t>digital libraries and publications</a:t>
            </a:r>
          </a:p>
          <a:p>
            <a:pPr lvl="1"/>
            <a:r>
              <a:rPr lang="en-US" dirty="0" smtClean="0"/>
              <a:t>governmental organizations (“</a:t>
            </a:r>
            <a:r>
              <a:rPr lang="en-US" dirty="0" err="1" smtClean="0"/>
              <a:t>eGovernment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health care, drug discovery, life sciences</a:t>
            </a:r>
          </a:p>
          <a:p>
            <a:pPr lvl="1"/>
            <a:r>
              <a:rPr lang="en-US" dirty="0" smtClean="0"/>
              <a:t>…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Result: W3C’s activities have diversified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terms of technologies:</a:t>
            </a:r>
          </a:p>
          <a:p>
            <a:pPr lvl="1"/>
            <a:r>
              <a:rPr lang="en-US" dirty="0" smtClean="0"/>
              <a:t>mobile web, graphics, video, audio, semantics…</a:t>
            </a:r>
          </a:p>
          <a:p>
            <a:pPr lvl="1"/>
            <a:r>
              <a:rPr lang="en-US" dirty="0" smtClean="0"/>
              <a:t>accessibility, internationalization</a:t>
            </a:r>
          </a:p>
          <a:p>
            <a:r>
              <a:rPr lang="en-US" dirty="0" smtClean="0"/>
              <a:t>In terms of constituencies:</a:t>
            </a:r>
          </a:p>
          <a:p>
            <a:pPr lvl="1"/>
            <a:r>
              <a:rPr lang="en-US" dirty="0" smtClean="0"/>
              <a:t>core Web developers (browsers, tool providers, etc)</a:t>
            </a:r>
          </a:p>
          <a:p>
            <a:pPr lvl="1"/>
            <a:r>
              <a:rPr lang="en-US" dirty="0" smtClean="0"/>
              <a:t>major Web user communities (“verticals”)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technologies developed at W3C…</a:t>
            </a:r>
            <a:endParaRPr lang="en-US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361950" y="1498600"/>
            <a:ext cx="9536113" cy="5326063"/>
            <a:chOff x="228" y="944"/>
            <a:chExt cx="6007" cy="3355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269" y="944"/>
              <a:ext cx="5948" cy="3108"/>
            </a:xfrm>
            <a:prstGeom prst="roundRect">
              <a:avLst>
                <a:gd name="adj" fmla="val 4264"/>
              </a:avLst>
            </a:prstGeom>
            <a:solidFill>
              <a:srgbClr val="78CDD0"/>
            </a:solidFill>
            <a:ln w="19080">
              <a:solidFill>
                <a:srgbClr val="D8EBF3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0" anchor="b" anchorCtr="1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en-US" sz="1800" i="1">
                  <a:solidFill>
                    <a:srgbClr val="3F83C4"/>
                  </a:solidFill>
                  <a:ea typeface="Arial" charset="0"/>
                  <a:cs typeface="Arial" charset="0"/>
                </a:rPr>
                <a:t>One Web</a:t>
              </a:r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353" y="3564"/>
              <a:ext cx="5752" cy="181"/>
            </a:xfrm>
            <a:prstGeom prst="roundRect">
              <a:avLst>
                <a:gd name="adj" fmla="val 16667"/>
              </a:avLst>
            </a:prstGeom>
            <a:solidFill>
              <a:srgbClr val="3F83C4"/>
            </a:solidFill>
            <a:ln w="19080">
              <a:solidFill>
                <a:srgbClr val="D8EBF3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  <a:tab pos="7239000" algn="l"/>
                  <a:tab pos="7962900" algn="l"/>
                  <a:tab pos="8686800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URI/IRI, HTTP</a:t>
              </a: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353" y="3313"/>
              <a:ext cx="5752" cy="181"/>
            </a:xfrm>
            <a:prstGeom prst="roundRect">
              <a:avLst>
                <a:gd name="adj" fmla="val 16667"/>
              </a:avLst>
            </a:prstGeom>
            <a:solidFill>
              <a:srgbClr val="3F83C4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  <a:tab pos="7239000" algn="l"/>
                  <a:tab pos="7962900" algn="l"/>
                  <a:tab pos="8686800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Web Architectural Principles</a:t>
              </a: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353" y="3062"/>
              <a:ext cx="5752" cy="181"/>
            </a:xfrm>
            <a:prstGeom prst="roundRect">
              <a:avLst>
                <a:gd name="adj" fmla="val 16667"/>
              </a:avLst>
            </a:prstGeom>
            <a:solidFill>
              <a:srgbClr val="3F83C4"/>
            </a:solidFill>
            <a:ln w="190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  <a:tab pos="7239000" algn="l"/>
                  <a:tab pos="7962900" algn="l"/>
                  <a:tab pos="8686800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XML Infoset, RDF(S) Graph</a:t>
              </a: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353" y="2811"/>
              <a:ext cx="5752" cy="181"/>
            </a:xfrm>
            <a:prstGeom prst="roundRect">
              <a:avLst>
                <a:gd name="adj" fmla="val 16667"/>
              </a:avLst>
            </a:prstGeom>
            <a:solidFill>
              <a:srgbClr val="3F83C4"/>
            </a:solidFill>
            <a:ln w="19080">
              <a:solidFill>
                <a:srgbClr val="D8EBF3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  <a:tab pos="7239000" algn="l"/>
                  <a:tab pos="7962900" algn="l"/>
                  <a:tab pos="8686800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XML, Namespaces, Schemas, XQuery/XPath, XLink, DOM, XML Base, XPointer, RDF/XML, SPARQL</a:t>
              </a: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337" y="1010"/>
              <a:ext cx="1106" cy="1733"/>
            </a:xfrm>
            <a:prstGeom prst="roundRect">
              <a:avLst>
                <a:gd name="adj" fmla="val 16667"/>
              </a:avLst>
            </a:prstGeom>
            <a:solidFill>
              <a:srgbClr val="3F83C4"/>
            </a:solidFill>
            <a:ln w="19080">
              <a:solidFill>
                <a:srgbClr val="D8EBF3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Web Applications</a:t>
              </a: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469" y="1299"/>
              <a:ext cx="794" cy="136"/>
            </a:xfrm>
            <a:prstGeom prst="roundRect">
              <a:avLst>
                <a:gd name="adj" fmla="val 16667"/>
              </a:avLst>
            </a:prstGeom>
            <a:solidFill>
              <a:srgbClr val="7EA3D5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HTML</a:t>
              </a: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469" y="1639"/>
              <a:ext cx="392" cy="136"/>
            </a:xfrm>
            <a:prstGeom prst="roundRect">
              <a:avLst>
                <a:gd name="adj" fmla="val 16667"/>
              </a:avLst>
            </a:prstGeom>
            <a:solidFill>
              <a:srgbClr val="7EA3D5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CSS</a:t>
              </a:r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2687" y="1010"/>
              <a:ext cx="1106" cy="1733"/>
            </a:xfrm>
            <a:prstGeom prst="roundRect">
              <a:avLst>
                <a:gd name="adj" fmla="val 16667"/>
              </a:avLst>
            </a:prstGeom>
            <a:solidFill>
              <a:srgbClr val="3F83C4"/>
            </a:solidFill>
            <a:ln w="19080">
              <a:solidFill>
                <a:srgbClr val="D8EBF3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Web Services</a:t>
              </a:r>
            </a:p>
          </p:txBody>
        </p:sp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3862" y="1010"/>
              <a:ext cx="1106" cy="1733"/>
            </a:xfrm>
            <a:prstGeom prst="roundRect">
              <a:avLst>
                <a:gd name="adj" fmla="val 16667"/>
              </a:avLst>
            </a:prstGeom>
            <a:solidFill>
              <a:srgbClr val="3F83C4"/>
            </a:solidFill>
            <a:ln w="19080">
              <a:solidFill>
                <a:srgbClr val="D8EBF3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Semantic Web</a:t>
              </a:r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1512" y="1010"/>
              <a:ext cx="1106" cy="1733"/>
            </a:xfrm>
            <a:prstGeom prst="roundRect">
              <a:avLst>
                <a:gd name="adj" fmla="val 16667"/>
              </a:avLst>
            </a:prstGeom>
            <a:solidFill>
              <a:srgbClr val="3F83C4"/>
            </a:solidFill>
            <a:ln w="19080">
              <a:solidFill>
                <a:srgbClr val="D8EBF3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Ubiquitous Web</a:t>
              </a:r>
            </a:p>
          </p:txBody>
        </p:sp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5037" y="1010"/>
              <a:ext cx="1106" cy="1733"/>
            </a:xfrm>
            <a:prstGeom prst="roundRect">
              <a:avLst>
                <a:gd name="adj" fmla="val 16667"/>
              </a:avLst>
            </a:prstGeom>
            <a:solidFill>
              <a:srgbClr val="3F83C4"/>
            </a:solidFill>
            <a:ln w="19080">
              <a:solidFill>
                <a:srgbClr val="D8EBF3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Social Web</a:t>
              </a:r>
            </a:p>
          </p:txBody>
        </p:sp>
        <p:sp>
          <p:nvSpPr>
            <p:cNvPr id="18" name="AutoShape 15"/>
            <p:cNvSpPr>
              <a:spLocks noChangeArrowheads="1"/>
            </p:cNvSpPr>
            <p:nvPr/>
          </p:nvSpPr>
          <p:spPr bwMode="auto">
            <a:xfrm>
              <a:off x="879" y="1639"/>
              <a:ext cx="392" cy="136"/>
            </a:xfrm>
            <a:prstGeom prst="roundRect">
              <a:avLst>
                <a:gd name="adj" fmla="val 16667"/>
              </a:avLst>
            </a:prstGeom>
            <a:solidFill>
              <a:srgbClr val="7EA3D5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SVG</a:t>
              </a:r>
            </a:p>
          </p:txBody>
        </p:sp>
        <p:sp>
          <p:nvSpPr>
            <p:cNvPr id="19" name="AutoShape 16"/>
            <p:cNvSpPr>
              <a:spLocks noChangeArrowheads="1"/>
            </p:cNvSpPr>
            <p:nvPr/>
          </p:nvSpPr>
          <p:spPr bwMode="auto">
            <a:xfrm>
              <a:off x="469" y="1459"/>
              <a:ext cx="794" cy="136"/>
            </a:xfrm>
            <a:prstGeom prst="roundRect">
              <a:avLst>
                <a:gd name="adj" fmla="val 16667"/>
              </a:avLst>
            </a:prstGeom>
            <a:solidFill>
              <a:srgbClr val="7EA3D5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XHTML</a:t>
              </a:r>
            </a:p>
          </p:txBody>
        </p:sp>
        <p:sp>
          <p:nvSpPr>
            <p:cNvPr id="20" name="AutoShape 17"/>
            <p:cNvSpPr>
              <a:spLocks noChangeArrowheads="1"/>
            </p:cNvSpPr>
            <p:nvPr/>
          </p:nvSpPr>
          <p:spPr bwMode="auto">
            <a:xfrm>
              <a:off x="469" y="1813"/>
              <a:ext cx="794" cy="136"/>
            </a:xfrm>
            <a:prstGeom prst="roundRect">
              <a:avLst>
                <a:gd name="adj" fmla="val 16667"/>
              </a:avLst>
            </a:prstGeom>
            <a:solidFill>
              <a:srgbClr val="7EA3D5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Web Apps</a:t>
              </a:r>
            </a:p>
          </p:txBody>
        </p:sp>
        <p:sp>
          <p:nvSpPr>
            <p:cNvPr id="21" name="AutoShape 18"/>
            <p:cNvSpPr>
              <a:spLocks noChangeArrowheads="1"/>
            </p:cNvSpPr>
            <p:nvPr/>
          </p:nvSpPr>
          <p:spPr bwMode="auto">
            <a:xfrm>
              <a:off x="469" y="1985"/>
              <a:ext cx="794" cy="136"/>
            </a:xfrm>
            <a:prstGeom prst="roundRect">
              <a:avLst>
                <a:gd name="adj" fmla="val 16667"/>
              </a:avLst>
            </a:prstGeom>
            <a:solidFill>
              <a:srgbClr val="7EA3D5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XForms</a:t>
              </a:r>
            </a:p>
          </p:txBody>
        </p:sp>
        <p:sp>
          <p:nvSpPr>
            <p:cNvPr id="22" name="AutoShape 19"/>
            <p:cNvSpPr>
              <a:spLocks noChangeArrowheads="1"/>
            </p:cNvSpPr>
            <p:nvPr/>
          </p:nvSpPr>
          <p:spPr bwMode="auto">
            <a:xfrm>
              <a:off x="469" y="2157"/>
              <a:ext cx="794" cy="136"/>
            </a:xfrm>
            <a:prstGeom prst="roundRect">
              <a:avLst>
                <a:gd name="adj" fmla="val 16667"/>
              </a:avLst>
            </a:prstGeom>
            <a:solidFill>
              <a:srgbClr val="7EA3D5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ts val="888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</a:tabLst>
              </a:pPr>
              <a:r>
                <a:rPr lang="en-US" sz="700">
                  <a:solidFill>
                    <a:srgbClr val="FFFFFF"/>
                  </a:solidFill>
                  <a:ea typeface="Arial" charset="0"/>
                  <a:cs typeface="Arial" charset="0"/>
                </a:rPr>
                <a:t>XMLHTTPRequest</a:t>
              </a:r>
            </a:p>
          </p:txBody>
        </p:sp>
        <p:sp>
          <p:nvSpPr>
            <p:cNvPr id="23" name="AutoShape 20"/>
            <p:cNvSpPr>
              <a:spLocks noChangeArrowheads="1"/>
            </p:cNvSpPr>
            <p:nvPr/>
          </p:nvSpPr>
          <p:spPr bwMode="auto">
            <a:xfrm>
              <a:off x="469" y="2317"/>
              <a:ext cx="452" cy="136"/>
            </a:xfrm>
            <a:prstGeom prst="roundRect">
              <a:avLst>
                <a:gd name="adj" fmla="val 16667"/>
              </a:avLst>
            </a:prstGeom>
            <a:solidFill>
              <a:srgbClr val="7EA3D5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0" tIns="46800" rIns="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MathML</a:t>
              </a:r>
            </a:p>
          </p:txBody>
        </p:sp>
        <p:sp>
          <p:nvSpPr>
            <p:cNvPr id="24" name="AutoShape 21"/>
            <p:cNvSpPr>
              <a:spLocks noChangeArrowheads="1"/>
            </p:cNvSpPr>
            <p:nvPr/>
          </p:nvSpPr>
          <p:spPr bwMode="auto">
            <a:xfrm>
              <a:off x="943" y="2316"/>
              <a:ext cx="319" cy="136"/>
            </a:xfrm>
            <a:prstGeom prst="roundRect">
              <a:avLst>
                <a:gd name="adj" fmla="val 16667"/>
              </a:avLst>
            </a:prstGeom>
            <a:solidFill>
              <a:srgbClr val="7EA3D5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36000" tIns="46800" rIns="36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CDF</a:t>
              </a:r>
            </a:p>
          </p:txBody>
        </p:sp>
        <p:sp>
          <p:nvSpPr>
            <p:cNvPr id="25" name="AutoShape 22"/>
            <p:cNvSpPr>
              <a:spLocks noChangeArrowheads="1"/>
            </p:cNvSpPr>
            <p:nvPr/>
          </p:nvSpPr>
          <p:spPr bwMode="auto">
            <a:xfrm>
              <a:off x="1662" y="1289"/>
              <a:ext cx="794" cy="136"/>
            </a:xfrm>
            <a:prstGeom prst="roundRect">
              <a:avLst>
                <a:gd name="adj" fmla="val 16667"/>
              </a:avLst>
            </a:prstGeom>
            <a:solidFill>
              <a:srgbClr val="7EA3D5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36000" tIns="46800" rIns="36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MWI</a:t>
              </a:r>
            </a:p>
          </p:txBody>
        </p:sp>
        <p:sp>
          <p:nvSpPr>
            <p:cNvPr id="26" name="AutoShape 23"/>
            <p:cNvSpPr>
              <a:spLocks noChangeArrowheads="1"/>
            </p:cNvSpPr>
            <p:nvPr/>
          </p:nvSpPr>
          <p:spPr bwMode="auto">
            <a:xfrm>
              <a:off x="1662" y="1629"/>
              <a:ext cx="430" cy="136"/>
            </a:xfrm>
            <a:prstGeom prst="roundRect">
              <a:avLst>
                <a:gd name="adj" fmla="val 16667"/>
              </a:avLst>
            </a:prstGeom>
            <a:solidFill>
              <a:srgbClr val="7EA3D5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36000" tIns="46800" rIns="36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SSML</a:t>
              </a:r>
            </a:p>
          </p:txBody>
        </p:sp>
        <p:sp>
          <p:nvSpPr>
            <p:cNvPr id="27" name="AutoShape 24"/>
            <p:cNvSpPr>
              <a:spLocks noChangeArrowheads="1"/>
            </p:cNvSpPr>
            <p:nvPr/>
          </p:nvSpPr>
          <p:spPr bwMode="auto">
            <a:xfrm>
              <a:off x="2108" y="1629"/>
              <a:ext cx="357" cy="136"/>
            </a:xfrm>
            <a:prstGeom prst="roundRect">
              <a:avLst>
                <a:gd name="adj" fmla="val 16667"/>
              </a:avLst>
            </a:prstGeom>
            <a:solidFill>
              <a:srgbClr val="7EA3D5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36000" tIns="46800" rIns="36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PLS</a:t>
              </a:r>
            </a:p>
          </p:txBody>
        </p:sp>
        <p:sp>
          <p:nvSpPr>
            <p:cNvPr id="28" name="AutoShape 25"/>
            <p:cNvSpPr>
              <a:spLocks noChangeArrowheads="1"/>
            </p:cNvSpPr>
            <p:nvPr/>
          </p:nvSpPr>
          <p:spPr bwMode="auto">
            <a:xfrm>
              <a:off x="1662" y="1450"/>
              <a:ext cx="390" cy="136"/>
            </a:xfrm>
            <a:prstGeom prst="roundRect">
              <a:avLst>
                <a:gd name="adj" fmla="val 16667"/>
              </a:avLst>
            </a:prstGeom>
            <a:solidFill>
              <a:srgbClr val="7EA3D5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36000" tIns="46800" rIns="36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SMIL</a:t>
              </a:r>
            </a:p>
          </p:txBody>
        </p:sp>
        <p:sp>
          <p:nvSpPr>
            <p:cNvPr id="29" name="AutoShape 26"/>
            <p:cNvSpPr>
              <a:spLocks noChangeArrowheads="1"/>
            </p:cNvSpPr>
            <p:nvPr/>
          </p:nvSpPr>
          <p:spPr bwMode="auto">
            <a:xfrm>
              <a:off x="1662" y="1803"/>
              <a:ext cx="794" cy="136"/>
            </a:xfrm>
            <a:prstGeom prst="roundRect">
              <a:avLst>
                <a:gd name="adj" fmla="val 16667"/>
              </a:avLst>
            </a:prstGeom>
            <a:solidFill>
              <a:srgbClr val="7EA3D5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36000" tIns="46800" rIns="36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Video</a:t>
              </a:r>
            </a:p>
          </p:txBody>
        </p:sp>
        <p:sp>
          <p:nvSpPr>
            <p:cNvPr id="30" name="AutoShape 27"/>
            <p:cNvSpPr>
              <a:spLocks noChangeArrowheads="1"/>
            </p:cNvSpPr>
            <p:nvPr/>
          </p:nvSpPr>
          <p:spPr bwMode="auto">
            <a:xfrm>
              <a:off x="1662" y="1975"/>
              <a:ext cx="794" cy="136"/>
            </a:xfrm>
            <a:prstGeom prst="roundRect">
              <a:avLst>
                <a:gd name="adj" fmla="val 16667"/>
              </a:avLst>
            </a:prstGeom>
            <a:solidFill>
              <a:srgbClr val="7EA3D5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36000" tIns="46800" rIns="36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VoiceXML</a:t>
              </a:r>
            </a:p>
          </p:txBody>
        </p:sp>
        <p:sp>
          <p:nvSpPr>
            <p:cNvPr id="31" name="AutoShape 28"/>
            <p:cNvSpPr>
              <a:spLocks noChangeArrowheads="1"/>
            </p:cNvSpPr>
            <p:nvPr/>
          </p:nvSpPr>
          <p:spPr bwMode="auto">
            <a:xfrm>
              <a:off x="1662" y="2147"/>
              <a:ext cx="794" cy="136"/>
            </a:xfrm>
            <a:prstGeom prst="roundRect">
              <a:avLst>
                <a:gd name="adj" fmla="val 16667"/>
              </a:avLst>
            </a:prstGeom>
            <a:solidFill>
              <a:srgbClr val="7EA3D5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36000" tIns="46800" rIns="36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Geolocation</a:t>
              </a:r>
            </a:p>
          </p:txBody>
        </p:sp>
        <p:sp>
          <p:nvSpPr>
            <p:cNvPr id="32" name="AutoShape 29"/>
            <p:cNvSpPr>
              <a:spLocks noChangeArrowheads="1"/>
            </p:cNvSpPr>
            <p:nvPr/>
          </p:nvSpPr>
          <p:spPr bwMode="auto">
            <a:xfrm>
              <a:off x="1656" y="2314"/>
              <a:ext cx="392" cy="136"/>
            </a:xfrm>
            <a:prstGeom prst="roundRect">
              <a:avLst>
                <a:gd name="adj" fmla="val 16667"/>
              </a:avLst>
            </a:prstGeom>
            <a:solidFill>
              <a:srgbClr val="7EA3D5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36000" tIns="46800" rIns="36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EMMA</a:t>
              </a:r>
            </a:p>
          </p:txBody>
        </p:sp>
        <p:sp>
          <p:nvSpPr>
            <p:cNvPr id="33" name="AutoShape 30"/>
            <p:cNvSpPr>
              <a:spLocks noChangeArrowheads="1"/>
            </p:cNvSpPr>
            <p:nvPr/>
          </p:nvSpPr>
          <p:spPr bwMode="auto">
            <a:xfrm>
              <a:off x="2066" y="2314"/>
              <a:ext cx="392" cy="136"/>
            </a:xfrm>
            <a:prstGeom prst="roundRect">
              <a:avLst>
                <a:gd name="adj" fmla="val 16667"/>
              </a:avLst>
            </a:prstGeom>
            <a:solidFill>
              <a:srgbClr val="7EA3D5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36000" tIns="46800" rIns="36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InkML</a:t>
              </a:r>
            </a:p>
          </p:txBody>
        </p:sp>
        <p:sp>
          <p:nvSpPr>
            <p:cNvPr id="34" name="AutoShape 31"/>
            <p:cNvSpPr>
              <a:spLocks noChangeArrowheads="1"/>
            </p:cNvSpPr>
            <p:nvPr/>
          </p:nvSpPr>
          <p:spPr bwMode="auto">
            <a:xfrm>
              <a:off x="2855" y="1280"/>
              <a:ext cx="795" cy="136"/>
            </a:xfrm>
            <a:prstGeom prst="roundRect">
              <a:avLst>
                <a:gd name="adj" fmla="val 16667"/>
              </a:avLst>
            </a:prstGeom>
            <a:solidFill>
              <a:srgbClr val="7EA3D5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36000" tIns="46800" rIns="36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SOAP</a:t>
              </a:r>
            </a:p>
          </p:txBody>
        </p:sp>
        <p:sp>
          <p:nvSpPr>
            <p:cNvPr id="35" name="AutoShape 32"/>
            <p:cNvSpPr>
              <a:spLocks noChangeArrowheads="1"/>
            </p:cNvSpPr>
            <p:nvPr/>
          </p:nvSpPr>
          <p:spPr bwMode="auto">
            <a:xfrm>
              <a:off x="2855" y="1440"/>
              <a:ext cx="795" cy="136"/>
            </a:xfrm>
            <a:prstGeom prst="roundRect">
              <a:avLst>
                <a:gd name="adj" fmla="val 16667"/>
              </a:avLst>
            </a:prstGeom>
            <a:solidFill>
              <a:srgbClr val="7EA3D5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36000" tIns="46800" rIns="36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MTOM</a:t>
              </a:r>
            </a:p>
          </p:txBody>
        </p:sp>
        <p:sp>
          <p:nvSpPr>
            <p:cNvPr id="36" name="AutoShape 33"/>
            <p:cNvSpPr>
              <a:spLocks noChangeArrowheads="1"/>
            </p:cNvSpPr>
            <p:nvPr/>
          </p:nvSpPr>
          <p:spPr bwMode="auto">
            <a:xfrm>
              <a:off x="2855" y="1612"/>
              <a:ext cx="795" cy="136"/>
            </a:xfrm>
            <a:prstGeom prst="roundRect">
              <a:avLst>
                <a:gd name="adj" fmla="val 16667"/>
              </a:avLst>
            </a:prstGeom>
            <a:solidFill>
              <a:srgbClr val="7EA3D5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36000" tIns="46800" rIns="36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WSDL</a:t>
              </a:r>
            </a:p>
          </p:txBody>
        </p:sp>
        <p:sp>
          <p:nvSpPr>
            <p:cNvPr id="37" name="AutoShape 34"/>
            <p:cNvSpPr>
              <a:spLocks noChangeArrowheads="1"/>
            </p:cNvSpPr>
            <p:nvPr/>
          </p:nvSpPr>
          <p:spPr bwMode="auto">
            <a:xfrm>
              <a:off x="2855" y="1784"/>
              <a:ext cx="795" cy="136"/>
            </a:xfrm>
            <a:prstGeom prst="roundRect">
              <a:avLst>
                <a:gd name="adj" fmla="val 16667"/>
              </a:avLst>
            </a:prstGeom>
            <a:solidFill>
              <a:srgbClr val="7EA3D5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36000" tIns="46800" rIns="36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WS-CDL</a:t>
              </a:r>
            </a:p>
          </p:txBody>
        </p:sp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2855" y="1957"/>
              <a:ext cx="795" cy="136"/>
            </a:xfrm>
            <a:prstGeom prst="roundRect">
              <a:avLst>
                <a:gd name="adj" fmla="val 16667"/>
              </a:avLst>
            </a:prstGeom>
            <a:solidFill>
              <a:srgbClr val="7EA3D5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36000" tIns="46800" rIns="36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WS-A</a:t>
              </a:r>
            </a:p>
          </p:txBody>
        </p:sp>
        <p:sp>
          <p:nvSpPr>
            <p:cNvPr id="39" name="AutoShape 36"/>
            <p:cNvSpPr>
              <a:spLocks noChangeArrowheads="1"/>
            </p:cNvSpPr>
            <p:nvPr/>
          </p:nvSpPr>
          <p:spPr bwMode="auto">
            <a:xfrm>
              <a:off x="4010" y="1268"/>
              <a:ext cx="795" cy="136"/>
            </a:xfrm>
            <a:prstGeom prst="roundRect">
              <a:avLst>
                <a:gd name="adj" fmla="val 16667"/>
              </a:avLst>
            </a:prstGeom>
            <a:solidFill>
              <a:srgbClr val="7EA3D5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36000" tIns="46800" rIns="36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OWL</a:t>
              </a:r>
            </a:p>
          </p:txBody>
        </p:sp>
        <p:sp>
          <p:nvSpPr>
            <p:cNvPr id="40" name="AutoShape 37"/>
            <p:cNvSpPr>
              <a:spLocks noChangeArrowheads="1"/>
            </p:cNvSpPr>
            <p:nvPr/>
          </p:nvSpPr>
          <p:spPr bwMode="auto">
            <a:xfrm>
              <a:off x="4010" y="1429"/>
              <a:ext cx="795" cy="136"/>
            </a:xfrm>
            <a:prstGeom prst="roundRect">
              <a:avLst>
                <a:gd name="adj" fmla="val 16667"/>
              </a:avLst>
            </a:prstGeom>
            <a:solidFill>
              <a:srgbClr val="7EA3D5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36000" tIns="46800" rIns="36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SKOS</a:t>
              </a:r>
            </a:p>
          </p:txBody>
        </p:sp>
        <p:sp>
          <p:nvSpPr>
            <p:cNvPr id="41" name="AutoShape 38"/>
            <p:cNvSpPr>
              <a:spLocks noChangeArrowheads="1"/>
            </p:cNvSpPr>
            <p:nvPr/>
          </p:nvSpPr>
          <p:spPr bwMode="auto">
            <a:xfrm>
              <a:off x="4010" y="1596"/>
              <a:ext cx="795" cy="136"/>
            </a:xfrm>
            <a:prstGeom prst="roundRect">
              <a:avLst>
                <a:gd name="adj" fmla="val 16667"/>
              </a:avLst>
            </a:prstGeom>
            <a:solidFill>
              <a:srgbClr val="7EA3D5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36000" tIns="46800" rIns="36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GRDDL</a:t>
              </a:r>
            </a:p>
          </p:txBody>
        </p:sp>
        <p:sp>
          <p:nvSpPr>
            <p:cNvPr id="42" name="AutoShape 39"/>
            <p:cNvSpPr>
              <a:spLocks noChangeArrowheads="1"/>
            </p:cNvSpPr>
            <p:nvPr/>
          </p:nvSpPr>
          <p:spPr bwMode="auto">
            <a:xfrm>
              <a:off x="4010" y="1767"/>
              <a:ext cx="795" cy="136"/>
            </a:xfrm>
            <a:prstGeom prst="roundRect">
              <a:avLst>
                <a:gd name="adj" fmla="val 16667"/>
              </a:avLst>
            </a:prstGeom>
            <a:solidFill>
              <a:srgbClr val="7EA3D5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36000" tIns="46800" rIns="36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RDFa</a:t>
              </a:r>
            </a:p>
          </p:txBody>
        </p:sp>
        <p:sp>
          <p:nvSpPr>
            <p:cNvPr id="43" name="AutoShape 40"/>
            <p:cNvSpPr>
              <a:spLocks noChangeArrowheads="1"/>
            </p:cNvSpPr>
            <p:nvPr/>
          </p:nvSpPr>
          <p:spPr bwMode="auto">
            <a:xfrm>
              <a:off x="4010" y="1939"/>
              <a:ext cx="795" cy="136"/>
            </a:xfrm>
            <a:prstGeom prst="roundRect">
              <a:avLst>
                <a:gd name="adj" fmla="val 16667"/>
              </a:avLst>
            </a:prstGeom>
            <a:solidFill>
              <a:srgbClr val="7EA3D5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36000" tIns="46800" rIns="36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POWDER</a:t>
              </a:r>
            </a:p>
          </p:txBody>
        </p:sp>
        <p:sp>
          <p:nvSpPr>
            <p:cNvPr id="44" name="AutoShape 41"/>
            <p:cNvSpPr>
              <a:spLocks noChangeArrowheads="1"/>
            </p:cNvSpPr>
            <p:nvPr/>
          </p:nvSpPr>
          <p:spPr bwMode="auto">
            <a:xfrm>
              <a:off x="4010" y="2100"/>
              <a:ext cx="795" cy="136"/>
            </a:xfrm>
            <a:prstGeom prst="roundRect">
              <a:avLst>
                <a:gd name="adj" fmla="val 16667"/>
              </a:avLst>
            </a:prstGeom>
            <a:solidFill>
              <a:srgbClr val="7EA3D5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36000" tIns="46800" rIns="36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RIF</a:t>
              </a:r>
            </a:p>
          </p:txBody>
        </p:sp>
        <p:sp>
          <p:nvSpPr>
            <p:cNvPr id="45" name="AutoShape 42"/>
            <p:cNvSpPr>
              <a:spLocks noChangeArrowheads="1"/>
            </p:cNvSpPr>
            <p:nvPr/>
          </p:nvSpPr>
          <p:spPr bwMode="auto">
            <a:xfrm>
              <a:off x="5191" y="1270"/>
              <a:ext cx="794" cy="136"/>
            </a:xfrm>
            <a:prstGeom prst="roundRect">
              <a:avLst>
                <a:gd name="adj" fmla="val 16667"/>
              </a:avLst>
            </a:prstGeom>
            <a:solidFill>
              <a:srgbClr val="7EA3D5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36000" tIns="46800" rIns="36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eGovt</a:t>
              </a:r>
            </a:p>
          </p:txBody>
        </p:sp>
        <p:sp>
          <p:nvSpPr>
            <p:cNvPr id="46" name="AutoShape 43"/>
            <p:cNvSpPr>
              <a:spLocks noChangeArrowheads="1"/>
            </p:cNvSpPr>
            <p:nvPr/>
          </p:nvSpPr>
          <p:spPr bwMode="auto">
            <a:xfrm>
              <a:off x="5191" y="1431"/>
              <a:ext cx="794" cy="136"/>
            </a:xfrm>
            <a:prstGeom prst="roundRect">
              <a:avLst>
                <a:gd name="adj" fmla="val 16667"/>
              </a:avLst>
            </a:prstGeom>
            <a:solidFill>
              <a:srgbClr val="7EA3D5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36000" tIns="46800" rIns="36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MW4D</a:t>
              </a:r>
            </a:p>
          </p:txBody>
        </p:sp>
        <p:sp>
          <p:nvSpPr>
            <p:cNvPr id="47" name="AutoShape 44"/>
            <p:cNvSpPr>
              <a:spLocks noChangeArrowheads="1"/>
            </p:cNvSpPr>
            <p:nvPr/>
          </p:nvSpPr>
          <p:spPr bwMode="auto">
            <a:xfrm>
              <a:off x="5191" y="1597"/>
              <a:ext cx="794" cy="136"/>
            </a:xfrm>
            <a:prstGeom prst="roundRect">
              <a:avLst>
                <a:gd name="adj" fmla="val 16667"/>
              </a:avLst>
            </a:prstGeom>
            <a:solidFill>
              <a:srgbClr val="7EA3D5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36000" tIns="46800" rIns="36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P3P</a:t>
              </a:r>
            </a:p>
          </p:txBody>
        </p:sp>
        <p:sp>
          <p:nvSpPr>
            <p:cNvPr id="48" name="AutoShape 45"/>
            <p:cNvSpPr>
              <a:spLocks noChangeArrowheads="1"/>
            </p:cNvSpPr>
            <p:nvPr/>
          </p:nvSpPr>
          <p:spPr bwMode="auto">
            <a:xfrm>
              <a:off x="5191" y="1769"/>
              <a:ext cx="794" cy="136"/>
            </a:xfrm>
            <a:prstGeom prst="roundRect">
              <a:avLst>
                <a:gd name="adj" fmla="val 16667"/>
              </a:avLst>
            </a:prstGeom>
            <a:solidFill>
              <a:srgbClr val="7EA3D5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36000" tIns="46800" rIns="36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APPEL</a:t>
              </a:r>
            </a:p>
          </p:txBody>
        </p:sp>
        <p:sp>
          <p:nvSpPr>
            <p:cNvPr id="49" name="AutoShape 46"/>
            <p:cNvSpPr>
              <a:spLocks noChangeArrowheads="1"/>
            </p:cNvSpPr>
            <p:nvPr/>
          </p:nvSpPr>
          <p:spPr bwMode="auto">
            <a:xfrm>
              <a:off x="5191" y="1941"/>
              <a:ext cx="794" cy="136"/>
            </a:xfrm>
            <a:prstGeom prst="roundRect">
              <a:avLst>
                <a:gd name="adj" fmla="val 16667"/>
              </a:avLst>
            </a:prstGeom>
            <a:solidFill>
              <a:srgbClr val="7EA3D5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36000" tIns="46800" rIns="36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XML Sig</a:t>
              </a:r>
            </a:p>
          </p:txBody>
        </p:sp>
        <p:sp>
          <p:nvSpPr>
            <p:cNvPr id="50" name="AutoShape 47"/>
            <p:cNvSpPr>
              <a:spLocks noChangeArrowheads="1"/>
            </p:cNvSpPr>
            <p:nvPr/>
          </p:nvSpPr>
          <p:spPr bwMode="auto">
            <a:xfrm>
              <a:off x="5191" y="2102"/>
              <a:ext cx="794" cy="136"/>
            </a:xfrm>
            <a:prstGeom prst="roundRect">
              <a:avLst>
                <a:gd name="adj" fmla="val 16667"/>
              </a:avLst>
            </a:prstGeom>
            <a:solidFill>
              <a:srgbClr val="7EA3D5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36000" tIns="46800" rIns="36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XML Enc</a:t>
              </a:r>
            </a:p>
          </p:txBody>
        </p:sp>
        <p:sp>
          <p:nvSpPr>
            <p:cNvPr id="51" name="AutoShape 48"/>
            <p:cNvSpPr>
              <a:spLocks noChangeArrowheads="1"/>
            </p:cNvSpPr>
            <p:nvPr/>
          </p:nvSpPr>
          <p:spPr bwMode="auto">
            <a:xfrm>
              <a:off x="4012" y="2266"/>
              <a:ext cx="794" cy="136"/>
            </a:xfrm>
            <a:prstGeom prst="roundRect">
              <a:avLst>
                <a:gd name="adj" fmla="val 16667"/>
              </a:avLst>
            </a:prstGeom>
            <a:solidFill>
              <a:srgbClr val="7EA3D5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36000" tIns="46800" rIns="36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Life Sciences</a:t>
              </a:r>
            </a:p>
          </p:txBody>
        </p:sp>
        <p:sp>
          <p:nvSpPr>
            <p:cNvPr id="52" name="AutoShape 49"/>
            <p:cNvSpPr>
              <a:spLocks noChangeArrowheads="1"/>
            </p:cNvSpPr>
            <p:nvPr/>
          </p:nvSpPr>
          <p:spPr bwMode="auto">
            <a:xfrm>
              <a:off x="5193" y="2263"/>
              <a:ext cx="795" cy="136"/>
            </a:xfrm>
            <a:prstGeom prst="roundRect">
              <a:avLst>
                <a:gd name="adj" fmla="val 16667"/>
              </a:avLst>
            </a:prstGeom>
            <a:solidFill>
              <a:srgbClr val="7EA3D5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36000" tIns="46800" rIns="36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XKMS</a:t>
              </a:r>
            </a:p>
          </p:txBody>
        </p:sp>
        <p:sp>
          <p:nvSpPr>
            <p:cNvPr id="53" name="AutoShape 50"/>
            <p:cNvSpPr>
              <a:spLocks noChangeArrowheads="1"/>
            </p:cNvSpPr>
            <p:nvPr/>
          </p:nvSpPr>
          <p:spPr bwMode="auto">
            <a:xfrm>
              <a:off x="2075" y="1452"/>
              <a:ext cx="384" cy="136"/>
            </a:xfrm>
            <a:prstGeom prst="roundRect">
              <a:avLst>
                <a:gd name="adj" fmla="val 16667"/>
              </a:avLst>
            </a:prstGeom>
            <a:solidFill>
              <a:srgbClr val="7EA3D5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36000" tIns="46800" rIns="36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SRGS</a:t>
              </a:r>
            </a:p>
          </p:txBody>
        </p:sp>
        <p:sp>
          <p:nvSpPr>
            <p:cNvPr id="54" name="AutoShape 51"/>
            <p:cNvSpPr>
              <a:spLocks noChangeArrowheads="1"/>
            </p:cNvSpPr>
            <p:nvPr/>
          </p:nvSpPr>
          <p:spPr bwMode="auto">
            <a:xfrm>
              <a:off x="459" y="2506"/>
              <a:ext cx="5568" cy="181"/>
            </a:xfrm>
            <a:prstGeom prst="roundRect">
              <a:avLst>
                <a:gd name="adj" fmla="val 50000"/>
              </a:avLst>
            </a:prstGeom>
            <a:solidFill>
              <a:srgbClr val="F89448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  <a:tab pos="7239000" algn="l"/>
                  <a:tab pos="7962900" algn="l"/>
                  <a:tab pos="8686800" algn="l"/>
                </a:tabLst>
              </a:pPr>
              <a:r>
                <a:rPr lang="en-US" sz="1000">
                  <a:solidFill>
                    <a:srgbClr val="FFFFFF"/>
                  </a:solidFill>
                  <a:ea typeface="Arial" charset="0"/>
                  <a:cs typeface="Arial" charset="0"/>
                </a:rPr>
                <a:t>Web Accessibility / Internationalization / Device Independence / Mobile Access</a:t>
              </a:r>
            </a:p>
          </p:txBody>
        </p:sp>
        <p:sp>
          <p:nvSpPr>
            <p:cNvPr id="55" name="AutoShape 52"/>
            <p:cNvSpPr>
              <a:spLocks noChangeArrowheads="1"/>
            </p:cNvSpPr>
            <p:nvPr/>
          </p:nvSpPr>
          <p:spPr bwMode="auto">
            <a:xfrm>
              <a:off x="228" y="4118"/>
              <a:ext cx="6008" cy="181"/>
            </a:xfrm>
            <a:prstGeom prst="roundRect">
              <a:avLst>
                <a:gd name="adj" fmla="val 50000"/>
              </a:avLst>
            </a:prstGeom>
            <a:solidFill>
              <a:srgbClr val="84D8F9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prstTxWarp prst="textNoShape">
                <a:avLst/>
              </a:prstTxWarp>
            </a:bodyPr>
            <a:lstStyle/>
            <a:p>
              <a:pPr algn="ctr" hangingPunct="1">
                <a:lnSpc>
                  <a:spcPct val="100000"/>
                </a:lnSpc>
                <a:tabLst>
                  <a:tab pos="0" algn="l"/>
                  <a:tab pos="357188" algn="l"/>
                  <a:tab pos="715963" algn="l"/>
                  <a:tab pos="1074738" algn="l"/>
                  <a:tab pos="1433513" algn="l"/>
                  <a:tab pos="1792288" algn="l"/>
                  <a:tab pos="2151063" algn="l"/>
                  <a:tab pos="2509838" algn="l"/>
                  <a:tab pos="2868613" algn="l"/>
                  <a:tab pos="3227388" algn="l"/>
                  <a:tab pos="3586163" algn="l"/>
                  <a:tab pos="3944938" algn="l"/>
                  <a:tab pos="4303713" algn="l"/>
                  <a:tab pos="4662488" algn="l"/>
                  <a:tab pos="5021263" algn="l"/>
                  <a:tab pos="5380038" algn="l"/>
                  <a:tab pos="5738813" algn="l"/>
                  <a:tab pos="6097588" algn="l"/>
                  <a:tab pos="6456363" algn="l"/>
                  <a:tab pos="6815138" algn="l"/>
                  <a:tab pos="7173913" algn="l"/>
                  <a:tab pos="7239000" algn="l"/>
                  <a:tab pos="7962900" algn="l"/>
                  <a:tab pos="8686800" algn="l"/>
                  <a:tab pos="9410700" algn="l"/>
                </a:tabLst>
              </a:pPr>
              <a:r>
                <a:rPr lang="en-US" sz="1200">
                  <a:solidFill>
                    <a:srgbClr val="3F83C4"/>
                  </a:solidFill>
                  <a:ea typeface="Arial" charset="0"/>
                  <a:cs typeface="Arial" charset="0"/>
                </a:rPr>
                <a:t>Internet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3052</TotalTime>
  <Words>1050</Words>
  <Application>Microsoft Macintosh PowerPoint</Application>
  <PresentationFormat>Custom</PresentationFormat>
  <Paragraphs>193</Paragraphs>
  <Slides>25</Slides>
  <Notes>16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Origin</vt:lpstr>
      <vt:lpstr>What is W3C?     </vt:lpstr>
      <vt:lpstr>A bit of history…</vt:lpstr>
      <vt:lpstr>Why?</vt:lpstr>
      <vt:lpstr>I.e., development of the Web needs free and open technologies</vt:lpstr>
      <vt:lpstr>But technology has changed…</vt:lpstr>
      <vt:lpstr>New technological evolutions</vt:lpstr>
      <vt:lpstr>New technological evolutions (cont)</vt:lpstr>
      <vt:lpstr>Result: W3C’s activities have diversified</vt:lpstr>
      <vt:lpstr>Lots of technologies developed at W3C…</vt:lpstr>
      <vt:lpstr>But there are also “community” groups</vt:lpstr>
      <vt:lpstr>Good example: HCLS Interest Group</vt:lpstr>
      <vt:lpstr>Mission of HCLS IG</vt:lpstr>
      <vt:lpstr>HCLS Activities</vt:lpstr>
      <vt:lpstr>HCLS IG Task Forces</vt:lpstr>
      <vt:lpstr>Linked Open Drug Data</vt:lpstr>
      <vt:lpstr>HCLS IG Task Forces (cont)</vt:lpstr>
      <vt:lpstr>Future Plans for an HCLS IG</vt:lpstr>
      <vt:lpstr>How is that done at W3C?</vt:lpstr>
      <vt:lpstr>Membership from all over the World…</vt:lpstr>
      <vt:lpstr>W3C is international</vt:lpstr>
      <vt:lpstr>Technology creation at W3C</vt:lpstr>
      <vt:lpstr>There is also a public scrutiny</vt:lpstr>
      <vt:lpstr>Life of a group</vt:lpstr>
      <vt:lpstr>Summary</vt:lpstr>
      <vt:lpstr>Slide 25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W3C</dc:title>
  <dc:subject/>
  <dc:creator/>
  <cp:keywords/>
  <dc:description>Presentation planned for a PRISM Meeting, Stockholm, 2010</dc:description>
  <cp:lastModifiedBy>Ivan Herman</cp:lastModifiedBy>
  <cp:revision>164</cp:revision>
  <cp:lastPrinted>1601-01-01T00:00:00Z</cp:lastPrinted>
  <dcterms:created xsi:type="dcterms:W3CDTF">2010-05-18T05:31:49Z</dcterms:created>
  <dcterms:modified xsi:type="dcterms:W3CDTF">2010-05-18T05:36:19Z</dcterms:modified>
  <cp:category/>
</cp:coreProperties>
</file>