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0" r:id="rId4"/>
    <p:sldId id="261" r:id="rId5"/>
    <p:sldId id="258"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9F04ED-75EE-4FB1-B35D-74D4D2839329}" type="datetimeFigureOut">
              <a:rPr lang="en-US" smtClean="0"/>
              <a:pPr/>
              <a:t>10/6/2009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7BC51D-0C47-45E1-9D5E-8DDA4BA81A2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683ACB-FC39-442B-873E-870CE355D0AA}" type="datetime1">
              <a:rPr lang="en-US" smtClean="0"/>
              <a:pPr/>
              <a:t>10/6/2009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F862CF-C971-4A99-8D49-D5E36DFC6F65}" type="datetime1">
              <a:rPr lang="en-US" smtClean="0"/>
              <a:pPr/>
              <a:t>10/6/2009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375D6B-B3D1-478A-944E-4F8AC26C7232}" type="datetime1">
              <a:rPr lang="en-US" smtClean="0"/>
              <a:pPr/>
              <a:t>10/6/2009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43330F-CBA6-439E-8218-E8F1E6065C3A}" type="datetime1">
              <a:rPr lang="en-US" smtClean="0"/>
              <a:pPr/>
              <a:t>10/6/2009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C7971D-704A-48B6-8DEA-A1428A4F3096}" type="datetime1">
              <a:rPr lang="en-US" smtClean="0"/>
              <a:pPr/>
              <a:t>10/6/2009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1F8631-5DEF-4349-945F-37FFF176538C}" type="datetime1">
              <a:rPr lang="en-US" smtClean="0"/>
              <a:pPr/>
              <a:t>10/6/2009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C25071-CF01-4E3D-8D5E-D59E30B49F1F}" type="datetime1">
              <a:rPr lang="en-US" smtClean="0"/>
              <a:pPr/>
              <a:t>10/6/2009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21CD0E-D863-4C65-96CF-16B5350AA50F}" type="datetime1">
              <a:rPr lang="en-US" smtClean="0"/>
              <a:pPr/>
              <a:t>10/6/2009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A822A8-5E41-46E9-AFE4-68888EDD261A}" type="datetime1">
              <a:rPr lang="en-US" smtClean="0"/>
              <a:pPr/>
              <a:t>10/6/2009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9F8DE6-948B-4F76-8B1A-DC9063B34D9D}" type="datetime1">
              <a:rPr lang="en-US" smtClean="0"/>
              <a:pPr/>
              <a:t>10/6/2009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0C6207-8656-4DEB-8426-C9D49B7DF275}" type="datetime1">
              <a:rPr lang="en-US" smtClean="0"/>
              <a:pPr/>
              <a:t>10/6/2009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B5B4BC-C5A9-4048-A50E-DBD32E48BB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5CE8AB-D937-433B-BCC3-3F316D74620E}" type="datetime1">
              <a:rPr lang="en-US" smtClean="0"/>
              <a:pPr/>
              <a:t>10/6/2009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B5B4BC-C5A9-4048-A50E-DBD32E48BB6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emanticommunity.wik.is/Semantic_Community-Semantic_Exchange_February_17,_2009" TargetMode="External"/><Relationship Id="rId3" Type="http://schemas.openxmlformats.org/officeDocument/2006/relationships/hyperlink" Target="http://semanticommunity.net/" TargetMode="External"/><Relationship Id="rId7" Type="http://schemas.openxmlformats.org/officeDocument/2006/relationships/hyperlink" Target="http://www.w3.org/2007/eGov/IG/wiki/Main_Page" TargetMode="External"/><Relationship Id="rId12" Type="http://schemas.openxmlformats.org/officeDocument/2006/relationships/hyperlink" Target="http://federaldata.wik.is/May_13,_2009_Semantic_Web_Meetup" TargetMode="External"/><Relationship Id="rId2" Type="http://schemas.openxmlformats.org/officeDocument/2006/relationships/hyperlink" Target="http://federalsoa.wik.is/" TargetMode="External"/><Relationship Id="rId1" Type="http://schemas.openxmlformats.org/officeDocument/2006/relationships/slideLayout" Target="../slideLayouts/slideLayout2.xml"/><Relationship Id="rId6" Type="http://schemas.openxmlformats.org/officeDocument/2006/relationships/hyperlink" Target="http://www.semantic-conference.com/session/1797/" TargetMode="External"/><Relationship Id="rId11" Type="http://schemas.openxmlformats.org/officeDocument/2006/relationships/hyperlink" Target="http://semweb.meetup.com/31/" TargetMode="External"/><Relationship Id="rId5" Type="http://schemas.openxmlformats.org/officeDocument/2006/relationships/hyperlink" Target="http://nsfaccountingontology.wik.is/" TargetMode="External"/><Relationship Id="rId10" Type="http://schemas.openxmlformats.org/officeDocument/2006/relationships/hyperlink" Target="http://www.google.com/search?sourceid=navclient&amp;aq=0h&amp;oq=federal+data+&amp;ie=UTF-8&amp;rlz=1T4GFRE_enUS328US328&amp;q=federal+data+population+data" TargetMode="External"/><Relationship Id="rId4" Type="http://schemas.openxmlformats.org/officeDocument/2006/relationships/hyperlink" Target="http://healthitgov.wik.is/IAC_Architecture_Plus_Seminar_March_13,_2008" TargetMode="External"/><Relationship Id="rId9" Type="http://schemas.openxmlformats.org/officeDocument/2006/relationships/hyperlink" Target="http://federaldata.wik.is/Federal_Enterprise_Architecture_Reference_Model_Revision_Submission_For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manticommunity.net/" TargetMode="External"/><Relationship Id="rId2" Type="http://schemas.openxmlformats.org/officeDocument/2006/relationships/hyperlink" Target="mailto:niemann.brand@epa.gov" TargetMode="External"/><Relationship Id="rId1" Type="http://schemas.openxmlformats.org/officeDocument/2006/relationships/slideLayout" Target="../slideLayouts/slideLayout2.xml"/><Relationship Id="rId4" Type="http://schemas.openxmlformats.org/officeDocument/2006/relationships/hyperlink" Target="http://www.twitter.com/bniemanns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2609851"/>
          </a:xfrm>
        </p:spPr>
        <p:txBody>
          <a:bodyPr>
            <a:normAutofit fontScale="90000"/>
          </a:bodyPr>
          <a:lstStyle/>
          <a:p>
            <a:r>
              <a:rPr lang="en-US" dirty="0" smtClean="0"/>
              <a:t>"Open discussion of the impact of Semantically-enabled data and techniques within </a:t>
            </a:r>
            <a:r>
              <a:rPr lang="en-US" dirty="0" err="1" smtClean="0"/>
              <a:t>eGov</a:t>
            </a:r>
            <a:r>
              <a:rPr lang="en-US" dirty="0" smtClean="0"/>
              <a:t> projects, e.g. Data.gov</a:t>
            </a:r>
            <a:endParaRPr lang="en-US" dirty="0"/>
          </a:p>
        </p:txBody>
      </p:sp>
      <p:sp>
        <p:nvSpPr>
          <p:cNvPr id="3" name="Subtitle 2"/>
          <p:cNvSpPr>
            <a:spLocks noGrp="1"/>
          </p:cNvSpPr>
          <p:nvPr>
            <p:ph type="subTitle" idx="1"/>
          </p:nvPr>
        </p:nvSpPr>
        <p:spPr>
          <a:xfrm>
            <a:off x="838200" y="3886200"/>
            <a:ext cx="7467600" cy="1752600"/>
          </a:xfrm>
        </p:spPr>
        <p:txBody>
          <a:bodyPr>
            <a:normAutofit fontScale="70000" lnSpcReduction="20000"/>
          </a:bodyPr>
          <a:lstStyle/>
          <a:p>
            <a:r>
              <a:rPr lang="en-US" dirty="0" smtClean="0"/>
              <a:t>Workshop on Improving Access - Financial Data on the Web</a:t>
            </a:r>
          </a:p>
          <a:p>
            <a:r>
              <a:rPr lang="en-US" dirty="0" smtClean="0"/>
              <a:t>Brand </a:t>
            </a:r>
            <a:r>
              <a:rPr lang="en-US" dirty="0" err="1" smtClean="0"/>
              <a:t>Niemann</a:t>
            </a:r>
            <a:r>
              <a:rPr lang="en-US" dirty="0" smtClean="0"/>
              <a:t>, US EPA</a:t>
            </a:r>
          </a:p>
          <a:p>
            <a:r>
              <a:rPr lang="en-US" dirty="0" smtClean="0"/>
              <a:t>Invited Expert to the W3C </a:t>
            </a:r>
            <a:r>
              <a:rPr lang="en-US" dirty="0" err="1" smtClean="0"/>
              <a:t>eGovernment</a:t>
            </a:r>
            <a:r>
              <a:rPr lang="en-US" dirty="0" smtClean="0"/>
              <a:t> Interest Group</a:t>
            </a:r>
          </a:p>
          <a:p>
            <a:r>
              <a:rPr lang="en-US" dirty="0" smtClean="0"/>
              <a:t>October 6, 2009</a:t>
            </a:r>
            <a:endParaRPr lang="en-US" dirty="0"/>
          </a:p>
        </p:txBody>
      </p:sp>
      <p:sp>
        <p:nvSpPr>
          <p:cNvPr id="4" name="Slide Number Placeholder 3"/>
          <p:cNvSpPr>
            <a:spLocks noGrp="1"/>
          </p:cNvSpPr>
          <p:nvPr>
            <p:ph type="sldNum" sz="quarter" idx="12"/>
          </p:nvPr>
        </p:nvSpPr>
        <p:spPr/>
        <p:txBody>
          <a:bodyPr/>
          <a:lstStyle/>
          <a:p>
            <a:fld id="{8BB5B4BC-C5A9-4048-A50E-DBD32E48BB6B}" type="slidenum">
              <a:rPr lang="en-US" smtClean="0"/>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Data.gov Concepts of Operations</a:t>
            </a:r>
            <a:endParaRPr lang="en-US" dirty="0"/>
          </a:p>
        </p:txBody>
      </p:sp>
      <p:sp>
        <p:nvSpPr>
          <p:cNvPr id="3" name="Content Placeholder 2"/>
          <p:cNvSpPr>
            <a:spLocks noGrp="1"/>
          </p:cNvSpPr>
          <p:nvPr>
            <p:ph idx="1"/>
          </p:nvPr>
        </p:nvSpPr>
        <p:spPr/>
        <p:txBody>
          <a:bodyPr/>
          <a:lstStyle/>
          <a:p>
            <a:r>
              <a:rPr lang="en-US" sz="2800" dirty="0" smtClean="0"/>
              <a:t>Key Excerpt (September 4</a:t>
            </a:r>
            <a:r>
              <a:rPr lang="en-US" sz="2800" baseline="30000" dirty="0" smtClean="0"/>
              <a:t>th</a:t>
            </a:r>
            <a:r>
              <a:rPr lang="en-US" sz="2800" dirty="0" smtClean="0"/>
              <a:t> DRAFT):</a:t>
            </a:r>
          </a:p>
          <a:p>
            <a:pPr lvl="1"/>
            <a:r>
              <a:rPr lang="en-US" sz="2400" dirty="0" smtClean="0"/>
              <a:t>As semantically enabled data concepts are matured and pilots are successfully executed, the Data.gov team will provide specific guidance to help agencies implement semantic markup within their datasets. Specifically, the Data.gov team will not only leverage semantically enabled techniques within the Data.gov site, but will help agencies implement semantically enabled data within their datasets so that the datasets can be better leveraged not only by Data.gov but also by other end users of the data.</a:t>
            </a:r>
          </a:p>
          <a:p>
            <a:r>
              <a:rPr lang="en-US" dirty="0" smtClean="0"/>
              <a:t>What is your reaction to this?</a:t>
            </a:r>
          </a:p>
        </p:txBody>
      </p:sp>
      <p:sp>
        <p:nvSpPr>
          <p:cNvPr id="4" name="Slide Number Placeholder 3"/>
          <p:cNvSpPr>
            <a:spLocks noGrp="1"/>
          </p:cNvSpPr>
          <p:nvPr>
            <p:ph type="sldNum" sz="quarter" idx="12"/>
          </p:nvPr>
        </p:nvSpPr>
        <p:spPr/>
        <p:txBody>
          <a:bodyPr/>
          <a:lstStyle/>
          <a:p>
            <a:fld id="{8BB5B4BC-C5A9-4048-A50E-DBD32E48BB6B}"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Linked Data</a:t>
            </a:r>
            <a:endParaRPr lang="en-US" dirty="0"/>
          </a:p>
        </p:txBody>
      </p:sp>
      <p:sp>
        <p:nvSpPr>
          <p:cNvPr id="3" name="Content Placeholder 2"/>
          <p:cNvSpPr>
            <a:spLocks noGrp="1"/>
          </p:cNvSpPr>
          <p:nvPr>
            <p:ph idx="1"/>
          </p:nvPr>
        </p:nvSpPr>
        <p:spPr/>
        <p:txBody>
          <a:bodyPr/>
          <a:lstStyle/>
          <a:p>
            <a:r>
              <a:rPr lang="en-US" dirty="0" smtClean="0"/>
              <a:t>Key Concepts of RDF and OWL:</a:t>
            </a:r>
          </a:p>
          <a:p>
            <a:pPr lvl="1"/>
            <a:r>
              <a:rPr lang="en-US" dirty="0" smtClean="0"/>
              <a:t>Works for structured, semi-structured, and un-structured information.</a:t>
            </a:r>
          </a:p>
          <a:p>
            <a:pPr lvl="1"/>
            <a:r>
              <a:rPr lang="en-US" dirty="0" smtClean="0"/>
              <a:t>Metadata and data travel together.</a:t>
            </a:r>
          </a:p>
          <a:p>
            <a:pPr lvl="1"/>
            <a:r>
              <a:rPr lang="en-US" dirty="0" smtClean="0"/>
              <a:t>Machine  - </a:t>
            </a:r>
            <a:r>
              <a:rPr lang="en-US" dirty="0" err="1" smtClean="0"/>
              <a:t>processible</a:t>
            </a:r>
            <a:r>
              <a:rPr lang="en-US" dirty="0" smtClean="0"/>
              <a:t>.</a:t>
            </a:r>
          </a:p>
          <a:p>
            <a:pPr lvl="1"/>
            <a:r>
              <a:rPr lang="en-US" dirty="0" smtClean="0"/>
              <a:t>Supports relational – like joins over the network.</a:t>
            </a:r>
          </a:p>
          <a:p>
            <a:pPr lvl="1"/>
            <a:r>
              <a:rPr lang="en-US" dirty="0" err="1" smtClean="0"/>
              <a:t>Inferencing</a:t>
            </a:r>
            <a:r>
              <a:rPr lang="en-US" dirty="0" smtClean="0"/>
              <a:t> / reasoning (still in development for scalability).</a:t>
            </a:r>
          </a:p>
        </p:txBody>
      </p:sp>
      <p:sp>
        <p:nvSpPr>
          <p:cNvPr id="4" name="Slide Number Placeholder 3"/>
          <p:cNvSpPr>
            <a:spLocks noGrp="1"/>
          </p:cNvSpPr>
          <p:nvPr>
            <p:ph type="sldNum" sz="quarter" idx="12"/>
          </p:nvPr>
        </p:nvSpPr>
        <p:spPr/>
        <p:txBody>
          <a:bodyPr/>
          <a:lstStyle/>
          <a:p>
            <a:fld id="{8BB5B4BC-C5A9-4048-A50E-DBD32E48BB6B}"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Federal Segment Architecture Methodology Step 4: Principle 5*</a:t>
            </a:r>
            <a:endParaRPr lang="en-US" dirty="0"/>
          </a:p>
        </p:txBody>
      </p:sp>
      <p:graphicFrame>
        <p:nvGraphicFramePr>
          <p:cNvPr id="7" name="Content Placeholder 6"/>
          <p:cNvGraphicFramePr>
            <a:graphicFrameLocks noGrp="1"/>
          </p:cNvGraphicFramePr>
          <p:nvPr>
            <p:ph idx="1"/>
          </p:nvPr>
        </p:nvGraphicFramePr>
        <p:xfrm>
          <a:off x="457200" y="1600200"/>
          <a:ext cx="8229600" cy="4114800"/>
        </p:xfrm>
        <a:graphic>
          <a:graphicData uri="http://schemas.openxmlformats.org/drawingml/2006/table">
            <a:tbl>
              <a:tblPr firstRow="1" bandRow="1">
                <a:tableStyleId>{5C22544A-7EE6-4342-B048-85BDC9FD1C3A}</a:tableStyleId>
              </a:tblPr>
              <a:tblGrid>
                <a:gridCol w="2743200"/>
                <a:gridCol w="2743200"/>
                <a:gridCol w="2743200"/>
              </a:tblGrid>
              <a:tr h="685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smtClean="0">
                          <a:ln>
                            <a:noFill/>
                          </a:ln>
                          <a:solidFill>
                            <a:schemeClr val="tx1"/>
                          </a:solidFill>
                          <a:effectLst/>
                          <a:latin typeface="Arial" charset="0"/>
                        </a:rPr>
                        <a:t>Data (markup)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smtClean="0">
                          <a:ln>
                            <a:noFill/>
                          </a:ln>
                          <a:solidFill>
                            <a:schemeClr val="tx1"/>
                          </a:solidFill>
                          <a:effectLst/>
                          <a:latin typeface="Arial" charset="0"/>
                        </a:rPr>
                        <a:t>Business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smtClean="0">
                          <a:ln>
                            <a:noFill/>
                          </a:ln>
                          <a:solidFill>
                            <a:schemeClr val="tx1"/>
                          </a:solidFill>
                          <a:effectLst/>
                          <a:latin typeface="Arial" charset="0"/>
                        </a:rPr>
                        <a:t>Presentation</a:t>
                      </a:r>
                    </a:p>
                  </a:txBody>
                  <a:tcPr/>
                </a:tc>
              </a:tr>
              <a:tr h="685800">
                <a:tc>
                  <a:txBody>
                    <a:bodyPr/>
                    <a:lstStyle/>
                    <a:p>
                      <a:r>
                        <a:rPr lang="en-US" dirty="0" smtClean="0"/>
                        <a:t>None</a:t>
                      </a:r>
                      <a:endParaRPr lang="en-US" dirty="0"/>
                    </a:p>
                  </a:txBody>
                  <a:tcPr/>
                </a:tc>
                <a:tc>
                  <a:txBody>
                    <a:bodyPr/>
                    <a:lstStyle/>
                    <a:p>
                      <a:r>
                        <a:rPr lang="en-US" dirty="0" smtClean="0"/>
                        <a:t>Silos</a:t>
                      </a:r>
                      <a:endParaRPr lang="en-US" dirty="0"/>
                    </a:p>
                  </a:txBody>
                  <a:tcPr/>
                </a:tc>
                <a:tc>
                  <a:txBody>
                    <a:bodyPr/>
                    <a:lstStyle/>
                    <a:p>
                      <a:r>
                        <a:rPr lang="en-US" dirty="0" smtClean="0"/>
                        <a:t>“One-Offs”</a:t>
                      </a:r>
                      <a:endParaRPr lang="en-US" dirty="0"/>
                    </a:p>
                  </a:txBody>
                  <a:tcPr/>
                </a:tc>
              </a:tr>
              <a:tr h="685800">
                <a:tc>
                  <a:txBody>
                    <a:bodyPr/>
                    <a:lstStyle/>
                    <a:p>
                      <a:r>
                        <a:rPr lang="en-US" dirty="0" smtClean="0"/>
                        <a:t>XML / </a:t>
                      </a:r>
                      <a:r>
                        <a:rPr lang="en-US" dirty="0" err="1" smtClean="0"/>
                        <a:t>XQuery</a:t>
                      </a:r>
                      <a:endParaRPr lang="en-US" dirty="0"/>
                    </a:p>
                  </a:txBody>
                  <a:tcPr/>
                </a:tc>
                <a:tc>
                  <a:txBody>
                    <a:bodyPr/>
                    <a:lstStyle/>
                    <a:p>
                      <a:r>
                        <a:rPr lang="en-US" dirty="0" smtClean="0"/>
                        <a:t>Collaboration</a:t>
                      </a:r>
                      <a:endParaRPr lang="en-US" dirty="0"/>
                    </a:p>
                  </a:txBody>
                  <a:tcPr/>
                </a:tc>
                <a:tc>
                  <a:txBody>
                    <a:bodyPr/>
                    <a:lstStyle/>
                    <a:p>
                      <a:r>
                        <a:rPr lang="en-US" dirty="0" smtClean="0"/>
                        <a:t>“Author Once-Use Many”</a:t>
                      </a:r>
                      <a:endParaRPr lang="en-US" dirty="0"/>
                    </a:p>
                  </a:txBody>
                  <a:tcPr/>
                </a:tc>
              </a:tr>
              <a:tr h="685800">
                <a:tc>
                  <a:txBody>
                    <a:bodyPr/>
                    <a:lstStyle/>
                    <a:p>
                      <a:r>
                        <a:rPr lang="en-US" dirty="0" smtClean="0"/>
                        <a:t>RDF / SPARQL</a:t>
                      </a:r>
                      <a:endParaRPr lang="en-US" dirty="0"/>
                    </a:p>
                  </a:txBody>
                  <a:tcPr/>
                </a:tc>
                <a:tc>
                  <a:txBody>
                    <a:bodyPr/>
                    <a:lstStyle/>
                    <a:p>
                      <a:r>
                        <a:rPr lang="en-US" dirty="0" smtClean="0"/>
                        <a:t>Relational-like</a:t>
                      </a:r>
                      <a:r>
                        <a:rPr lang="en-US" baseline="0" dirty="0" smtClean="0"/>
                        <a:t> Joins</a:t>
                      </a:r>
                      <a:endParaRPr lang="en-US" dirty="0"/>
                    </a:p>
                  </a:txBody>
                  <a:tcPr/>
                </a:tc>
                <a:tc>
                  <a:txBody>
                    <a:bodyPr/>
                    <a:lstStyle/>
                    <a:p>
                      <a:r>
                        <a:rPr lang="en-US" dirty="0" smtClean="0"/>
                        <a:t>Federation</a:t>
                      </a:r>
                      <a:endParaRPr lang="en-US" dirty="0"/>
                    </a:p>
                  </a:txBody>
                  <a:tcPr/>
                </a:tc>
              </a:tr>
              <a:tr h="685800">
                <a:tc>
                  <a:txBody>
                    <a:bodyPr/>
                    <a:lstStyle/>
                    <a:p>
                      <a:r>
                        <a:rPr lang="en-US" dirty="0" smtClean="0"/>
                        <a:t>RIF / SPIN</a:t>
                      </a:r>
                      <a:endParaRPr lang="en-US" dirty="0"/>
                    </a:p>
                  </a:txBody>
                  <a:tcPr/>
                </a:tc>
                <a:tc>
                  <a:txBody>
                    <a:bodyPr/>
                    <a:lstStyle/>
                    <a:p>
                      <a:r>
                        <a:rPr lang="en-US" dirty="0" smtClean="0"/>
                        <a:t>Rules</a:t>
                      </a:r>
                      <a:endParaRPr lang="en-US" dirty="0"/>
                    </a:p>
                  </a:txBody>
                  <a:tcPr/>
                </a:tc>
                <a:tc>
                  <a:txBody>
                    <a:bodyPr/>
                    <a:lstStyle/>
                    <a:p>
                      <a:r>
                        <a:rPr lang="en-US" dirty="0" smtClean="0"/>
                        <a:t>Logic</a:t>
                      </a:r>
                      <a:endParaRPr lang="en-US" dirty="0"/>
                    </a:p>
                  </a:txBody>
                  <a:tcPr/>
                </a:tc>
              </a:tr>
              <a:tr h="685800">
                <a:tc>
                  <a:txBody>
                    <a:bodyPr/>
                    <a:lstStyle/>
                    <a:p>
                      <a:r>
                        <a:rPr lang="en-US" dirty="0" smtClean="0"/>
                        <a:t>OWL</a:t>
                      </a:r>
                      <a:endParaRPr lang="en-US" dirty="0"/>
                    </a:p>
                  </a:txBody>
                  <a:tcPr/>
                </a:tc>
                <a:tc>
                  <a:txBody>
                    <a:bodyPr/>
                    <a:lstStyle/>
                    <a:p>
                      <a:r>
                        <a:rPr lang="en-US" dirty="0" smtClean="0"/>
                        <a:t>Reasoning</a:t>
                      </a:r>
                      <a:endParaRPr lang="en-US" dirty="0"/>
                    </a:p>
                  </a:txBody>
                  <a:tcPr/>
                </a:tc>
                <a:tc>
                  <a:txBody>
                    <a:bodyPr/>
                    <a:lstStyle/>
                    <a:p>
                      <a:r>
                        <a:rPr lang="en-US" dirty="0" err="1" smtClean="0"/>
                        <a:t>Inferencing</a:t>
                      </a:r>
                      <a:endParaRPr lang="en-US" dirty="0"/>
                    </a:p>
                  </a:txBody>
                  <a:tcPr/>
                </a:tc>
              </a:tr>
            </a:tbl>
          </a:graphicData>
        </a:graphic>
      </p:graphicFrame>
      <p:sp>
        <p:nvSpPr>
          <p:cNvPr id="4" name="TextBox 3"/>
          <p:cNvSpPr txBox="1"/>
          <p:nvPr/>
        </p:nvSpPr>
        <p:spPr>
          <a:xfrm>
            <a:off x="7391400" y="2362200"/>
            <a:ext cx="184731" cy="369332"/>
          </a:xfrm>
          <a:prstGeom prst="rect">
            <a:avLst/>
          </a:prstGeom>
          <a:noFill/>
        </p:spPr>
        <p:txBody>
          <a:bodyPr wrap="none" rtlCol="0">
            <a:spAutoFit/>
          </a:bodyPr>
          <a:lstStyle/>
          <a:p>
            <a:endParaRPr lang="en-US" dirty="0"/>
          </a:p>
        </p:txBody>
      </p:sp>
      <p:sp>
        <p:nvSpPr>
          <p:cNvPr id="5" name="TextBox 4"/>
          <p:cNvSpPr txBox="1"/>
          <p:nvPr/>
        </p:nvSpPr>
        <p:spPr>
          <a:xfrm>
            <a:off x="685800" y="6211669"/>
            <a:ext cx="6255495" cy="646331"/>
          </a:xfrm>
          <a:prstGeom prst="rect">
            <a:avLst/>
          </a:prstGeom>
          <a:noFill/>
        </p:spPr>
        <p:txBody>
          <a:bodyPr wrap="none" rtlCol="0">
            <a:spAutoFit/>
          </a:bodyPr>
          <a:lstStyle/>
          <a:p>
            <a:r>
              <a:rPr lang="en-US" dirty="0" smtClean="0"/>
              <a:t>* Evolution based on September 2009 DRAFT Data.gov CONCOPs</a:t>
            </a:r>
          </a:p>
          <a:p>
            <a:endParaRPr lang="en-US" dirty="0"/>
          </a:p>
        </p:txBody>
      </p:sp>
      <p:sp>
        <p:nvSpPr>
          <p:cNvPr id="8" name="Slide Number Placeholder 7"/>
          <p:cNvSpPr>
            <a:spLocks noGrp="1"/>
          </p:cNvSpPr>
          <p:nvPr>
            <p:ph type="sldNum" sz="quarter" idx="12"/>
          </p:nvPr>
        </p:nvSpPr>
        <p:spPr/>
        <p:txBody>
          <a:bodyPr/>
          <a:lstStyle/>
          <a:p>
            <a:fld id="{8BB5B4BC-C5A9-4048-A50E-DBD32E48BB6B}"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Little History of How We Got Here</a:t>
            </a:r>
            <a:endParaRPr lang="en-US" dirty="0"/>
          </a:p>
        </p:txBody>
      </p:sp>
      <p:sp>
        <p:nvSpPr>
          <p:cNvPr id="3" name="Content Placeholder 2"/>
          <p:cNvSpPr>
            <a:spLocks noGrp="1"/>
          </p:cNvSpPr>
          <p:nvPr>
            <p:ph idx="1"/>
          </p:nvPr>
        </p:nvSpPr>
        <p:spPr>
          <a:xfrm>
            <a:off x="457200" y="1447800"/>
            <a:ext cx="8229600" cy="5029200"/>
          </a:xfrm>
        </p:spPr>
        <p:txBody>
          <a:bodyPr>
            <a:normAutofit fontScale="62500" lnSpcReduction="20000"/>
          </a:bodyPr>
          <a:lstStyle/>
          <a:p>
            <a:r>
              <a:rPr lang="en-US" dirty="0" smtClean="0">
                <a:hlinkClick r:id="rId2"/>
              </a:rPr>
              <a:t>SOA </a:t>
            </a:r>
            <a:r>
              <a:rPr lang="en-US" dirty="0" err="1" smtClean="0">
                <a:hlinkClick r:id="rId2"/>
              </a:rPr>
              <a:t>CoP</a:t>
            </a:r>
            <a:r>
              <a:rPr lang="en-US" dirty="0" smtClean="0">
                <a:hlinkClick r:id="rId2"/>
              </a:rPr>
              <a:t> </a:t>
            </a:r>
            <a:r>
              <a:rPr lang="en-US" dirty="0" smtClean="0"/>
              <a:t>and </a:t>
            </a:r>
            <a:r>
              <a:rPr lang="en-US" dirty="0" smtClean="0">
                <a:hlinkClick r:id="rId3"/>
              </a:rPr>
              <a:t>SICOP</a:t>
            </a:r>
            <a:r>
              <a:rPr lang="en-US" dirty="0" smtClean="0"/>
              <a:t> Conferences and Pilots: SOA, Semantic Interoperability, and XBRL , NIEM, etc.</a:t>
            </a:r>
          </a:p>
          <a:p>
            <a:pPr lvl="1"/>
            <a:r>
              <a:rPr lang="en-US" dirty="0" smtClean="0"/>
              <a:t>Pilots for the 9</a:t>
            </a:r>
            <a:r>
              <a:rPr lang="en-US" baseline="30000" dirty="0" smtClean="0"/>
              <a:t>th</a:t>
            </a:r>
            <a:r>
              <a:rPr lang="en-US" dirty="0" smtClean="0"/>
              <a:t> SOA for </a:t>
            </a:r>
            <a:r>
              <a:rPr lang="en-US" dirty="0" err="1" smtClean="0"/>
              <a:t>eGov</a:t>
            </a:r>
            <a:r>
              <a:rPr lang="en-US" dirty="0" smtClean="0"/>
              <a:t> Conference, April 5</a:t>
            </a:r>
            <a:r>
              <a:rPr lang="en-US" baseline="30000" dirty="0" smtClean="0"/>
              <a:t>th</a:t>
            </a:r>
            <a:r>
              <a:rPr lang="en-US" dirty="0" smtClean="0"/>
              <a:t>, 2010</a:t>
            </a:r>
          </a:p>
          <a:p>
            <a:r>
              <a:rPr lang="en-US" dirty="0" smtClean="0">
                <a:hlinkClick r:id="rId4"/>
              </a:rPr>
              <a:t>ISE EA Statement on RDF/OWL</a:t>
            </a:r>
            <a:r>
              <a:rPr lang="en-US" dirty="0" smtClean="0"/>
              <a:t>: Jeremy Warren at EA2009  agreed still the goal!</a:t>
            </a:r>
          </a:p>
          <a:p>
            <a:r>
              <a:rPr lang="en-US" dirty="0" smtClean="0">
                <a:hlinkClick r:id="rId5"/>
              </a:rPr>
              <a:t>NSF Accounting Ontology Workshop 2008</a:t>
            </a:r>
            <a:r>
              <a:rPr lang="en-US" dirty="0" smtClean="0"/>
              <a:t>: Conceptual Diagram – Semantic Expressiveness Versus Benefit.</a:t>
            </a:r>
          </a:p>
          <a:p>
            <a:r>
              <a:rPr lang="en-US" dirty="0" err="1" smtClean="0">
                <a:hlinkClick r:id="rId6"/>
              </a:rPr>
              <a:t>SemTech</a:t>
            </a:r>
            <a:r>
              <a:rPr lang="en-US" dirty="0" smtClean="0">
                <a:hlinkClick r:id="rId6"/>
              </a:rPr>
              <a:t> 2009</a:t>
            </a:r>
            <a:r>
              <a:rPr lang="en-US" dirty="0" smtClean="0"/>
              <a:t>: Diane and Dave Conversion of XBRL to RDF.</a:t>
            </a:r>
          </a:p>
          <a:p>
            <a:r>
              <a:rPr lang="en-US" dirty="0" smtClean="0">
                <a:hlinkClick r:id="rId7"/>
              </a:rPr>
              <a:t>W3C </a:t>
            </a:r>
            <a:r>
              <a:rPr lang="en-US" dirty="0" err="1" smtClean="0">
                <a:hlinkClick r:id="rId7"/>
              </a:rPr>
              <a:t>eGov</a:t>
            </a:r>
            <a:r>
              <a:rPr lang="en-US" dirty="0" smtClean="0">
                <a:hlinkClick r:id="rId7"/>
              </a:rPr>
              <a:t> SIG</a:t>
            </a:r>
            <a:r>
              <a:rPr lang="en-US" dirty="0" smtClean="0"/>
              <a:t>: Series of Meetings and Notes.</a:t>
            </a:r>
          </a:p>
          <a:p>
            <a:r>
              <a:rPr lang="en-US" dirty="0" err="1" smtClean="0">
                <a:hlinkClick r:id="rId8"/>
              </a:rPr>
              <a:t>SICoP</a:t>
            </a:r>
            <a:r>
              <a:rPr lang="en-US" dirty="0" smtClean="0">
                <a:hlinkClick r:id="rId8"/>
              </a:rPr>
              <a:t> Special Conference February 17</a:t>
            </a:r>
            <a:r>
              <a:rPr lang="en-US" baseline="30000" dirty="0" smtClean="0">
                <a:hlinkClick r:id="rId8"/>
              </a:rPr>
              <a:t>th</a:t>
            </a:r>
            <a:r>
              <a:rPr lang="en-US" dirty="0" smtClean="0"/>
              <a:t>: Netherlands Demo and TQ - SPIN Demo.</a:t>
            </a:r>
          </a:p>
          <a:p>
            <a:r>
              <a:rPr lang="en-US" dirty="0" smtClean="0">
                <a:hlinkClick r:id="rId9"/>
              </a:rPr>
              <a:t>DRM </a:t>
            </a:r>
            <a:r>
              <a:rPr lang="en-US" dirty="0" err="1" smtClean="0">
                <a:hlinkClick r:id="rId9"/>
              </a:rPr>
              <a:t>CoP</a:t>
            </a:r>
            <a:r>
              <a:rPr lang="en-US" dirty="0" smtClean="0">
                <a:hlinkClick r:id="rId9"/>
              </a:rPr>
              <a:t> Work on DRM 3.0 and Pilots</a:t>
            </a:r>
            <a:r>
              <a:rPr lang="en-US" dirty="0" smtClean="0"/>
              <a:t>: </a:t>
            </a:r>
          </a:p>
          <a:p>
            <a:pPr lvl="1"/>
            <a:r>
              <a:rPr lang="en-US" dirty="0" smtClean="0">
                <a:hlinkClick r:id="rId10"/>
              </a:rPr>
              <a:t>Google: Federal data population data </a:t>
            </a:r>
            <a:r>
              <a:rPr lang="en-US" dirty="0" smtClean="0"/>
              <a:t>- two hits illustrate DRM 3.0 concepts - difference from Census hit - real data and </a:t>
            </a:r>
            <a:r>
              <a:rPr lang="en-US" dirty="0" err="1" smtClean="0"/>
              <a:t>reuseable</a:t>
            </a:r>
            <a:r>
              <a:rPr lang="en-US" dirty="0" smtClean="0"/>
              <a:t> (Web 2.0/3.0). Data Model Ontology for the Government (Hay).</a:t>
            </a:r>
          </a:p>
          <a:p>
            <a:r>
              <a:rPr lang="en-US" dirty="0" smtClean="0">
                <a:hlinkClick r:id="rId11"/>
              </a:rPr>
              <a:t>Semantic Web </a:t>
            </a:r>
            <a:r>
              <a:rPr lang="en-US" dirty="0" err="1" smtClean="0">
                <a:hlinkClick r:id="rId11"/>
              </a:rPr>
              <a:t>Meetups</a:t>
            </a:r>
            <a:r>
              <a:rPr lang="en-US" dirty="0" smtClean="0"/>
              <a:t>:</a:t>
            </a:r>
          </a:p>
          <a:p>
            <a:pPr lvl="1"/>
            <a:r>
              <a:rPr lang="en-US" dirty="0" smtClean="0">
                <a:hlinkClick r:id="rId12"/>
              </a:rPr>
              <a:t>May 13</a:t>
            </a:r>
            <a:r>
              <a:rPr lang="en-US" baseline="30000" dirty="0" smtClean="0">
                <a:hlinkClick r:id="rId12"/>
              </a:rPr>
              <a:t>th</a:t>
            </a:r>
            <a:r>
              <a:rPr lang="en-US" dirty="0" smtClean="0">
                <a:hlinkClick r:id="rId12"/>
              </a:rPr>
              <a:t> </a:t>
            </a:r>
            <a:r>
              <a:rPr lang="en-US" dirty="0" smtClean="0"/>
              <a:t>in Washington, DC</a:t>
            </a:r>
          </a:p>
          <a:p>
            <a:pPr lvl="1"/>
            <a:r>
              <a:rPr lang="en-US" dirty="0" smtClean="0"/>
              <a:t>1000s working around the world on Open Linked Data</a:t>
            </a:r>
          </a:p>
          <a:p>
            <a:endParaRPr lang="en-US" dirty="0"/>
          </a:p>
        </p:txBody>
      </p:sp>
      <p:sp>
        <p:nvSpPr>
          <p:cNvPr id="4" name="Slide Number Placeholder 3"/>
          <p:cNvSpPr>
            <a:spLocks noGrp="1"/>
          </p:cNvSpPr>
          <p:nvPr>
            <p:ph type="sldNum" sz="quarter" idx="12"/>
          </p:nvPr>
        </p:nvSpPr>
        <p:spPr/>
        <p:txBody>
          <a:bodyPr/>
          <a:lstStyle/>
          <a:p>
            <a:fld id="{8BB5B4BC-C5A9-4048-A50E-DBD32E48BB6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dirty="0" smtClean="0">
                <a:hlinkClick r:id="rId2"/>
              </a:rPr>
              <a:t>niemann.brand@epa.gov</a:t>
            </a:r>
            <a:endParaRPr lang="en-US" dirty="0" smtClean="0"/>
          </a:p>
          <a:p>
            <a:r>
              <a:rPr lang="en-US" dirty="0" smtClean="0"/>
              <a:t>202-564-9491</a:t>
            </a:r>
          </a:p>
          <a:p>
            <a:r>
              <a:rPr lang="en-US" dirty="0" smtClean="0">
                <a:hlinkClick r:id="rId3"/>
              </a:rPr>
              <a:t>http://semanticommunity.net</a:t>
            </a:r>
            <a:endParaRPr lang="en-US" dirty="0" smtClean="0"/>
          </a:p>
          <a:p>
            <a:pPr>
              <a:lnSpc>
                <a:spcPct val="80000"/>
              </a:lnSpc>
            </a:pPr>
            <a:r>
              <a:rPr lang="en-US" dirty="0" smtClean="0">
                <a:hlinkClick r:id="rId4"/>
              </a:rPr>
              <a:t>http://www.twitter.com/bniemannsr</a:t>
            </a:r>
            <a:endParaRPr lang="en-US" dirty="0" smtClean="0"/>
          </a:p>
          <a:p>
            <a:endParaRPr lang="en-US" dirty="0"/>
          </a:p>
        </p:txBody>
      </p:sp>
      <p:sp>
        <p:nvSpPr>
          <p:cNvPr id="4" name="Slide Number Placeholder 3"/>
          <p:cNvSpPr>
            <a:spLocks noGrp="1"/>
          </p:cNvSpPr>
          <p:nvPr>
            <p:ph type="sldNum" sz="quarter" idx="12"/>
          </p:nvPr>
        </p:nvSpPr>
        <p:spPr/>
        <p:txBody>
          <a:bodyPr/>
          <a:lstStyle/>
          <a:p>
            <a:fld id="{8BB5B4BC-C5A9-4048-A50E-DBD32E48BB6B}" type="slidenum">
              <a:rPr lang="en-US" smtClean="0"/>
              <a:pPr/>
              <a:t>6</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1162</TotalTime>
  <Words>431</Words>
  <Application>Microsoft Office PowerPoint</Application>
  <PresentationFormat>On-screen Show (4:3)</PresentationFormat>
  <Paragraphs>60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"Open discussion of the impact of Semantically-enabled data and techniques within eGov projects, e.g. Data.gov</vt:lpstr>
      <vt:lpstr>Data.gov Concepts of Operations</vt:lpstr>
      <vt:lpstr>Open Linked Data</vt:lpstr>
      <vt:lpstr>Federal Segment Architecture Methodology Step 4: Principle 5*</vt:lpstr>
      <vt:lpstr>A Little History of How We Got Here</vt:lpstr>
      <vt:lpstr>Contact Information</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discussion of the impact of Semantically-enabled data and techniques within eGov projects, e.g. Data.gov</dc:title>
  <dc:creator>Shirley Niemann</dc:creator>
  <cp:lastModifiedBy>Shirley Niemann</cp:lastModifiedBy>
  <cp:revision>136</cp:revision>
  <dcterms:created xsi:type="dcterms:W3CDTF">2009-10-05T19:01:22Z</dcterms:created>
  <dcterms:modified xsi:type="dcterms:W3CDTF">2009-10-06T18:15:04Z</dcterms:modified>
</cp:coreProperties>
</file>