
<file path=[Content_Types].xml><?xml version="1.0" encoding="utf-8"?>
<Types xmlns="http://schemas.openxmlformats.org/package/2006/content-types">
  <Override PartName="/ppt/slides/slide12.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pdf" ContentType="application/pdf"/>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ppt/slides/slide35.xml" ContentType="application/vnd.openxmlformats-officedocument.presentationml.slide+xml"/>
  <Override PartName="/docProps/app.xml" ContentType="application/vnd.openxmlformats-officedocument.extended-properties+xml"/>
  <Override PartName="/ppt/slides/slide42.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5.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7"/>
  </p:notesMasterIdLst>
  <p:sldIdLst>
    <p:sldId id="256" r:id="rId2"/>
    <p:sldId id="262" r:id="rId3"/>
    <p:sldId id="271" r:id="rId4"/>
    <p:sldId id="309" r:id="rId5"/>
    <p:sldId id="312" r:id="rId6"/>
    <p:sldId id="318" r:id="rId7"/>
    <p:sldId id="310" r:id="rId8"/>
    <p:sldId id="273" r:id="rId9"/>
    <p:sldId id="261" r:id="rId10"/>
    <p:sldId id="322" r:id="rId11"/>
    <p:sldId id="316" r:id="rId12"/>
    <p:sldId id="311" r:id="rId13"/>
    <p:sldId id="303" r:id="rId14"/>
    <p:sldId id="319" r:id="rId15"/>
    <p:sldId id="321" r:id="rId16"/>
    <p:sldId id="315" r:id="rId17"/>
    <p:sldId id="292" r:id="rId18"/>
    <p:sldId id="293" r:id="rId19"/>
    <p:sldId id="294" r:id="rId20"/>
    <p:sldId id="291" r:id="rId21"/>
    <p:sldId id="317" r:id="rId22"/>
    <p:sldId id="263" r:id="rId23"/>
    <p:sldId id="302" r:id="rId24"/>
    <p:sldId id="295" r:id="rId25"/>
    <p:sldId id="277" r:id="rId26"/>
    <p:sldId id="279" r:id="rId27"/>
    <p:sldId id="299" r:id="rId28"/>
    <p:sldId id="260" r:id="rId29"/>
    <p:sldId id="281" r:id="rId30"/>
    <p:sldId id="323" r:id="rId31"/>
    <p:sldId id="297" r:id="rId32"/>
    <p:sldId id="282" r:id="rId33"/>
    <p:sldId id="276" r:id="rId34"/>
    <p:sldId id="264" r:id="rId35"/>
    <p:sldId id="286" r:id="rId36"/>
    <p:sldId id="283" r:id="rId37"/>
    <p:sldId id="266" r:id="rId38"/>
    <p:sldId id="287" r:id="rId39"/>
    <p:sldId id="289" r:id="rId40"/>
    <p:sldId id="313" r:id="rId41"/>
    <p:sldId id="298" r:id="rId42"/>
    <p:sldId id="324" r:id="rId43"/>
    <p:sldId id="314" r:id="rId44"/>
    <p:sldId id="304" r:id="rId45"/>
    <p:sldId id="325" r:id="rId4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1pPr>
    <a:lvl2pPr marL="4572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2pPr>
    <a:lvl3pPr marL="9144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3pPr>
    <a:lvl4pPr marL="13716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4pPr>
    <a:lvl5pPr marL="18288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E89F05"/>
    <a:srgbClr val="003478"/>
    <a:srgbClr val="C0B2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howOutlineIcons="0">
    <p:restoredLeft sz="15620"/>
    <p:restoredTop sz="94660"/>
  </p:normalViewPr>
  <p:slideViewPr>
    <p:cSldViewPr snapToGrid="0" snapToObjects="1">
      <p:cViewPr>
        <p:scale>
          <a:sx n="100" d="100"/>
          <a:sy n="100" d="100"/>
        </p:scale>
        <p:origin x="-808" y="-3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48"/>
    </p:cViewPr>
  </p:sorterViewPr>
  <p:notesViewPr>
    <p:cSldViewPr snapToObjects="1">
      <p:cViewPr varScale="1">
        <p:scale>
          <a:sx n="92" d="100"/>
          <a:sy n="92" d="100"/>
        </p:scale>
        <p:origin x="-2672"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viewProps" Target="viewProp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presProps" Target="presProps.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35" Type="http://schemas.openxmlformats.org/officeDocument/2006/relationships/slide" Target="slides/slide34.xml"/><Relationship Id="rId51" Type="http://schemas.openxmlformats.org/officeDocument/2006/relationships/theme" Target="theme/theme1.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tableStyles" Target="tableStyles.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2355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11" charset="0"/>
                <a:ea typeface="ＭＳ Ｐゴシック" pitchFamily="-111" charset="-128"/>
                <a:cs typeface="ＭＳ Ｐゴシック" pitchFamily="-111" charset="-128"/>
              </a:defRPr>
            </a:lvl1pPr>
          </a:lstStyle>
          <a:p>
            <a:pPr>
              <a:defRPr/>
            </a:pPr>
            <a:fld id="{5AD4EB70-364E-A84B-A398-23954701908F}" type="datetime1">
              <a:rPr lang="en-US"/>
              <a:pPr>
                <a:defRPr/>
              </a:pPr>
              <a:t>4/30/09</a:t>
            </a:fld>
            <a:endParaRPr lang="en-US"/>
          </a:p>
        </p:txBody>
      </p:sp>
      <p:sp>
        <p:nvSpPr>
          <p:cNvPr id="14340"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2355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111" charset="0"/>
                <a:ea typeface="ＭＳ Ｐゴシック" pitchFamily="-111" charset="-128"/>
                <a:cs typeface="ＭＳ Ｐゴシック" pitchFamily="-111" charset="-128"/>
              </a:defRPr>
            </a:lvl1pPr>
          </a:lstStyle>
          <a:p>
            <a:pPr>
              <a:defRPr/>
            </a:pPr>
            <a:fld id="{EC2CFB8F-4C7C-7D4E-B3E6-6C5A4F2BDF0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111" charset="0"/>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Calibri" pitchFamily="-111" charset="0"/>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111" charset="0"/>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111" charset="0"/>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a:latin typeface="Calibri" pitchFamily="-65" charset="0"/>
              <a:ea typeface="ＭＳ Ｐゴシック" pitchFamily="-65" charset="-128"/>
              <a:cs typeface="ＭＳ Ｐゴシック" pitchFamily="-6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latin typeface="Times" pitchFamily="-65" charset="0"/>
              <a:ea typeface="Osaka" pitchFamily="-65" charset="-128"/>
              <a:cs typeface="Osaka" pitchFamily="-6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a:latin typeface="Calibri" pitchFamily="-65" charset="0"/>
              <a:ea typeface="ＭＳ Ｐゴシック" pitchFamily="-65" charset="-128"/>
              <a:cs typeface="ＭＳ Ｐゴシック"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a:latin typeface="Calibri" pitchFamily="-65" charset="0"/>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a:latin typeface="Calibri" pitchFamily="-65" charset="0"/>
              <a:ea typeface="ＭＳ Ｐゴシック" pitchFamily="-65" charset="-128"/>
              <a:cs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C867A36D-2F0D-6449-8304-670BFA78D78E}" type="slidenum">
              <a:rPr lang="en-US">
                <a:latin typeface="Times" pitchFamily="-65" charset="0"/>
                <a:ea typeface="Osaka" pitchFamily="-65" charset="-128"/>
                <a:cs typeface="Osaka" pitchFamily="-65" charset="-128"/>
              </a:rPr>
              <a:pPr/>
              <a:t>3</a:t>
            </a:fld>
            <a:endParaRPr lang="en-US">
              <a:latin typeface="Times" pitchFamily="-65" charset="0"/>
              <a:ea typeface="Osaka" pitchFamily="-65" charset="-128"/>
              <a:cs typeface="Osaka" pitchFamily="-65" charset="-128"/>
            </a:endParaRPr>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65" charset="0"/>
              <a:ea typeface="Osaka" pitchFamily="-65" charset="-128"/>
              <a:cs typeface="Osaka"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6484519-42A5-CA48-AB7C-19A5986A276E}" type="slidenum">
              <a:rPr lang="en-US">
                <a:latin typeface="Times" pitchFamily="-65" charset="0"/>
                <a:ea typeface="Osaka" pitchFamily="-65" charset="-128"/>
                <a:cs typeface="Osaka" pitchFamily="-65" charset="-128"/>
              </a:rPr>
              <a:pPr/>
              <a:t>5</a:t>
            </a:fld>
            <a:endParaRPr lang="en-US">
              <a:latin typeface="Times" pitchFamily="-65" charset="0"/>
              <a:ea typeface="Osaka" pitchFamily="-65" charset="-128"/>
              <a:cs typeface="Osaka" pitchFamily="-65"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latin typeface="Times" pitchFamily="-65" charset="0"/>
              <a:ea typeface="Osaka" pitchFamily="-65" charset="-128"/>
              <a:cs typeface="Osaka"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a:latin typeface="Calibri" pitchFamily="-65" charset="0"/>
              <a:ea typeface="ＭＳ Ｐゴシック" pitchFamily="-65" charset="-128"/>
              <a:cs typeface="ＭＳ Ｐゴシック" pitchFamily="-6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239FFBC-5A53-5645-A000-3422D5971BFC}" type="slidenum">
              <a:rPr lang="en-US"/>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a:ln/>
        </p:spPr>
      </p:sp>
      <p:sp>
        <p:nvSpPr>
          <p:cNvPr id="37891" name="Notes Placeholder 2"/>
          <p:cNvSpPr>
            <a:spLocks noGrp="1"/>
          </p:cNvSpPr>
          <p:nvPr>
            <p:ph type="body" idx="1"/>
          </p:nvPr>
        </p:nvSpPr>
        <p:spPr>
          <a:noFill/>
          <a:ln/>
        </p:spPr>
        <p:txBody>
          <a:bodyPr/>
          <a:lstStyle/>
          <a:p>
            <a:endParaRPr lang="en-US">
              <a:latin typeface="Calibri" pitchFamily="-65" charset="0"/>
              <a:ea typeface="ＭＳ Ｐゴシック" pitchFamily="-65" charset="-128"/>
              <a:cs typeface="ＭＳ Ｐゴシック" pitchFamily="-65" charset="-128"/>
            </a:endParaRPr>
          </a:p>
        </p:txBody>
      </p:sp>
      <p:sp>
        <p:nvSpPr>
          <p:cNvPr id="37892" name="Slide Number Placeholder 3"/>
          <p:cNvSpPr>
            <a:spLocks noGrp="1"/>
          </p:cNvSpPr>
          <p:nvPr>
            <p:ph type="sldNum" sz="quarter" idx="5"/>
          </p:nvPr>
        </p:nvSpPr>
        <p:spPr>
          <a:noFill/>
        </p:spPr>
        <p:txBody>
          <a:bodyPr/>
          <a:lstStyle/>
          <a:p>
            <a:fld id="{FDF53282-7BA0-404E-87B6-3F190CBEA685}" type="slidenum">
              <a:rPr lang="en-US" smtClean="0">
                <a:latin typeface="Arial" pitchFamily="-65" charset="0"/>
                <a:ea typeface="ＭＳ Ｐゴシック" pitchFamily="-65" charset="-128"/>
                <a:cs typeface="ＭＳ Ｐゴシック" pitchFamily="-65" charset="-128"/>
              </a:rPr>
              <a:pPr/>
              <a:t>17</a:t>
            </a:fld>
            <a:endParaRPr lang="en-US"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6B56A9D-769F-2A4A-AFDF-5D05BA37C82E}" type="slidenum">
              <a:rPr lang="en-US">
                <a:latin typeface="Arial" pitchFamily="-65" charset="0"/>
                <a:ea typeface="ＭＳ Ｐゴシック" pitchFamily="-65" charset="-128"/>
                <a:cs typeface="ＭＳ Ｐゴシック" pitchFamily="-65" charset="-128"/>
              </a:rPr>
              <a:pPr/>
              <a:t>20</a:t>
            </a:fld>
            <a:endParaRPr lang="en-US">
              <a:latin typeface="Arial" pitchFamily="-65" charset="0"/>
              <a:ea typeface="ＭＳ Ｐゴシック" pitchFamily="-65" charset="-128"/>
              <a:cs typeface="ＭＳ Ｐゴシック" pitchFamily="-65"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a:latin typeface="Calibri" pitchFamily="-65" charset="0"/>
              <a:ea typeface="ＭＳ Ｐゴシック" pitchFamily="-65" charset="-128"/>
              <a:cs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a:latin typeface="Calibri" pitchFamily="-65" charset="0"/>
              <a:ea typeface="ＭＳ Ｐゴシック" pitchFamily="-65" charset="-128"/>
              <a:cs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A821532-526F-D843-A1C0-B88DE125FB5E}" type="datetime1">
              <a:rPr lang="en-US"/>
              <a:pPr>
                <a:defRPr/>
              </a:pPr>
              <a:t>4/30/09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6E59B6-A505-5645-891F-7C1C0A66E49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628B79-6604-034B-9EAA-EEFC124E513A}" type="datetime1">
              <a:rPr lang="en-US"/>
              <a:pPr>
                <a:defRPr/>
              </a:pPr>
              <a:t>4/30/09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5537BA-D7A9-C84E-983B-990CF80DD9C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E8A425-DEE9-9149-80C1-A69F1860DAE3}" type="datetime1">
              <a:rPr lang="en-US"/>
              <a:pPr>
                <a:defRPr/>
              </a:pPr>
              <a:t>4/30/09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F96964-EDEB-C64A-9CD4-84F47D4D924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atin typeface="Arial" pitchFamily="-65" charset="0"/>
              </a:defRPr>
            </a:lvl1pPr>
          </a:lstStyle>
          <a:p>
            <a:pPr>
              <a:defRPr/>
            </a:pPr>
            <a:fld id="{88964C26-56FB-D849-9F33-75B34D17F02A}"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797ED5-8932-9145-A8A5-81E86BE424EC}" type="datetime1">
              <a:rPr lang="en-US"/>
              <a:pPr>
                <a:defRPr/>
              </a:pPr>
              <a:t>4/30/09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89AD09-55C9-DD4D-8047-85314272AF3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D387A56-9421-D941-BE35-FC8BC79926FD}" type="datetime1">
              <a:rPr lang="en-US"/>
              <a:pPr>
                <a:defRPr/>
              </a:pPr>
              <a:t>4/30/09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E989ED-339F-DD4F-A1AE-8D3A784F84F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099E75-C4ED-D44C-A2C3-EDCA27333EA4}" type="datetime1">
              <a:rPr lang="en-US"/>
              <a:pPr>
                <a:defRPr/>
              </a:pPr>
              <a:t>4/30/09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D000F7-E4C3-C045-A6B0-D879ABE3329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F14FAF6-DF39-0645-85CB-56570CBDECA7}" type="datetime1">
              <a:rPr lang="en-US"/>
              <a:pPr>
                <a:defRPr/>
              </a:pPr>
              <a:t>4/30/09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C53171D-DC72-4E4D-8B2E-D6E9BEAF546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F5004A-B380-914E-B73A-9B5F18A7A3AB}" type="datetime1">
              <a:rPr lang="en-US"/>
              <a:pPr>
                <a:defRPr/>
              </a:pPr>
              <a:t>4/30/09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927D625-7AEF-3C47-A32A-4DB4EF5D725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F919FAD-2493-5945-8D50-D56FBFFF03E0}" type="datetime1">
              <a:rPr lang="en-US"/>
              <a:pPr>
                <a:defRPr/>
              </a:pPr>
              <a:t>4/30/09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59E9F66-8832-BC4C-938A-E6B0A49322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37B206-03ED-8C4E-BABC-0B53A5AFE912}" type="datetime1">
              <a:rPr lang="en-US"/>
              <a:pPr>
                <a:defRPr/>
              </a:pPr>
              <a:t>4/30/09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17F31E-2129-6546-BDC0-6CA287582D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7E294A-BED3-8143-8489-8928D2B93DB3}" type="datetime1">
              <a:rPr lang="en-US"/>
              <a:pPr>
                <a:defRPr/>
              </a:pPr>
              <a:t>4/30/09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6CC7F7-5E79-A44D-AEA0-0217BBCB81A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0345C51B-498F-5C45-9774-2A44E671AE6A}" type="datetime1">
              <a:rPr lang="en-US"/>
              <a:pPr>
                <a:defRPr/>
              </a:pPr>
              <a:t>4/30/09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1BD45EE-3852-A64F-8BE0-782C0CE1F6E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65"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65"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itchFamily="-65"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itchFamily="-65"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itchFamily="-65"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3" Type="http://schemas.openxmlformats.org/officeDocument/2006/relationships/image" Target="../media/image10.png"/><Relationship Id="rId1" Type="http://schemas.openxmlformats.org/officeDocument/2006/relationships/video" Target="file://localhost/Users/mmartone/Movies/Knockout.mov"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11.png"/><Relationship Id="rId1" Type="http://schemas.openxmlformats.org/officeDocument/2006/relationships/video" Target="file://localhost/Users/mmartone/Movies/SUMSDB.mov"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6" Type="http://schemas.openxmlformats.org/officeDocument/2006/relationships/image" Target="../media/image16.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 Id="rId5"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hyperlink" Target="http://purl.org/nif/ontology/nif.ow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3"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image" Target="../media/image231.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df"/></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24.png"/><Relationship Id="rId1" Type="http://schemas.openxmlformats.org/officeDocument/2006/relationships/video" Target="file://localhost/Users/mmartone/Movies/PartOf.mov"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3"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3"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3" Type="http://schemas.openxmlformats.org/officeDocument/2006/relationships/image" Target="../media/image7.png"/><Relationship Id="rId1" Type="http://schemas.openxmlformats.org/officeDocument/2006/relationships/video" Target="file://localhost/Users/mmartone/Desktop/Maryann_data/Talks/Building%20Web%20Communities/Martone_Web_Community/hippocampus.mo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52400" y="1219200"/>
            <a:ext cx="8991600" cy="1143000"/>
          </a:xfrm>
          <a:prstGeom prst="rect">
            <a:avLst/>
          </a:prstGeom>
          <a:noFill/>
          <a:ln w="9525">
            <a:noFill/>
            <a:miter lim="800000"/>
            <a:headEnd/>
            <a:tailEnd/>
          </a:ln>
        </p:spPr>
        <p:txBody>
          <a:bodyPr anchor="ctr">
            <a:prstTxWarp prst="textNoShape">
              <a:avLst/>
            </a:prstTxWarp>
          </a:bodyPr>
          <a:lstStyle/>
          <a:p>
            <a:pPr algn="ctr"/>
            <a:r>
              <a:rPr lang="en-US" sz="4000" dirty="0"/>
              <a:t>The challenge of describing neuroscience:  the Neuroscience Information Framework</a:t>
            </a:r>
            <a:endParaRPr lang="en-US" sz="4000" dirty="0" smtClean="0"/>
          </a:p>
          <a:p>
            <a:pPr algn="ctr"/>
            <a:r>
              <a:rPr lang="en-US" sz="3200" dirty="0" smtClean="0">
                <a:latin typeface="Calibri" pitchFamily="-65" charset="0"/>
              </a:rPr>
              <a:t>What are we doing and what have we learned?</a:t>
            </a:r>
            <a:endParaRPr lang="en-US" sz="3200" dirty="0">
              <a:latin typeface="Calibri" pitchFamily="-65" charset="0"/>
            </a:endParaRPr>
          </a:p>
        </p:txBody>
      </p:sp>
      <p:pic>
        <p:nvPicPr>
          <p:cNvPr id="13315" name="Picture 3" descr="Picture 20"/>
          <p:cNvPicPr>
            <a:picLocks noChangeAspect="1" noChangeArrowheads="1"/>
          </p:cNvPicPr>
          <p:nvPr/>
        </p:nvPicPr>
        <p:blipFill>
          <a:blip r:embed="rId3"/>
          <a:srcRect r="1529"/>
          <a:stretch>
            <a:fillRect/>
          </a:stretch>
        </p:blipFill>
        <p:spPr bwMode="auto">
          <a:xfrm>
            <a:off x="3505200" y="4605338"/>
            <a:ext cx="2455863" cy="2054225"/>
          </a:xfrm>
          <a:prstGeom prst="rect">
            <a:avLst/>
          </a:prstGeom>
          <a:noFill/>
          <a:ln w="9525">
            <a:solidFill>
              <a:srgbClr val="FF0002"/>
            </a:solidFill>
            <a:miter lim="800000"/>
            <a:headEnd/>
            <a:tailEnd/>
          </a:ln>
          <a:effectLst>
            <a:outerShdw blurRad="63500" dist="35921" dir="2700000" algn="ctr" rotWithShape="0">
              <a:srgbClr val="000000">
                <a:alpha val="74998"/>
              </a:srgbClr>
            </a:outerShdw>
          </a:effectLst>
        </p:spPr>
      </p:pic>
      <p:pic>
        <p:nvPicPr>
          <p:cNvPr id="13317" name="Picture 5" descr="picrender"/>
          <p:cNvPicPr>
            <a:picLocks noChangeAspect="1" noChangeArrowheads="1"/>
          </p:cNvPicPr>
          <p:nvPr/>
        </p:nvPicPr>
        <p:blipFill>
          <a:blip r:embed="rId4"/>
          <a:srcRect/>
          <a:stretch>
            <a:fillRect/>
          </a:stretch>
        </p:blipFill>
        <p:spPr bwMode="auto">
          <a:xfrm>
            <a:off x="152400" y="5943600"/>
            <a:ext cx="2684463" cy="715963"/>
          </a:xfrm>
          <a:prstGeom prst="rect">
            <a:avLst/>
          </a:prstGeom>
          <a:noFill/>
          <a:effectLst>
            <a:outerShdw blurRad="63500" dist="107763" dir="2700000" algn="ctr" rotWithShape="0">
              <a:srgbClr val="000000">
                <a:alpha val="74998"/>
              </a:srgbClr>
            </a:outerShdw>
          </a:effectLst>
        </p:spPr>
      </p:pic>
      <p:sp>
        <p:nvSpPr>
          <p:cNvPr id="15365" name="TextBox 4"/>
          <p:cNvSpPr txBox="1">
            <a:spLocks noChangeArrowheads="1"/>
          </p:cNvSpPr>
          <p:nvPr/>
        </p:nvSpPr>
        <p:spPr bwMode="auto">
          <a:xfrm>
            <a:off x="2819400" y="3124200"/>
            <a:ext cx="3962400" cy="1200150"/>
          </a:xfrm>
          <a:prstGeom prst="rect">
            <a:avLst/>
          </a:prstGeom>
          <a:noFill/>
          <a:ln w="9525">
            <a:noFill/>
            <a:miter lim="800000"/>
            <a:headEnd/>
            <a:tailEnd/>
          </a:ln>
        </p:spPr>
        <p:txBody>
          <a:bodyPr>
            <a:prstTxWarp prst="textNoShape">
              <a:avLst/>
            </a:prstTxWarp>
            <a:spAutoFit/>
          </a:bodyPr>
          <a:lstStyle/>
          <a:p>
            <a:pPr algn="ctr"/>
            <a:r>
              <a:rPr lang="en-US"/>
              <a:t>Maryann Martone, Ph. D.</a:t>
            </a:r>
          </a:p>
          <a:p>
            <a:pPr algn="ctr"/>
            <a:r>
              <a:rPr lang="en-US"/>
              <a:t>University of California, San Diego</a:t>
            </a:r>
          </a:p>
          <a:p>
            <a:pPr algn="ctr"/>
            <a:r>
              <a:rPr lang="en-US"/>
              <a:t>Karen Skinner, Ph. D.</a:t>
            </a:r>
          </a:p>
          <a:p>
            <a:pPr algn="ctr"/>
            <a:r>
              <a:rPr lang="en-US"/>
              <a:t>National Institutes on Drug Abuse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7772400" cy="838200"/>
          </a:xfrm>
        </p:spPr>
        <p:txBody>
          <a:bodyPr/>
          <a:lstStyle/>
          <a:p>
            <a:r>
              <a:rPr lang="en-US" dirty="0" smtClean="0">
                <a:solidFill>
                  <a:srgbClr val="FFFF00"/>
                </a:solidFill>
              </a:rPr>
              <a:t>The NIF Registry</a:t>
            </a:r>
            <a:endParaRPr lang="en-US" dirty="0">
              <a:solidFill>
                <a:srgbClr val="FFFF00"/>
              </a:solidFill>
            </a:endParaRPr>
          </a:p>
        </p:txBody>
      </p:sp>
      <p:pic>
        <p:nvPicPr>
          <p:cNvPr id="5" name="Picture 4" descr="Picture 10.png"/>
          <p:cNvPicPr>
            <a:picLocks noChangeAspect="1"/>
          </p:cNvPicPr>
          <p:nvPr/>
        </p:nvPicPr>
        <p:blipFill>
          <a:blip r:embed="rId2"/>
          <a:stretch>
            <a:fillRect/>
          </a:stretch>
        </p:blipFill>
        <p:spPr>
          <a:xfrm>
            <a:off x="279400" y="678458"/>
            <a:ext cx="8521700" cy="6031648"/>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bwMode="auto">
          <a:xfrm>
            <a:off x="6261100" y="5338507"/>
            <a:ext cx="2540000" cy="137159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pitchFamily="-65" charset="0"/>
              <a:buChar char="•"/>
              <a:tabLst/>
              <a:defRPr/>
            </a:pPr>
            <a:r>
              <a:rPr kumimoji="0" lang="en-US" sz="1400" b="0" i="0" u="none" strike="noStrike" kern="1200" cap="none" spc="0" normalizeH="0" baseline="0" noProof="0" dirty="0" smtClean="0">
                <a:ln>
                  <a:noFill/>
                </a:ln>
                <a:solidFill>
                  <a:schemeClr val="bg1"/>
                </a:solidFill>
                <a:effectLst/>
                <a:uLnTx/>
                <a:uFillTx/>
                <a:latin typeface="+mn-lt"/>
                <a:ea typeface="ＭＳ Ｐゴシック" pitchFamily="-111" charset="-128"/>
                <a:cs typeface="ＭＳ Ｐゴシック" pitchFamily="-111" charset="-128"/>
              </a:rPr>
              <a:t>Human-</a:t>
            </a:r>
            <a:r>
              <a:rPr kumimoji="0" lang="en-US" sz="1400" b="0" i="0" u="none" strike="noStrike" kern="1200" cap="none" spc="0" normalizeH="0" baseline="0" noProof="0" dirty="0" err="1" smtClean="0">
                <a:ln>
                  <a:noFill/>
                </a:ln>
                <a:solidFill>
                  <a:schemeClr val="bg1"/>
                </a:solidFill>
                <a:effectLst/>
                <a:uLnTx/>
                <a:uFillTx/>
                <a:latin typeface="+mn-lt"/>
                <a:ea typeface="ＭＳ Ｐゴシック" pitchFamily="-111" charset="-128"/>
                <a:cs typeface="ＭＳ Ｐゴシック" pitchFamily="-111" charset="-128"/>
              </a:rPr>
              <a:t>curated</a:t>
            </a:r>
            <a:endParaRPr kumimoji="0" lang="en-US" sz="1400" b="0" i="0" u="none" strike="noStrike" kern="1200" cap="none" spc="0" normalizeH="0" baseline="0" noProof="0" dirty="0" smtClean="0">
              <a:ln>
                <a:noFill/>
              </a:ln>
              <a:solidFill>
                <a:schemeClr val="bg1"/>
              </a:solidFill>
              <a:effectLst/>
              <a:uLnTx/>
              <a:uFillTx/>
              <a:latin typeface="+mn-lt"/>
              <a:ea typeface="ＭＳ Ｐゴシック" pitchFamily="-111" charset="-128"/>
              <a:cs typeface="ＭＳ Ｐゴシック" pitchFamily="-111" charset="-128"/>
            </a:endParaRPr>
          </a:p>
          <a:p>
            <a:pPr marL="342900" marR="0" lvl="0" indent="-342900" algn="l" defTabSz="457200" rtl="0" eaLnBrk="0" fontAlgn="base" latinLnBrk="0" hangingPunct="0">
              <a:lnSpc>
                <a:spcPct val="100000"/>
              </a:lnSpc>
              <a:spcBef>
                <a:spcPct val="20000"/>
              </a:spcBef>
              <a:spcAft>
                <a:spcPct val="0"/>
              </a:spcAft>
              <a:buClrTx/>
              <a:buSzTx/>
              <a:buFont typeface="Arial" pitchFamily="-65" charset="0"/>
              <a:buChar char="•"/>
              <a:tabLst/>
              <a:defRPr/>
            </a:pPr>
            <a:r>
              <a:rPr kumimoji="0" lang="en-US" sz="1400" b="0" i="0" u="none" strike="noStrike" kern="1200" cap="none" spc="0" normalizeH="0" baseline="0" noProof="0" dirty="0" smtClean="0">
                <a:ln>
                  <a:noFill/>
                </a:ln>
                <a:solidFill>
                  <a:schemeClr val="bg1"/>
                </a:solidFill>
                <a:effectLst/>
                <a:uLnTx/>
                <a:uFillTx/>
                <a:latin typeface="+mn-lt"/>
                <a:ea typeface="ＭＳ Ｐゴシック" pitchFamily="-111" charset="-128"/>
                <a:cs typeface="ＭＳ Ｐゴシック" pitchFamily="-111" charset="-128"/>
              </a:rPr>
              <a:t>Nominated by self or other</a:t>
            </a:r>
          </a:p>
          <a:p>
            <a:pPr marL="342900" marR="0" lvl="0" indent="-342900" algn="l" defTabSz="457200" rtl="0" eaLnBrk="0" fontAlgn="base" latinLnBrk="0" hangingPunct="0">
              <a:lnSpc>
                <a:spcPct val="100000"/>
              </a:lnSpc>
              <a:spcBef>
                <a:spcPct val="20000"/>
              </a:spcBef>
              <a:spcAft>
                <a:spcPct val="0"/>
              </a:spcAft>
              <a:buClrTx/>
              <a:buSzTx/>
              <a:buFont typeface="Arial" pitchFamily="-65" charset="0"/>
              <a:buChar char="•"/>
              <a:tabLst/>
              <a:defRPr/>
            </a:pPr>
            <a:r>
              <a:rPr kumimoji="0" lang="en-US" sz="1400" b="0" i="0" u="none" strike="noStrike" kern="1200" cap="none" spc="0" normalizeH="0" baseline="0" noProof="0" dirty="0" smtClean="0">
                <a:ln>
                  <a:noFill/>
                </a:ln>
                <a:solidFill>
                  <a:schemeClr val="bg1"/>
                </a:solidFill>
                <a:effectLst/>
                <a:uLnTx/>
                <a:uFillTx/>
                <a:latin typeface="+mn-lt"/>
                <a:ea typeface="ＭＳ Ｐゴシック" pitchFamily="-111" charset="-128"/>
                <a:cs typeface="ＭＳ Ｐゴシック" pitchFamily="-111" charset="-128"/>
              </a:rPr>
              <a:t>Mostly non-commercial</a:t>
            </a:r>
          </a:p>
          <a:p>
            <a:pPr marL="342900" marR="0" lvl="0" indent="-342900" algn="l" defTabSz="457200" rtl="0" eaLnBrk="0" fontAlgn="base" latinLnBrk="0" hangingPunct="0">
              <a:lnSpc>
                <a:spcPct val="100000"/>
              </a:lnSpc>
              <a:spcBef>
                <a:spcPct val="20000"/>
              </a:spcBef>
              <a:spcAft>
                <a:spcPct val="0"/>
              </a:spcAft>
              <a:buClrTx/>
              <a:buSzTx/>
              <a:buFont typeface="Arial" pitchFamily="-65" charset="0"/>
              <a:buChar char="•"/>
              <a:tabLst/>
              <a:defRPr/>
            </a:pPr>
            <a:r>
              <a:rPr kumimoji="0" lang="en-US" sz="1400" b="0" i="0" u="none" strike="noStrike" kern="1200" cap="none" spc="0" normalizeH="0" baseline="0" noProof="0" dirty="0" smtClean="0">
                <a:ln>
                  <a:noFill/>
                </a:ln>
                <a:solidFill>
                  <a:schemeClr val="bg1"/>
                </a:solidFill>
                <a:effectLst/>
                <a:uLnTx/>
                <a:uFillTx/>
                <a:latin typeface="+mn-lt"/>
                <a:ea typeface="ＭＳ Ｐゴシック" pitchFamily="-111" charset="-128"/>
                <a:cs typeface="ＭＳ Ｐゴシック" pitchFamily="-111" charset="-128"/>
              </a:rPr>
              <a:t>Neuroscience “relevant”</a:t>
            </a:r>
          </a:p>
          <a:p>
            <a:pPr marL="342900" marR="0" lvl="0" indent="-342900" algn="l" defTabSz="457200" rtl="0" eaLnBrk="0" fontAlgn="base" latinLnBrk="0" hangingPunct="0">
              <a:lnSpc>
                <a:spcPct val="100000"/>
              </a:lnSpc>
              <a:spcBef>
                <a:spcPct val="20000"/>
              </a:spcBef>
              <a:spcAft>
                <a:spcPct val="0"/>
              </a:spcAft>
              <a:buClrTx/>
              <a:buSzTx/>
              <a:buFont typeface="Arial" pitchFamily="-65" charset="0"/>
              <a:buChar char="•"/>
              <a:tabLst/>
              <a:defRPr/>
            </a:pPr>
            <a:r>
              <a:rPr lang="en-US" sz="1400" dirty="0" smtClean="0">
                <a:solidFill>
                  <a:schemeClr val="bg1"/>
                </a:solidFill>
                <a:ea typeface="ＭＳ Ｐゴシック" pitchFamily="-111" charset="-128"/>
                <a:cs typeface="ＭＳ Ｐゴシック" pitchFamily="-111" charset="-128"/>
              </a:rPr>
              <a:t>~1000 waiting to be added</a:t>
            </a:r>
            <a:endParaRPr kumimoji="0" lang="en-US" sz="1400" b="0" i="0" u="none" strike="noStrike" kern="1200" cap="none" spc="0" normalizeH="0" baseline="0" noProof="0" dirty="0" smtClean="0">
              <a:ln>
                <a:noFill/>
              </a:ln>
              <a:solidFill>
                <a:schemeClr val="bg1"/>
              </a:solidFill>
              <a:effectLst/>
              <a:uLnTx/>
              <a:uFillTx/>
              <a:latin typeface="+mn-lt"/>
              <a:ea typeface="ＭＳ Ｐゴシック" pitchFamily="-111" charset="-128"/>
              <a:cs typeface="ＭＳ Ｐゴシック" pitchFamily="-111" charset="-128"/>
            </a:endParaRPr>
          </a:p>
          <a:p>
            <a:pPr marL="342900" marR="0" lvl="0" indent="-342900" algn="l" defTabSz="457200" rtl="0" eaLnBrk="0" fontAlgn="base" latinLnBrk="0" hangingPunct="0">
              <a:lnSpc>
                <a:spcPct val="100000"/>
              </a:lnSpc>
              <a:spcBef>
                <a:spcPct val="20000"/>
              </a:spcBef>
              <a:spcAft>
                <a:spcPct val="0"/>
              </a:spcAft>
              <a:buClrTx/>
              <a:buSzTx/>
              <a:buFont typeface="Arial" pitchFamily="-65" charset="0"/>
              <a:buNone/>
              <a:tabLst/>
              <a:defRPr/>
            </a:pPr>
            <a:endParaRPr kumimoji="0" lang="en-US" sz="1400" b="0" i="0" u="none" strike="noStrike" kern="1200" cap="none" spc="0" normalizeH="0" baseline="0" noProof="0" dirty="0">
              <a:ln>
                <a:noFill/>
              </a:ln>
              <a:solidFill>
                <a:schemeClr val="bg1"/>
              </a:solidFill>
              <a:effectLst/>
              <a:uLnTx/>
              <a:uFillTx/>
              <a:latin typeface="+mn-lt"/>
              <a:ea typeface="ＭＳ Ｐゴシック" pitchFamily="-111" charset="-128"/>
              <a:cs typeface="ＭＳ Ｐゴシック" pitchFamily="-111"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solidFill>
                  <a:srgbClr val="FFFF00"/>
                </a:solidFill>
              </a:rPr>
              <a:t>Consistent Resource Vocabulary</a:t>
            </a:r>
            <a:endParaRPr lang="en-US" dirty="0">
              <a:solidFill>
                <a:srgbClr val="FFFF00"/>
              </a:solidFill>
            </a:endParaRPr>
          </a:p>
        </p:txBody>
      </p:sp>
      <p:sp>
        <p:nvSpPr>
          <p:cNvPr id="4" name="Text Placeholder 3"/>
          <p:cNvSpPr>
            <a:spLocks noGrp="1"/>
          </p:cNvSpPr>
          <p:nvPr>
            <p:ph type="body" sz="half" idx="2"/>
          </p:nvPr>
        </p:nvSpPr>
        <p:spPr>
          <a:xfrm>
            <a:off x="4648200" y="1511300"/>
            <a:ext cx="4495800" cy="4114800"/>
          </a:xfrm>
        </p:spPr>
        <p:txBody>
          <a:bodyPr/>
          <a:lstStyle/>
          <a:p>
            <a:r>
              <a:rPr lang="en-US" sz="2800" dirty="0" smtClean="0"/>
              <a:t>Working with NCBC (Biomedical Resource Ontology) and NITRC to come up with single resource ontology and information model</a:t>
            </a:r>
          </a:p>
          <a:p>
            <a:r>
              <a:rPr lang="en-US" sz="2800" dirty="0" smtClean="0"/>
              <a:t>Reconciling current versions;  moving forward jointly</a:t>
            </a:r>
          </a:p>
          <a:p>
            <a:r>
              <a:rPr lang="en-US" sz="2800" dirty="0" smtClean="0"/>
              <a:t>Same classes, different views</a:t>
            </a:r>
            <a:endParaRPr lang="en-US" sz="2800" dirty="0"/>
          </a:p>
        </p:txBody>
      </p:sp>
      <p:sp>
        <p:nvSpPr>
          <p:cNvPr id="6" name="TextBox 5"/>
          <p:cNvSpPr txBox="1"/>
          <p:nvPr/>
        </p:nvSpPr>
        <p:spPr>
          <a:xfrm>
            <a:off x="0" y="6465332"/>
            <a:ext cx="8902700" cy="369332"/>
          </a:xfrm>
          <a:prstGeom prst="rect">
            <a:avLst/>
          </a:prstGeom>
          <a:noFill/>
        </p:spPr>
        <p:txBody>
          <a:bodyPr wrap="square" rtlCol="0">
            <a:spAutoFit/>
          </a:bodyPr>
          <a:lstStyle/>
          <a:p>
            <a:r>
              <a:rPr lang="en-US" dirty="0" smtClean="0"/>
              <a:t>Peter </a:t>
            </a:r>
            <a:r>
              <a:rPr lang="en-US" dirty="0" err="1" smtClean="0"/>
              <a:t>Lyster</a:t>
            </a:r>
            <a:r>
              <a:rPr lang="en-US" dirty="0" smtClean="0"/>
              <a:t>, </a:t>
            </a:r>
            <a:r>
              <a:rPr lang="en-US" dirty="0" err="1" smtClean="0"/>
              <a:t>Csongor</a:t>
            </a:r>
            <a:r>
              <a:rPr lang="en-US" dirty="0" smtClean="0"/>
              <a:t> </a:t>
            </a:r>
            <a:r>
              <a:rPr lang="en-US" dirty="0" err="1" smtClean="0"/>
              <a:t>Nyulas</a:t>
            </a:r>
            <a:r>
              <a:rPr lang="en-US" dirty="0" smtClean="0"/>
              <a:t>, David Kennedy, Maryann Martone, Anita </a:t>
            </a:r>
            <a:r>
              <a:rPr lang="en-US" dirty="0" err="1" smtClean="0"/>
              <a:t>Bandrowski</a:t>
            </a:r>
            <a:endParaRPr lang="en-US" dirty="0"/>
          </a:p>
        </p:txBody>
      </p:sp>
      <p:pic>
        <p:nvPicPr>
          <p:cNvPr id="8" name="Picture 7" descr="Picture 9.png"/>
          <p:cNvPicPr>
            <a:picLocks noChangeAspect="1"/>
          </p:cNvPicPr>
          <p:nvPr/>
        </p:nvPicPr>
        <p:blipFill>
          <a:blip r:embed="rId2"/>
          <a:stretch>
            <a:fillRect/>
          </a:stretch>
        </p:blipFill>
        <p:spPr>
          <a:xfrm>
            <a:off x="301585" y="1663700"/>
            <a:ext cx="4346615" cy="4419600"/>
          </a:xfrm>
          <a:prstGeom prst="rect">
            <a:avLst/>
          </a:prstGeom>
          <a:ln>
            <a:solidFill>
              <a:srgbClr val="FF0000"/>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“Google” for Neuroscience</a:t>
            </a:r>
            <a:endParaRPr lang="en-US" dirty="0"/>
          </a:p>
        </p:txBody>
      </p:sp>
      <p:pic>
        <p:nvPicPr>
          <p:cNvPr id="5" name="Knockout.mov">
            <a:hlinkClick r:id="" action="ppaction://media"/>
          </p:cNvPr>
          <p:cNvPicPr/>
          <p:nvPr>
            <a:videoFile r:link="rId1"/>
          </p:nvPr>
        </p:nvPicPr>
        <p:blipFill>
          <a:blip r:embed="rId3"/>
          <a:stretch>
            <a:fillRect/>
          </a:stretch>
        </p:blipFill>
        <p:spPr>
          <a:xfrm>
            <a:off x="0" y="837326"/>
            <a:ext cx="9144000" cy="60206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1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solidFill>
                  <a:srgbClr val="FFFF00"/>
                </a:solidFill>
                <a:ea typeface="ＭＳ Ｐゴシック" pitchFamily="-65" charset="-128"/>
                <a:cs typeface="ＭＳ Ｐゴシック" pitchFamily="-65" charset="-128"/>
              </a:rPr>
              <a:t>Characterizing a resource</a:t>
            </a:r>
          </a:p>
        </p:txBody>
      </p:sp>
      <p:sp>
        <p:nvSpPr>
          <p:cNvPr id="31747" name="Content Placeholder 2"/>
          <p:cNvSpPr>
            <a:spLocks noGrp="1"/>
          </p:cNvSpPr>
          <p:nvPr>
            <p:ph idx="1"/>
          </p:nvPr>
        </p:nvSpPr>
        <p:spPr/>
        <p:txBody>
          <a:bodyPr/>
          <a:lstStyle/>
          <a:p>
            <a:r>
              <a:rPr lang="en-US" dirty="0" smtClean="0">
                <a:ea typeface="ＭＳ Ｐゴシック" pitchFamily="-65" charset="-128"/>
                <a:cs typeface="ＭＳ Ｐゴシック" pitchFamily="-65" charset="-128"/>
              </a:rPr>
              <a:t>Originally, NIF was conceived as a catalog of neuroscience resources characterized by a controlled vocabulary</a:t>
            </a:r>
          </a:p>
          <a:p>
            <a:pPr lvl="1"/>
            <a:r>
              <a:rPr lang="en-US" dirty="0" smtClean="0"/>
              <a:t>Neuroscience Database Gateway (NDG):  SFN</a:t>
            </a:r>
          </a:p>
          <a:p>
            <a:pPr lvl="1"/>
            <a:r>
              <a:rPr lang="en-US" dirty="0" err="1" smtClean="0"/>
              <a:t>Neurogateway.org</a:t>
            </a:r>
            <a:r>
              <a:rPr lang="en-US" dirty="0" smtClean="0"/>
              <a:t> (NIF phase II)</a:t>
            </a:r>
          </a:p>
          <a:p>
            <a:r>
              <a:rPr lang="en-US" dirty="0" smtClean="0">
                <a:ea typeface="ＭＳ Ｐゴシック" pitchFamily="-65" charset="-128"/>
                <a:cs typeface="ＭＳ Ｐゴシック" pitchFamily="-65" charset="-128"/>
              </a:rPr>
              <a:t>Resources are complex things;  simple annotation is not sufficient for resource discovery</a:t>
            </a:r>
          </a:p>
          <a:p>
            <a:pPr lvl="2"/>
            <a:r>
              <a:rPr lang="en-US" dirty="0" smtClean="0">
                <a:ea typeface="ＭＳ Ｐゴシック" pitchFamily="-65" charset="-128"/>
                <a:cs typeface="ＭＳ Ｐゴシック" pitchFamily="-65" charset="-128"/>
              </a:rPr>
              <a:t>Allen Brain Atlas:  atlas, algorithms, software tools, data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00"/>
            <a:ext cx="8229600" cy="1143000"/>
          </a:xfrm>
        </p:spPr>
        <p:txBody>
          <a:bodyPr/>
          <a:lstStyle/>
          <a:p>
            <a:r>
              <a:rPr lang="en-US" dirty="0" smtClean="0">
                <a:solidFill>
                  <a:srgbClr val="FFFF00"/>
                </a:solidFill>
              </a:rPr>
              <a:t>Level 3</a:t>
            </a:r>
            <a:endParaRPr lang="en-US" dirty="0">
              <a:solidFill>
                <a:srgbClr val="FFFF00"/>
              </a:solidFill>
            </a:endParaRPr>
          </a:p>
        </p:txBody>
      </p:sp>
      <p:sp>
        <p:nvSpPr>
          <p:cNvPr id="3" name="Content Placeholder 2"/>
          <p:cNvSpPr>
            <a:spLocks noGrp="1"/>
          </p:cNvSpPr>
          <p:nvPr>
            <p:ph idx="1"/>
          </p:nvPr>
        </p:nvSpPr>
        <p:spPr>
          <a:xfrm>
            <a:off x="279400" y="990600"/>
            <a:ext cx="8407400" cy="4525963"/>
          </a:xfrm>
        </p:spPr>
        <p:txBody>
          <a:bodyPr/>
          <a:lstStyle/>
          <a:p>
            <a:r>
              <a:rPr lang="en-US" dirty="0" smtClean="0"/>
              <a:t>Deep query of federated databases</a:t>
            </a:r>
          </a:p>
          <a:p>
            <a:r>
              <a:rPr lang="en-US" dirty="0" smtClean="0"/>
              <a:t>Register schema with NIF</a:t>
            </a:r>
          </a:p>
          <a:p>
            <a:pPr lvl="1"/>
            <a:r>
              <a:rPr lang="en-US" dirty="0" smtClean="0"/>
              <a:t>Expose views of database</a:t>
            </a:r>
          </a:p>
          <a:p>
            <a:pPr lvl="1"/>
            <a:r>
              <a:rPr lang="en-US" dirty="0" smtClean="0"/>
              <a:t>Map vocabulary to NIFSTD</a:t>
            </a:r>
          </a:p>
          <a:p>
            <a:r>
              <a:rPr lang="en-US" dirty="0" smtClean="0"/>
              <a:t>Currently works with relational and XML databases</a:t>
            </a:r>
          </a:p>
          <a:p>
            <a:pPr lvl="1"/>
            <a:r>
              <a:rPr lang="en-US" dirty="0" smtClean="0"/>
              <a:t>RDF capability planned for NIF 2.0 (Sept 2009)</a:t>
            </a:r>
          </a:p>
          <a:p>
            <a:r>
              <a:rPr lang="en-US" dirty="0" smtClean="0"/>
              <a:t>Databases also annotated according to data type and biological area</a:t>
            </a:r>
          </a:p>
          <a:p>
            <a:pPr lvl="1"/>
            <a:r>
              <a:rPr lang="en-US" sz="2400" dirty="0" smtClean="0"/>
              <a:t>Lot of content not obvious just from direct query</a:t>
            </a:r>
          </a:p>
          <a:p>
            <a:pPr lvl="1"/>
            <a:r>
              <a:rPr lang="en-US" sz="2400" dirty="0" smtClean="0"/>
              <a:t>GENSAT and GFP</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do now?</a:t>
            </a:r>
            <a:endParaRPr lang="en-US" dirty="0"/>
          </a:p>
        </p:txBody>
      </p:sp>
      <p:pic>
        <p:nvPicPr>
          <p:cNvPr id="4" name="SUMSDB.mov">
            <a:hlinkClick r:id="" action="ppaction://media"/>
          </p:cNvPr>
          <p:cNvPicPr/>
          <p:nvPr>
            <a:videoFile r:link="rId1"/>
          </p:nvPr>
        </p:nvPicPr>
        <p:blipFill>
          <a:blip r:embed="rId3"/>
          <a:stretch>
            <a:fillRect/>
          </a:stretch>
        </p:blipFill>
        <p:spPr>
          <a:xfrm>
            <a:off x="0" y="1595569"/>
            <a:ext cx="9144000" cy="5262431"/>
          </a:xfrm>
          <a:prstGeom prst="rect">
            <a:avLst/>
          </a:prstGeom>
        </p:spPr>
      </p:pic>
      <p:sp>
        <p:nvSpPr>
          <p:cNvPr id="5" name="Rectangle 4"/>
          <p:cNvSpPr/>
          <p:nvPr/>
        </p:nvSpPr>
        <p:spPr>
          <a:xfrm>
            <a:off x="0" y="0"/>
            <a:ext cx="1016000" cy="6858000"/>
          </a:xfrm>
          <a:prstGeom prst="rect">
            <a:avLst/>
          </a:prstGeom>
          <a:solidFill>
            <a:srgbClr val="0034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912100" y="0"/>
            <a:ext cx="1231900" cy="6858000"/>
          </a:xfrm>
          <a:prstGeom prst="rect">
            <a:avLst/>
          </a:prstGeom>
          <a:solidFill>
            <a:srgbClr val="0034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9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43000" y="2057400"/>
            <a:ext cx="762000" cy="3405188"/>
            <a:chOff x="764" y="1536"/>
            <a:chExt cx="480" cy="2145"/>
          </a:xfrm>
        </p:grpSpPr>
        <p:grpSp>
          <p:nvGrpSpPr>
            <p:cNvPr id="3" name="Group 3"/>
            <p:cNvGrpSpPr>
              <a:grpSpLocks/>
            </p:cNvGrpSpPr>
            <p:nvPr/>
          </p:nvGrpSpPr>
          <p:grpSpPr bwMode="auto">
            <a:xfrm>
              <a:off x="768" y="1536"/>
              <a:ext cx="476" cy="669"/>
              <a:chOff x="572" y="2729"/>
              <a:chExt cx="476" cy="669"/>
            </a:xfrm>
          </p:grpSpPr>
          <p:sp>
            <p:nvSpPr>
              <p:cNvPr id="4106" name="Text Box 4"/>
              <p:cNvSpPr txBox="1">
                <a:spLocks noChangeArrowheads="1"/>
              </p:cNvSpPr>
              <p:nvPr/>
            </p:nvSpPr>
            <p:spPr bwMode="auto">
              <a:xfrm>
                <a:off x="572" y="2729"/>
                <a:ext cx="116" cy="365"/>
              </a:xfrm>
              <a:prstGeom prst="rect">
                <a:avLst/>
              </a:prstGeom>
              <a:noFill/>
              <a:ln w="9525">
                <a:noFill/>
                <a:miter lim="800000"/>
                <a:headEnd/>
                <a:tailEnd/>
              </a:ln>
            </p:spPr>
            <p:txBody>
              <a:bodyPr wrap="none">
                <a:prstTxWarp prst="textNoShape">
                  <a:avLst/>
                </a:prstTxWarp>
                <a:spAutoFit/>
              </a:bodyPr>
              <a:lstStyle/>
              <a:p>
                <a:endParaRPr lang="en-US" sz="3200" b="1">
                  <a:solidFill>
                    <a:srgbClr val="FFFF00"/>
                  </a:solidFill>
                </a:endParaRPr>
              </a:p>
            </p:txBody>
          </p:sp>
          <p:sp>
            <p:nvSpPr>
              <p:cNvPr id="4107" name="Text Box 5"/>
              <p:cNvSpPr txBox="1">
                <a:spLocks noChangeArrowheads="1"/>
              </p:cNvSpPr>
              <p:nvPr/>
            </p:nvSpPr>
            <p:spPr bwMode="auto">
              <a:xfrm>
                <a:off x="932" y="3110"/>
                <a:ext cx="116" cy="288"/>
              </a:xfrm>
              <a:prstGeom prst="rect">
                <a:avLst/>
              </a:prstGeom>
              <a:noFill/>
              <a:ln w="9525">
                <a:noFill/>
                <a:miter lim="800000"/>
                <a:headEnd/>
                <a:tailEnd/>
              </a:ln>
            </p:spPr>
            <p:txBody>
              <a:bodyPr wrap="none">
                <a:prstTxWarp prst="textNoShape">
                  <a:avLst/>
                </a:prstTxWarp>
                <a:spAutoFit/>
              </a:bodyPr>
              <a:lstStyle/>
              <a:p>
                <a:endParaRPr lang="en-US" b="1">
                  <a:solidFill>
                    <a:srgbClr val="FFFF00"/>
                  </a:solidFill>
                </a:endParaRPr>
              </a:p>
            </p:txBody>
          </p:sp>
        </p:grpSp>
        <p:grpSp>
          <p:nvGrpSpPr>
            <p:cNvPr id="4" name="Group 6"/>
            <p:cNvGrpSpPr>
              <a:grpSpLocks/>
            </p:cNvGrpSpPr>
            <p:nvPr/>
          </p:nvGrpSpPr>
          <p:grpSpPr bwMode="auto">
            <a:xfrm>
              <a:off x="764" y="3002"/>
              <a:ext cx="452" cy="679"/>
              <a:chOff x="596" y="2738"/>
              <a:chExt cx="452" cy="679"/>
            </a:xfrm>
          </p:grpSpPr>
          <p:sp>
            <p:nvSpPr>
              <p:cNvPr id="4104" name="Text Box 7"/>
              <p:cNvSpPr txBox="1">
                <a:spLocks noChangeArrowheads="1"/>
              </p:cNvSpPr>
              <p:nvPr/>
            </p:nvSpPr>
            <p:spPr bwMode="auto">
              <a:xfrm>
                <a:off x="596" y="2738"/>
                <a:ext cx="116" cy="365"/>
              </a:xfrm>
              <a:prstGeom prst="rect">
                <a:avLst/>
              </a:prstGeom>
              <a:noFill/>
              <a:ln w="9525">
                <a:noFill/>
                <a:miter lim="800000"/>
                <a:headEnd/>
                <a:tailEnd/>
              </a:ln>
            </p:spPr>
            <p:txBody>
              <a:bodyPr wrap="none">
                <a:prstTxWarp prst="textNoShape">
                  <a:avLst/>
                </a:prstTxWarp>
                <a:spAutoFit/>
              </a:bodyPr>
              <a:lstStyle/>
              <a:p>
                <a:endParaRPr lang="en-US" sz="3200" b="1">
                  <a:solidFill>
                    <a:srgbClr val="FFFF00"/>
                  </a:solidFill>
                </a:endParaRPr>
              </a:p>
            </p:txBody>
          </p:sp>
          <p:sp>
            <p:nvSpPr>
              <p:cNvPr id="4105" name="Text Box 8"/>
              <p:cNvSpPr txBox="1">
                <a:spLocks noChangeArrowheads="1"/>
              </p:cNvSpPr>
              <p:nvPr/>
            </p:nvSpPr>
            <p:spPr bwMode="auto">
              <a:xfrm>
                <a:off x="932" y="3129"/>
                <a:ext cx="116" cy="288"/>
              </a:xfrm>
              <a:prstGeom prst="rect">
                <a:avLst/>
              </a:prstGeom>
              <a:noFill/>
              <a:ln w="9525">
                <a:noFill/>
                <a:miter lim="800000"/>
                <a:headEnd/>
                <a:tailEnd/>
              </a:ln>
            </p:spPr>
            <p:txBody>
              <a:bodyPr wrap="none">
                <a:prstTxWarp prst="textNoShape">
                  <a:avLst/>
                </a:prstTxWarp>
                <a:spAutoFit/>
              </a:bodyPr>
              <a:lstStyle/>
              <a:p>
                <a:endParaRPr lang="en-US" b="1">
                  <a:solidFill>
                    <a:srgbClr val="FFFF00"/>
                  </a:solidFill>
                </a:endParaRPr>
              </a:p>
            </p:txBody>
          </p:sp>
        </p:grpSp>
      </p:grpSp>
      <p:sp>
        <p:nvSpPr>
          <p:cNvPr id="4099" name="Text Box 9"/>
          <p:cNvSpPr txBox="1">
            <a:spLocks noChangeArrowheads="1"/>
          </p:cNvSpPr>
          <p:nvPr/>
        </p:nvSpPr>
        <p:spPr bwMode="auto">
          <a:xfrm>
            <a:off x="381000" y="304800"/>
            <a:ext cx="8763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dirty="0" smtClean="0">
                <a:solidFill>
                  <a:srgbClr val="FFFF00"/>
                </a:solidFill>
              </a:rPr>
              <a:t>Level 2:  DISCO</a:t>
            </a:r>
            <a:endParaRPr lang="en-US" sz="3600" dirty="0">
              <a:solidFill>
                <a:srgbClr val="FFFF00"/>
              </a:solidFill>
            </a:endParaRPr>
          </a:p>
        </p:txBody>
      </p:sp>
      <p:sp>
        <p:nvSpPr>
          <p:cNvPr id="4100" name="Text Box 10"/>
          <p:cNvSpPr txBox="1">
            <a:spLocks noChangeArrowheads="1"/>
          </p:cNvSpPr>
          <p:nvPr/>
        </p:nvSpPr>
        <p:spPr bwMode="auto">
          <a:xfrm>
            <a:off x="0" y="1295400"/>
            <a:ext cx="9144000" cy="4616648"/>
          </a:xfrm>
          <a:prstGeom prst="rect">
            <a:avLst/>
          </a:prstGeom>
          <a:noFill/>
          <a:ln w="9525">
            <a:noFill/>
            <a:miter lim="800000"/>
            <a:headEnd/>
            <a:tailEnd/>
          </a:ln>
        </p:spPr>
        <p:txBody>
          <a:bodyPr>
            <a:prstTxWarp prst="textNoShape">
              <a:avLst/>
            </a:prstTxWarp>
            <a:spAutoFit/>
          </a:bodyPr>
          <a:lstStyle/>
          <a:p>
            <a:pPr marL="228600" indent="-228600">
              <a:spcBef>
                <a:spcPct val="50000"/>
              </a:spcBef>
              <a:buFontTx/>
              <a:buChar char="•"/>
            </a:pPr>
            <a:r>
              <a:rPr lang="en-US" sz="2800" dirty="0">
                <a:solidFill>
                  <a:schemeClr val="tx1"/>
                </a:solidFill>
              </a:rPr>
              <a:t>DISCO involves a collection of files that reside on each participating resource.  </a:t>
            </a:r>
          </a:p>
          <a:p>
            <a:pPr marL="228600" indent="-228600">
              <a:spcBef>
                <a:spcPct val="50000"/>
              </a:spcBef>
              <a:buFontTx/>
              <a:buChar char="•"/>
            </a:pPr>
            <a:r>
              <a:rPr lang="en-US" sz="2800" dirty="0">
                <a:solidFill>
                  <a:schemeClr val="tx1"/>
                </a:solidFill>
              </a:rPr>
              <a:t>The files are maintained locally by the resource developers and are “harvested” by the central DISCO server.  </a:t>
            </a:r>
          </a:p>
          <a:p>
            <a:pPr marL="228600" indent="-228600">
              <a:spcBef>
                <a:spcPct val="50000"/>
              </a:spcBef>
              <a:buFontTx/>
              <a:buChar char="•"/>
            </a:pPr>
            <a:r>
              <a:rPr lang="en-US" sz="2800" dirty="0">
                <a:solidFill>
                  <a:schemeClr val="tx1"/>
                </a:solidFill>
              </a:rPr>
              <a:t>In this way, central NIF capabilities can be updated automatically as</a:t>
            </a:r>
            <a:r>
              <a:rPr lang="en-US" sz="2800" dirty="0" smtClean="0">
                <a:solidFill>
                  <a:schemeClr val="tx1"/>
                </a:solidFill>
              </a:rPr>
              <a:t> NIF </a:t>
            </a:r>
            <a:r>
              <a:rPr lang="en-US" sz="2800" dirty="0">
                <a:solidFill>
                  <a:schemeClr val="tx1"/>
                </a:solidFill>
              </a:rPr>
              <a:t>resources evolve over time.  </a:t>
            </a:r>
          </a:p>
          <a:p>
            <a:pPr marL="228600" indent="-228600">
              <a:spcBef>
                <a:spcPct val="50000"/>
              </a:spcBef>
              <a:buFontTx/>
              <a:buChar char="•"/>
            </a:pPr>
            <a:r>
              <a:rPr lang="en-US" sz="2800" dirty="0">
                <a:solidFill>
                  <a:schemeClr val="tx1"/>
                </a:solidFill>
              </a:rPr>
              <a:t> The developers of each resource choose which DISCO capabilities their resource will</a:t>
            </a:r>
            <a:r>
              <a:rPr lang="en-US" sz="2800" dirty="0" smtClean="0">
                <a:solidFill>
                  <a:schemeClr val="tx1"/>
                </a:solidFill>
              </a:rPr>
              <a:t> utilize</a:t>
            </a:r>
            <a:endParaRPr lang="en-US" sz="2800" dirty="0">
              <a:solidFill>
                <a:schemeClr val="tx1"/>
              </a:solidFill>
            </a:endParaRPr>
          </a:p>
        </p:txBody>
      </p:sp>
      <p:sp>
        <p:nvSpPr>
          <p:cNvPr id="4101" name="Line 11"/>
          <p:cNvSpPr>
            <a:spLocks noChangeShapeType="1"/>
          </p:cNvSpPr>
          <p:nvPr/>
        </p:nvSpPr>
        <p:spPr bwMode="auto">
          <a:xfrm>
            <a:off x="762000" y="990600"/>
            <a:ext cx="7543800" cy="0"/>
          </a:xfrm>
          <a:prstGeom prst="line">
            <a:avLst/>
          </a:prstGeom>
          <a:noFill/>
          <a:ln w="9525">
            <a:solidFill>
              <a:srgbClr val="CC0099"/>
            </a:solidFill>
            <a:round/>
            <a:headEnd/>
            <a:tailEnd/>
          </a:ln>
        </p:spPr>
        <p:txBody>
          <a:bodyPr>
            <a:prstTxWarp prst="textNoShape">
              <a:avLst/>
            </a:prstTxWarp>
          </a:bodyPr>
          <a:lstStyle/>
          <a:p>
            <a:endParaRPr lang="en-US"/>
          </a:p>
        </p:txBody>
      </p:sp>
      <p:sp>
        <p:nvSpPr>
          <p:cNvPr id="12" name="TextBox 11"/>
          <p:cNvSpPr txBox="1"/>
          <p:nvPr/>
        </p:nvSpPr>
        <p:spPr>
          <a:xfrm>
            <a:off x="4356100" y="6485454"/>
            <a:ext cx="4622800" cy="369332"/>
          </a:xfrm>
          <a:prstGeom prst="rect">
            <a:avLst/>
          </a:prstGeom>
          <a:noFill/>
        </p:spPr>
        <p:txBody>
          <a:bodyPr wrap="square" rtlCol="0">
            <a:spAutoFit/>
          </a:bodyPr>
          <a:lstStyle/>
          <a:p>
            <a:r>
              <a:rPr lang="en-US" dirty="0" smtClean="0"/>
              <a:t>Luis </a:t>
            </a:r>
            <a:r>
              <a:rPr lang="en-US" dirty="0" err="1" smtClean="0"/>
              <a:t>Marenco</a:t>
            </a:r>
            <a:r>
              <a:rPr lang="en-US" dirty="0" smtClean="0"/>
              <a:t>, Perry Miller, Yale University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1143000"/>
          </a:xfrm>
        </p:spPr>
        <p:txBody>
          <a:bodyPr/>
          <a:lstStyle/>
          <a:p>
            <a:r>
              <a:rPr lang="en-US" dirty="0" smtClean="0">
                <a:solidFill>
                  <a:srgbClr val="FFFF00"/>
                </a:solidFill>
                <a:ea typeface="ＭＳ Ｐゴシック" pitchFamily="-65" charset="-128"/>
                <a:cs typeface="ＭＳ Ｐゴシック" pitchFamily="-65" charset="-128"/>
              </a:rPr>
              <a:t>Find images of </a:t>
            </a:r>
            <a:r>
              <a:rPr lang="en-US" dirty="0" err="1" smtClean="0">
                <a:solidFill>
                  <a:srgbClr val="FFFF00"/>
                </a:solidFill>
                <a:ea typeface="ＭＳ Ｐゴシック" pitchFamily="-65" charset="-128"/>
                <a:cs typeface="ＭＳ Ｐゴシック" pitchFamily="-65" charset="-128"/>
              </a:rPr>
              <a:t>corticspinal</a:t>
            </a:r>
            <a:r>
              <a:rPr lang="en-US" dirty="0" smtClean="0">
                <a:solidFill>
                  <a:srgbClr val="FFFF00"/>
                </a:solidFill>
                <a:ea typeface="ＭＳ Ｐゴシック" pitchFamily="-65" charset="-128"/>
                <a:cs typeface="ＭＳ Ｐゴシック" pitchFamily="-65" charset="-128"/>
              </a:rPr>
              <a:t> tract?</a:t>
            </a:r>
          </a:p>
        </p:txBody>
      </p:sp>
      <p:sp>
        <p:nvSpPr>
          <p:cNvPr id="36867" name="Content Placeholder 2"/>
          <p:cNvSpPr>
            <a:spLocks noGrp="1"/>
          </p:cNvSpPr>
          <p:nvPr>
            <p:ph idx="1"/>
          </p:nvPr>
        </p:nvSpPr>
        <p:spPr>
          <a:xfrm>
            <a:off x="457200" y="1143000"/>
            <a:ext cx="8229600" cy="1143000"/>
          </a:xfrm>
        </p:spPr>
        <p:txBody>
          <a:bodyPr/>
          <a:lstStyle/>
          <a:p>
            <a:r>
              <a:rPr lang="en-US" dirty="0" smtClean="0">
                <a:ea typeface="ＭＳ Ｐゴシック" pitchFamily="-65" charset="-128"/>
                <a:cs typeface="ＭＳ Ｐゴシック" pitchFamily="-65" charset="-128"/>
              </a:rPr>
              <a:t>NIF system allows easy search over multiple sources of information</a:t>
            </a:r>
          </a:p>
          <a:p>
            <a:r>
              <a:rPr lang="en-US" dirty="0" smtClean="0">
                <a:ea typeface="ＭＳ Ｐゴシック" pitchFamily="-65" charset="-128"/>
                <a:cs typeface="ＭＳ Ｐゴシック" pitchFamily="-65" charset="-128"/>
              </a:rPr>
              <a:t>Can it improve accuracy of search?</a:t>
            </a:r>
          </a:p>
          <a:p>
            <a:pPr lvl="1"/>
            <a:r>
              <a:rPr lang="en-US" dirty="0" smtClean="0"/>
              <a:t>Well known difficulties in search</a:t>
            </a:r>
          </a:p>
          <a:p>
            <a:pPr lvl="2"/>
            <a:r>
              <a:rPr lang="en-US" dirty="0" smtClean="0">
                <a:ea typeface="ＭＳ Ｐゴシック" pitchFamily="-65" charset="-128"/>
              </a:rPr>
              <a:t>Inconsistent and sparse annotation of scientific data</a:t>
            </a:r>
          </a:p>
          <a:p>
            <a:pPr lvl="2"/>
            <a:r>
              <a:rPr lang="en-US" dirty="0" smtClean="0">
                <a:ea typeface="ＭＳ Ｐゴシック" pitchFamily="-65" charset="-128"/>
              </a:rPr>
              <a:t>Many different names for the same thing</a:t>
            </a:r>
          </a:p>
          <a:p>
            <a:pPr lvl="2"/>
            <a:r>
              <a:rPr lang="en-US" dirty="0" smtClean="0">
                <a:ea typeface="ＭＳ Ｐゴシック" pitchFamily="-65" charset="-128"/>
              </a:rPr>
              <a:t>No standards for data exchange or annotation at the semantic level</a:t>
            </a:r>
          </a:p>
          <a:p>
            <a:pPr lvl="1"/>
            <a:r>
              <a:rPr lang="en-US" dirty="0" smtClean="0">
                <a:ea typeface="ＭＳ Ｐゴシック" pitchFamily="-65" charset="-128"/>
              </a:rPr>
              <a:t>Lack of standards in data annotation require a lot of human investment in reconciling information from different sources</a:t>
            </a:r>
          </a:p>
          <a:p>
            <a:pPr lvl="1">
              <a:buFont typeface="Arial" pitchFamily="-65" charset="0"/>
              <a:buNone/>
            </a:pPr>
            <a:endParaRPr lang="en-US" dirty="0" smtClean="0"/>
          </a:p>
          <a:p>
            <a:pPr lvl="1">
              <a:buFont typeface="Arial" pitchFamily="-65" charset="0"/>
              <a:buNone/>
            </a:pPr>
            <a:endParaRPr lang="en-US" dirty="0" smtClean="0"/>
          </a:p>
          <a:p>
            <a:pPr lvl="1">
              <a:buFont typeface="Arial" pitchFamily="-65" charset="0"/>
              <a:buNone/>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a:srcRect/>
          <a:stretch>
            <a:fillRect/>
          </a:stretch>
        </p:blipFill>
        <p:spPr bwMode="auto">
          <a:xfrm>
            <a:off x="228600" y="152400"/>
            <a:ext cx="3048000" cy="2046288"/>
          </a:xfrm>
          <a:prstGeom prst="rect">
            <a:avLst/>
          </a:prstGeom>
          <a:noFill/>
          <a:ln w="9525">
            <a:noFill/>
            <a:miter lim="800000"/>
            <a:headEnd/>
            <a:tailEnd/>
          </a:ln>
        </p:spPr>
      </p:pic>
      <p:pic>
        <p:nvPicPr>
          <p:cNvPr id="38915" name="Picture 5"/>
          <p:cNvPicPr>
            <a:picLocks noChangeAspect="1" noChangeArrowheads="1"/>
          </p:cNvPicPr>
          <p:nvPr/>
        </p:nvPicPr>
        <p:blipFill>
          <a:blip r:embed="rId3"/>
          <a:srcRect/>
          <a:stretch>
            <a:fillRect/>
          </a:stretch>
        </p:blipFill>
        <p:spPr bwMode="auto">
          <a:xfrm rot="5400000">
            <a:off x="716756" y="3702844"/>
            <a:ext cx="2474913" cy="3298825"/>
          </a:xfrm>
          <a:prstGeom prst="rect">
            <a:avLst/>
          </a:prstGeom>
          <a:noFill/>
          <a:ln w="9525">
            <a:noFill/>
            <a:miter lim="800000"/>
            <a:headEnd/>
            <a:tailEnd/>
          </a:ln>
        </p:spPr>
      </p:pic>
      <p:pic>
        <p:nvPicPr>
          <p:cNvPr id="38916" name="Picture 6"/>
          <p:cNvPicPr>
            <a:picLocks noChangeAspect="1" noChangeArrowheads="1"/>
          </p:cNvPicPr>
          <p:nvPr/>
        </p:nvPicPr>
        <p:blipFill>
          <a:blip r:embed="rId4"/>
          <a:srcRect/>
          <a:stretch>
            <a:fillRect/>
          </a:stretch>
        </p:blipFill>
        <p:spPr bwMode="auto">
          <a:xfrm>
            <a:off x="3429000" y="228600"/>
            <a:ext cx="2895600" cy="2022475"/>
          </a:xfrm>
          <a:prstGeom prst="rect">
            <a:avLst/>
          </a:prstGeom>
          <a:noFill/>
          <a:ln w="9525">
            <a:noFill/>
            <a:miter lim="800000"/>
            <a:headEnd/>
            <a:tailEnd/>
          </a:ln>
        </p:spPr>
      </p:pic>
      <p:sp>
        <p:nvSpPr>
          <p:cNvPr id="38917" name="Text Box 7"/>
          <p:cNvSpPr txBox="1">
            <a:spLocks noChangeArrowheads="1"/>
          </p:cNvSpPr>
          <p:nvPr/>
        </p:nvSpPr>
        <p:spPr bwMode="auto">
          <a:xfrm>
            <a:off x="4572000" y="3429000"/>
            <a:ext cx="2514600" cy="366713"/>
          </a:xfrm>
          <a:prstGeom prst="rect">
            <a:avLst/>
          </a:prstGeom>
          <a:solidFill>
            <a:schemeClr val="accent1"/>
          </a:solidFill>
          <a:ln w="9525">
            <a:noFill/>
            <a:miter lim="800000"/>
            <a:headEnd/>
            <a:tailEnd/>
          </a:ln>
        </p:spPr>
        <p:txBody>
          <a:bodyPr>
            <a:prstTxWarp prst="textNoShape">
              <a:avLst/>
            </a:prstTxWarp>
            <a:spAutoFit/>
          </a:bodyPr>
          <a:lstStyle/>
          <a:p>
            <a:pPr>
              <a:spcBef>
                <a:spcPct val="50000"/>
              </a:spcBef>
            </a:pPr>
            <a:r>
              <a:rPr lang="en-US"/>
              <a:t>Cerebral peduncle</a:t>
            </a:r>
          </a:p>
        </p:txBody>
      </p:sp>
      <p:sp>
        <p:nvSpPr>
          <p:cNvPr id="38918" name="Text Box 8"/>
          <p:cNvSpPr txBox="1">
            <a:spLocks noChangeArrowheads="1"/>
          </p:cNvSpPr>
          <p:nvPr/>
        </p:nvSpPr>
        <p:spPr bwMode="auto">
          <a:xfrm>
            <a:off x="4572000" y="2514600"/>
            <a:ext cx="2514600" cy="366713"/>
          </a:xfrm>
          <a:prstGeom prst="rect">
            <a:avLst/>
          </a:prstGeom>
          <a:solidFill>
            <a:schemeClr val="hlink"/>
          </a:solidFill>
          <a:ln w="9525">
            <a:noFill/>
            <a:miter lim="800000"/>
            <a:headEnd/>
            <a:tailEnd/>
          </a:ln>
        </p:spPr>
        <p:txBody>
          <a:bodyPr>
            <a:prstTxWarp prst="textNoShape">
              <a:avLst/>
            </a:prstTxWarp>
            <a:spAutoFit/>
          </a:bodyPr>
          <a:lstStyle/>
          <a:p>
            <a:pPr>
              <a:spcBef>
                <a:spcPct val="50000"/>
              </a:spcBef>
            </a:pPr>
            <a:r>
              <a:rPr lang="en-US"/>
              <a:t>Internal capsule</a:t>
            </a:r>
          </a:p>
        </p:txBody>
      </p:sp>
      <p:sp>
        <p:nvSpPr>
          <p:cNvPr id="38919" name="Text Box 9"/>
          <p:cNvSpPr txBox="1">
            <a:spLocks noChangeArrowheads="1"/>
          </p:cNvSpPr>
          <p:nvPr/>
        </p:nvSpPr>
        <p:spPr bwMode="auto">
          <a:xfrm>
            <a:off x="6477000" y="1219200"/>
            <a:ext cx="2514600" cy="366713"/>
          </a:xfrm>
          <a:prstGeom prst="rect">
            <a:avLst/>
          </a:prstGeom>
          <a:solidFill>
            <a:schemeClr val="folHlink"/>
          </a:solidFill>
          <a:ln w="9525">
            <a:noFill/>
            <a:miter lim="800000"/>
            <a:headEnd/>
            <a:tailEnd/>
          </a:ln>
        </p:spPr>
        <p:txBody>
          <a:bodyPr>
            <a:prstTxWarp prst="textNoShape">
              <a:avLst/>
            </a:prstTxWarp>
            <a:spAutoFit/>
          </a:bodyPr>
          <a:lstStyle/>
          <a:p>
            <a:pPr>
              <a:spcBef>
                <a:spcPct val="50000"/>
              </a:spcBef>
            </a:pPr>
            <a:r>
              <a:rPr lang="en-US"/>
              <a:t>Corticospinal tract</a:t>
            </a:r>
          </a:p>
        </p:txBody>
      </p:sp>
      <p:pic>
        <p:nvPicPr>
          <p:cNvPr id="38920" name="Picture 10"/>
          <p:cNvPicPr>
            <a:picLocks noChangeAspect="1" noChangeArrowheads="1"/>
          </p:cNvPicPr>
          <p:nvPr/>
        </p:nvPicPr>
        <p:blipFill>
          <a:blip r:embed="rId5"/>
          <a:srcRect/>
          <a:stretch>
            <a:fillRect/>
          </a:stretch>
        </p:blipFill>
        <p:spPr bwMode="auto">
          <a:xfrm>
            <a:off x="3810000" y="4114800"/>
            <a:ext cx="3352800" cy="2487613"/>
          </a:xfrm>
          <a:prstGeom prst="rect">
            <a:avLst/>
          </a:prstGeom>
          <a:noFill/>
          <a:ln w="9525">
            <a:noFill/>
            <a:miter lim="800000"/>
            <a:headEnd/>
            <a:tailEnd/>
          </a:ln>
        </p:spPr>
      </p:pic>
      <p:pic>
        <p:nvPicPr>
          <p:cNvPr id="38921" name="Picture 11"/>
          <p:cNvPicPr>
            <a:picLocks noChangeAspect="1" noChangeArrowheads="1"/>
          </p:cNvPicPr>
          <p:nvPr/>
        </p:nvPicPr>
        <p:blipFill>
          <a:blip r:embed="rId6"/>
          <a:srcRect/>
          <a:stretch>
            <a:fillRect/>
          </a:stretch>
        </p:blipFill>
        <p:spPr bwMode="auto">
          <a:xfrm>
            <a:off x="228600" y="2362200"/>
            <a:ext cx="3514725" cy="1562100"/>
          </a:xfrm>
          <a:prstGeom prst="rect">
            <a:avLst/>
          </a:prstGeom>
          <a:noFill/>
          <a:ln w="9525">
            <a:noFill/>
            <a:miter lim="800000"/>
            <a:headEnd/>
            <a:tailEnd/>
          </a:ln>
        </p:spPr>
      </p:pic>
      <p:sp>
        <p:nvSpPr>
          <p:cNvPr id="38922" name="Line 12"/>
          <p:cNvSpPr>
            <a:spLocks noChangeShapeType="1"/>
          </p:cNvSpPr>
          <p:nvPr/>
        </p:nvSpPr>
        <p:spPr bwMode="auto">
          <a:xfrm flipH="1">
            <a:off x="2209800" y="3581400"/>
            <a:ext cx="2362200" cy="762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38923" name="Line 13"/>
          <p:cNvSpPr>
            <a:spLocks noChangeShapeType="1"/>
          </p:cNvSpPr>
          <p:nvPr/>
        </p:nvSpPr>
        <p:spPr bwMode="auto">
          <a:xfrm flipH="1">
            <a:off x="2438400" y="3581400"/>
            <a:ext cx="2133600" cy="2133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38924" name="Line 14"/>
          <p:cNvSpPr>
            <a:spLocks noChangeShapeType="1"/>
          </p:cNvSpPr>
          <p:nvPr/>
        </p:nvSpPr>
        <p:spPr bwMode="auto">
          <a:xfrm>
            <a:off x="4572000" y="3581400"/>
            <a:ext cx="1371600" cy="23622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38925" name="Line 15"/>
          <p:cNvSpPr>
            <a:spLocks noChangeShapeType="1"/>
          </p:cNvSpPr>
          <p:nvPr/>
        </p:nvSpPr>
        <p:spPr bwMode="auto">
          <a:xfrm flipH="1" flipV="1">
            <a:off x="2057400" y="1752600"/>
            <a:ext cx="2514600" cy="990600"/>
          </a:xfrm>
          <a:prstGeom prst="line">
            <a:avLst/>
          </a:prstGeom>
          <a:noFill/>
          <a:ln w="38100">
            <a:solidFill>
              <a:schemeClr val="hlink"/>
            </a:solidFill>
            <a:round/>
            <a:headEnd/>
            <a:tailEnd type="triangle" w="med" len="med"/>
          </a:ln>
        </p:spPr>
        <p:txBody>
          <a:bodyPr wrap="none" anchor="ctr">
            <a:prstTxWarp prst="textNoShape">
              <a:avLst/>
            </a:prstTxWarp>
          </a:bodyPr>
          <a:lstStyle/>
          <a:p>
            <a:endParaRPr lang="en-US"/>
          </a:p>
        </p:txBody>
      </p:sp>
      <p:sp>
        <p:nvSpPr>
          <p:cNvPr id="38926" name="Line 16"/>
          <p:cNvSpPr>
            <a:spLocks noChangeShapeType="1"/>
          </p:cNvSpPr>
          <p:nvPr/>
        </p:nvSpPr>
        <p:spPr bwMode="auto">
          <a:xfrm flipH="1">
            <a:off x="5181600" y="1447800"/>
            <a:ext cx="1295400" cy="381000"/>
          </a:xfrm>
          <a:prstGeom prst="line">
            <a:avLst/>
          </a:prstGeom>
          <a:noFill/>
          <a:ln w="38100">
            <a:solidFill>
              <a:schemeClr val="folHlink"/>
            </a:solidFill>
            <a:round/>
            <a:headEnd/>
            <a:tailEnd type="triangle" w="med" len="med"/>
          </a:ln>
        </p:spPr>
        <p:txBody>
          <a:bodyPr wrap="none" anchor="ctr">
            <a:prstTxWarp prst="textNoShape">
              <a:avLst/>
            </a:prstTxWarp>
          </a:bodyPr>
          <a:lstStyle/>
          <a:p>
            <a:endParaRPr lang="en-US"/>
          </a:p>
        </p:txBody>
      </p:sp>
      <p:sp>
        <p:nvSpPr>
          <p:cNvPr id="38927" name="Rectangle 16"/>
          <p:cNvSpPr>
            <a:spLocks noChangeArrowheads="1"/>
          </p:cNvSpPr>
          <p:nvPr/>
        </p:nvSpPr>
        <p:spPr bwMode="auto">
          <a:xfrm>
            <a:off x="7315200" y="4557713"/>
            <a:ext cx="1676400" cy="2032000"/>
          </a:xfrm>
          <a:prstGeom prst="rect">
            <a:avLst/>
          </a:prstGeom>
          <a:noFill/>
          <a:ln w="9525">
            <a:noFill/>
            <a:miter lim="800000"/>
            <a:headEnd/>
            <a:tailEnd/>
          </a:ln>
        </p:spPr>
        <p:txBody>
          <a:bodyPr>
            <a:prstTxWarp prst="textNoShape">
              <a:avLst/>
            </a:prstTxWarp>
            <a:spAutoFit/>
          </a:bodyPr>
          <a:lstStyle/>
          <a:p>
            <a:r>
              <a:rPr lang="en-US"/>
              <a:t>Terminology is used inconsistently;  there are many names for the same structure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solidFill>
                  <a:srgbClr val="FFFF00"/>
                </a:solidFill>
                <a:ea typeface="ＭＳ Ｐゴシック" pitchFamily="-65" charset="-128"/>
                <a:cs typeface="ＭＳ Ｐゴシック" pitchFamily="-65" charset="-128"/>
              </a:rPr>
              <a:t>Barriers to data integration</a:t>
            </a:r>
          </a:p>
        </p:txBody>
      </p:sp>
      <p:sp>
        <p:nvSpPr>
          <p:cNvPr id="39939" name="Content Placeholder 2"/>
          <p:cNvSpPr>
            <a:spLocks noGrp="1"/>
          </p:cNvSpPr>
          <p:nvPr>
            <p:ph idx="1"/>
          </p:nvPr>
        </p:nvSpPr>
        <p:spPr>
          <a:xfrm>
            <a:off x="457200" y="2057400"/>
            <a:ext cx="8229600" cy="1371600"/>
          </a:xfrm>
        </p:spPr>
        <p:txBody>
          <a:bodyPr/>
          <a:lstStyle/>
          <a:p>
            <a:pPr lvl="1"/>
            <a:r>
              <a:rPr lang="en-US" smtClean="0"/>
              <a:t>What genes are found in the cerebral cortex</a:t>
            </a:r>
          </a:p>
          <a:p>
            <a:pPr lvl="2"/>
            <a:r>
              <a:rPr lang="en-US" smtClean="0">
                <a:ea typeface="ＭＳ Ｐゴシック" pitchFamily="-65" charset="-128"/>
              </a:rPr>
              <a:t>That depends on your definition of cerebral cortex</a:t>
            </a:r>
          </a:p>
          <a:p>
            <a:endParaRPr lang="en-US" smtClean="0">
              <a:ea typeface="ＭＳ Ｐゴシック" pitchFamily="-65" charset="-128"/>
              <a:cs typeface="ＭＳ Ｐゴシック" pitchFamily="-65" charset="-128"/>
            </a:endParaRPr>
          </a:p>
        </p:txBody>
      </p:sp>
      <p:pic>
        <p:nvPicPr>
          <p:cNvPr id="39940" name="Picture 1028" descr="Picture 31"/>
          <p:cNvPicPr>
            <a:picLocks noChangeAspect="1" noChangeArrowheads="1"/>
          </p:cNvPicPr>
          <p:nvPr/>
        </p:nvPicPr>
        <p:blipFill>
          <a:blip r:embed="rId2"/>
          <a:srcRect/>
          <a:stretch>
            <a:fillRect/>
          </a:stretch>
        </p:blipFill>
        <p:spPr bwMode="auto">
          <a:xfrm>
            <a:off x="2667000" y="3429000"/>
            <a:ext cx="3911600" cy="24352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ext Box 1026"/>
          <p:cNvSpPr txBox="1">
            <a:spLocks noChangeArrowheads="1"/>
          </p:cNvSpPr>
          <p:nvPr/>
        </p:nvSpPr>
        <p:spPr bwMode="auto">
          <a:xfrm>
            <a:off x="609600" y="0"/>
            <a:ext cx="79248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t>NIF Team</a:t>
            </a:r>
          </a:p>
        </p:txBody>
      </p:sp>
      <p:sp>
        <p:nvSpPr>
          <p:cNvPr id="17411" name="Text Box 1027"/>
          <p:cNvSpPr txBox="1">
            <a:spLocks noChangeArrowheads="1"/>
          </p:cNvSpPr>
          <p:nvPr/>
        </p:nvSpPr>
        <p:spPr bwMode="auto">
          <a:xfrm>
            <a:off x="381000" y="641350"/>
            <a:ext cx="4724400" cy="6186488"/>
          </a:xfrm>
          <a:prstGeom prst="rect">
            <a:avLst/>
          </a:prstGeom>
          <a:noFill/>
          <a:ln w="9525">
            <a:noFill/>
            <a:miter lim="800000"/>
            <a:headEnd/>
            <a:tailEnd/>
          </a:ln>
        </p:spPr>
        <p:txBody>
          <a:bodyPr>
            <a:prstTxWarp prst="textNoShape">
              <a:avLst/>
            </a:prstTxWarp>
            <a:spAutoFit/>
          </a:bodyPr>
          <a:lstStyle/>
          <a:p>
            <a:pPr>
              <a:spcBef>
                <a:spcPct val="50000"/>
              </a:spcBef>
            </a:pPr>
            <a:r>
              <a:rPr lang="en-US"/>
              <a:t>Amarnath Gupta, UCSD, Co Investigator</a:t>
            </a:r>
          </a:p>
          <a:p>
            <a:pPr>
              <a:spcBef>
                <a:spcPct val="50000"/>
              </a:spcBef>
            </a:pPr>
            <a:r>
              <a:rPr lang="en-US"/>
              <a:t>Jeff Grethe, UCSD, Co Investigator</a:t>
            </a:r>
          </a:p>
          <a:p>
            <a:pPr>
              <a:spcBef>
                <a:spcPct val="50000"/>
              </a:spcBef>
            </a:pPr>
            <a:r>
              <a:rPr lang="en-US"/>
              <a:t>Gordon Shepherd, Yale University</a:t>
            </a:r>
          </a:p>
          <a:p>
            <a:pPr>
              <a:spcBef>
                <a:spcPct val="50000"/>
              </a:spcBef>
            </a:pPr>
            <a:r>
              <a:rPr lang="en-US"/>
              <a:t>Perry Miller</a:t>
            </a:r>
          </a:p>
          <a:p>
            <a:pPr>
              <a:spcBef>
                <a:spcPct val="50000"/>
              </a:spcBef>
            </a:pPr>
            <a:r>
              <a:rPr lang="en-US"/>
              <a:t>Luis Marenco</a:t>
            </a:r>
          </a:p>
          <a:p>
            <a:pPr>
              <a:spcBef>
                <a:spcPct val="50000"/>
              </a:spcBef>
            </a:pPr>
            <a:r>
              <a:rPr lang="en-US"/>
              <a:t>David Van Essen, Washington University</a:t>
            </a:r>
          </a:p>
          <a:p>
            <a:pPr>
              <a:spcBef>
                <a:spcPct val="50000"/>
              </a:spcBef>
            </a:pPr>
            <a:r>
              <a:rPr lang="en-US"/>
              <a:t>Erin Reid</a:t>
            </a:r>
          </a:p>
          <a:p>
            <a:pPr>
              <a:spcBef>
                <a:spcPct val="50000"/>
              </a:spcBef>
            </a:pPr>
            <a:r>
              <a:rPr lang="en-US"/>
              <a:t>Paul Sternberg, Cal Tech</a:t>
            </a:r>
          </a:p>
          <a:p>
            <a:pPr>
              <a:spcBef>
                <a:spcPct val="50000"/>
              </a:spcBef>
            </a:pPr>
            <a:r>
              <a:rPr lang="en-US"/>
              <a:t>Arun Rangarajan</a:t>
            </a:r>
          </a:p>
          <a:p>
            <a:pPr>
              <a:spcBef>
                <a:spcPct val="50000"/>
              </a:spcBef>
            </a:pPr>
            <a:r>
              <a:rPr lang="en-US"/>
              <a:t>Hans Michael Muller</a:t>
            </a:r>
          </a:p>
          <a:p>
            <a:pPr>
              <a:spcBef>
                <a:spcPct val="50000"/>
              </a:spcBef>
            </a:pPr>
            <a:r>
              <a:rPr lang="en-US"/>
              <a:t>Giorgio Ascoli, George Mason University</a:t>
            </a:r>
          </a:p>
          <a:p>
            <a:pPr>
              <a:spcBef>
                <a:spcPct val="50000"/>
              </a:spcBef>
            </a:pPr>
            <a:r>
              <a:rPr lang="en-US"/>
              <a:t>Sridevi Polavarum</a:t>
            </a:r>
          </a:p>
          <a:p>
            <a:pPr>
              <a:spcBef>
                <a:spcPct val="50000"/>
              </a:spcBef>
            </a:pPr>
            <a:r>
              <a:rPr lang="en-US"/>
              <a:t>Anita Bandrowski, NIF Curator</a:t>
            </a:r>
          </a:p>
          <a:p>
            <a:pPr>
              <a:spcBef>
                <a:spcPct val="50000"/>
              </a:spcBef>
            </a:pPr>
            <a:r>
              <a:rPr lang="en-US"/>
              <a:t>Fahim Imam, NIF Ontology Engineer</a:t>
            </a:r>
          </a:p>
          <a:p>
            <a:pPr>
              <a:spcBef>
                <a:spcPct val="50000"/>
              </a:spcBef>
            </a:pPr>
            <a:r>
              <a:rPr lang="en-US"/>
              <a:t>Karen Skinner, NIH, Program Officer</a:t>
            </a:r>
          </a:p>
        </p:txBody>
      </p:sp>
      <p:sp>
        <p:nvSpPr>
          <p:cNvPr id="17412" name="Text Box 1027"/>
          <p:cNvSpPr txBox="1">
            <a:spLocks noChangeArrowheads="1"/>
          </p:cNvSpPr>
          <p:nvPr/>
        </p:nvSpPr>
        <p:spPr bwMode="auto">
          <a:xfrm>
            <a:off x="5181600" y="685800"/>
            <a:ext cx="3657600" cy="3694113"/>
          </a:xfrm>
          <a:prstGeom prst="rect">
            <a:avLst/>
          </a:prstGeom>
          <a:noFill/>
          <a:ln w="9525">
            <a:noFill/>
            <a:miter lim="800000"/>
            <a:headEnd/>
            <a:tailEnd/>
          </a:ln>
        </p:spPr>
        <p:txBody>
          <a:bodyPr>
            <a:prstTxWarp prst="textNoShape">
              <a:avLst/>
            </a:prstTxWarp>
            <a:spAutoFit/>
          </a:bodyPr>
          <a:lstStyle/>
          <a:p>
            <a:pPr>
              <a:spcBef>
                <a:spcPct val="50000"/>
              </a:spcBef>
            </a:pPr>
            <a:r>
              <a:rPr lang="en-US"/>
              <a:t>Lee Hornbrook</a:t>
            </a:r>
          </a:p>
          <a:p>
            <a:pPr>
              <a:spcBef>
                <a:spcPct val="50000"/>
              </a:spcBef>
            </a:pPr>
            <a:r>
              <a:rPr lang="en-US"/>
              <a:t>Kara Lu</a:t>
            </a:r>
          </a:p>
          <a:p>
            <a:pPr>
              <a:spcBef>
                <a:spcPct val="50000"/>
              </a:spcBef>
            </a:pPr>
            <a:r>
              <a:rPr lang="en-US"/>
              <a:t>Vadim Astakhov</a:t>
            </a:r>
          </a:p>
          <a:p>
            <a:pPr>
              <a:spcBef>
                <a:spcPct val="50000"/>
              </a:spcBef>
            </a:pPr>
            <a:r>
              <a:rPr lang="en-US"/>
              <a:t>Xufei Qian</a:t>
            </a:r>
          </a:p>
          <a:p>
            <a:pPr>
              <a:spcBef>
                <a:spcPct val="50000"/>
              </a:spcBef>
            </a:pPr>
            <a:r>
              <a:rPr lang="en-US"/>
              <a:t>Chris Condit</a:t>
            </a:r>
          </a:p>
          <a:p>
            <a:pPr>
              <a:spcBef>
                <a:spcPct val="50000"/>
              </a:spcBef>
            </a:pPr>
            <a:r>
              <a:rPr lang="en-US"/>
              <a:t>Stephen Larson</a:t>
            </a:r>
          </a:p>
          <a:p>
            <a:pPr>
              <a:spcBef>
                <a:spcPct val="50000"/>
              </a:spcBef>
            </a:pPr>
            <a:r>
              <a:rPr lang="en-US"/>
              <a:t>Sarah Maynard</a:t>
            </a:r>
          </a:p>
          <a:p>
            <a:pPr>
              <a:spcBef>
                <a:spcPct val="50000"/>
              </a:spcBef>
            </a:pPr>
            <a:r>
              <a:rPr lang="en-US"/>
              <a:t>Bill Bug</a:t>
            </a:r>
          </a:p>
          <a:p>
            <a:pPr>
              <a:spcBef>
                <a:spcPct val="50000"/>
              </a:spcBef>
            </a:pPr>
            <a:endParaRPr lang="en-US"/>
          </a:p>
        </p:txBody>
      </p:sp>
      <p:sp>
        <p:nvSpPr>
          <p:cNvPr id="17413" name="TextBox 4"/>
          <p:cNvSpPr txBox="1">
            <a:spLocks noChangeArrowheads="1"/>
          </p:cNvSpPr>
          <p:nvPr/>
        </p:nvSpPr>
        <p:spPr bwMode="auto">
          <a:xfrm>
            <a:off x="5334000" y="4379913"/>
            <a:ext cx="3200400" cy="461962"/>
          </a:xfrm>
          <a:prstGeom prst="rect">
            <a:avLst/>
          </a:prstGeom>
          <a:noFill/>
          <a:ln w="9525">
            <a:noFill/>
            <a:miter lim="800000"/>
            <a:headEnd/>
            <a:tailEnd/>
          </a:ln>
        </p:spPr>
        <p:txBody>
          <a:bodyPr>
            <a:prstTxWarp prst="textNoShape">
              <a:avLst/>
            </a:prstTxWarp>
            <a:spAutoFit/>
          </a:bodyPr>
          <a:lstStyle/>
          <a:p>
            <a:r>
              <a:rPr lang="en-US" sz="2400">
                <a:solidFill>
                  <a:srgbClr val="FFFF00"/>
                </a:solidFill>
              </a:rPr>
              <a:t>Karen Skinner, NIH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62000" y="0"/>
            <a:ext cx="7772400" cy="1143000"/>
          </a:xfrm>
        </p:spPr>
        <p:txBody>
          <a:bodyPr/>
          <a:lstStyle/>
          <a:p>
            <a:r>
              <a:rPr lang="en-US">
                <a:ea typeface="ＭＳ Ｐゴシック" pitchFamily="-65" charset="-128"/>
                <a:cs typeface="ＭＳ Ｐゴシック" pitchFamily="-65" charset="-128"/>
              </a:rPr>
              <a:t>Cerebral Cortex</a:t>
            </a:r>
          </a:p>
        </p:txBody>
      </p:sp>
      <p:graphicFrame>
        <p:nvGraphicFramePr>
          <p:cNvPr id="7257" name="Group 89"/>
          <p:cNvGraphicFramePr>
            <a:graphicFrameLocks noGrp="1"/>
          </p:cNvGraphicFramePr>
          <p:nvPr/>
        </p:nvGraphicFramePr>
        <p:xfrm>
          <a:off x="228600" y="1066800"/>
          <a:ext cx="8763000" cy="5564188"/>
        </p:xfrm>
        <a:graphic>
          <a:graphicData uri="http://schemas.openxmlformats.org/drawingml/2006/table">
            <a:tbl>
              <a:tblPr/>
              <a:tblGrid>
                <a:gridCol w="2265363"/>
                <a:gridCol w="4152900"/>
                <a:gridCol w="2344737"/>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00"/>
                          </a:solidFill>
                          <a:effectLst/>
                          <a:latin typeface="Arial" charset="0"/>
                          <a:ea typeface="ＭＳ Ｐゴシック" charset="-128"/>
                          <a:cs typeface="ＭＳ Ｐゴシック" charset="-128"/>
                        </a:rPr>
                        <a:t>Atlas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00"/>
                          </a:solidFill>
                          <a:effectLst/>
                          <a:latin typeface="Arial" charset="0"/>
                          <a:ea typeface="ＭＳ Ｐゴシック" charset="-128"/>
                          <a:cs typeface="ＭＳ Ｐゴシック" charset="-128"/>
                        </a:rPr>
                        <a:t>Children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00"/>
                          </a:solidFill>
                          <a:effectLst/>
                          <a:latin typeface="Arial" charset="0"/>
                          <a:ea typeface="ＭＳ Ｐゴシック" charset="-128"/>
                          <a:cs typeface="ＭＳ Ｐゴシック" charset="-128"/>
                        </a:rPr>
                        <a:t>Parent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Genepaint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rgbClr val="FFFFFF"/>
                          </a:solidFill>
                          <a:effectLst/>
                          <a:latin typeface="Helvetica Neue" charset="0"/>
                          <a:ea typeface="ＭＳ Ｐゴシック" charset="-128"/>
                          <a:cs typeface="ＭＳ Ｐゴシック" charset="-128"/>
                        </a:rPr>
                        <a:t>Neocortex</a:t>
                      </a:r>
                      <a:r>
                        <a:rPr kumimoji="0" lang="en-US" sz="1800" b="0" i="0" u="none" strike="noStrike" cap="none" normalizeH="0" baseline="0" dirty="0">
                          <a:ln>
                            <a:noFill/>
                          </a:ln>
                          <a:solidFill>
                            <a:srgbClr val="FFFFFF"/>
                          </a:solidFill>
                          <a:effectLst/>
                          <a:latin typeface="Helvetica Neue" charset="0"/>
                          <a:ea typeface="ＭＳ Ｐゴシック" charset="-128"/>
                          <a:cs typeface="ＭＳ Ｐゴシック" charset="-128"/>
                        </a:rPr>
                        <a:t>, Olfactory cortex (Olfactory bulb;  </a:t>
                      </a:r>
                      <a:r>
                        <a:rPr kumimoji="0" lang="en-US" sz="1800" b="0" i="0" u="none" strike="noStrike" cap="none" normalizeH="0" baseline="0" dirty="0" err="1">
                          <a:ln>
                            <a:noFill/>
                          </a:ln>
                          <a:solidFill>
                            <a:srgbClr val="FFFFFF"/>
                          </a:solidFill>
                          <a:effectLst/>
                          <a:latin typeface="Helvetica Neue" charset="0"/>
                          <a:ea typeface="ＭＳ Ｐゴシック" charset="-128"/>
                          <a:cs typeface="ＭＳ Ｐゴシック" charset="-128"/>
                        </a:rPr>
                        <a:t>piriform</a:t>
                      </a:r>
                      <a:r>
                        <a:rPr kumimoji="0" lang="en-US" sz="1800" b="0" i="0" u="none" strike="noStrike" cap="none" normalizeH="0" baseline="0" dirty="0">
                          <a:ln>
                            <a:noFill/>
                          </a:ln>
                          <a:solidFill>
                            <a:srgbClr val="FFFFFF"/>
                          </a:solidFill>
                          <a:effectLst/>
                          <a:latin typeface="Helvetica Neue" charset="0"/>
                          <a:ea typeface="ＭＳ Ｐゴシック" charset="-128"/>
                          <a:cs typeface="ＭＳ Ｐゴシック" charset="-128"/>
                        </a:rPr>
                        <a:t> cortex), hippocampus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Arial" charset="0"/>
                          <a:ea typeface="ＭＳ Ｐゴシック" charset="-128"/>
                          <a:cs typeface="ＭＳ Ｐゴシック" charset="-128"/>
                        </a:rPr>
                        <a:t>Telencephalon</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rPr>
                        <a:t>ABA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FFFF"/>
                          </a:solidFill>
                          <a:effectLst/>
                          <a:latin typeface="Helvetica Neue" charset="0"/>
                          <a:ea typeface="ＭＳ Ｐゴシック" charset="-128"/>
                          <a:cs typeface="ＭＳ Ｐゴシック" charset="-128"/>
                        </a:rPr>
                        <a:t>Cortical plate, Olfactory areas, </a:t>
                      </a:r>
                      <a:r>
                        <a:rPr kumimoji="0" lang="en-US" sz="1800" b="0" i="0" u="none" strike="noStrike" cap="none" normalizeH="0" baseline="0" dirty="0" err="1">
                          <a:ln>
                            <a:noFill/>
                          </a:ln>
                          <a:solidFill>
                            <a:srgbClr val="FFFFFF"/>
                          </a:solidFill>
                          <a:effectLst/>
                          <a:latin typeface="Helvetica Neue" charset="0"/>
                          <a:ea typeface="ＭＳ Ｐゴシック" charset="-128"/>
                          <a:cs typeface="ＭＳ Ｐゴシック" charset="-128"/>
                        </a:rPr>
                        <a:t>Hippocampal</a:t>
                      </a:r>
                      <a:r>
                        <a:rPr kumimoji="0" lang="en-US" sz="1800" b="0" i="0" u="none" strike="noStrike" cap="none" normalizeH="0" baseline="0" dirty="0">
                          <a:ln>
                            <a:noFill/>
                          </a:ln>
                          <a:solidFill>
                            <a:srgbClr val="FFFFFF"/>
                          </a:solidFill>
                          <a:effectLst/>
                          <a:latin typeface="Helvetica Neue" charset="0"/>
                          <a:ea typeface="ＭＳ Ｐゴシック" charset="-128"/>
                          <a:cs typeface="ＭＳ Ｐゴシック" charset="-128"/>
                        </a:rPr>
                        <a:t> Formation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rPr>
                        <a:t>Cerebrum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rPr>
                        <a:t>MBAT (cortex)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FFFF"/>
                          </a:solidFill>
                          <a:effectLst/>
                          <a:latin typeface="Helvetica Neue" charset="0"/>
                          <a:ea typeface="ＭＳ Ｐゴシック" charset="-128"/>
                          <a:cs typeface="ＭＳ Ｐゴシック" charset="-128"/>
                        </a:rPr>
                        <a:t>Hippocampus, Olfactory, Frontal, </a:t>
                      </a:r>
                      <a:r>
                        <a:rPr kumimoji="0" lang="en-US" sz="1800" b="0" i="0" u="none" strike="noStrike" cap="none" normalizeH="0" baseline="0" dirty="0" err="1">
                          <a:ln>
                            <a:noFill/>
                          </a:ln>
                          <a:solidFill>
                            <a:srgbClr val="FFFFFF"/>
                          </a:solidFill>
                          <a:effectLst/>
                          <a:latin typeface="Helvetica Neue" charset="0"/>
                          <a:ea typeface="ＭＳ Ｐゴシック" charset="-128"/>
                          <a:cs typeface="ＭＳ Ｐゴシック" charset="-128"/>
                        </a:rPr>
                        <a:t>Perirhinal</a:t>
                      </a:r>
                      <a:r>
                        <a:rPr kumimoji="0" lang="en-US" sz="1800" b="0" i="0" u="none" strike="noStrike" cap="none" normalizeH="0" baseline="0" dirty="0">
                          <a:ln>
                            <a:noFill/>
                          </a:ln>
                          <a:solidFill>
                            <a:srgbClr val="FFFFFF"/>
                          </a:solidFill>
                          <a:effectLst/>
                          <a:latin typeface="Helvetica Neue" charset="0"/>
                          <a:ea typeface="ＭＳ Ｐゴシック" charset="-128"/>
                          <a:cs typeface="ＭＳ Ｐゴシック" charset="-128"/>
                        </a:rPr>
                        <a:t> cortex, </a:t>
                      </a:r>
                      <a:r>
                        <a:rPr kumimoji="0" lang="en-US" sz="1800" b="0" i="0" u="none" strike="noStrike" cap="none" normalizeH="0" baseline="0" dirty="0" err="1">
                          <a:ln>
                            <a:noFill/>
                          </a:ln>
                          <a:solidFill>
                            <a:srgbClr val="FFFFFF"/>
                          </a:solidFill>
                          <a:effectLst/>
                          <a:latin typeface="Helvetica Neue" charset="0"/>
                          <a:ea typeface="ＭＳ Ｐゴシック" charset="-128"/>
                          <a:cs typeface="ＭＳ Ｐゴシック" charset="-128"/>
                        </a:rPr>
                        <a:t>entorhinal</a:t>
                      </a:r>
                      <a:r>
                        <a:rPr kumimoji="0" lang="en-US" sz="1800" b="0" i="0" u="none" strike="noStrike" cap="none" normalizeH="0" baseline="0" dirty="0">
                          <a:ln>
                            <a:noFill/>
                          </a:ln>
                          <a:solidFill>
                            <a:srgbClr val="FFFFFF"/>
                          </a:solidFill>
                          <a:effectLst/>
                          <a:latin typeface="Helvetica Neue" charset="0"/>
                          <a:ea typeface="ＭＳ Ｐゴシック" charset="-128"/>
                          <a:cs typeface="ＭＳ Ｐゴシック" charset="-128"/>
                        </a:rPr>
                        <a:t> cortex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rPr>
                        <a:t>Forebrain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MBL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Doesn’t appear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GENSAT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rPr>
                        <a:t>Not defined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Telencephalon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BrainInfo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FFFF"/>
                          </a:solidFill>
                          <a:effectLst/>
                          <a:latin typeface="Helvetica Neue" charset="0"/>
                          <a:ea typeface="ＭＳ Ｐゴシック" charset="-128"/>
                          <a:cs typeface="ＭＳ Ｐゴシック" charset="-128"/>
                        </a:rPr>
                        <a:t>frontal lobe, </a:t>
                      </a:r>
                      <a:r>
                        <a:rPr kumimoji="0" lang="en-US" sz="1800" b="0" i="0" u="none" strike="noStrike" cap="none" normalizeH="0" baseline="0" dirty="0" err="1">
                          <a:ln>
                            <a:noFill/>
                          </a:ln>
                          <a:solidFill>
                            <a:srgbClr val="FFFFFF"/>
                          </a:solidFill>
                          <a:effectLst/>
                          <a:latin typeface="Helvetica Neue" charset="0"/>
                          <a:ea typeface="ＭＳ Ｐゴシック" charset="-128"/>
                          <a:cs typeface="ＭＳ Ｐゴシック" charset="-128"/>
                        </a:rPr>
                        <a:t>insula</a:t>
                      </a:r>
                      <a:r>
                        <a:rPr kumimoji="0" lang="en-US" sz="1800" b="0" i="0" u="none" strike="noStrike" cap="none" normalizeH="0" baseline="0" dirty="0">
                          <a:ln>
                            <a:noFill/>
                          </a:ln>
                          <a:solidFill>
                            <a:srgbClr val="FFFFFF"/>
                          </a:solidFill>
                          <a:effectLst/>
                          <a:latin typeface="Helvetica Neue" charset="0"/>
                          <a:ea typeface="ＭＳ Ｐゴシック" charset="-128"/>
                          <a:cs typeface="ＭＳ Ｐゴシック" charset="-128"/>
                        </a:rPr>
                        <a:t>, temporal lobe, limbic lobe, occipital lobe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Telencephalon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Brainmaps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rgbClr val="FFFFFF"/>
                          </a:solidFill>
                          <a:effectLst/>
                          <a:latin typeface="Helvetica Neue" charset="0"/>
                          <a:ea typeface="ＭＳ Ｐゴシック" charset="-128"/>
                          <a:cs typeface="ＭＳ Ｐゴシック" charset="-128"/>
                        </a:rPr>
                        <a:t>Entorhinal</a:t>
                      </a:r>
                      <a:r>
                        <a:rPr kumimoji="0" lang="en-US" sz="1800" b="0" i="0" u="none" strike="noStrike" cap="none" normalizeH="0" baseline="0" dirty="0">
                          <a:ln>
                            <a:noFill/>
                          </a:ln>
                          <a:solidFill>
                            <a:srgbClr val="FFFFFF"/>
                          </a:solidFill>
                          <a:effectLst/>
                          <a:latin typeface="Helvetica Neue" charset="0"/>
                          <a:ea typeface="ＭＳ Ｐゴシック" charset="-128"/>
                          <a:cs typeface="ＭＳ Ｐゴシック" charset="-128"/>
                        </a:rPr>
                        <a:t>, insular, 6, 8, 4, A SII 17, </a:t>
                      </a:r>
                      <a:r>
                        <a:rPr kumimoji="0" lang="en-US" sz="1800" b="0" i="0" u="none" strike="noStrike" cap="none" normalizeH="0" baseline="0" dirty="0" err="1">
                          <a:ln>
                            <a:noFill/>
                          </a:ln>
                          <a:solidFill>
                            <a:srgbClr val="FFFFFF"/>
                          </a:solidFill>
                          <a:effectLst/>
                          <a:latin typeface="Helvetica Neue" charset="0"/>
                          <a:ea typeface="ＭＳ Ｐゴシック" charset="-128"/>
                          <a:cs typeface="ＭＳ Ｐゴシック" charset="-128"/>
                        </a:rPr>
                        <a:t>Prp</a:t>
                      </a:r>
                      <a:r>
                        <a:rPr kumimoji="0" lang="en-US" sz="1800" b="0" i="0" u="none" strike="noStrike" cap="none" normalizeH="0" baseline="0" dirty="0">
                          <a:ln>
                            <a:noFill/>
                          </a:ln>
                          <a:solidFill>
                            <a:srgbClr val="FFFFFF"/>
                          </a:solidFill>
                          <a:effectLst/>
                          <a:latin typeface="Helvetica Neue" charset="0"/>
                          <a:ea typeface="ＭＳ Ｐゴシック" charset="-128"/>
                          <a:cs typeface="ＭＳ Ｐゴシック" charset="-128"/>
                        </a:rPr>
                        <a:t>, 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Arial" charset="0"/>
                          <a:ea typeface="ＭＳ Ｐゴシック" charset="-128"/>
                          <a:cs typeface="ＭＳ Ｐゴシック" charset="-128"/>
                        </a:rPr>
                        <a:t>Telencephalon</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0"/>
            <a:ext cx="8229600" cy="1143000"/>
          </a:xfrm>
        </p:spPr>
        <p:txBody>
          <a:bodyPr/>
          <a:lstStyle/>
          <a:p>
            <a:r>
              <a:rPr lang="en-US" dirty="0" smtClean="0">
                <a:solidFill>
                  <a:srgbClr val="FFFF00"/>
                </a:solidFill>
              </a:rPr>
              <a:t>Data annotation</a:t>
            </a:r>
            <a:endParaRPr lang="en-US" dirty="0">
              <a:solidFill>
                <a:srgbClr val="FFFF00"/>
              </a:solidFill>
            </a:endParaRPr>
          </a:p>
        </p:txBody>
      </p:sp>
      <p:sp>
        <p:nvSpPr>
          <p:cNvPr id="3" name="Content Placeholder 2"/>
          <p:cNvSpPr>
            <a:spLocks noGrp="1"/>
          </p:cNvSpPr>
          <p:nvPr>
            <p:ph idx="1"/>
          </p:nvPr>
        </p:nvSpPr>
        <p:spPr>
          <a:xfrm>
            <a:off x="457200" y="977900"/>
            <a:ext cx="8229600" cy="4525963"/>
          </a:xfrm>
        </p:spPr>
        <p:txBody>
          <a:bodyPr/>
          <a:lstStyle/>
          <a:p>
            <a:r>
              <a:rPr lang="en-US" dirty="0" smtClean="0"/>
              <a:t>Need vocabularies/ontologies/terminologies for providing pointers to data</a:t>
            </a:r>
          </a:p>
          <a:p>
            <a:r>
              <a:rPr lang="en-US" dirty="0" smtClean="0"/>
              <a:t>Definitions are key:  don’t care what you call it, as long as we know (and the machine knows) what you mean</a:t>
            </a:r>
          </a:p>
          <a:p>
            <a:pPr lvl="1"/>
            <a:r>
              <a:rPr lang="en-US" dirty="0" smtClean="0"/>
              <a:t>For search, need to have many synonyms</a:t>
            </a:r>
          </a:p>
          <a:p>
            <a:r>
              <a:rPr lang="en-US" dirty="0" smtClean="0"/>
              <a:t>Readily accessible and easy to understand</a:t>
            </a:r>
          </a:p>
          <a:p>
            <a:r>
              <a:rPr lang="en-US" dirty="0" smtClean="0"/>
              <a:t>For data providers, religious wars are not always an issue</a:t>
            </a:r>
          </a:p>
          <a:p>
            <a:pPr lvl="1"/>
            <a:r>
              <a:rPr lang="en-US" dirty="0" smtClean="0"/>
              <a:t>Space, stuff in the space, significance of space</a:t>
            </a:r>
          </a:p>
          <a:p>
            <a:pPr lvl="1"/>
            <a:r>
              <a:rPr lang="en-US" dirty="0" smtClean="0"/>
              <a:t>“Just tell me what to call it, and I’ll call it that!”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1"/>
          <p:cNvSpPr>
            <a:spLocks noChangeArrowheads="1"/>
          </p:cNvSpPr>
          <p:nvPr/>
        </p:nvSpPr>
        <p:spPr bwMode="auto">
          <a:xfrm>
            <a:off x="22225" y="1066800"/>
            <a:ext cx="8763000" cy="4114800"/>
          </a:xfrm>
          <a:prstGeom prst="rect">
            <a:avLst/>
          </a:prstGeom>
          <a:noFill/>
          <a:ln w="9525">
            <a:noFill/>
            <a:miter lim="800000"/>
            <a:headEnd/>
            <a:tailEnd/>
          </a:ln>
        </p:spPr>
        <p:txBody>
          <a:bodyPr>
            <a:prstTxWarp prst="textNoShape">
              <a:avLst/>
            </a:prstTxWarp>
          </a:bodyPr>
          <a:lstStyle/>
          <a:p>
            <a:pPr marL="342900" indent="-342900" defTabSz="914400">
              <a:lnSpc>
                <a:spcPct val="90000"/>
              </a:lnSpc>
              <a:spcBef>
                <a:spcPct val="20000"/>
              </a:spcBef>
              <a:buFont typeface="Arial" pitchFamily="-65" charset="0"/>
              <a:buChar char="•"/>
            </a:pPr>
            <a:r>
              <a:rPr lang="en-US" sz="2400" dirty="0"/>
              <a:t>NIF Basic:  </a:t>
            </a:r>
          </a:p>
          <a:p>
            <a:pPr marL="742950" lvl="1" indent="-285750" defTabSz="914400">
              <a:lnSpc>
                <a:spcPct val="90000"/>
              </a:lnSpc>
              <a:spcBef>
                <a:spcPct val="20000"/>
              </a:spcBef>
              <a:buFont typeface="Arial" pitchFamily="-65" charset="0"/>
              <a:buChar char="•"/>
            </a:pPr>
            <a:r>
              <a:rPr lang="en-US" sz="2000" dirty="0"/>
              <a:t>Daniel Gardner held a series of workshops with neuroscientists to obtain sets of terms that are useful for neuroscientists</a:t>
            </a:r>
          </a:p>
          <a:p>
            <a:pPr marL="1200150" lvl="2" indent="-285750" defTabSz="914400">
              <a:lnSpc>
                <a:spcPct val="90000"/>
              </a:lnSpc>
              <a:spcBef>
                <a:spcPct val="20000"/>
              </a:spcBef>
              <a:buFont typeface="Arial" pitchFamily="-65" charset="0"/>
              <a:buChar char="•"/>
            </a:pPr>
            <a:r>
              <a:rPr lang="en-US" sz="2000" dirty="0"/>
              <a:t>Provides a practical view into the way that neuroscientists describe their data</a:t>
            </a:r>
          </a:p>
          <a:p>
            <a:pPr marL="1200150" lvl="2" indent="-285750" defTabSz="914400">
              <a:lnSpc>
                <a:spcPct val="90000"/>
              </a:lnSpc>
              <a:spcBef>
                <a:spcPct val="20000"/>
              </a:spcBef>
              <a:buFont typeface="Arial" pitchFamily="-65" charset="0"/>
              <a:buChar char="•"/>
            </a:pPr>
            <a:r>
              <a:rPr lang="en-US" sz="2000" dirty="0"/>
              <a:t>Encoded in </a:t>
            </a:r>
            <a:r>
              <a:rPr lang="en-US" sz="2000" dirty="0" err="1"/>
              <a:t>NeuroML</a:t>
            </a:r>
            <a:endParaRPr lang="en-US" sz="2000" dirty="0"/>
          </a:p>
          <a:p>
            <a:pPr marL="1200150" lvl="2" indent="-285750" defTabSz="914400">
              <a:lnSpc>
                <a:spcPct val="90000"/>
              </a:lnSpc>
              <a:spcBef>
                <a:spcPct val="20000"/>
              </a:spcBef>
              <a:buFont typeface="Arial" pitchFamily="-65" charset="0"/>
              <a:buChar char="•"/>
            </a:pPr>
            <a:r>
              <a:rPr lang="en-US" sz="2000" dirty="0"/>
              <a:t>Good human-centered view, but not very useful within information systems</a:t>
            </a:r>
          </a:p>
          <a:p>
            <a:pPr marL="342900" indent="-342900" defTabSz="914400">
              <a:lnSpc>
                <a:spcPct val="90000"/>
              </a:lnSpc>
              <a:spcBef>
                <a:spcPct val="20000"/>
              </a:spcBef>
              <a:buFont typeface="Arial" pitchFamily="-65" charset="0"/>
              <a:buChar char="•"/>
            </a:pPr>
            <a:r>
              <a:rPr lang="en-US" sz="2400" dirty="0"/>
              <a:t>NIFSTD (NIF Standard)</a:t>
            </a:r>
          </a:p>
          <a:p>
            <a:pPr marL="742950" lvl="1" indent="-285750" defTabSz="914400">
              <a:lnSpc>
                <a:spcPct val="90000"/>
              </a:lnSpc>
              <a:spcBef>
                <a:spcPct val="20000"/>
              </a:spcBef>
              <a:buFont typeface="Arial" pitchFamily="-65" charset="0"/>
              <a:buChar char="•"/>
            </a:pPr>
            <a:r>
              <a:rPr lang="en-US" sz="2000" dirty="0"/>
              <a:t>Bill Bug built a set of expanded vocabularies using the structure of the </a:t>
            </a:r>
            <a:r>
              <a:rPr lang="en-US" sz="2000" dirty="0" err="1"/>
              <a:t>BIRNLex</a:t>
            </a:r>
            <a:r>
              <a:rPr lang="en-US" sz="2000" dirty="0"/>
              <a:t> and the import of existing terminological resources</a:t>
            </a:r>
          </a:p>
          <a:p>
            <a:pPr marL="742950" lvl="1" indent="-285750" defTabSz="914400">
              <a:lnSpc>
                <a:spcPct val="90000"/>
              </a:lnSpc>
              <a:spcBef>
                <a:spcPct val="20000"/>
              </a:spcBef>
              <a:buFont typeface="Arial" pitchFamily="-65" charset="0"/>
              <a:buChar char="•"/>
            </a:pPr>
            <a:r>
              <a:rPr lang="en-US" sz="2000" dirty="0"/>
              <a:t>Tried to adhere to ontology best practices as we understood them</a:t>
            </a:r>
          </a:p>
          <a:p>
            <a:pPr marL="1200150" lvl="2" indent="-285750" defTabSz="914400">
              <a:lnSpc>
                <a:spcPct val="90000"/>
              </a:lnSpc>
              <a:spcBef>
                <a:spcPct val="20000"/>
              </a:spcBef>
              <a:buFont typeface="Arial" pitchFamily="-65" charset="0"/>
              <a:buChar char="•"/>
            </a:pPr>
            <a:r>
              <a:rPr lang="en-US" sz="1600" dirty="0"/>
              <a:t>Built from existing resources when possible</a:t>
            </a:r>
          </a:p>
          <a:p>
            <a:pPr marL="1200150" lvl="2" indent="-285750" defTabSz="914400">
              <a:lnSpc>
                <a:spcPct val="90000"/>
              </a:lnSpc>
              <a:spcBef>
                <a:spcPct val="20000"/>
              </a:spcBef>
              <a:buFont typeface="Arial" pitchFamily="-65" charset="0"/>
              <a:buChar char="•"/>
            </a:pPr>
            <a:r>
              <a:rPr lang="en-US" sz="1600" dirty="0"/>
              <a:t>Standardized to same upper ontology:  BFO</a:t>
            </a:r>
          </a:p>
          <a:p>
            <a:pPr marL="1200150" lvl="2" indent="-285750" defTabSz="914400">
              <a:lnSpc>
                <a:spcPct val="90000"/>
              </a:lnSpc>
              <a:spcBef>
                <a:spcPct val="20000"/>
              </a:spcBef>
              <a:buFont typeface="Arial" pitchFamily="-65" charset="0"/>
              <a:buChar char="•"/>
            </a:pPr>
            <a:r>
              <a:rPr lang="en-US" sz="1600" dirty="0"/>
              <a:t>Provides enhanced coverage of domains in NIF Basic</a:t>
            </a:r>
          </a:p>
          <a:p>
            <a:pPr marL="1200150" lvl="2" indent="-285750" defTabSz="914400">
              <a:lnSpc>
                <a:spcPct val="90000"/>
              </a:lnSpc>
              <a:spcBef>
                <a:spcPct val="20000"/>
              </a:spcBef>
              <a:buFont typeface="Arial" pitchFamily="-65" charset="0"/>
              <a:buChar char="•"/>
            </a:pPr>
            <a:r>
              <a:rPr lang="en-US" sz="1600" dirty="0"/>
              <a:t>Encoded in </a:t>
            </a:r>
            <a:r>
              <a:rPr lang="en-US" sz="1600" dirty="0" smtClean="0"/>
              <a:t>OWL DL</a:t>
            </a:r>
          </a:p>
          <a:p>
            <a:pPr marL="1200150" lvl="2" indent="-285750" defTabSz="914400">
              <a:lnSpc>
                <a:spcPct val="90000"/>
              </a:lnSpc>
              <a:spcBef>
                <a:spcPct val="20000"/>
              </a:spcBef>
              <a:buFont typeface="Arial" pitchFamily="-65" charset="0"/>
              <a:buChar char="•"/>
            </a:pPr>
            <a:r>
              <a:rPr lang="en-US" sz="1600" dirty="0"/>
              <a:t>Provides mapping to source terminologies, including NIF Basic</a:t>
            </a:r>
          </a:p>
          <a:p>
            <a:pPr marL="1200150" lvl="2" indent="-285750" defTabSz="914400">
              <a:lnSpc>
                <a:spcPct val="90000"/>
              </a:lnSpc>
              <a:spcBef>
                <a:spcPct val="20000"/>
              </a:spcBef>
              <a:buFont typeface="Arial" pitchFamily="-65" charset="0"/>
              <a:buChar char="•"/>
            </a:pPr>
            <a:r>
              <a:rPr lang="en-US" sz="1600" dirty="0"/>
              <a:t>Provides synonyms, lexical variants, abbreviations</a:t>
            </a:r>
          </a:p>
        </p:txBody>
      </p:sp>
      <p:sp>
        <p:nvSpPr>
          <p:cNvPr id="43011" name="Text Box 1028"/>
          <p:cNvSpPr txBox="1">
            <a:spLocks noChangeArrowheads="1"/>
          </p:cNvSpPr>
          <p:nvPr/>
        </p:nvSpPr>
        <p:spPr bwMode="auto">
          <a:xfrm>
            <a:off x="1219200" y="196850"/>
            <a:ext cx="71628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sz="4000">
                <a:solidFill>
                  <a:srgbClr val="FFFF00"/>
                </a:solidFill>
              </a:rPr>
              <a:t>Building the NIF Vocabularies</a:t>
            </a:r>
          </a:p>
        </p:txBody>
      </p:sp>
      <p:pic>
        <p:nvPicPr>
          <p:cNvPr id="4" name="Picture 3"/>
          <p:cNvPicPr>
            <a:picLocks noChangeAspect="1"/>
          </p:cNvPicPr>
          <p:nvPr/>
        </p:nvPicPr>
        <p:blipFill>
          <a:blip r:embed="rId3"/>
          <a:stretch>
            <a:fillRect/>
          </a:stretch>
        </p:blipFill>
        <p:spPr>
          <a:xfrm>
            <a:off x="7172325" y="5065903"/>
            <a:ext cx="1714500" cy="169049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a:xfrm>
            <a:off x="95250" y="-152400"/>
            <a:ext cx="8229600" cy="1143000"/>
          </a:xfrm>
        </p:spPr>
        <p:txBody>
          <a:bodyPr rtlCol="0">
            <a:normAutofit/>
          </a:bodyPr>
          <a:lstStyle/>
          <a:p>
            <a:pPr fontAlgn="auto">
              <a:spcAft>
                <a:spcPts val="0"/>
              </a:spcAft>
              <a:defRPr/>
            </a:pPr>
            <a:r>
              <a:rPr lang="en-US" sz="3600" dirty="0" smtClean="0">
                <a:solidFill>
                  <a:schemeClr val="tx2">
                    <a:satMod val="200000"/>
                  </a:schemeClr>
                </a:solidFill>
                <a:ea typeface="Arial" pitchFamily="-65" charset="0"/>
                <a:cs typeface="Arial" pitchFamily="-65" charset="0"/>
              </a:rPr>
              <a:t>Modular ontologies for neuroscience</a:t>
            </a:r>
          </a:p>
        </p:txBody>
      </p:sp>
      <p:sp>
        <p:nvSpPr>
          <p:cNvPr id="4" name="Oval 3"/>
          <p:cNvSpPr/>
          <p:nvPr/>
        </p:nvSpPr>
        <p:spPr>
          <a:xfrm>
            <a:off x="3729038" y="762000"/>
            <a:ext cx="1797050" cy="674688"/>
          </a:xfrm>
          <a:prstGeom prst="ellipse">
            <a:avLst/>
          </a:prstGeom>
          <a:solidFill>
            <a:schemeClr val="accent6">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dirty="0">
                <a:solidFill>
                  <a:schemeClr val="bg1"/>
                </a:solidFill>
                <a:cs typeface="Arial"/>
              </a:rPr>
              <a:t>NIFSTD</a:t>
            </a:r>
          </a:p>
        </p:txBody>
      </p:sp>
      <p:sp>
        <p:nvSpPr>
          <p:cNvPr id="8" name="Oval 7"/>
          <p:cNvSpPr/>
          <p:nvPr/>
        </p:nvSpPr>
        <p:spPr>
          <a:xfrm>
            <a:off x="3729038" y="2770190"/>
            <a:ext cx="1563688" cy="50165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1"/>
                </a:solidFill>
                <a:cs typeface="Arial"/>
              </a:rPr>
              <a:t>NS Function</a:t>
            </a:r>
          </a:p>
        </p:txBody>
      </p:sp>
      <p:sp>
        <p:nvSpPr>
          <p:cNvPr id="10" name="Oval 9"/>
          <p:cNvSpPr/>
          <p:nvPr/>
        </p:nvSpPr>
        <p:spPr>
          <a:xfrm>
            <a:off x="104775" y="2770189"/>
            <a:ext cx="1363662" cy="50165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1"/>
                </a:solidFill>
                <a:cs typeface="Arial"/>
              </a:rPr>
              <a:t>Molecule</a:t>
            </a:r>
          </a:p>
        </p:txBody>
      </p:sp>
      <p:sp>
        <p:nvSpPr>
          <p:cNvPr id="11" name="Oval 10"/>
          <p:cNvSpPr/>
          <p:nvPr/>
        </p:nvSpPr>
        <p:spPr>
          <a:xfrm>
            <a:off x="7450138" y="2770188"/>
            <a:ext cx="1693862" cy="50165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1"/>
                </a:solidFill>
                <a:cs typeface="Arial"/>
              </a:rPr>
              <a:t>Investigation</a:t>
            </a:r>
          </a:p>
        </p:txBody>
      </p:sp>
      <p:sp>
        <p:nvSpPr>
          <p:cNvPr id="12" name="Oval 11"/>
          <p:cNvSpPr/>
          <p:nvPr/>
        </p:nvSpPr>
        <p:spPr>
          <a:xfrm>
            <a:off x="1875633" y="2770186"/>
            <a:ext cx="1601787" cy="50165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err="1">
                <a:solidFill>
                  <a:schemeClr val="bg1"/>
                </a:solidFill>
                <a:cs typeface="Arial"/>
              </a:rPr>
              <a:t>Subcellular</a:t>
            </a:r>
            <a:r>
              <a:rPr lang="en-US" sz="1200" dirty="0">
                <a:solidFill>
                  <a:schemeClr val="bg1"/>
                </a:solidFill>
                <a:cs typeface="Arial"/>
              </a:rPr>
              <a:t> Anatomy</a:t>
            </a:r>
          </a:p>
        </p:txBody>
      </p:sp>
      <p:sp>
        <p:nvSpPr>
          <p:cNvPr id="13" name="Rounded Rectangle 12"/>
          <p:cNvSpPr/>
          <p:nvPr/>
        </p:nvSpPr>
        <p:spPr>
          <a:xfrm>
            <a:off x="0" y="4265613"/>
            <a:ext cx="1792288" cy="346075"/>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r>
              <a:rPr lang="en-US" sz="1400" dirty="0">
                <a:solidFill>
                  <a:srgbClr val="000000"/>
                </a:solidFill>
                <a:ea typeface="ＭＳ Ｐゴシック" pitchFamily="-65" charset="-128"/>
                <a:cs typeface="Arial"/>
              </a:rPr>
              <a:t>Macromolecule</a:t>
            </a:r>
          </a:p>
        </p:txBody>
      </p:sp>
      <p:sp>
        <p:nvSpPr>
          <p:cNvPr id="14" name="Rounded Rectangle 13"/>
          <p:cNvSpPr/>
          <p:nvPr/>
        </p:nvSpPr>
        <p:spPr>
          <a:xfrm>
            <a:off x="1952625" y="4249738"/>
            <a:ext cx="1484313" cy="346075"/>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r>
              <a:rPr lang="en-US" sz="1400">
                <a:solidFill>
                  <a:srgbClr val="000000"/>
                </a:solidFill>
                <a:ea typeface="ＭＳ Ｐゴシック" pitchFamily="-65" charset="-128"/>
                <a:cs typeface="Arial"/>
              </a:rPr>
              <a:t>Gene</a:t>
            </a:r>
          </a:p>
        </p:txBody>
      </p:sp>
      <p:sp>
        <p:nvSpPr>
          <p:cNvPr id="15" name="Rounded Rectangle 14"/>
          <p:cNvSpPr/>
          <p:nvPr/>
        </p:nvSpPr>
        <p:spPr>
          <a:xfrm>
            <a:off x="1133475" y="4757738"/>
            <a:ext cx="1484313" cy="346075"/>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r>
              <a:rPr lang="en-US" sz="1100">
                <a:solidFill>
                  <a:srgbClr val="000000"/>
                </a:solidFill>
                <a:ea typeface="ＭＳ Ｐゴシック" pitchFamily="-65" charset="-128"/>
                <a:cs typeface="Arial"/>
              </a:rPr>
              <a:t>Molecule Descriptors</a:t>
            </a:r>
          </a:p>
        </p:txBody>
      </p:sp>
      <p:sp>
        <p:nvSpPr>
          <p:cNvPr id="16" name="Rounded Rectangle 15"/>
          <p:cNvSpPr/>
          <p:nvPr/>
        </p:nvSpPr>
        <p:spPr>
          <a:xfrm>
            <a:off x="4359275" y="4249738"/>
            <a:ext cx="1484313" cy="346075"/>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r>
              <a:rPr lang="en-US" sz="1400">
                <a:solidFill>
                  <a:srgbClr val="000000"/>
                </a:solidFill>
                <a:ea typeface="ＭＳ Ｐゴシック" pitchFamily="-65" charset="-128"/>
                <a:cs typeface="Arial"/>
              </a:rPr>
              <a:t>Techniques</a:t>
            </a:r>
          </a:p>
        </p:txBody>
      </p:sp>
      <p:sp>
        <p:nvSpPr>
          <p:cNvPr id="17" name="Rounded Rectangle 16"/>
          <p:cNvSpPr/>
          <p:nvPr/>
        </p:nvSpPr>
        <p:spPr>
          <a:xfrm>
            <a:off x="5403850" y="4868863"/>
            <a:ext cx="1484313" cy="346075"/>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r>
              <a:rPr lang="en-US" sz="1400">
                <a:solidFill>
                  <a:srgbClr val="000000"/>
                </a:solidFill>
                <a:ea typeface="ＭＳ Ｐゴシック" pitchFamily="-65" charset="-128"/>
                <a:cs typeface="Arial"/>
              </a:rPr>
              <a:t>Reagent</a:t>
            </a:r>
          </a:p>
        </p:txBody>
      </p:sp>
      <p:sp>
        <p:nvSpPr>
          <p:cNvPr id="18" name="Rounded Rectangle 17"/>
          <p:cNvSpPr/>
          <p:nvPr/>
        </p:nvSpPr>
        <p:spPr>
          <a:xfrm>
            <a:off x="7029450" y="4868863"/>
            <a:ext cx="1484313" cy="346075"/>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r>
              <a:rPr lang="en-US" sz="1400">
                <a:solidFill>
                  <a:srgbClr val="000000"/>
                </a:solidFill>
                <a:ea typeface="ＭＳ Ｐゴシック" pitchFamily="-65" charset="-128"/>
                <a:cs typeface="Arial"/>
              </a:rPr>
              <a:t>Protocols</a:t>
            </a:r>
          </a:p>
        </p:txBody>
      </p:sp>
      <p:cxnSp>
        <p:nvCxnSpPr>
          <p:cNvPr id="19" name="Elbow Connector 18"/>
          <p:cNvCxnSpPr>
            <a:stCxn id="4" idx="4"/>
            <a:endCxn id="6" idx="0"/>
          </p:cNvCxnSpPr>
          <p:nvPr/>
        </p:nvCxnSpPr>
        <p:spPr>
          <a:xfrm rot="5400000">
            <a:off x="2562226" y="-311150"/>
            <a:ext cx="317500" cy="381317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4" idx="4"/>
            <a:endCxn id="5" idx="0"/>
          </p:cNvCxnSpPr>
          <p:nvPr/>
        </p:nvCxnSpPr>
        <p:spPr>
          <a:xfrm rot="5400000">
            <a:off x="3512344" y="638969"/>
            <a:ext cx="317500" cy="191293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4" idx="4"/>
            <a:endCxn id="28" idx="0"/>
          </p:cNvCxnSpPr>
          <p:nvPr/>
        </p:nvCxnSpPr>
        <p:spPr>
          <a:xfrm rot="5400000">
            <a:off x="4321969" y="1448594"/>
            <a:ext cx="317500" cy="29368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4" idx="4"/>
            <a:endCxn id="7" idx="0"/>
          </p:cNvCxnSpPr>
          <p:nvPr/>
        </p:nvCxnSpPr>
        <p:spPr>
          <a:xfrm rot="16200000" flipH="1">
            <a:off x="5320507" y="743744"/>
            <a:ext cx="317500" cy="1703387"/>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Elbow Connector 22"/>
          <p:cNvCxnSpPr>
            <a:stCxn id="4" idx="4"/>
            <a:endCxn id="9" idx="0"/>
          </p:cNvCxnSpPr>
          <p:nvPr/>
        </p:nvCxnSpPr>
        <p:spPr>
          <a:xfrm rot="16200000" flipH="1">
            <a:off x="6248401" y="-184150"/>
            <a:ext cx="317500" cy="355917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4" idx="4"/>
            <a:endCxn id="10" idx="0"/>
          </p:cNvCxnSpPr>
          <p:nvPr/>
        </p:nvCxnSpPr>
        <p:spPr>
          <a:xfrm rot="5400000">
            <a:off x="2040335" y="182960"/>
            <a:ext cx="1333501" cy="3840957"/>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Elbow Connector 24"/>
          <p:cNvCxnSpPr>
            <a:stCxn id="4" idx="4"/>
            <a:endCxn id="12" idx="0"/>
          </p:cNvCxnSpPr>
          <p:nvPr/>
        </p:nvCxnSpPr>
        <p:spPr>
          <a:xfrm rot="5400000">
            <a:off x="2985296" y="1127919"/>
            <a:ext cx="1333498" cy="195103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4" idx="4"/>
            <a:endCxn id="8" idx="0"/>
          </p:cNvCxnSpPr>
          <p:nvPr/>
        </p:nvCxnSpPr>
        <p:spPr>
          <a:xfrm rot="5400000">
            <a:off x="3902472" y="2045099"/>
            <a:ext cx="1333502" cy="11668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Elbow Connector 26"/>
          <p:cNvCxnSpPr>
            <a:stCxn id="4" idx="4"/>
            <a:endCxn id="11" idx="0"/>
          </p:cNvCxnSpPr>
          <p:nvPr/>
        </p:nvCxnSpPr>
        <p:spPr>
          <a:xfrm rot="16200000" flipH="1">
            <a:off x="5795963" y="268288"/>
            <a:ext cx="1333500" cy="36703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3760788" y="1754188"/>
            <a:ext cx="1146175" cy="503237"/>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1"/>
                </a:solidFill>
                <a:cs typeface="Arial"/>
              </a:rPr>
              <a:t>Cell</a:t>
            </a:r>
          </a:p>
        </p:txBody>
      </p:sp>
      <p:cxnSp>
        <p:nvCxnSpPr>
          <p:cNvPr id="29" name="Elbow Connector 28"/>
          <p:cNvCxnSpPr>
            <a:stCxn id="10" idx="4"/>
            <a:endCxn id="13" idx="0"/>
          </p:cNvCxnSpPr>
          <p:nvPr/>
        </p:nvCxnSpPr>
        <p:spPr>
          <a:xfrm rot="16200000" flipH="1">
            <a:off x="344488" y="3713957"/>
            <a:ext cx="993774" cy="10953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Elbow Connector 29"/>
          <p:cNvCxnSpPr>
            <a:stCxn id="10" idx="4"/>
            <a:endCxn id="14" idx="0"/>
          </p:cNvCxnSpPr>
          <p:nvPr/>
        </p:nvCxnSpPr>
        <p:spPr>
          <a:xfrm rot="16200000" flipH="1">
            <a:off x="1251745" y="2806700"/>
            <a:ext cx="977899" cy="190817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10" idx="4"/>
            <a:endCxn id="15" idx="0"/>
          </p:cNvCxnSpPr>
          <p:nvPr/>
        </p:nvCxnSpPr>
        <p:spPr>
          <a:xfrm rot="16200000" flipH="1">
            <a:off x="588170" y="3470275"/>
            <a:ext cx="1485899" cy="108902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Elbow Connector 31"/>
          <p:cNvCxnSpPr>
            <a:stCxn id="11" idx="4"/>
            <a:endCxn id="16" idx="0"/>
          </p:cNvCxnSpPr>
          <p:nvPr/>
        </p:nvCxnSpPr>
        <p:spPr>
          <a:xfrm rot="5400000">
            <a:off x="6211094" y="2162969"/>
            <a:ext cx="977900" cy="319563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Elbow Connector 32"/>
          <p:cNvCxnSpPr>
            <a:stCxn id="7" idx="4"/>
            <a:endCxn id="50" idx="0"/>
          </p:cNvCxnSpPr>
          <p:nvPr/>
        </p:nvCxnSpPr>
        <p:spPr>
          <a:xfrm rot="5400000">
            <a:off x="6075361" y="2513808"/>
            <a:ext cx="512766" cy="158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11" idx="4"/>
            <a:endCxn id="38" idx="0"/>
          </p:cNvCxnSpPr>
          <p:nvPr/>
        </p:nvCxnSpPr>
        <p:spPr>
          <a:xfrm rot="5400000">
            <a:off x="7216379" y="3169048"/>
            <a:ext cx="977900" cy="118348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Elbow Connector 34"/>
          <p:cNvCxnSpPr>
            <a:stCxn id="11" idx="4"/>
            <a:endCxn id="17" idx="0"/>
          </p:cNvCxnSpPr>
          <p:nvPr/>
        </p:nvCxnSpPr>
        <p:spPr>
          <a:xfrm rot="5400000">
            <a:off x="6423819" y="2994819"/>
            <a:ext cx="1597025" cy="2151063"/>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Elbow Connector 35"/>
          <p:cNvCxnSpPr>
            <a:stCxn id="11" idx="4"/>
            <a:endCxn id="18" idx="0"/>
          </p:cNvCxnSpPr>
          <p:nvPr/>
        </p:nvCxnSpPr>
        <p:spPr>
          <a:xfrm rot="5400000">
            <a:off x="7236619" y="3807619"/>
            <a:ext cx="1597025" cy="525463"/>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Rounded Rectangle 37"/>
          <p:cNvSpPr/>
          <p:nvPr/>
        </p:nvSpPr>
        <p:spPr>
          <a:xfrm>
            <a:off x="6371432" y="4249738"/>
            <a:ext cx="1484312" cy="346075"/>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r>
              <a:rPr lang="en-US" sz="1400" dirty="0">
                <a:solidFill>
                  <a:srgbClr val="000000"/>
                </a:solidFill>
                <a:ea typeface="ＭＳ Ｐゴシック" pitchFamily="-65" charset="-128"/>
                <a:cs typeface="Arial"/>
              </a:rPr>
              <a:t>Instruments</a:t>
            </a:r>
          </a:p>
        </p:txBody>
      </p:sp>
      <p:sp>
        <p:nvSpPr>
          <p:cNvPr id="29732" name="TextBox 38"/>
          <p:cNvSpPr txBox="1">
            <a:spLocks noChangeArrowheads="1"/>
          </p:cNvSpPr>
          <p:nvPr/>
        </p:nvSpPr>
        <p:spPr bwMode="auto">
          <a:xfrm>
            <a:off x="7721600" y="5486400"/>
            <a:ext cx="1346200" cy="369888"/>
          </a:xfrm>
          <a:prstGeom prst="rect">
            <a:avLst/>
          </a:prstGeom>
          <a:noFill/>
          <a:ln w="9525">
            <a:noFill/>
            <a:miter lim="800000"/>
            <a:headEnd/>
            <a:tailEnd/>
          </a:ln>
        </p:spPr>
        <p:txBody>
          <a:bodyPr>
            <a:prstTxWarp prst="textNoShape">
              <a:avLst/>
            </a:prstTxWarp>
            <a:spAutoFit/>
          </a:bodyPr>
          <a:lstStyle/>
          <a:p>
            <a:r>
              <a:rPr lang="en-US">
                <a:solidFill>
                  <a:srgbClr val="EBA5A5"/>
                </a:solidFill>
                <a:latin typeface="Times" pitchFamily="-65" charset="0"/>
                <a:ea typeface="Osaka" pitchFamily="-65" charset="-128"/>
                <a:cs typeface="Osaka" pitchFamily="-65" charset="-128"/>
              </a:rPr>
              <a:t>Bill Bug</a:t>
            </a:r>
          </a:p>
        </p:txBody>
      </p:sp>
      <p:sp>
        <p:nvSpPr>
          <p:cNvPr id="7" name="Oval 6"/>
          <p:cNvSpPr>
            <a:spLocks/>
          </p:cNvSpPr>
          <p:nvPr/>
        </p:nvSpPr>
        <p:spPr>
          <a:xfrm>
            <a:off x="5526088" y="1754188"/>
            <a:ext cx="1611312" cy="503237"/>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1"/>
                </a:solidFill>
                <a:cs typeface="Arial"/>
              </a:rPr>
              <a:t>NS Dysfunction</a:t>
            </a:r>
          </a:p>
        </p:txBody>
      </p:sp>
      <p:sp>
        <p:nvSpPr>
          <p:cNvPr id="9" name="Oval 8"/>
          <p:cNvSpPr>
            <a:spLocks/>
          </p:cNvSpPr>
          <p:nvPr/>
        </p:nvSpPr>
        <p:spPr>
          <a:xfrm>
            <a:off x="7583488" y="1754188"/>
            <a:ext cx="1206500" cy="503237"/>
          </a:xfrm>
          <a:prstGeom prst="ellipse">
            <a:avLst/>
          </a:prstGeom>
          <a:solidFill>
            <a:schemeClr val="accent6">
              <a:lumMod val="60000"/>
              <a:lumOff val="40000"/>
            </a:schemeClr>
          </a:solid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solidFill>
                <a:cs typeface="Arial"/>
              </a:rPr>
              <a:t>Quality</a:t>
            </a:r>
          </a:p>
        </p:txBody>
      </p:sp>
      <p:sp>
        <p:nvSpPr>
          <p:cNvPr id="5" name="Oval 4"/>
          <p:cNvSpPr/>
          <p:nvPr/>
        </p:nvSpPr>
        <p:spPr>
          <a:xfrm>
            <a:off x="1911350" y="1754188"/>
            <a:ext cx="1606550" cy="503237"/>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50" dirty="0">
                <a:solidFill>
                  <a:schemeClr val="bg1"/>
                </a:solidFill>
                <a:cs typeface="Arial"/>
              </a:rPr>
              <a:t>Macroscopic</a:t>
            </a:r>
          </a:p>
          <a:p>
            <a:pPr algn="ctr" fontAlgn="auto">
              <a:spcBef>
                <a:spcPts val="0"/>
              </a:spcBef>
              <a:spcAft>
                <a:spcPts val="0"/>
              </a:spcAft>
              <a:defRPr/>
            </a:pPr>
            <a:r>
              <a:rPr lang="en-US" sz="1050" dirty="0">
                <a:solidFill>
                  <a:schemeClr val="bg1"/>
                </a:solidFill>
                <a:cs typeface="Arial"/>
              </a:rPr>
              <a:t>Anatomy</a:t>
            </a:r>
          </a:p>
        </p:txBody>
      </p:sp>
      <p:sp>
        <p:nvSpPr>
          <p:cNvPr id="6" name="Oval 5"/>
          <p:cNvSpPr/>
          <p:nvPr/>
        </p:nvSpPr>
        <p:spPr>
          <a:xfrm>
            <a:off x="104775" y="1754188"/>
            <a:ext cx="1419225" cy="503237"/>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1"/>
                </a:solidFill>
                <a:cs typeface="Arial"/>
              </a:rPr>
              <a:t>Organism</a:t>
            </a:r>
          </a:p>
        </p:txBody>
      </p:sp>
      <p:sp>
        <p:nvSpPr>
          <p:cNvPr id="50" name="Oval 49"/>
          <p:cNvSpPr/>
          <p:nvPr/>
        </p:nvSpPr>
        <p:spPr>
          <a:xfrm>
            <a:off x="5549900" y="2770191"/>
            <a:ext cx="1563688" cy="50165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solidFill>
                  <a:srgbClr val="000000"/>
                </a:solidFill>
                <a:ea typeface="ＭＳ Ｐゴシック" pitchFamily="-65" charset="-128"/>
                <a:cs typeface="Arial"/>
              </a:rPr>
              <a:t>Resource</a:t>
            </a:r>
          </a:p>
        </p:txBody>
      </p:sp>
      <p:sp>
        <p:nvSpPr>
          <p:cNvPr id="57" name="Content Placeholder 2"/>
          <p:cNvSpPr>
            <a:spLocks noGrp="1"/>
          </p:cNvSpPr>
          <p:nvPr>
            <p:ph idx="1"/>
          </p:nvPr>
        </p:nvSpPr>
        <p:spPr>
          <a:xfrm>
            <a:off x="207963" y="5283200"/>
            <a:ext cx="8839200" cy="1346200"/>
          </a:xfrm>
        </p:spPr>
        <p:txBody>
          <a:bodyPr/>
          <a:lstStyle/>
          <a:p>
            <a:pPr eaLnBrk="1" hangingPunct="1">
              <a:lnSpc>
                <a:spcPct val="90000"/>
              </a:lnSpc>
            </a:pPr>
            <a:r>
              <a:rPr lang="en-US" sz="1800" dirty="0" smtClean="0">
                <a:ea typeface="ＭＳ Ｐゴシック" pitchFamily="-65" charset="-128"/>
                <a:cs typeface="ＭＳ Ｐゴシック" pitchFamily="-65" charset="-128"/>
              </a:rPr>
              <a:t>NIF1.1</a:t>
            </a:r>
          </a:p>
          <a:p>
            <a:pPr marL="342900" lvl="2" indent="-342900" eaLnBrk="1" hangingPunct="1">
              <a:lnSpc>
                <a:spcPct val="90000"/>
              </a:lnSpc>
            </a:pPr>
            <a:r>
              <a:rPr lang="en-US" sz="1800" dirty="0" smtClean="0">
                <a:ea typeface="ＭＳ Ｐゴシック" pitchFamily="-65" charset="-128"/>
                <a:hlinkClick r:id="rId3"/>
              </a:rPr>
              <a:t>http://purl.org/nif/ontology/nif.owl</a:t>
            </a:r>
            <a:endParaRPr lang="en-US" sz="1800" dirty="0" smtClean="0">
              <a:ea typeface="ＭＳ Ｐゴシック" pitchFamily="-65" charset="-128"/>
            </a:endParaRPr>
          </a:p>
          <a:p>
            <a:pPr marL="342900" lvl="2" indent="-342900" eaLnBrk="1" hangingPunct="1">
              <a:lnSpc>
                <a:spcPct val="90000"/>
              </a:lnSpc>
            </a:pPr>
            <a:r>
              <a:rPr lang="en-US" sz="1800" dirty="0" smtClean="0">
                <a:ea typeface="ＭＳ Ｐゴシック" pitchFamily="-65" charset="-128"/>
              </a:rPr>
              <a:t>Single inheritance trees with minimal cross domain and </a:t>
            </a:r>
            <a:r>
              <a:rPr lang="en-US" sz="1800" dirty="0" err="1" smtClean="0">
                <a:ea typeface="ＭＳ Ｐゴシック" pitchFamily="-65" charset="-128"/>
              </a:rPr>
              <a:t>intradomain</a:t>
            </a:r>
            <a:r>
              <a:rPr lang="en-US" sz="1800" dirty="0" smtClean="0">
                <a:ea typeface="ＭＳ Ｐゴシック" pitchFamily="-65" charset="-128"/>
              </a:rPr>
              <a:t> properties</a:t>
            </a:r>
          </a:p>
          <a:p>
            <a:pPr marL="342900" lvl="2" indent="-342900" eaLnBrk="1" hangingPunct="1">
              <a:lnSpc>
                <a:spcPct val="90000"/>
              </a:lnSpc>
            </a:pPr>
            <a:r>
              <a:rPr lang="en-US" sz="1800" dirty="0" smtClean="0">
                <a:ea typeface="ＭＳ Ｐゴシック" pitchFamily="-65" charset="-128"/>
              </a:rPr>
              <a:t>Orthogonal:  Neuroscientists didn’t like too many choices</a:t>
            </a:r>
          </a:p>
          <a:p>
            <a:pPr marL="342900" lvl="2" indent="-342900" eaLnBrk="1" hangingPunct="1">
              <a:lnSpc>
                <a:spcPct val="90000"/>
              </a:lnSpc>
            </a:pPr>
            <a:r>
              <a:rPr lang="en-US" sz="1800" dirty="0" smtClean="0">
                <a:ea typeface="ＭＳ Ｐゴシック" pitchFamily="-65" charset="-128"/>
              </a:rPr>
              <a:t>Human readable definitions (not complete yet)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7" descr="Picture 29.png"/>
          <p:cNvPicPr>
            <a:picLocks noChangeAspect="1"/>
          </p:cNvPicPr>
          <p:nvPr/>
        </p:nvPicPr>
        <p:blipFill>
          <a:blip r:embed="rId2"/>
          <a:srcRect/>
          <a:stretch>
            <a:fillRect/>
          </a:stretch>
        </p:blipFill>
        <p:spPr bwMode="auto">
          <a:xfrm>
            <a:off x="381000" y="533400"/>
            <a:ext cx="8516938" cy="5922963"/>
          </a:xfrm>
          <a:prstGeom prst="rect">
            <a:avLst/>
          </a:prstGeom>
          <a:noFill/>
          <a:ln w="9525">
            <a:noFill/>
            <a:miter lim="800000"/>
            <a:headEnd/>
            <a:tailEnd/>
          </a:ln>
        </p:spPr>
      </p:pic>
      <p:pic>
        <p:nvPicPr>
          <p:cNvPr id="9" name="Picture 8" descr="Picture 30.png"/>
          <p:cNvPicPr>
            <a:picLocks noChangeAspect="1"/>
          </p:cNvPicPr>
          <p:nvPr/>
        </p:nvPicPr>
        <p:blipFill>
          <a:blip r:embed="rId3"/>
          <a:stretch>
            <a:fillRect/>
          </a:stretch>
        </p:blipFill>
        <p:spPr>
          <a:xfrm>
            <a:off x="5181600" y="2209800"/>
            <a:ext cx="3381375" cy="2330450"/>
          </a:xfrm>
          <a:prstGeom prst="rect">
            <a:avLst/>
          </a:prstGeom>
          <a:ln>
            <a:solidFill>
              <a:srgbClr val="4F81BD"/>
            </a:solidFill>
          </a:ln>
          <a:effectLst>
            <a:outerShdw blurRad="292100" dist="139700" dir="2700000" algn="tl" rotWithShape="0">
              <a:srgbClr val="333333">
                <a:alpha val="65000"/>
              </a:srgbClr>
            </a:outerShdw>
          </a:effectLst>
        </p:spPr>
      </p:pic>
      <p:cxnSp>
        <p:nvCxnSpPr>
          <p:cNvPr id="11" name="Straight Arrow Connector 10"/>
          <p:cNvCxnSpPr/>
          <p:nvPr/>
        </p:nvCxnSpPr>
        <p:spPr>
          <a:xfrm rot="10800000" flipV="1">
            <a:off x="2133600" y="4540250"/>
            <a:ext cx="3048000" cy="1479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Right Brace 12"/>
          <p:cNvSpPr/>
          <p:nvPr/>
        </p:nvSpPr>
        <p:spPr>
          <a:xfrm>
            <a:off x="2362200" y="2057400"/>
            <a:ext cx="457200" cy="1447800"/>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solidFill>
                  <a:srgbClr val="FFFF00"/>
                </a:solidFill>
                <a:ea typeface="ＭＳ Ｐゴシック" pitchFamily="-65" charset="-128"/>
                <a:cs typeface="ＭＳ Ｐゴシック" pitchFamily="-65" charset="-128"/>
              </a:rPr>
              <a:t>To Map or Not to Map:  Integration of multiple ontologies</a:t>
            </a:r>
          </a:p>
        </p:txBody>
      </p:sp>
      <p:sp>
        <p:nvSpPr>
          <p:cNvPr id="48131" name="Content Placeholder 2"/>
          <p:cNvSpPr>
            <a:spLocks noGrp="1"/>
          </p:cNvSpPr>
          <p:nvPr>
            <p:ph idx="1"/>
          </p:nvPr>
        </p:nvSpPr>
        <p:spPr>
          <a:xfrm>
            <a:off x="457200" y="1828800"/>
            <a:ext cx="8229600" cy="4525963"/>
          </a:xfrm>
        </p:spPr>
        <p:txBody>
          <a:bodyPr/>
          <a:lstStyle/>
          <a:p>
            <a:r>
              <a:rPr lang="en-US" sz="2400" dirty="0" smtClean="0">
                <a:ea typeface="ＭＳ Ｐゴシック" pitchFamily="-65" charset="-128"/>
                <a:cs typeface="ＭＳ Ｐゴシック" pitchFamily="-65" charset="-128"/>
              </a:rPr>
              <a:t>Different strategies for merging multiple ontologies</a:t>
            </a:r>
          </a:p>
          <a:p>
            <a:r>
              <a:rPr lang="en-US" sz="2400" dirty="0" smtClean="0">
                <a:ea typeface="ＭＳ Ｐゴシック" pitchFamily="-65" charset="-128"/>
                <a:cs typeface="ＭＳ Ｐゴシック" pitchFamily="-65" charset="-128"/>
              </a:rPr>
              <a:t>NIF has incorporated many foundational ontologies recommended by OBO</a:t>
            </a:r>
          </a:p>
          <a:p>
            <a:pPr lvl="1"/>
            <a:r>
              <a:rPr lang="en-US" sz="2000" dirty="0" smtClean="0">
                <a:ea typeface="ＭＳ Ｐゴシック" pitchFamily="-65" charset="-128"/>
                <a:cs typeface="ＭＳ Ｐゴシック" pitchFamily="-65" charset="-128"/>
              </a:rPr>
              <a:t>Inevitable period of co-evolution</a:t>
            </a:r>
          </a:p>
          <a:p>
            <a:r>
              <a:rPr lang="en-US" sz="2400" dirty="0" smtClean="0">
                <a:ea typeface="ＭＳ Ｐゴシック" pitchFamily="-65" charset="-128"/>
                <a:cs typeface="ＭＳ Ｐゴシック" pitchFamily="-65" charset="-128"/>
              </a:rPr>
              <a:t>Each class is named by a unique numerical ID</a:t>
            </a:r>
          </a:p>
          <a:p>
            <a:r>
              <a:rPr lang="en-US" sz="2400" dirty="0" smtClean="0">
                <a:ea typeface="ＭＳ Ｐゴシック" pitchFamily="-65" charset="-128"/>
                <a:cs typeface="ＭＳ Ｐゴシック" pitchFamily="-65" charset="-128"/>
              </a:rPr>
              <a:t>Human-readable string:  </a:t>
            </a:r>
            <a:r>
              <a:rPr lang="en-US" sz="2400" dirty="0" err="1" smtClean="0">
                <a:ea typeface="ＭＳ Ｐゴシック" pitchFamily="-65" charset="-128"/>
                <a:cs typeface="ＭＳ Ｐゴシック" pitchFamily="-65" charset="-128"/>
              </a:rPr>
              <a:t>rdfs</a:t>
            </a:r>
            <a:r>
              <a:rPr lang="en-US" sz="2400" dirty="0" smtClean="0">
                <a:ea typeface="ＭＳ Ｐゴシック" pitchFamily="-65" charset="-128"/>
                <a:cs typeface="ＭＳ Ｐゴシック" pitchFamily="-65" charset="-128"/>
              </a:rPr>
              <a:t>:  label</a:t>
            </a:r>
          </a:p>
          <a:p>
            <a:r>
              <a:rPr lang="en-US" sz="2400" dirty="0" smtClean="0">
                <a:ea typeface="ＭＳ Ｐゴシック" pitchFamily="-65" charset="-128"/>
                <a:cs typeface="ＭＳ Ｐゴシック" pitchFamily="-65" charset="-128"/>
              </a:rPr>
              <a:t>Imported ontologies:  class name remains the same;  new label sometimes applied</a:t>
            </a:r>
          </a:p>
          <a:p>
            <a:pPr lvl="1"/>
            <a:r>
              <a:rPr lang="en-US" sz="2000" dirty="0" smtClean="0">
                <a:ea typeface="ＭＳ Ｐゴシック" pitchFamily="-65" charset="-128"/>
                <a:cs typeface="ＭＳ Ｐゴシック" pitchFamily="-65" charset="-128"/>
              </a:rPr>
              <a:t>Problem on the web:  No standards for </a:t>
            </a:r>
            <a:r>
              <a:rPr lang="en-US" sz="2000" dirty="0" err="1" smtClean="0">
                <a:ea typeface="ＭＳ Ｐゴシック" pitchFamily="-65" charset="-128"/>
                <a:cs typeface="ＭＳ Ｐゴシック" pitchFamily="-65" charset="-128"/>
              </a:rPr>
              <a:t>URI’s</a:t>
            </a:r>
            <a:endParaRPr lang="en-US" sz="2000" dirty="0" smtClean="0">
              <a:ea typeface="ＭＳ Ｐゴシック" pitchFamily="-65" charset="-128"/>
              <a:cs typeface="ＭＳ Ｐゴシック" pitchFamily="-65" charset="-128"/>
            </a:endParaRPr>
          </a:p>
          <a:p>
            <a:r>
              <a:rPr lang="en-US" sz="2400" dirty="0" smtClean="0">
                <a:ea typeface="ＭＳ Ｐゴシック" pitchFamily="-65" charset="-128"/>
                <a:cs typeface="ＭＳ Ｐゴシック" pitchFamily="-65" charset="-128"/>
              </a:rPr>
              <a:t>Adapted ontologies:  NIF generates a new class name (numerical identifier) and maintains a mapping to source </a:t>
            </a:r>
            <a:r>
              <a:rPr lang="en-US" sz="2400" dirty="0" err="1" smtClean="0">
                <a:ea typeface="ＭＳ Ｐゴシック" pitchFamily="-65" charset="-128"/>
                <a:cs typeface="ＭＳ Ｐゴシック" pitchFamily="-65" charset="-128"/>
              </a:rPr>
              <a:t>ID’s</a:t>
            </a:r>
            <a:endParaRPr lang="en-US" sz="2400" dirty="0" smtClean="0">
              <a:ea typeface="ＭＳ Ｐゴシック" pitchFamily="-65" charset="-128"/>
              <a:cs typeface="ＭＳ Ｐゴシック" pitchFamily="-65" charset="-128"/>
            </a:endParaRPr>
          </a:p>
          <a:p>
            <a:r>
              <a:rPr lang="en-US" sz="2400" dirty="0" smtClean="0">
                <a:ea typeface="ＭＳ Ｐゴシック" pitchFamily="-65" charset="-128"/>
                <a:cs typeface="ＭＳ Ｐゴシック" pitchFamily="-65" charset="-128"/>
              </a:rPr>
              <a:t>Extensions to any ontology:  nif_ext27</a:t>
            </a:r>
          </a:p>
          <a:p>
            <a:endParaRPr lang="en-US" sz="2400" dirty="0" smtClean="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0"/>
            <a:ext cx="8229600" cy="1143000"/>
          </a:xfrm>
        </p:spPr>
        <p:txBody>
          <a:bodyPr/>
          <a:lstStyle/>
          <a:p>
            <a:r>
              <a:rPr lang="en-US" smtClean="0">
                <a:solidFill>
                  <a:srgbClr val="FFFF00"/>
                </a:solidFill>
                <a:ea typeface="ＭＳ Ｐゴシック" pitchFamily="-65" charset="-128"/>
                <a:cs typeface="ＭＳ Ｐゴシック" pitchFamily="-65" charset="-128"/>
              </a:rPr>
              <a:t>How NIFSTD is used in NIF</a:t>
            </a:r>
          </a:p>
        </p:txBody>
      </p:sp>
      <p:sp>
        <p:nvSpPr>
          <p:cNvPr id="49155" name="Content Placeholder 2"/>
          <p:cNvSpPr>
            <a:spLocks noGrp="1"/>
          </p:cNvSpPr>
          <p:nvPr>
            <p:ph idx="1"/>
          </p:nvPr>
        </p:nvSpPr>
        <p:spPr>
          <a:xfrm>
            <a:off x="457200" y="1341438"/>
            <a:ext cx="8229600" cy="4525962"/>
          </a:xfrm>
        </p:spPr>
        <p:txBody>
          <a:bodyPr/>
          <a:lstStyle/>
          <a:p>
            <a:r>
              <a:rPr lang="en-US" sz="2400" dirty="0" smtClean="0">
                <a:ea typeface="ＭＳ Ｐゴシック" pitchFamily="-65" charset="-128"/>
                <a:cs typeface="ＭＳ Ｐゴシック" pitchFamily="-65" charset="-128"/>
              </a:rPr>
              <a:t>Level 1:  Controlled vocabulary for describing type of resource and content</a:t>
            </a:r>
          </a:p>
          <a:p>
            <a:pPr lvl="1"/>
            <a:r>
              <a:rPr lang="en-US" sz="2000" dirty="0" smtClean="0"/>
              <a:t>Database, Image, Parkinson’s disease</a:t>
            </a:r>
          </a:p>
          <a:p>
            <a:r>
              <a:rPr lang="en-US" sz="2400" dirty="0" smtClean="0">
                <a:ea typeface="ＭＳ Ｐゴシック" pitchFamily="-65" charset="-128"/>
                <a:cs typeface="ＭＳ Ｐゴシック" pitchFamily="-65" charset="-128"/>
              </a:rPr>
              <a:t>Entity-mapping of database and data content</a:t>
            </a:r>
            <a:endParaRPr lang="en-US" sz="2000" dirty="0" smtClean="0">
              <a:ea typeface="ＭＳ Ｐゴシック" pitchFamily="-65" charset="-128"/>
              <a:cs typeface="ＭＳ Ｐゴシック" pitchFamily="-65" charset="-128"/>
            </a:endParaRPr>
          </a:p>
          <a:p>
            <a:r>
              <a:rPr lang="en-US" sz="2400" dirty="0" smtClean="0">
                <a:ea typeface="ＭＳ Ｐゴシック" pitchFamily="-65" charset="-128"/>
                <a:cs typeface="ＭＳ Ｐゴシック" pitchFamily="-65" charset="-128"/>
              </a:rPr>
              <a:t>Search: Mixture of mapped content and string-based search</a:t>
            </a:r>
          </a:p>
          <a:p>
            <a:pPr lvl="1"/>
            <a:r>
              <a:rPr lang="en-US" sz="2000" dirty="0" smtClean="0"/>
              <a:t>Originally used strict mappings</a:t>
            </a:r>
          </a:p>
          <a:p>
            <a:pPr lvl="2"/>
            <a:r>
              <a:rPr lang="en-US" sz="1800" dirty="0" smtClean="0">
                <a:ea typeface="ＭＳ Ｐゴシック" pitchFamily="-65" charset="-128"/>
              </a:rPr>
              <a:t>“You can search for anything you want as long as it’s a Purkinje cell”</a:t>
            </a:r>
          </a:p>
          <a:p>
            <a:pPr lvl="1"/>
            <a:r>
              <a:rPr lang="en-US" sz="2000" dirty="0" smtClean="0"/>
              <a:t>Different parts of NIF use the vocabularies in different ways</a:t>
            </a:r>
          </a:p>
          <a:p>
            <a:pPr lvl="1"/>
            <a:r>
              <a:rPr lang="en-US" sz="2000" dirty="0" smtClean="0"/>
              <a:t>Utilize synonyms, parents, children to refine search</a:t>
            </a:r>
          </a:p>
          <a:p>
            <a:pPr lvl="1"/>
            <a:r>
              <a:rPr lang="en-US" sz="2000" dirty="0" smtClean="0"/>
              <a:t>Establishes categories for searching the literature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0"/>
            <a:ext cx="8229600" cy="1143000"/>
          </a:xfrm>
        </p:spPr>
        <p:txBody>
          <a:bodyPr/>
          <a:lstStyle/>
          <a:p>
            <a:r>
              <a:rPr lang="en-US" dirty="0" smtClean="0">
                <a:solidFill>
                  <a:srgbClr val="FFFF00"/>
                </a:solidFill>
                <a:ea typeface="ＭＳ Ｐゴシック" pitchFamily="-65" charset="-128"/>
                <a:cs typeface="ＭＳ Ｐゴシック" pitchFamily="-65" charset="-128"/>
              </a:rPr>
              <a:t>Source Mapping</a:t>
            </a:r>
          </a:p>
        </p:txBody>
      </p:sp>
      <p:sp>
        <p:nvSpPr>
          <p:cNvPr id="50179" name="Content Placeholder 2"/>
          <p:cNvSpPr>
            <a:spLocks noGrp="1"/>
          </p:cNvSpPr>
          <p:nvPr>
            <p:ph idx="1"/>
          </p:nvPr>
        </p:nvSpPr>
        <p:spPr>
          <a:xfrm>
            <a:off x="6629400" y="990600"/>
            <a:ext cx="2514600" cy="4525963"/>
          </a:xfrm>
        </p:spPr>
        <p:txBody>
          <a:bodyPr/>
          <a:lstStyle/>
          <a:p>
            <a:r>
              <a:rPr lang="en-US" sz="2800" smtClean="0">
                <a:ea typeface="ＭＳ Ｐゴシック" pitchFamily="-65" charset="-128"/>
                <a:cs typeface="ＭＳ Ｐゴシック" pitchFamily="-65" charset="-128"/>
              </a:rPr>
              <a:t>Asserting identity with ontology entity</a:t>
            </a:r>
          </a:p>
          <a:p>
            <a:pPr lvl="1"/>
            <a:r>
              <a:rPr lang="en-US" sz="2000" smtClean="0"/>
              <a:t>Takes care of nonstandard representation</a:t>
            </a:r>
          </a:p>
          <a:p>
            <a:r>
              <a:rPr lang="en-US" sz="2600" smtClean="0">
                <a:ea typeface="ＭＳ Ｐゴシック" pitchFamily="-65" charset="-128"/>
                <a:cs typeface="ＭＳ Ｐゴシック" pitchFamily="-65" charset="-128"/>
              </a:rPr>
              <a:t>Map database table names, field names and values</a:t>
            </a:r>
          </a:p>
          <a:p>
            <a:r>
              <a:rPr lang="en-US" sz="2600" smtClean="0">
                <a:ea typeface="ＭＳ Ｐゴシック" pitchFamily="-65" charset="-128"/>
                <a:cs typeface="ＭＳ Ｐゴシック" pitchFamily="-65" charset="-128"/>
              </a:rPr>
              <a:t>Also done with text, images, etc</a:t>
            </a:r>
          </a:p>
        </p:txBody>
      </p:sp>
      <p:pic>
        <p:nvPicPr>
          <p:cNvPr id="50180" name="Picture 3" descr="&#10;Picture 4.jpg                                                  000F9E52Maryann                        C27B2A1E:"/>
          <p:cNvPicPr>
            <a:picLocks noChangeAspect="1" noChangeArrowheads="1"/>
          </p:cNvPicPr>
          <p:nvPr/>
        </p:nvPicPr>
        <p:blipFill>
          <a:blip r:embed="rId2"/>
          <a:srcRect/>
          <a:stretch>
            <a:fillRect/>
          </a:stretch>
        </p:blipFill>
        <p:spPr bwMode="auto">
          <a:xfrm>
            <a:off x="457200" y="1143000"/>
            <a:ext cx="5943600" cy="5535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Box 9"/>
          <p:cNvSpPr txBox="1"/>
          <p:nvPr/>
        </p:nvSpPr>
        <p:spPr>
          <a:xfrm>
            <a:off x="660400" y="76944"/>
            <a:ext cx="7620000" cy="584776"/>
          </a:xfrm>
          <a:prstGeom prst="rect">
            <a:avLst/>
          </a:prstGeom>
          <a:noFill/>
        </p:spPr>
        <p:txBody>
          <a:bodyPr wrap="square" rtlCol="0">
            <a:spAutoFit/>
          </a:bodyPr>
          <a:lstStyle/>
          <a:p>
            <a:r>
              <a:rPr lang="en-US" sz="3200" dirty="0" smtClean="0">
                <a:solidFill>
                  <a:srgbClr val="FFFF00"/>
                </a:solidFill>
              </a:rPr>
              <a:t>Concept-based search</a:t>
            </a:r>
            <a:endParaRPr lang="en-US" sz="3200" dirty="0">
              <a:solidFill>
                <a:srgbClr val="FFFF00"/>
              </a:solidFill>
            </a:endParaRPr>
          </a:p>
        </p:txBody>
      </p:sp>
      <p:pic>
        <p:nvPicPr>
          <p:cNvPr id="11" name="Picture 10" descr="Brodmann.pdf"/>
          <p:cNvPicPr>
            <a:picLocks noChangeAspect="1"/>
          </p:cNvPicPr>
          <p:nvPr/>
        </p:nvPicPr>
        <mc:AlternateContent xmlns:ma="http://schemas.microsoft.com/office/mac/drawingml/2008/main">
          <mc:Choice Requires="ma">
            <p:blipFill>
              <a:blip r:embed="rId3"/>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tretch>
                <a:fillRect/>
              </a:stretch>
            </p:blipFill>
          </mc:Fallback>
        </mc:AlternateContent>
        <p:spPr>
          <a:xfrm>
            <a:off x="342900" y="932881"/>
            <a:ext cx="8483600" cy="5413659"/>
          </a:xfrm>
          <a:prstGeom prst="rect">
            <a:avLst/>
          </a:prstGeom>
          <a:ln>
            <a:noFill/>
          </a:ln>
          <a:effectLst>
            <a:outerShdw blurRad="292100" dist="139700" dir="2700000" algn="tl" rotWithShape="0">
              <a:srgbClr val="333333">
                <a:alpha val="65000"/>
              </a:srgbClr>
            </a:outerShdw>
          </a:effectLst>
        </p:spPr>
      </p:pic>
      <p:grpSp>
        <p:nvGrpSpPr>
          <p:cNvPr id="14" name="Group 13"/>
          <p:cNvGrpSpPr/>
          <p:nvPr/>
        </p:nvGrpSpPr>
        <p:grpSpPr>
          <a:xfrm>
            <a:off x="279400" y="1638300"/>
            <a:ext cx="8547100" cy="3111500"/>
            <a:chOff x="279400" y="1638300"/>
            <a:chExt cx="8547100" cy="3111500"/>
          </a:xfrm>
        </p:grpSpPr>
        <p:sp>
          <p:nvSpPr>
            <p:cNvPr id="12" name="Oval 11"/>
            <p:cNvSpPr/>
            <p:nvPr/>
          </p:nvSpPr>
          <p:spPr>
            <a:xfrm>
              <a:off x="279400" y="1638300"/>
              <a:ext cx="1270000" cy="6477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7556500" y="4102100"/>
              <a:ext cx="1270000" cy="6477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267200" y="2451100"/>
            <a:ext cx="4267200" cy="546100"/>
            <a:chOff x="1955800" y="1739900"/>
            <a:chExt cx="4267200" cy="546100"/>
          </a:xfrm>
        </p:grpSpPr>
        <p:sp>
          <p:nvSpPr>
            <p:cNvPr id="15" name="Rounded Rectangle 14"/>
            <p:cNvSpPr/>
            <p:nvPr/>
          </p:nvSpPr>
          <p:spPr>
            <a:xfrm>
              <a:off x="1955800" y="1739900"/>
              <a:ext cx="2311400" cy="5461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Brodmann</a:t>
              </a:r>
              <a:r>
                <a:rPr lang="en-US" dirty="0" smtClean="0"/>
                <a:t> area 3</a:t>
              </a:r>
              <a:endParaRPr lang="en-US" dirty="0"/>
            </a:p>
          </p:txBody>
        </p:sp>
        <p:sp>
          <p:nvSpPr>
            <p:cNvPr id="16" name="Rounded Rectangle 15"/>
            <p:cNvSpPr/>
            <p:nvPr/>
          </p:nvSpPr>
          <p:spPr>
            <a:xfrm>
              <a:off x="4648200" y="1739900"/>
              <a:ext cx="1574800" cy="5461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Brodmann.3</a:t>
              </a:r>
              <a:endParaRPr lang="en-US" dirty="0"/>
            </a:p>
          </p:txBody>
        </p:sp>
        <p:sp>
          <p:nvSpPr>
            <p:cNvPr id="17" name="Equal 16"/>
            <p:cNvSpPr/>
            <p:nvPr/>
          </p:nvSpPr>
          <p:spPr>
            <a:xfrm>
              <a:off x="4267200" y="1892300"/>
              <a:ext cx="381000" cy="342900"/>
            </a:xfrm>
            <a:prstGeom prst="mathEqual">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solidFill>
                  <a:srgbClr val="FFFF00"/>
                </a:solidFill>
                <a:ea typeface="ＭＳ Ｐゴシック" pitchFamily="-65" charset="-128"/>
                <a:cs typeface="ＭＳ Ｐゴシック" pitchFamily="-65" charset="-128"/>
              </a:rPr>
              <a:t>“Concept-based search”</a:t>
            </a:r>
          </a:p>
        </p:txBody>
      </p:sp>
      <p:sp>
        <p:nvSpPr>
          <p:cNvPr id="51203" name="Content Placeholder 2"/>
          <p:cNvSpPr>
            <a:spLocks noGrp="1"/>
          </p:cNvSpPr>
          <p:nvPr>
            <p:ph idx="1"/>
          </p:nvPr>
        </p:nvSpPr>
        <p:spPr>
          <a:xfrm>
            <a:off x="457200" y="1417638"/>
            <a:ext cx="8229600" cy="4525962"/>
          </a:xfrm>
        </p:spPr>
        <p:txBody>
          <a:bodyPr/>
          <a:lstStyle/>
          <a:p>
            <a:r>
              <a:rPr lang="en-US" smtClean="0">
                <a:ea typeface="ＭＳ Ｐゴシック" pitchFamily="-65" charset="-128"/>
                <a:cs typeface="ＭＳ Ｐゴシック" pitchFamily="-65" charset="-128"/>
              </a:rPr>
              <a:t>Searches for synonyms, abbreviations and lexical variants</a:t>
            </a:r>
          </a:p>
        </p:txBody>
      </p:sp>
      <p:pic>
        <p:nvPicPr>
          <p:cNvPr id="51204" name="Picture 3" descr="Picture 32.png"/>
          <p:cNvPicPr>
            <a:picLocks noChangeAspect="1"/>
          </p:cNvPicPr>
          <p:nvPr/>
        </p:nvPicPr>
        <p:blipFill>
          <a:blip r:embed="rId2"/>
          <a:srcRect/>
          <a:stretch>
            <a:fillRect/>
          </a:stretch>
        </p:blipFill>
        <p:spPr bwMode="auto">
          <a:xfrm>
            <a:off x="457200" y="2590800"/>
            <a:ext cx="5740400" cy="4119563"/>
          </a:xfrm>
          <a:prstGeom prst="rect">
            <a:avLst/>
          </a:prstGeom>
          <a:noFill/>
          <a:ln w="9525">
            <a:solidFill>
              <a:srgbClr val="C0B200"/>
            </a:solidFill>
            <a:miter lim="800000"/>
            <a:headEnd/>
            <a:tailEnd/>
          </a:ln>
        </p:spPr>
      </p:pic>
      <p:sp>
        <p:nvSpPr>
          <p:cNvPr id="51205" name="TextBox 4"/>
          <p:cNvSpPr txBox="1">
            <a:spLocks noChangeArrowheads="1"/>
          </p:cNvSpPr>
          <p:nvPr/>
        </p:nvSpPr>
        <p:spPr bwMode="auto">
          <a:xfrm>
            <a:off x="6400800" y="2803525"/>
            <a:ext cx="2514600" cy="3140075"/>
          </a:xfrm>
          <a:prstGeom prst="rect">
            <a:avLst/>
          </a:prstGeom>
          <a:noFill/>
          <a:ln w="9525">
            <a:noFill/>
            <a:miter lim="800000"/>
            <a:headEnd/>
            <a:tailEnd/>
          </a:ln>
        </p:spPr>
        <p:txBody>
          <a:bodyPr>
            <a:prstTxWarp prst="textNoShape">
              <a:avLst/>
            </a:prstTxWarp>
            <a:spAutoFit/>
          </a:bodyPr>
          <a:lstStyle/>
          <a:p>
            <a:r>
              <a:rPr lang="en-US"/>
              <a:t>“Parkinsons disease” = PD OR "Parkinsons disease" OR "Parkinson's disease" OR Parkinson's OR "Parkinson syndrome" OR "Parkinson disease" OR "Paralysis Agitans" OR "Parkinson's syndrome"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a:stretch>
            <a:fillRect/>
          </a:stretch>
        </p:blipFill>
        <p:spPr bwMode="auto">
          <a:xfrm>
            <a:off x="334963" y="174625"/>
            <a:ext cx="4737100" cy="6503988"/>
          </a:xfrm>
          <a:prstGeom prst="rect">
            <a:avLst/>
          </a:prstGeom>
          <a:noFill/>
          <a:ln w="9525">
            <a:solidFill>
              <a:schemeClr val="bg1"/>
            </a:solidFill>
            <a:miter lim="800000"/>
            <a:headEnd/>
            <a:tailEnd/>
          </a:ln>
        </p:spPr>
      </p:pic>
      <p:sp>
        <p:nvSpPr>
          <p:cNvPr id="19459" name="Text Box 3"/>
          <p:cNvSpPr txBox="1">
            <a:spLocks noChangeArrowheads="1"/>
          </p:cNvSpPr>
          <p:nvPr/>
        </p:nvSpPr>
        <p:spPr bwMode="auto">
          <a:xfrm>
            <a:off x="5232400" y="685800"/>
            <a:ext cx="3860800" cy="5078413"/>
          </a:xfrm>
          <a:prstGeom prst="rect">
            <a:avLst/>
          </a:prstGeom>
          <a:noFill/>
          <a:ln w="9525">
            <a:noFill/>
            <a:miter lim="800000"/>
            <a:headEnd/>
            <a:tailEnd/>
          </a:ln>
        </p:spPr>
        <p:txBody>
          <a:bodyPr>
            <a:prstTxWarp prst="textNoShape">
              <a:avLst/>
            </a:prstTxWarp>
            <a:spAutoFit/>
          </a:bodyPr>
          <a:lstStyle/>
          <a:p>
            <a:pPr algn="just"/>
            <a:r>
              <a:rPr lang="en-US">
                <a:latin typeface="Geneva" pitchFamily="-65" charset="0"/>
              </a:rPr>
              <a:t>Society for Neuroscience</a:t>
            </a:r>
          </a:p>
          <a:p>
            <a:pPr algn="just">
              <a:buFont typeface="Arial" pitchFamily="-65" charset="0"/>
              <a:buChar char="•"/>
            </a:pPr>
            <a:r>
              <a:rPr lang="en-US">
                <a:latin typeface="Geneva" pitchFamily="-65" charset="0"/>
              </a:rPr>
              <a:t>	</a:t>
            </a:r>
          </a:p>
          <a:p>
            <a:pPr algn="just"/>
            <a:r>
              <a:rPr lang="en-US">
                <a:latin typeface="Geneva" pitchFamily="-65" charset="0"/>
              </a:rPr>
              <a:t>	&gt; 35,000 members</a:t>
            </a:r>
          </a:p>
          <a:p>
            <a:pPr lvl="1" algn="just">
              <a:buFont typeface="Arial" pitchFamily="-65" charset="0"/>
              <a:buChar char="•"/>
            </a:pPr>
            <a:r>
              <a:rPr lang="en-US">
                <a:latin typeface="Geneva" pitchFamily="-65" charset="0"/>
              </a:rPr>
              <a:t>Neurobiology</a:t>
            </a:r>
          </a:p>
          <a:p>
            <a:pPr lvl="1" algn="just">
              <a:buFont typeface="Arial" pitchFamily="-65" charset="0"/>
              <a:buChar char="•"/>
            </a:pPr>
            <a:r>
              <a:rPr lang="en-US">
                <a:latin typeface="Geneva" pitchFamily="-65" charset="0"/>
              </a:rPr>
              <a:t>Neuroanatomy</a:t>
            </a:r>
          </a:p>
          <a:p>
            <a:pPr lvl="1" algn="just">
              <a:buFont typeface="Arial" pitchFamily="-65" charset="0"/>
              <a:buChar char="•"/>
            </a:pPr>
            <a:r>
              <a:rPr lang="en-US">
                <a:latin typeface="Geneva" pitchFamily="-65" charset="0"/>
              </a:rPr>
              <a:t>Neuropsychology</a:t>
            </a:r>
          </a:p>
          <a:p>
            <a:pPr lvl="1" algn="just">
              <a:buFont typeface="Arial" pitchFamily="-65" charset="0"/>
              <a:buChar char="•"/>
            </a:pPr>
            <a:r>
              <a:rPr lang="en-US">
                <a:latin typeface="Geneva" pitchFamily="-65" charset="0"/>
              </a:rPr>
              <a:t>Neurophsyiology</a:t>
            </a:r>
          </a:p>
          <a:p>
            <a:pPr lvl="1" algn="just">
              <a:buFont typeface="Arial" pitchFamily="-65" charset="0"/>
              <a:buChar char="•"/>
            </a:pPr>
            <a:r>
              <a:rPr lang="en-US">
                <a:latin typeface="Geneva" pitchFamily="-65" charset="0"/>
              </a:rPr>
              <a:t>Neuropharmacology</a:t>
            </a:r>
          </a:p>
          <a:p>
            <a:pPr lvl="1" algn="just">
              <a:buFont typeface="Arial" pitchFamily="-65" charset="0"/>
              <a:buChar char="•"/>
            </a:pPr>
            <a:r>
              <a:rPr lang="en-US">
                <a:latin typeface="Geneva" pitchFamily="-65" charset="0"/>
              </a:rPr>
              <a:t>Neurochemistry</a:t>
            </a:r>
          </a:p>
          <a:p>
            <a:pPr lvl="1" algn="just">
              <a:buFont typeface="Arial" pitchFamily="-65" charset="0"/>
              <a:buChar char="•"/>
            </a:pPr>
            <a:r>
              <a:rPr lang="en-US">
                <a:latin typeface="Geneva" pitchFamily="-65" charset="0"/>
              </a:rPr>
              <a:t>Neurobehavior</a:t>
            </a:r>
          </a:p>
          <a:p>
            <a:pPr lvl="1" algn="just">
              <a:buFont typeface="Arial" pitchFamily="-65" charset="0"/>
              <a:buChar char="•"/>
            </a:pPr>
            <a:r>
              <a:rPr lang="en-US">
                <a:latin typeface="Geneva" pitchFamily="-65" charset="0"/>
              </a:rPr>
              <a:t>Neuroethology</a:t>
            </a:r>
          </a:p>
          <a:p>
            <a:pPr lvl="1" algn="just">
              <a:buFont typeface="Arial" pitchFamily="-65" charset="0"/>
              <a:buChar char="•"/>
            </a:pPr>
            <a:r>
              <a:rPr lang="en-US">
                <a:latin typeface="Geneva" pitchFamily="-65" charset="0"/>
              </a:rPr>
              <a:t>Computational neuroscience</a:t>
            </a:r>
          </a:p>
          <a:p>
            <a:pPr lvl="1" algn="just">
              <a:buFont typeface="Arial" pitchFamily="-65" charset="0"/>
              <a:buChar char="•"/>
            </a:pPr>
            <a:r>
              <a:rPr lang="en-US">
                <a:latin typeface="Geneva" pitchFamily="-65" charset="0"/>
              </a:rPr>
              <a:t>Developmental neuroscience</a:t>
            </a:r>
          </a:p>
          <a:p>
            <a:pPr lvl="1" algn="just">
              <a:buFont typeface="Arial" pitchFamily="-65" charset="0"/>
              <a:buChar char="•"/>
            </a:pPr>
            <a:r>
              <a:rPr lang="en-US">
                <a:latin typeface="Geneva" pitchFamily="-65" charset="0"/>
              </a:rPr>
              <a:t>Clinical neuroscience</a:t>
            </a:r>
          </a:p>
          <a:p>
            <a:pPr lvl="1" algn="just">
              <a:buFont typeface="Arial" pitchFamily="-65" charset="0"/>
              <a:buChar char="•"/>
            </a:pPr>
            <a:r>
              <a:rPr lang="en-US">
                <a:latin typeface="Geneva" pitchFamily="-65" charset="0"/>
              </a:rPr>
              <a:t>Molecular neuroscience</a:t>
            </a:r>
          </a:p>
          <a:p>
            <a:pPr lvl="1" algn="just">
              <a:buFont typeface="Arial" pitchFamily="-65" charset="0"/>
              <a:buChar char="•"/>
            </a:pPr>
            <a:r>
              <a:rPr lang="en-US">
                <a:latin typeface="Geneva" pitchFamily="-65" charset="0"/>
              </a:rPr>
              <a:t>Neurotechnology</a:t>
            </a:r>
          </a:p>
          <a:p>
            <a:pPr algn="just"/>
            <a:endParaRPr lang="en-US">
              <a:latin typeface="Geneva" pitchFamily="-65"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artOf.mov">
            <a:hlinkClick r:id="" action="ppaction://media"/>
          </p:cNvPr>
          <p:cNvPicPr/>
          <p:nvPr>
            <a:videoFile r:link="rId1"/>
          </p:nvPr>
        </p:nvPicPr>
        <p:blipFill>
          <a:blip r:embed="rId3"/>
          <a:stretch>
            <a:fillRect/>
          </a:stretch>
        </p:blipFill>
        <p:spPr>
          <a:xfrm>
            <a:off x="0" y="1044713"/>
            <a:ext cx="9144000" cy="5813287"/>
          </a:xfrm>
          <a:prstGeom prst="rect">
            <a:avLst/>
          </a:prstGeom>
        </p:spPr>
      </p:pic>
      <p:sp>
        <p:nvSpPr>
          <p:cNvPr id="5" name="TextBox 4"/>
          <p:cNvSpPr txBox="1"/>
          <p:nvPr/>
        </p:nvSpPr>
        <p:spPr>
          <a:xfrm>
            <a:off x="2387600" y="184666"/>
            <a:ext cx="4800600" cy="646331"/>
          </a:xfrm>
          <a:prstGeom prst="rect">
            <a:avLst/>
          </a:prstGeom>
          <a:noFill/>
        </p:spPr>
        <p:txBody>
          <a:bodyPr wrap="square" rtlCol="0">
            <a:spAutoFit/>
          </a:bodyPr>
          <a:lstStyle/>
          <a:p>
            <a:r>
              <a:rPr lang="en-US" sz="3600" dirty="0" smtClean="0">
                <a:solidFill>
                  <a:srgbClr val="FFFF00"/>
                </a:solidFill>
              </a:rPr>
              <a:t>Advanced Search</a:t>
            </a:r>
            <a:endParaRPr lang="en-US" sz="3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77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0"/>
            <a:ext cx="8229600" cy="1143000"/>
          </a:xfrm>
        </p:spPr>
        <p:txBody>
          <a:bodyPr/>
          <a:lstStyle/>
          <a:p>
            <a:r>
              <a:rPr lang="en-US" sz="4000" i="1" smtClean="0">
                <a:solidFill>
                  <a:srgbClr val="FFFF00"/>
                </a:solidFill>
                <a:ea typeface="ＭＳ Ｐゴシック" pitchFamily="-65" charset="-128"/>
                <a:cs typeface="ＭＳ Ｐゴシック" pitchFamily="-65" charset="-128"/>
              </a:rPr>
              <a:t>“Find articles on nuclear receptors in nerve cells”</a:t>
            </a:r>
          </a:p>
        </p:txBody>
      </p:sp>
      <p:sp>
        <p:nvSpPr>
          <p:cNvPr id="54275" name="Content Placeholder 2"/>
          <p:cNvSpPr>
            <a:spLocks noGrp="1"/>
          </p:cNvSpPr>
          <p:nvPr>
            <p:ph idx="1"/>
          </p:nvPr>
        </p:nvSpPr>
        <p:spPr>
          <a:xfrm>
            <a:off x="0" y="6248400"/>
            <a:ext cx="8839200" cy="609600"/>
          </a:xfrm>
        </p:spPr>
        <p:txBody>
          <a:bodyPr/>
          <a:lstStyle/>
          <a:p>
            <a:r>
              <a:rPr lang="en-US" sz="2400" smtClean="0">
                <a:ea typeface="ＭＳ Ｐゴシック" pitchFamily="-65" charset="-128"/>
                <a:cs typeface="ＭＳ Ｐゴシック" pitchFamily="-65" charset="-128"/>
              </a:rPr>
              <a:t>Paul Sternberg, Hans Michael Muller, Arun Rangarajan</a:t>
            </a:r>
          </a:p>
        </p:txBody>
      </p:sp>
      <p:pic>
        <p:nvPicPr>
          <p:cNvPr id="4" name="Picture 3" descr="Picture 23.png"/>
          <p:cNvPicPr>
            <a:picLocks noChangeAspect="1"/>
          </p:cNvPicPr>
          <p:nvPr/>
        </p:nvPicPr>
        <p:blipFill>
          <a:blip r:embed="rId2"/>
          <a:stretch>
            <a:fillRect/>
          </a:stretch>
        </p:blipFill>
        <p:spPr>
          <a:xfrm>
            <a:off x="152400" y="1748971"/>
            <a:ext cx="7010400" cy="4194629"/>
          </a:xfrm>
          <a:prstGeom prst="rect">
            <a:avLst/>
          </a:prstGeom>
          <a:solidFill>
            <a:srgbClr val="FFFFFF">
              <a:shade val="85000"/>
            </a:srgbClr>
          </a:solidFill>
          <a:ln w="88900" cap="sq">
            <a:solidFill>
              <a:srgbClr val="4F81B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4277" name="TextBox 4"/>
          <p:cNvSpPr txBox="1">
            <a:spLocks noChangeArrowheads="1"/>
          </p:cNvSpPr>
          <p:nvPr/>
        </p:nvSpPr>
        <p:spPr bwMode="auto">
          <a:xfrm>
            <a:off x="7239000" y="1795463"/>
            <a:ext cx="1752600" cy="1477962"/>
          </a:xfrm>
          <a:prstGeom prst="rect">
            <a:avLst/>
          </a:prstGeom>
          <a:noFill/>
          <a:ln w="9525">
            <a:noFill/>
            <a:miter lim="800000"/>
            <a:headEnd/>
            <a:tailEnd/>
          </a:ln>
        </p:spPr>
        <p:txBody>
          <a:bodyPr>
            <a:prstTxWarp prst="textNoShape">
              <a:avLst/>
            </a:prstTxWarp>
            <a:spAutoFit/>
          </a:bodyPr>
          <a:lstStyle/>
          <a:p>
            <a:r>
              <a:rPr lang="en-US"/>
              <a:t>NIF vocabularies are available as Textpresso “buckets”</a:t>
            </a:r>
          </a:p>
        </p:txBody>
      </p:sp>
      <p:pic>
        <p:nvPicPr>
          <p:cNvPr id="7" name="Picture 6" descr="Picture 21.png"/>
          <p:cNvPicPr>
            <a:picLocks noChangeAspect="1"/>
          </p:cNvPicPr>
          <p:nvPr/>
        </p:nvPicPr>
        <p:blipFill>
          <a:blip r:embed="rId3"/>
          <a:stretch>
            <a:fillRect/>
          </a:stretch>
        </p:blipFill>
        <p:spPr>
          <a:xfrm>
            <a:off x="0" y="3929063"/>
            <a:ext cx="8991600" cy="17240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228600"/>
            <a:ext cx="8229600" cy="1143000"/>
          </a:xfrm>
        </p:spPr>
        <p:txBody>
          <a:bodyPr/>
          <a:lstStyle/>
          <a:p>
            <a:r>
              <a:rPr lang="en-US" sz="3600" smtClean="0">
                <a:solidFill>
                  <a:srgbClr val="FFFF00"/>
                </a:solidFill>
                <a:ea typeface="ＭＳ Ｐゴシック" pitchFamily="-65" charset="-128"/>
                <a:cs typeface="ＭＳ Ｐゴシック" pitchFamily="-65" charset="-128"/>
              </a:rPr>
              <a:t>NIFSTD:  Building Community Ontologies</a:t>
            </a:r>
          </a:p>
        </p:txBody>
      </p:sp>
      <p:sp>
        <p:nvSpPr>
          <p:cNvPr id="55299" name="Content Placeholder 2"/>
          <p:cNvSpPr>
            <a:spLocks noGrp="1"/>
          </p:cNvSpPr>
          <p:nvPr>
            <p:ph idx="1"/>
          </p:nvPr>
        </p:nvSpPr>
        <p:spPr>
          <a:xfrm>
            <a:off x="457200" y="914400"/>
            <a:ext cx="8229600" cy="4525962"/>
          </a:xfrm>
        </p:spPr>
        <p:txBody>
          <a:bodyPr/>
          <a:lstStyle/>
          <a:p>
            <a:r>
              <a:rPr lang="en-US" sz="2000" dirty="0" smtClean="0">
                <a:ea typeface="ＭＳ Ｐゴシック" pitchFamily="-65" charset="-128"/>
                <a:cs typeface="ＭＳ Ｐゴシック" pitchFamily="-65" charset="-128"/>
              </a:rPr>
              <a:t>Building ontologies is difficult even for limited domains, never mind all of neuroscience</a:t>
            </a:r>
          </a:p>
          <a:p>
            <a:pPr lvl="1"/>
            <a:r>
              <a:rPr lang="en-US" sz="1800" dirty="0" smtClean="0">
                <a:ea typeface="ＭＳ Ｐゴシック" pitchFamily="-65" charset="-128"/>
                <a:cs typeface="ＭＳ Ｐゴシック" pitchFamily="-65" charset="-128"/>
              </a:rPr>
              <a:t>Found best practices to be useful to constrain the problem</a:t>
            </a:r>
          </a:p>
          <a:p>
            <a:r>
              <a:rPr lang="en-US" sz="2000" dirty="0" smtClean="0">
                <a:ea typeface="ＭＳ Ｐゴシック" pitchFamily="-65" charset="-128"/>
                <a:cs typeface="ＭＳ Ｐゴシック" pitchFamily="-65" charset="-128"/>
              </a:rPr>
              <a:t>Want to maximize utility by others</a:t>
            </a:r>
          </a:p>
          <a:p>
            <a:pPr lvl="1"/>
            <a:r>
              <a:rPr lang="en-US" sz="1800" dirty="0" smtClean="0">
                <a:ea typeface="ＭＳ Ｐゴシック" pitchFamily="-65" charset="-128"/>
                <a:cs typeface="ＭＳ Ｐゴシック" pitchFamily="-65" charset="-128"/>
              </a:rPr>
              <a:t>What can neuroscientists contribute to existing efforts?</a:t>
            </a:r>
          </a:p>
          <a:p>
            <a:r>
              <a:rPr lang="en-US" sz="2000" dirty="0" smtClean="0">
                <a:ea typeface="ＭＳ Ｐゴシック" pitchFamily="-65" charset="-128"/>
                <a:cs typeface="ＭＳ Ｐゴシック" pitchFamily="-65" charset="-128"/>
              </a:rPr>
              <a:t>Need process to move from less formal to more formal</a:t>
            </a:r>
          </a:p>
          <a:p>
            <a:r>
              <a:rPr lang="en-US" sz="2000" dirty="0" smtClean="0">
                <a:ea typeface="ＭＳ Ｐゴシック" pitchFamily="-65" charset="-128"/>
                <a:cs typeface="ＭＳ Ｐゴシック" pitchFamily="-65" charset="-128"/>
              </a:rPr>
              <a:t>Strategy:</a:t>
            </a:r>
          </a:p>
          <a:p>
            <a:pPr lvl="1"/>
            <a:r>
              <a:rPr lang="en-US" sz="1600" dirty="0" smtClean="0">
                <a:ea typeface="ＭＳ Ｐゴシック" pitchFamily="-65" charset="-128"/>
                <a:cs typeface="ＭＳ Ｐゴシック" pitchFamily="-65" charset="-128"/>
              </a:rPr>
              <a:t>Build core lexicon (</a:t>
            </a:r>
            <a:r>
              <a:rPr lang="en-US" sz="1600" dirty="0" err="1" smtClean="0">
                <a:ea typeface="ＭＳ Ｐゴシック" pitchFamily="-65" charset="-128"/>
                <a:cs typeface="ＭＳ Ｐゴシック" pitchFamily="-65" charset="-128"/>
              </a:rPr>
              <a:t>NeuroLex</a:t>
            </a:r>
            <a:r>
              <a:rPr lang="en-US" sz="1600" dirty="0" smtClean="0">
                <a:ea typeface="ＭＳ Ｐゴシック" pitchFamily="-65" charset="-128"/>
                <a:cs typeface="ＭＳ Ｐゴシック" pitchFamily="-65" charset="-128"/>
              </a:rPr>
              <a:t>)</a:t>
            </a:r>
          </a:p>
          <a:p>
            <a:pPr lvl="2"/>
            <a:r>
              <a:rPr lang="en-US" sz="1200" dirty="0" smtClean="0">
                <a:ea typeface="ＭＳ Ｐゴシック" pitchFamily="-65" charset="-128"/>
                <a:cs typeface="ＭＳ Ｐゴシック" pitchFamily="-65" charset="-128"/>
              </a:rPr>
              <a:t>Concepts and definitions, independent of any formalism</a:t>
            </a:r>
          </a:p>
          <a:p>
            <a:pPr lvl="2"/>
            <a:r>
              <a:rPr lang="en-US" sz="1200" dirty="0" smtClean="0">
                <a:ea typeface="ＭＳ Ｐゴシック" pitchFamily="-65" charset="-128"/>
                <a:cs typeface="ＭＳ Ｐゴシック" pitchFamily="-65" charset="-128"/>
              </a:rPr>
              <a:t>Simple single inheritance and non-controversial hierarchies</a:t>
            </a:r>
          </a:p>
          <a:p>
            <a:pPr lvl="2"/>
            <a:r>
              <a:rPr lang="en-US" sz="1200" dirty="0" smtClean="0">
                <a:ea typeface="ＭＳ Ｐゴシック" pitchFamily="-65" charset="-128"/>
                <a:cs typeface="ＭＳ Ｐゴシック" pitchFamily="-65" charset="-128"/>
              </a:rPr>
              <a:t>Each module covers only a single domain</a:t>
            </a:r>
          </a:p>
          <a:p>
            <a:pPr lvl="1"/>
            <a:r>
              <a:rPr lang="en-US" sz="1600" dirty="0" smtClean="0">
                <a:ea typeface="ＭＳ Ｐゴシック" pitchFamily="-65" charset="-128"/>
                <a:cs typeface="ＭＳ Ｐゴシック" pitchFamily="-65" charset="-128"/>
              </a:rPr>
              <a:t>NIFSTD:  standardize modules under same upper ontology</a:t>
            </a:r>
          </a:p>
          <a:p>
            <a:pPr lvl="1"/>
            <a:r>
              <a:rPr lang="en-US" sz="1600" dirty="0" err="1" smtClean="0">
                <a:ea typeface="ＭＳ Ｐゴシック" pitchFamily="-65" charset="-128"/>
                <a:cs typeface="ＭＳ Ｐゴシック" pitchFamily="-65" charset="-128"/>
              </a:rPr>
              <a:t>NIFPlus</a:t>
            </a:r>
            <a:r>
              <a:rPr lang="en-US" sz="1600" dirty="0" smtClean="0">
                <a:ea typeface="ＭＳ Ｐゴシック" pitchFamily="-65" charset="-128"/>
                <a:cs typeface="ＭＳ Ｐゴシック" pitchFamily="-65" charset="-128"/>
              </a:rPr>
              <a:t>:</a:t>
            </a:r>
          </a:p>
          <a:p>
            <a:pPr lvl="2"/>
            <a:r>
              <a:rPr lang="en-US" sz="1200" dirty="0" smtClean="0">
                <a:ea typeface="ＭＳ Ｐゴシック" pitchFamily="-65" charset="-128"/>
                <a:cs typeface="ＭＳ Ｐゴシック" pitchFamily="-65" charset="-128"/>
              </a:rPr>
              <a:t>Create intra-domain and more useful hierarchies using properties and restrictions (inferred) </a:t>
            </a:r>
          </a:p>
          <a:p>
            <a:pPr lvl="3"/>
            <a:r>
              <a:rPr lang="en-US" sz="900" dirty="0" smtClean="0">
                <a:ea typeface="ＭＳ Ｐゴシック" pitchFamily="-65" charset="-128"/>
                <a:cs typeface="ＭＳ Ｐゴシック" pitchFamily="-65" charset="-128"/>
              </a:rPr>
              <a:t>Only way to keep bookkeeping straight</a:t>
            </a:r>
          </a:p>
          <a:p>
            <a:pPr lvl="3"/>
            <a:r>
              <a:rPr lang="en-US" sz="1050" dirty="0" smtClean="0">
                <a:ea typeface="ＭＳ Ｐゴシック" pitchFamily="-65" charset="-128"/>
                <a:cs typeface="ＭＳ Ｐゴシック" pitchFamily="-65" charset="-128"/>
              </a:rPr>
              <a:t>Brain </a:t>
            </a:r>
            <a:r>
              <a:rPr lang="en-US" sz="1050" dirty="0" err="1" smtClean="0">
                <a:ea typeface="ＭＳ Ｐゴシック" pitchFamily="-65" charset="-128"/>
                <a:cs typeface="ＭＳ Ｐゴシック" pitchFamily="-65" charset="-128"/>
              </a:rPr>
              <a:t>partonomy</a:t>
            </a:r>
            <a:endParaRPr lang="en-US" sz="1050" dirty="0" smtClean="0">
              <a:ea typeface="ＭＳ Ｐゴシック" pitchFamily="-65" charset="-128"/>
              <a:cs typeface="ＭＳ Ｐゴシック" pitchFamily="-65" charset="-128"/>
            </a:endParaRPr>
          </a:p>
          <a:p>
            <a:pPr lvl="3"/>
            <a:r>
              <a:rPr lang="en-US" sz="1050" dirty="0" smtClean="0">
                <a:ea typeface="ＭＳ Ｐゴシック" pitchFamily="-65" charset="-128"/>
                <a:cs typeface="ＭＳ Ｐゴシック" pitchFamily="-65" charset="-128"/>
              </a:rPr>
              <a:t>Neurons by neurotransmitter</a:t>
            </a:r>
          </a:p>
          <a:p>
            <a:pPr lvl="3"/>
            <a:r>
              <a:rPr lang="en-US" sz="1050" dirty="0" smtClean="0">
                <a:ea typeface="ＭＳ Ｐゴシック" pitchFamily="-65" charset="-128"/>
                <a:cs typeface="ＭＳ Ｐゴシック" pitchFamily="-65" charset="-128"/>
              </a:rPr>
              <a:t>Resource ontology</a:t>
            </a:r>
          </a:p>
          <a:p>
            <a:pPr lvl="1"/>
            <a:r>
              <a:rPr lang="en-US" sz="1600" dirty="0" smtClean="0">
                <a:ea typeface="ＭＳ Ｐゴシック" pitchFamily="-65" charset="-128"/>
                <a:cs typeface="ＭＳ Ｐゴシック" pitchFamily="-65" charset="-128"/>
              </a:rPr>
              <a:t>NIF Bridge</a:t>
            </a:r>
          </a:p>
          <a:p>
            <a:pPr lvl="2"/>
            <a:r>
              <a:rPr lang="en-US" sz="1200" dirty="0" smtClean="0">
                <a:ea typeface="ＭＳ Ｐゴシック" pitchFamily="-65" charset="-128"/>
                <a:cs typeface="ＭＳ Ｐゴシック" pitchFamily="-65" charset="-128"/>
              </a:rPr>
              <a:t>Bridge two or more domains using a standard set of relations</a:t>
            </a:r>
            <a:endParaRPr lang="en-US" sz="1200" dirty="0" smtClean="0">
              <a:ea typeface="ＭＳ Ｐゴシック" pitchFamily="-65" charset="-128"/>
            </a:endParaRPr>
          </a:p>
          <a:p>
            <a:pPr lvl="1">
              <a:buFont typeface="Arial" pitchFamily="-65" charset="0"/>
              <a:buNone/>
            </a:pPr>
            <a:endParaRPr lang="en-US" sz="1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cture 31.png"/>
          <p:cNvPicPr>
            <a:picLocks noChangeAspect="1"/>
          </p:cNvPicPr>
          <p:nvPr/>
        </p:nvPicPr>
        <p:blipFill>
          <a:blip r:embed="rId2"/>
          <a:stretch>
            <a:fillRect/>
          </a:stretch>
        </p:blipFill>
        <p:spPr>
          <a:xfrm>
            <a:off x="1295400" y="228600"/>
            <a:ext cx="6761163" cy="5867400"/>
          </a:xfrm>
          <a:prstGeom prst="rect">
            <a:avLst/>
          </a:prstGeom>
          <a:ln>
            <a:solidFill>
              <a:srgbClr val="4BACC6"/>
            </a:solidFill>
          </a:ln>
          <a:effectLst>
            <a:outerShdw blurRad="50800" dist="38100" dir="2700000" algn="br">
              <a:srgbClr val="000000">
                <a:alpha val="43000"/>
              </a:srgbClr>
            </a:outerShdw>
          </a:effectLst>
        </p:spPr>
      </p:pic>
      <p:sp>
        <p:nvSpPr>
          <p:cNvPr id="56323" name="TextBox 2"/>
          <p:cNvSpPr txBox="1">
            <a:spLocks noChangeArrowheads="1"/>
          </p:cNvSpPr>
          <p:nvPr/>
        </p:nvSpPr>
        <p:spPr bwMode="auto">
          <a:xfrm>
            <a:off x="1524000" y="6096000"/>
            <a:ext cx="6380163" cy="646113"/>
          </a:xfrm>
          <a:prstGeom prst="rect">
            <a:avLst/>
          </a:prstGeom>
          <a:noFill/>
          <a:ln w="9525">
            <a:noFill/>
            <a:miter lim="800000"/>
            <a:headEnd/>
            <a:tailEnd/>
          </a:ln>
        </p:spPr>
        <p:txBody>
          <a:bodyPr>
            <a:prstTxWarp prst="textNoShape">
              <a:avLst/>
            </a:prstTxWarp>
            <a:spAutoFit/>
          </a:bodyPr>
          <a:lstStyle/>
          <a:p>
            <a:pPr algn="ctr"/>
            <a:r>
              <a:rPr lang="en-US"/>
              <a:t>Have defined a standard set of properties for nerve cells to be used to generate inferred hierarchies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7346" name="Group 106"/>
          <p:cNvGrpSpPr>
            <a:grpSpLocks/>
          </p:cNvGrpSpPr>
          <p:nvPr/>
        </p:nvGrpSpPr>
        <p:grpSpPr bwMode="auto">
          <a:xfrm>
            <a:off x="390525" y="533400"/>
            <a:ext cx="8750300" cy="5815013"/>
            <a:chOff x="24765000" y="28041600"/>
            <a:chExt cx="8750300" cy="5815013"/>
          </a:xfrm>
        </p:grpSpPr>
        <p:cxnSp>
          <p:nvCxnSpPr>
            <p:cNvPr id="57348" name="AutoShape 24"/>
            <p:cNvCxnSpPr>
              <a:cxnSpLocks noChangeShapeType="1"/>
              <a:stCxn id="57355" idx="4"/>
              <a:endCxn id="2081" idx="4"/>
            </p:cNvCxnSpPr>
            <p:nvPr/>
          </p:nvCxnSpPr>
          <p:spPr bwMode="auto">
            <a:xfrm rot="5400000">
              <a:off x="29019500" y="31261050"/>
              <a:ext cx="2197100" cy="2654300"/>
            </a:xfrm>
            <a:prstGeom prst="bentConnector3">
              <a:avLst>
                <a:gd name="adj1" fmla="val 110403"/>
              </a:avLst>
            </a:prstGeom>
            <a:noFill/>
            <a:ln w="28575">
              <a:solidFill>
                <a:schemeClr val="tx1"/>
              </a:solidFill>
              <a:prstDash val="dash"/>
              <a:miter lim="800000"/>
              <a:headEnd/>
              <a:tailEnd type="triangle" w="med" len="med"/>
            </a:ln>
          </p:spPr>
        </p:cxnSp>
        <p:sp>
          <p:nvSpPr>
            <p:cNvPr id="2073" name="Oval 25"/>
            <p:cNvSpPr>
              <a:spLocks noChangeArrowheads="1"/>
            </p:cNvSpPr>
            <p:nvPr/>
          </p:nvSpPr>
          <p:spPr bwMode="auto">
            <a:xfrm>
              <a:off x="25666700" y="28060650"/>
              <a:ext cx="1295400" cy="573088"/>
            </a:xfrm>
            <a:prstGeom prst="ellipse">
              <a:avLst/>
            </a:prstGeom>
            <a:solidFill>
              <a:schemeClr val="bg1">
                <a:lumMod val="20000"/>
                <a:lumOff val="80000"/>
              </a:schemeClr>
            </a:solidFill>
            <a:ln w="9525">
              <a:solidFill>
                <a:schemeClr val="tx1"/>
              </a:solidFill>
              <a:round/>
              <a:headEnd/>
              <a:tailEnd/>
            </a:ln>
          </p:spPr>
          <p:txBody>
            <a:bodyPr wrap="none" anchor="ctr">
              <a:prstTxWarp prst="textNoShape">
                <a:avLst/>
              </a:prstTxWarp>
            </a:bodyPr>
            <a:lstStyle/>
            <a:p>
              <a:pPr algn="ctr" defTabSz="914400" eaLnBrk="0" hangingPunct="0">
                <a:defRPr/>
              </a:pPr>
              <a:r>
                <a:rPr lang="en-US">
                  <a:solidFill>
                    <a:schemeClr val="bg1"/>
                  </a:solidFill>
                  <a:latin typeface="Arial" pitchFamily="-111" charset="0"/>
                  <a:ea typeface="ＭＳ Ｐゴシック" pitchFamily="-111" charset="-128"/>
                  <a:cs typeface="ＭＳ Ｐゴシック" pitchFamily="-111" charset="-128"/>
                </a:rPr>
                <a:t>Anatomy</a:t>
              </a:r>
            </a:p>
          </p:txBody>
        </p:sp>
        <p:sp>
          <p:nvSpPr>
            <p:cNvPr id="57350" name="Oval 26"/>
            <p:cNvSpPr>
              <a:spLocks noChangeArrowheads="1"/>
            </p:cNvSpPr>
            <p:nvPr/>
          </p:nvSpPr>
          <p:spPr bwMode="auto">
            <a:xfrm>
              <a:off x="27800300" y="28060650"/>
              <a:ext cx="1295400" cy="573088"/>
            </a:xfrm>
            <a:prstGeom prst="ellipse">
              <a:avLst/>
            </a:prstGeom>
            <a:solidFill>
              <a:srgbClr val="8C9EA0"/>
            </a:solidFill>
            <a:ln w="9525">
              <a:solidFill>
                <a:schemeClr val="tx1"/>
              </a:solidFill>
              <a:round/>
              <a:headEnd/>
              <a:tailEnd/>
            </a:ln>
          </p:spPr>
          <p:txBody>
            <a:bodyPr wrap="none" anchor="ctr">
              <a:prstTxWarp prst="textNoShape">
                <a:avLst/>
              </a:prstTxWarp>
            </a:bodyPr>
            <a:lstStyle/>
            <a:p>
              <a:pPr algn="ctr" defTabSz="914400" eaLnBrk="0" hangingPunct="0"/>
              <a:r>
                <a:rPr lang="en-US">
                  <a:solidFill>
                    <a:schemeClr val="bg1"/>
                  </a:solidFill>
                </a:rPr>
                <a:t>Cell Type</a:t>
              </a:r>
            </a:p>
          </p:txBody>
        </p:sp>
        <p:sp>
          <p:nvSpPr>
            <p:cNvPr id="2075" name="Oval 27"/>
            <p:cNvSpPr>
              <a:spLocks noChangeArrowheads="1"/>
            </p:cNvSpPr>
            <p:nvPr/>
          </p:nvSpPr>
          <p:spPr bwMode="auto">
            <a:xfrm>
              <a:off x="29222700" y="28041600"/>
              <a:ext cx="1600200" cy="609600"/>
            </a:xfrm>
            <a:prstGeom prst="ellipse">
              <a:avLst/>
            </a:prstGeom>
            <a:solidFill>
              <a:schemeClr val="bg2">
                <a:lumMod val="50000"/>
                <a:lumOff val="50000"/>
              </a:schemeClr>
            </a:solidFill>
            <a:ln w="9525">
              <a:solidFill>
                <a:schemeClr val="tx1"/>
              </a:solidFill>
              <a:round/>
              <a:headEnd/>
              <a:tailEnd/>
            </a:ln>
          </p:spPr>
          <p:txBody>
            <a:bodyPr wrap="none" anchor="ctr">
              <a:prstTxWarp prst="textNoShape">
                <a:avLst/>
              </a:prstTxWarp>
            </a:bodyPr>
            <a:lstStyle/>
            <a:p>
              <a:pPr algn="ctr" defTabSz="914400" eaLnBrk="0" hangingPunct="0">
                <a:defRPr/>
              </a:pPr>
              <a:r>
                <a:rPr lang="en-US" sz="1600">
                  <a:solidFill>
                    <a:schemeClr val="bg1"/>
                  </a:solidFill>
                  <a:latin typeface="Arial" pitchFamily="-111" charset="0"/>
                  <a:ea typeface="ＭＳ Ｐゴシック" pitchFamily="-111" charset="-128"/>
                  <a:cs typeface="ＭＳ Ｐゴシック" pitchFamily="-111" charset="-128"/>
                </a:rPr>
                <a:t>Cellular</a:t>
              </a:r>
            </a:p>
            <a:p>
              <a:pPr algn="ctr" defTabSz="914400" eaLnBrk="0" hangingPunct="0">
                <a:defRPr/>
              </a:pPr>
              <a:r>
                <a:rPr lang="en-US" sz="1600">
                  <a:solidFill>
                    <a:schemeClr val="bg1"/>
                  </a:solidFill>
                  <a:latin typeface="Arial" pitchFamily="-111" charset="0"/>
                  <a:ea typeface="ＭＳ Ｐゴシック" pitchFamily="-111" charset="-128"/>
                  <a:cs typeface="ＭＳ Ｐゴシック" pitchFamily="-111" charset="-128"/>
                </a:rPr>
                <a:t>Component</a:t>
              </a:r>
            </a:p>
          </p:txBody>
        </p:sp>
        <p:sp>
          <p:nvSpPr>
            <p:cNvPr id="57352" name="Oval 28"/>
            <p:cNvSpPr>
              <a:spLocks noChangeArrowheads="1"/>
            </p:cNvSpPr>
            <p:nvPr/>
          </p:nvSpPr>
          <p:spPr bwMode="auto">
            <a:xfrm>
              <a:off x="31178500" y="28041600"/>
              <a:ext cx="1600200" cy="609600"/>
            </a:xfrm>
            <a:prstGeom prst="ellipse">
              <a:avLst/>
            </a:prstGeom>
            <a:solidFill>
              <a:srgbClr val="008000"/>
            </a:solidFill>
            <a:ln w="9525">
              <a:solidFill>
                <a:schemeClr val="tx1"/>
              </a:solidFill>
              <a:round/>
              <a:headEnd/>
              <a:tailEnd/>
            </a:ln>
          </p:spPr>
          <p:txBody>
            <a:bodyPr wrap="none" anchor="ctr">
              <a:prstTxWarp prst="textNoShape">
                <a:avLst/>
              </a:prstTxWarp>
            </a:bodyPr>
            <a:lstStyle/>
            <a:p>
              <a:pPr algn="ctr" defTabSz="914400" eaLnBrk="0" hangingPunct="0"/>
              <a:r>
                <a:rPr lang="en-US" sz="1600">
                  <a:solidFill>
                    <a:schemeClr val="bg1"/>
                  </a:solidFill>
                </a:rPr>
                <a:t>Small</a:t>
              </a:r>
            </a:p>
            <a:p>
              <a:pPr algn="ctr" defTabSz="914400" eaLnBrk="0" hangingPunct="0"/>
              <a:r>
                <a:rPr lang="en-US" sz="1600">
                  <a:solidFill>
                    <a:schemeClr val="bg1"/>
                  </a:solidFill>
                </a:rPr>
                <a:t>Molecule</a:t>
              </a:r>
            </a:p>
          </p:txBody>
        </p:sp>
        <p:sp>
          <p:nvSpPr>
            <p:cNvPr id="57353" name="Oval 29"/>
            <p:cNvSpPr>
              <a:spLocks noChangeArrowheads="1"/>
            </p:cNvSpPr>
            <p:nvPr/>
          </p:nvSpPr>
          <p:spPr bwMode="auto">
            <a:xfrm>
              <a:off x="30645100" y="29178250"/>
              <a:ext cx="1600200" cy="609600"/>
            </a:xfrm>
            <a:prstGeom prst="ellipse">
              <a:avLst/>
            </a:prstGeom>
            <a:solidFill>
              <a:srgbClr val="008000"/>
            </a:solidFill>
            <a:ln w="9525">
              <a:solidFill>
                <a:schemeClr val="tx1"/>
              </a:solidFill>
              <a:round/>
              <a:headEnd/>
              <a:tailEnd/>
            </a:ln>
          </p:spPr>
          <p:txBody>
            <a:bodyPr wrap="none" anchor="ctr">
              <a:prstTxWarp prst="textNoShape">
                <a:avLst/>
              </a:prstTxWarp>
            </a:bodyPr>
            <a:lstStyle/>
            <a:p>
              <a:pPr algn="ctr" defTabSz="914400" eaLnBrk="0" hangingPunct="0"/>
              <a:r>
                <a:rPr lang="en-US" sz="1600">
                  <a:solidFill>
                    <a:schemeClr val="bg1"/>
                  </a:solidFill>
                </a:rPr>
                <a:t>Neuro-</a:t>
              </a:r>
            </a:p>
            <a:p>
              <a:pPr algn="ctr" defTabSz="914400" eaLnBrk="0" hangingPunct="0"/>
              <a:r>
                <a:rPr lang="en-US" sz="1600">
                  <a:solidFill>
                    <a:schemeClr val="bg1"/>
                  </a:solidFill>
                </a:rPr>
                <a:t>transmitter</a:t>
              </a:r>
            </a:p>
          </p:txBody>
        </p:sp>
        <p:sp>
          <p:nvSpPr>
            <p:cNvPr id="57354" name="Oval 30"/>
            <p:cNvSpPr>
              <a:spLocks noChangeArrowheads="1"/>
            </p:cNvSpPr>
            <p:nvPr/>
          </p:nvSpPr>
          <p:spPr bwMode="auto">
            <a:xfrm>
              <a:off x="31915100" y="29711650"/>
              <a:ext cx="1600200" cy="685800"/>
            </a:xfrm>
            <a:prstGeom prst="ellipse">
              <a:avLst/>
            </a:prstGeom>
            <a:solidFill>
              <a:srgbClr val="008000"/>
            </a:solidFill>
            <a:ln w="9525">
              <a:solidFill>
                <a:schemeClr val="tx1"/>
              </a:solidFill>
              <a:round/>
              <a:headEnd/>
              <a:tailEnd/>
            </a:ln>
          </p:spPr>
          <p:txBody>
            <a:bodyPr wrap="none" anchor="ctr">
              <a:prstTxWarp prst="textNoShape">
                <a:avLst/>
              </a:prstTxWarp>
            </a:bodyPr>
            <a:lstStyle/>
            <a:p>
              <a:pPr algn="ctr" defTabSz="914400" eaLnBrk="0" hangingPunct="0"/>
              <a:r>
                <a:rPr lang="en-US" sz="1400">
                  <a:solidFill>
                    <a:schemeClr val="bg1"/>
                  </a:solidFill>
                </a:rPr>
                <a:t>Transmembrane</a:t>
              </a:r>
            </a:p>
            <a:p>
              <a:pPr algn="ctr" defTabSz="914400" eaLnBrk="0" hangingPunct="0"/>
              <a:r>
                <a:rPr lang="en-US" sz="1400">
                  <a:solidFill>
                    <a:schemeClr val="bg1"/>
                  </a:solidFill>
                </a:rPr>
                <a:t>Receptor</a:t>
              </a:r>
            </a:p>
          </p:txBody>
        </p:sp>
        <p:sp>
          <p:nvSpPr>
            <p:cNvPr id="57355" name="Oval 31"/>
            <p:cNvSpPr>
              <a:spLocks noChangeArrowheads="1"/>
            </p:cNvSpPr>
            <p:nvPr/>
          </p:nvSpPr>
          <p:spPr bwMode="auto">
            <a:xfrm>
              <a:off x="30873700" y="30880050"/>
              <a:ext cx="1143000" cy="609600"/>
            </a:xfrm>
            <a:prstGeom prst="ellipse">
              <a:avLst/>
            </a:prstGeom>
            <a:solidFill>
              <a:srgbClr val="008000"/>
            </a:solidFill>
            <a:ln w="9525">
              <a:solidFill>
                <a:schemeClr val="tx1"/>
              </a:solidFill>
              <a:round/>
              <a:headEnd/>
              <a:tailEnd/>
            </a:ln>
          </p:spPr>
          <p:txBody>
            <a:bodyPr wrap="none" anchor="ctr">
              <a:prstTxWarp prst="textNoShape">
                <a:avLst/>
              </a:prstTxWarp>
            </a:bodyPr>
            <a:lstStyle/>
            <a:p>
              <a:pPr algn="ctr" defTabSz="914400" eaLnBrk="0" hangingPunct="0"/>
              <a:r>
                <a:rPr lang="en-US" sz="1600">
                  <a:solidFill>
                    <a:schemeClr val="bg1"/>
                  </a:solidFill>
                </a:rPr>
                <a:t>GABA</a:t>
              </a:r>
            </a:p>
          </p:txBody>
        </p:sp>
        <p:sp>
          <p:nvSpPr>
            <p:cNvPr id="57356" name="Oval 32"/>
            <p:cNvSpPr>
              <a:spLocks noChangeArrowheads="1"/>
            </p:cNvSpPr>
            <p:nvPr/>
          </p:nvSpPr>
          <p:spPr bwMode="auto">
            <a:xfrm>
              <a:off x="32143700" y="30930850"/>
              <a:ext cx="1143000" cy="609600"/>
            </a:xfrm>
            <a:prstGeom prst="ellipse">
              <a:avLst/>
            </a:prstGeom>
            <a:solidFill>
              <a:srgbClr val="008000"/>
            </a:solidFill>
            <a:ln w="9525">
              <a:solidFill>
                <a:schemeClr val="tx1"/>
              </a:solidFill>
              <a:round/>
              <a:headEnd/>
              <a:tailEnd/>
            </a:ln>
          </p:spPr>
          <p:txBody>
            <a:bodyPr wrap="none" anchor="ctr">
              <a:prstTxWarp prst="textNoShape">
                <a:avLst/>
              </a:prstTxWarp>
            </a:bodyPr>
            <a:lstStyle/>
            <a:p>
              <a:pPr algn="ctr" defTabSz="914400" eaLnBrk="0" hangingPunct="0"/>
              <a:r>
                <a:rPr lang="en-US" sz="1600">
                  <a:solidFill>
                    <a:schemeClr val="bg1"/>
                  </a:solidFill>
                </a:rPr>
                <a:t>GABA-R</a:t>
              </a:r>
            </a:p>
          </p:txBody>
        </p:sp>
        <p:sp>
          <p:nvSpPr>
            <p:cNvPr id="2081" name="Oval 33"/>
            <p:cNvSpPr>
              <a:spLocks noChangeArrowheads="1"/>
            </p:cNvSpPr>
            <p:nvPr/>
          </p:nvSpPr>
          <p:spPr bwMode="auto">
            <a:xfrm>
              <a:off x="27990800" y="33077150"/>
              <a:ext cx="1600200" cy="609600"/>
            </a:xfrm>
            <a:prstGeom prst="ellipse">
              <a:avLst/>
            </a:prstGeom>
            <a:solidFill>
              <a:schemeClr val="bg2">
                <a:lumMod val="50000"/>
                <a:lumOff val="50000"/>
              </a:schemeClr>
            </a:solidFill>
            <a:ln w="9525">
              <a:solidFill>
                <a:schemeClr val="tx1"/>
              </a:solidFill>
              <a:round/>
              <a:headEnd/>
              <a:tailEnd/>
            </a:ln>
          </p:spPr>
          <p:txBody>
            <a:bodyPr wrap="none" anchor="ctr">
              <a:prstTxWarp prst="textNoShape">
                <a:avLst/>
              </a:prstTxWarp>
            </a:bodyPr>
            <a:lstStyle/>
            <a:p>
              <a:pPr algn="ctr" defTabSz="914400" eaLnBrk="0" hangingPunct="0">
                <a:defRPr/>
              </a:pPr>
              <a:r>
                <a:rPr lang="en-US" sz="1600">
                  <a:solidFill>
                    <a:schemeClr val="bg1"/>
                  </a:solidFill>
                  <a:latin typeface="Arial" pitchFamily="-111" charset="0"/>
                  <a:ea typeface="ＭＳ Ｐゴシック" pitchFamily="-111" charset="-128"/>
                  <a:cs typeface="ＭＳ Ｐゴシック" pitchFamily="-111" charset="-128"/>
                </a:rPr>
                <a:t>Transmitter</a:t>
              </a:r>
            </a:p>
            <a:p>
              <a:pPr algn="ctr" defTabSz="914400" eaLnBrk="0" hangingPunct="0">
                <a:defRPr/>
              </a:pPr>
              <a:r>
                <a:rPr lang="en-US" sz="1600">
                  <a:solidFill>
                    <a:schemeClr val="bg1"/>
                  </a:solidFill>
                  <a:latin typeface="Arial" pitchFamily="-111" charset="0"/>
                  <a:ea typeface="ＭＳ Ｐゴシック" pitchFamily="-111" charset="-128"/>
                  <a:cs typeface="ＭＳ Ｐゴシック" pitchFamily="-111" charset="-128"/>
                </a:rPr>
                <a:t>Vesicle</a:t>
              </a:r>
            </a:p>
          </p:txBody>
        </p:sp>
        <p:sp>
          <p:nvSpPr>
            <p:cNvPr id="2082" name="Oval 34"/>
            <p:cNvSpPr>
              <a:spLocks noChangeArrowheads="1"/>
            </p:cNvSpPr>
            <p:nvPr/>
          </p:nvSpPr>
          <p:spPr bwMode="auto">
            <a:xfrm>
              <a:off x="29286200" y="32378650"/>
              <a:ext cx="1600200" cy="685800"/>
            </a:xfrm>
            <a:prstGeom prst="ellipse">
              <a:avLst/>
            </a:prstGeom>
            <a:solidFill>
              <a:schemeClr val="bg2">
                <a:lumMod val="50000"/>
                <a:lumOff val="50000"/>
              </a:schemeClr>
            </a:solidFill>
            <a:ln w="9525">
              <a:solidFill>
                <a:schemeClr val="tx1"/>
              </a:solidFill>
              <a:round/>
              <a:headEnd/>
              <a:tailEnd/>
            </a:ln>
          </p:spPr>
          <p:txBody>
            <a:bodyPr wrap="none" anchor="ctr">
              <a:prstTxWarp prst="textNoShape">
                <a:avLst/>
              </a:prstTxWarp>
            </a:bodyPr>
            <a:lstStyle/>
            <a:p>
              <a:pPr algn="ctr" defTabSz="914400" eaLnBrk="0" hangingPunct="0">
                <a:defRPr/>
              </a:pPr>
              <a:r>
                <a:rPr lang="en-US" sz="1400">
                  <a:solidFill>
                    <a:schemeClr val="bg1"/>
                  </a:solidFill>
                  <a:latin typeface="Arial" pitchFamily="-111" charset="0"/>
                  <a:ea typeface="ＭＳ Ｐゴシック" pitchFamily="-111" charset="-128"/>
                  <a:cs typeface="ＭＳ Ｐゴシック" pitchFamily="-111" charset="-128"/>
                </a:rPr>
                <a:t>Terminal Axon</a:t>
              </a:r>
            </a:p>
            <a:p>
              <a:pPr algn="ctr" defTabSz="914400" eaLnBrk="0" hangingPunct="0">
                <a:defRPr/>
              </a:pPr>
              <a:r>
                <a:rPr lang="en-US" sz="1400">
                  <a:solidFill>
                    <a:schemeClr val="bg1"/>
                  </a:solidFill>
                  <a:latin typeface="Arial" pitchFamily="-111" charset="0"/>
                  <a:ea typeface="ＭＳ Ｐゴシック" pitchFamily="-111" charset="-128"/>
                  <a:cs typeface="ＭＳ Ｐゴシック" pitchFamily="-111" charset="-128"/>
                </a:rPr>
                <a:t>Bouton</a:t>
              </a:r>
            </a:p>
          </p:txBody>
        </p:sp>
        <p:sp>
          <p:nvSpPr>
            <p:cNvPr id="2083" name="Oval 35"/>
            <p:cNvSpPr>
              <a:spLocks noChangeArrowheads="1"/>
            </p:cNvSpPr>
            <p:nvPr/>
          </p:nvSpPr>
          <p:spPr bwMode="auto">
            <a:xfrm>
              <a:off x="30124400" y="31692850"/>
              <a:ext cx="1600200" cy="609600"/>
            </a:xfrm>
            <a:prstGeom prst="ellipse">
              <a:avLst/>
            </a:prstGeom>
            <a:solidFill>
              <a:schemeClr val="bg2">
                <a:lumMod val="50000"/>
                <a:lumOff val="50000"/>
              </a:schemeClr>
            </a:solidFill>
            <a:ln w="9525">
              <a:solidFill>
                <a:schemeClr val="tx1"/>
              </a:solidFill>
              <a:round/>
              <a:headEnd/>
              <a:tailEnd/>
            </a:ln>
          </p:spPr>
          <p:txBody>
            <a:bodyPr wrap="none" anchor="ctr">
              <a:prstTxWarp prst="textNoShape">
                <a:avLst/>
              </a:prstTxWarp>
            </a:bodyPr>
            <a:lstStyle/>
            <a:p>
              <a:pPr algn="ctr" defTabSz="914400" eaLnBrk="0" hangingPunct="0">
                <a:defRPr/>
              </a:pPr>
              <a:r>
                <a:rPr lang="en-US" sz="1600">
                  <a:solidFill>
                    <a:schemeClr val="bg1"/>
                  </a:solidFill>
                  <a:latin typeface="Arial" pitchFamily="-111" charset="0"/>
                  <a:ea typeface="ＭＳ Ｐゴシック" pitchFamily="-111" charset="-128"/>
                  <a:cs typeface="ＭＳ Ｐゴシック" pitchFamily="-111" charset="-128"/>
                </a:rPr>
                <a:t>Presynaptic</a:t>
              </a:r>
            </a:p>
            <a:p>
              <a:pPr algn="ctr" defTabSz="914400" eaLnBrk="0" hangingPunct="0">
                <a:defRPr/>
              </a:pPr>
              <a:r>
                <a:rPr lang="en-US" sz="1600">
                  <a:solidFill>
                    <a:schemeClr val="bg1"/>
                  </a:solidFill>
                  <a:latin typeface="Arial" pitchFamily="-111" charset="0"/>
                  <a:ea typeface="ＭＳ Ｐゴシック" pitchFamily="-111" charset="-128"/>
                  <a:cs typeface="ＭＳ Ｐゴシック" pitchFamily="-111" charset="-128"/>
                </a:rPr>
                <a:t>density</a:t>
              </a:r>
            </a:p>
          </p:txBody>
        </p:sp>
        <p:sp>
          <p:nvSpPr>
            <p:cNvPr id="57360" name="Oval 36"/>
            <p:cNvSpPr>
              <a:spLocks noChangeArrowheads="1"/>
            </p:cNvSpPr>
            <p:nvPr/>
          </p:nvSpPr>
          <p:spPr bwMode="auto">
            <a:xfrm>
              <a:off x="27279600" y="30422850"/>
              <a:ext cx="1143000" cy="762000"/>
            </a:xfrm>
            <a:prstGeom prst="ellipse">
              <a:avLst/>
            </a:prstGeom>
            <a:solidFill>
              <a:srgbClr val="8C9EA0"/>
            </a:solidFill>
            <a:ln w="9525">
              <a:solidFill>
                <a:schemeClr val="tx1"/>
              </a:solidFill>
              <a:round/>
              <a:headEnd/>
              <a:tailEnd/>
            </a:ln>
          </p:spPr>
          <p:txBody>
            <a:bodyPr wrap="none" anchor="ctr">
              <a:prstTxWarp prst="textNoShape">
                <a:avLst/>
              </a:prstTxWarp>
            </a:bodyPr>
            <a:lstStyle/>
            <a:p>
              <a:pPr algn="ctr" defTabSz="914400" eaLnBrk="0" hangingPunct="0"/>
              <a:r>
                <a:rPr lang="en-US" sz="1400">
                  <a:solidFill>
                    <a:schemeClr val="bg1"/>
                  </a:solidFill>
                </a:rPr>
                <a:t>Purkinje</a:t>
              </a:r>
            </a:p>
            <a:p>
              <a:pPr algn="ctr" defTabSz="914400" eaLnBrk="0" hangingPunct="0"/>
              <a:r>
                <a:rPr lang="en-US" sz="1400">
                  <a:solidFill>
                    <a:schemeClr val="bg1"/>
                  </a:solidFill>
                </a:rPr>
                <a:t>Cell</a:t>
              </a:r>
            </a:p>
          </p:txBody>
        </p:sp>
        <p:sp>
          <p:nvSpPr>
            <p:cNvPr id="57361" name="Oval 37"/>
            <p:cNvSpPr>
              <a:spLocks noChangeArrowheads="1"/>
            </p:cNvSpPr>
            <p:nvPr/>
          </p:nvSpPr>
          <p:spPr bwMode="auto">
            <a:xfrm>
              <a:off x="27800300" y="29102050"/>
              <a:ext cx="1295400" cy="533400"/>
            </a:xfrm>
            <a:prstGeom prst="ellipse">
              <a:avLst/>
            </a:prstGeom>
            <a:solidFill>
              <a:srgbClr val="8C9EA0"/>
            </a:solidFill>
            <a:ln w="9525">
              <a:solidFill>
                <a:schemeClr val="tx1"/>
              </a:solidFill>
              <a:round/>
              <a:headEnd/>
              <a:tailEnd/>
            </a:ln>
          </p:spPr>
          <p:txBody>
            <a:bodyPr wrap="none" anchor="ctr">
              <a:prstTxWarp prst="textNoShape">
                <a:avLst/>
              </a:prstTxWarp>
            </a:bodyPr>
            <a:lstStyle/>
            <a:p>
              <a:pPr algn="ctr" defTabSz="914400" eaLnBrk="0" hangingPunct="0"/>
              <a:r>
                <a:rPr lang="en-US">
                  <a:solidFill>
                    <a:schemeClr val="bg1"/>
                  </a:solidFill>
                </a:rPr>
                <a:t>Neuron</a:t>
              </a:r>
            </a:p>
          </p:txBody>
        </p:sp>
        <p:sp>
          <p:nvSpPr>
            <p:cNvPr id="57362" name="Oval 38"/>
            <p:cNvSpPr>
              <a:spLocks noChangeArrowheads="1"/>
            </p:cNvSpPr>
            <p:nvPr/>
          </p:nvSpPr>
          <p:spPr bwMode="auto">
            <a:xfrm>
              <a:off x="28498800" y="30422850"/>
              <a:ext cx="1143000" cy="762000"/>
            </a:xfrm>
            <a:prstGeom prst="ellipse">
              <a:avLst/>
            </a:prstGeom>
            <a:solidFill>
              <a:srgbClr val="8C9EA0"/>
            </a:solidFill>
            <a:ln w="9525">
              <a:solidFill>
                <a:schemeClr val="tx1"/>
              </a:solidFill>
              <a:round/>
              <a:headEnd/>
              <a:tailEnd/>
            </a:ln>
          </p:spPr>
          <p:txBody>
            <a:bodyPr wrap="none" anchor="ctr">
              <a:prstTxWarp prst="textNoShape">
                <a:avLst/>
              </a:prstTxWarp>
            </a:bodyPr>
            <a:lstStyle/>
            <a:p>
              <a:pPr algn="ctr" defTabSz="914400" eaLnBrk="0" hangingPunct="0"/>
              <a:r>
                <a:rPr lang="en-US" sz="1400">
                  <a:solidFill>
                    <a:schemeClr val="bg1"/>
                  </a:solidFill>
                </a:rPr>
                <a:t>Dentate </a:t>
              </a:r>
            </a:p>
            <a:p>
              <a:pPr algn="ctr" defTabSz="914400" eaLnBrk="0" hangingPunct="0"/>
              <a:r>
                <a:rPr lang="en-US" sz="1400">
                  <a:solidFill>
                    <a:schemeClr val="bg1"/>
                  </a:solidFill>
                </a:rPr>
                <a:t>Nucleus</a:t>
              </a:r>
            </a:p>
            <a:p>
              <a:pPr algn="ctr" defTabSz="914400" eaLnBrk="0" hangingPunct="0"/>
              <a:r>
                <a:rPr lang="en-US" sz="1400">
                  <a:solidFill>
                    <a:schemeClr val="bg1"/>
                  </a:solidFill>
                </a:rPr>
                <a:t>Neuron</a:t>
              </a:r>
            </a:p>
          </p:txBody>
        </p:sp>
        <p:sp>
          <p:nvSpPr>
            <p:cNvPr id="2087" name="Oval 39"/>
            <p:cNvSpPr>
              <a:spLocks noChangeArrowheads="1"/>
            </p:cNvSpPr>
            <p:nvPr/>
          </p:nvSpPr>
          <p:spPr bwMode="auto">
            <a:xfrm>
              <a:off x="25857200" y="29038550"/>
              <a:ext cx="914400" cy="533400"/>
            </a:xfrm>
            <a:prstGeom prst="ellipse">
              <a:avLst/>
            </a:prstGeom>
            <a:solidFill>
              <a:schemeClr val="bg1">
                <a:lumMod val="20000"/>
                <a:lumOff val="80000"/>
              </a:schemeClr>
            </a:solidFill>
            <a:ln w="9525">
              <a:solidFill>
                <a:schemeClr val="tx1"/>
              </a:solidFill>
              <a:round/>
              <a:headEnd/>
              <a:tailEnd/>
            </a:ln>
          </p:spPr>
          <p:txBody>
            <a:bodyPr wrap="none" anchor="ctr">
              <a:prstTxWarp prst="textNoShape">
                <a:avLst/>
              </a:prstTxWarp>
            </a:bodyPr>
            <a:lstStyle/>
            <a:p>
              <a:pPr algn="ctr" defTabSz="914400" eaLnBrk="0" hangingPunct="0">
                <a:defRPr/>
              </a:pPr>
              <a:r>
                <a:rPr lang="en-US">
                  <a:solidFill>
                    <a:schemeClr val="bg1"/>
                  </a:solidFill>
                  <a:latin typeface="Arial" pitchFamily="-111" charset="0"/>
                  <a:ea typeface="ＭＳ Ｐゴシック" pitchFamily="-111" charset="-128"/>
                  <a:cs typeface="ＭＳ Ｐゴシック" pitchFamily="-111" charset="-128"/>
                </a:rPr>
                <a:t>CNS</a:t>
              </a:r>
            </a:p>
          </p:txBody>
        </p:sp>
        <p:sp>
          <p:nvSpPr>
            <p:cNvPr id="2088" name="Oval 40"/>
            <p:cNvSpPr>
              <a:spLocks noChangeArrowheads="1"/>
            </p:cNvSpPr>
            <p:nvPr/>
          </p:nvSpPr>
          <p:spPr bwMode="auto">
            <a:xfrm>
              <a:off x="26327100" y="31262638"/>
              <a:ext cx="1371600" cy="762000"/>
            </a:xfrm>
            <a:prstGeom prst="ellipse">
              <a:avLst/>
            </a:prstGeom>
            <a:solidFill>
              <a:schemeClr val="bg1">
                <a:lumMod val="20000"/>
                <a:lumOff val="80000"/>
              </a:schemeClr>
            </a:solidFill>
            <a:ln w="9525">
              <a:solidFill>
                <a:schemeClr val="tx1"/>
              </a:solidFill>
              <a:round/>
              <a:headEnd/>
              <a:tailEnd/>
            </a:ln>
          </p:spPr>
          <p:txBody>
            <a:bodyPr wrap="none" anchor="ctr">
              <a:prstTxWarp prst="textNoShape">
                <a:avLst/>
              </a:prstTxWarp>
            </a:bodyPr>
            <a:lstStyle/>
            <a:p>
              <a:pPr algn="ctr" defTabSz="914400" eaLnBrk="0" hangingPunct="0">
                <a:defRPr/>
              </a:pPr>
              <a:r>
                <a:rPr lang="en-US" sz="1000">
                  <a:solidFill>
                    <a:schemeClr val="bg1"/>
                  </a:solidFill>
                  <a:latin typeface="Arial" pitchFamily="-111" charset="0"/>
                  <a:ea typeface="ＭＳ Ｐゴシック" pitchFamily="-111" charset="-128"/>
                  <a:cs typeface="ＭＳ Ｐゴシック" pitchFamily="-111" charset="-128"/>
                </a:rPr>
                <a:t>Cpllection of </a:t>
              </a:r>
            </a:p>
            <a:p>
              <a:pPr algn="ctr" defTabSz="914400" eaLnBrk="0" hangingPunct="0">
                <a:defRPr/>
              </a:pPr>
              <a:r>
                <a:rPr lang="en-US" sz="1000">
                  <a:solidFill>
                    <a:schemeClr val="bg1"/>
                  </a:solidFill>
                  <a:latin typeface="Arial" pitchFamily="-111" charset="0"/>
                  <a:ea typeface="ＭＳ Ｐゴシック" pitchFamily="-111" charset="-128"/>
                  <a:cs typeface="ＭＳ Ｐゴシック" pitchFamily="-111" charset="-128"/>
                </a:rPr>
                <a:t>Deep Cerebellar</a:t>
              </a:r>
            </a:p>
            <a:p>
              <a:pPr algn="ctr" defTabSz="914400" eaLnBrk="0" hangingPunct="0">
                <a:defRPr/>
              </a:pPr>
              <a:r>
                <a:rPr lang="en-US" sz="1000">
                  <a:solidFill>
                    <a:schemeClr val="bg1"/>
                  </a:solidFill>
                  <a:latin typeface="Arial" pitchFamily="-111" charset="0"/>
                  <a:ea typeface="ＭＳ Ｐゴシック" pitchFamily="-111" charset="-128"/>
                  <a:cs typeface="ＭＳ Ｐゴシック" pitchFamily="-111" charset="-128"/>
                </a:rPr>
                <a:t>Nuclei</a:t>
              </a:r>
            </a:p>
          </p:txBody>
        </p:sp>
        <p:sp>
          <p:nvSpPr>
            <p:cNvPr id="2089" name="Oval 41"/>
            <p:cNvSpPr>
              <a:spLocks noChangeArrowheads="1"/>
            </p:cNvSpPr>
            <p:nvPr/>
          </p:nvSpPr>
          <p:spPr bwMode="auto">
            <a:xfrm>
              <a:off x="24803100" y="32670750"/>
              <a:ext cx="1295400" cy="533400"/>
            </a:xfrm>
            <a:prstGeom prst="ellipse">
              <a:avLst/>
            </a:prstGeom>
            <a:solidFill>
              <a:schemeClr val="bg1">
                <a:lumMod val="20000"/>
                <a:lumOff val="80000"/>
              </a:schemeClr>
            </a:solidFill>
            <a:ln w="9525">
              <a:solidFill>
                <a:schemeClr val="tx1"/>
              </a:solidFill>
              <a:round/>
              <a:headEnd/>
              <a:tailEnd/>
            </a:ln>
          </p:spPr>
          <p:txBody>
            <a:bodyPr wrap="none" anchor="ctr">
              <a:prstTxWarp prst="textNoShape">
                <a:avLst/>
              </a:prstTxWarp>
            </a:bodyPr>
            <a:lstStyle/>
            <a:p>
              <a:pPr algn="ctr" defTabSz="914400" eaLnBrk="0" hangingPunct="0">
                <a:defRPr/>
              </a:pPr>
              <a:r>
                <a:rPr lang="en-US" sz="1400">
                  <a:solidFill>
                    <a:schemeClr val="bg1"/>
                  </a:solidFill>
                  <a:latin typeface="Arial" pitchFamily="-111" charset="0"/>
                  <a:ea typeface="ＭＳ Ｐゴシック" pitchFamily="-111" charset="-128"/>
                  <a:cs typeface="ＭＳ Ｐゴシック" pitchFamily="-111" charset="-128"/>
                </a:rPr>
                <a:t>Purkinje</a:t>
              </a:r>
            </a:p>
            <a:p>
              <a:pPr algn="ctr" defTabSz="914400" eaLnBrk="0" hangingPunct="0">
                <a:defRPr/>
              </a:pPr>
              <a:r>
                <a:rPr lang="en-US" sz="1400">
                  <a:solidFill>
                    <a:schemeClr val="bg1"/>
                  </a:solidFill>
                  <a:latin typeface="Arial" pitchFamily="-111" charset="0"/>
                  <a:ea typeface="ＭＳ Ｐゴシック" pitchFamily="-111" charset="-128"/>
                  <a:cs typeface="ＭＳ Ｐゴシック" pitchFamily="-111" charset="-128"/>
                </a:rPr>
                <a:t>Cell Layer</a:t>
              </a:r>
            </a:p>
          </p:txBody>
        </p:sp>
        <p:sp>
          <p:nvSpPr>
            <p:cNvPr id="2090" name="Oval 42"/>
            <p:cNvSpPr>
              <a:spLocks noChangeArrowheads="1"/>
            </p:cNvSpPr>
            <p:nvPr/>
          </p:nvSpPr>
          <p:spPr bwMode="auto">
            <a:xfrm>
              <a:off x="26365200" y="32645350"/>
              <a:ext cx="1295400" cy="533400"/>
            </a:xfrm>
            <a:prstGeom prst="ellipse">
              <a:avLst/>
            </a:prstGeom>
            <a:solidFill>
              <a:schemeClr val="bg1">
                <a:lumMod val="20000"/>
                <a:lumOff val="80000"/>
              </a:schemeClr>
            </a:solidFill>
            <a:ln w="9525">
              <a:solidFill>
                <a:schemeClr val="tx1"/>
              </a:solidFill>
              <a:round/>
              <a:headEnd/>
              <a:tailEnd/>
            </a:ln>
          </p:spPr>
          <p:txBody>
            <a:bodyPr wrap="none" anchor="ctr">
              <a:prstTxWarp prst="textNoShape">
                <a:avLst/>
              </a:prstTxWarp>
            </a:bodyPr>
            <a:lstStyle/>
            <a:p>
              <a:pPr algn="ctr" defTabSz="914400" eaLnBrk="0" hangingPunct="0">
                <a:defRPr/>
              </a:pPr>
              <a:r>
                <a:rPr lang="en-US" sz="1400">
                  <a:solidFill>
                    <a:schemeClr val="bg1"/>
                  </a:solidFill>
                  <a:latin typeface="Arial" pitchFamily="-111" charset="0"/>
                  <a:ea typeface="ＭＳ Ｐゴシック" pitchFamily="-111" charset="-128"/>
                  <a:cs typeface="ＭＳ Ｐゴシック" pitchFamily="-111" charset="-128"/>
                </a:rPr>
                <a:t>Dentate</a:t>
              </a:r>
            </a:p>
            <a:p>
              <a:pPr algn="ctr" defTabSz="914400" eaLnBrk="0" hangingPunct="0">
                <a:defRPr/>
              </a:pPr>
              <a:r>
                <a:rPr lang="en-US" sz="1400">
                  <a:solidFill>
                    <a:schemeClr val="bg1"/>
                  </a:solidFill>
                  <a:latin typeface="Arial" pitchFamily="-111" charset="0"/>
                  <a:ea typeface="ＭＳ Ｐゴシック" pitchFamily="-111" charset="-128"/>
                  <a:cs typeface="ＭＳ Ｐゴシック" pitchFamily="-111" charset="-128"/>
                </a:rPr>
                <a:t>Nucleus</a:t>
              </a:r>
            </a:p>
          </p:txBody>
        </p:sp>
        <p:sp>
          <p:nvSpPr>
            <p:cNvPr id="2091" name="Oval 43"/>
            <p:cNvSpPr>
              <a:spLocks noChangeArrowheads="1"/>
            </p:cNvSpPr>
            <p:nvPr/>
          </p:nvSpPr>
          <p:spPr bwMode="auto">
            <a:xfrm>
              <a:off x="24765000" y="31261050"/>
              <a:ext cx="1371600" cy="762000"/>
            </a:xfrm>
            <a:prstGeom prst="ellipse">
              <a:avLst/>
            </a:prstGeom>
            <a:solidFill>
              <a:schemeClr val="bg1">
                <a:lumMod val="20000"/>
                <a:lumOff val="80000"/>
              </a:schemeClr>
            </a:solidFill>
            <a:ln w="9525">
              <a:solidFill>
                <a:schemeClr val="tx1"/>
              </a:solidFill>
              <a:round/>
              <a:headEnd/>
              <a:tailEnd/>
            </a:ln>
          </p:spPr>
          <p:txBody>
            <a:bodyPr wrap="none" anchor="ctr">
              <a:prstTxWarp prst="textNoShape">
                <a:avLst/>
              </a:prstTxWarp>
            </a:bodyPr>
            <a:lstStyle/>
            <a:p>
              <a:pPr algn="ctr" defTabSz="914400" eaLnBrk="0" hangingPunct="0">
                <a:defRPr/>
              </a:pPr>
              <a:r>
                <a:rPr lang="en-US" sz="1000">
                  <a:solidFill>
                    <a:schemeClr val="bg1"/>
                  </a:solidFill>
                  <a:latin typeface="Arial" pitchFamily="-111" charset="0"/>
                  <a:ea typeface="ＭＳ Ｐゴシック" pitchFamily="-111" charset="-128"/>
                  <a:cs typeface="ＭＳ Ｐゴシック" pitchFamily="-111" charset="-128"/>
                </a:rPr>
                <a:t>Cytoarchitectural</a:t>
              </a:r>
            </a:p>
            <a:p>
              <a:pPr algn="ctr" defTabSz="914400" eaLnBrk="0" hangingPunct="0">
                <a:defRPr/>
              </a:pPr>
              <a:r>
                <a:rPr lang="en-US" sz="1000">
                  <a:solidFill>
                    <a:schemeClr val="bg1"/>
                  </a:solidFill>
                  <a:latin typeface="Arial" pitchFamily="-111" charset="0"/>
                  <a:ea typeface="ＭＳ Ｐゴシック" pitchFamily="-111" charset="-128"/>
                  <a:cs typeface="ＭＳ Ｐゴシック" pitchFamily="-111" charset="-128"/>
                </a:rPr>
                <a:t>Part of</a:t>
              </a:r>
            </a:p>
            <a:p>
              <a:pPr algn="ctr" defTabSz="914400" eaLnBrk="0" hangingPunct="0">
                <a:defRPr/>
              </a:pPr>
              <a:r>
                <a:rPr lang="en-US" sz="1000">
                  <a:solidFill>
                    <a:schemeClr val="bg1"/>
                  </a:solidFill>
                  <a:latin typeface="Arial" pitchFamily="-111" charset="0"/>
                  <a:ea typeface="ＭＳ Ｐゴシック" pitchFamily="-111" charset="-128"/>
                  <a:cs typeface="ＭＳ Ｐゴシック" pitchFamily="-111" charset="-128"/>
                </a:rPr>
                <a:t>Cerebellar Cortex</a:t>
              </a:r>
            </a:p>
          </p:txBody>
        </p:sp>
        <p:cxnSp>
          <p:nvCxnSpPr>
            <p:cNvPr id="57368" name="AutoShape 44"/>
            <p:cNvCxnSpPr>
              <a:cxnSpLocks noChangeShapeType="1"/>
              <a:stCxn id="57352" idx="4"/>
              <a:endCxn id="57353" idx="0"/>
            </p:cNvCxnSpPr>
            <p:nvPr/>
          </p:nvCxnSpPr>
          <p:spPr bwMode="auto">
            <a:xfrm rot="5400000">
              <a:off x="31448375" y="28648025"/>
              <a:ext cx="527050" cy="533400"/>
            </a:xfrm>
            <a:prstGeom prst="bentConnector3">
              <a:avLst>
                <a:gd name="adj1" fmla="val 50000"/>
              </a:avLst>
            </a:prstGeom>
            <a:noFill/>
            <a:ln w="28575">
              <a:solidFill>
                <a:schemeClr val="tx1"/>
              </a:solidFill>
              <a:miter lim="800000"/>
              <a:headEnd/>
              <a:tailEnd type="triangle" w="med" len="med"/>
            </a:ln>
          </p:spPr>
        </p:cxnSp>
        <p:cxnSp>
          <p:nvCxnSpPr>
            <p:cNvPr id="57369" name="AutoShape 45"/>
            <p:cNvCxnSpPr>
              <a:cxnSpLocks noChangeShapeType="1"/>
              <a:stCxn id="57352" idx="4"/>
              <a:endCxn id="57354" idx="0"/>
            </p:cNvCxnSpPr>
            <p:nvPr/>
          </p:nvCxnSpPr>
          <p:spPr bwMode="auto">
            <a:xfrm rot="16200000" flipH="1">
              <a:off x="31816675" y="28813125"/>
              <a:ext cx="1060450" cy="736600"/>
            </a:xfrm>
            <a:prstGeom prst="bentConnector3">
              <a:avLst>
                <a:gd name="adj1" fmla="val 50000"/>
              </a:avLst>
            </a:prstGeom>
            <a:noFill/>
            <a:ln w="28575">
              <a:solidFill>
                <a:schemeClr val="tx1"/>
              </a:solidFill>
              <a:miter lim="800000"/>
              <a:headEnd/>
              <a:tailEnd type="triangle" w="med" len="med"/>
            </a:ln>
          </p:spPr>
        </p:cxnSp>
        <p:cxnSp>
          <p:nvCxnSpPr>
            <p:cNvPr id="57370" name="AutoShape 46"/>
            <p:cNvCxnSpPr>
              <a:cxnSpLocks noChangeShapeType="1"/>
              <a:stCxn id="57353" idx="4"/>
              <a:endCxn id="57355" idx="0"/>
            </p:cNvCxnSpPr>
            <p:nvPr/>
          </p:nvCxnSpPr>
          <p:spPr bwMode="auto">
            <a:xfrm rot="5400000">
              <a:off x="30899100" y="30333950"/>
              <a:ext cx="1092200" cy="0"/>
            </a:xfrm>
            <a:prstGeom prst="straightConnector1">
              <a:avLst/>
            </a:prstGeom>
            <a:noFill/>
            <a:ln w="28575">
              <a:solidFill>
                <a:schemeClr val="tx1"/>
              </a:solidFill>
              <a:round/>
              <a:headEnd/>
              <a:tailEnd type="triangle" w="med" len="med"/>
            </a:ln>
          </p:spPr>
        </p:cxnSp>
        <p:cxnSp>
          <p:nvCxnSpPr>
            <p:cNvPr id="57371" name="AutoShape 47"/>
            <p:cNvCxnSpPr>
              <a:cxnSpLocks noChangeShapeType="1"/>
              <a:stCxn id="57354" idx="4"/>
              <a:endCxn id="57356" idx="0"/>
            </p:cNvCxnSpPr>
            <p:nvPr/>
          </p:nvCxnSpPr>
          <p:spPr bwMode="auto">
            <a:xfrm rot="5400000">
              <a:off x="32448500" y="30664150"/>
              <a:ext cx="533400" cy="0"/>
            </a:xfrm>
            <a:prstGeom prst="straightConnector1">
              <a:avLst/>
            </a:prstGeom>
            <a:noFill/>
            <a:ln w="28575">
              <a:solidFill>
                <a:schemeClr val="tx1"/>
              </a:solidFill>
              <a:round/>
              <a:headEnd/>
              <a:tailEnd type="triangle" w="med" len="med"/>
            </a:ln>
          </p:spPr>
        </p:cxnSp>
        <p:cxnSp>
          <p:nvCxnSpPr>
            <p:cNvPr id="57372" name="AutoShape 48"/>
            <p:cNvCxnSpPr>
              <a:cxnSpLocks noChangeShapeType="1"/>
              <a:stCxn id="2075" idx="4"/>
              <a:endCxn id="2083" idx="0"/>
            </p:cNvCxnSpPr>
            <p:nvPr/>
          </p:nvCxnSpPr>
          <p:spPr bwMode="auto">
            <a:xfrm rot="16200000" flipH="1">
              <a:off x="28952825" y="29721175"/>
              <a:ext cx="3041650" cy="901700"/>
            </a:xfrm>
            <a:prstGeom prst="bentConnector3">
              <a:avLst>
                <a:gd name="adj1" fmla="val 89926"/>
              </a:avLst>
            </a:prstGeom>
            <a:noFill/>
            <a:ln w="28575">
              <a:solidFill>
                <a:schemeClr val="tx1"/>
              </a:solidFill>
              <a:miter lim="800000"/>
              <a:headEnd/>
              <a:tailEnd type="triangle" w="med" len="med"/>
            </a:ln>
          </p:spPr>
        </p:cxnSp>
        <p:cxnSp>
          <p:nvCxnSpPr>
            <p:cNvPr id="57373" name="AutoShape 49"/>
            <p:cNvCxnSpPr>
              <a:cxnSpLocks noChangeShapeType="1"/>
              <a:stCxn id="2075" idx="4"/>
              <a:endCxn id="2082" idx="0"/>
            </p:cNvCxnSpPr>
            <p:nvPr/>
          </p:nvCxnSpPr>
          <p:spPr bwMode="auto">
            <a:xfrm rot="16200000" flipH="1">
              <a:off x="28190825" y="30483175"/>
              <a:ext cx="3727450" cy="63500"/>
            </a:xfrm>
            <a:prstGeom prst="bentConnector3">
              <a:avLst>
                <a:gd name="adj1" fmla="val 82579"/>
              </a:avLst>
            </a:prstGeom>
            <a:noFill/>
            <a:ln w="28575">
              <a:solidFill>
                <a:schemeClr val="tx1"/>
              </a:solidFill>
              <a:miter lim="800000"/>
              <a:headEnd/>
              <a:tailEnd type="triangle" w="med" len="med"/>
            </a:ln>
          </p:spPr>
        </p:cxnSp>
        <p:cxnSp>
          <p:nvCxnSpPr>
            <p:cNvPr id="57374" name="AutoShape 50"/>
            <p:cNvCxnSpPr>
              <a:cxnSpLocks noChangeShapeType="1"/>
              <a:stCxn id="2075" idx="4"/>
              <a:endCxn id="2081" idx="0"/>
            </p:cNvCxnSpPr>
            <p:nvPr/>
          </p:nvCxnSpPr>
          <p:spPr bwMode="auto">
            <a:xfrm rot="5400000">
              <a:off x="27193875" y="30248225"/>
              <a:ext cx="4425950" cy="1231900"/>
            </a:xfrm>
            <a:prstGeom prst="bentConnector3">
              <a:avLst>
                <a:gd name="adj1" fmla="val 69690"/>
              </a:avLst>
            </a:prstGeom>
            <a:noFill/>
            <a:ln w="28575">
              <a:solidFill>
                <a:schemeClr val="tx1"/>
              </a:solidFill>
              <a:miter lim="800000"/>
              <a:headEnd/>
              <a:tailEnd type="triangle" w="med" len="med"/>
            </a:ln>
          </p:spPr>
        </p:cxnSp>
        <p:cxnSp>
          <p:nvCxnSpPr>
            <p:cNvPr id="57375" name="AutoShape 51"/>
            <p:cNvCxnSpPr>
              <a:cxnSpLocks noChangeShapeType="1"/>
              <a:stCxn id="57350" idx="4"/>
              <a:endCxn id="57361" idx="0"/>
            </p:cNvCxnSpPr>
            <p:nvPr/>
          </p:nvCxnSpPr>
          <p:spPr bwMode="auto">
            <a:xfrm rot="5400000">
              <a:off x="28213050" y="28868688"/>
              <a:ext cx="468313" cy="0"/>
            </a:xfrm>
            <a:prstGeom prst="straightConnector1">
              <a:avLst/>
            </a:prstGeom>
            <a:noFill/>
            <a:ln w="28575">
              <a:solidFill>
                <a:schemeClr val="tx1"/>
              </a:solidFill>
              <a:round/>
              <a:headEnd/>
              <a:tailEnd type="triangle" w="med" len="med"/>
            </a:ln>
          </p:spPr>
        </p:cxnSp>
        <p:cxnSp>
          <p:nvCxnSpPr>
            <p:cNvPr id="57376" name="AutoShape 52"/>
            <p:cNvCxnSpPr>
              <a:cxnSpLocks noChangeShapeType="1"/>
              <a:stCxn id="57361" idx="4"/>
              <a:endCxn id="57360" idx="0"/>
            </p:cNvCxnSpPr>
            <p:nvPr/>
          </p:nvCxnSpPr>
          <p:spPr bwMode="auto">
            <a:xfrm rot="5400000">
              <a:off x="27755850" y="29730700"/>
              <a:ext cx="787400" cy="596900"/>
            </a:xfrm>
            <a:prstGeom prst="bentConnector3">
              <a:avLst>
                <a:gd name="adj1" fmla="val 50000"/>
              </a:avLst>
            </a:prstGeom>
            <a:noFill/>
            <a:ln w="28575">
              <a:solidFill>
                <a:schemeClr val="tx1"/>
              </a:solidFill>
              <a:miter lim="800000"/>
              <a:headEnd/>
              <a:tailEnd type="triangle" w="med" len="med"/>
            </a:ln>
          </p:spPr>
        </p:cxnSp>
        <p:cxnSp>
          <p:nvCxnSpPr>
            <p:cNvPr id="57377" name="AutoShape 53"/>
            <p:cNvCxnSpPr>
              <a:cxnSpLocks noChangeShapeType="1"/>
              <a:stCxn id="57361" idx="4"/>
              <a:endCxn id="57362" idx="0"/>
            </p:cNvCxnSpPr>
            <p:nvPr/>
          </p:nvCxnSpPr>
          <p:spPr bwMode="auto">
            <a:xfrm rot="16200000" flipH="1">
              <a:off x="28365450" y="29718000"/>
              <a:ext cx="787400" cy="622300"/>
            </a:xfrm>
            <a:prstGeom prst="bentConnector3">
              <a:avLst>
                <a:gd name="adj1" fmla="val 50000"/>
              </a:avLst>
            </a:prstGeom>
            <a:noFill/>
            <a:ln w="28575">
              <a:solidFill>
                <a:schemeClr val="tx1"/>
              </a:solidFill>
              <a:miter lim="800000"/>
              <a:headEnd/>
              <a:tailEnd type="triangle" w="med" len="med"/>
            </a:ln>
          </p:spPr>
        </p:cxnSp>
        <p:cxnSp>
          <p:nvCxnSpPr>
            <p:cNvPr id="57378" name="AutoShape 54"/>
            <p:cNvCxnSpPr>
              <a:cxnSpLocks noChangeShapeType="1"/>
              <a:stCxn id="2073" idx="4"/>
              <a:endCxn id="2087" idx="0"/>
            </p:cNvCxnSpPr>
            <p:nvPr/>
          </p:nvCxnSpPr>
          <p:spPr bwMode="auto">
            <a:xfrm rot="5400000">
              <a:off x="26111200" y="28836938"/>
              <a:ext cx="404813" cy="0"/>
            </a:xfrm>
            <a:prstGeom prst="straightConnector1">
              <a:avLst/>
            </a:prstGeom>
            <a:noFill/>
            <a:ln w="28575">
              <a:solidFill>
                <a:schemeClr val="tx1"/>
              </a:solidFill>
              <a:round/>
              <a:headEnd/>
              <a:tailEnd type="triangle" w="med" len="med"/>
            </a:ln>
          </p:spPr>
        </p:cxnSp>
        <p:cxnSp>
          <p:nvCxnSpPr>
            <p:cNvPr id="57379" name="AutoShape 55"/>
            <p:cNvCxnSpPr>
              <a:cxnSpLocks noChangeShapeType="1"/>
              <a:stCxn id="2087" idx="4"/>
              <a:endCxn id="2091" idx="0"/>
            </p:cNvCxnSpPr>
            <p:nvPr/>
          </p:nvCxnSpPr>
          <p:spPr bwMode="auto">
            <a:xfrm rot="5400000">
              <a:off x="25038050" y="29984700"/>
              <a:ext cx="1689100" cy="863600"/>
            </a:xfrm>
            <a:prstGeom prst="bentConnector3">
              <a:avLst>
                <a:gd name="adj1" fmla="val 50000"/>
              </a:avLst>
            </a:prstGeom>
            <a:noFill/>
            <a:ln w="28575">
              <a:solidFill>
                <a:schemeClr val="tx1"/>
              </a:solidFill>
              <a:miter lim="800000"/>
              <a:headEnd/>
              <a:tailEnd type="triangle" w="med" len="med"/>
            </a:ln>
          </p:spPr>
        </p:cxnSp>
        <p:cxnSp>
          <p:nvCxnSpPr>
            <p:cNvPr id="57380" name="AutoShape 56"/>
            <p:cNvCxnSpPr>
              <a:cxnSpLocks noChangeShapeType="1"/>
              <a:stCxn id="2087" idx="4"/>
              <a:endCxn id="2088" idx="0"/>
            </p:cNvCxnSpPr>
            <p:nvPr/>
          </p:nvCxnSpPr>
          <p:spPr bwMode="auto">
            <a:xfrm rot="16200000" flipH="1">
              <a:off x="25817512" y="30068838"/>
              <a:ext cx="1690688" cy="698500"/>
            </a:xfrm>
            <a:prstGeom prst="bentConnector3">
              <a:avLst>
                <a:gd name="adj1" fmla="val 49954"/>
              </a:avLst>
            </a:prstGeom>
            <a:noFill/>
            <a:ln w="28575">
              <a:solidFill>
                <a:schemeClr val="tx1"/>
              </a:solidFill>
              <a:miter lim="800000"/>
              <a:headEnd/>
              <a:tailEnd type="triangle" w="med" len="med"/>
            </a:ln>
          </p:spPr>
        </p:cxnSp>
        <p:cxnSp>
          <p:nvCxnSpPr>
            <p:cNvPr id="57381" name="AutoShape 57"/>
            <p:cNvCxnSpPr>
              <a:cxnSpLocks noChangeShapeType="1"/>
              <a:stCxn id="2091" idx="4"/>
              <a:endCxn id="2089" idx="0"/>
            </p:cNvCxnSpPr>
            <p:nvPr/>
          </p:nvCxnSpPr>
          <p:spPr bwMode="auto">
            <a:xfrm rot="5400000">
              <a:off x="25126950" y="32346900"/>
              <a:ext cx="647700" cy="0"/>
            </a:xfrm>
            <a:prstGeom prst="straightConnector1">
              <a:avLst/>
            </a:prstGeom>
            <a:noFill/>
            <a:ln w="28575">
              <a:solidFill>
                <a:schemeClr val="tx1"/>
              </a:solidFill>
              <a:round/>
              <a:headEnd/>
              <a:tailEnd type="triangle" w="med" len="med"/>
            </a:ln>
          </p:spPr>
        </p:cxnSp>
        <p:cxnSp>
          <p:nvCxnSpPr>
            <p:cNvPr id="57382" name="AutoShape 58"/>
            <p:cNvCxnSpPr>
              <a:cxnSpLocks noChangeShapeType="1"/>
              <a:stCxn id="2088" idx="4"/>
              <a:endCxn id="2090" idx="0"/>
            </p:cNvCxnSpPr>
            <p:nvPr/>
          </p:nvCxnSpPr>
          <p:spPr bwMode="auto">
            <a:xfrm rot="5400000">
              <a:off x="26701750" y="32335788"/>
              <a:ext cx="620713" cy="0"/>
            </a:xfrm>
            <a:prstGeom prst="straightConnector1">
              <a:avLst/>
            </a:prstGeom>
            <a:noFill/>
            <a:ln w="28575">
              <a:solidFill>
                <a:schemeClr val="tx1"/>
              </a:solidFill>
              <a:round/>
              <a:headEnd/>
              <a:tailEnd type="triangle" w="med" len="med"/>
            </a:ln>
          </p:spPr>
        </p:cxnSp>
        <p:cxnSp>
          <p:nvCxnSpPr>
            <p:cNvPr id="57383" name="AutoShape 59"/>
            <p:cNvCxnSpPr>
              <a:cxnSpLocks noChangeShapeType="1"/>
              <a:stCxn id="57360" idx="4"/>
              <a:endCxn id="2089" idx="4"/>
            </p:cNvCxnSpPr>
            <p:nvPr/>
          </p:nvCxnSpPr>
          <p:spPr bwMode="auto">
            <a:xfrm rot="5400000">
              <a:off x="25641300" y="30994350"/>
              <a:ext cx="2019300" cy="2400300"/>
            </a:xfrm>
            <a:prstGeom prst="bentConnector3">
              <a:avLst>
                <a:gd name="adj1" fmla="val 111319"/>
              </a:avLst>
            </a:prstGeom>
            <a:noFill/>
            <a:ln w="28575">
              <a:solidFill>
                <a:schemeClr val="tx1"/>
              </a:solidFill>
              <a:prstDash val="dash"/>
              <a:miter lim="800000"/>
              <a:headEnd/>
              <a:tailEnd type="triangle" w="med" len="med"/>
            </a:ln>
          </p:spPr>
        </p:cxnSp>
        <p:cxnSp>
          <p:nvCxnSpPr>
            <p:cNvPr id="57384" name="AutoShape 60"/>
            <p:cNvCxnSpPr>
              <a:cxnSpLocks noChangeShapeType="1"/>
              <a:stCxn id="57362" idx="4"/>
              <a:endCxn id="2090" idx="6"/>
            </p:cNvCxnSpPr>
            <p:nvPr/>
          </p:nvCxnSpPr>
          <p:spPr bwMode="auto">
            <a:xfrm rot="5400000">
              <a:off x="27501850" y="31343600"/>
              <a:ext cx="1727200" cy="1409700"/>
            </a:xfrm>
            <a:prstGeom prst="bentConnector2">
              <a:avLst/>
            </a:prstGeom>
            <a:noFill/>
            <a:ln w="28575">
              <a:solidFill>
                <a:schemeClr val="tx1"/>
              </a:solidFill>
              <a:prstDash val="dash"/>
              <a:miter lim="800000"/>
              <a:headEnd/>
              <a:tailEnd type="triangle" w="med" len="med"/>
            </a:ln>
          </p:spPr>
        </p:cxnSp>
        <p:cxnSp>
          <p:nvCxnSpPr>
            <p:cNvPr id="57385" name="AutoShape 61"/>
            <p:cNvCxnSpPr>
              <a:cxnSpLocks noChangeShapeType="1"/>
              <a:stCxn id="57356" idx="1"/>
              <a:endCxn id="57362" idx="6"/>
            </p:cNvCxnSpPr>
            <p:nvPr/>
          </p:nvCxnSpPr>
          <p:spPr bwMode="auto">
            <a:xfrm rot="5400000" flipH="1">
              <a:off x="30868937" y="29576713"/>
              <a:ext cx="215900" cy="2668588"/>
            </a:xfrm>
            <a:prstGeom prst="bentConnector2">
              <a:avLst/>
            </a:prstGeom>
            <a:noFill/>
            <a:ln w="28575">
              <a:solidFill>
                <a:schemeClr val="tx1"/>
              </a:solidFill>
              <a:prstDash val="dash"/>
              <a:miter lim="800000"/>
              <a:headEnd/>
              <a:tailEnd type="triangle" w="med" len="med"/>
            </a:ln>
          </p:spPr>
        </p:cxnSp>
        <p:cxnSp>
          <p:nvCxnSpPr>
            <p:cNvPr id="57386" name="AutoShape 62"/>
            <p:cNvCxnSpPr>
              <a:cxnSpLocks noChangeShapeType="1"/>
              <a:stCxn id="2081" idx="1"/>
              <a:endCxn id="57360" idx="4"/>
            </p:cNvCxnSpPr>
            <p:nvPr/>
          </p:nvCxnSpPr>
          <p:spPr bwMode="auto">
            <a:xfrm rot="5400000" flipH="1">
              <a:off x="27047825" y="31988125"/>
              <a:ext cx="1981200" cy="374650"/>
            </a:xfrm>
            <a:prstGeom prst="bentConnector3">
              <a:avLst>
                <a:gd name="adj1" fmla="val 52245"/>
              </a:avLst>
            </a:prstGeom>
            <a:noFill/>
            <a:ln w="28575">
              <a:solidFill>
                <a:schemeClr val="tx1"/>
              </a:solidFill>
              <a:prstDash val="dash"/>
              <a:miter lim="800000"/>
              <a:headEnd/>
              <a:tailEnd type="triangle" w="med" len="med"/>
            </a:ln>
          </p:spPr>
        </p:cxnSp>
        <p:sp>
          <p:nvSpPr>
            <p:cNvPr id="57387" name="Text Box 63"/>
            <p:cNvSpPr txBox="1">
              <a:spLocks noChangeArrowheads="1"/>
            </p:cNvSpPr>
            <p:nvPr/>
          </p:nvSpPr>
          <p:spPr bwMode="auto">
            <a:xfrm>
              <a:off x="30200600" y="30532388"/>
              <a:ext cx="1296988" cy="274638"/>
            </a:xfrm>
            <a:prstGeom prst="rect">
              <a:avLst/>
            </a:prstGeom>
            <a:noFill/>
            <a:ln w="9525">
              <a:noFill/>
              <a:miter lim="800000"/>
              <a:headEnd/>
              <a:tailEnd/>
            </a:ln>
          </p:spPr>
          <p:txBody>
            <a:bodyPr>
              <a:prstTxWarp prst="textNoShape">
                <a:avLst/>
              </a:prstTxWarp>
              <a:spAutoFit/>
            </a:bodyPr>
            <a:lstStyle/>
            <a:p>
              <a:pPr defTabSz="914400" eaLnBrk="0" hangingPunct="0">
                <a:spcBef>
                  <a:spcPct val="50000"/>
                </a:spcBef>
              </a:pPr>
              <a:r>
                <a:rPr lang="en-US" sz="1200">
                  <a:solidFill>
                    <a:schemeClr val="bg1"/>
                  </a:solidFill>
                </a:rPr>
                <a:t>Expressed in</a:t>
              </a:r>
            </a:p>
          </p:txBody>
        </p:sp>
        <p:sp>
          <p:nvSpPr>
            <p:cNvPr id="57388" name="Text Box 64"/>
            <p:cNvSpPr txBox="1">
              <a:spLocks noChangeArrowheads="1"/>
            </p:cNvSpPr>
            <p:nvPr/>
          </p:nvSpPr>
          <p:spPr bwMode="auto">
            <a:xfrm>
              <a:off x="29744988" y="33581975"/>
              <a:ext cx="1296988" cy="274638"/>
            </a:xfrm>
            <a:prstGeom prst="rect">
              <a:avLst/>
            </a:prstGeom>
            <a:noFill/>
            <a:ln w="9525">
              <a:noFill/>
              <a:miter lim="800000"/>
              <a:headEnd/>
              <a:tailEnd/>
            </a:ln>
          </p:spPr>
          <p:txBody>
            <a:bodyPr>
              <a:prstTxWarp prst="textNoShape">
                <a:avLst/>
              </a:prstTxWarp>
              <a:spAutoFit/>
            </a:bodyPr>
            <a:lstStyle/>
            <a:p>
              <a:pPr defTabSz="914400" eaLnBrk="0" hangingPunct="0">
                <a:spcBef>
                  <a:spcPct val="50000"/>
                </a:spcBef>
              </a:pPr>
              <a:r>
                <a:rPr lang="en-US" sz="1200">
                  <a:solidFill>
                    <a:schemeClr val="bg1"/>
                  </a:solidFill>
                </a:rPr>
                <a:t>Located in</a:t>
              </a:r>
            </a:p>
          </p:txBody>
        </p:sp>
      </p:grpSp>
      <p:sp>
        <p:nvSpPr>
          <p:cNvPr id="57347" name="TextBox 43"/>
          <p:cNvSpPr txBox="1">
            <a:spLocks noChangeArrowheads="1"/>
          </p:cNvSpPr>
          <p:nvPr/>
        </p:nvSpPr>
        <p:spPr bwMode="auto">
          <a:xfrm>
            <a:off x="7350125" y="6073775"/>
            <a:ext cx="1562100" cy="369888"/>
          </a:xfrm>
          <a:prstGeom prst="rect">
            <a:avLst/>
          </a:prstGeom>
          <a:noFill/>
          <a:ln w="9525">
            <a:noFill/>
            <a:miter lim="800000"/>
            <a:headEnd/>
            <a:tailEnd/>
          </a:ln>
        </p:spPr>
        <p:txBody>
          <a:bodyPr>
            <a:prstTxWarp prst="textNoShape">
              <a:avLst/>
            </a:prstTxWarp>
            <a:spAutoFit/>
          </a:bodyPr>
          <a:lstStyle/>
          <a:p>
            <a:r>
              <a:rPr lang="en-US"/>
              <a:t>“Bridge files”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28600"/>
            <a:ext cx="8229600" cy="1143000"/>
          </a:xfrm>
        </p:spPr>
        <p:txBody>
          <a:bodyPr/>
          <a:lstStyle/>
          <a:p>
            <a:r>
              <a:rPr lang="en-US" smtClean="0">
                <a:ea typeface="ＭＳ Ｐゴシック" pitchFamily="-65" charset="-128"/>
                <a:cs typeface="ＭＳ Ｐゴシック" pitchFamily="-65" charset="-128"/>
              </a:rPr>
              <a:t>NIF Architecture</a:t>
            </a:r>
          </a:p>
        </p:txBody>
      </p:sp>
      <p:pic>
        <p:nvPicPr>
          <p:cNvPr id="34819" name="Picture 3"/>
          <p:cNvPicPr>
            <a:picLocks noChangeAspect="1"/>
          </p:cNvPicPr>
          <p:nvPr/>
        </p:nvPicPr>
        <p:blipFill>
          <a:blip r:embed="rId2"/>
          <a:srcRect/>
          <a:stretch>
            <a:fillRect/>
          </a:stretch>
        </p:blipFill>
        <p:spPr bwMode="auto">
          <a:xfrm>
            <a:off x="704850" y="762000"/>
            <a:ext cx="7734300" cy="5715000"/>
          </a:xfrm>
          <a:prstGeom prst="rect">
            <a:avLst/>
          </a:prstGeom>
          <a:noFill/>
          <a:ln w="9525">
            <a:noFill/>
            <a:miter lim="800000"/>
            <a:headEnd/>
            <a:tailEnd/>
          </a:ln>
        </p:spPr>
      </p:pic>
      <p:sp>
        <p:nvSpPr>
          <p:cNvPr id="34820" name="TextBox 4"/>
          <p:cNvSpPr txBox="1">
            <a:spLocks noChangeArrowheads="1"/>
          </p:cNvSpPr>
          <p:nvPr/>
        </p:nvSpPr>
        <p:spPr bwMode="auto">
          <a:xfrm>
            <a:off x="3295650" y="6477000"/>
            <a:ext cx="5772150" cy="369888"/>
          </a:xfrm>
          <a:prstGeom prst="rect">
            <a:avLst/>
          </a:prstGeom>
          <a:noFill/>
          <a:ln w="9525">
            <a:noFill/>
            <a:miter lim="800000"/>
            <a:headEnd/>
            <a:tailEnd/>
          </a:ln>
        </p:spPr>
        <p:txBody>
          <a:bodyPr>
            <a:prstTxWarp prst="textNoShape">
              <a:avLst/>
            </a:prstTxWarp>
            <a:spAutoFit/>
          </a:bodyPr>
          <a:lstStyle/>
          <a:p>
            <a:r>
              <a:rPr lang="en-US">
                <a:solidFill>
                  <a:srgbClr val="F79646"/>
                </a:solidFill>
              </a:rPr>
              <a:t>Gupta et al., Neuroinformatics, 2008 Sep;6(3):205-17</a:t>
            </a:r>
          </a:p>
        </p:txBody>
      </p:sp>
      <p:sp>
        <p:nvSpPr>
          <p:cNvPr id="5" name="Oval 4"/>
          <p:cNvSpPr/>
          <p:nvPr/>
        </p:nvSpPr>
        <p:spPr>
          <a:xfrm>
            <a:off x="6705600" y="4038600"/>
            <a:ext cx="1981200" cy="2438400"/>
          </a:xfrm>
          <a:prstGeom prst="ellipse">
            <a:avLst/>
          </a:prstGeom>
          <a:noFill/>
          <a:ln w="38100" cap="flat" cmpd="sng" algn="ctr">
            <a:solidFill>
              <a:srgbClr val="C0B2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76200"/>
            <a:ext cx="8229600" cy="1143000"/>
          </a:xfrm>
        </p:spPr>
        <p:txBody>
          <a:bodyPr/>
          <a:lstStyle/>
          <a:p>
            <a:r>
              <a:rPr lang="en-US" smtClean="0">
                <a:solidFill>
                  <a:srgbClr val="FFFF00"/>
                </a:solidFill>
                <a:ea typeface="ＭＳ Ｐゴシック" pitchFamily="-65" charset="-128"/>
                <a:cs typeface="ＭＳ Ｐゴシック" pitchFamily="-65" charset="-128"/>
              </a:rPr>
              <a:t>Getting the community involved</a:t>
            </a:r>
          </a:p>
        </p:txBody>
      </p:sp>
      <p:sp>
        <p:nvSpPr>
          <p:cNvPr id="59395" name="TextBox 8"/>
          <p:cNvSpPr txBox="1">
            <a:spLocks noChangeArrowheads="1"/>
          </p:cNvSpPr>
          <p:nvPr/>
        </p:nvSpPr>
        <p:spPr bwMode="auto">
          <a:xfrm>
            <a:off x="457200" y="812800"/>
            <a:ext cx="8229600" cy="4539704"/>
          </a:xfrm>
          <a:prstGeom prst="rect">
            <a:avLst/>
          </a:prstGeom>
          <a:noFill/>
          <a:ln w="9525">
            <a:noFill/>
            <a:miter lim="800000"/>
            <a:headEnd/>
            <a:tailEnd/>
          </a:ln>
        </p:spPr>
        <p:txBody>
          <a:bodyPr>
            <a:prstTxWarp prst="textNoShape">
              <a:avLst/>
            </a:prstTxWarp>
            <a:spAutoFit/>
          </a:bodyPr>
          <a:lstStyle/>
          <a:p>
            <a:pPr>
              <a:spcAft>
                <a:spcPts val="600"/>
              </a:spcAft>
              <a:buFont typeface="Arial" pitchFamily="-65" charset="0"/>
              <a:buChar char="•"/>
            </a:pPr>
            <a:r>
              <a:rPr lang="en-US" dirty="0"/>
              <a:t>  </a:t>
            </a:r>
            <a:r>
              <a:rPr lang="en-US" sz="2000" dirty="0"/>
              <a:t>NIF vocabularies provide a semantic layer between neuroscience data and information </a:t>
            </a:r>
            <a:r>
              <a:rPr lang="en-US" sz="2000" dirty="0" smtClean="0"/>
              <a:t>systems</a:t>
            </a:r>
          </a:p>
          <a:p>
            <a:pPr lvl="1">
              <a:spcAft>
                <a:spcPts val="600"/>
              </a:spcAft>
              <a:buFont typeface="Arial" pitchFamily="-65" charset="0"/>
              <a:buChar char="•"/>
            </a:pPr>
            <a:r>
              <a:rPr lang="en-US" sz="2000" dirty="0" smtClean="0"/>
              <a:t>Adhering to best practices promulgated by ontology community important and generally makes thing easier for knowledge engineers</a:t>
            </a:r>
          </a:p>
          <a:p>
            <a:pPr lvl="1">
              <a:spcAft>
                <a:spcPts val="600"/>
              </a:spcAft>
              <a:buFont typeface="Arial" pitchFamily="-65" charset="0"/>
              <a:buChar char="•"/>
            </a:pPr>
            <a:r>
              <a:rPr lang="en-US" sz="2000" dirty="0" smtClean="0"/>
              <a:t>But, they need </a:t>
            </a:r>
            <a:r>
              <a:rPr lang="en-US" sz="2000" dirty="0"/>
              <a:t>to be understood and utilized by neuroscientists  </a:t>
            </a:r>
          </a:p>
          <a:p>
            <a:pPr>
              <a:spcAft>
                <a:spcPts val="600"/>
              </a:spcAft>
              <a:buFont typeface="Arial" pitchFamily="-65" charset="0"/>
              <a:buChar char="•"/>
            </a:pPr>
            <a:r>
              <a:rPr lang="en-US" sz="2000" dirty="0"/>
              <a:t>Vocabularies need to be readily accessible</a:t>
            </a:r>
          </a:p>
          <a:p>
            <a:pPr>
              <a:spcAft>
                <a:spcPts val="600"/>
              </a:spcAft>
              <a:buFont typeface="Arial" pitchFamily="-65" charset="0"/>
              <a:buChar char="•"/>
            </a:pPr>
            <a:r>
              <a:rPr lang="en-US" sz="2000" dirty="0"/>
              <a:t>Modifying and contributing to the vocabularies needs to be easy</a:t>
            </a:r>
          </a:p>
          <a:p>
            <a:pPr lvl="1">
              <a:spcAft>
                <a:spcPts val="600"/>
              </a:spcAft>
              <a:buFont typeface="Arial" pitchFamily="-65" charset="0"/>
              <a:buChar char="•"/>
            </a:pPr>
            <a:r>
              <a:rPr lang="en-US" dirty="0"/>
              <a:t>When annotating data, need to be able to add classes quickly;  can’t wait for usual ontology update cycle</a:t>
            </a:r>
          </a:p>
          <a:p>
            <a:pPr>
              <a:spcAft>
                <a:spcPts val="600"/>
              </a:spcAft>
              <a:buFont typeface="Arial" pitchFamily="-65" charset="0"/>
              <a:buChar char="•"/>
            </a:pPr>
            <a:r>
              <a:rPr lang="en-US" sz="2000" dirty="0"/>
              <a:t>Ontology tools are very difficult to use for non-</a:t>
            </a:r>
            <a:r>
              <a:rPr lang="en-US" sz="2000" dirty="0" err="1"/>
              <a:t>ontologists</a:t>
            </a:r>
            <a:r>
              <a:rPr lang="en-US" sz="2000" dirty="0"/>
              <a:t> and don’t lend themselves well to community development</a:t>
            </a:r>
          </a:p>
          <a:p>
            <a:pPr>
              <a:spcAft>
                <a:spcPts val="600"/>
              </a:spcAft>
              <a:buFont typeface="Arial" pitchFamily="-65" charset="0"/>
              <a:buChar char="•"/>
            </a:pPr>
            <a:endParaRPr lang="en-US" dirty="0"/>
          </a:p>
        </p:txBody>
      </p:sp>
      <p:pic>
        <p:nvPicPr>
          <p:cNvPr id="4" name="Picture 3" descr="Picture 24.png"/>
          <p:cNvPicPr>
            <a:picLocks noChangeAspect="1"/>
          </p:cNvPicPr>
          <p:nvPr/>
        </p:nvPicPr>
        <p:blipFill>
          <a:blip r:embed="rId2"/>
          <a:stretch>
            <a:fillRect/>
          </a:stretch>
        </p:blipFill>
        <p:spPr>
          <a:xfrm>
            <a:off x="3162300" y="5028970"/>
            <a:ext cx="2717122" cy="1683152"/>
          </a:xfrm>
          <a:prstGeom prst="rect">
            <a:avLst/>
          </a:prstGeom>
          <a:solidFill>
            <a:srgbClr val="FFFFFF">
              <a:shade val="85000"/>
            </a:srgbClr>
          </a:solidFill>
          <a:ln w="88900" cap="sq">
            <a:solidFill>
              <a:srgbClr val="4F81B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p:cNvSpPr>
          <p:nvPr>
            <p:ph type="title"/>
          </p:nvPr>
        </p:nvSpPr>
        <p:spPr>
          <a:xfrm>
            <a:off x="596900" y="-152400"/>
            <a:ext cx="8229600" cy="1143000"/>
          </a:xfrm>
        </p:spPr>
        <p:txBody>
          <a:bodyPr/>
          <a:lstStyle/>
          <a:p>
            <a:pPr eaLnBrk="1" hangingPunct="1"/>
            <a:r>
              <a:rPr lang="en-US" smtClean="0">
                <a:ea typeface="ＭＳ Ｐゴシック" pitchFamily="-65" charset="-128"/>
                <a:cs typeface="ＭＳ Ｐゴシック" pitchFamily="-65" charset="-128"/>
              </a:rPr>
              <a:t>NeuroLex Wiki</a:t>
            </a:r>
          </a:p>
        </p:txBody>
      </p:sp>
      <p:pic>
        <p:nvPicPr>
          <p:cNvPr id="60419" name="Picture 4" descr="Picture 14"/>
          <p:cNvPicPr>
            <a:picLocks noChangeAspect="1" noChangeArrowheads="1"/>
          </p:cNvPicPr>
          <p:nvPr/>
        </p:nvPicPr>
        <p:blipFill>
          <a:blip r:embed="rId2"/>
          <a:srcRect/>
          <a:stretch>
            <a:fillRect/>
          </a:stretch>
        </p:blipFill>
        <p:spPr bwMode="auto">
          <a:xfrm>
            <a:off x="495300" y="838200"/>
            <a:ext cx="8331200" cy="5641975"/>
          </a:xfrm>
          <a:prstGeom prst="rect">
            <a:avLst/>
          </a:prstGeom>
          <a:noFill/>
          <a:ln w="9525">
            <a:solidFill>
              <a:schemeClr val="hlink"/>
            </a:solidFill>
            <a:miter lim="800000"/>
            <a:headEnd/>
            <a:tailEnd/>
          </a:ln>
        </p:spPr>
      </p:pic>
      <p:pic>
        <p:nvPicPr>
          <p:cNvPr id="60420" name="Picture 3" descr="Picture 28.png"/>
          <p:cNvPicPr>
            <a:picLocks noChangeAspect="1"/>
          </p:cNvPicPr>
          <p:nvPr/>
        </p:nvPicPr>
        <p:blipFill>
          <a:blip r:embed="rId3"/>
          <a:srcRect/>
          <a:stretch>
            <a:fillRect/>
          </a:stretch>
        </p:blipFill>
        <p:spPr bwMode="auto">
          <a:xfrm>
            <a:off x="533400" y="898525"/>
            <a:ext cx="1066800" cy="1082675"/>
          </a:xfrm>
          <a:prstGeom prst="rect">
            <a:avLst/>
          </a:prstGeom>
          <a:noFill/>
          <a:ln w="9525">
            <a:noFill/>
            <a:miter lim="800000"/>
            <a:headEnd/>
            <a:tailEnd/>
          </a:ln>
        </p:spPr>
      </p:pic>
      <p:sp>
        <p:nvSpPr>
          <p:cNvPr id="60421" name="TextBox 4"/>
          <p:cNvSpPr txBox="1">
            <a:spLocks noChangeArrowheads="1"/>
          </p:cNvSpPr>
          <p:nvPr/>
        </p:nvSpPr>
        <p:spPr bwMode="auto">
          <a:xfrm>
            <a:off x="3505200" y="6480175"/>
            <a:ext cx="4343400" cy="377825"/>
          </a:xfrm>
          <a:prstGeom prst="rect">
            <a:avLst/>
          </a:prstGeom>
          <a:noFill/>
          <a:ln w="9525">
            <a:noFill/>
            <a:miter lim="800000"/>
            <a:headEnd/>
            <a:tailEnd/>
          </a:ln>
        </p:spPr>
        <p:txBody>
          <a:bodyPr>
            <a:prstTxWarp prst="textNoShape">
              <a:avLst/>
            </a:prstTxWarp>
            <a:spAutoFit/>
          </a:bodyPr>
          <a:lstStyle/>
          <a:p>
            <a:r>
              <a:rPr lang="en-US"/>
              <a:t>http://neurolex.org</a:t>
            </a:r>
          </a:p>
        </p:txBody>
      </p:sp>
      <p:sp>
        <p:nvSpPr>
          <p:cNvPr id="60422" name="TextBox 5"/>
          <p:cNvSpPr txBox="1">
            <a:spLocks noChangeArrowheads="1"/>
          </p:cNvSpPr>
          <p:nvPr/>
        </p:nvSpPr>
        <p:spPr bwMode="auto">
          <a:xfrm>
            <a:off x="6794500" y="6480175"/>
            <a:ext cx="2349500" cy="377825"/>
          </a:xfrm>
          <a:prstGeom prst="rect">
            <a:avLst/>
          </a:prstGeom>
          <a:noFill/>
          <a:ln w="9525">
            <a:noFill/>
            <a:miter lim="800000"/>
            <a:headEnd/>
            <a:tailEnd/>
          </a:ln>
        </p:spPr>
        <p:txBody>
          <a:bodyPr>
            <a:prstTxWarp prst="textNoShape">
              <a:avLst/>
            </a:prstTxWarp>
            <a:spAutoFit/>
          </a:bodyPr>
          <a:lstStyle/>
          <a:p>
            <a:r>
              <a:rPr lang="en-US"/>
              <a:t>Stephen Larson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76200"/>
            <a:ext cx="8229600" cy="1143000"/>
          </a:xfrm>
        </p:spPr>
        <p:txBody>
          <a:bodyPr/>
          <a:lstStyle/>
          <a:p>
            <a:r>
              <a:rPr lang="en-US" smtClean="0">
                <a:solidFill>
                  <a:srgbClr val="FFFF00"/>
                </a:solidFill>
                <a:ea typeface="ＭＳ Ｐゴシック" pitchFamily="-65" charset="-128"/>
                <a:cs typeface="ＭＳ Ｐゴシック" pitchFamily="-65" charset="-128"/>
              </a:rPr>
              <a:t>NeuroLex</a:t>
            </a:r>
          </a:p>
        </p:txBody>
      </p:sp>
      <p:sp>
        <p:nvSpPr>
          <p:cNvPr id="61443" name="Content Placeholder 2"/>
          <p:cNvSpPr>
            <a:spLocks noGrp="1"/>
          </p:cNvSpPr>
          <p:nvPr>
            <p:ph idx="1"/>
          </p:nvPr>
        </p:nvSpPr>
        <p:spPr>
          <a:xfrm>
            <a:off x="457200" y="914400"/>
            <a:ext cx="8229600" cy="4525963"/>
          </a:xfrm>
        </p:spPr>
        <p:txBody>
          <a:bodyPr/>
          <a:lstStyle/>
          <a:p>
            <a:r>
              <a:rPr lang="en-US" sz="2800" dirty="0" smtClean="0">
                <a:ea typeface="ＭＳ Ｐゴシック" pitchFamily="-65" charset="-128"/>
                <a:cs typeface="ＭＳ Ｐゴシック" pitchFamily="-65" charset="-128"/>
              </a:rPr>
              <a:t>Lexicon not a “</a:t>
            </a:r>
            <a:r>
              <a:rPr lang="en-US" sz="2800" dirty="0" err="1" smtClean="0">
                <a:ea typeface="ＭＳ Ｐゴシック" pitchFamily="-65" charset="-128"/>
                <a:cs typeface="ＭＳ Ｐゴシック" pitchFamily="-65" charset="-128"/>
              </a:rPr>
              <a:t>pedia</a:t>
            </a:r>
            <a:r>
              <a:rPr lang="en-US" sz="2800" dirty="0" smtClean="0">
                <a:ea typeface="ＭＳ Ｐゴシック" pitchFamily="-65" charset="-128"/>
                <a:cs typeface="ＭＳ Ｐゴシック" pitchFamily="-65" charset="-128"/>
              </a:rPr>
              <a:t>”</a:t>
            </a:r>
          </a:p>
          <a:p>
            <a:pPr lvl="1"/>
            <a:r>
              <a:rPr lang="en-US" sz="2400" dirty="0" smtClean="0">
                <a:ea typeface="ＭＳ Ｐゴシック" pitchFamily="-65" charset="-128"/>
                <a:cs typeface="ＭＳ Ｐゴシック" pitchFamily="-65" charset="-128"/>
              </a:rPr>
              <a:t>Focus on definitions, synonyms and distinguishing criteria rather than everything that is known or is potentially interesting</a:t>
            </a:r>
          </a:p>
          <a:p>
            <a:r>
              <a:rPr lang="en-US" sz="2800" dirty="0" smtClean="0">
                <a:ea typeface="ＭＳ Ｐゴシック" pitchFamily="-65" charset="-128"/>
                <a:cs typeface="ＭＳ Ｐゴシック" pitchFamily="-65" charset="-128"/>
              </a:rPr>
              <a:t>Semantic Media Wiki and some extensions</a:t>
            </a:r>
          </a:p>
          <a:p>
            <a:r>
              <a:rPr lang="en-US" sz="2800" dirty="0" smtClean="0">
                <a:ea typeface="ＭＳ Ｐゴシック" pitchFamily="-65" charset="-128"/>
                <a:cs typeface="ＭＳ Ｐゴシック" pitchFamily="-65" charset="-128"/>
              </a:rPr>
              <a:t>Each concept in NIF is a Wiki page</a:t>
            </a:r>
          </a:p>
          <a:p>
            <a:r>
              <a:rPr lang="en-US" sz="2800" dirty="0" smtClean="0">
                <a:ea typeface="ＭＳ Ｐゴシック" pitchFamily="-65" charset="-128"/>
                <a:cs typeface="ＭＳ Ｐゴシック" pitchFamily="-65" charset="-128"/>
              </a:rPr>
              <a:t>Removes barriers for domain experts who need to contribute and comment on content</a:t>
            </a:r>
          </a:p>
          <a:p>
            <a:pPr lvl="1"/>
            <a:r>
              <a:rPr lang="en-US" sz="2400" dirty="0" smtClean="0">
                <a:ea typeface="ＭＳ Ｐゴシック" pitchFamily="-65" charset="-128"/>
                <a:cs typeface="ＭＳ Ｐゴシック" pitchFamily="-65" charset="-128"/>
              </a:rPr>
              <a:t>Accounts are encouraged but not required</a:t>
            </a:r>
          </a:p>
          <a:p>
            <a:r>
              <a:rPr lang="en-US" sz="2800" dirty="0" smtClean="0">
                <a:ea typeface="ＭＳ Ｐゴシック" pitchFamily="-65" charset="-128"/>
                <a:cs typeface="ＭＳ Ｐゴシック" pitchFamily="-65" charset="-128"/>
                <a:sym typeface="Wingdings" pitchFamily="-65" charset="2"/>
              </a:rPr>
              <a:t>By far my favorite tool for working with ontologies</a:t>
            </a:r>
          </a:p>
          <a:p>
            <a:r>
              <a:rPr lang="en-US" sz="2800" dirty="0" smtClean="0">
                <a:ea typeface="ＭＳ Ｐゴシック" pitchFamily="-65" charset="-128"/>
                <a:cs typeface="ＭＳ Ｐゴシック" pitchFamily="-65" charset="-128"/>
                <a:sym typeface="Wingdings" pitchFamily="-65" charset="2"/>
              </a:rPr>
              <a:t>Working with the International </a:t>
            </a:r>
            <a:r>
              <a:rPr lang="en-US" sz="2800" dirty="0" err="1" smtClean="0">
                <a:ea typeface="ＭＳ Ｐゴシック" pitchFamily="-65" charset="-128"/>
                <a:cs typeface="ＭＳ Ｐゴシック" pitchFamily="-65" charset="-128"/>
                <a:sym typeface="Wingdings" pitchFamily="-65" charset="2"/>
              </a:rPr>
              <a:t>Neuroinformatics</a:t>
            </a:r>
            <a:r>
              <a:rPr lang="en-US" sz="2800" dirty="0" smtClean="0">
                <a:ea typeface="ＭＳ Ｐゴシック" pitchFamily="-65" charset="-128"/>
                <a:cs typeface="ＭＳ Ｐゴシック" pitchFamily="-65" charset="-128"/>
                <a:sym typeface="Wingdings" pitchFamily="-65" charset="2"/>
              </a:rPr>
              <a:t> Coordinating Facility to help shape and expand vocabularies</a:t>
            </a:r>
          </a:p>
          <a:p>
            <a:endParaRPr lang="en-US" sz="2800" dirty="0" smtClean="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4" name="Picture 3" descr="Picture 33.png"/>
          <p:cNvPicPr>
            <a:picLocks noChangeAspect="1"/>
          </p:cNvPicPr>
          <p:nvPr/>
        </p:nvPicPr>
        <p:blipFill>
          <a:blip r:embed="rId2"/>
          <a:srcRect/>
          <a:stretch>
            <a:fillRect/>
          </a:stretch>
        </p:blipFill>
        <p:spPr bwMode="auto">
          <a:xfrm>
            <a:off x="762000" y="228600"/>
            <a:ext cx="7239000" cy="5210175"/>
          </a:xfrm>
          <a:prstGeom prst="rect">
            <a:avLst/>
          </a:prstGeom>
          <a:solidFill>
            <a:srgbClr val="FFFFFF">
              <a:shade val="85000"/>
            </a:srgbClr>
          </a:solidFill>
          <a:ln w="88900" cap="sq">
            <a:solidFill>
              <a:srgbClr val="4F81B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3491" name="TextBox 4"/>
          <p:cNvSpPr txBox="1">
            <a:spLocks noChangeArrowheads="1"/>
          </p:cNvSpPr>
          <p:nvPr/>
        </p:nvSpPr>
        <p:spPr bwMode="auto">
          <a:xfrm>
            <a:off x="228600" y="5438775"/>
            <a:ext cx="8534400" cy="1354138"/>
          </a:xfrm>
          <a:prstGeom prst="rect">
            <a:avLst/>
          </a:prstGeom>
          <a:noFill/>
          <a:ln w="9525">
            <a:noFill/>
            <a:miter lim="800000"/>
            <a:headEnd/>
            <a:tailEnd/>
          </a:ln>
        </p:spPr>
        <p:txBody>
          <a:bodyPr>
            <a:prstTxWarp prst="textNoShape">
              <a:avLst/>
            </a:prstTxWarp>
            <a:spAutoFit/>
          </a:bodyPr>
          <a:lstStyle/>
          <a:p>
            <a:pPr>
              <a:buFont typeface="Arial" pitchFamily="-65" charset="0"/>
              <a:buChar char="•"/>
            </a:pPr>
            <a:r>
              <a:rPr lang="en-US" sz="1600"/>
              <a:t>Easy to add and delete classes, synonyms, definitions</a:t>
            </a:r>
          </a:p>
          <a:p>
            <a:pPr>
              <a:buFont typeface="Arial" pitchFamily="-65" charset="0"/>
              <a:buChar char="•"/>
            </a:pPr>
            <a:r>
              <a:rPr lang="en-US" sz="1600"/>
              <a:t>Easy to modify existing entries</a:t>
            </a:r>
          </a:p>
          <a:p>
            <a:pPr>
              <a:buFont typeface="Arial" pitchFamily="-65" charset="0"/>
              <a:buChar char="•"/>
            </a:pPr>
            <a:r>
              <a:rPr lang="en-US" sz="1600"/>
              <a:t>Easy to navigate hierarchies and generate custom views, e.g., all brain regions and their definitions</a:t>
            </a:r>
          </a:p>
          <a:p>
            <a:pPr>
              <a:buFont typeface="Arial" pitchFamily="-65" charset="0"/>
              <a:buChar char="•"/>
            </a:pPr>
            <a:r>
              <a:rPr lang="en-US" sz="1600"/>
              <a:t>Can set up templates to simplify input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181600" y="533400"/>
            <a:ext cx="3962400" cy="107791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200" dirty="0">
                <a:solidFill>
                  <a:srgbClr val="E4FF12"/>
                </a:solidFill>
              </a:rPr>
              <a:t>What does this mean?</a:t>
            </a:r>
          </a:p>
        </p:txBody>
      </p:sp>
      <p:pic>
        <p:nvPicPr>
          <p:cNvPr id="5" name="Picture 2" descr="Composite.tiff                                                 000030E2Apple                          ABA78158:"/>
          <p:cNvPicPr>
            <a:picLocks noChangeAspect="1" noChangeArrowheads="1"/>
          </p:cNvPicPr>
          <p:nvPr/>
        </p:nvPicPr>
        <p:blipFill>
          <a:blip r:embed="rId2"/>
          <a:srcRect/>
          <a:stretch>
            <a:fillRect/>
          </a:stretch>
        </p:blipFill>
        <p:spPr bwMode="auto">
          <a:xfrm>
            <a:off x="334963" y="174625"/>
            <a:ext cx="4737100" cy="6503988"/>
          </a:xfrm>
          <a:prstGeom prst="rect">
            <a:avLst/>
          </a:prstGeom>
          <a:noFill/>
          <a:ln w="9525">
            <a:solidFill>
              <a:srgbClr val="FF6600"/>
            </a:solidFill>
            <a:miter lim="800000"/>
            <a:headEnd/>
            <a:tailEnd/>
          </a:ln>
        </p:spPr>
      </p:pic>
      <p:sp>
        <p:nvSpPr>
          <p:cNvPr id="6" name="Rounded Rectangle 5"/>
          <p:cNvSpPr/>
          <p:nvPr/>
        </p:nvSpPr>
        <p:spPr bwMode="auto">
          <a:xfrm>
            <a:off x="5549900" y="1611313"/>
            <a:ext cx="3035300" cy="2655887"/>
          </a:xfrm>
          <a:prstGeom prst="roundRect">
            <a:avLst/>
          </a:prstGeom>
          <a:noFill/>
          <a:ln w="9525" cap="flat" cmpd="sng" algn="ctr">
            <a:noFill/>
            <a:prstDash val="solid"/>
            <a:round/>
            <a:headEnd type="none" w="med" len="med"/>
            <a:tailEnd type="none" w="med" len="med"/>
          </a:ln>
          <a:effectLst/>
        </p:spPr>
        <p:txBody>
          <a:bodyPr>
            <a:prstTxWarp prst="textNoShape">
              <a:avLst/>
            </a:prstTxWarp>
          </a:bodyPr>
          <a:lstStyle/>
          <a:p>
            <a:pPr>
              <a:buFont typeface="Arial"/>
              <a:buChar char="•"/>
              <a:defRPr/>
            </a:pPr>
            <a:r>
              <a:rPr lang="en-US" sz="2000" dirty="0">
                <a:solidFill>
                  <a:srgbClr val="FFFFFF"/>
                </a:solidFill>
                <a:latin typeface="+mj-lt"/>
                <a:ea typeface="Osaka" charset="-128"/>
                <a:cs typeface="Osaka" charset="-128"/>
              </a:rPr>
              <a:t>3D Volumes</a:t>
            </a:r>
          </a:p>
          <a:p>
            <a:pPr>
              <a:buFont typeface="Arial"/>
              <a:buChar char="•"/>
              <a:defRPr/>
            </a:pPr>
            <a:r>
              <a:rPr lang="en-US" sz="2000" dirty="0">
                <a:solidFill>
                  <a:srgbClr val="FFFFFF"/>
                </a:solidFill>
                <a:latin typeface="+mj-lt"/>
                <a:ea typeface="Osaka" charset="-128"/>
                <a:cs typeface="Osaka" charset="-128"/>
              </a:rPr>
              <a:t>2D Images</a:t>
            </a:r>
          </a:p>
          <a:p>
            <a:pPr>
              <a:buFont typeface="Arial"/>
              <a:buChar char="•"/>
              <a:defRPr/>
            </a:pPr>
            <a:r>
              <a:rPr lang="en-US" sz="2000" dirty="0">
                <a:solidFill>
                  <a:srgbClr val="FFFFFF"/>
                </a:solidFill>
                <a:latin typeface="+mj-lt"/>
                <a:ea typeface="Osaka" charset="-128"/>
                <a:cs typeface="Osaka" charset="-128"/>
              </a:rPr>
              <a:t>Surface meshes</a:t>
            </a:r>
          </a:p>
          <a:p>
            <a:pPr>
              <a:buFont typeface="Arial"/>
              <a:buChar char="•"/>
              <a:defRPr/>
            </a:pPr>
            <a:r>
              <a:rPr lang="en-US" sz="2000" dirty="0">
                <a:solidFill>
                  <a:srgbClr val="FFFFFF"/>
                </a:solidFill>
                <a:latin typeface="+mj-lt"/>
                <a:ea typeface="Osaka" charset="-128"/>
                <a:cs typeface="Osaka" charset="-128"/>
              </a:rPr>
              <a:t>Tree structure</a:t>
            </a:r>
          </a:p>
          <a:p>
            <a:pPr>
              <a:buFont typeface="Arial"/>
              <a:buChar char="•"/>
              <a:defRPr/>
            </a:pPr>
            <a:r>
              <a:rPr lang="en-US" sz="2000" dirty="0">
                <a:solidFill>
                  <a:srgbClr val="FFFFFF"/>
                </a:solidFill>
                <a:latin typeface="+mj-lt"/>
                <a:ea typeface="Osaka" charset="-128"/>
                <a:cs typeface="Osaka" charset="-128"/>
              </a:rPr>
              <a:t>Ball </a:t>
            </a:r>
            <a:r>
              <a:rPr lang="en-US" sz="2400" dirty="0">
                <a:solidFill>
                  <a:srgbClr val="FFFFFF"/>
                </a:solidFill>
                <a:latin typeface="+mj-lt"/>
                <a:ea typeface="Osaka" charset="-128"/>
                <a:cs typeface="Osaka" charset="-128"/>
              </a:rPr>
              <a:t>and</a:t>
            </a:r>
            <a:r>
              <a:rPr lang="en-US" sz="2000" dirty="0">
                <a:solidFill>
                  <a:srgbClr val="FFFFFF"/>
                </a:solidFill>
                <a:latin typeface="+mj-lt"/>
                <a:ea typeface="Osaka" charset="-128"/>
                <a:cs typeface="Osaka" charset="-128"/>
              </a:rPr>
              <a:t> stick models</a:t>
            </a:r>
          </a:p>
          <a:p>
            <a:pPr>
              <a:buFont typeface="Arial"/>
              <a:buChar char="•"/>
              <a:defRPr/>
            </a:pPr>
            <a:r>
              <a:rPr lang="en-US" sz="2000" dirty="0">
                <a:solidFill>
                  <a:srgbClr val="FFFFFF"/>
                </a:solidFill>
                <a:latin typeface="+mj-lt"/>
                <a:ea typeface="Osaka" charset="-128"/>
                <a:cs typeface="Osaka" charset="-128"/>
              </a:rPr>
              <a:t>Little squiggly lines</a:t>
            </a:r>
          </a:p>
        </p:txBody>
      </p:sp>
      <p:sp>
        <p:nvSpPr>
          <p:cNvPr id="21" name="Oval 20"/>
          <p:cNvSpPr/>
          <p:nvPr/>
        </p:nvSpPr>
        <p:spPr>
          <a:xfrm>
            <a:off x="5181600" y="4802188"/>
            <a:ext cx="1066800" cy="6096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accent6">
                    <a:lumMod val="20000"/>
                    <a:lumOff val="80000"/>
                  </a:schemeClr>
                </a:solidFill>
              </a:rPr>
              <a:t>Data</a:t>
            </a:r>
            <a:endParaRPr lang="en-US" dirty="0">
              <a:solidFill>
                <a:schemeClr val="accent6">
                  <a:lumMod val="20000"/>
                  <a:lumOff val="80000"/>
                </a:schemeClr>
              </a:solidFill>
            </a:endParaRPr>
          </a:p>
        </p:txBody>
      </p:sp>
      <p:sp>
        <p:nvSpPr>
          <p:cNvPr id="22" name="Oval 21"/>
          <p:cNvSpPr/>
          <p:nvPr/>
        </p:nvSpPr>
        <p:spPr>
          <a:xfrm>
            <a:off x="7696200" y="4802188"/>
            <a:ext cx="1447800" cy="6096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accent6">
                    <a:lumMod val="20000"/>
                    <a:lumOff val="80000"/>
                  </a:schemeClr>
                </a:solidFill>
              </a:rPr>
              <a:t>People</a:t>
            </a:r>
            <a:endParaRPr lang="en-US" dirty="0">
              <a:solidFill>
                <a:schemeClr val="accent6">
                  <a:lumMod val="20000"/>
                  <a:lumOff val="80000"/>
                </a:schemeClr>
              </a:solidFill>
            </a:endParaRPr>
          </a:p>
        </p:txBody>
      </p:sp>
      <p:sp>
        <p:nvSpPr>
          <p:cNvPr id="23" name="Oval 22"/>
          <p:cNvSpPr/>
          <p:nvPr/>
        </p:nvSpPr>
        <p:spPr>
          <a:xfrm>
            <a:off x="5397500" y="5791200"/>
            <a:ext cx="3136900" cy="6858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chemeClr val="accent6">
                    <a:lumMod val="20000"/>
                    <a:lumOff val="80000"/>
                  </a:schemeClr>
                </a:solidFill>
              </a:rPr>
              <a:t>Information systems</a:t>
            </a:r>
            <a:endParaRPr lang="en-US" sz="1600" dirty="0">
              <a:solidFill>
                <a:schemeClr val="accent6">
                  <a:lumMod val="20000"/>
                  <a:lumOff val="80000"/>
                </a:schemeClr>
              </a:solidFill>
            </a:endParaRPr>
          </a:p>
        </p:txBody>
      </p:sp>
      <p:cxnSp>
        <p:nvCxnSpPr>
          <p:cNvPr id="52" name="Straight Arrow Connector 51"/>
          <p:cNvCxnSpPr>
            <a:stCxn id="21" idx="6"/>
          </p:cNvCxnSpPr>
          <p:nvPr/>
        </p:nvCxnSpPr>
        <p:spPr>
          <a:xfrm flipV="1">
            <a:off x="6248400" y="5105400"/>
            <a:ext cx="1447800" cy="1588"/>
          </a:xfrm>
          <a:prstGeom prst="straightConnector1">
            <a:avLst/>
          </a:prstGeom>
          <a:ln w="19050" cap="flat" cmpd="sng" algn="ctr">
            <a:solidFill>
              <a:srgbClr val="FFFF00"/>
            </a:solidFill>
            <a:prstDash val="solid"/>
            <a:round/>
            <a:headEnd type="arrow" w="med" len="med"/>
            <a:tailEnd type="arrow" w="med" len="med"/>
          </a:ln>
          <a:effectLst>
            <a:outerShdw blurRad="50800" dist="38100" dir="2700000">
              <a:srgbClr val="000000">
                <a:alpha val="43000"/>
              </a:srgbClr>
            </a:outerShdw>
          </a:effectLst>
        </p:spPr>
        <p:style>
          <a:lnRef idx="1">
            <a:schemeClr val="accent2"/>
          </a:lnRef>
          <a:fillRef idx="0">
            <a:schemeClr val="accent2"/>
          </a:fillRef>
          <a:effectRef idx="0">
            <a:schemeClr val="accent2"/>
          </a:effectRef>
          <a:fontRef idx="minor">
            <a:schemeClr val="tx1"/>
          </a:fontRef>
        </p:style>
      </p:cxnSp>
      <p:cxnSp>
        <p:nvCxnSpPr>
          <p:cNvPr id="63" name="Elbow Connector 62"/>
          <p:cNvCxnSpPr>
            <a:stCxn id="21" idx="4"/>
            <a:endCxn id="23" idx="0"/>
          </p:cNvCxnSpPr>
          <p:nvPr/>
        </p:nvCxnSpPr>
        <p:spPr>
          <a:xfrm rot="16200000" flipH="1">
            <a:off x="6150769" y="4976019"/>
            <a:ext cx="379412" cy="1250950"/>
          </a:xfrm>
          <a:prstGeom prst="bentConnector3">
            <a:avLst>
              <a:gd name="adj1" fmla="val 50000"/>
            </a:avLst>
          </a:prstGeom>
          <a:ln w="19050" cap="flat" cmpd="sng" algn="ctr">
            <a:solidFill>
              <a:srgbClr val="FFFF00"/>
            </a:solidFill>
            <a:prstDash val="solid"/>
            <a:round/>
            <a:headEnd w="med" len="med"/>
            <a:tailEnd type="arrow" w="med" len="med"/>
          </a:ln>
          <a:effectLst>
            <a:outerShdw blurRad="50800" dist="38100" dir="2700000">
              <a:srgbClr val="000000">
                <a:alpha val="43000"/>
              </a:srgbClr>
            </a:outerShdw>
          </a:effectLst>
        </p:spPr>
        <p:style>
          <a:lnRef idx="1">
            <a:schemeClr val="accent2"/>
          </a:lnRef>
          <a:fillRef idx="0">
            <a:schemeClr val="accent2"/>
          </a:fillRef>
          <a:effectRef idx="0">
            <a:schemeClr val="accent2"/>
          </a:effectRef>
          <a:fontRef idx="minor">
            <a:schemeClr val="tx1"/>
          </a:fontRef>
        </p:style>
      </p:cxnSp>
      <p:cxnSp>
        <p:nvCxnSpPr>
          <p:cNvPr id="64" name="Elbow Connector 63"/>
          <p:cNvCxnSpPr>
            <a:stCxn id="22" idx="4"/>
            <a:endCxn id="23" idx="0"/>
          </p:cNvCxnSpPr>
          <p:nvPr/>
        </p:nvCxnSpPr>
        <p:spPr>
          <a:xfrm rot="5400000">
            <a:off x="7503319" y="4874419"/>
            <a:ext cx="379412" cy="1454150"/>
          </a:xfrm>
          <a:prstGeom prst="bentConnector3">
            <a:avLst>
              <a:gd name="adj1" fmla="val 50000"/>
            </a:avLst>
          </a:prstGeom>
          <a:ln w="19050" cap="flat" cmpd="sng" algn="ctr">
            <a:solidFill>
              <a:srgbClr val="FFFF00"/>
            </a:solidFill>
            <a:prstDash val="solid"/>
            <a:round/>
            <a:headEnd w="med" len="med"/>
            <a:tailEnd type="arrow" w="med" len="med"/>
          </a:ln>
          <a:effectLst>
            <a:outerShdw blurRad="50800" dist="38100" dir="2700000">
              <a:srgbClr val="000000">
                <a:alpha val="43000"/>
              </a:srgbClr>
            </a:outerShdw>
          </a:effectLst>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00"/>
                </a:solidFill>
              </a:rPr>
              <a:t>Whither the wiki?</a:t>
            </a:r>
            <a:endParaRPr lang="en-US" dirty="0">
              <a:solidFill>
                <a:srgbClr val="FFFF00"/>
              </a:solidFill>
            </a:endParaRPr>
          </a:p>
        </p:txBody>
      </p:sp>
      <p:sp>
        <p:nvSpPr>
          <p:cNvPr id="3" name="Content Placeholder 2"/>
          <p:cNvSpPr>
            <a:spLocks noGrp="1"/>
          </p:cNvSpPr>
          <p:nvPr>
            <p:ph idx="1"/>
          </p:nvPr>
        </p:nvSpPr>
        <p:spPr>
          <a:xfrm>
            <a:off x="457200" y="1422400"/>
            <a:ext cx="8229600" cy="4525963"/>
          </a:xfrm>
        </p:spPr>
        <p:txBody>
          <a:bodyPr/>
          <a:lstStyle/>
          <a:p>
            <a:r>
              <a:rPr lang="en-US" sz="2800" dirty="0" smtClean="0"/>
              <a:t>We are still trying out different workflows and strategies for the Wiki</a:t>
            </a:r>
          </a:p>
          <a:p>
            <a:pPr lvl="1"/>
            <a:r>
              <a:rPr lang="en-US" sz="2400" dirty="0" err="1" smtClean="0"/>
              <a:t>Neurolex</a:t>
            </a:r>
            <a:r>
              <a:rPr lang="en-US" sz="2400" dirty="0" smtClean="0"/>
              <a:t> </a:t>
            </a:r>
            <a:r>
              <a:rPr lang="en-US" sz="2400" dirty="0" err="1" smtClean="0">
                <a:sym typeface="Wingdings"/>
              </a:rPr>
              <a:t></a:t>
            </a:r>
            <a:r>
              <a:rPr lang="en-US" sz="2400" dirty="0" smtClean="0">
                <a:sym typeface="Wingdings"/>
              </a:rPr>
              <a:t> NIFSTD (</a:t>
            </a:r>
            <a:r>
              <a:rPr lang="en-US" sz="2400" dirty="0" err="1" smtClean="0">
                <a:sym typeface="Wingdings"/>
              </a:rPr>
              <a:t>curated</a:t>
            </a:r>
            <a:r>
              <a:rPr lang="en-US" sz="2400" dirty="0" smtClean="0">
                <a:sym typeface="Wingdings"/>
              </a:rPr>
              <a:t> process);  NIFSTD </a:t>
            </a:r>
            <a:r>
              <a:rPr lang="en-US" sz="2400" dirty="0" err="1" smtClean="0">
                <a:sym typeface="Wingdings"/>
              </a:rPr>
              <a:t></a:t>
            </a:r>
            <a:r>
              <a:rPr lang="en-US" sz="2400" dirty="0" smtClean="0">
                <a:sym typeface="Wingdings"/>
              </a:rPr>
              <a:t> </a:t>
            </a:r>
            <a:r>
              <a:rPr lang="en-US" sz="2400" dirty="0" err="1" smtClean="0">
                <a:sym typeface="Wingdings"/>
              </a:rPr>
              <a:t>Neurolex</a:t>
            </a:r>
            <a:endParaRPr lang="en-US" sz="2400" dirty="0" smtClean="0"/>
          </a:p>
          <a:p>
            <a:pPr lvl="1"/>
            <a:r>
              <a:rPr lang="en-US" sz="2400" dirty="0" smtClean="0"/>
              <a:t>Don’t think it’s a good tool for deep ontology building</a:t>
            </a:r>
          </a:p>
          <a:p>
            <a:pPr lvl="1"/>
            <a:r>
              <a:rPr lang="en-US" sz="2400" dirty="0" smtClean="0"/>
              <a:t>Keeping things in sync is a problem</a:t>
            </a:r>
          </a:p>
          <a:p>
            <a:r>
              <a:rPr lang="en-US" sz="2800" dirty="0" smtClean="0"/>
              <a:t>Excellent for adding categories, definitions, synonyms etc</a:t>
            </a:r>
          </a:p>
          <a:p>
            <a:pPr lvl="1"/>
            <a:r>
              <a:rPr lang="en-US" sz="2400" dirty="0" smtClean="0"/>
              <a:t>Something very satisfying about leaving knowledge behind very visibly</a:t>
            </a:r>
          </a:p>
          <a:p>
            <a:pPr lvl="1"/>
            <a:r>
              <a:rPr lang="en-US" sz="2400" dirty="0" smtClean="0"/>
              <a:t>Interested </a:t>
            </a:r>
            <a:r>
              <a:rPr lang="en-US" sz="2400" dirty="0" err="1" smtClean="0"/>
              <a:t>vs</a:t>
            </a:r>
            <a:r>
              <a:rPr lang="en-US" sz="2400" dirty="0" smtClean="0"/>
              <a:t> co-opted parties might need different mechanisms:  that’s OK</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190500"/>
            <a:ext cx="8229600" cy="1143000"/>
          </a:xfrm>
        </p:spPr>
        <p:txBody>
          <a:bodyPr/>
          <a:lstStyle/>
          <a:p>
            <a:r>
              <a:rPr lang="en-US" dirty="0" smtClean="0">
                <a:solidFill>
                  <a:srgbClr val="FFFF00"/>
                </a:solidFill>
                <a:ea typeface="ＭＳ Ｐゴシック" pitchFamily="-65" charset="-128"/>
                <a:cs typeface="ＭＳ Ｐゴシック" pitchFamily="-65" charset="-128"/>
              </a:rPr>
              <a:t>NIF in practice</a:t>
            </a:r>
          </a:p>
        </p:txBody>
      </p:sp>
      <p:sp>
        <p:nvSpPr>
          <p:cNvPr id="65539" name="Content Placeholder 2"/>
          <p:cNvSpPr>
            <a:spLocks noGrp="1"/>
          </p:cNvSpPr>
          <p:nvPr>
            <p:ph idx="1"/>
          </p:nvPr>
        </p:nvSpPr>
        <p:spPr>
          <a:xfrm>
            <a:off x="457200" y="825500"/>
            <a:ext cx="8229600" cy="4525963"/>
          </a:xfrm>
        </p:spPr>
        <p:txBody>
          <a:bodyPr/>
          <a:lstStyle/>
          <a:p>
            <a:r>
              <a:rPr lang="en-US" dirty="0" smtClean="0">
                <a:ea typeface="ＭＳ Ｐゴシック" pitchFamily="-65" charset="-128"/>
                <a:cs typeface="ＭＳ Ｐゴシック" pitchFamily="-65" charset="-128"/>
              </a:rPr>
              <a:t>NIF 1.5:  Major upgrade</a:t>
            </a:r>
          </a:p>
          <a:p>
            <a:r>
              <a:rPr lang="en-US" dirty="0" smtClean="0">
                <a:ea typeface="ＭＳ Ｐゴシック" pitchFamily="-65" charset="-128"/>
                <a:cs typeface="ＭＳ Ｐゴシック" pitchFamily="-65" charset="-128"/>
              </a:rPr>
              <a:t>Challenges moving forward</a:t>
            </a:r>
          </a:p>
          <a:p>
            <a:pPr lvl="1"/>
            <a:r>
              <a:rPr lang="en-US" dirty="0" smtClean="0"/>
              <a:t>Usability</a:t>
            </a:r>
          </a:p>
          <a:p>
            <a:pPr lvl="2"/>
            <a:r>
              <a:rPr lang="en-US" dirty="0" smtClean="0">
                <a:ea typeface="ＭＳ Ｐゴシック" pitchFamily="-65" charset="-128"/>
              </a:rPr>
              <a:t>User interfaces for search and display</a:t>
            </a:r>
          </a:p>
          <a:p>
            <a:pPr lvl="1"/>
            <a:r>
              <a:rPr lang="en-US" dirty="0" smtClean="0"/>
              <a:t>Comprehensibility</a:t>
            </a:r>
          </a:p>
          <a:p>
            <a:pPr lvl="2"/>
            <a:r>
              <a:rPr lang="en-US" dirty="0" smtClean="0">
                <a:ea typeface="ＭＳ Ｐゴシック" pitchFamily="-65" charset="-128"/>
              </a:rPr>
              <a:t>I’ve got my results;  what do they mean?</a:t>
            </a:r>
          </a:p>
          <a:p>
            <a:pPr lvl="3"/>
            <a:r>
              <a:rPr lang="en-US" dirty="0" smtClean="0">
                <a:ea typeface="ＭＳ Ｐゴシック" pitchFamily="-65" charset="-128"/>
              </a:rPr>
              <a:t>As number of resources increases, presentation of content in a meaningful way becomes more challenging</a:t>
            </a:r>
          </a:p>
          <a:p>
            <a:pPr lvl="3"/>
            <a:r>
              <a:rPr lang="en-US" dirty="0" smtClean="0">
                <a:ea typeface="ＭＳ Ｐゴシック" pitchFamily="-65" charset="-128"/>
              </a:rPr>
              <a:t>Many databases are very complicated and making a view that is comprehensible to a naïve user is difficult</a:t>
            </a:r>
          </a:p>
          <a:p>
            <a:r>
              <a:rPr lang="en-US" dirty="0" smtClean="0">
                <a:ea typeface="ＭＳ Ｐゴシック" pitchFamily="-65" charset="-128"/>
                <a:cs typeface="ＭＳ Ｐゴシック" pitchFamily="-65" charset="-128"/>
              </a:rPr>
              <a:t>Adoption</a:t>
            </a:r>
          </a:p>
          <a:p>
            <a:pPr lvl="1"/>
            <a:r>
              <a:rPr lang="en-US" dirty="0" smtClean="0"/>
              <a:t>Will neuroscientists be willing to work within a framework?</a:t>
            </a:r>
          </a:p>
          <a:p>
            <a:pPr lvl="1"/>
            <a:endParaRPr lang="en-US" dirty="0" smtClean="0"/>
          </a:p>
          <a:p>
            <a:pPr lvl="1"/>
            <a:endParaRPr lang="en-US" dirty="0" smtClean="0"/>
          </a:p>
          <a:p>
            <a:pPr lvl="2">
              <a:buFont typeface="Arial" pitchFamily="-65" charset="0"/>
              <a:buNone/>
            </a:pPr>
            <a:endParaRPr lang="en-US" dirty="0" smtClean="0">
              <a:ea typeface="ＭＳ Ｐゴシック" pitchFamily="-65"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772400" cy="1143000"/>
          </a:xfrm>
        </p:spPr>
        <p:txBody>
          <a:bodyPr/>
          <a:lstStyle/>
          <a:p>
            <a:r>
              <a:rPr lang="en-US" dirty="0" smtClean="0">
                <a:solidFill>
                  <a:srgbClr val="FFFF00"/>
                </a:solidFill>
              </a:rPr>
              <a:t>Musings from the NIF: 1</a:t>
            </a:r>
            <a:endParaRPr lang="en-US" dirty="0">
              <a:solidFill>
                <a:srgbClr val="FFFF00"/>
              </a:solidFill>
            </a:endParaRPr>
          </a:p>
        </p:txBody>
      </p:sp>
      <p:sp>
        <p:nvSpPr>
          <p:cNvPr id="3" name="Content Placeholder 2"/>
          <p:cNvSpPr>
            <a:spLocks noGrp="1"/>
          </p:cNvSpPr>
          <p:nvPr>
            <p:ph sz="half" idx="1"/>
          </p:nvPr>
        </p:nvSpPr>
        <p:spPr>
          <a:xfrm>
            <a:off x="381000" y="762000"/>
            <a:ext cx="8305800" cy="4114800"/>
          </a:xfrm>
        </p:spPr>
        <p:txBody>
          <a:bodyPr>
            <a:noAutofit/>
          </a:bodyPr>
          <a:lstStyle/>
          <a:p>
            <a:r>
              <a:rPr lang="en-US" sz="1800" dirty="0" smtClean="0"/>
              <a:t>Getting communities to appreciate, develop, adopt and use common vocabularies which enable searching across the data and resources of the community is difficult</a:t>
            </a:r>
          </a:p>
          <a:p>
            <a:pPr lvl="1"/>
            <a:r>
              <a:rPr lang="en-US" sz="1400" dirty="0" smtClean="0"/>
              <a:t> "The nice thing about standards is that we have so many of </a:t>
            </a:r>
            <a:r>
              <a:rPr lang="en-US" sz="1600" dirty="0" smtClean="0"/>
              <a:t> them."  </a:t>
            </a:r>
          </a:p>
          <a:p>
            <a:pPr lvl="1"/>
            <a:r>
              <a:rPr lang="en-US" sz="1400" dirty="0" smtClean="0"/>
              <a:t>Community hasn’t yet agreed upon a standard system of identifiers for concepts, and maintaining that system</a:t>
            </a:r>
          </a:p>
          <a:p>
            <a:pPr lvl="1"/>
            <a:r>
              <a:rPr lang="en-US" sz="1400" dirty="0" smtClean="0"/>
              <a:t>Misunderstandings about ontologies</a:t>
            </a:r>
          </a:p>
          <a:p>
            <a:r>
              <a:rPr lang="en-US" sz="2000" dirty="0" smtClean="0"/>
              <a:t>The value of making resources discoverable is not appreciated</a:t>
            </a:r>
          </a:p>
          <a:p>
            <a:pPr lvl="1"/>
            <a:r>
              <a:rPr lang="en-US" sz="1400" dirty="0" smtClean="0"/>
              <a:t>Most resource providers are willing to share, but not to go out of the way to make their resources discoverable and </a:t>
            </a:r>
            <a:r>
              <a:rPr lang="en-US" sz="1400" dirty="0" err="1" smtClean="0"/>
              <a:t>integrateable</a:t>
            </a:r>
            <a:endParaRPr lang="en-US" sz="1400" dirty="0" smtClean="0"/>
          </a:p>
          <a:p>
            <a:pPr lvl="1"/>
            <a:r>
              <a:rPr lang="en-US" sz="1400" dirty="0" smtClean="0"/>
              <a:t>Data and paper generation most valued</a:t>
            </a:r>
          </a:p>
          <a:p>
            <a:pPr lvl="1"/>
            <a:r>
              <a:rPr lang="en-US" sz="1400" dirty="0" smtClean="0"/>
              <a:t>The problem is particularly acute for literature (although perhaps that is changing on a small scale)</a:t>
            </a:r>
          </a:p>
          <a:p>
            <a:r>
              <a:rPr lang="en-US" sz="1800" dirty="0" smtClean="0"/>
              <a:t>Web communities need to follow best practices in describing and organizing their resources and making them discoverable</a:t>
            </a:r>
          </a:p>
          <a:p>
            <a:pPr lvl="1"/>
            <a:r>
              <a:rPr lang="en-US" sz="1600" dirty="0" smtClean="0"/>
              <a:t>Best practices, particularly as promulgated by research scientists within their laboratories, have not kept pace with opportunities</a:t>
            </a:r>
          </a:p>
          <a:p>
            <a:pPr>
              <a:spcBef>
                <a:spcPts val="100"/>
              </a:spcBef>
            </a:pPr>
            <a:r>
              <a:rPr lang="en-US" sz="1800" dirty="0" smtClean="0">
                <a:solidFill>
                  <a:srgbClr val="FFFF00"/>
                </a:solidFill>
              </a:rPr>
              <a:t>Web communities need to offer formal training in the nature of  the best practices and their use, and to embrace them as an integral  part of research projects conducted by the community. </a:t>
            </a:r>
          </a:p>
          <a:p>
            <a:pPr>
              <a:spcBef>
                <a:spcPts val="100"/>
              </a:spcBef>
            </a:pPr>
            <a:r>
              <a:rPr lang="en-US" sz="1800" dirty="0" smtClean="0">
                <a:solidFill>
                  <a:srgbClr val="FFFF00"/>
                </a:solidFill>
              </a:rPr>
              <a:t>Task is too large for a single community;  would like better models of cooperation and collaboration  </a:t>
            </a:r>
            <a:r>
              <a:rPr lang="en-US" sz="2400" dirty="0" smtClean="0">
                <a:solidFill>
                  <a:srgbClr val="FFFF00"/>
                </a:solidFill>
              </a:rPr>
              <a:t>   </a:t>
            </a:r>
            <a:endParaRPr lang="en-US" sz="2000" dirty="0" smtClean="0">
              <a:solidFill>
                <a:srgbClr val="FFFF00"/>
              </a:solidFill>
            </a:endParaRPr>
          </a:p>
          <a:p>
            <a:endParaRPr lang="en-US" sz="1600" dirty="0" smtClean="0"/>
          </a:p>
          <a:p>
            <a:endParaRPr lang="en-US" sz="1600" dirty="0"/>
          </a:p>
        </p:txBody>
      </p:sp>
      <p:sp>
        <p:nvSpPr>
          <p:cNvPr id="5" name="TextBox 4"/>
          <p:cNvSpPr txBox="1"/>
          <p:nvPr/>
        </p:nvSpPr>
        <p:spPr>
          <a:xfrm>
            <a:off x="6096000" y="6477000"/>
            <a:ext cx="2743200" cy="381000"/>
          </a:xfrm>
          <a:prstGeom prst="rect">
            <a:avLst/>
          </a:prstGeom>
          <a:noFill/>
        </p:spPr>
        <p:txBody>
          <a:bodyPr wrap="square" rtlCol="0">
            <a:spAutoFit/>
          </a:bodyPr>
          <a:lstStyle/>
          <a:p>
            <a:r>
              <a:rPr lang="en-US" dirty="0" smtClean="0">
                <a:solidFill>
                  <a:srgbClr val="FFFF00"/>
                </a:solidFill>
              </a:rPr>
              <a:t>-from Karen Skinner, NIH</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00"/>
                </a:solidFill>
              </a:rPr>
              <a:t>What are 5 things you can do to make your resource more accessible?</a:t>
            </a:r>
            <a:endParaRPr lang="en-US" sz="3600" dirty="0">
              <a:solidFill>
                <a:srgbClr val="FFFF00"/>
              </a:solidFill>
            </a:endParaRPr>
          </a:p>
        </p:txBody>
      </p:sp>
      <p:sp>
        <p:nvSpPr>
          <p:cNvPr id="3" name="Content Placeholder 2"/>
          <p:cNvSpPr>
            <a:spLocks noGrp="1"/>
          </p:cNvSpPr>
          <p:nvPr>
            <p:ph idx="1"/>
          </p:nvPr>
        </p:nvSpPr>
        <p:spPr/>
        <p:txBody>
          <a:bodyPr/>
          <a:lstStyle/>
          <a:p>
            <a:r>
              <a:rPr lang="en-US" dirty="0" smtClean="0"/>
              <a:t>Use standard vocabularies</a:t>
            </a:r>
          </a:p>
          <a:p>
            <a:r>
              <a:rPr lang="en-US" dirty="0" smtClean="0"/>
              <a:t>Have stable identifiers</a:t>
            </a:r>
          </a:p>
          <a:p>
            <a:r>
              <a:rPr lang="en-US" dirty="0" smtClean="0"/>
              <a:t>Allow domain name rather than IP access</a:t>
            </a:r>
          </a:p>
          <a:p>
            <a:r>
              <a:rPr lang="en-US" dirty="0" smtClean="0"/>
              <a:t>For general information results and data should be accessible using a static (i.e. non session based or stateless) URL</a:t>
            </a:r>
          </a:p>
          <a:p>
            <a:r>
              <a:rPr lang="en-US" dirty="0" smtClean="0"/>
              <a:t>Database access privileges should not be dropped during database maintenance</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extBox 1"/>
          <p:cNvSpPr txBox="1">
            <a:spLocks noChangeArrowheads="1"/>
          </p:cNvSpPr>
          <p:nvPr/>
        </p:nvSpPr>
        <p:spPr bwMode="auto">
          <a:xfrm>
            <a:off x="381000" y="0"/>
            <a:ext cx="8166100" cy="584200"/>
          </a:xfrm>
          <a:prstGeom prst="rect">
            <a:avLst/>
          </a:prstGeom>
          <a:noFill/>
          <a:ln w="9525">
            <a:noFill/>
            <a:miter lim="800000"/>
            <a:headEnd/>
            <a:tailEnd/>
          </a:ln>
        </p:spPr>
        <p:txBody>
          <a:bodyPr>
            <a:prstTxWarp prst="textNoShape">
              <a:avLst/>
            </a:prstTxWarp>
            <a:spAutoFit/>
          </a:bodyPr>
          <a:lstStyle/>
          <a:p>
            <a:r>
              <a:rPr lang="en-US" sz="3200" dirty="0">
                <a:solidFill>
                  <a:schemeClr val="tx2"/>
                </a:solidFill>
              </a:rPr>
              <a:t>Musings from the </a:t>
            </a:r>
            <a:r>
              <a:rPr lang="en-US" sz="3200" dirty="0" smtClean="0">
                <a:solidFill>
                  <a:schemeClr val="tx2"/>
                </a:solidFill>
              </a:rPr>
              <a:t>NIF 2…</a:t>
            </a:r>
            <a:endParaRPr lang="en-US" sz="3200" dirty="0">
              <a:solidFill>
                <a:schemeClr val="tx2"/>
              </a:solidFill>
            </a:endParaRPr>
          </a:p>
        </p:txBody>
      </p:sp>
      <p:sp>
        <p:nvSpPr>
          <p:cNvPr id="67587" name="TextBox 2"/>
          <p:cNvSpPr txBox="1">
            <a:spLocks noChangeArrowheads="1"/>
          </p:cNvSpPr>
          <p:nvPr/>
        </p:nvSpPr>
        <p:spPr bwMode="auto">
          <a:xfrm>
            <a:off x="381000" y="584200"/>
            <a:ext cx="8331200" cy="8832850"/>
          </a:xfrm>
          <a:prstGeom prst="rect">
            <a:avLst/>
          </a:prstGeom>
          <a:noFill/>
          <a:ln w="9525">
            <a:noFill/>
            <a:miter lim="800000"/>
            <a:headEnd/>
            <a:tailEnd/>
          </a:ln>
        </p:spPr>
        <p:txBody>
          <a:bodyPr>
            <a:prstTxWarp prst="textNoShape">
              <a:avLst/>
            </a:prstTxWarp>
            <a:spAutoFit/>
          </a:bodyPr>
          <a:lstStyle/>
          <a:p>
            <a:pPr>
              <a:buFont typeface="Arial" pitchFamily="-65" charset="0"/>
              <a:buChar char="•"/>
            </a:pPr>
            <a:r>
              <a:rPr lang="en-US" sz="2000" dirty="0">
                <a:solidFill>
                  <a:srgbClr val="E89F05"/>
                </a:solidFill>
              </a:rPr>
              <a:t>No single approach, technology, philosophy, tool, platform will solve everything</a:t>
            </a:r>
          </a:p>
          <a:p>
            <a:pPr lvl="1">
              <a:buFont typeface="Arial" pitchFamily="-65" charset="0"/>
              <a:buChar char="•"/>
            </a:pPr>
            <a:r>
              <a:rPr lang="en-US" sz="1600" dirty="0"/>
              <a:t>Each has its advantages and disadvantages</a:t>
            </a:r>
          </a:p>
          <a:p>
            <a:pPr>
              <a:buFont typeface="Arial" pitchFamily="-65" charset="0"/>
              <a:buChar char="•"/>
            </a:pPr>
            <a:r>
              <a:rPr lang="en-US" sz="2000" dirty="0">
                <a:solidFill>
                  <a:srgbClr val="FEB80A"/>
                </a:solidFill>
              </a:rPr>
              <a:t>Developing resources (tools, databases, data) that are interoperable is an act of will</a:t>
            </a:r>
          </a:p>
          <a:p>
            <a:pPr lvl="1">
              <a:buFont typeface="Arial" pitchFamily="-65" charset="0"/>
              <a:buChar char="•"/>
            </a:pPr>
            <a:r>
              <a:rPr lang="en-US" dirty="0"/>
              <a:t>Decisions can be made at the outset that will make it easier or harder to integrate</a:t>
            </a:r>
          </a:p>
          <a:p>
            <a:pPr lvl="2">
              <a:buFont typeface="Arial" pitchFamily="-65" charset="0"/>
              <a:buChar char="•"/>
            </a:pPr>
            <a:r>
              <a:rPr lang="en-US" sz="1600" dirty="0"/>
              <a:t>We get mad when commercial providers don’t make their products interoperable</a:t>
            </a:r>
            <a:endParaRPr lang="en-US" sz="1600" dirty="0" smtClean="0"/>
          </a:p>
          <a:p>
            <a:pPr lvl="2">
              <a:buFont typeface="Arial" pitchFamily="-65" charset="0"/>
              <a:buChar char="•"/>
            </a:pPr>
            <a:r>
              <a:rPr lang="en-US" sz="1600" dirty="0" smtClean="0"/>
              <a:t>Many </a:t>
            </a:r>
            <a:r>
              <a:rPr lang="en-US" sz="1600" dirty="0"/>
              <a:t>times the choice of terminology is based on expediency or who taught you biology rather than deep philosophical </a:t>
            </a:r>
            <a:r>
              <a:rPr lang="en-US" sz="1600" dirty="0" smtClean="0"/>
              <a:t>differences</a:t>
            </a:r>
          </a:p>
          <a:p>
            <a:pPr lvl="2">
              <a:buFont typeface="Arial" pitchFamily="-65" charset="0"/>
              <a:buChar char="•"/>
            </a:pPr>
            <a:r>
              <a:rPr lang="en-US" sz="1600" dirty="0"/>
              <a:t>The spatial dimension is</a:t>
            </a:r>
            <a:r>
              <a:rPr lang="en-US" sz="1600" dirty="0" smtClean="0"/>
              <a:t> also key</a:t>
            </a:r>
            <a:endParaRPr lang="en-US" sz="1600" dirty="0"/>
          </a:p>
          <a:p>
            <a:pPr lvl="2">
              <a:buFont typeface="Arial" pitchFamily="-65" charset="0"/>
              <a:buChar char="•"/>
            </a:pPr>
            <a:r>
              <a:rPr lang="en-US" sz="1600" dirty="0"/>
              <a:t>If using a standard is appropriate, then use it</a:t>
            </a:r>
          </a:p>
          <a:p>
            <a:pPr>
              <a:buFont typeface="Arial" pitchFamily="-65" charset="0"/>
              <a:buChar char="•"/>
            </a:pPr>
            <a:r>
              <a:rPr lang="en-US" sz="2000" dirty="0">
                <a:solidFill>
                  <a:srgbClr val="FEB80A"/>
                </a:solidFill>
              </a:rPr>
              <a:t>Machine </a:t>
            </a:r>
            <a:r>
              <a:rPr lang="en-US" sz="2000" dirty="0" err="1">
                <a:solidFill>
                  <a:srgbClr val="FEB80A"/>
                </a:solidFill>
              </a:rPr>
              <a:t>vs</a:t>
            </a:r>
            <a:r>
              <a:rPr lang="en-US" sz="2000" dirty="0">
                <a:solidFill>
                  <a:srgbClr val="FEB80A"/>
                </a:solidFill>
              </a:rPr>
              <a:t> human/Top down </a:t>
            </a:r>
            <a:r>
              <a:rPr lang="en-US" sz="2000" dirty="0" err="1">
                <a:solidFill>
                  <a:srgbClr val="FEB80A"/>
                </a:solidFill>
              </a:rPr>
              <a:t>vs</a:t>
            </a:r>
            <a:r>
              <a:rPr lang="en-US" sz="2000" dirty="0">
                <a:solidFill>
                  <a:srgbClr val="FEB80A"/>
                </a:solidFill>
              </a:rPr>
              <a:t> bottom up?</a:t>
            </a:r>
          </a:p>
          <a:p>
            <a:pPr lvl="1">
              <a:buFont typeface="Arial" pitchFamily="-65" charset="0"/>
              <a:buChar char="•"/>
            </a:pPr>
            <a:r>
              <a:rPr lang="en-US" dirty="0"/>
              <a:t>Both</a:t>
            </a:r>
          </a:p>
          <a:p>
            <a:pPr lvl="1">
              <a:buFont typeface="Arial" pitchFamily="-65" charset="0"/>
              <a:buChar char="•"/>
            </a:pPr>
            <a:r>
              <a:rPr lang="en-US" dirty="0"/>
              <a:t>What can I do as a biologist to make it easier for machines to do what they do well?</a:t>
            </a:r>
          </a:p>
          <a:p>
            <a:pPr lvl="2">
              <a:buFont typeface="Arial" pitchFamily="-65" charset="0"/>
              <a:buChar char="•"/>
            </a:pPr>
            <a:r>
              <a:rPr lang="en-US" dirty="0"/>
              <a:t>Access</a:t>
            </a:r>
          </a:p>
          <a:p>
            <a:pPr lvl="2">
              <a:buFont typeface="Arial" pitchFamily="-65" charset="0"/>
              <a:buChar char="•"/>
            </a:pPr>
            <a:r>
              <a:rPr lang="en-US" dirty="0"/>
              <a:t>Context</a:t>
            </a:r>
          </a:p>
          <a:p>
            <a:pPr lvl="3">
              <a:buFont typeface="Arial" pitchFamily="-65" charset="0"/>
              <a:buChar char="•"/>
            </a:pPr>
            <a:r>
              <a:rPr lang="en-US" sz="1600" dirty="0"/>
              <a:t>Make my knowledge available:  annotations with consistent and clear definitions in machine </a:t>
            </a:r>
            <a:r>
              <a:rPr lang="en-US" sz="1600" dirty="0" err="1"/>
              <a:t>processable</a:t>
            </a:r>
            <a:r>
              <a:rPr lang="en-US" sz="1600" dirty="0"/>
              <a:t> form </a:t>
            </a:r>
          </a:p>
          <a:p>
            <a:pPr lvl="2">
              <a:buFont typeface="Arial" pitchFamily="-65" charset="0"/>
              <a:buChar char="•"/>
            </a:pPr>
            <a:r>
              <a:rPr lang="en-US" dirty="0"/>
              <a:t>Metadata</a:t>
            </a:r>
          </a:p>
          <a:p>
            <a:pPr lvl="1">
              <a:buFont typeface="Arial" pitchFamily="-65" charset="0"/>
              <a:buChar char="•"/>
            </a:pPr>
            <a:r>
              <a:rPr lang="en-US" dirty="0"/>
              <a:t>Sometimes we formalize the classes;  sometimes the properties</a:t>
            </a:r>
          </a:p>
          <a:p>
            <a:pPr lvl="1"/>
            <a:endParaRPr lang="en-US" dirty="0"/>
          </a:p>
          <a:p>
            <a:pPr>
              <a:buFont typeface="Arial" pitchFamily="-65" charset="0"/>
              <a:buChar char="•"/>
            </a:pPr>
            <a:endParaRPr lang="en-US" dirty="0"/>
          </a:p>
          <a:p>
            <a:pPr lvl="1"/>
            <a:endParaRPr lang="en-US" dirty="0"/>
          </a:p>
          <a:p>
            <a:pPr lvl="1">
              <a:buFont typeface="Arial" pitchFamily="-65" charset="0"/>
              <a:buChar char="•"/>
            </a:pPr>
            <a:endParaRPr lang="en-US" dirty="0"/>
          </a:p>
          <a:p>
            <a:pPr lvl="1">
              <a:buFont typeface="Arial" pitchFamily="-65" charset="0"/>
              <a:buChar char="•"/>
            </a:pPr>
            <a:endParaRPr lang="en-US" dirty="0"/>
          </a:p>
          <a:p>
            <a:pPr>
              <a:buFont typeface="Arial" pitchFamily="-65" charset="0"/>
              <a:buChar char="•"/>
            </a:pPr>
            <a:endParaRPr lang="en-US" dirty="0"/>
          </a:p>
          <a:p>
            <a:pPr lvl="1">
              <a:buFont typeface="Arial" pitchFamily="-65" charset="0"/>
              <a:buChar char="•"/>
            </a:pPr>
            <a:endParaRPr lang="en-US" dirty="0"/>
          </a:p>
          <a:p>
            <a:pPr>
              <a:buFont typeface="Arial" pitchFamily="-65" charset="0"/>
              <a:buChar char="•"/>
            </a:pPr>
            <a:endParaRPr lang="en-US" dirty="0"/>
          </a:p>
          <a:p>
            <a:pPr>
              <a:buFont typeface="Arial" pitchFamily="-65" charset="0"/>
              <a:buChar char="•"/>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32000" y="304800"/>
            <a:ext cx="5080000" cy="6248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1143000"/>
          </a:xfrm>
        </p:spPr>
        <p:txBody>
          <a:bodyPr rtlCol="0">
            <a:noAutofit/>
          </a:bodyPr>
          <a:lstStyle/>
          <a:p>
            <a:pPr fontAlgn="auto">
              <a:spcAft>
                <a:spcPts val="0"/>
              </a:spcAft>
              <a:defRPr/>
            </a:pPr>
            <a:r>
              <a:rPr lang="en-US" sz="2800" dirty="0" smtClean="0">
                <a:solidFill>
                  <a:schemeClr val="tx2">
                    <a:satMod val="200000"/>
                  </a:schemeClr>
                </a:solidFill>
                <a:ea typeface="+mj-ea"/>
                <a:cs typeface="+mj-cs"/>
              </a:rPr>
              <a:t>The Neuroscience Information Framework:  Discovery and utilization of web-based resources for neuroscience</a:t>
            </a:r>
          </a:p>
        </p:txBody>
      </p:sp>
      <p:sp>
        <p:nvSpPr>
          <p:cNvPr id="39939" name="Rectangle 3"/>
          <p:cNvSpPr>
            <a:spLocks noGrp="1" noChangeArrowheads="1"/>
          </p:cNvSpPr>
          <p:nvPr>
            <p:ph type="body" sz="half" idx="2"/>
          </p:nvPr>
        </p:nvSpPr>
        <p:spPr>
          <a:xfrm>
            <a:off x="6061075" y="1143000"/>
            <a:ext cx="3082925" cy="4114800"/>
          </a:xfrm>
        </p:spPr>
        <p:txBody>
          <a:bodyPr>
            <a:noAutofit/>
          </a:bodyPr>
          <a:lstStyle/>
          <a:p>
            <a:pPr marL="411163">
              <a:spcBef>
                <a:spcPct val="0"/>
              </a:spcBef>
              <a:buFont typeface="Wingdings" pitchFamily="-65" charset="2"/>
              <a:buChar char="§"/>
            </a:pPr>
            <a:endParaRPr lang="en-US" sz="1800" dirty="0" smtClean="0"/>
          </a:p>
          <a:p>
            <a:pPr marL="411163">
              <a:spcBef>
                <a:spcPct val="0"/>
              </a:spcBef>
              <a:buFont typeface="Wingdings" pitchFamily="-65" charset="2"/>
              <a:buChar char="§"/>
            </a:pPr>
            <a:r>
              <a:rPr lang="en-US" sz="1800" dirty="0" smtClean="0"/>
              <a:t>Provides access to neuroscience resources on the web</a:t>
            </a:r>
          </a:p>
          <a:p>
            <a:pPr marL="411163">
              <a:spcBef>
                <a:spcPct val="0"/>
              </a:spcBef>
              <a:buFont typeface="Wingdings" pitchFamily="-65" charset="2"/>
              <a:buChar char="§"/>
            </a:pPr>
            <a:r>
              <a:rPr lang="en-US" sz="1800" dirty="0" smtClean="0"/>
              <a:t>Provides simultaneous search of multiple types of information, organized by category</a:t>
            </a:r>
          </a:p>
          <a:p>
            <a:pPr marL="739775" lvl="1">
              <a:spcBef>
                <a:spcPct val="0"/>
              </a:spcBef>
              <a:buFont typeface="Wingdings" pitchFamily="-65" charset="2"/>
              <a:buChar char="§"/>
            </a:pPr>
            <a:r>
              <a:rPr lang="en-US" sz="1600" dirty="0" smtClean="0"/>
              <a:t>Databases, literature, web pages</a:t>
            </a:r>
          </a:p>
          <a:p>
            <a:pPr marL="411163">
              <a:spcBef>
                <a:spcPct val="0"/>
              </a:spcBef>
              <a:buFont typeface="Wingdings" pitchFamily="-65" charset="2"/>
              <a:buChar char="§"/>
            </a:pPr>
            <a:r>
              <a:rPr lang="en-US" sz="1800" dirty="0" smtClean="0">
                <a:solidFill>
                  <a:srgbClr val="E4FF12"/>
                </a:solidFill>
              </a:rPr>
              <a:t>Supported by an expansive ontology for neuroscience</a:t>
            </a:r>
          </a:p>
          <a:p>
            <a:pPr marL="411163">
              <a:spcBef>
                <a:spcPct val="0"/>
              </a:spcBef>
              <a:buFont typeface="Wingdings" pitchFamily="-65" charset="2"/>
              <a:buChar char="§"/>
            </a:pPr>
            <a:r>
              <a:rPr lang="en-US" sz="1800" dirty="0" smtClean="0">
                <a:solidFill>
                  <a:srgbClr val="E4FF12"/>
                </a:solidFill>
              </a:rPr>
              <a:t>Utilizes advanced technologies to search the “hidden web”, i.e., information that can’t be found by Google</a:t>
            </a:r>
          </a:p>
          <a:p>
            <a:pPr marL="739775" lvl="1">
              <a:spcBef>
                <a:spcPct val="0"/>
              </a:spcBef>
              <a:buFont typeface="Wingdings" pitchFamily="-65" charset="2"/>
              <a:buChar char="§"/>
            </a:pPr>
            <a:r>
              <a:rPr lang="en-US" sz="1600" dirty="0" smtClean="0"/>
              <a:t>Text mining tools for literature</a:t>
            </a:r>
          </a:p>
          <a:p>
            <a:pPr marL="739775" lvl="1">
              <a:spcBef>
                <a:spcPct val="0"/>
              </a:spcBef>
              <a:buFont typeface="Wingdings" pitchFamily="-65" charset="2"/>
              <a:buChar char="§"/>
            </a:pPr>
            <a:r>
              <a:rPr lang="en-US" sz="1600" dirty="0" smtClean="0"/>
              <a:t>Database mediators</a:t>
            </a:r>
          </a:p>
          <a:p>
            <a:pPr marL="411163">
              <a:spcBef>
                <a:spcPct val="0"/>
              </a:spcBef>
              <a:buFont typeface="Wingdings" pitchFamily="-65" charset="2"/>
              <a:buNone/>
            </a:pPr>
            <a:endParaRPr lang="en-US" sz="1800" dirty="0" smtClean="0"/>
          </a:p>
        </p:txBody>
      </p:sp>
      <p:sp>
        <p:nvSpPr>
          <p:cNvPr id="39940" name="Text Box 5"/>
          <p:cNvSpPr txBox="1">
            <a:spLocks noChangeArrowheads="1"/>
          </p:cNvSpPr>
          <p:nvPr/>
        </p:nvSpPr>
        <p:spPr bwMode="auto">
          <a:xfrm>
            <a:off x="190500" y="6083300"/>
            <a:ext cx="3352800" cy="369888"/>
          </a:xfrm>
          <a:prstGeom prst="rect">
            <a:avLst/>
          </a:prstGeom>
          <a:noFill/>
          <a:ln w="9525">
            <a:noFill/>
            <a:miter lim="800000"/>
            <a:headEnd/>
            <a:tailEnd/>
          </a:ln>
        </p:spPr>
        <p:txBody>
          <a:bodyPr>
            <a:prstTxWarp prst="textNoShape">
              <a:avLst/>
            </a:prstTxWarp>
            <a:spAutoFit/>
          </a:bodyPr>
          <a:lstStyle/>
          <a:p>
            <a:pPr>
              <a:spcBef>
                <a:spcPct val="50000"/>
              </a:spcBef>
            </a:pPr>
            <a:r>
              <a:rPr lang="en-US"/>
              <a:t>http://neuinfo.org</a:t>
            </a:r>
          </a:p>
        </p:txBody>
      </p:sp>
      <p:sp>
        <p:nvSpPr>
          <p:cNvPr id="39941" name="Text Box 6"/>
          <p:cNvSpPr txBox="1">
            <a:spLocks noChangeArrowheads="1"/>
          </p:cNvSpPr>
          <p:nvPr/>
        </p:nvSpPr>
        <p:spPr bwMode="auto">
          <a:xfrm>
            <a:off x="266700" y="1397000"/>
            <a:ext cx="63119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rgbClr val="EBA5A5"/>
                </a:solidFill>
              </a:rPr>
              <a:t>UCSD, Yale, Cal Tech, George Mason, Washington Univ</a:t>
            </a:r>
          </a:p>
        </p:txBody>
      </p:sp>
      <p:sp>
        <p:nvSpPr>
          <p:cNvPr id="39942" name="Rectangle 7"/>
          <p:cNvSpPr>
            <a:spLocks noChangeArrowheads="1"/>
          </p:cNvSpPr>
          <p:nvPr/>
        </p:nvSpPr>
        <p:spPr bwMode="auto">
          <a:xfrm>
            <a:off x="2988059" y="6491288"/>
            <a:ext cx="2967037" cy="366712"/>
          </a:xfrm>
          <a:prstGeom prst="rect">
            <a:avLst/>
          </a:prstGeom>
          <a:noFill/>
          <a:ln w="9525">
            <a:noFill/>
            <a:miter lim="800000"/>
            <a:headEnd/>
            <a:tailEnd/>
          </a:ln>
        </p:spPr>
        <p:txBody>
          <a:bodyPr wrap="none">
            <a:prstTxWarp prst="textNoShape">
              <a:avLst/>
            </a:prstTxWarp>
            <a:spAutoFit/>
          </a:bodyPr>
          <a:lstStyle/>
          <a:p>
            <a:r>
              <a:rPr lang="en-US" dirty="0"/>
              <a:t>Supported by NIH Blueprint</a:t>
            </a:r>
          </a:p>
        </p:txBody>
      </p:sp>
      <p:pic>
        <p:nvPicPr>
          <p:cNvPr id="8" name="Picture 7" descr="Picture 55.png"/>
          <p:cNvPicPr>
            <a:picLocks noChangeAspect="1"/>
          </p:cNvPicPr>
          <p:nvPr/>
        </p:nvPicPr>
        <p:blipFill>
          <a:blip r:embed="rId3"/>
          <a:stretch>
            <a:fillRect/>
          </a:stretch>
        </p:blipFill>
        <p:spPr>
          <a:xfrm>
            <a:off x="292100" y="1989138"/>
            <a:ext cx="5768975" cy="4119562"/>
          </a:xfrm>
          <a:prstGeom prst="rect">
            <a:avLst/>
          </a:prstGeom>
          <a:ln>
            <a:solidFill>
              <a:srgbClr val="CCAF0A"/>
            </a:solidFill>
          </a:ln>
          <a:effectLst>
            <a:outerShdw blurRad="292100" dist="139700" dir="2700000" algn="tl" rotWithShape="0">
              <a:srgbClr val="333333">
                <a:alpha val="65000"/>
              </a:srgbClr>
            </a:outerShdw>
          </a:effectLst>
        </p:spPr>
      </p:pic>
      <p:pic>
        <p:nvPicPr>
          <p:cNvPr id="9" name="Picture 8" descr="Picture 7.png"/>
          <p:cNvPicPr>
            <a:picLocks noChangeAspect="1"/>
          </p:cNvPicPr>
          <p:nvPr/>
        </p:nvPicPr>
        <p:blipFill>
          <a:blip r:embed="rId4"/>
          <a:stretch>
            <a:fillRect/>
          </a:stretch>
        </p:blipFill>
        <p:spPr>
          <a:xfrm>
            <a:off x="2988059" y="1989138"/>
            <a:ext cx="3073016" cy="2158730"/>
          </a:xfrm>
          <a:prstGeom prst="rect">
            <a:avLst/>
          </a:prstGeom>
          <a:ln>
            <a:solidFill>
              <a:srgbClr val="FF6600"/>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00"/>
                </a:solidFill>
              </a:rPr>
              <a:t>History of NIF</a:t>
            </a:r>
            <a:endParaRPr lang="en-US" dirty="0">
              <a:solidFill>
                <a:srgbClr val="FFFF00"/>
              </a:solidFill>
            </a:endParaRPr>
          </a:p>
        </p:txBody>
      </p:sp>
      <p:sp>
        <p:nvSpPr>
          <p:cNvPr id="3" name="Content Placeholder 2"/>
          <p:cNvSpPr>
            <a:spLocks noGrp="1"/>
          </p:cNvSpPr>
          <p:nvPr>
            <p:ph idx="1"/>
          </p:nvPr>
        </p:nvSpPr>
        <p:spPr>
          <a:xfrm>
            <a:off x="457200" y="946150"/>
            <a:ext cx="8229600" cy="4525963"/>
          </a:xfrm>
        </p:spPr>
        <p:txBody>
          <a:bodyPr>
            <a:noAutofit/>
          </a:bodyPr>
          <a:lstStyle/>
          <a:p>
            <a:r>
              <a:rPr lang="en-US" sz="2400" dirty="0" smtClean="0"/>
              <a:t>Outgrowth of Society for Neuroscience </a:t>
            </a:r>
            <a:r>
              <a:rPr lang="en-US" sz="2400" dirty="0" err="1" smtClean="0"/>
              <a:t>Neuroinformatics</a:t>
            </a:r>
            <a:r>
              <a:rPr lang="en-US" sz="2400" dirty="0" smtClean="0"/>
              <a:t> Committee</a:t>
            </a:r>
          </a:p>
          <a:p>
            <a:pPr lvl="1"/>
            <a:r>
              <a:rPr lang="en-US" sz="2000" dirty="0" smtClean="0"/>
              <a:t>Neuroscience Database Gateway:  a catalog of neuroscience databases</a:t>
            </a:r>
          </a:p>
          <a:p>
            <a:r>
              <a:rPr lang="en-US" sz="2400" dirty="0" smtClean="0"/>
              <a:t>“Didn’t I fund this already?”</a:t>
            </a:r>
          </a:p>
          <a:p>
            <a:r>
              <a:rPr lang="en-US" sz="2400" dirty="0" smtClean="0"/>
              <a:t>“Why can’t I have a Google for neuroscience”</a:t>
            </a:r>
          </a:p>
          <a:p>
            <a:pPr lvl="1"/>
            <a:r>
              <a:rPr lang="en-US" sz="2000" dirty="0" smtClean="0"/>
              <a:t>“Easy”, comprehensive, pervasive</a:t>
            </a:r>
          </a:p>
          <a:p>
            <a:r>
              <a:rPr lang="en-US" sz="2400" dirty="0" smtClean="0"/>
              <a:t>Phase I-II:  Funded by a broad agency announcement from the Blueprint</a:t>
            </a:r>
          </a:p>
          <a:p>
            <a:pPr lvl="1"/>
            <a:r>
              <a:rPr lang="en-US" sz="2000" dirty="0" smtClean="0"/>
              <a:t>2005-2008 Led by Dan Gardner</a:t>
            </a:r>
          </a:p>
          <a:p>
            <a:r>
              <a:rPr lang="en-US" sz="2400" dirty="0" smtClean="0"/>
              <a:t>Next phase:  Sept 2008</a:t>
            </a:r>
            <a:endParaRPr lang="en-US" sz="2400" dirty="0"/>
          </a:p>
        </p:txBody>
      </p:sp>
      <p:pic>
        <p:nvPicPr>
          <p:cNvPr id="4" name="Picture 3" descr="Picture 27.png"/>
          <p:cNvPicPr>
            <a:picLocks noChangeAspect="1"/>
          </p:cNvPicPr>
          <p:nvPr/>
        </p:nvPicPr>
        <p:blipFill>
          <a:blip r:embed="rId2"/>
          <a:stretch>
            <a:fillRect/>
          </a:stretch>
        </p:blipFill>
        <p:spPr>
          <a:xfrm>
            <a:off x="6550084" y="5472113"/>
            <a:ext cx="2441516" cy="130810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a:spLocks noChangeArrowheads="1"/>
          </p:cNvSpPr>
          <p:nvPr/>
        </p:nvSpPr>
        <p:spPr bwMode="auto">
          <a:xfrm>
            <a:off x="0" y="5630667"/>
            <a:ext cx="6299200" cy="1149546"/>
          </a:xfrm>
          <a:prstGeom prst="rect">
            <a:avLst/>
          </a:prstGeom>
          <a:noFill/>
          <a:ln w="9525">
            <a:noFill/>
            <a:miter lim="800000"/>
            <a:headEnd/>
            <a:tailEnd/>
          </a:ln>
        </p:spPr>
        <p:txBody>
          <a:bodyPr wrap="square">
            <a:prstTxWarp prst="textNoShape">
              <a:avLst/>
            </a:prstTxWarp>
            <a:spAutoFit/>
          </a:bodyPr>
          <a:lstStyle/>
          <a:p>
            <a:pPr marL="342900" indent="-342900" defTabSz="914400">
              <a:lnSpc>
                <a:spcPct val="90000"/>
              </a:lnSpc>
              <a:spcBef>
                <a:spcPct val="20000"/>
              </a:spcBef>
              <a:buFontTx/>
              <a:buChar char="•"/>
            </a:pPr>
            <a:r>
              <a:rPr lang="en-US" dirty="0"/>
              <a:t>How can we provide a consistent and easy to implement framework for those who are providing resources, </a:t>
            </a:r>
            <a:r>
              <a:rPr lang="en-US" dirty="0" err="1"/>
              <a:t>e</a:t>
            </a:r>
            <a:r>
              <a:rPr lang="en-US" dirty="0"/>
              <a:t>. </a:t>
            </a:r>
            <a:r>
              <a:rPr lang="en-US" dirty="0" err="1"/>
              <a:t>g</a:t>
            </a:r>
            <a:r>
              <a:rPr lang="en-US" dirty="0"/>
              <a:t>., data, and those looking for resources</a:t>
            </a:r>
          </a:p>
          <a:p>
            <a:pPr marL="800100" lvl="1" indent="-342900" defTabSz="914400">
              <a:lnSpc>
                <a:spcPct val="90000"/>
              </a:lnSpc>
              <a:spcBef>
                <a:spcPct val="20000"/>
              </a:spcBef>
              <a:buFontTx/>
              <a:buChar char="•"/>
            </a:pPr>
            <a:r>
              <a:rPr lang="en-US" sz="1600" dirty="0"/>
              <a:t>Both humans and machines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a:xfrm>
            <a:off x="673100" y="0"/>
            <a:ext cx="7315200" cy="876300"/>
          </a:xfrm>
        </p:spPr>
        <p:txBody>
          <a:bodyPr/>
          <a:lstStyle/>
          <a:p>
            <a:r>
              <a:rPr lang="en-US" smtClean="0"/>
              <a:t>NIF in action</a:t>
            </a:r>
          </a:p>
        </p:txBody>
      </p:sp>
      <p:pic>
        <p:nvPicPr>
          <p:cNvPr id="4" name="hippocampus.mov">
            <a:hlinkClick r:id="" action="ppaction://media"/>
          </p:cNvPr>
          <p:cNvPicPr/>
          <p:nvPr>
            <a:videoFile r:link="rId1"/>
          </p:nvPr>
        </p:nvPicPr>
        <p:blipFill>
          <a:blip r:embed="rId3"/>
          <a:stretch>
            <a:fillRect/>
          </a:stretch>
        </p:blipFill>
        <p:spPr>
          <a:xfrm>
            <a:off x="0" y="876300"/>
            <a:ext cx="9144000" cy="58232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7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0"/>
            <a:ext cx="8229600" cy="1143000"/>
          </a:xfrm>
        </p:spPr>
        <p:txBody>
          <a:bodyPr/>
          <a:lstStyle/>
          <a:p>
            <a:r>
              <a:rPr lang="en-US" smtClean="0">
                <a:solidFill>
                  <a:srgbClr val="FFFF00"/>
                </a:solidFill>
                <a:ea typeface="ＭＳ Ｐゴシック" pitchFamily="-65" charset="-128"/>
                <a:cs typeface="ＭＳ Ｐゴシック" pitchFamily="-65" charset="-128"/>
              </a:rPr>
              <a:t>Guiding principles of NIF</a:t>
            </a:r>
          </a:p>
        </p:txBody>
      </p:sp>
      <p:sp>
        <p:nvSpPr>
          <p:cNvPr id="27651" name="Content Placeholder 2"/>
          <p:cNvSpPr>
            <a:spLocks noGrp="1"/>
          </p:cNvSpPr>
          <p:nvPr>
            <p:ph idx="1"/>
          </p:nvPr>
        </p:nvSpPr>
        <p:spPr>
          <a:xfrm>
            <a:off x="457200" y="1143000"/>
            <a:ext cx="8229600" cy="4525963"/>
          </a:xfrm>
        </p:spPr>
        <p:txBody>
          <a:bodyPr/>
          <a:lstStyle/>
          <a:p>
            <a:r>
              <a:rPr lang="en-US" sz="2400" dirty="0" smtClean="0">
                <a:ea typeface="ＭＳ Ｐゴシック" pitchFamily="-65" charset="-128"/>
                <a:cs typeface="ＭＳ Ｐゴシック" pitchFamily="-65" charset="-128"/>
              </a:rPr>
              <a:t>Builds heavily on existing technologies (BIRN, open source tools)</a:t>
            </a:r>
          </a:p>
          <a:p>
            <a:r>
              <a:rPr lang="en-US" sz="2400" dirty="0" smtClean="0">
                <a:ea typeface="ＭＳ Ｐゴシック" pitchFamily="-65" charset="-128"/>
                <a:cs typeface="ＭＳ Ｐゴシック" pitchFamily="-65" charset="-128"/>
              </a:rPr>
              <a:t>Information resources come in many sizes and flavors</a:t>
            </a:r>
          </a:p>
          <a:p>
            <a:r>
              <a:rPr lang="en-US" sz="2400" dirty="0" smtClean="0">
                <a:ea typeface="ＭＳ Ｐゴシック" pitchFamily="-65" charset="-128"/>
                <a:cs typeface="ＭＳ Ｐゴシック" pitchFamily="-65" charset="-128"/>
              </a:rPr>
              <a:t>Framework has to work with resources as they are, not as we wish them to be</a:t>
            </a:r>
          </a:p>
          <a:p>
            <a:pPr lvl="1"/>
            <a:r>
              <a:rPr lang="en-US" sz="2000" dirty="0" smtClean="0">
                <a:ea typeface="ＭＳ Ｐゴシック" pitchFamily="-65" charset="-128"/>
                <a:cs typeface="ＭＳ Ｐゴシック" pitchFamily="-65" charset="-128"/>
              </a:rPr>
              <a:t>Federated system;  resources will be independently maintained</a:t>
            </a:r>
          </a:p>
          <a:p>
            <a:r>
              <a:rPr lang="en-US" sz="2400" dirty="0" smtClean="0">
                <a:ea typeface="ＭＳ Ｐゴシック" pitchFamily="-65" charset="-128"/>
                <a:cs typeface="ＭＳ Ｐゴシック" pitchFamily="-65" charset="-128"/>
              </a:rPr>
              <a:t>No single strategy will work for the current diversity of neuroscience resources</a:t>
            </a:r>
          </a:p>
          <a:p>
            <a:r>
              <a:rPr lang="en-US" sz="2400" dirty="0" smtClean="0">
                <a:ea typeface="ＭＳ Ｐゴシック" pitchFamily="-65" charset="-128"/>
                <a:cs typeface="ＭＳ Ｐゴシック" pitchFamily="-65" charset="-128"/>
              </a:rPr>
              <a:t>Trying to design the framework so it will be as broadly applicable as possible to those who are trying to develop technologies</a:t>
            </a:r>
          </a:p>
          <a:p>
            <a:r>
              <a:rPr lang="en-US" sz="2400" dirty="0" smtClean="0">
                <a:ea typeface="ＭＳ Ｐゴシック" pitchFamily="-65" charset="-128"/>
                <a:cs typeface="ＭＳ Ｐゴシック" pitchFamily="-65" charset="-128"/>
              </a:rPr>
              <a:t>Interface neuroscience to the broader life science community</a:t>
            </a:r>
          </a:p>
          <a:p>
            <a:r>
              <a:rPr lang="en-US" sz="2400" dirty="0" smtClean="0">
                <a:ea typeface="ＭＳ Ｐゴシック" pitchFamily="-65" charset="-128"/>
                <a:cs typeface="ＭＳ Ｐゴシック" pitchFamily="-65" charset="-128"/>
              </a:rPr>
              <a:t>Take advantage of emerging conventions in search and in building web communities</a:t>
            </a:r>
          </a:p>
          <a:p>
            <a:endParaRPr lang="en-US" sz="2400" dirty="0" smtClean="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11"/>
          <p:cNvSpPr>
            <a:spLocks noChangeArrowheads="1"/>
          </p:cNvSpPr>
          <p:nvPr/>
        </p:nvSpPr>
        <p:spPr bwMode="auto">
          <a:xfrm>
            <a:off x="457200" y="185738"/>
            <a:ext cx="8229600" cy="1143000"/>
          </a:xfrm>
          <a:prstGeom prst="rect">
            <a:avLst/>
          </a:prstGeom>
          <a:noFill/>
          <a:ln w="9525">
            <a:noFill/>
            <a:miter lim="800000"/>
            <a:headEnd/>
            <a:tailEnd/>
          </a:ln>
        </p:spPr>
        <p:txBody>
          <a:bodyPr anchor="ctr">
            <a:prstTxWarp prst="textNoShape">
              <a:avLst/>
            </a:prstTxWarp>
          </a:bodyPr>
          <a:lstStyle/>
          <a:p>
            <a:pPr algn="ctr" defTabSz="4179888"/>
            <a:r>
              <a:rPr lang="en-US" sz="4800">
                <a:solidFill>
                  <a:schemeClr val="tx2"/>
                </a:solidFill>
              </a:rPr>
              <a:t>Registering a Resource to NIF</a:t>
            </a:r>
          </a:p>
        </p:txBody>
      </p:sp>
      <p:sp>
        <p:nvSpPr>
          <p:cNvPr id="32771" name="Rectangle 12"/>
          <p:cNvSpPr>
            <a:spLocks noChangeArrowheads="1"/>
          </p:cNvSpPr>
          <p:nvPr/>
        </p:nvSpPr>
        <p:spPr bwMode="auto">
          <a:xfrm>
            <a:off x="457200" y="1524000"/>
            <a:ext cx="8229600" cy="3886200"/>
          </a:xfrm>
          <a:prstGeom prst="rect">
            <a:avLst/>
          </a:prstGeom>
          <a:noFill/>
          <a:ln w="9525">
            <a:noFill/>
            <a:miter lim="800000"/>
            <a:headEnd/>
            <a:tailEnd/>
          </a:ln>
        </p:spPr>
        <p:txBody>
          <a:bodyPr>
            <a:prstTxWarp prst="textNoShape">
              <a:avLst/>
            </a:prstTxWarp>
          </a:bodyPr>
          <a:lstStyle/>
          <a:p>
            <a:pPr defTabSz="4179888">
              <a:lnSpc>
                <a:spcPct val="90000"/>
              </a:lnSpc>
              <a:spcBef>
                <a:spcPct val="20000"/>
              </a:spcBef>
            </a:pPr>
            <a:r>
              <a:rPr lang="en-US" sz="3600"/>
              <a:t>Level 1</a:t>
            </a:r>
            <a:endParaRPr lang="en-US" sz="4800"/>
          </a:p>
          <a:p>
            <a:pPr marL="2090738" lvl="1" defTabSz="4179888">
              <a:lnSpc>
                <a:spcPct val="90000"/>
              </a:lnSpc>
              <a:spcBef>
                <a:spcPct val="20000"/>
              </a:spcBef>
            </a:pPr>
            <a:r>
              <a:rPr lang="en-US" sz="2400"/>
              <a:t>NIF Registry:  high level descriptions from NIF vocabularies supplied by human curators</a:t>
            </a:r>
          </a:p>
          <a:p>
            <a:pPr defTabSz="4179888">
              <a:lnSpc>
                <a:spcPct val="90000"/>
              </a:lnSpc>
              <a:spcBef>
                <a:spcPct val="20000"/>
              </a:spcBef>
            </a:pPr>
            <a:r>
              <a:rPr lang="en-US" sz="3600"/>
              <a:t>Level 2</a:t>
            </a:r>
            <a:endParaRPr lang="en-US" sz="4800"/>
          </a:p>
          <a:p>
            <a:pPr marL="2090738" lvl="1" defTabSz="4179888">
              <a:lnSpc>
                <a:spcPct val="90000"/>
              </a:lnSpc>
              <a:spcBef>
                <a:spcPct val="20000"/>
              </a:spcBef>
            </a:pPr>
            <a:r>
              <a:rPr lang="en-US" sz="2400"/>
              <a:t>Access to deeper content;  mechanisms for query and discovery</a:t>
            </a:r>
            <a:endParaRPr lang="en-US" sz="2400">
              <a:solidFill>
                <a:srgbClr val="D90017"/>
              </a:solidFill>
            </a:endParaRPr>
          </a:p>
          <a:p>
            <a:pPr defTabSz="4179888">
              <a:lnSpc>
                <a:spcPct val="90000"/>
              </a:lnSpc>
              <a:spcBef>
                <a:spcPct val="20000"/>
              </a:spcBef>
            </a:pPr>
            <a:r>
              <a:rPr lang="en-US" sz="3600"/>
              <a:t>Level 3</a:t>
            </a:r>
            <a:endParaRPr lang="en-US" sz="4800"/>
          </a:p>
          <a:p>
            <a:pPr marL="2090738" lvl="1" defTabSz="4179888">
              <a:lnSpc>
                <a:spcPct val="90000"/>
              </a:lnSpc>
              <a:spcBef>
                <a:spcPct val="20000"/>
              </a:spcBef>
            </a:pPr>
            <a:r>
              <a:rPr lang="en-US" sz="2400"/>
              <a:t>Direct query of web accessible database</a:t>
            </a:r>
          </a:p>
          <a:p>
            <a:pPr marL="2090738" lvl="1" defTabSz="4179888">
              <a:lnSpc>
                <a:spcPct val="90000"/>
              </a:lnSpc>
              <a:spcBef>
                <a:spcPct val="20000"/>
              </a:spcBef>
            </a:pPr>
            <a:r>
              <a:rPr lang="en-US" sz="2400"/>
              <a:t>Automated registration</a:t>
            </a:r>
          </a:p>
          <a:p>
            <a:pPr marL="2090738" lvl="1" defTabSz="4179888">
              <a:lnSpc>
                <a:spcPct val="90000"/>
              </a:lnSpc>
              <a:spcBef>
                <a:spcPct val="20000"/>
              </a:spcBef>
            </a:pPr>
            <a:r>
              <a:rPr lang="en-US" sz="2400"/>
              <a:t>Mapping of database content to NIF vocabulary by human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10656</TotalTime>
  <Words>2679</Words>
  <Application>Microsoft Macintosh PowerPoint</Application>
  <PresentationFormat>On-screen Show (4:3)</PresentationFormat>
  <Paragraphs>413</Paragraphs>
  <Slides>45</Slides>
  <Notes>12</Notes>
  <HiddenSlides>0</HiddenSlides>
  <MMClips>4</MMClips>
  <ScaleCrop>false</ScaleCrop>
  <HeadingPairs>
    <vt:vector size="4" baseType="variant">
      <vt:variant>
        <vt:lpstr>Design Template</vt:lpstr>
      </vt:variant>
      <vt:variant>
        <vt:i4>1</vt:i4>
      </vt:variant>
      <vt:variant>
        <vt:lpstr>Slide Titles</vt:lpstr>
      </vt:variant>
      <vt:variant>
        <vt:i4>45</vt:i4>
      </vt:variant>
    </vt:vector>
  </HeadingPairs>
  <TitlesOfParts>
    <vt:vector size="46" baseType="lpstr">
      <vt:lpstr>Office Theme</vt:lpstr>
      <vt:lpstr>Slide 1</vt:lpstr>
      <vt:lpstr>Slide 2</vt:lpstr>
      <vt:lpstr>Slide 3</vt:lpstr>
      <vt:lpstr>Slide 4</vt:lpstr>
      <vt:lpstr>The Neuroscience Information Framework:  Discovery and utilization of web-based resources for neuroscience</vt:lpstr>
      <vt:lpstr>History of NIF</vt:lpstr>
      <vt:lpstr>NIF in action</vt:lpstr>
      <vt:lpstr>Guiding principles of NIF</vt:lpstr>
      <vt:lpstr>Slide 9</vt:lpstr>
      <vt:lpstr>The NIF Registry</vt:lpstr>
      <vt:lpstr>Consistent Resource Vocabulary</vt:lpstr>
      <vt:lpstr>“Google” for Neuroscience</vt:lpstr>
      <vt:lpstr>Characterizing a resource</vt:lpstr>
      <vt:lpstr>Level 3</vt:lpstr>
      <vt:lpstr>What do I do now?</vt:lpstr>
      <vt:lpstr>Slide 16</vt:lpstr>
      <vt:lpstr>Find images of corticspinal tract?</vt:lpstr>
      <vt:lpstr>Slide 18</vt:lpstr>
      <vt:lpstr>Barriers to data integration</vt:lpstr>
      <vt:lpstr>Cerebral Cortex</vt:lpstr>
      <vt:lpstr>Data annotation</vt:lpstr>
      <vt:lpstr>Slide 22</vt:lpstr>
      <vt:lpstr>Modular ontologies for neuroscience</vt:lpstr>
      <vt:lpstr>Slide 24</vt:lpstr>
      <vt:lpstr>To Map or Not to Map:  Integration of multiple ontologies</vt:lpstr>
      <vt:lpstr>How NIFSTD is used in NIF</vt:lpstr>
      <vt:lpstr>Source Mapping</vt:lpstr>
      <vt:lpstr>Slide 28</vt:lpstr>
      <vt:lpstr>“Concept-based search”</vt:lpstr>
      <vt:lpstr>Slide 30</vt:lpstr>
      <vt:lpstr>“Find articles on nuclear receptors in nerve cells”</vt:lpstr>
      <vt:lpstr>NIFSTD:  Building Community Ontologies</vt:lpstr>
      <vt:lpstr>Slide 33</vt:lpstr>
      <vt:lpstr>Slide 34</vt:lpstr>
      <vt:lpstr>NIF Architecture</vt:lpstr>
      <vt:lpstr>Getting the community involved</vt:lpstr>
      <vt:lpstr>NeuroLex Wiki</vt:lpstr>
      <vt:lpstr>NeuroLex</vt:lpstr>
      <vt:lpstr>Slide 39</vt:lpstr>
      <vt:lpstr>Whither the wiki?</vt:lpstr>
      <vt:lpstr>NIF in practice</vt:lpstr>
      <vt:lpstr>Musings from the NIF: 1</vt:lpstr>
      <vt:lpstr>What are 5 things you can do to make your resource more accessible?</vt:lpstr>
      <vt:lpstr>Slide 44</vt:lpstr>
      <vt:lpstr>Slide 45</vt:lpstr>
    </vt:vector>
  </TitlesOfParts>
  <Company>UCSD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Maryann Martone</dc:creator>
  <cp:lastModifiedBy>Maryann Martone</cp:lastModifiedBy>
  <cp:revision>235</cp:revision>
  <dcterms:created xsi:type="dcterms:W3CDTF">2009-04-30T13:54:11Z</dcterms:created>
  <dcterms:modified xsi:type="dcterms:W3CDTF">2009-04-30T13:54:17Z</dcterms:modified>
</cp:coreProperties>
</file>