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74" r:id="rId4"/>
    <p:sldId id="273" r:id="rId5"/>
    <p:sldId id="275" r:id="rId6"/>
    <p:sldId id="258" r:id="rId7"/>
    <p:sldId id="276" r:id="rId8"/>
    <p:sldId id="260" r:id="rId9"/>
    <p:sldId id="259" r:id="rId10"/>
    <p:sldId id="285" r:id="rId11"/>
    <p:sldId id="261" r:id="rId12"/>
    <p:sldId id="277" r:id="rId13"/>
    <p:sldId id="262" r:id="rId14"/>
    <p:sldId id="278" r:id="rId15"/>
    <p:sldId id="279" r:id="rId16"/>
    <p:sldId id="263" r:id="rId17"/>
    <p:sldId id="286" r:id="rId18"/>
    <p:sldId id="266" r:id="rId19"/>
    <p:sldId id="280" r:id="rId20"/>
    <p:sldId id="267" r:id="rId21"/>
    <p:sldId id="281" r:id="rId22"/>
    <p:sldId id="264" r:id="rId23"/>
    <p:sldId id="265" r:id="rId24"/>
    <p:sldId id="282" r:id="rId25"/>
    <p:sldId id="284" r:id="rId26"/>
    <p:sldId id="268" r:id="rId27"/>
    <p:sldId id="269" r:id="rId28"/>
    <p:sldId id="270" r:id="rId29"/>
    <p:sldId id="283" r:id="rId30"/>
    <p:sldId id="271" r:id="rId31"/>
    <p:sldId id="27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77" autoAdjust="0"/>
    <p:restoredTop sz="86448" autoAdjust="0"/>
  </p:normalViewPr>
  <p:slideViewPr>
    <p:cSldViewPr>
      <p:cViewPr varScale="1">
        <p:scale>
          <a:sx n="99" d="100"/>
          <a:sy n="99" d="100"/>
        </p:scale>
        <p:origin x="-581" y="-8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7" Type="http://schemas.openxmlformats.org/officeDocument/2006/relationships/slide" Target="slides/slide31.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30.xml"/><Relationship Id="rId5" Type="http://schemas.openxmlformats.org/officeDocument/2006/relationships/slide" Target="slides/slide8.xml"/><Relationship Id="rId4"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D8BD707-D9CF-40AE-B4C6-C98DA3205C09}" type="datetimeFigureOut">
              <a:rPr lang="en-US" smtClean="0"/>
              <a:pPr/>
              <a:t>1/13/2009</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D8BD707-D9CF-40AE-B4C6-C98DA3205C09}" type="datetimeFigureOut">
              <a:rPr lang="en-US" smtClean="0"/>
              <a:pPr/>
              <a:t>1/13/2009</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D8BD707-D9CF-40AE-B4C6-C98DA3205C09}" type="datetimeFigureOut">
              <a:rPr lang="en-US" smtClean="0"/>
              <a:pPr/>
              <a:t>1/13/2009</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www.w3.org/2005/08/addressing" TargetMode="External"/><Relationship Id="rId3" Type="http://schemas.openxmlformats.org/officeDocument/2006/relationships/hyperlink" Target="http://www.w3.org/Submission/WS-Transfer/" TargetMode="External"/><Relationship Id="rId7" Type="http://schemas.openxmlformats.org/officeDocument/2006/relationships/hyperlink" Target="http://www.w3.org/TR/2007/REC-soap12-part1-20070427/" TargetMode="External"/><Relationship Id="rId2" Type="http://schemas.openxmlformats.org/officeDocument/2006/relationships/hyperlink" Target="http://www.w3.org/Submission/WS-MetadataExchange/" TargetMode="External"/><Relationship Id="rId1" Type="http://schemas.openxmlformats.org/officeDocument/2006/relationships/slideLayout" Target="../slideLayouts/slideLayout2.xml"/><Relationship Id="rId6" Type="http://schemas.openxmlformats.org/officeDocument/2006/relationships/hyperlink" Target="http://www.w3.org/Submission/WSRT/" TargetMode="External"/><Relationship Id="rId5" Type="http://schemas.openxmlformats.org/officeDocument/2006/relationships/hyperlink" Target="http://www.w3.org/Submission/WS-Enumeration/" TargetMode="External"/><Relationship Id="rId10" Type="http://schemas.openxmlformats.org/officeDocument/2006/relationships/hyperlink" Target="http://www.w3.org/TR/1999/REC-xpath-19991116" TargetMode="External"/><Relationship Id="rId4" Type="http://schemas.openxmlformats.org/officeDocument/2006/relationships/hyperlink" Target="http://www.w3.org/Submission/WS-Eventing/" TargetMode="External"/><Relationship Id="rId9" Type="http://schemas.openxmlformats.org/officeDocument/2006/relationships/hyperlink" Target="http://www.w3.org/TR/2001/NOTE-wsdl-20010315"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Understanding Web Service Resource Access</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Geoff Bullen</a:t>
            </a:r>
          </a:p>
          <a:p>
            <a:r>
              <a:rPr lang="en-US" dirty="0" smtClean="0"/>
              <a:t>Microsoft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baseline="0" dirty="0" smtClean="0"/>
              <a:t> and an EPR to access it</a:t>
            </a:r>
            <a:endParaRPr lang="en-US" dirty="0"/>
          </a:p>
        </p:txBody>
      </p:sp>
      <p:sp>
        <p:nvSpPr>
          <p:cNvPr id="4" name="TextBox 3"/>
          <p:cNvSpPr txBox="1"/>
          <p:nvPr/>
        </p:nvSpPr>
        <p:spPr>
          <a:xfrm>
            <a:off x="533400" y="2057400"/>
            <a:ext cx="8020657" cy="2031325"/>
          </a:xfrm>
          <a:prstGeom prst="rect">
            <a:avLst/>
          </a:prstGeom>
          <a:solidFill>
            <a:schemeClr val="bg1">
              <a:lumMod val="95000"/>
            </a:schemeClr>
          </a:solidFill>
        </p:spPr>
        <p:txBody>
          <a:bodyPr wrap="none" rtlCol="0">
            <a:spAutoFit/>
          </a:bodyPr>
          <a:lstStyle/>
          <a:p>
            <a:r>
              <a:rPr lang="en-US" dirty="0" smtClean="0"/>
              <a:t>&lt;</a:t>
            </a:r>
            <a:r>
              <a:rPr lang="en-US" dirty="0" err="1" smtClean="0"/>
              <a:t>wsa:EndPointReference</a:t>
            </a:r>
            <a:r>
              <a:rPr lang="en-US" dirty="0" smtClean="0"/>
              <a:t>&gt;</a:t>
            </a:r>
          </a:p>
          <a:p>
            <a:r>
              <a:rPr lang="en-US" dirty="0" smtClean="0"/>
              <a:t>	&lt;</a:t>
            </a:r>
            <a:r>
              <a:rPr lang="en-US" dirty="0" err="1" smtClean="0"/>
              <a:t>wsa:Address</a:t>
            </a:r>
            <a:r>
              <a:rPr lang="en-US" dirty="0" smtClean="0"/>
              <a:t>&gt;</a:t>
            </a:r>
            <a:r>
              <a:rPr lang="en-US" b="1" dirty="0" smtClean="0"/>
              <a:t>http://x.woodgrovebank.com/account</a:t>
            </a:r>
            <a:r>
              <a:rPr lang="en-US" dirty="0" smtClean="0"/>
              <a:t>&lt;/wsa:Address&gt;</a:t>
            </a:r>
          </a:p>
          <a:p>
            <a:r>
              <a:rPr lang="en-US" dirty="0" smtClean="0"/>
              <a:t>	&lt;</a:t>
            </a:r>
            <a:r>
              <a:rPr lang="en-US" dirty="0" err="1" smtClean="0"/>
              <a:t>wsa:ReferenceParameters</a:t>
            </a:r>
            <a:r>
              <a:rPr lang="en-US" dirty="0" smtClean="0"/>
              <a:t>&gt;</a:t>
            </a:r>
          </a:p>
          <a:p>
            <a:r>
              <a:rPr lang="en-US" dirty="0" smtClean="0"/>
              <a:t>		</a:t>
            </a:r>
            <a:r>
              <a:rPr lang="en-US" b="1" dirty="0" smtClean="0"/>
              <a:t>&lt;</a:t>
            </a:r>
            <a:r>
              <a:rPr lang="en-US" b="1" dirty="0" err="1" smtClean="0"/>
              <a:t>bank:AccID</a:t>
            </a:r>
            <a:r>
              <a:rPr lang="en-US" b="1" dirty="0" smtClean="0"/>
              <a:t>&gt;a1234567&lt;/</a:t>
            </a:r>
            <a:r>
              <a:rPr lang="en-US" b="1" dirty="0" err="1" smtClean="0"/>
              <a:t>bank:AccID</a:t>
            </a:r>
            <a:r>
              <a:rPr lang="en-US" b="1" dirty="0" smtClean="0"/>
              <a:t>&gt;</a:t>
            </a:r>
          </a:p>
          <a:p>
            <a:r>
              <a:rPr lang="en-US" dirty="0" smtClean="0"/>
              <a:t>	&lt;/</a:t>
            </a:r>
            <a:r>
              <a:rPr lang="en-US" dirty="0" err="1" smtClean="0"/>
              <a:t>wsa:ReferenceParameters</a:t>
            </a:r>
            <a:r>
              <a:rPr lang="en-US" dirty="0" smtClean="0"/>
              <a:t>&gt;</a:t>
            </a:r>
          </a:p>
          <a:p>
            <a:r>
              <a:rPr lang="en-US" dirty="0" smtClean="0"/>
              <a:t>&lt;/</a:t>
            </a:r>
            <a:r>
              <a:rPr lang="en-US" dirty="0" err="1" smtClean="0"/>
              <a:t>wsa:EndPointReference</a:t>
            </a:r>
            <a:r>
              <a:rPr lang="en-US" dirty="0" smtClean="0"/>
              <a:t> &gt;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Getting Todd’s bank account resource</a:t>
            </a:r>
            <a:endParaRPr lang="en-US" dirty="0"/>
          </a:p>
        </p:txBody>
      </p:sp>
      <p:sp>
        <p:nvSpPr>
          <p:cNvPr id="4" name="TextBox 3"/>
          <p:cNvSpPr txBox="1"/>
          <p:nvPr/>
        </p:nvSpPr>
        <p:spPr>
          <a:xfrm>
            <a:off x="533400" y="2667000"/>
            <a:ext cx="8021298" cy="3139321"/>
          </a:xfrm>
          <a:prstGeom prst="rect">
            <a:avLst/>
          </a:prstGeom>
          <a:solidFill>
            <a:schemeClr val="bg1">
              <a:lumMod val="95000"/>
            </a:schemeClr>
          </a:solidFill>
        </p:spPr>
        <p:txBody>
          <a:bodyPr wrap="none" rtlCol="0">
            <a:spAutoFit/>
          </a:bodyPr>
          <a:lstStyle/>
          <a:p>
            <a:r>
              <a:rPr lang="en-US" dirty="0" smtClean="0"/>
              <a:t>&lt;</a:t>
            </a:r>
            <a:r>
              <a:rPr lang="en-US" dirty="0" err="1" smtClean="0"/>
              <a:t>soap:Envelope</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wsa:To</a:t>
            </a:r>
            <a:r>
              <a:rPr lang="en-US" dirty="0" smtClean="0"/>
              <a:t>&gt;http://x.woodgrovebank.com/account&lt;/wsa:To&gt;</a:t>
            </a:r>
          </a:p>
          <a:p>
            <a:r>
              <a:rPr lang="en-US" dirty="0" smtClean="0"/>
              <a:t>	&lt;</a:t>
            </a:r>
            <a:r>
              <a:rPr lang="en-US" dirty="0" err="1" smtClean="0"/>
              <a:t>bank:AccID</a:t>
            </a:r>
            <a:r>
              <a:rPr lang="en-US" dirty="0" smtClean="0"/>
              <a:t> </a:t>
            </a:r>
            <a:r>
              <a:rPr lang="en-US" dirty="0" err="1" smtClean="0"/>
              <a:t>wsa:IsReferenceParameter</a:t>
            </a:r>
            <a:r>
              <a:rPr lang="en-US" dirty="0" smtClean="0"/>
              <a:t>=“true”&gt;a1234567&lt;/</a:t>
            </a:r>
            <a:r>
              <a:rPr lang="en-US" dirty="0" err="1" smtClean="0"/>
              <a:t>bank:AccID</a:t>
            </a:r>
            <a:r>
              <a:rPr lang="en-US" dirty="0" smtClean="0"/>
              <a:t>&gt;</a:t>
            </a:r>
          </a:p>
          <a:p>
            <a:r>
              <a:rPr lang="en-US" dirty="0" smtClean="0"/>
              <a:t>	&lt;</a:t>
            </a:r>
            <a:r>
              <a:rPr lang="en-US" dirty="0" err="1" smtClean="0"/>
              <a:t>wsa:Action</a:t>
            </a:r>
            <a:r>
              <a:rPr lang="en-US" dirty="0" smtClean="0"/>
              <a:t>&gt;</a:t>
            </a:r>
          </a:p>
          <a:p>
            <a:r>
              <a:rPr lang="en-US" dirty="0" smtClean="0"/>
              <a:t>	  </a:t>
            </a:r>
            <a:r>
              <a:rPr lang="en-US" b="1" dirty="0" smtClean="0"/>
              <a:t>http://schemas.xmlsoap.org/ws/2004/09/transfer/Get</a:t>
            </a:r>
          </a:p>
          <a:p>
            <a:r>
              <a:rPr lang="en-US" dirty="0" smtClean="0"/>
              <a:t>	&lt;/</a:t>
            </a:r>
            <a:r>
              <a:rPr lang="en-US" dirty="0" err="1" smtClean="0"/>
              <a:t>wsa:Action</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soap:Body</a:t>
            </a:r>
            <a:r>
              <a:rPr lang="en-US" dirty="0" smtClean="0"/>
              <a:t> /&gt;</a:t>
            </a:r>
          </a:p>
          <a:p>
            <a:r>
              <a:rPr lang="en-US" dirty="0" smtClean="0"/>
              <a:t>&lt;/</a:t>
            </a:r>
            <a:r>
              <a:rPr lang="en-US" dirty="0" err="1" smtClean="0"/>
              <a:t>soap:Envelope</a:t>
            </a:r>
            <a:r>
              <a:rPr lang="en-US" dirty="0" smtClean="0"/>
              <a:t>&gt;</a:t>
            </a:r>
          </a:p>
          <a:p>
            <a:endParaRPr lang="en-US" dirty="0"/>
          </a:p>
        </p:txBody>
      </p:sp>
      <p:sp>
        <p:nvSpPr>
          <p:cNvPr id="6" name="TextBox 5"/>
          <p:cNvSpPr txBox="1"/>
          <p:nvPr/>
        </p:nvSpPr>
        <p:spPr>
          <a:xfrm>
            <a:off x="533400" y="1371600"/>
            <a:ext cx="8231484" cy="923330"/>
          </a:xfrm>
          <a:prstGeom prst="rect">
            <a:avLst/>
          </a:prstGeom>
          <a:noFill/>
        </p:spPr>
        <p:txBody>
          <a:bodyPr wrap="none" rtlCol="0">
            <a:spAutoFit/>
          </a:bodyPr>
          <a:lstStyle/>
          <a:p>
            <a:r>
              <a:rPr lang="en-US" dirty="0" smtClean="0"/>
              <a:t>Firstly Todd wants to see how much money he has in his bank account (WS-Transfer). </a:t>
            </a:r>
          </a:p>
          <a:p>
            <a:endParaRPr lang="en-US" dirty="0" smtClean="0"/>
          </a:p>
          <a:p>
            <a:r>
              <a:rPr lang="en-US" dirty="0" smtClean="0"/>
              <a:t>Todd uses Transfer Get to retrieve his bank account details: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Response</a:t>
            </a:r>
            <a:endParaRPr lang="en-US" dirty="0"/>
          </a:p>
        </p:txBody>
      </p:sp>
      <p:sp>
        <p:nvSpPr>
          <p:cNvPr id="4" name="TextBox 3"/>
          <p:cNvSpPr txBox="1"/>
          <p:nvPr/>
        </p:nvSpPr>
        <p:spPr>
          <a:xfrm>
            <a:off x="685800" y="1295400"/>
            <a:ext cx="8021298" cy="4801314"/>
          </a:xfrm>
          <a:prstGeom prst="rect">
            <a:avLst/>
          </a:prstGeom>
          <a:solidFill>
            <a:schemeClr val="bg1">
              <a:lumMod val="95000"/>
            </a:schemeClr>
          </a:solidFill>
        </p:spPr>
        <p:txBody>
          <a:bodyPr wrap="none" rtlCol="0">
            <a:spAutoFit/>
          </a:bodyPr>
          <a:lstStyle/>
          <a:p>
            <a:r>
              <a:rPr lang="en-US" dirty="0" smtClean="0"/>
              <a:t>&lt;</a:t>
            </a:r>
            <a:r>
              <a:rPr lang="en-US" dirty="0" err="1" smtClean="0"/>
              <a:t>soap:Envelope</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wsa:Action</a:t>
            </a:r>
            <a:r>
              <a:rPr lang="en-US" dirty="0" smtClean="0"/>
              <a:t>&gt;</a:t>
            </a:r>
          </a:p>
          <a:p>
            <a:r>
              <a:rPr lang="en-US" dirty="0" smtClean="0"/>
              <a:t>	  </a:t>
            </a:r>
            <a:r>
              <a:rPr lang="en-US" b="1" dirty="0" smtClean="0"/>
              <a:t>http://schemas.xmlsoap.org/ws/2004/09/transfer/GetResponse</a:t>
            </a:r>
          </a:p>
          <a:p>
            <a:r>
              <a:rPr lang="en-US" dirty="0" smtClean="0"/>
              <a:t>	&lt;/</a:t>
            </a:r>
            <a:r>
              <a:rPr lang="en-US" dirty="0" err="1" smtClean="0"/>
              <a:t>wsa:Action</a:t>
            </a:r>
            <a:r>
              <a:rPr lang="en-US" dirty="0" smtClean="0"/>
              <a:t>&gt;</a:t>
            </a:r>
          </a:p>
          <a:p>
            <a:r>
              <a:rPr lang="en-US" dirty="0" smtClean="0"/>
              <a:t>	&lt;</a:t>
            </a:r>
            <a:r>
              <a:rPr lang="en-US" dirty="0" err="1" smtClean="0"/>
              <a:t>bank:AccID</a:t>
            </a:r>
            <a:r>
              <a:rPr lang="en-US" dirty="0" smtClean="0"/>
              <a:t> </a:t>
            </a:r>
            <a:r>
              <a:rPr lang="en-US" dirty="0" err="1" smtClean="0"/>
              <a:t>wsa:IsReferenceParameter</a:t>
            </a:r>
            <a:r>
              <a:rPr lang="en-US" dirty="0" smtClean="0"/>
              <a:t>=“true”&gt;a1234567&lt;/</a:t>
            </a:r>
            <a:r>
              <a:rPr lang="en-US" dirty="0" err="1" smtClean="0"/>
              <a:t>bank:AccID</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soap:Body</a:t>
            </a:r>
            <a:r>
              <a:rPr lang="en-US" dirty="0" smtClean="0"/>
              <a:t>&gt;</a:t>
            </a:r>
          </a:p>
          <a:p>
            <a:r>
              <a:rPr lang="en-US" dirty="0" smtClean="0"/>
              <a:t>        </a:t>
            </a:r>
            <a:r>
              <a:rPr lang="en-US" b="1" dirty="0" smtClean="0"/>
              <a:t>&lt;</a:t>
            </a:r>
            <a:r>
              <a:rPr lang="en-US" b="1" dirty="0" err="1" smtClean="0"/>
              <a:t>bank:Account</a:t>
            </a:r>
            <a:r>
              <a:rPr lang="en-US" b="1" dirty="0" smtClean="0"/>
              <a:t>&gt;</a:t>
            </a:r>
          </a:p>
          <a:p>
            <a:r>
              <a:rPr lang="en-US" b="1" dirty="0" smtClean="0"/>
              <a:t>	  &lt;</a:t>
            </a:r>
            <a:r>
              <a:rPr lang="en-US" b="1" dirty="0" err="1" smtClean="0"/>
              <a:t>bank:AccID</a:t>
            </a:r>
            <a:r>
              <a:rPr lang="en-US" b="1" dirty="0" smtClean="0"/>
              <a:t>&gt;a1234567&lt;/</a:t>
            </a:r>
            <a:r>
              <a:rPr lang="en-US" b="1" dirty="0" err="1" smtClean="0"/>
              <a:t>bank:AccID</a:t>
            </a:r>
            <a:r>
              <a:rPr lang="en-US" b="1" dirty="0" smtClean="0"/>
              <a:t>&gt;</a:t>
            </a:r>
          </a:p>
          <a:p>
            <a:r>
              <a:rPr lang="en-US" b="1" dirty="0" smtClean="0"/>
              <a:t>	  &lt;</a:t>
            </a:r>
            <a:r>
              <a:rPr lang="en-US" b="1" dirty="0" err="1" smtClean="0"/>
              <a:t>bank:First</a:t>
            </a:r>
            <a:r>
              <a:rPr lang="en-US" b="1" dirty="0" smtClean="0"/>
              <a:t>&gt;Todd&lt;/</a:t>
            </a:r>
            <a:r>
              <a:rPr lang="en-US" b="1" dirty="0" err="1" smtClean="0"/>
              <a:t>bank:First</a:t>
            </a:r>
            <a:r>
              <a:rPr lang="en-US" b="1" dirty="0" smtClean="0"/>
              <a:t>&gt;</a:t>
            </a:r>
          </a:p>
          <a:p>
            <a:r>
              <a:rPr lang="en-US" b="1" dirty="0" smtClean="0"/>
              <a:t>	  &lt;</a:t>
            </a:r>
            <a:r>
              <a:rPr lang="en-US" b="1" dirty="0" err="1" smtClean="0"/>
              <a:t>bank:Last</a:t>
            </a:r>
            <a:r>
              <a:rPr lang="en-US" b="1" dirty="0" smtClean="0"/>
              <a:t>&gt;Meadows&lt;/</a:t>
            </a:r>
            <a:r>
              <a:rPr lang="en-US" b="1" dirty="0" err="1" smtClean="0"/>
              <a:t>bank:Last</a:t>
            </a:r>
            <a:r>
              <a:rPr lang="en-US" b="1" dirty="0" smtClean="0"/>
              <a:t>&gt;</a:t>
            </a:r>
          </a:p>
          <a:p>
            <a:r>
              <a:rPr lang="en-US" b="1" dirty="0" smtClean="0"/>
              <a:t>	  &lt;</a:t>
            </a:r>
            <a:r>
              <a:rPr lang="en-US" b="1" dirty="0" err="1" smtClean="0"/>
              <a:t>bank:SSN</a:t>
            </a:r>
            <a:r>
              <a:rPr lang="en-US" b="1" dirty="0" smtClean="0"/>
              <a:t>&gt;123456789&lt;/</a:t>
            </a:r>
            <a:r>
              <a:rPr lang="en-US" b="1" dirty="0" err="1" smtClean="0"/>
              <a:t>bank:SSN</a:t>
            </a:r>
            <a:r>
              <a:rPr lang="en-US" b="1" dirty="0" smtClean="0"/>
              <a:t>&gt;</a:t>
            </a:r>
          </a:p>
          <a:p>
            <a:r>
              <a:rPr lang="en-US" b="1" dirty="0" smtClean="0"/>
              <a:t>	  &lt;</a:t>
            </a:r>
            <a:r>
              <a:rPr lang="en-US" b="1" dirty="0" err="1" smtClean="0"/>
              <a:t>bank:Balance</a:t>
            </a:r>
            <a:r>
              <a:rPr lang="en-US" b="1" dirty="0" smtClean="0"/>
              <a:t>&gt;10000&lt;/</a:t>
            </a:r>
            <a:r>
              <a:rPr lang="en-US" b="1" dirty="0" err="1" smtClean="0"/>
              <a:t>bank:Balance</a:t>
            </a:r>
            <a:r>
              <a:rPr lang="en-US" b="1" dirty="0" smtClean="0"/>
              <a:t>&gt;</a:t>
            </a:r>
          </a:p>
          <a:p>
            <a:r>
              <a:rPr lang="en-US" b="1" dirty="0" smtClean="0"/>
              <a:t>        &lt;/</a:t>
            </a:r>
            <a:r>
              <a:rPr lang="en-US" b="1" dirty="0" err="1" smtClean="0"/>
              <a:t>bank:Account</a:t>
            </a:r>
            <a:r>
              <a:rPr lang="en-US" b="1" dirty="0" smtClean="0"/>
              <a:t>&gt;</a:t>
            </a:r>
          </a:p>
          <a:p>
            <a:r>
              <a:rPr lang="en-US" dirty="0" smtClean="0"/>
              <a:t>  &lt;/</a:t>
            </a:r>
            <a:r>
              <a:rPr lang="en-US" dirty="0" err="1" smtClean="0"/>
              <a:t>soap:Body</a:t>
            </a:r>
            <a:r>
              <a:rPr lang="en-US" dirty="0" smtClean="0"/>
              <a:t>&gt;</a:t>
            </a:r>
          </a:p>
          <a:p>
            <a:r>
              <a:rPr lang="en-US" dirty="0" smtClean="0"/>
              <a:t>&lt;/</a:t>
            </a:r>
            <a:r>
              <a:rPr lang="en-US" dirty="0" err="1" smtClean="0"/>
              <a:t>soap:Envelope</a:t>
            </a:r>
            <a:r>
              <a:rPr lang="en-US" dirty="0" smtClean="0"/>
              <a:t>&gt;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 out about Transaction History</a:t>
            </a:r>
            <a:r>
              <a:rPr lang="en-US" baseline="0" dirty="0" smtClean="0"/>
              <a:t> Web Service</a:t>
            </a:r>
            <a:endParaRPr lang="en-US" dirty="0"/>
          </a:p>
        </p:txBody>
      </p:sp>
      <p:sp>
        <p:nvSpPr>
          <p:cNvPr id="4" name="TextBox 3"/>
          <p:cNvSpPr txBox="1"/>
          <p:nvPr/>
        </p:nvSpPr>
        <p:spPr>
          <a:xfrm>
            <a:off x="563435" y="3386078"/>
            <a:ext cx="7970965" cy="2862322"/>
          </a:xfrm>
          <a:prstGeom prst="rect">
            <a:avLst/>
          </a:prstGeom>
          <a:solidFill>
            <a:schemeClr val="bg1">
              <a:lumMod val="95000"/>
            </a:schemeClr>
          </a:solidFill>
        </p:spPr>
        <p:txBody>
          <a:bodyPr wrap="none" rtlCol="0">
            <a:spAutoFit/>
          </a:bodyPr>
          <a:lstStyle/>
          <a:p>
            <a:r>
              <a:rPr lang="en-US" dirty="0" smtClean="0"/>
              <a:t>&lt;</a:t>
            </a:r>
            <a:r>
              <a:rPr lang="en-US" dirty="0" err="1" smtClean="0"/>
              <a:t>soap:Envelope</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wsa:To</a:t>
            </a:r>
            <a:r>
              <a:rPr lang="en-US" dirty="0" smtClean="0"/>
              <a:t>&gt;http://x.woodgrovebank.com/TransactionHistory/mex&lt;/wsa:To&gt;</a:t>
            </a:r>
          </a:p>
          <a:p>
            <a:r>
              <a:rPr lang="en-US" dirty="0" smtClean="0"/>
              <a:t>	&lt;</a:t>
            </a:r>
            <a:r>
              <a:rPr lang="en-US" dirty="0" err="1" smtClean="0"/>
              <a:t>wsa:Action</a:t>
            </a:r>
            <a:r>
              <a:rPr lang="en-US" dirty="0" smtClean="0"/>
              <a:t>&gt;</a:t>
            </a:r>
          </a:p>
          <a:p>
            <a:r>
              <a:rPr lang="en-US" dirty="0" smtClean="0"/>
              <a:t>	  </a:t>
            </a:r>
            <a:r>
              <a:rPr lang="en-US" b="1" dirty="0" smtClean="0"/>
              <a:t>http://schemas.xmlsoap.org/ws/2004/09/transfer/Get</a:t>
            </a:r>
          </a:p>
          <a:p>
            <a:r>
              <a:rPr lang="en-US" dirty="0" smtClean="0"/>
              <a:t>	&lt;/</a:t>
            </a:r>
            <a:r>
              <a:rPr lang="en-US" dirty="0" err="1" smtClean="0"/>
              <a:t>wsa:Action</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soap:Body</a:t>
            </a:r>
            <a:r>
              <a:rPr lang="en-US" dirty="0" smtClean="0"/>
              <a:t> /&gt;</a:t>
            </a:r>
          </a:p>
          <a:p>
            <a:r>
              <a:rPr lang="en-US" dirty="0" smtClean="0"/>
              <a:t>&lt;/</a:t>
            </a:r>
            <a:r>
              <a:rPr lang="en-US" dirty="0" err="1" smtClean="0"/>
              <a:t>soap:Envelope</a:t>
            </a:r>
            <a:r>
              <a:rPr lang="en-US" dirty="0" smtClean="0"/>
              <a:t>&gt;</a:t>
            </a:r>
          </a:p>
          <a:p>
            <a:endParaRPr lang="en-US" dirty="0"/>
          </a:p>
        </p:txBody>
      </p:sp>
      <p:sp>
        <p:nvSpPr>
          <p:cNvPr id="5" name="TextBox 4"/>
          <p:cNvSpPr txBox="1"/>
          <p:nvPr/>
        </p:nvSpPr>
        <p:spPr>
          <a:xfrm>
            <a:off x="609600" y="1219200"/>
            <a:ext cx="8305800" cy="2031325"/>
          </a:xfrm>
          <a:prstGeom prst="rect">
            <a:avLst/>
          </a:prstGeom>
          <a:noFill/>
        </p:spPr>
        <p:txBody>
          <a:bodyPr wrap="square" rtlCol="0">
            <a:spAutoFit/>
          </a:bodyPr>
          <a:lstStyle/>
          <a:p>
            <a:r>
              <a:rPr lang="en-US" dirty="0" smtClean="0"/>
              <a:t>When Todd sees his balance, he doesn’t think he has the right amount of money available, and so wants to get his transaction history to find out what is going on. </a:t>
            </a:r>
          </a:p>
          <a:p>
            <a:pPr lvl="1"/>
            <a:r>
              <a:rPr lang="en-US" dirty="0" smtClean="0"/>
              <a:t>Unfortunately he does not exactly know how to execute this operation and must first understand what is required in order to successfully see this information (WS-MetadataExchange).</a:t>
            </a:r>
          </a:p>
          <a:p>
            <a:endParaRPr lang="en-US" dirty="0" smtClean="0"/>
          </a:p>
          <a:p>
            <a:r>
              <a:rPr lang="en-US" dirty="0" smtClean="0"/>
              <a:t>Todd uses an EPR to retrieve the metadata about the </a:t>
            </a:r>
            <a:r>
              <a:rPr lang="en-US" dirty="0" err="1" smtClean="0"/>
              <a:t>TransactionHistory</a:t>
            </a:r>
            <a:r>
              <a:rPr lang="en-US" dirty="0" smtClean="0"/>
              <a:t> Web Service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Response</a:t>
            </a:r>
            <a:endParaRPr lang="en-US" dirty="0"/>
          </a:p>
        </p:txBody>
      </p:sp>
      <p:sp>
        <p:nvSpPr>
          <p:cNvPr id="4" name="TextBox 3"/>
          <p:cNvSpPr txBox="1"/>
          <p:nvPr/>
        </p:nvSpPr>
        <p:spPr>
          <a:xfrm>
            <a:off x="609600" y="1981200"/>
            <a:ext cx="7010124" cy="3416320"/>
          </a:xfrm>
          <a:prstGeom prst="rect">
            <a:avLst/>
          </a:prstGeom>
          <a:solidFill>
            <a:schemeClr val="bg1">
              <a:lumMod val="95000"/>
            </a:schemeClr>
          </a:solidFill>
        </p:spPr>
        <p:txBody>
          <a:bodyPr wrap="none" rtlCol="0">
            <a:spAutoFit/>
          </a:bodyPr>
          <a:lstStyle/>
          <a:p>
            <a:r>
              <a:rPr lang="en-US" dirty="0" smtClean="0"/>
              <a:t>&lt;</a:t>
            </a:r>
            <a:r>
              <a:rPr lang="en-US" dirty="0" err="1" smtClean="0"/>
              <a:t>soap:Envelope</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wsa:Action</a:t>
            </a:r>
            <a:r>
              <a:rPr lang="en-US" dirty="0" smtClean="0"/>
              <a:t>&gt;</a:t>
            </a:r>
          </a:p>
          <a:p>
            <a:r>
              <a:rPr lang="en-US" dirty="0" smtClean="0"/>
              <a:t>	  http://schemas.xmlsoap.org/ws/2004/09/transfer/GetResponse</a:t>
            </a:r>
          </a:p>
          <a:p>
            <a:r>
              <a:rPr lang="en-US" dirty="0" smtClean="0"/>
              <a:t>	&lt;/</a:t>
            </a:r>
            <a:r>
              <a:rPr lang="en-US" dirty="0" err="1" smtClean="0"/>
              <a:t>wsa:Action</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soap:Body</a:t>
            </a:r>
            <a:r>
              <a:rPr lang="en-US" dirty="0" smtClean="0"/>
              <a:t>&gt;</a:t>
            </a:r>
          </a:p>
          <a:p>
            <a:r>
              <a:rPr lang="en-US" dirty="0" smtClean="0"/>
              <a:t>    </a:t>
            </a:r>
            <a:r>
              <a:rPr lang="en-US" b="1" dirty="0" smtClean="0"/>
              <a:t>&lt;</a:t>
            </a:r>
            <a:r>
              <a:rPr lang="en-US" b="1" dirty="0" err="1" smtClean="0"/>
              <a:t>mex:Metadata</a:t>
            </a:r>
            <a:r>
              <a:rPr lang="en-US" b="1" dirty="0" smtClean="0"/>
              <a:t>&gt;</a:t>
            </a:r>
          </a:p>
          <a:p>
            <a:r>
              <a:rPr lang="en-US" b="1" dirty="0" smtClean="0"/>
              <a:t>	… metadata information here</a:t>
            </a:r>
          </a:p>
          <a:p>
            <a:r>
              <a:rPr lang="en-US" b="1" dirty="0" smtClean="0"/>
              <a:t>    &lt;/</a:t>
            </a:r>
            <a:r>
              <a:rPr lang="en-US" b="1" dirty="0" err="1" smtClean="0"/>
              <a:t>mex:Metadata</a:t>
            </a:r>
            <a:r>
              <a:rPr lang="en-US" b="1" dirty="0" smtClean="0"/>
              <a:t>&gt;</a:t>
            </a:r>
          </a:p>
          <a:p>
            <a:r>
              <a:rPr lang="en-US" dirty="0" smtClean="0"/>
              <a:t>  &lt;/</a:t>
            </a:r>
            <a:r>
              <a:rPr lang="en-US" dirty="0" err="1" smtClean="0"/>
              <a:t>soap:Body</a:t>
            </a:r>
            <a:r>
              <a:rPr lang="en-US" dirty="0" smtClean="0"/>
              <a:t>&gt;</a:t>
            </a:r>
          </a:p>
          <a:p>
            <a:r>
              <a:rPr lang="en-US" dirty="0" smtClean="0"/>
              <a:t>&lt;/</a:t>
            </a:r>
            <a:r>
              <a:rPr lang="en-US" dirty="0" err="1" smtClean="0"/>
              <a:t>soap:Envelope</a:t>
            </a:r>
            <a:r>
              <a:rPr lang="en-US" dirty="0" smtClean="0"/>
              <a:t>&gt;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Metadata</a:t>
            </a:r>
            <a:endParaRPr lang="en-US" dirty="0"/>
          </a:p>
        </p:txBody>
      </p:sp>
      <p:sp>
        <p:nvSpPr>
          <p:cNvPr id="4" name="TextBox 3"/>
          <p:cNvSpPr txBox="1"/>
          <p:nvPr/>
        </p:nvSpPr>
        <p:spPr>
          <a:xfrm>
            <a:off x="266377" y="1676400"/>
            <a:ext cx="8877623" cy="4247317"/>
          </a:xfrm>
          <a:prstGeom prst="rect">
            <a:avLst/>
          </a:prstGeom>
          <a:solidFill>
            <a:schemeClr val="bg1">
              <a:lumMod val="95000"/>
            </a:schemeClr>
          </a:solidFill>
        </p:spPr>
        <p:txBody>
          <a:bodyPr wrap="none" rtlCol="0">
            <a:spAutoFit/>
          </a:bodyPr>
          <a:lstStyle/>
          <a:p>
            <a:r>
              <a:rPr lang="en-US" dirty="0" smtClean="0"/>
              <a:t>&lt;</a:t>
            </a:r>
            <a:r>
              <a:rPr lang="en-US" dirty="0" err="1" smtClean="0"/>
              <a:t>mex:Metadata</a:t>
            </a:r>
            <a:r>
              <a:rPr lang="en-US" dirty="0" smtClean="0"/>
              <a:t>&gt;</a:t>
            </a:r>
          </a:p>
          <a:p>
            <a:r>
              <a:rPr lang="en-US" dirty="0" smtClean="0"/>
              <a:t>  &lt;</a:t>
            </a:r>
            <a:r>
              <a:rPr lang="en-US" b="1" dirty="0" err="1" smtClean="0"/>
              <a:t>mex:MetadataSection</a:t>
            </a:r>
            <a:r>
              <a:rPr lang="en-US" b="1" dirty="0" smtClean="0"/>
              <a:t> Dialect='http://schemas.xmlsoap.org/wsdl</a:t>
            </a:r>
            <a:r>
              <a:rPr lang="en-US" dirty="0" smtClean="0"/>
              <a:t>/'&gt;</a:t>
            </a:r>
          </a:p>
          <a:p>
            <a:r>
              <a:rPr lang="en-US" dirty="0" smtClean="0"/>
              <a:t>     &lt;</a:t>
            </a:r>
            <a:r>
              <a:rPr lang="en-US" dirty="0" err="1" smtClean="0"/>
              <a:t>wsdl:definitions</a:t>
            </a:r>
            <a:r>
              <a:rPr lang="en-US" dirty="0" smtClean="0"/>
              <a:t> … &gt;</a:t>
            </a:r>
          </a:p>
          <a:p>
            <a:r>
              <a:rPr lang="en-US" dirty="0" smtClean="0"/>
              <a:t>        …</a:t>
            </a:r>
          </a:p>
          <a:p>
            <a:r>
              <a:rPr lang="en-US" dirty="0" smtClean="0"/>
              <a:t>     &lt;/</a:t>
            </a:r>
            <a:r>
              <a:rPr lang="en-US" dirty="0" err="1" smtClean="0"/>
              <a:t>wsdl:definitions</a:t>
            </a:r>
            <a:r>
              <a:rPr lang="en-US" dirty="0" smtClean="0"/>
              <a:t>&gt;</a:t>
            </a:r>
          </a:p>
          <a:p>
            <a:r>
              <a:rPr lang="en-US" dirty="0" smtClean="0"/>
              <a:t>  &lt;/</a:t>
            </a:r>
            <a:r>
              <a:rPr lang="en-US" dirty="0" err="1" smtClean="0"/>
              <a:t>mex:MetadataSection</a:t>
            </a:r>
            <a:r>
              <a:rPr lang="en-US" dirty="0" smtClean="0"/>
              <a:t>&gt;</a:t>
            </a:r>
          </a:p>
          <a:p>
            <a:r>
              <a:rPr lang="en-US" dirty="0" smtClean="0"/>
              <a:t>  &lt;</a:t>
            </a:r>
            <a:r>
              <a:rPr lang="en-US" b="1" dirty="0" err="1" smtClean="0"/>
              <a:t>mex:MetadataSection</a:t>
            </a:r>
            <a:r>
              <a:rPr lang="en-US" b="1" dirty="0" smtClean="0"/>
              <a:t> Dialect='http://www.w3.org/2001/XMLSchema</a:t>
            </a:r>
            <a:r>
              <a:rPr lang="en-US" dirty="0" smtClean="0"/>
              <a:t>'&gt;</a:t>
            </a:r>
          </a:p>
          <a:p>
            <a:r>
              <a:rPr lang="en-US" dirty="0" smtClean="0"/>
              <a:t>        …</a:t>
            </a:r>
          </a:p>
          <a:p>
            <a:r>
              <a:rPr lang="en-US" dirty="0" smtClean="0"/>
              <a:t>  &lt;/</a:t>
            </a:r>
            <a:r>
              <a:rPr lang="en-US" dirty="0" err="1" smtClean="0"/>
              <a:t>mex:MetadataSection</a:t>
            </a:r>
            <a:r>
              <a:rPr lang="en-US" dirty="0" smtClean="0"/>
              <a:t>&gt;</a:t>
            </a:r>
          </a:p>
          <a:p>
            <a:r>
              <a:rPr lang="en-US" dirty="0" smtClean="0"/>
              <a:t>  &lt;</a:t>
            </a:r>
            <a:r>
              <a:rPr lang="en-US" b="1" dirty="0" err="1" smtClean="0"/>
              <a:t>mex:MetadataSection</a:t>
            </a:r>
            <a:r>
              <a:rPr lang="en-US" b="1" dirty="0" smtClean="0"/>
              <a:t> Dialect='http://schemas.xmlsoap.org/ws/2004/09/policy</a:t>
            </a:r>
            <a:r>
              <a:rPr lang="en-US" dirty="0" smtClean="0"/>
              <a:t>'&gt;</a:t>
            </a:r>
          </a:p>
          <a:p>
            <a:r>
              <a:rPr lang="en-US" dirty="0" smtClean="0"/>
              <a:t>     &lt;</a:t>
            </a:r>
            <a:r>
              <a:rPr lang="en-US" dirty="0" err="1" smtClean="0"/>
              <a:t>mex:MetadataReference</a:t>
            </a:r>
            <a:r>
              <a:rPr lang="en-US" dirty="0" smtClean="0"/>
              <a:t>&gt;</a:t>
            </a:r>
          </a:p>
          <a:p>
            <a:r>
              <a:rPr lang="en-US" dirty="0" smtClean="0"/>
              <a:t>      &lt;</a:t>
            </a:r>
            <a:r>
              <a:rPr lang="en-US" dirty="0" err="1" smtClean="0"/>
              <a:t>wsa:Address</a:t>
            </a:r>
            <a:r>
              <a:rPr lang="en-US" dirty="0" smtClean="0"/>
              <a:t>&gt;http://x.woodgrovebank.com/TransactionHistory/policy&lt;/wsa:Address&gt;</a:t>
            </a:r>
          </a:p>
          <a:p>
            <a:r>
              <a:rPr lang="en-US" dirty="0" smtClean="0"/>
              <a:t>     &lt;/</a:t>
            </a:r>
            <a:r>
              <a:rPr lang="en-US" dirty="0" err="1" smtClean="0"/>
              <a:t>mex:MetadataReference</a:t>
            </a:r>
            <a:r>
              <a:rPr lang="en-US" dirty="0" smtClean="0"/>
              <a:t>&gt;</a:t>
            </a:r>
          </a:p>
          <a:p>
            <a:r>
              <a:rPr lang="en-US" dirty="0" smtClean="0"/>
              <a:t>  &lt;/</a:t>
            </a:r>
            <a:r>
              <a:rPr lang="en-US" dirty="0" err="1" smtClean="0"/>
              <a:t>mex:MetadataSection</a:t>
            </a:r>
            <a:r>
              <a:rPr lang="en-US" dirty="0" smtClean="0"/>
              <a:t>&gt;</a:t>
            </a:r>
          </a:p>
          <a:p>
            <a:r>
              <a:rPr lang="en-US" dirty="0" smtClean="0"/>
              <a:t>&lt;/</a:t>
            </a:r>
            <a:r>
              <a:rPr lang="en-US" dirty="0" err="1" smtClean="0"/>
              <a:t>mex:Metadata</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Todd</a:t>
            </a:r>
            <a:r>
              <a:rPr lang="en-US" baseline="0" dirty="0" smtClean="0"/>
              <a:t> gets back too much information</a:t>
            </a:r>
            <a:endParaRPr lang="en-US" dirty="0"/>
          </a:p>
        </p:txBody>
      </p:sp>
      <p:sp>
        <p:nvSpPr>
          <p:cNvPr id="3" name="TextBox 2"/>
          <p:cNvSpPr txBox="1"/>
          <p:nvPr/>
        </p:nvSpPr>
        <p:spPr>
          <a:xfrm>
            <a:off x="838200" y="3429000"/>
            <a:ext cx="6530314" cy="2308324"/>
          </a:xfrm>
          <a:prstGeom prst="rect">
            <a:avLst/>
          </a:prstGeom>
          <a:solidFill>
            <a:schemeClr val="bg1">
              <a:lumMod val="95000"/>
            </a:schemeClr>
          </a:solidFill>
        </p:spPr>
        <p:txBody>
          <a:bodyPr wrap="none" rtlCol="0">
            <a:spAutoFit/>
          </a:bodyPr>
          <a:lstStyle/>
          <a:p>
            <a:r>
              <a:rPr lang="en-US" dirty="0" smtClean="0"/>
              <a:t>…</a:t>
            </a:r>
          </a:p>
          <a:p>
            <a:r>
              <a:rPr lang="en-US" dirty="0" smtClean="0"/>
              <a:t>    &lt;</a:t>
            </a:r>
            <a:r>
              <a:rPr lang="en-US" dirty="0" err="1" smtClean="0"/>
              <a:t>bank:Transactions</a:t>
            </a:r>
            <a:r>
              <a:rPr lang="en-US" dirty="0" smtClean="0"/>
              <a:t>&gt;</a:t>
            </a:r>
          </a:p>
          <a:p>
            <a:r>
              <a:rPr lang="en-US" dirty="0" smtClean="0"/>
              <a:t>	&lt;</a:t>
            </a:r>
            <a:r>
              <a:rPr lang="en-US" dirty="0" err="1" smtClean="0"/>
              <a:t>bank:Transaction</a:t>
            </a:r>
            <a:r>
              <a:rPr lang="en-US" dirty="0" smtClean="0"/>
              <a:t> id=”t14324”&gt; info &lt;/</a:t>
            </a:r>
            <a:r>
              <a:rPr lang="en-US" dirty="0" err="1" smtClean="0"/>
              <a:t>bank:Transaction</a:t>
            </a:r>
            <a:r>
              <a:rPr lang="en-US" dirty="0" smtClean="0"/>
              <a:t>&gt;</a:t>
            </a:r>
          </a:p>
          <a:p>
            <a:r>
              <a:rPr lang="en-US" dirty="0" smtClean="0"/>
              <a:t>	&lt;</a:t>
            </a:r>
            <a:r>
              <a:rPr lang="en-US" dirty="0" err="1" smtClean="0"/>
              <a:t>bank:Transaction</a:t>
            </a:r>
            <a:r>
              <a:rPr lang="en-US" dirty="0" smtClean="0"/>
              <a:t> id=”t14325”&gt; info &lt;/</a:t>
            </a:r>
            <a:r>
              <a:rPr lang="en-US" dirty="0" err="1" smtClean="0"/>
              <a:t>bank:Transaction</a:t>
            </a:r>
            <a:r>
              <a:rPr lang="en-US" dirty="0" smtClean="0"/>
              <a:t>&gt;</a:t>
            </a:r>
          </a:p>
          <a:p>
            <a:r>
              <a:rPr lang="en-US" dirty="0" smtClean="0"/>
              <a:t>	&lt;</a:t>
            </a:r>
            <a:r>
              <a:rPr lang="en-US" dirty="0" err="1" smtClean="0"/>
              <a:t>bank:Transaction</a:t>
            </a:r>
            <a:r>
              <a:rPr lang="en-US" dirty="0" smtClean="0"/>
              <a:t> id=”t14326”&gt; info &lt;/</a:t>
            </a:r>
            <a:r>
              <a:rPr lang="en-US" dirty="0" err="1" smtClean="0"/>
              <a:t>bank:Transaction</a:t>
            </a:r>
            <a:r>
              <a:rPr lang="en-US" dirty="0" smtClean="0"/>
              <a:t>&gt;</a:t>
            </a:r>
          </a:p>
          <a:p>
            <a:r>
              <a:rPr lang="en-US" dirty="0" smtClean="0"/>
              <a:t>	…</a:t>
            </a:r>
          </a:p>
          <a:p>
            <a:r>
              <a:rPr lang="en-US" dirty="0" smtClean="0"/>
              <a:t>    &lt;/</a:t>
            </a:r>
            <a:r>
              <a:rPr lang="en-US" dirty="0" err="1" smtClean="0"/>
              <a:t>bank:Transactions</a:t>
            </a:r>
            <a:r>
              <a:rPr lang="en-US" dirty="0" smtClean="0"/>
              <a:t>&gt;</a:t>
            </a:r>
          </a:p>
          <a:p>
            <a:r>
              <a:rPr lang="en-US" dirty="0" smtClean="0"/>
              <a:t>…</a:t>
            </a:r>
            <a:endParaRPr lang="en-US" dirty="0"/>
          </a:p>
        </p:txBody>
      </p:sp>
      <p:sp>
        <p:nvSpPr>
          <p:cNvPr id="4" name="TextBox 3"/>
          <p:cNvSpPr txBox="1"/>
          <p:nvPr/>
        </p:nvSpPr>
        <p:spPr>
          <a:xfrm>
            <a:off x="685800" y="1524000"/>
            <a:ext cx="7543799" cy="1200329"/>
          </a:xfrm>
          <a:prstGeom prst="rect">
            <a:avLst/>
          </a:prstGeom>
          <a:noFill/>
        </p:spPr>
        <p:txBody>
          <a:bodyPr wrap="square" rtlCol="0">
            <a:spAutoFit/>
          </a:bodyPr>
          <a:lstStyle/>
          <a:p>
            <a:r>
              <a:rPr lang="en-US" dirty="0" smtClean="0"/>
              <a:t>Todd now realizes that the number of records is far too long to be </a:t>
            </a:r>
            <a:r>
              <a:rPr lang="en-US" smtClean="0"/>
              <a:t>retrieved </a:t>
            </a:r>
            <a:r>
              <a:rPr lang="en-US" smtClean="0"/>
              <a:t>at once, </a:t>
            </a:r>
            <a:r>
              <a:rPr lang="en-US" dirty="0" smtClean="0"/>
              <a:t>and so he wants to break this down into a number of more manageable pieces of information (WS-Enumeration).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Enumeration: Basic Flow</a:t>
            </a:r>
            <a:endParaRPr lang="en-US" dirty="0"/>
          </a:p>
        </p:txBody>
      </p:sp>
      <p:sp>
        <p:nvSpPr>
          <p:cNvPr id="3" name="Content Placeholder 2"/>
          <p:cNvSpPr>
            <a:spLocks noGrp="1"/>
          </p:cNvSpPr>
          <p:nvPr>
            <p:ph sz="quarter" idx="1"/>
          </p:nvPr>
        </p:nvSpPr>
        <p:spPr/>
        <p:txBody>
          <a:bodyPr/>
          <a:lstStyle/>
          <a:p>
            <a:pPr marL="514350" lvl="0" indent="-514350">
              <a:buFont typeface="+mj-lt"/>
              <a:buAutoNum type="arabicPeriod"/>
            </a:pPr>
            <a:r>
              <a:rPr lang="en-US" dirty="0" smtClean="0"/>
              <a:t>Send an </a:t>
            </a:r>
            <a:r>
              <a:rPr lang="en-US" b="1" i="1" dirty="0" smtClean="0"/>
              <a:t>Enumerate</a:t>
            </a:r>
            <a:r>
              <a:rPr lang="en-US" dirty="0" smtClean="0"/>
              <a:t> message to </a:t>
            </a:r>
            <a:r>
              <a:rPr lang="en-US" dirty="0" err="1" smtClean="0"/>
              <a:t>TransactionHistory</a:t>
            </a:r>
            <a:r>
              <a:rPr lang="en-US" dirty="0" smtClean="0"/>
              <a:t> asking to enumerate it.</a:t>
            </a:r>
          </a:p>
          <a:p>
            <a:pPr marL="514350" lvl="0" indent="-514350">
              <a:buFont typeface="+mj-lt"/>
              <a:buAutoNum type="arabicPeriod"/>
            </a:pPr>
            <a:r>
              <a:rPr lang="en-US" dirty="0" smtClean="0"/>
              <a:t>An opaque </a:t>
            </a:r>
            <a:r>
              <a:rPr lang="en-US" b="1" i="1" dirty="0" smtClean="0"/>
              <a:t>Enumeration Context</a:t>
            </a:r>
            <a:r>
              <a:rPr lang="en-US" dirty="0" smtClean="0"/>
              <a:t> (implementation specific XML data) is returned.</a:t>
            </a:r>
          </a:p>
          <a:p>
            <a:pPr marL="514350" lvl="0" indent="-514350">
              <a:buFont typeface="+mj-lt"/>
              <a:buAutoNum type="arabicPeriod"/>
            </a:pPr>
            <a:r>
              <a:rPr lang="en-US" dirty="0" smtClean="0"/>
              <a:t>Enumerate over the transaction data using a </a:t>
            </a:r>
            <a:r>
              <a:rPr lang="en-US" b="1" i="1" dirty="0" smtClean="0"/>
              <a:t>Pull</a:t>
            </a:r>
            <a:r>
              <a:rPr lang="en-US" dirty="0" smtClean="0"/>
              <a:t> message.</a:t>
            </a:r>
          </a:p>
          <a:p>
            <a:pPr marL="514350" lvl="0" indent="-514350">
              <a:buFont typeface="+mj-lt"/>
              <a:buAutoNum type="arabicPeriod"/>
            </a:pPr>
            <a:r>
              <a:rPr lang="en-US" dirty="0" smtClean="0"/>
              <a:t>Each </a:t>
            </a:r>
            <a:r>
              <a:rPr lang="en-US" b="1" i="1" dirty="0" smtClean="0"/>
              <a:t>Pull</a:t>
            </a:r>
            <a:r>
              <a:rPr lang="en-US" dirty="0" smtClean="0"/>
              <a:t> message will result in a set of transaction items being returned.</a:t>
            </a:r>
          </a:p>
          <a:p>
            <a:pPr marL="514350" lvl="0" indent="-514350">
              <a:buFont typeface="+mj-lt"/>
              <a:buAutoNum type="arabicPeriod"/>
            </a:pPr>
            <a:r>
              <a:rPr lang="en-US" dirty="0" smtClean="0"/>
              <a:t>Continue 3 and 4 until no more data is available or until Todd finds what he is looking for.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an Enumeration</a:t>
            </a:r>
            <a:endParaRPr lang="en-US" dirty="0"/>
          </a:p>
        </p:txBody>
      </p:sp>
      <p:sp>
        <p:nvSpPr>
          <p:cNvPr id="4" name="TextBox 3"/>
          <p:cNvSpPr txBox="1"/>
          <p:nvPr/>
        </p:nvSpPr>
        <p:spPr>
          <a:xfrm>
            <a:off x="304800" y="1676400"/>
            <a:ext cx="8494633" cy="3693319"/>
          </a:xfrm>
          <a:prstGeom prst="rect">
            <a:avLst/>
          </a:prstGeom>
          <a:solidFill>
            <a:schemeClr val="bg1">
              <a:lumMod val="95000"/>
            </a:schemeClr>
          </a:solidFill>
        </p:spPr>
        <p:txBody>
          <a:bodyPr wrap="none" rtlCol="0">
            <a:spAutoFit/>
          </a:bodyPr>
          <a:lstStyle/>
          <a:p>
            <a:r>
              <a:rPr lang="en-US" dirty="0" smtClean="0"/>
              <a:t>&lt;</a:t>
            </a:r>
            <a:r>
              <a:rPr lang="en-US" dirty="0" err="1" smtClean="0"/>
              <a:t>soap:Envelope</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wsa:To</a:t>
            </a:r>
            <a:r>
              <a:rPr lang="en-US" dirty="0" smtClean="0"/>
              <a:t>&gt;http://x.woodgrovebank.com/TransactionHistory&lt;/wsa:To&gt;</a:t>
            </a:r>
          </a:p>
          <a:p>
            <a:r>
              <a:rPr lang="en-US" dirty="0" smtClean="0"/>
              <a:t>	&lt;</a:t>
            </a:r>
            <a:r>
              <a:rPr lang="en-US" dirty="0" err="1" smtClean="0"/>
              <a:t>bank:AccID</a:t>
            </a:r>
            <a:r>
              <a:rPr lang="en-US" dirty="0" smtClean="0"/>
              <a:t> </a:t>
            </a:r>
            <a:r>
              <a:rPr lang="en-US" dirty="0" err="1" smtClean="0"/>
              <a:t>wsa:IsReferenceParameter</a:t>
            </a:r>
            <a:r>
              <a:rPr lang="en-US" dirty="0" smtClean="0"/>
              <a:t>=“true”&gt;a1234567&lt;/</a:t>
            </a:r>
            <a:r>
              <a:rPr lang="en-US" dirty="0" err="1" smtClean="0"/>
              <a:t>bank:AccID</a:t>
            </a:r>
            <a:r>
              <a:rPr lang="en-US" dirty="0" smtClean="0"/>
              <a:t>&gt;	</a:t>
            </a:r>
          </a:p>
          <a:p>
            <a:r>
              <a:rPr lang="en-US" dirty="0" smtClean="0"/>
              <a:t>	&lt;</a:t>
            </a:r>
            <a:r>
              <a:rPr lang="en-US" dirty="0" err="1" smtClean="0"/>
              <a:t>wsa:Action</a:t>
            </a:r>
            <a:r>
              <a:rPr lang="en-US" dirty="0" smtClean="0"/>
              <a:t>&gt;</a:t>
            </a:r>
          </a:p>
          <a:p>
            <a:r>
              <a:rPr lang="en-US" dirty="0" smtClean="0"/>
              <a:t>	  </a:t>
            </a:r>
            <a:r>
              <a:rPr lang="en-US" b="1" dirty="0" smtClean="0"/>
              <a:t>http://schemas.xmlsoap.org/ws/2004/09/enumeration/Enumerate</a:t>
            </a:r>
          </a:p>
          <a:p>
            <a:r>
              <a:rPr lang="en-US" dirty="0" smtClean="0"/>
              <a:t>	&lt;/</a:t>
            </a:r>
            <a:r>
              <a:rPr lang="en-US" dirty="0" err="1" smtClean="0"/>
              <a:t>wsa:Action</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soap:Body</a:t>
            </a:r>
            <a:r>
              <a:rPr lang="en-US" dirty="0" smtClean="0"/>
              <a:t>&gt;</a:t>
            </a:r>
          </a:p>
          <a:p>
            <a:r>
              <a:rPr lang="en-US" dirty="0" smtClean="0"/>
              <a:t>	&lt;</a:t>
            </a:r>
            <a:r>
              <a:rPr lang="en-US" dirty="0" err="1" smtClean="0"/>
              <a:t>wsen:Enumerate</a:t>
            </a:r>
            <a:r>
              <a:rPr lang="en-US" dirty="0" smtClean="0"/>
              <a:t>&gt;</a:t>
            </a:r>
          </a:p>
          <a:p>
            <a:r>
              <a:rPr lang="en-US" dirty="0" smtClean="0"/>
              <a:t>	&lt;/</a:t>
            </a:r>
            <a:r>
              <a:rPr lang="en-US" dirty="0" err="1" smtClean="0"/>
              <a:t>wsen:Enumerate</a:t>
            </a:r>
            <a:r>
              <a:rPr lang="en-US" dirty="0" smtClean="0"/>
              <a:t>&gt;</a:t>
            </a:r>
          </a:p>
          <a:p>
            <a:r>
              <a:rPr lang="en-US" dirty="0" smtClean="0"/>
              <a:t>  &lt;/</a:t>
            </a:r>
            <a:r>
              <a:rPr lang="en-US" dirty="0" err="1" smtClean="0"/>
              <a:t>soap:Body</a:t>
            </a:r>
            <a:r>
              <a:rPr lang="en-US" dirty="0" smtClean="0"/>
              <a:t>&gt;</a:t>
            </a:r>
          </a:p>
          <a:p>
            <a:r>
              <a:rPr lang="en-US" dirty="0" smtClean="0"/>
              <a:t>&lt;/</a:t>
            </a:r>
            <a:r>
              <a:rPr lang="en-US" dirty="0" err="1" smtClean="0"/>
              <a:t>soap:Envelope</a:t>
            </a:r>
            <a:r>
              <a:rPr lang="en-US" dirty="0" smtClean="0"/>
              <a:t>&gt;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Response</a:t>
            </a:r>
            <a:endParaRPr lang="en-US" dirty="0"/>
          </a:p>
        </p:txBody>
      </p:sp>
      <p:sp>
        <p:nvSpPr>
          <p:cNvPr id="4" name="TextBox 3"/>
          <p:cNvSpPr txBox="1"/>
          <p:nvPr/>
        </p:nvSpPr>
        <p:spPr>
          <a:xfrm>
            <a:off x="228600" y="1905000"/>
            <a:ext cx="8431154" cy="3693319"/>
          </a:xfrm>
          <a:prstGeom prst="rect">
            <a:avLst/>
          </a:prstGeom>
          <a:solidFill>
            <a:schemeClr val="bg1">
              <a:lumMod val="95000"/>
            </a:schemeClr>
          </a:solidFill>
        </p:spPr>
        <p:txBody>
          <a:bodyPr wrap="none" rtlCol="0">
            <a:spAutoFit/>
          </a:bodyPr>
          <a:lstStyle/>
          <a:p>
            <a:r>
              <a:rPr lang="en-US" dirty="0" smtClean="0"/>
              <a:t>&lt;</a:t>
            </a:r>
            <a:r>
              <a:rPr lang="en-US" dirty="0" err="1" smtClean="0"/>
              <a:t>soap:Envelope</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bank:AccID</a:t>
            </a:r>
            <a:r>
              <a:rPr lang="en-US" dirty="0" smtClean="0"/>
              <a:t> </a:t>
            </a:r>
            <a:r>
              <a:rPr lang="en-US" dirty="0" err="1" smtClean="0"/>
              <a:t>wsa:IsReferenceParameter</a:t>
            </a:r>
            <a:r>
              <a:rPr lang="en-US" dirty="0" smtClean="0"/>
              <a:t>=“true”&gt;a1234567&lt;/</a:t>
            </a:r>
            <a:r>
              <a:rPr lang="en-US" dirty="0" err="1" smtClean="0"/>
              <a:t>bank:AccID</a:t>
            </a:r>
            <a:r>
              <a:rPr lang="en-US" dirty="0" smtClean="0"/>
              <a:t>&gt;</a:t>
            </a:r>
          </a:p>
          <a:p>
            <a:r>
              <a:rPr lang="en-US" dirty="0" smtClean="0"/>
              <a:t>	&lt;</a:t>
            </a:r>
            <a:r>
              <a:rPr lang="en-US" dirty="0" err="1" smtClean="0"/>
              <a:t>wsa:Action</a:t>
            </a:r>
            <a:r>
              <a:rPr lang="en-US" dirty="0" smtClean="0"/>
              <a:t>&gt;</a:t>
            </a:r>
          </a:p>
          <a:p>
            <a:r>
              <a:rPr lang="en-US" dirty="0" smtClean="0"/>
              <a:t>	  http://schemas.xmlsoap.org/ws/2004/09/enumeration/EnumerateResponse</a:t>
            </a:r>
          </a:p>
          <a:p>
            <a:r>
              <a:rPr lang="en-US" dirty="0" smtClean="0"/>
              <a:t>	&lt;/</a:t>
            </a:r>
            <a:r>
              <a:rPr lang="en-US" dirty="0" err="1" smtClean="0"/>
              <a:t>wsa:Action</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soap:Body</a:t>
            </a:r>
            <a:r>
              <a:rPr lang="en-US" dirty="0" smtClean="0"/>
              <a:t>&gt;</a:t>
            </a:r>
          </a:p>
          <a:p>
            <a:r>
              <a:rPr lang="en-US" dirty="0" smtClean="0"/>
              <a:t>    &lt;</a:t>
            </a:r>
            <a:r>
              <a:rPr lang="en-US" dirty="0" err="1" smtClean="0"/>
              <a:t>wsen:EnumerateResponse</a:t>
            </a:r>
            <a:r>
              <a:rPr lang="en-US" dirty="0" smtClean="0"/>
              <a:t>&gt;</a:t>
            </a:r>
          </a:p>
          <a:p>
            <a:r>
              <a:rPr lang="en-US" dirty="0" smtClean="0"/>
              <a:t>	</a:t>
            </a:r>
            <a:r>
              <a:rPr lang="en-US" b="1" dirty="0" smtClean="0"/>
              <a:t>&lt;</a:t>
            </a:r>
            <a:r>
              <a:rPr lang="en-US" b="1" dirty="0" err="1" smtClean="0"/>
              <a:t>wsen:EnumerationContext</a:t>
            </a:r>
            <a:r>
              <a:rPr lang="en-US" b="1" dirty="0" smtClean="0"/>
              <a:t>&gt;E#12345&lt;/</a:t>
            </a:r>
            <a:r>
              <a:rPr lang="en-US" b="1" dirty="0" err="1" smtClean="0"/>
              <a:t>wsen:EnumerationContext</a:t>
            </a:r>
            <a:r>
              <a:rPr lang="en-US" b="1" dirty="0" smtClean="0"/>
              <a:t>&gt;</a:t>
            </a:r>
          </a:p>
          <a:p>
            <a:r>
              <a:rPr lang="en-US" dirty="0" smtClean="0"/>
              <a:t>    &lt;/</a:t>
            </a:r>
            <a:r>
              <a:rPr lang="en-US" dirty="0" err="1" smtClean="0"/>
              <a:t>wsen:EnumerateResponse</a:t>
            </a:r>
            <a:r>
              <a:rPr lang="en-US" dirty="0" smtClean="0"/>
              <a:t>&gt;</a:t>
            </a:r>
          </a:p>
          <a:p>
            <a:r>
              <a:rPr lang="en-US" dirty="0" smtClean="0"/>
              <a:t>  &lt;/</a:t>
            </a:r>
            <a:r>
              <a:rPr lang="en-US" dirty="0" err="1" smtClean="0"/>
              <a:t>soap:Body</a:t>
            </a:r>
            <a:r>
              <a:rPr lang="en-US" dirty="0" smtClean="0"/>
              <a:t>&gt;</a:t>
            </a:r>
          </a:p>
          <a:p>
            <a:r>
              <a:rPr lang="en-US" dirty="0" smtClean="0"/>
              <a:t>&lt;/</a:t>
            </a:r>
            <a:r>
              <a:rPr lang="en-US" dirty="0" err="1" smtClean="0"/>
              <a:t>soap:Envelope</a:t>
            </a:r>
            <a:r>
              <a:rPr lang="en-US" dirty="0" smtClean="0"/>
              <a:t>&gt;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lstStyle/>
          <a:p>
            <a:r>
              <a:rPr lang="en-US" dirty="0" smtClean="0"/>
              <a:t>Introduction</a:t>
            </a:r>
            <a:r>
              <a:rPr lang="en-US" baseline="0" dirty="0" smtClean="0"/>
              <a:t> to </a:t>
            </a:r>
            <a:r>
              <a:rPr lang="en-US" dirty="0" smtClean="0"/>
              <a:t>Resource Access Web Services</a:t>
            </a:r>
          </a:p>
          <a:p>
            <a:r>
              <a:rPr lang="en-US" dirty="0" smtClean="0"/>
              <a:t>The Banking Scenario</a:t>
            </a:r>
          </a:p>
          <a:p>
            <a:pPr lvl="1"/>
            <a:r>
              <a:rPr lang="en-US" dirty="0" smtClean="0"/>
              <a:t>Transfer</a:t>
            </a:r>
          </a:p>
          <a:p>
            <a:pPr lvl="1"/>
            <a:r>
              <a:rPr lang="en-US" dirty="0" smtClean="0"/>
              <a:t>MetadataExchange</a:t>
            </a:r>
          </a:p>
          <a:p>
            <a:pPr lvl="1"/>
            <a:r>
              <a:rPr lang="en-US" dirty="0" smtClean="0"/>
              <a:t>Enumeration</a:t>
            </a:r>
          </a:p>
          <a:p>
            <a:pPr lvl="1"/>
            <a:r>
              <a:rPr lang="en-US" dirty="0" smtClean="0"/>
              <a:t>Eventing</a:t>
            </a:r>
          </a:p>
          <a:p>
            <a:r>
              <a:rPr lang="en-US" dirty="0" smtClean="0"/>
              <a:t>References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Retrieving items in pieces</a:t>
            </a:r>
            <a:endParaRPr lang="en-US" dirty="0"/>
          </a:p>
        </p:txBody>
      </p:sp>
      <p:sp>
        <p:nvSpPr>
          <p:cNvPr id="4" name="TextBox 3"/>
          <p:cNvSpPr txBox="1"/>
          <p:nvPr/>
        </p:nvSpPr>
        <p:spPr>
          <a:xfrm>
            <a:off x="228600" y="2286000"/>
            <a:ext cx="8687635" cy="3970318"/>
          </a:xfrm>
          <a:prstGeom prst="rect">
            <a:avLst/>
          </a:prstGeom>
          <a:solidFill>
            <a:schemeClr val="bg1">
              <a:lumMod val="95000"/>
            </a:schemeClr>
          </a:solidFill>
        </p:spPr>
        <p:txBody>
          <a:bodyPr wrap="none" rtlCol="0">
            <a:spAutoFit/>
          </a:bodyPr>
          <a:lstStyle/>
          <a:p>
            <a:r>
              <a:rPr lang="en-US" dirty="0" smtClean="0"/>
              <a:t>&lt;</a:t>
            </a:r>
            <a:r>
              <a:rPr lang="en-US" dirty="0" err="1" smtClean="0"/>
              <a:t>soap:Envelope</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wsa:To</a:t>
            </a:r>
            <a:r>
              <a:rPr lang="en-US" dirty="0" smtClean="0"/>
              <a:t>&gt;http://x.woodgrovebank.com/TransactionHistory&lt;/wsa:To&gt;	</a:t>
            </a:r>
          </a:p>
          <a:p>
            <a:r>
              <a:rPr lang="en-US" dirty="0" smtClean="0"/>
              <a:t>	&lt;</a:t>
            </a:r>
            <a:r>
              <a:rPr lang="en-US" dirty="0" err="1" smtClean="0"/>
              <a:t>wsa:Action</a:t>
            </a:r>
            <a:r>
              <a:rPr lang="en-US" dirty="0" smtClean="0"/>
              <a:t>&gt;</a:t>
            </a:r>
          </a:p>
          <a:p>
            <a:r>
              <a:rPr lang="en-US" dirty="0" smtClean="0"/>
              <a:t>	</a:t>
            </a:r>
            <a:r>
              <a:rPr lang="en-US" b="1" dirty="0" smtClean="0"/>
              <a:t>  </a:t>
            </a:r>
            <a:r>
              <a:rPr lang="en-US" dirty="0" smtClean="0"/>
              <a:t>http://schemas.xmlsoap.org/ws/2004/09/enumeration/Pull</a:t>
            </a:r>
          </a:p>
          <a:p>
            <a:r>
              <a:rPr lang="en-US" dirty="0" smtClean="0"/>
              <a:t>	&lt;/</a:t>
            </a:r>
            <a:r>
              <a:rPr lang="en-US" dirty="0" err="1" smtClean="0"/>
              <a:t>wsa:Action</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soap:Body</a:t>
            </a:r>
            <a:r>
              <a:rPr lang="en-US" dirty="0" smtClean="0"/>
              <a:t>&gt;</a:t>
            </a:r>
          </a:p>
          <a:p>
            <a:r>
              <a:rPr lang="en-US" dirty="0" smtClean="0"/>
              <a:t>	&lt;</a:t>
            </a:r>
            <a:r>
              <a:rPr lang="en-US" dirty="0" err="1" smtClean="0"/>
              <a:t>wsen:Pull</a:t>
            </a:r>
            <a:r>
              <a:rPr lang="en-US" dirty="0" smtClean="0"/>
              <a:t>&gt;</a:t>
            </a:r>
          </a:p>
          <a:p>
            <a:r>
              <a:rPr lang="en-US" dirty="0" smtClean="0"/>
              <a:t>	    </a:t>
            </a:r>
            <a:r>
              <a:rPr lang="en-US" b="1" dirty="0" smtClean="0"/>
              <a:t>&lt;</a:t>
            </a:r>
            <a:r>
              <a:rPr lang="en-US" b="1" dirty="0" err="1" smtClean="0"/>
              <a:t>wsen:EnumerationContext</a:t>
            </a:r>
            <a:r>
              <a:rPr lang="en-US" b="1" dirty="0" smtClean="0"/>
              <a:t>&gt;E#12345&lt;/</a:t>
            </a:r>
            <a:r>
              <a:rPr lang="en-US" b="1" dirty="0" err="1" smtClean="0"/>
              <a:t>wsen:EnumerationContext</a:t>
            </a:r>
            <a:r>
              <a:rPr lang="en-US" b="1" dirty="0" smtClean="0"/>
              <a:t>&gt;</a:t>
            </a:r>
          </a:p>
          <a:p>
            <a:r>
              <a:rPr lang="en-US" b="1" dirty="0" smtClean="0"/>
              <a:t>	    …</a:t>
            </a:r>
          </a:p>
          <a:p>
            <a:r>
              <a:rPr lang="en-US" dirty="0" smtClean="0"/>
              <a:t>	&lt;/</a:t>
            </a:r>
            <a:r>
              <a:rPr lang="en-US" dirty="0" err="1" smtClean="0"/>
              <a:t>wsen:Pull</a:t>
            </a:r>
            <a:r>
              <a:rPr lang="en-US" dirty="0" smtClean="0"/>
              <a:t>&gt;</a:t>
            </a:r>
          </a:p>
          <a:p>
            <a:r>
              <a:rPr lang="en-US" dirty="0" smtClean="0"/>
              <a:t>  &lt;/</a:t>
            </a:r>
            <a:r>
              <a:rPr lang="en-US" dirty="0" err="1" smtClean="0"/>
              <a:t>soap:Body</a:t>
            </a:r>
            <a:r>
              <a:rPr lang="en-US" dirty="0" smtClean="0"/>
              <a:t>&gt;</a:t>
            </a:r>
          </a:p>
          <a:p>
            <a:r>
              <a:rPr lang="en-US" dirty="0" smtClean="0"/>
              <a:t>&lt;/</a:t>
            </a:r>
            <a:r>
              <a:rPr lang="en-US" dirty="0" err="1" smtClean="0"/>
              <a:t>soap:Envelope</a:t>
            </a:r>
            <a:r>
              <a:rPr lang="en-US" dirty="0" smtClean="0"/>
              <a:t>&gt;</a:t>
            </a:r>
            <a:endParaRPr lang="en-US" dirty="0"/>
          </a:p>
        </p:txBody>
      </p:sp>
      <p:sp>
        <p:nvSpPr>
          <p:cNvPr id="5" name="TextBox 4"/>
          <p:cNvSpPr txBox="1"/>
          <p:nvPr/>
        </p:nvSpPr>
        <p:spPr>
          <a:xfrm>
            <a:off x="1219200" y="1371600"/>
            <a:ext cx="5155322" cy="646331"/>
          </a:xfrm>
          <a:prstGeom prst="rect">
            <a:avLst/>
          </a:prstGeom>
          <a:noFill/>
        </p:spPr>
        <p:txBody>
          <a:bodyPr wrap="none" rtlCol="0">
            <a:spAutoFit/>
          </a:bodyPr>
          <a:lstStyle/>
          <a:p>
            <a:r>
              <a:rPr lang="en-US" dirty="0" smtClean="0"/>
              <a:t>Todd can determine how many items to return using:</a:t>
            </a:r>
          </a:p>
          <a:p>
            <a:r>
              <a:rPr lang="en-US" dirty="0" smtClean="0"/>
              <a:t>	</a:t>
            </a:r>
            <a:r>
              <a:rPr lang="en-US" dirty="0" err="1" smtClean="0"/>
              <a:t>MaxTime</a:t>
            </a:r>
            <a:r>
              <a:rPr lang="en-US" dirty="0" smtClean="0"/>
              <a:t>, </a:t>
            </a:r>
            <a:r>
              <a:rPr lang="en-US" dirty="0" err="1" smtClean="0"/>
              <a:t>MaxElements</a:t>
            </a:r>
            <a:r>
              <a:rPr lang="en-US" dirty="0" smtClean="0"/>
              <a:t>, </a:t>
            </a:r>
            <a:r>
              <a:rPr lang="en-US" dirty="0" err="1" smtClean="0"/>
              <a:t>MaxCharacters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Response</a:t>
            </a:r>
            <a:endParaRPr lang="en-US" dirty="0"/>
          </a:p>
        </p:txBody>
      </p:sp>
      <p:sp>
        <p:nvSpPr>
          <p:cNvPr id="4" name="TextBox 3"/>
          <p:cNvSpPr txBox="1"/>
          <p:nvPr/>
        </p:nvSpPr>
        <p:spPr>
          <a:xfrm>
            <a:off x="457200" y="1524000"/>
            <a:ext cx="7562648" cy="4801314"/>
          </a:xfrm>
          <a:prstGeom prst="rect">
            <a:avLst/>
          </a:prstGeom>
          <a:solidFill>
            <a:schemeClr val="bg1">
              <a:lumMod val="95000"/>
            </a:schemeClr>
          </a:solidFill>
        </p:spPr>
        <p:txBody>
          <a:bodyPr wrap="none" rtlCol="0">
            <a:spAutoFit/>
          </a:bodyPr>
          <a:lstStyle/>
          <a:p>
            <a:r>
              <a:rPr lang="en-US" dirty="0" smtClean="0"/>
              <a:t>&lt;</a:t>
            </a:r>
            <a:r>
              <a:rPr lang="en-US" dirty="0" err="1" smtClean="0"/>
              <a:t>soap:Envelope</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wsa:Action</a:t>
            </a:r>
            <a:r>
              <a:rPr lang="en-US" dirty="0" smtClean="0"/>
              <a:t>&gt;</a:t>
            </a:r>
          </a:p>
          <a:p>
            <a:r>
              <a:rPr lang="en-US" dirty="0" smtClean="0"/>
              <a:t>	  http://schemas.xmlsoap.org/ws/2004/09/enumeration/PullResponse</a:t>
            </a:r>
          </a:p>
          <a:p>
            <a:r>
              <a:rPr lang="en-US" dirty="0" smtClean="0"/>
              <a:t>	&lt;/</a:t>
            </a:r>
            <a:r>
              <a:rPr lang="en-US" dirty="0" err="1" smtClean="0"/>
              <a:t>wsa:Action</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soap:Body</a:t>
            </a:r>
            <a:r>
              <a:rPr lang="en-US" dirty="0" smtClean="0"/>
              <a:t>&gt;</a:t>
            </a:r>
          </a:p>
          <a:p>
            <a:r>
              <a:rPr lang="en-US" dirty="0" smtClean="0"/>
              <a:t>    &lt;</a:t>
            </a:r>
            <a:r>
              <a:rPr lang="en-US" dirty="0" err="1" smtClean="0"/>
              <a:t>wsen:PullResponse</a:t>
            </a:r>
            <a:r>
              <a:rPr lang="en-US" dirty="0" smtClean="0"/>
              <a:t>&gt;</a:t>
            </a:r>
          </a:p>
          <a:p>
            <a:r>
              <a:rPr lang="en-US" dirty="0" smtClean="0"/>
              <a:t>	</a:t>
            </a:r>
            <a:r>
              <a:rPr lang="en-US" b="1" dirty="0" smtClean="0"/>
              <a:t>&lt;</a:t>
            </a:r>
            <a:r>
              <a:rPr lang="en-US" b="1" dirty="0" err="1" smtClean="0"/>
              <a:t>wsen:Items</a:t>
            </a:r>
            <a:r>
              <a:rPr lang="en-US" b="1" dirty="0" smtClean="0"/>
              <a:t>&gt;</a:t>
            </a:r>
          </a:p>
          <a:p>
            <a:r>
              <a:rPr lang="en-US" b="1" dirty="0" smtClean="0"/>
              <a:t>	    &lt;</a:t>
            </a:r>
            <a:r>
              <a:rPr lang="en-US" b="1" dirty="0" err="1" smtClean="0"/>
              <a:t>bank:Transaction</a:t>
            </a:r>
            <a:r>
              <a:rPr lang="en-US" b="1" dirty="0" smtClean="0"/>
              <a:t> id=”t14324”&gt; info &lt;/</a:t>
            </a:r>
            <a:r>
              <a:rPr lang="en-US" b="1" dirty="0" err="1" smtClean="0"/>
              <a:t>bank:Transaction</a:t>
            </a:r>
            <a:r>
              <a:rPr lang="en-US" b="1" dirty="0" smtClean="0"/>
              <a:t>&gt;</a:t>
            </a:r>
          </a:p>
          <a:p>
            <a:r>
              <a:rPr lang="en-US" b="1" dirty="0" smtClean="0"/>
              <a:t>   	    &lt;</a:t>
            </a:r>
            <a:r>
              <a:rPr lang="en-US" b="1" dirty="0" err="1" smtClean="0"/>
              <a:t>bank:Transaction</a:t>
            </a:r>
            <a:r>
              <a:rPr lang="en-US" b="1" dirty="0" smtClean="0"/>
              <a:t> id=”t14325”&gt; info &lt;/</a:t>
            </a:r>
            <a:r>
              <a:rPr lang="en-US" b="1" dirty="0" err="1" smtClean="0"/>
              <a:t>bank:Transaction</a:t>
            </a:r>
            <a:r>
              <a:rPr lang="en-US" b="1" dirty="0" smtClean="0"/>
              <a:t>&gt;</a:t>
            </a:r>
          </a:p>
          <a:p>
            <a:r>
              <a:rPr lang="en-US" b="1" dirty="0" smtClean="0"/>
              <a:t>   	    &lt;</a:t>
            </a:r>
            <a:r>
              <a:rPr lang="en-US" b="1" dirty="0" err="1" smtClean="0"/>
              <a:t>bank:Transaction</a:t>
            </a:r>
            <a:r>
              <a:rPr lang="en-US" b="1" dirty="0" smtClean="0"/>
              <a:t> id=”t14326”&gt; info &lt;/</a:t>
            </a:r>
            <a:r>
              <a:rPr lang="en-US" b="1" dirty="0" err="1" smtClean="0"/>
              <a:t>bank:Transaction</a:t>
            </a:r>
            <a:r>
              <a:rPr lang="en-US" b="1" dirty="0" smtClean="0"/>
              <a:t>&gt;</a:t>
            </a:r>
          </a:p>
          <a:p>
            <a:r>
              <a:rPr lang="en-US" b="1" dirty="0" smtClean="0"/>
              <a:t>    	     …</a:t>
            </a:r>
          </a:p>
          <a:p>
            <a:r>
              <a:rPr lang="en-US" b="1" dirty="0" smtClean="0"/>
              <a:t>	&lt;/</a:t>
            </a:r>
            <a:r>
              <a:rPr lang="en-US" b="1" dirty="0" err="1" smtClean="0"/>
              <a:t>wsen:Items</a:t>
            </a:r>
            <a:r>
              <a:rPr lang="en-US" b="1" dirty="0" smtClean="0"/>
              <a:t>&gt;</a:t>
            </a:r>
          </a:p>
          <a:p>
            <a:r>
              <a:rPr lang="en-US" dirty="0" smtClean="0"/>
              <a:t>	</a:t>
            </a:r>
            <a:r>
              <a:rPr lang="en-US" b="1" dirty="0" smtClean="0"/>
              <a:t>&lt;</a:t>
            </a:r>
            <a:r>
              <a:rPr lang="en-US" b="1" dirty="0" err="1" smtClean="0"/>
              <a:t>wsen:EndOfSequence</a:t>
            </a:r>
            <a:r>
              <a:rPr lang="en-US" b="1" dirty="0" smtClean="0"/>
              <a:t> /&gt;</a:t>
            </a:r>
          </a:p>
          <a:p>
            <a:r>
              <a:rPr lang="en-US" dirty="0" smtClean="0"/>
              <a:t>    &lt;/</a:t>
            </a:r>
            <a:r>
              <a:rPr lang="en-US" dirty="0" err="1" smtClean="0"/>
              <a:t>wsen:PullResponse</a:t>
            </a:r>
            <a:r>
              <a:rPr lang="en-US" dirty="0" smtClean="0"/>
              <a:t>&gt;</a:t>
            </a:r>
          </a:p>
          <a:p>
            <a:r>
              <a:rPr lang="en-US" dirty="0" smtClean="0"/>
              <a:t>  &lt;/</a:t>
            </a:r>
            <a:r>
              <a:rPr lang="en-US" dirty="0" err="1" smtClean="0"/>
              <a:t>soap:Body</a:t>
            </a:r>
            <a:r>
              <a:rPr lang="en-US" dirty="0" smtClean="0"/>
              <a:t>&gt;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Todd wants</a:t>
            </a:r>
            <a:r>
              <a:rPr lang="en-US" baseline="0" dirty="0" smtClean="0"/>
              <a:t> to be informed</a:t>
            </a:r>
            <a:endParaRPr lang="en-US" dirty="0"/>
          </a:p>
        </p:txBody>
      </p:sp>
      <p:sp>
        <p:nvSpPr>
          <p:cNvPr id="3" name="TextBox 2"/>
          <p:cNvSpPr txBox="1"/>
          <p:nvPr/>
        </p:nvSpPr>
        <p:spPr>
          <a:xfrm>
            <a:off x="609600" y="1600200"/>
            <a:ext cx="8077200" cy="3693319"/>
          </a:xfrm>
          <a:prstGeom prst="rect">
            <a:avLst/>
          </a:prstGeom>
          <a:noFill/>
        </p:spPr>
        <p:txBody>
          <a:bodyPr wrap="square" rtlCol="0">
            <a:spAutoFit/>
          </a:bodyPr>
          <a:lstStyle/>
          <a:p>
            <a:r>
              <a:rPr lang="en-US" dirty="0" smtClean="0"/>
              <a:t>Finally Todd, after searching through his newly-chunked account transactions, has found out that some strange person has been accessing his account without permission, and so now he wants to be notified whenever any information in his account changes (WS-Eventing).</a:t>
            </a:r>
          </a:p>
          <a:p>
            <a:endParaRPr lang="en-US" dirty="0" smtClean="0"/>
          </a:p>
          <a:p>
            <a:r>
              <a:rPr lang="en-US" dirty="0" smtClean="0"/>
              <a:t>Todd has to subscribe to account change events and then be prepared to accept account change notifications sent to him.</a:t>
            </a:r>
          </a:p>
          <a:p>
            <a:endParaRPr lang="en-US" dirty="0" smtClean="0"/>
          </a:p>
          <a:p>
            <a:r>
              <a:rPr lang="en-US" dirty="0" smtClean="0"/>
              <a:t>Event Source – handles Subscribe messages, generates events</a:t>
            </a:r>
          </a:p>
          <a:p>
            <a:r>
              <a:rPr lang="en-US" dirty="0" smtClean="0"/>
              <a:t>Event Sink – accepts event notifications</a:t>
            </a:r>
          </a:p>
          <a:p>
            <a:r>
              <a:rPr lang="en-US" dirty="0" smtClean="0"/>
              <a:t>Subscription Manager – Intermediary which handles Renew, Unsubscribe messages (in simple cases Event Source = Subscription Manager)</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Subscribing</a:t>
            </a:r>
            <a:r>
              <a:rPr lang="en-US" baseline="0" dirty="0" smtClean="0"/>
              <a:t> to events</a:t>
            </a:r>
            <a:endParaRPr lang="en-US" dirty="0"/>
          </a:p>
        </p:txBody>
      </p:sp>
      <p:sp>
        <p:nvSpPr>
          <p:cNvPr id="4" name="TextBox 3"/>
          <p:cNvSpPr txBox="1"/>
          <p:nvPr/>
        </p:nvSpPr>
        <p:spPr>
          <a:xfrm>
            <a:off x="457200" y="1371600"/>
            <a:ext cx="8036239" cy="4801314"/>
          </a:xfrm>
          <a:prstGeom prst="rect">
            <a:avLst/>
          </a:prstGeom>
          <a:solidFill>
            <a:schemeClr val="bg1">
              <a:lumMod val="95000"/>
            </a:schemeClr>
          </a:solidFill>
        </p:spPr>
        <p:txBody>
          <a:bodyPr wrap="none" rtlCol="0">
            <a:spAutoFit/>
          </a:bodyPr>
          <a:lstStyle/>
          <a:p>
            <a:r>
              <a:rPr lang="en-US" dirty="0" smtClean="0"/>
              <a:t>&lt;</a:t>
            </a:r>
            <a:r>
              <a:rPr lang="en-US" dirty="0" err="1" smtClean="0"/>
              <a:t>soap:Envelope</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wsa:To</a:t>
            </a:r>
            <a:r>
              <a:rPr lang="en-US" dirty="0" smtClean="0"/>
              <a:t>&gt;http://x.woodgrovebank.com/account&lt;/wsa:To&gt;	</a:t>
            </a:r>
          </a:p>
          <a:p>
            <a:r>
              <a:rPr lang="en-US" dirty="0" smtClean="0"/>
              <a:t>	&lt;</a:t>
            </a:r>
            <a:r>
              <a:rPr lang="en-US" dirty="0" err="1" smtClean="0"/>
              <a:t>wsa:Action</a:t>
            </a:r>
            <a:r>
              <a:rPr lang="en-US" dirty="0" smtClean="0"/>
              <a:t>&gt;</a:t>
            </a:r>
          </a:p>
          <a:p>
            <a:r>
              <a:rPr lang="en-US" dirty="0" smtClean="0"/>
              <a:t>	  </a:t>
            </a:r>
            <a:r>
              <a:rPr lang="en-US" b="1" dirty="0" smtClean="0"/>
              <a:t>http://schemas.xmlsoap.org/ws/2004/08/eventing/Subscribe</a:t>
            </a:r>
          </a:p>
          <a:p>
            <a:r>
              <a:rPr lang="en-US" dirty="0" smtClean="0"/>
              <a:t>	&lt;/</a:t>
            </a:r>
            <a:r>
              <a:rPr lang="en-US" dirty="0" err="1" smtClean="0"/>
              <a:t>wsa:Action</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soap:Body</a:t>
            </a:r>
            <a:r>
              <a:rPr lang="en-US" dirty="0" smtClean="0"/>
              <a:t>&gt;</a:t>
            </a:r>
          </a:p>
          <a:p>
            <a:r>
              <a:rPr lang="en-US" dirty="0" smtClean="0"/>
              <a:t>    &lt;</a:t>
            </a:r>
            <a:r>
              <a:rPr lang="en-US" dirty="0" err="1" smtClean="0"/>
              <a:t>wse:Subscribe</a:t>
            </a:r>
            <a:r>
              <a:rPr lang="en-US" dirty="0" smtClean="0"/>
              <a:t>&gt;</a:t>
            </a:r>
          </a:p>
          <a:p>
            <a:r>
              <a:rPr lang="en-US" dirty="0" smtClean="0"/>
              <a:t>      &lt;</a:t>
            </a:r>
            <a:r>
              <a:rPr lang="en-US" dirty="0" err="1" smtClean="0"/>
              <a:t>wse:Delivery</a:t>
            </a:r>
            <a:r>
              <a:rPr lang="en-US" dirty="0" smtClean="0"/>
              <a:t>&gt;</a:t>
            </a:r>
          </a:p>
          <a:p>
            <a:r>
              <a:rPr lang="en-US" dirty="0" smtClean="0"/>
              <a:t>           &lt;</a:t>
            </a:r>
            <a:r>
              <a:rPr lang="en-US" dirty="0" err="1" smtClean="0"/>
              <a:t>wse:NotifyTo</a:t>
            </a:r>
            <a:r>
              <a:rPr lang="en-US" dirty="0" smtClean="0"/>
              <a:t>&gt;</a:t>
            </a:r>
          </a:p>
          <a:p>
            <a:r>
              <a:rPr lang="en-US" dirty="0" smtClean="0"/>
              <a:t>           	</a:t>
            </a:r>
            <a:r>
              <a:rPr lang="en-US" b="1" dirty="0" smtClean="0"/>
              <a:t>&lt;</a:t>
            </a:r>
            <a:r>
              <a:rPr lang="en-US" b="1" dirty="0" err="1" smtClean="0"/>
              <a:t>wsa:Address</a:t>
            </a:r>
            <a:r>
              <a:rPr lang="en-US" b="1" dirty="0" smtClean="0"/>
              <a:t>&gt;http://todd.adatum.com/customer&lt;/wsa:Address&gt;</a:t>
            </a:r>
          </a:p>
          <a:p>
            <a:r>
              <a:rPr lang="en-US" dirty="0" smtClean="0"/>
              <a:t>           &lt;/</a:t>
            </a:r>
            <a:r>
              <a:rPr lang="en-US" dirty="0" err="1" smtClean="0"/>
              <a:t>wse:NotifyTo</a:t>
            </a:r>
            <a:r>
              <a:rPr lang="en-US" dirty="0" smtClean="0"/>
              <a:t>&gt;</a:t>
            </a:r>
          </a:p>
          <a:p>
            <a:r>
              <a:rPr lang="en-US" dirty="0" smtClean="0"/>
              <a:t>        &lt;/</a:t>
            </a:r>
            <a:r>
              <a:rPr lang="en-US" dirty="0" err="1" smtClean="0"/>
              <a:t>wse:Delivery</a:t>
            </a:r>
            <a:r>
              <a:rPr lang="en-US" dirty="0" smtClean="0"/>
              <a:t>&gt;</a:t>
            </a:r>
          </a:p>
          <a:p>
            <a:r>
              <a:rPr lang="en-US" dirty="0" smtClean="0"/>
              <a:t>    &lt;/</a:t>
            </a:r>
            <a:r>
              <a:rPr lang="en-US" dirty="0" err="1" smtClean="0"/>
              <a:t>wse:Subscribe</a:t>
            </a:r>
            <a:r>
              <a:rPr lang="en-US" dirty="0" smtClean="0"/>
              <a:t>&gt;</a:t>
            </a:r>
          </a:p>
          <a:p>
            <a:r>
              <a:rPr lang="en-US" dirty="0" smtClean="0"/>
              <a:t>  &lt;/</a:t>
            </a:r>
            <a:r>
              <a:rPr lang="en-US" dirty="0" err="1" smtClean="0"/>
              <a:t>soap:Body</a:t>
            </a:r>
            <a:r>
              <a:rPr lang="en-US" dirty="0" smtClean="0"/>
              <a:t>&gt;</a:t>
            </a:r>
          </a:p>
          <a:p>
            <a:r>
              <a:rPr lang="en-US" dirty="0" smtClean="0"/>
              <a:t>&lt;/</a:t>
            </a:r>
            <a:r>
              <a:rPr lang="en-US" dirty="0" err="1" smtClean="0"/>
              <a:t>soap:Envelope</a:t>
            </a:r>
            <a:r>
              <a:rPr lang="en-US" dirty="0" smtClean="0"/>
              <a:t>&gt;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Response</a:t>
            </a:r>
            <a:endParaRPr lang="en-US" dirty="0"/>
          </a:p>
        </p:txBody>
      </p:sp>
      <p:sp>
        <p:nvSpPr>
          <p:cNvPr id="4" name="TextBox 3"/>
          <p:cNvSpPr txBox="1"/>
          <p:nvPr/>
        </p:nvSpPr>
        <p:spPr>
          <a:xfrm>
            <a:off x="304800" y="1295400"/>
            <a:ext cx="8071953" cy="5078313"/>
          </a:xfrm>
          <a:prstGeom prst="rect">
            <a:avLst/>
          </a:prstGeom>
          <a:solidFill>
            <a:schemeClr val="bg1">
              <a:lumMod val="95000"/>
            </a:schemeClr>
          </a:solidFill>
        </p:spPr>
        <p:txBody>
          <a:bodyPr wrap="none" rtlCol="0">
            <a:spAutoFit/>
          </a:bodyPr>
          <a:lstStyle/>
          <a:p>
            <a:r>
              <a:rPr lang="en-US" dirty="0" smtClean="0"/>
              <a:t>&lt;</a:t>
            </a:r>
            <a:r>
              <a:rPr lang="en-US" dirty="0" err="1" smtClean="0"/>
              <a:t>soap:Envelope</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wsa:Action</a:t>
            </a:r>
            <a:r>
              <a:rPr lang="en-US" dirty="0" smtClean="0"/>
              <a:t>&gt;</a:t>
            </a:r>
          </a:p>
          <a:p>
            <a:r>
              <a:rPr lang="en-US" dirty="0" smtClean="0"/>
              <a:t>      http://schemas.xmlsoap.org/ws/2004/08/eventing/SubscribeResponse</a:t>
            </a:r>
          </a:p>
          <a:p>
            <a:r>
              <a:rPr lang="en-US" dirty="0" smtClean="0"/>
              <a:t>    &lt;/</a:t>
            </a:r>
            <a:r>
              <a:rPr lang="en-US" dirty="0" err="1" smtClean="0"/>
              <a:t>wsa:Action</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soap:Body</a:t>
            </a:r>
            <a:r>
              <a:rPr lang="en-US" dirty="0" smtClean="0"/>
              <a:t>&gt;</a:t>
            </a:r>
          </a:p>
          <a:p>
            <a:r>
              <a:rPr lang="en-US" dirty="0" smtClean="0"/>
              <a:t>    &lt;</a:t>
            </a:r>
            <a:r>
              <a:rPr lang="en-US" dirty="0" err="1" smtClean="0"/>
              <a:t>wse:SubscribeResponse</a:t>
            </a:r>
            <a:r>
              <a:rPr lang="en-US" dirty="0" smtClean="0"/>
              <a:t>&gt;</a:t>
            </a:r>
          </a:p>
          <a:p>
            <a:r>
              <a:rPr lang="en-US" dirty="0" smtClean="0"/>
              <a:t>       </a:t>
            </a:r>
            <a:r>
              <a:rPr lang="en-US" b="1" dirty="0" smtClean="0"/>
              <a:t>&lt;</a:t>
            </a:r>
            <a:r>
              <a:rPr lang="en-US" b="1" dirty="0" err="1" smtClean="0"/>
              <a:t>wse:SubscriptionManager</a:t>
            </a:r>
            <a:r>
              <a:rPr lang="en-US" b="1" dirty="0" smtClean="0"/>
              <a:t>&gt;</a:t>
            </a:r>
          </a:p>
          <a:p>
            <a:r>
              <a:rPr lang="en-US" b="1" dirty="0" smtClean="0"/>
              <a:t>          &lt;</a:t>
            </a:r>
            <a:r>
              <a:rPr lang="en-US" b="1" dirty="0" err="1" smtClean="0"/>
              <a:t>wsa:Address</a:t>
            </a:r>
            <a:r>
              <a:rPr lang="en-US" b="1" dirty="0" smtClean="0"/>
              <a:t>&gt;http://x.woodgrovebank.com/account&lt;/wsa:Address&gt;</a:t>
            </a:r>
          </a:p>
          <a:p>
            <a:r>
              <a:rPr lang="en-US" b="1" dirty="0" smtClean="0"/>
              <a:t>          &lt;</a:t>
            </a:r>
            <a:r>
              <a:rPr lang="en-US" b="1" dirty="0" err="1" smtClean="0"/>
              <a:t>wsa:ReferenceParameters</a:t>
            </a:r>
            <a:r>
              <a:rPr lang="en-US" b="1" dirty="0" smtClean="0"/>
              <a:t>&gt;</a:t>
            </a:r>
          </a:p>
          <a:p>
            <a:r>
              <a:rPr lang="en-US" b="1" dirty="0" smtClean="0"/>
              <a:t>            &lt;</a:t>
            </a:r>
            <a:r>
              <a:rPr lang="en-US" b="1" dirty="0" err="1" smtClean="0"/>
              <a:t>wse:Identifier</a:t>
            </a:r>
            <a:r>
              <a:rPr lang="en-US" b="1" dirty="0" smtClean="0"/>
              <a:t>&gt;uuid:22e8a584-0d18-4228-b2a8&lt;/</a:t>
            </a:r>
            <a:r>
              <a:rPr lang="en-US" b="1" dirty="0" err="1" smtClean="0"/>
              <a:t>wse:Identifier</a:t>
            </a:r>
            <a:r>
              <a:rPr lang="en-US" b="1" dirty="0" smtClean="0"/>
              <a:t>&gt;</a:t>
            </a:r>
          </a:p>
          <a:p>
            <a:r>
              <a:rPr lang="en-US" b="1" dirty="0" smtClean="0"/>
              <a:t>          &lt;/</a:t>
            </a:r>
            <a:r>
              <a:rPr lang="en-US" b="1" dirty="0" err="1" smtClean="0"/>
              <a:t>wsa:ReferenceParameters</a:t>
            </a:r>
            <a:r>
              <a:rPr lang="en-US" b="1" dirty="0" smtClean="0"/>
              <a:t>&gt;</a:t>
            </a:r>
          </a:p>
          <a:p>
            <a:r>
              <a:rPr lang="en-US" b="1" dirty="0" smtClean="0"/>
              <a:t>       &lt;/</a:t>
            </a:r>
            <a:r>
              <a:rPr lang="en-US" b="1" dirty="0" err="1" smtClean="0"/>
              <a:t>wse:SubscriptionManager</a:t>
            </a:r>
            <a:r>
              <a:rPr lang="en-US" b="1" dirty="0" smtClean="0"/>
              <a:t>&gt;</a:t>
            </a:r>
          </a:p>
          <a:p>
            <a:r>
              <a:rPr lang="en-US" dirty="0" smtClean="0"/>
              <a:t>       &lt;</a:t>
            </a:r>
            <a:r>
              <a:rPr lang="en-US" dirty="0" err="1" smtClean="0"/>
              <a:t>wse:Expires</a:t>
            </a:r>
            <a:r>
              <a:rPr lang="en-US" dirty="0" smtClean="0"/>
              <a:t>&gt;2010-07-01T00:00:00.000-00:00&lt;/</a:t>
            </a:r>
            <a:r>
              <a:rPr lang="en-US" dirty="0" err="1" smtClean="0"/>
              <a:t>wse:Expires</a:t>
            </a:r>
            <a:r>
              <a:rPr lang="en-US" dirty="0" smtClean="0"/>
              <a:t>&gt;</a:t>
            </a:r>
          </a:p>
          <a:p>
            <a:r>
              <a:rPr lang="en-US" dirty="0" smtClean="0"/>
              <a:t>    &lt;/</a:t>
            </a:r>
            <a:r>
              <a:rPr lang="en-US" dirty="0" err="1" smtClean="0"/>
              <a:t>wse:SubscribeResponse</a:t>
            </a:r>
            <a:r>
              <a:rPr lang="en-US" dirty="0" smtClean="0"/>
              <a:t>&gt;</a:t>
            </a:r>
          </a:p>
          <a:p>
            <a:r>
              <a:rPr lang="en-US" dirty="0" smtClean="0"/>
              <a:t>  &lt;/</a:t>
            </a:r>
            <a:r>
              <a:rPr lang="en-US" dirty="0" err="1" smtClean="0"/>
              <a:t>soap:Body</a:t>
            </a:r>
            <a:r>
              <a:rPr lang="en-US" dirty="0" smtClean="0"/>
              <a:t>&gt;</a:t>
            </a:r>
          </a:p>
          <a:p>
            <a:r>
              <a:rPr lang="en-US" dirty="0" smtClean="0"/>
              <a:t>&lt;/</a:t>
            </a:r>
            <a:r>
              <a:rPr lang="en-US" dirty="0" err="1" smtClean="0"/>
              <a:t>soap:Envelope</a:t>
            </a:r>
            <a:r>
              <a:rPr lang="en-US" dirty="0" smtClean="0"/>
              <a:t>&gt;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Subscription</a:t>
            </a:r>
            <a:r>
              <a:rPr lang="en-US" baseline="0" dirty="0" smtClean="0"/>
              <a:t> Manager</a:t>
            </a:r>
            <a:endParaRPr lang="en-US" dirty="0"/>
          </a:p>
        </p:txBody>
      </p:sp>
      <p:sp>
        <p:nvSpPr>
          <p:cNvPr id="5" name="TextBox 4"/>
          <p:cNvSpPr txBox="1"/>
          <p:nvPr/>
        </p:nvSpPr>
        <p:spPr>
          <a:xfrm>
            <a:off x="136406" y="1295400"/>
            <a:ext cx="9007594" cy="5078313"/>
          </a:xfrm>
          <a:prstGeom prst="rect">
            <a:avLst/>
          </a:prstGeom>
          <a:solidFill>
            <a:schemeClr val="bg1">
              <a:lumMod val="95000"/>
            </a:schemeClr>
          </a:solidFill>
        </p:spPr>
        <p:txBody>
          <a:bodyPr wrap="none" rtlCol="0">
            <a:spAutoFit/>
          </a:bodyPr>
          <a:lstStyle/>
          <a:p>
            <a:r>
              <a:rPr lang="en-US" dirty="0" smtClean="0"/>
              <a:t>&lt;</a:t>
            </a:r>
            <a:r>
              <a:rPr lang="en-US" dirty="0" err="1" smtClean="0"/>
              <a:t>soap:Envelope</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wsa:Action</a:t>
            </a:r>
            <a:r>
              <a:rPr lang="en-US" dirty="0" smtClean="0"/>
              <a:t>&gt;</a:t>
            </a:r>
          </a:p>
          <a:p>
            <a:r>
              <a:rPr lang="en-US" dirty="0" smtClean="0"/>
              <a:t>      http://schemas.xmlsoap.org/ws/2004/08/eventing/SubscribeResponse</a:t>
            </a:r>
          </a:p>
          <a:p>
            <a:r>
              <a:rPr lang="en-US" dirty="0" smtClean="0"/>
              <a:t>    &lt;/</a:t>
            </a:r>
            <a:r>
              <a:rPr lang="en-US" dirty="0" err="1" smtClean="0"/>
              <a:t>wsa:Action</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soap:Body</a:t>
            </a:r>
            <a:r>
              <a:rPr lang="en-US" dirty="0" smtClean="0"/>
              <a:t>&gt;</a:t>
            </a:r>
          </a:p>
          <a:p>
            <a:r>
              <a:rPr lang="en-US" dirty="0" smtClean="0"/>
              <a:t>    &lt;</a:t>
            </a:r>
            <a:r>
              <a:rPr lang="en-US" dirty="0" err="1" smtClean="0"/>
              <a:t>wse:SubscribeResponse</a:t>
            </a:r>
            <a:r>
              <a:rPr lang="en-US" dirty="0" smtClean="0"/>
              <a:t>&gt;</a:t>
            </a:r>
          </a:p>
          <a:p>
            <a:r>
              <a:rPr lang="en-US" dirty="0" smtClean="0"/>
              <a:t>       &lt;</a:t>
            </a:r>
            <a:r>
              <a:rPr lang="en-US" dirty="0" err="1" smtClean="0"/>
              <a:t>wse:SubscriptionManager</a:t>
            </a:r>
            <a:r>
              <a:rPr lang="en-US" dirty="0" smtClean="0"/>
              <a:t>&gt;</a:t>
            </a:r>
          </a:p>
          <a:p>
            <a:r>
              <a:rPr lang="en-US" dirty="0" smtClean="0"/>
              <a:t>        </a:t>
            </a:r>
            <a:r>
              <a:rPr lang="en-US" b="1" dirty="0" smtClean="0"/>
              <a:t>&lt;</a:t>
            </a:r>
            <a:r>
              <a:rPr lang="en-US" b="1" dirty="0" err="1" smtClean="0"/>
              <a:t>wsa:Address</a:t>
            </a:r>
            <a:r>
              <a:rPr lang="en-US" b="1" dirty="0" smtClean="0"/>
              <a:t>&gt;http://x.woodgrovebank.com/account_manager&lt;/wsa:Address&gt;</a:t>
            </a:r>
          </a:p>
          <a:p>
            <a:r>
              <a:rPr lang="en-US" dirty="0" smtClean="0"/>
              <a:t>        &lt;</a:t>
            </a:r>
            <a:r>
              <a:rPr lang="en-US" dirty="0" err="1" smtClean="0"/>
              <a:t>wsa:ReferenceParameters</a:t>
            </a:r>
            <a:r>
              <a:rPr lang="en-US" dirty="0" smtClean="0"/>
              <a:t>&gt;</a:t>
            </a:r>
          </a:p>
          <a:p>
            <a:r>
              <a:rPr lang="en-US" dirty="0" smtClean="0"/>
              <a:t>           &lt;</a:t>
            </a:r>
            <a:r>
              <a:rPr lang="en-US" dirty="0" err="1" smtClean="0"/>
              <a:t>wse:Identifier</a:t>
            </a:r>
            <a:r>
              <a:rPr lang="en-US" dirty="0" smtClean="0"/>
              <a:t>&gt;uuid:22e8a584-0d18-4228-b2a8&lt;/</a:t>
            </a:r>
            <a:r>
              <a:rPr lang="en-US" dirty="0" err="1" smtClean="0"/>
              <a:t>wse:Identifier</a:t>
            </a:r>
            <a:r>
              <a:rPr lang="en-US" dirty="0" smtClean="0"/>
              <a:t>&gt;</a:t>
            </a:r>
          </a:p>
          <a:p>
            <a:r>
              <a:rPr lang="en-US" dirty="0" smtClean="0"/>
              <a:t>        &lt;/</a:t>
            </a:r>
            <a:r>
              <a:rPr lang="en-US" dirty="0" err="1" smtClean="0"/>
              <a:t>wsa:ReferenceParameters</a:t>
            </a:r>
            <a:r>
              <a:rPr lang="en-US" dirty="0" smtClean="0"/>
              <a:t>&gt;</a:t>
            </a:r>
          </a:p>
          <a:p>
            <a:r>
              <a:rPr lang="en-US" dirty="0" smtClean="0"/>
              <a:t>       &lt;/</a:t>
            </a:r>
            <a:r>
              <a:rPr lang="en-US" dirty="0" err="1" smtClean="0"/>
              <a:t>wse:SubscriptionManager</a:t>
            </a:r>
            <a:r>
              <a:rPr lang="en-US" dirty="0" smtClean="0"/>
              <a:t>&gt;</a:t>
            </a:r>
          </a:p>
          <a:p>
            <a:r>
              <a:rPr lang="en-US" dirty="0" smtClean="0"/>
              <a:t>       &lt;</a:t>
            </a:r>
            <a:r>
              <a:rPr lang="en-US" dirty="0" err="1" smtClean="0"/>
              <a:t>wse:Expires</a:t>
            </a:r>
            <a:r>
              <a:rPr lang="en-US" dirty="0" smtClean="0"/>
              <a:t>&gt;2010-07-01T00:00:00.000-00:00&lt;/</a:t>
            </a:r>
            <a:r>
              <a:rPr lang="en-US" dirty="0" err="1" smtClean="0"/>
              <a:t>wse:Expires</a:t>
            </a:r>
            <a:r>
              <a:rPr lang="en-US" dirty="0" smtClean="0"/>
              <a:t>&gt;</a:t>
            </a:r>
          </a:p>
          <a:p>
            <a:r>
              <a:rPr lang="en-US" dirty="0" smtClean="0"/>
              <a:t>    &lt;/</a:t>
            </a:r>
            <a:r>
              <a:rPr lang="en-US" dirty="0" err="1" smtClean="0"/>
              <a:t>wse:SubscribeResponse</a:t>
            </a:r>
            <a:r>
              <a:rPr lang="en-US" dirty="0" smtClean="0"/>
              <a:t>&gt;</a:t>
            </a:r>
          </a:p>
          <a:p>
            <a:r>
              <a:rPr lang="en-US" dirty="0" smtClean="0"/>
              <a:t>  &lt;/</a:t>
            </a:r>
            <a:r>
              <a:rPr lang="en-US" dirty="0" err="1" smtClean="0"/>
              <a:t>soap:Body</a:t>
            </a:r>
            <a:r>
              <a:rPr lang="en-US" dirty="0" smtClean="0"/>
              <a:t>&gt;</a:t>
            </a:r>
          </a:p>
          <a:p>
            <a:r>
              <a:rPr lang="en-US" dirty="0" smtClean="0"/>
              <a:t>&lt;/</a:t>
            </a:r>
            <a:r>
              <a:rPr lang="en-US" dirty="0" err="1" smtClean="0"/>
              <a:t>soap:Envelope</a:t>
            </a:r>
            <a:r>
              <a:rPr lang="en-US" dirty="0" smtClean="0"/>
              <a:t>&gt;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Receiving events</a:t>
            </a:r>
            <a:endParaRPr lang="en-US" dirty="0"/>
          </a:p>
        </p:txBody>
      </p:sp>
      <p:sp>
        <p:nvSpPr>
          <p:cNvPr id="4" name="TextBox 3"/>
          <p:cNvSpPr txBox="1"/>
          <p:nvPr/>
        </p:nvSpPr>
        <p:spPr>
          <a:xfrm>
            <a:off x="1163657" y="2438400"/>
            <a:ext cx="5999143" cy="3416320"/>
          </a:xfrm>
          <a:prstGeom prst="rect">
            <a:avLst/>
          </a:prstGeom>
          <a:solidFill>
            <a:schemeClr val="bg1">
              <a:lumMod val="95000"/>
            </a:schemeClr>
          </a:solidFill>
        </p:spPr>
        <p:txBody>
          <a:bodyPr wrap="none" rtlCol="0">
            <a:spAutoFit/>
          </a:bodyPr>
          <a:lstStyle/>
          <a:p>
            <a:r>
              <a:rPr lang="en-US" dirty="0" smtClean="0"/>
              <a:t>&lt;</a:t>
            </a:r>
            <a:r>
              <a:rPr lang="en-US" dirty="0" err="1" smtClean="0"/>
              <a:t>soap:Envelope</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wsa:Action</a:t>
            </a:r>
            <a:r>
              <a:rPr lang="en-US" dirty="0" smtClean="0"/>
              <a:t>&gt;</a:t>
            </a:r>
          </a:p>
          <a:p>
            <a:r>
              <a:rPr lang="en-US" dirty="0" smtClean="0"/>
              <a:t>      http://x.woodgrovebank.com/notifications/AccountChange</a:t>
            </a:r>
          </a:p>
          <a:p>
            <a:r>
              <a:rPr lang="en-US" dirty="0" smtClean="0"/>
              <a:t>    &lt;/</a:t>
            </a:r>
            <a:r>
              <a:rPr lang="en-US" dirty="0" err="1" smtClean="0"/>
              <a:t>wsa:Action</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soap:Body</a:t>
            </a:r>
            <a:r>
              <a:rPr lang="en-US" dirty="0" smtClean="0"/>
              <a:t>&gt;</a:t>
            </a:r>
          </a:p>
          <a:p>
            <a:r>
              <a:rPr lang="en-US" dirty="0" smtClean="0"/>
              <a:t>    &lt;</a:t>
            </a:r>
            <a:r>
              <a:rPr lang="en-US" dirty="0" err="1" smtClean="0"/>
              <a:t>bank:AccountChange</a:t>
            </a:r>
            <a:r>
              <a:rPr lang="en-US" dirty="0" smtClean="0"/>
              <a:t>&gt;</a:t>
            </a:r>
          </a:p>
          <a:p>
            <a:r>
              <a:rPr lang="en-US" dirty="0" smtClean="0"/>
              <a:t>	…</a:t>
            </a:r>
          </a:p>
          <a:p>
            <a:r>
              <a:rPr lang="en-US" dirty="0" smtClean="0"/>
              <a:t>    &lt;/</a:t>
            </a:r>
            <a:r>
              <a:rPr lang="en-US" dirty="0" err="1" smtClean="0"/>
              <a:t>bank:AccountChange</a:t>
            </a:r>
            <a:r>
              <a:rPr lang="en-US" dirty="0" smtClean="0"/>
              <a:t>&gt;</a:t>
            </a:r>
          </a:p>
          <a:p>
            <a:r>
              <a:rPr lang="en-US" dirty="0" smtClean="0"/>
              <a:t>  &lt;/</a:t>
            </a:r>
            <a:r>
              <a:rPr lang="en-US" dirty="0" err="1" smtClean="0"/>
              <a:t>soap:Body</a:t>
            </a:r>
            <a:r>
              <a:rPr lang="en-US" dirty="0" smtClean="0"/>
              <a:t>&gt;</a:t>
            </a:r>
          </a:p>
          <a:p>
            <a:r>
              <a:rPr lang="en-US" dirty="0" smtClean="0"/>
              <a:t>&lt;/</a:t>
            </a:r>
            <a:r>
              <a:rPr lang="en-US" dirty="0" err="1" smtClean="0"/>
              <a:t>soap:Envelope</a:t>
            </a:r>
            <a:r>
              <a:rPr lang="en-US" dirty="0" smtClean="0"/>
              <a:t>&gt;</a:t>
            </a:r>
            <a:endParaRPr lang="en-US" dirty="0"/>
          </a:p>
        </p:txBody>
      </p:sp>
      <p:sp>
        <p:nvSpPr>
          <p:cNvPr id="5" name="TextBox 4"/>
          <p:cNvSpPr txBox="1"/>
          <p:nvPr/>
        </p:nvSpPr>
        <p:spPr>
          <a:xfrm>
            <a:off x="533400" y="1524000"/>
            <a:ext cx="7692490" cy="369332"/>
          </a:xfrm>
          <a:prstGeom prst="rect">
            <a:avLst/>
          </a:prstGeom>
          <a:noFill/>
        </p:spPr>
        <p:txBody>
          <a:bodyPr wrap="none" rtlCol="0">
            <a:spAutoFit/>
          </a:bodyPr>
          <a:lstStyle/>
          <a:p>
            <a:r>
              <a:rPr lang="en-US" dirty="0" smtClean="0"/>
              <a:t>http://todd.adatum.com/customer will start receiving account change messages…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Filtering Events</a:t>
            </a:r>
            <a:endParaRPr lang="en-US" dirty="0"/>
          </a:p>
        </p:txBody>
      </p:sp>
      <p:sp>
        <p:nvSpPr>
          <p:cNvPr id="4" name="TextBox 3"/>
          <p:cNvSpPr txBox="1"/>
          <p:nvPr/>
        </p:nvSpPr>
        <p:spPr>
          <a:xfrm>
            <a:off x="762000" y="3352800"/>
            <a:ext cx="7467600" cy="2862322"/>
          </a:xfrm>
          <a:prstGeom prst="rect">
            <a:avLst/>
          </a:prstGeom>
          <a:solidFill>
            <a:schemeClr val="bg1">
              <a:lumMod val="95000"/>
            </a:schemeClr>
          </a:solidFill>
        </p:spPr>
        <p:txBody>
          <a:bodyPr wrap="square" rtlCol="0">
            <a:spAutoFit/>
          </a:bodyPr>
          <a:lstStyle/>
          <a:p>
            <a:r>
              <a:rPr lang="en-US" dirty="0" smtClean="0"/>
              <a:t>&lt;</a:t>
            </a:r>
            <a:r>
              <a:rPr lang="en-US" dirty="0" err="1" smtClean="0"/>
              <a:t>soap:Body</a:t>
            </a:r>
            <a:r>
              <a:rPr lang="en-US" dirty="0" smtClean="0"/>
              <a:t>&gt;</a:t>
            </a:r>
          </a:p>
          <a:p>
            <a:r>
              <a:rPr lang="en-US" dirty="0" smtClean="0"/>
              <a:t>  &lt;</a:t>
            </a:r>
            <a:r>
              <a:rPr lang="en-US" dirty="0" err="1" smtClean="0"/>
              <a:t>wse:Subscribe</a:t>
            </a:r>
            <a:r>
              <a:rPr lang="en-US" dirty="0" smtClean="0"/>
              <a:t>&gt;</a:t>
            </a:r>
          </a:p>
          <a:p>
            <a:r>
              <a:rPr lang="en-US" dirty="0" smtClean="0"/>
              <a:t>     &lt;</a:t>
            </a:r>
            <a:r>
              <a:rPr lang="en-US" dirty="0" err="1" smtClean="0"/>
              <a:t>wse:Delivery</a:t>
            </a:r>
            <a:r>
              <a:rPr lang="en-US" dirty="0" smtClean="0"/>
              <a:t>&gt;</a:t>
            </a:r>
          </a:p>
          <a:p>
            <a:r>
              <a:rPr lang="en-US" dirty="0" smtClean="0"/>
              <a:t>          …</a:t>
            </a:r>
          </a:p>
          <a:p>
            <a:r>
              <a:rPr lang="en-US" dirty="0" smtClean="0"/>
              <a:t>     &lt;/</a:t>
            </a:r>
            <a:r>
              <a:rPr lang="en-US" dirty="0" err="1" smtClean="0"/>
              <a:t>wse:Delivery</a:t>
            </a:r>
            <a:r>
              <a:rPr lang="en-US" dirty="0" smtClean="0"/>
              <a:t>&gt;</a:t>
            </a:r>
          </a:p>
          <a:p>
            <a:r>
              <a:rPr lang="en-US" dirty="0" smtClean="0"/>
              <a:t>     &lt;</a:t>
            </a:r>
            <a:r>
              <a:rPr lang="en-US" dirty="0" err="1" smtClean="0"/>
              <a:t>wse:Filter</a:t>
            </a:r>
            <a:r>
              <a:rPr lang="en-US" dirty="0" smtClean="0"/>
              <a:t> Dialect="http://x.woodgrovebank.com/accountFilter"&gt;</a:t>
            </a:r>
          </a:p>
          <a:p>
            <a:r>
              <a:rPr lang="en-US" dirty="0" smtClean="0"/>
              <a:t>          a1234567</a:t>
            </a:r>
          </a:p>
          <a:p>
            <a:r>
              <a:rPr lang="en-US" dirty="0" smtClean="0"/>
              <a:t>     &lt;/</a:t>
            </a:r>
            <a:r>
              <a:rPr lang="en-US" dirty="0" err="1" smtClean="0"/>
              <a:t>wse:Filter</a:t>
            </a:r>
            <a:r>
              <a:rPr lang="en-US" dirty="0" smtClean="0"/>
              <a:t>&gt;</a:t>
            </a:r>
          </a:p>
          <a:p>
            <a:r>
              <a:rPr lang="en-US" dirty="0" smtClean="0"/>
              <a:t>  &lt;</a:t>
            </a:r>
            <a:r>
              <a:rPr lang="en-US" dirty="0" err="1" smtClean="0"/>
              <a:t>wse</a:t>
            </a:r>
            <a:r>
              <a:rPr lang="en-US" dirty="0" smtClean="0"/>
              <a:t>:/Subscribe&gt;</a:t>
            </a:r>
          </a:p>
          <a:p>
            <a:r>
              <a:rPr lang="en-US" dirty="0" smtClean="0"/>
              <a:t>&lt;/</a:t>
            </a:r>
            <a:r>
              <a:rPr lang="en-US" dirty="0" err="1" smtClean="0"/>
              <a:t>soap:Body</a:t>
            </a:r>
            <a:r>
              <a:rPr lang="en-US" dirty="0" smtClean="0"/>
              <a:t>&gt;</a:t>
            </a:r>
          </a:p>
        </p:txBody>
      </p:sp>
      <p:sp>
        <p:nvSpPr>
          <p:cNvPr id="5" name="TextBox 4"/>
          <p:cNvSpPr txBox="1"/>
          <p:nvPr/>
        </p:nvSpPr>
        <p:spPr>
          <a:xfrm>
            <a:off x="457200" y="1371600"/>
            <a:ext cx="8305799" cy="1754326"/>
          </a:xfrm>
          <a:prstGeom prst="rect">
            <a:avLst/>
          </a:prstGeom>
          <a:noFill/>
        </p:spPr>
        <p:txBody>
          <a:bodyPr wrap="square" rtlCol="0">
            <a:spAutoFit/>
          </a:bodyPr>
          <a:lstStyle/>
          <a:p>
            <a:r>
              <a:rPr lang="en-US" dirty="0" smtClean="0"/>
              <a:t>Todd quickly sees that he will be overrun with event notifications, as he starts to receive thousands of events which represent the account changes occurring on everyone’s bank accounts (clearly this would never happen in real life).</a:t>
            </a:r>
          </a:p>
          <a:p>
            <a:endParaRPr lang="en-US" dirty="0" smtClean="0"/>
          </a:p>
          <a:p>
            <a:r>
              <a:rPr lang="en-US" dirty="0" smtClean="0"/>
              <a:t>Todd uses Unsubscribe and then Subscribe, this time using a filter.</a:t>
            </a:r>
          </a:p>
          <a:p>
            <a:r>
              <a:rPr lang="en-US" dirty="0" smtClean="0"/>
              <a:t>Filters can also be used in WS-Enumeration.</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Knowing when Subscriptions Finish</a:t>
            </a:r>
            <a:endParaRPr lang="en-US" dirty="0"/>
          </a:p>
        </p:txBody>
      </p:sp>
      <p:sp>
        <p:nvSpPr>
          <p:cNvPr id="4" name="TextBox 3"/>
          <p:cNvSpPr txBox="1"/>
          <p:nvPr/>
        </p:nvSpPr>
        <p:spPr>
          <a:xfrm>
            <a:off x="304800" y="1143000"/>
            <a:ext cx="7625870" cy="5632311"/>
          </a:xfrm>
          <a:prstGeom prst="rect">
            <a:avLst/>
          </a:prstGeom>
          <a:solidFill>
            <a:schemeClr val="bg1">
              <a:lumMod val="95000"/>
            </a:schemeClr>
          </a:solidFill>
        </p:spPr>
        <p:txBody>
          <a:bodyPr wrap="none" rtlCol="0">
            <a:spAutoFit/>
          </a:bodyPr>
          <a:lstStyle/>
          <a:p>
            <a:r>
              <a:rPr lang="en-US" dirty="0" smtClean="0"/>
              <a:t>&lt;</a:t>
            </a:r>
            <a:r>
              <a:rPr lang="en-US" dirty="0" err="1" smtClean="0"/>
              <a:t>soap:Envelope</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wsa:To</a:t>
            </a:r>
            <a:r>
              <a:rPr lang="en-US" dirty="0" smtClean="0"/>
              <a:t>&gt;http://x.woodgrovebank.com/account&lt;/wsa:To&gt;	</a:t>
            </a:r>
          </a:p>
          <a:p>
            <a:r>
              <a:rPr lang="en-US" dirty="0" smtClean="0"/>
              <a:t>	&lt;</a:t>
            </a:r>
            <a:r>
              <a:rPr lang="en-US" dirty="0" err="1" smtClean="0"/>
              <a:t>wsa:Action</a:t>
            </a:r>
            <a:r>
              <a:rPr lang="en-US" dirty="0" smtClean="0"/>
              <a:t>&gt;</a:t>
            </a:r>
          </a:p>
          <a:p>
            <a:r>
              <a:rPr lang="en-US" dirty="0" smtClean="0"/>
              <a:t>	  http://schemas.xmlsoap.org/ws/2004/08/eventing/Subscribe</a:t>
            </a:r>
          </a:p>
          <a:p>
            <a:r>
              <a:rPr lang="en-US" dirty="0" smtClean="0"/>
              <a:t>	&lt;/</a:t>
            </a:r>
            <a:r>
              <a:rPr lang="en-US" dirty="0" err="1" smtClean="0"/>
              <a:t>wsa:Action</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soap:Body</a:t>
            </a:r>
            <a:r>
              <a:rPr lang="en-US" dirty="0" smtClean="0"/>
              <a:t>&gt;</a:t>
            </a:r>
          </a:p>
          <a:p>
            <a:r>
              <a:rPr lang="en-US" dirty="0" smtClean="0"/>
              <a:t>    &lt;</a:t>
            </a:r>
            <a:r>
              <a:rPr lang="en-US" dirty="0" err="1" smtClean="0"/>
              <a:t>wse:Subscribe</a:t>
            </a:r>
            <a:r>
              <a:rPr lang="en-US" dirty="0" smtClean="0"/>
              <a:t>&gt;</a:t>
            </a:r>
          </a:p>
          <a:p>
            <a:r>
              <a:rPr lang="en-US" dirty="0" smtClean="0"/>
              <a:t>      &lt;</a:t>
            </a:r>
            <a:r>
              <a:rPr lang="en-US" dirty="0" err="1" smtClean="0"/>
              <a:t>wse:Delivery</a:t>
            </a:r>
            <a:r>
              <a:rPr lang="en-US" dirty="0" smtClean="0"/>
              <a:t>&gt;</a:t>
            </a:r>
          </a:p>
          <a:p>
            <a:r>
              <a:rPr lang="en-US" dirty="0" smtClean="0"/>
              <a:t>        &lt;</a:t>
            </a:r>
            <a:r>
              <a:rPr lang="en-US" dirty="0" err="1" smtClean="0"/>
              <a:t>wse:NotifyTo</a:t>
            </a:r>
            <a:r>
              <a:rPr lang="en-US" dirty="0" smtClean="0"/>
              <a:t>&gt;</a:t>
            </a:r>
          </a:p>
          <a:p>
            <a:r>
              <a:rPr lang="en-US" dirty="0" smtClean="0"/>
              <a:t>          &lt;</a:t>
            </a:r>
            <a:r>
              <a:rPr lang="en-US" dirty="0" err="1" smtClean="0"/>
              <a:t>wsa:Address</a:t>
            </a:r>
            <a:r>
              <a:rPr lang="en-US" dirty="0" smtClean="0"/>
              <a:t>&gt;http://todd.adatum.com/customer&lt;/wsa:Address&gt;</a:t>
            </a:r>
          </a:p>
          <a:p>
            <a:r>
              <a:rPr lang="en-US" dirty="0" smtClean="0"/>
              <a:t>        &lt;/</a:t>
            </a:r>
            <a:r>
              <a:rPr lang="en-US" dirty="0" err="1" smtClean="0"/>
              <a:t>wse:NotifyTo</a:t>
            </a:r>
            <a:r>
              <a:rPr lang="en-US" dirty="0" smtClean="0"/>
              <a:t>&gt;</a:t>
            </a:r>
          </a:p>
          <a:p>
            <a:r>
              <a:rPr lang="en-US" dirty="0" smtClean="0"/>
              <a:t>      &lt;/</a:t>
            </a:r>
            <a:r>
              <a:rPr lang="en-US" dirty="0" err="1" smtClean="0"/>
              <a:t>wse:Delivery</a:t>
            </a:r>
            <a:r>
              <a:rPr lang="en-US" dirty="0" smtClean="0"/>
              <a:t>&gt;</a:t>
            </a:r>
          </a:p>
          <a:p>
            <a:r>
              <a:rPr lang="en-US" dirty="0" smtClean="0"/>
              <a:t>      </a:t>
            </a:r>
            <a:r>
              <a:rPr lang="en-US" b="1" dirty="0" smtClean="0"/>
              <a:t>&lt;</a:t>
            </a:r>
            <a:r>
              <a:rPr lang="en-US" b="1" dirty="0" err="1" smtClean="0"/>
              <a:t>wse:EndTo</a:t>
            </a:r>
            <a:r>
              <a:rPr lang="en-US" b="1" dirty="0" smtClean="0"/>
              <a:t>&gt;</a:t>
            </a:r>
          </a:p>
          <a:p>
            <a:r>
              <a:rPr lang="en-US" b="1" dirty="0" smtClean="0"/>
              <a:t>        &lt;</a:t>
            </a:r>
            <a:r>
              <a:rPr lang="en-US" b="1" dirty="0" err="1" smtClean="0"/>
              <a:t>wsa:Address</a:t>
            </a:r>
            <a:r>
              <a:rPr lang="en-US" b="1" dirty="0" smtClean="0"/>
              <a:t>&gt;http://todd.adatum.com/customer&lt;/wsa:Address&gt;</a:t>
            </a:r>
          </a:p>
          <a:p>
            <a:r>
              <a:rPr lang="en-US" b="1" dirty="0" smtClean="0"/>
              <a:t>      &lt;/</a:t>
            </a:r>
            <a:r>
              <a:rPr lang="en-US" b="1" dirty="0" err="1" smtClean="0"/>
              <a:t>wse:EndTo</a:t>
            </a:r>
            <a:r>
              <a:rPr lang="en-US" b="1" dirty="0" smtClean="0"/>
              <a:t>&gt;</a:t>
            </a:r>
          </a:p>
          <a:p>
            <a:r>
              <a:rPr lang="en-US" dirty="0" smtClean="0"/>
              <a:t>    &lt;/</a:t>
            </a:r>
            <a:r>
              <a:rPr lang="en-US" dirty="0" err="1" smtClean="0"/>
              <a:t>wse:Subscribe</a:t>
            </a:r>
            <a:r>
              <a:rPr lang="en-US" dirty="0" smtClean="0"/>
              <a:t>&gt;</a:t>
            </a:r>
          </a:p>
          <a:p>
            <a:r>
              <a:rPr lang="en-US" dirty="0" smtClean="0"/>
              <a:t>  &lt;/</a:t>
            </a:r>
            <a:r>
              <a:rPr lang="en-US" dirty="0" err="1" smtClean="0"/>
              <a:t>soap:Body</a:t>
            </a:r>
            <a:r>
              <a:rPr lang="en-US" dirty="0" smtClean="0"/>
              <a:t>&gt;</a:t>
            </a:r>
          </a:p>
          <a:p>
            <a:r>
              <a:rPr lang="en-US" dirty="0" smtClean="0"/>
              <a:t>&lt;/</a:t>
            </a:r>
            <a:r>
              <a:rPr lang="en-US" dirty="0" err="1" smtClean="0"/>
              <a:t>soap:Envelope</a:t>
            </a:r>
            <a:r>
              <a:rPr lang="en-US" dirty="0" smtClean="0"/>
              <a:t>&gt;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Subscription</a:t>
            </a:r>
            <a:r>
              <a:rPr lang="en-US" baseline="0" dirty="0" smtClean="0"/>
              <a:t> End Notification</a:t>
            </a:r>
            <a:endParaRPr lang="en-US" dirty="0"/>
          </a:p>
        </p:txBody>
      </p:sp>
      <p:sp>
        <p:nvSpPr>
          <p:cNvPr id="4" name="TextBox 3"/>
          <p:cNvSpPr txBox="1"/>
          <p:nvPr/>
        </p:nvSpPr>
        <p:spPr>
          <a:xfrm>
            <a:off x="381000" y="1295400"/>
            <a:ext cx="8618834" cy="5078313"/>
          </a:xfrm>
          <a:prstGeom prst="rect">
            <a:avLst/>
          </a:prstGeom>
          <a:solidFill>
            <a:schemeClr val="bg1">
              <a:lumMod val="95000"/>
            </a:schemeClr>
          </a:solidFill>
        </p:spPr>
        <p:txBody>
          <a:bodyPr wrap="none" rtlCol="0">
            <a:spAutoFit/>
          </a:bodyPr>
          <a:lstStyle/>
          <a:p>
            <a:r>
              <a:rPr lang="en-US" dirty="0" smtClean="0"/>
              <a:t>&lt;</a:t>
            </a:r>
            <a:r>
              <a:rPr lang="en-US" dirty="0" err="1" smtClean="0"/>
              <a:t>soap:Envelope</a:t>
            </a:r>
            <a:r>
              <a:rPr lang="en-US" dirty="0" smtClean="0"/>
              <a:t> …&gt; </a:t>
            </a:r>
          </a:p>
          <a:p>
            <a:r>
              <a:rPr lang="en-US" dirty="0" smtClean="0"/>
              <a:t>  &lt;</a:t>
            </a:r>
            <a:r>
              <a:rPr lang="en-US" dirty="0" err="1" smtClean="0"/>
              <a:t>soap:Header</a:t>
            </a:r>
            <a:r>
              <a:rPr lang="en-US" dirty="0" smtClean="0"/>
              <a:t> …&gt;</a:t>
            </a:r>
          </a:p>
          <a:p>
            <a:r>
              <a:rPr lang="en-US" dirty="0" smtClean="0"/>
              <a:t>    &lt;</a:t>
            </a:r>
            <a:r>
              <a:rPr lang="en-US" dirty="0" err="1" smtClean="0"/>
              <a:t>wsa:Action</a:t>
            </a:r>
            <a:r>
              <a:rPr lang="en-US" dirty="0" smtClean="0"/>
              <a:t>&gt;</a:t>
            </a:r>
          </a:p>
          <a:p>
            <a:r>
              <a:rPr lang="en-US" dirty="0" smtClean="0"/>
              <a:t>      http://schemas.xmlsoap.org/ws/2004/08/eventing/SubscriptionEnd</a:t>
            </a:r>
          </a:p>
          <a:p>
            <a:r>
              <a:rPr lang="en-US" dirty="0" smtClean="0"/>
              <a:t>    &lt;/</a:t>
            </a:r>
            <a:r>
              <a:rPr lang="en-US" dirty="0" err="1" smtClean="0"/>
              <a:t>wsa:Action</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soap:Body</a:t>
            </a:r>
            <a:r>
              <a:rPr lang="en-US" dirty="0" smtClean="0"/>
              <a:t>&gt;</a:t>
            </a:r>
          </a:p>
          <a:p>
            <a:r>
              <a:rPr lang="en-US" dirty="0" smtClean="0"/>
              <a:t>    &lt;</a:t>
            </a:r>
            <a:r>
              <a:rPr lang="en-US" dirty="0" err="1" smtClean="0"/>
              <a:t>wse:SubscriptionEnd</a:t>
            </a:r>
            <a:r>
              <a:rPr lang="en-US" dirty="0" smtClean="0"/>
              <a:t>&gt;</a:t>
            </a:r>
          </a:p>
          <a:p>
            <a:r>
              <a:rPr lang="en-US" dirty="0" smtClean="0"/>
              <a:t>      &lt;</a:t>
            </a:r>
            <a:r>
              <a:rPr lang="en-US" dirty="0" err="1" smtClean="0"/>
              <a:t>wse:SubscriptionManager</a:t>
            </a:r>
            <a:r>
              <a:rPr lang="en-US" dirty="0" smtClean="0"/>
              <a:t>&gt;</a:t>
            </a:r>
          </a:p>
          <a:p>
            <a:r>
              <a:rPr lang="en-US" i="1" dirty="0" smtClean="0"/>
              <a:t>        </a:t>
            </a:r>
            <a:r>
              <a:rPr lang="en-US" dirty="0" smtClean="0"/>
              <a:t>&lt;</a:t>
            </a:r>
            <a:r>
              <a:rPr lang="en-US" dirty="0" err="1" smtClean="0"/>
              <a:t>wsa:Address</a:t>
            </a:r>
            <a:r>
              <a:rPr lang="en-US" dirty="0" smtClean="0"/>
              <a:t>&gt;http://x.woodgrovebank.com/account_manager&lt;/wsa:Address&gt;</a:t>
            </a:r>
          </a:p>
          <a:p>
            <a:r>
              <a:rPr lang="en-US" i="1" dirty="0" smtClean="0"/>
              <a:t>      </a:t>
            </a:r>
            <a:r>
              <a:rPr lang="en-US" dirty="0" smtClean="0"/>
              <a:t>&lt;/</a:t>
            </a:r>
            <a:r>
              <a:rPr lang="en-US" dirty="0" err="1" smtClean="0"/>
              <a:t>wse:SubscriptionManager</a:t>
            </a:r>
            <a:r>
              <a:rPr lang="en-US" dirty="0" smtClean="0"/>
              <a:t>&gt;</a:t>
            </a:r>
          </a:p>
          <a:p>
            <a:r>
              <a:rPr lang="en-US" dirty="0" smtClean="0"/>
              <a:t>      </a:t>
            </a:r>
            <a:r>
              <a:rPr lang="en-US" b="1" dirty="0" smtClean="0"/>
              <a:t>&lt;</a:t>
            </a:r>
            <a:r>
              <a:rPr lang="en-US" b="1" dirty="0" err="1" smtClean="0"/>
              <a:t>wse:Status</a:t>
            </a:r>
            <a:r>
              <a:rPr lang="en-US" b="1" dirty="0" smtClean="0"/>
              <a:t>&gt;</a:t>
            </a:r>
          </a:p>
          <a:p>
            <a:r>
              <a:rPr lang="en-US" b="1" dirty="0" smtClean="0"/>
              <a:t>    	http://schemas.xmlsoap.org/ws/2004/08/eventing/SourceShuttingDown</a:t>
            </a:r>
          </a:p>
          <a:p>
            <a:r>
              <a:rPr lang="en-US" b="1" dirty="0" smtClean="0"/>
              <a:t>      &lt;/</a:t>
            </a:r>
            <a:r>
              <a:rPr lang="en-US" b="1" dirty="0" err="1" smtClean="0"/>
              <a:t>wse:Status</a:t>
            </a:r>
            <a:r>
              <a:rPr lang="en-US" b="1" dirty="0" smtClean="0"/>
              <a:t>&gt;</a:t>
            </a:r>
          </a:p>
          <a:p>
            <a:r>
              <a:rPr lang="en-US" b="1" dirty="0" smtClean="0"/>
              <a:t>      &lt;</a:t>
            </a:r>
            <a:r>
              <a:rPr lang="en-US" b="1" dirty="0" err="1" smtClean="0"/>
              <a:t>wse:Reason</a:t>
            </a:r>
            <a:r>
              <a:rPr lang="en-US" b="1" dirty="0" smtClean="0"/>
              <a:t>&gt;</a:t>
            </a:r>
            <a:r>
              <a:rPr lang="en-US" b="1" i="1" dirty="0" smtClean="0"/>
              <a:t>System reboot required</a:t>
            </a:r>
            <a:r>
              <a:rPr lang="en-US" b="1" dirty="0" smtClean="0"/>
              <a:t>&lt;/</a:t>
            </a:r>
            <a:r>
              <a:rPr lang="en-US" b="1" dirty="0" err="1" smtClean="0"/>
              <a:t>wse:Reason</a:t>
            </a:r>
            <a:r>
              <a:rPr lang="en-US" b="1" dirty="0" smtClean="0"/>
              <a:t>&gt;</a:t>
            </a:r>
          </a:p>
          <a:p>
            <a:r>
              <a:rPr lang="en-US" dirty="0" smtClean="0"/>
              <a:t>    &lt;/</a:t>
            </a:r>
            <a:r>
              <a:rPr lang="en-US" dirty="0" err="1" smtClean="0"/>
              <a:t>wse:SubscriptionEnd</a:t>
            </a:r>
            <a:r>
              <a:rPr lang="en-US" dirty="0" smtClean="0"/>
              <a:t>&gt;</a:t>
            </a:r>
          </a:p>
          <a:p>
            <a:r>
              <a:rPr lang="en-US" dirty="0" smtClean="0"/>
              <a:t>  &lt;/</a:t>
            </a:r>
            <a:r>
              <a:rPr lang="en-US" dirty="0" err="1" smtClean="0"/>
              <a:t>soap:Body</a:t>
            </a:r>
            <a:r>
              <a:rPr lang="en-US" dirty="0" smtClean="0"/>
              <a:t>&gt;</a:t>
            </a:r>
          </a:p>
          <a:p>
            <a:r>
              <a:rPr lang="en-US" dirty="0" smtClean="0"/>
              <a:t>&lt;/</a:t>
            </a:r>
            <a:r>
              <a:rPr lang="en-US" dirty="0" err="1" smtClean="0"/>
              <a:t>soap:Envelope</a:t>
            </a:r>
            <a:r>
              <a:rPr lang="en-US" dirty="0" smtClean="0"/>
              <a:t>&gt;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sz="quarter" idx="1"/>
          </p:nvPr>
        </p:nvSpPr>
        <p:spPr/>
        <p:txBody>
          <a:bodyPr/>
          <a:lstStyle/>
          <a:p>
            <a:r>
              <a:rPr lang="en-US" dirty="0" smtClean="0"/>
              <a:t>The example companies, organizations, products, domain names, e-mail addresses, logos, people, places, and events depicted herein are fictitious.  No association with any real company, organization, product, domain name, email address, logo, person, places, or events is intended or should be inferred.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Subscription Identification</a:t>
            </a:r>
            <a:endParaRPr lang="en-US" dirty="0"/>
          </a:p>
        </p:txBody>
      </p:sp>
      <p:sp>
        <p:nvSpPr>
          <p:cNvPr id="5" name="Content Placeholder 4"/>
          <p:cNvSpPr>
            <a:spLocks noGrp="1"/>
          </p:cNvSpPr>
          <p:nvPr>
            <p:ph sz="quarter" idx="1"/>
          </p:nvPr>
        </p:nvSpPr>
        <p:spPr/>
        <p:txBody>
          <a:bodyPr>
            <a:normAutofit fontScale="92500" lnSpcReduction="20000"/>
          </a:bodyPr>
          <a:lstStyle/>
          <a:p>
            <a:r>
              <a:rPr lang="en-US" dirty="0" smtClean="0"/>
              <a:t>A Subscribe message is sent to the event source that contains:</a:t>
            </a:r>
          </a:p>
          <a:p>
            <a:pPr lvl="1"/>
            <a:r>
              <a:rPr lang="en-US" dirty="0" smtClean="0"/>
              <a:t>A user-defined reference parameter A in the </a:t>
            </a:r>
            <a:r>
              <a:rPr lang="en-US" dirty="0" err="1" smtClean="0"/>
              <a:t>NotifyTo</a:t>
            </a:r>
            <a:r>
              <a:rPr lang="en-US" dirty="0" smtClean="0"/>
              <a:t> EPR in the body</a:t>
            </a:r>
          </a:p>
          <a:p>
            <a:pPr lvl="1"/>
            <a:r>
              <a:rPr lang="en-US" dirty="0" smtClean="0"/>
              <a:t>A user-defined reference parameter B in the </a:t>
            </a:r>
            <a:r>
              <a:rPr lang="en-US" dirty="0" err="1" smtClean="0"/>
              <a:t>EndTo</a:t>
            </a:r>
            <a:r>
              <a:rPr lang="en-US" dirty="0" smtClean="0"/>
              <a:t> EPR in the body</a:t>
            </a:r>
          </a:p>
          <a:p>
            <a:r>
              <a:rPr lang="en-US" dirty="0" smtClean="0"/>
              <a:t>The event source responds with a Subscribe Response message that may contain:</a:t>
            </a:r>
          </a:p>
          <a:p>
            <a:pPr lvl="1"/>
            <a:r>
              <a:rPr lang="en-US" dirty="0" smtClean="0"/>
              <a:t>Event Source-defined  </a:t>
            </a:r>
            <a:r>
              <a:rPr lang="en-US" dirty="0" err="1" smtClean="0"/>
              <a:t>wse:Identifier</a:t>
            </a:r>
            <a:r>
              <a:rPr lang="en-US" dirty="0" smtClean="0"/>
              <a:t> C in the subscription manager EPR in the body</a:t>
            </a:r>
          </a:p>
          <a:p>
            <a:r>
              <a:rPr lang="en-US" dirty="0" smtClean="0"/>
              <a:t>The Event source will send event notification messages that contain:</a:t>
            </a:r>
          </a:p>
          <a:p>
            <a:pPr lvl="1"/>
            <a:r>
              <a:rPr lang="en-US" dirty="0" smtClean="0"/>
              <a:t>User-defined reference parameter A in the header</a:t>
            </a:r>
          </a:p>
          <a:p>
            <a:r>
              <a:rPr lang="en-US" dirty="0" smtClean="0"/>
              <a:t>The Event source will send a Subscription End message that contains:</a:t>
            </a:r>
          </a:p>
          <a:p>
            <a:pPr lvl="1"/>
            <a:r>
              <a:rPr lang="en-US" dirty="0" smtClean="0"/>
              <a:t>User-defined reference parameter B in the header</a:t>
            </a:r>
          </a:p>
          <a:p>
            <a:pPr lvl="1"/>
            <a:r>
              <a:rPr lang="en-US" dirty="0" smtClean="0"/>
              <a:t>Event Source-defined </a:t>
            </a:r>
            <a:r>
              <a:rPr lang="en-US" dirty="0" err="1" smtClean="0"/>
              <a:t>wse:Identifier</a:t>
            </a:r>
            <a:r>
              <a:rPr lang="en-US" dirty="0" smtClean="0"/>
              <a:t> C in the body</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Web Services Metadata Exchange (WS-MetadataExchange) </a:t>
            </a:r>
          </a:p>
          <a:p>
            <a:pPr lvl="1"/>
            <a:r>
              <a:rPr lang="en-US" u="sng" dirty="0" smtClean="0">
                <a:hlinkClick r:id="rId2"/>
              </a:rPr>
              <a:t>http://www.w3.org/Submission/WS-MetadataExchange/</a:t>
            </a:r>
            <a:endParaRPr lang="en-US" dirty="0" smtClean="0"/>
          </a:p>
          <a:p>
            <a:r>
              <a:rPr lang="en-US" dirty="0" smtClean="0"/>
              <a:t>Web Services Transfer (WS-Transfer) </a:t>
            </a:r>
          </a:p>
          <a:p>
            <a:pPr lvl="1"/>
            <a:r>
              <a:rPr lang="en-US" u="sng" dirty="0" smtClean="0">
                <a:hlinkClick r:id="rId3"/>
              </a:rPr>
              <a:t>http://www.w3.org/Submission/WS-Transfer/</a:t>
            </a:r>
            <a:endParaRPr lang="en-US" dirty="0" smtClean="0"/>
          </a:p>
          <a:p>
            <a:r>
              <a:rPr lang="en-US" dirty="0" smtClean="0"/>
              <a:t>Web Services Eventing (WS-Eventing) </a:t>
            </a:r>
          </a:p>
          <a:p>
            <a:pPr lvl="1"/>
            <a:r>
              <a:rPr lang="en-US" u="sng" dirty="0" smtClean="0">
                <a:hlinkClick r:id="rId4"/>
              </a:rPr>
              <a:t>http://www.w3.org/Submission/WS-Eventing/</a:t>
            </a:r>
            <a:endParaRPr lang="en-US" dirty="0" smtClean="0"/>
          </a:p>
          <a:p>
            <a:r>
              <a:rPr lang="en-US" dirty="0" smtClean="0"/>
              <a:t>Web Services Enumeration (WS-Enumeration) </a:t>
            </a:r>
          </a:p>
          <a:p>
            <a:pPr lvl="1"/>
            <a:r>
              <a:rPr lang="en-US" u="sng" dirty="0" smtClean="0">
                <a:hlinkClick r:id="rId5"/>
              </a:rPr>
              <a:t>http://www.w3.org/Submission/WS-Enumeration/</a:t>
            </a:r>
            <a:endParaRPr lang="en-US" dirty="0" smtClean="0"/>
          </a:p>
          <a:p>
            <a:r>
              <a:rPr lang="en-US" dirty="0" smtClean="0"/>
              <a:t>Web Services Resource Transfer (WS-RT) </a:t>
            </a:r>
          </a:p>
          <a:p>
            <a:pPr lvl="1"/>
            <a:r>
              <a:rPr lang="en-US" u="sng" dirty="0" smtClean="0">
                <a:hlinkClick r:id="rId6"/>
              </a:rPr>
              <a:t>http://www.w3.org/Submission/WSRT/</a:t>
            </a:r>
            <a:endParaRPr lang="en-US" dirty="0" smtClean="0"/>
          </a:p>
          <a:p>
            <a:r>
              <a:rPr lang="en-US" dirty="0" smtClean="0"/>
              <a:t>Simple Object Access Protocol (SOAP) 1.2 </a:t>
            </a:r>
          </a:p>
          <a:p>
            <a:pPr lvl="1"/>
            <a:r>
              <a:rPr lang="en-US" u="sng" dirty="0" smtClean="0">
                <a:hlinkClick r:id="rId7"/>
              </a:rPr>
              <a:t>http://www.w3.org/TR/2007/REC-soap12-part1-20070427/</a:t>
            </a:r>
            <a:endParaRPr lang="en-US" dirty="0" smtClean="0"/>
          </a:p>
          <a:p>
            <a:r>
              <a:rPr lang="en-US" dirty="0" smtClean="0"/>
              <a:t>Web Services Addressing (WS-Addressing) </a:t>
            </a:r>
          </a:p>
          <a:p>
            <a:pPr lvl="1"/>
            <a:r>
              <a:rPr lang="en-US" u="sng" dirty="0" smtClean="0">
                <a:hlinkClick r:id="rId8"/>
              </a:rPr>
              <a:t>http://www.w3.org/2005/08/addressing</a:t>
            </a:r>
            <a:endParaRPr lang="en-US" dirty="0" smtClean="0"/>
          </a:p>
          <a:p>
            <a:r>
              <a:rPr lang="en-US" dirty="0" smtClean="0"/>
              <a:t>Web Services Description Language (WSDL)</a:t>
            </a:r>
          </a:p>
          <a:p>
            <a:pPr lvl="1"/>
            <a:r>
              <a:rPr lang="en-US" u="sng" dirty="0" smtClean="0">
                <a:hlinkClick r:id="rId9"/>
              </a:rPr>
              <a:t>http://www.w3.org/TR/2001/NOTE-wsdl-20010315</a:t>
            </a:r>
            <a:endParaRPr lang="en-US" dirty="0" smtClean="0"/>
          </a:p>
          <a:p>
            <a:r>
              <a:rPr lang="en-US" dirty="0" smtClean="0"/>
              <a:t>XML Path Language Version 1.0</a:t>
            </a:r>
          </a:p>
          <a:p>
            <a:pPr lvl="1"/>
            <a:r>
              <a:rPr lang="en-US" u="sng" dirty="0" smtClean="0">
                <a:hlinkClick r:id="rId10"/>
              </a:rPr>
              <a:t>http://www.w3.org/TR/1999/REC-xpath-19991116</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Access Specifications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WS-Transfer</a:t>
            </a:r>
          </a:p>
          <a:p>
            <a:pPr lvl="1"/>
            <a:r>
              <a:rPr lang="en-US" dirty="0" smtClean="0"/>
              <a:t>A general SOAP-based protocol for </a:t>
            </a:r>
            <a:r>
              <a:rPr lang="en-US" dirty="0" smtClean="0"/>
              <a:t>creating, retrieving, updating and </a:t>
            </a:r>
            <a:r>
              <a:rPr lang="en-US" dirty="0" smtClean="0"/>
              <a:t>deleting </a:t>
            </a:r>
            <a:r>
              <a:rPr lang="en-US" dirty="0" smtClean="0"/>
              <a:t>XML </a:t>
            </a:r>
            <a:r>
              <a:rPr lang="en-US" dirty="0" smtClean="0"/>
              <a:t>representations of Web service-based resources.</a:t>
            </a:r>
          </a:p>
          <a:p>
            <a:r>
              <a:rPr lang="en-US" dirty="0" smtClean="0"/>
              <a:t>WS-MetadataExchange</a:t>
            </a:r>
          </a:p>
          <a:p>
            <a:pPr lvl="1"/>
            <a:r>
              <a:rPr lang="en-US" dirty="0" smtClean="0"/>
              <a:t>A</a:t>
            </a:r>
            <a:r>
              <a:rPr lang="en-US" dirty="0" smtClean="0"/>
              <a:t> </a:t>
            </a:r>
            <a:r>
              <a:rPr lang="en-US" dirty="0" smtClean="0"/>
              <a:t>general purpose metadata encapsulation format and a protocol for retrieving Web service metadata</a:t>
            </a:r>
            <a:r>
              <a:rPr lang="en-US" dirty="0" smtClean="0"/>
              <a:t>.</a:t>
            </a:r>
            <a:endParaRPr lang="en-US" dirty="0" smtClean="0"/>
          </a:p>
          <a:p>
            <a:r>
              <a:rPr lang="en-US" dirty="0" smtClean="0"/>
              <a:t>WS-Enumeration</a:t>
            </a:r>
          </a:p>
          <a:p>
            <a:pPr lvl="1"/>
            <a:r>
              <a:rPr lang="en-US" dirty="0" smtClean="0"/>
              <a:t>Enumerating a sequence of XML elements.</a:t>
            </a:r>
          </a:p>
          <a:p>
            <a:r>
              <a:rPr lang="en-US" dirty="0" smtClean="0"/>
              <a:t>WS-Eventing</a:t>
            </a:r>
          </a:p>
          <a:p>
            <a:pPr lvl="1"/>
            <a:r>
              <a:rPr lang="en-US" dirty="0" smtClean="0"/>
              <a:t>Allows Web services to subscribe to or accept subscriptions for event notification messages.</a:t>
            </a:r>
          </a:p>
          <a:p>
            <a:r>
              <a:rPr lang="en-US" dirty="0" smtClean="0"/>
              <a:t>WS-ResourceTransfer</a:t>
            </a:r>
          </a:p>
          <a:p>
            <a:pPr lvl="1"/>
            <a:r>
              <a:rPr lang="en-US" dirty="0" smtClean="0"/>
              <a:t>Extensions to WS-Transfer to define fragment-based </a:t>
            </a:r>
            <a:r>
              <a:rPr lang="en-US" dirty="0" smtClean="0"/>
              <a:t>operations.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lstStyle/>
          <a:p>
            <a:r>
              <a:rPr lang="en-US" dirty="0" smtClean="0"/>
              <a:t>Web Services Specifications</a:t>
            </a:r>
            <a:endParaRPr lang="en-US" dirty="0"/>
          </a:p>
        </p:txBody>
      </p:sp>
      <p:sp>
        <p:nvSpPr>
          <p:cNvPr id="4" name="Slide Number Placeholder 4"/>
          <p:cNvSpPr>
            <a:spLocks noGrp="1"/>
          </p:cNvSpPr>
          <p:nvPr/>
        </p:nvSpPr>
        <p:spPr>
          <a:xfrm>
            <a:off x="6629400" y="5924550"/>
            <a:ext cx="2133600" cy="476250"/>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21DC01C-03FA-47E6-BDC2-136D2A09F743}" type="slidenum">
              <a:rPr lang="en-US" smtClean="0"/>
              <a:pPr/>
              <a:t>5</a:t>
            </a:fld>
            <a:endParaRPr lang="en-US" smtClean="0"/>
          </a:p>
        </p:txBody>
      </p:sp>
      <p:sp>
        <p:nvSpPr>
          <p:cNvPr id="5" name="AutoShape 3"/>
          <p:cNvSpPr>
            <a:spLocks noChangeArrowheads="1"/>
          </p:cNvSpPr>
          <p:nvPr/>
        </p:nvSpPr>
        <p:spPr bwMode="auto">
          <a:xfrm>
            <a:off x="381000" y="1660525"/>
            <a:ext cx="6629400" cy="1905000"/>
          </a:xfrm>
          <a:prstGeom prst="roundRect">
            <a:avLst>
              <a:gd name="adj" fmla="val 7639"/>
            </a:avLst>
          </a:prstGeom>
          <a:noFill/>
          <a:ln w="12700">
            <a:solidFill>
              <a:schemeClr val="tx1"/>
            </a:solidFill>
            <a:round/>
            <a:headEnd type="none" w="sm" len="sm"/>
            <a:tailEnd type="none" w="sm" len="sm"/>
          </a:ln>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0" hangingPunct="0"/>
            <a:r>
              <a:rPr lang="en-US" sz="1600" i="1"/>
              <a:t>Assurances</a:t>
            </a:r>
          </a:p>
        </p:txBody>
      </p:sp>
      <p:sp>
        <p:nvSpPr>
          <p:cNvPr id="6" name="AutoShape 4"/>
          <p:cNvSpPr>
            <a:spLocks noChangeArrowheads="1"/>
          </p:cNvSpPr>
          <p:nvPr/>
        </p:nvSpPr>
        <p:spPr bwMode="auto">
          <a:xfrm>
            <a:off x="381000" y="3641725"/>
            <a:ext cx="6629400" cy="1295400"/>
          </a:xfrm>
          <a:prstGeom prst="roundRect">
            <a:avLst>
              <a:gd name="adj" fmla="val 7639"/>
            </a:avLst>
          </a:prstGeom>
          <a:noFill/>
          <a:ln w="12700">
            <a:solidFill>
              <a:schemeClr val="tx1"/>
            </a:solidFill>
            <a:round/>
            <a:headEnd type="none" w="sm" len="sm"/>
            <a:tailEnd type="none" w="sm" len="sm"/>
          </a:ln>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0" hangingPunct="0"/>
            <a:r>
              <a:rPr lang="en-US" sz="1600" i="1"/>
              <a:t>Messaging</a:t>
            </a:r>
          </a:p>
        </p:txBody>
      </p:sp>
      <p:sp>
        <p:nvSpPr>
          <p:cNvPr id="7" name="AutoShape 5"/>
          <p:cNvSpPr>
            <a:spLocks noChangeArrowheads="1"/>
          </p:cNvSpPr>
          <p:nvPr/>
        </p:nvSpPr>
        <p:spPr bwMode="auto">
          <a:xfrm>
            <a:off x="457200" y="4327525"/>
            <a:ext cx="1676400" cy="533400"/>
          </a:xfrm>
          <a:prstGeom prst="roundRect">
            <a:avLst>
              <a:gd name="adj" fmla="val 16667"/>
            </a:avLst>
          </a:prstGeom>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wrap="none"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0" hangingPunct="0"/>
            <a:r>
              <a:rPr lang="en-US" sz="1600" b="1" dirty="0"/>
              <a:t>SOAP</a:t>
            </a:r>
          </a:p>
        </p:txBody>
      </p:sp>
      <p:sp>
        <p:nvSpPr>
          <p:cNvPr id="8" name="AutoShape 6"/>
          <p:cNvSpPr>
            <a:spLocks noChangeArrowheads="1"/>
          </p:cNvSpPr>
          <p:nvPr/>
        </p:nvSpPr>
        <p:spPr bwMode="auto">
          <a:xfrm>
            <a:off x="457200" y="2955925"/>
            <a:ext cx="1676400" cy="533400"/>
          </a:xfrm>
          <a:prstGeom prst="roundRect">
            <a:avLst>
              <a:gd name="adj" fmla="val 16667"/>
            </a:avLst>
          </a:prstGeom>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wrap="none"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0" hangingPunct="0"/>
            <a:r>
              <a:rPr lang="en-US" sz="1600" b="1"/>
              <a:t>WS-Security</a:t>
            </a:r>
          </a:p>
        </p:txBody>
      </p:sp>
      <p:sp>
        <p:nvSpPr>
          <p:cNvPr id="9" name="AutoShape 7"/>
          <p:cNvSpPr>
            <a:spLocks noChangeArrowheads="1"/>
          </p:cNvSpPr>
          <p:nvPr/>
        </p:nvSpPr>
        <p:spPr bwMode="auto">
          <a:xfrm>
            <a:off x="3962400" y="4327525"/>
            <a:ext cx="1676400" cy="533400"/>
          </a:xfrm>
          <a:prstGeom prst="roundRect">
            <a:avLst>
              <a:gd name="adj" fmla="val 16667"/>
            </a:avLst>
          </a:prstGeom>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wrap="none"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0" hangingPunct="0"/>
            <a:r>
              <a:rPr lang="en-US" sz="1600" b="1"/>
              <a:t>MTOM</a:t>
            </a:r>
          </a:p>
        </p:txBody>
      </p:sp>
      <p:sp>
        <p:nvSpPr>
          <p:cNvPr id="10" name="AutoShape 9"/>
          <p:cNvSpPr>
            <a:spLocks noChangeArrowheads="1"/>
          </p:cNvSpPr>
          <p:nvPr/>
        </p:nvSpPr>
        <p:spPr bwMode="auto">
          <a:xfrm>
            <a:off x="7086600" y="898525"/>
            <a:ext cx="1828800" cy="4038600"/>
          </a:xfrm>
          <a:prstGeom prst="roundRect">
            <a:avLst>
              <a:gd name="adj" fmla="val 7639"/>
            </a:avLst>
          </a:prstGeom>
          <a:noFill/>
          <a:ln w="12700">
            <a:solidFill>
              <a:schemeClr val="tx1"/>
            </a:solidFill>
            <a:round/>
            <a:headEnd type="none" w="sm" len="sm"/>
            <a:tailEnd type="none" w="sm" len="sm"/>
          </a:ln>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r>
              <a:rPr lang="en-US" sz="1600" i="1"/>
              <a:t>Metadata</a:t>
            </a:r>
          </a:p>
        </p:txBody>
      </p:sp>
      <p:sp>
        <p:nvSpPr>
          <p:cNvPr id="11" name="AutoShape 11"/>
          <p:cNvSpPr>
            <a:spLocks noChangeArrowheads="1"/>
          </p:cNvSpPr>
          <p:nvPr/>
        </p:nvSpPr>
        <p:spPr bwMode="auto">
          <a:xfrm>
            <a:off x="7162800" y="3717925"/>
            <a:ext cx="1676400" cy="533400"/>
          </a:xfrm>
          <a:prstGeom prst="roundRect">
            <a:avLst>
              <a:gd name="adj" fmla="val 16667"/>
            </a:avLst>
          </a:prstGeom>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wrap="none"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0" hangingPunct="0"/>
            <a:r>
              <a:rPr lang="en-US" sz="1600" b="1"/>
              <a:t>WSDL</a:t>
            </a:r>
          </a:p>
        </p:txBody>
      </p:sp>
      <p:sp>
        <p:nvSpPr>
          <p:cNvPr id="12" name="AutoShape 15"/>
          <p:cNvSpPr>
            <a:spLocks noChangeArrowheads="1"/>
          </p:cNvSpPr>
          <p:nvPr/>
        </p:nvSpPr>
        <p:spPr bwMode="auto">
          <a:xfrm>
            <a:off x="457200" y="3717925"/>
            <a:ext cx="1676400" cy="533400"/>
          </a:xfrm>
          <a:prstGeom prst="roundRect">
            <a:avLst>
              <a:gd name="adj" fmla="val 16667"/>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w="12700">
            <a:noFill/>
            <a:round/>
            <a:headEnd type="none" w="sm" len="sm"/>
            <a:tailEnd type="none" w="sm" len="sm"/>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r>
              <a:rPr lang="en-US" sz="1600" b="1"/>
              <a:t>WS-Transfer</a:t>
            </a:r>
          </a:p>
        </p:txBody>
      </p:sp>
      <p:sp>
        <p:nvSpPr>
          <p:cNvPr id="13" name="AutoShape 17"/>
          <p:cNvSpPr>
            <a:spLocks noChangeArrowheads="1"/>
          </p:cNvSpPr>
          <p:nvPr/>
        </p:nvSpPr>
        <p:spPr bwMode="auto">
          <a:xfrm>
            <a:off x="3962400" y="3717925"/>
            <a:ext cx="1676400" cy="533400"/>
          </a:xfrm>
          <a:prstGeom prst="roundRect">
            <a:avLst>
              <a:gd name="adj" fmla="val 16667"/>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w="12700">
            <a:noFill/>
            <a:round/>
            <a:headEnd type="none" w="sm" len="sm"/>
            <a:tailEnd type="none" w="sm" len="sm"/>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r>
              <a:rPr lang="en-US" sz="1600" b="1"/>
              <a:t>WS-Eventing</a:t>
            </a:r>
          </a:p>
        </p:txBody>
      </p:sp>
      <p:sp>
        <p:nvSpPr>
          <p:cNvPr id="14" name="AutoShape 18"/>
          <p:cNvSpPr>
            <a:spLocks noChangeArrowheads="1"/>
          </p:cNvSpPr>
          <p:nvPr/>
        </p:nvSpPr>
        <p:spPr bwMode="auto">
          <a:xfrm>
            <a:off x="7162800" y="4327525"/>
            <a:ext cx="1676400" cy="533400"/>
          </a:xfrm>
          <a:prstGeom prst="roundRect">
            <a:avLst>
              <a:gd name="adj" fmla="val 16667"/>
            </a:avLst>
          </a:prstGeom>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wrap="none"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0" hangingPunct="0"/>
            <a:r>
              <a:rPr lang="en-US" sz="1600" b="1"/>
              <a:t>XML Schema</a:t>
            </a:r>
          </a:p>
        </p:txBody>
      </p:sp>
      <p:sp>
        <p:nvSpPr>
          <p:cNvPr id="15" name="AutoShape 24"/>
          <p:cNvSpPr>
            <a:spLocks noChangeArrowheads="1"/>
          </p:cNvSpPr>
          <p:nvPr/>
        </p:nvSpPr>
        <p:spPr bwMode="auto">
          <a:xfrm>
            <a:off x="381000" y="898525"/>
            <a:ext cx="6629400" cy="685800"/>
          </a:xfrm>
          <a:prstGeom prst="roundRect">
            <a:avLst>
              <a:gd name="adj" fmla="val 7639"/>
            </a:avLst>
          </a:prstGeom>
          <a:noFill/>
          <a:ln w="12700">
            <a:solidFill>
              <a:schemeClr val="tx1"/>
            </a:solidFill>
            <a:round/>
            <a:headEnd type="none" w="sm" len="sm"/>
            <a:tailEnd type="none" w="sm" len="sm"/>
          </a:ln>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0" hangingPunct="0"/>
            <a:r>
              <a:rPr lang="en-US" sz="1600" i="1"/>
              <a:t>Infrastructure</a:t>
            </a:r>
          </a:p>
          <a:p>
            <a:pPr algn="r" eaLnBrk="0" hangingPunct="0"/>
            <a:r>
              <a:rPr lang="en-US" sz="1600" i="1"/>
              <a:t>and Profiles</a:t>
            </a:r>
          </a:p>
        </p:txBody>
      </p:sp>
      <p:sp>
        <p:nvSpPr>
          <p:cNvPr id="16" name="AutoShape 28"/>
          <p:cNvSpPr>
            <a:spLocks noChangeArrowheads="1"/>
          </p:cNvSpPr>
          <p:nvPr/>
        </p:nvSpPr>
        <p:spPr bwMode="auto">
          <a:xfrm>
            <a:off x="381000" y="5013325"/>
            <a:ext cx="8534400" cy="1295400"/>
          </a:xfrm>
          <a:prstGeom prst="roundRect">
            <a:avLst>
              <a:gd name="adj" fmla="val 7639"/>
            </a:avLst>
          </a:prstGeom>
          <a:noFill/>
          <a:ln w="12700">
            <a:solidFill>
              <a:schemeClr val="tx1"/>
            </a:solidFill>
            <a:round/>
            <a:headEnd type="none" w="sm" len="sm"/>
            <a:tailEnd type="none" w="sm" len="sm"/>
          </a:ln>
        </p:spPr>
        <p:txBody>
          <a:bodyPr wrap="none"/>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0" hangingPunct="0"/>
            <a:r>
              <a:rPr lang="en-US" sz="1600" i="1"/>
              <a:t>Foundation</a:t>
            </a:r>
          </a:p>
        </p:txBody>
      </p:sp>
      <p:sp>
        <p:nvSpPr>
          <p:cNvPr id="17" name="AutoShape 29"/>
          <p:cNvSpPr>
            <a:spLocks noChangeArrowheads="1"/>
          </p:cNvSpPr>
          <p:nvPr/>
        </p:nvSpPr>
        <p:spPr bwMode="auto">
          <a:xfrm>
            <a:off x="5715000" y="5699125"/>
            <a:ext cx="1676400" cy="533400"/>
          </a:xfrm>
          <a:prstGeom prst="roundRect">
            <a:avLst>
              <a:gd name="adj" fmla="val 16667"/>
            </a:avLst>
          </a:prstGeom>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wrap="none"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0" hangingPunct="0"/>
            <a:r>
              <a:rPr lang="en-US" sz="1600" b="1" dirty="0"/>
              <a:t>SOAP / HTTP</a:t>
            </a:r>
          </a:p>
        </p:txBody>
      </p:sp>
      <p:sp>
        <p:nvSpPr>
          <p:cNvPr id="18" name="AutoShape 31"/>
          <p:cNvSpPr>
            <a:spLocks noChangeArrowheads="1"/>
          </p:cNvSpPr>
          <p:nvPr/>
        </p:nvSpPr>
        <p:spPr bwMode="auto">
          <a:xfrm>
            <a:off x="3962400" y="5699125"/>
            <a:ext cx="1676400" cy="533400"/>
          </a:xfrm>
          <a:prstGeom prst="roundRect">
            <a:avLst>
              <a:gd name="adj" fmla="val 16667"/>
            </a:avLst>
          </a:prstGeom>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wrap="none"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0" hangingPunct="0"/>
            <a:r>
              <a:rPr lang="en-US" sz="1600" b="1"/>
              <a:t>MIME</a:t>
            </a:r>
          </a:p>
        </p:txBody>
      </p:sp>
      <p:sp>
        <p:nvSpPr>
          <p:cNvPr id="19" name="AutoShape 32"/>
          <p:cNvSpPr>
            <a:spLocks noChangeArrowheads="1"/>
          </p:cNvSpPr>
          <p:nvPr/>
        </p:nvSpPr>
        <p:spPr bwMode="auto">
          <a:xfrm>
            <a:off x="457200" y="5089525"/>
            <a:ext cx="1676400" cy="533400"/>
          </a:xfrm>
          <a:prstGeom prst="roundRect">
            <a:avLst>
              <a:gd name="adj" fmla="val 16667"/>
            </a:avLst>
          </a:prstGeom>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wrap="none"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0" hangingPunct="0"/>
            <a:r>
              <a:rPr lang="en-US" sz="1600" b="1" dirty="0"/>
              <a:t>XML </a:t>
            </a:r>
            <a:r>
              <a:rPr lang="en-US" sz="1600" b="1" dirty="0" err="1"/>
              <a:t>Infoset</a:t>
            </a:r>
            <a:endParaRPr lang="en-US" sz="1600" b="1" dirty="0"/>
          </a:p>
        </p:txBody>
      </p:sp>
      <p:sp>
        <p:nvSpPr>
          <p:cNvPr id="20" name="AutoShape 33"/>
          <p:cNvSpPr>
            <a:spLocks noChangeArrowheads="1"/>
          </p:cNvSpPr>
          <p:nvPr/>
        </p:nvSpPr>
        <p:spPr bwMode="auto">
          <a:xfrm>
            <a:off x="457200" y="5699125"/>
            <a:ext cx="1676400" cy="533400"/>
          </a:xfrm>
          <a:prstGeom prst="roundRect">
            <a:avLst>
              <a:gd name="adj" fmla="val 16667"/>
            </a:avLst>
          </a:prstGeom>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wrap="none"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0" hangingPunct="0"/>
            <a:r>
              <a:rPr lang="en-US" sz="1600" b="1"/>
              <a:t>XML 1.0</a:t>
            </a:r>
          </a:p>
        </p:txBody>
      </p:sp>
      <p:sp>
        <p:nvSpPr>
          <p:cNvPr id="21" name="AutoShape 34"/>
          <p:cNvSpPr>
            <a:spLocks noChangeArrowheads="1"/>
          </p:cNvSpPr>
          <p:nvPr/>
        </p:nvSpPr>
        <p:spPr bwMode="auto">
          <a:xfrm>
            <a:off x="2209800" y="5699125"/>
            <a:ext cx="1676400" cy="533400"/>
          </a:xfrm>
          <a:prstGeom prst="roundRect">
            <a:avLst>
              <a:gd name="adj" fmla="val 16667"/>
            </a:avLst>
          </a:prstGeom>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wrap="none"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0" hangingPunct="0"/>
            <a:r>
              <a:rPr lang="en-US" sz="1600" b="1"/>
              <a:t>XML</a:t>
            </a:r>
          </a:p>
          <a:p>
            <a:pPr algn="ctr" eaLnBrk="0" hangingPunct="0"/>
            <a:r>
              <a:rPr lang="en-US" sz="1600" b="1"/>
              <a:t>Namespaces</a:t>
            </a:r>
          </a:p>
        </p:txBody>
      </p:sp>
      <p:sp>
        <p:nvSpPr>
          <p:cNvPr id="22" name="AutoShape 7"/>
          <p:cNvSpPr>
            <a:spLocks noChangeArrowheads="1"/>
          </p:cNvSpPr>
          <p:nvPr/>
        </p:nvSpPr>
        <p:spPr bwMode="auto">
          <a:xfrm>
            <a:off x="2209800" y="4327525"/>
            <a:ext cx="1676400" cy="533400"/>
          </a:xfrm>
          <a:prstGeom prst="roundRect">
            <a:avLst>
              <a:gd name="adj" fmla="val 16667"/>
            </a:avLst>
          </a:prstGeom>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wrap="none"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0" hangingPunct="0"/>
            <a:r>
              <a:rPr lang="en-US" sz="1600" b="1" dirty="0" smtClean="0"/>
              <a:t>WS-Addressing</a:t>
            </a:r>
            <a:endParaRPr lang="en-US" sz="1600" b="1" dirty="0"/>
          </a:p>
        </p:txBody>
      </p:sp>
      <p:sp>
        <p:nvSpPr>
          <p:cNvPr id="23" name="AutoShape 11"/>
          <p:cNvSpPr>
            <a:spLocks noChangeArrowheads="1"/>
          </p:cNvSpPr>
          <p:nvPr/>
        </p:nvSpPr>
        <p:spPr bwMode="auto">
          <a:xfrm>
            <a:off x="7162800" y="3104191"/>
            <a:ext cx="1676400" cy="533400"/>
          </a:xfrm>
          <a:prstGeom prst="roundRect">
            <a:avLst>
              <a:gd name="adj" fmla="val 16667"/>
            </a:avLst>
          </a:prstGeom>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wrap="none"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0" hangingPunct="0"/>
            <a:r>
              <a:rPr lang="en-US" sz="1600" b="1" dirty="0" smtClean="0"/>
              <a:t>WS-Policy</a:t>
            </a:r>
            <a:endParaRPr lang="en-US" sz="1600" b="1" dirty="0"/>
          </a:p>
        </p:txBody>
      </p:sp>
      <p:sp>
        <p:nvSpPr>
          <p:cNvPr id="24" name="AutoShape 17"/>
          <p:cNvSpPr>
            <a:spLocks noChangeArrowheads="1"/>
          </p:cNvSpPr>
          <p:nvPr/>
        </p:nvSpPr>
        <p:spPr bwMode="auto">
          <a:xfrm>
            <a:off x="7165497" y="2486587"/>
            <a:ext cx="1676400" cy="533400"/>
          </a:xfrm>
          <a:prstGeom prst="roundRect">
            <a:avLst>
              <a:gd name="adj" fmla="val 16667"/>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w="12700">
            <a:noFill/>
            <a:round/>
            <a:headEnd type="none" w="sm" len="sm"/>
            <a:tailEnd type="none" w="sm" len="sm"/>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r>
              <a:rPr lang="en-US" sz="1600" b="1" dirty="0" smtClean="0"/>
              <a:t>WS-Metadata</a:t>
            </a:r>
          </a:p>
          <a:p>
            <a:pPr algn="ctr" eaLnBrk="0" hangingPunct="0"/>
            <a:r>
              <a:rPr lang="en-US" sz="1600" b="1" dirty="0" smtClean="0"/>
              <a:t>Exchange</a:t>
            </a:r>
            <a:endParaRPr lang="en-US" sz="1600" b="1" dirty="0"/>
          </a:p>
        </p:txBody>
      </p:sp>
      <p:sp>
        <p:nvSpPr>
          <p:cNvPr id="25" name="AutoShape 29"/>
          <p:cNvSpPr>
            <a:spLocks noChangeArrowheads="1"/>
          </p:cNvSpPr>
          <p:nvPr/>
        </p:nvSpPr>
        <p:spPr bwMode="auto">
          <a:xfrm>
            <a:off x="5729836" y="5066598"/>
            <a:ext cx="1676400" cy="533400"/>
          </a:xfrm>
          <a:prstGeom prst="roundRect">
            <a:avLst>
              <a:gd name="adj" fmla="val 16667"/>
            </a:avLst>
          </a:prstGeom>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wrap="none"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0" hangingPunct="0"/>
            <a:r>
              <a:rPr lang="en-US" sz="1600" b="1" dirty="0"/>
              <a:t>SOAP / </a:t>
            </a:r>
            <a:r>
              <a:rPr lang="en-US" sz="1600" b="1" dirty="0" smtClean="0"/>
              <a:t>UDP</a:t>
            </a:r>
            <a:endParaRPr lang="en-US" sz="1600" b="1" dirty="0"/>
          </a:p>
        </p:txBody>
      </p:sp>
      <p:sp>
        <p:nvSpPr>
          <p:cNvPr id="26" name="AutoShape 17"/>
          <p:cNvSpPr>
            <a:spLocks noChangeArrowheads="1"/>
          </p:cNvSpPr>
          <p:nvPr/>
        </p:nvSpPr>
        <p:spPr bwMode="auto">
          <a:xfrm>
            <a:off x="2205079" y="3708485"/>
            <a:ext cx="1676400" cy="533400"/>
          </a:xfrm>
          <a:prstGeom prst="roundRect">
            <a:avLst>
              <a:gd name="adj" fmla="val 16667"/>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w="12700">
            <a:noFill/>
            <a:round/>
            <a:headEnd type="none" w="sm" len="sm"/>
            <a:tailEnd type="none" w="sm" len="sm"/>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r>
              <a:rPr lang="en-US" sz="1600" b="1" dirty="0" smtClean="0"/>
              <a:t>WS-Enumeration</a:t>
            </a:r>
            <a:endParaRPr lang="en-US" sz="1600" b="1" dirty="0"/>
          </a:p>
        </p:txBody>
      </p:sp>
      <p:sp>
        <p:nvSpPr>
          <p:cNvPr id="27" name="AutoShape 6"/>
          <p:cNvSpPr>
            <a:spLocks noChangeArrowheads="1"/>
          </p:cNvSpPr>
          <p:nvPr/>
        </p:nvSpPr>
        <p:spPr bwMode="auto">
          <a:xfrm>
            <a:off x="455851" y="2363858"/>
            <a:ext cx="1676400" cy="533400"/>
          </a:xfrm>
          <a:prstGeom prst="roundRect">
            <a:avLst>
              <a:gd name="adj" fmla="val 16667"/>
            </a:avLst>
          </a:prstGeom>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wrap="none"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0" hangingPunct="0"/>
            <a:r>
              <a:rPr lang="en-US" sz="1600" b="1" dirty="0" smtClean="0"/>
              <a:t>WS-Trust</a:t>
            </a:r>
            <a:endParaRPr lang="en-US" sz="1600" b="1" dirty="0"/>
          </a:p>
        </p:txBody>
      </p:sp>
      <p:sp>
        <p:nvSpPr>
          <p:cNvPr id="28" name="AutoShape 6"/>
          <p:cNvSpPr>
            <a:spLocks noChangeArrowheads="1"/>
          </p:cNvSpPr>
          <p:nvPr/>
        </p:nvSpPr>
        <p:spPr bwMode="auto">
          <a:xfrm>
            <a:off x="472036" y="1740771"/>
            <a:ext cx="1676400" cy="533400"/>
          </a:xfrm>
          <a:prstGeom prst="roundRect">
            <a:avLst>
              <a:gd name="adj" fmla="val 16667"/>
            </a:avLst>
          </a:prstGeom>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wrap="none"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0" hangingPunct="0"/>
            <a:r>
              <a:rPr lang="en-US" sz="1600" b="1" dirty="0" smtClean="0"/>
              <a:t>WS-Secure</a:t>
            </a:r>
          </a:p>
          <a:p>
            <a:pPr algn="ctr" eaLnBrk="0" hangingPunct="0"/>
            <a:r>
              <a:rPr lang="en-US" sz="1600" b="1" dirty="0" smtClean="0"/>
              <a:t>Conversation</a:t>
            </a:r>
            <a:endParaRPr lang="en-US" sz="1600" b="1" dirty="0"/>
          </a:p>
        </p:txBody>
      </p:sp>
      <p:sp>
        <p:nvSpPr>
          <p:cNvPr id="29" name="AutoShape 6"/>
          <p:cNvSpPr>
            <a:spLocks noChangeArrowheads="1"/>
          </p:cNvSpPr>
          <p:nvPr/>
        </p:nvSpPr>
        <p:spPr bwMode="auto">
          <a:xfrm>
            <a:off x="447759" y="963936"/>
            <a:ext cx="1676400" cy="533400"/>
          </a:xfrm>
          <a:prstGeom prst="roundRect">
            <a:avLst>
              <a:gd name="adj" fmla="val 16667"/>
            </a:avLst>
          </a:prstGeom>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wrap="none"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0" hangingPunct="0"/>
            <a:r>
              <a:rPr lang="en-US" sz="1600" b="1" dirty="0" smtClean="0"/>
              <a:t>WS-Federation</a:t>
            </a:r>
            <a:endParaRPr lang="en-US" sz="1600" b="1" dirty="0"/>
          </a:p>
        </p:txBody>
      </p:sp>
      <p:sp>
        <p:nvSpPr>
          <p:cNvPr id="30" name="AutoShape 6"/>
          <p:cNvSpPr>
            <a:spLocks noChangeArrowheads="1"/>
          </p:cNvSpPr>
          <p:nvPr/>
        </p:nvSpPr>
        <p:spPr bwMode="auto">
          <a:xfrm>
            <a:off x="2179455" y="980120"/>
            <a:ext cx="1740462" cy="533400"/>
          </a:xfrm>
          <a:prstGeom prst="roundRect">
            <a:avLst>
              <a:gd name="adj" fmla="val 16667"/>
            </a:avLst>
          </a:prstGeom>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wrap="none"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0" hangingPunct="0"/>
            <a:r>
              <a:rPr lang="en-US" sz="1600" b="1" dirty="0" smtClean="0"/>
              <a:t>WS-Management</a:t>
            </a:r>
            <a:endParaRPr lang="en-US" sz="1600" b="1" dirty="0"/>
          </a:p>
        </p:txBody>
      </p:sp>
      <p:sp>
        <p:nvSpPr>
          <p:cNvPr id="31" name="AutoShape 6"/>
          <p:cNvSpPr>
            <a:spLocks noChangeArrowheads="1"/>
          </p:cNvSpPr>
          <p:nvPr/>
        </p:nvSpPr>
        <p:spPr bwMode="auto">
          <a:xfrm>
            <a:off x="4024439" y="988212"/>
            <a:ext cx="1676400" cy="533400"/>
          </a:xfrm>
          <a:prstGeom prst="roundRect">
            <a:avLst>
              <a:gd name="adj" fmla="val 16667"/>
            </a:avLst>
          </a:prstGeom>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wrap="none"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0" hangingPunct="0"/>
            <a:r>
              <a:rPr lang="en-US" sz="1600" b="1" dirty="0" smtClean="0"/>
              <a:t>Devices Profile</a:t>
            </a:r>
            <a:endParaRPr lang="en-US" sz="1600" b="1" dirty="0"/>
          </a:p>
        </p:txBody>
      </p:sp>
      <p:sp>
        <p:nvSpPr>
          <p:cNvPr id="32" name="AutoShape 6"/>
          <p:cNvSpPr>
            <a:spLocks noChangeArrowheads="1"/>
          </p:cNvSpPr>
          <p:nvPr/>
        </p:nvSpPr>
        <p:spPr bwMode="auto">
          <a:xfrm>
            <a:off x="7180332" y="1886428"/>
            <a:ext cx="1676400" cy="533400"/>
          </a:xfrm>
          <a:prstGeom prst="roundRect">
            <a:avLst>
              <a:gd name="adj" fmla="val 16667"/>
            </a:avLst>
          </a:prstGeom>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wrap="none"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0" hangingPunct="0"/>
            <a:r>
              <a:rPr lang="en-US" sz="1600" b="1" dirty="0" smtClean="0"/>
              <a:t>UDDI</a:t>
            </a:r>
            <a:endParaRPr lang="en-US" sz="1600" b="1" dirty="0"/>
          </a:p>
        </p:txBody>
      </p:sp>
      <p:sp>
        <p:nvSpPr>
          <p:cNvPr id="33" name="AutoShape 6"/>
          <p:cNvSpPr>
            <a:spLocks noChangeArrowheads="1"/>
          </p:cNvSpPr>
          <p:nvPr/>
        </p:nvSpPr>
        <p:spPr bwMode="auto">
          <a:xfrm>
            <a:off x="7180333" y="1263341"/>
            <a:ext cx="1676400" cy="533400"/>
          </a:xfrm>
          <a:prstGeom prst="roundRect">
            <a:avLst>
              <a:gd name="adj" fmla="val 16667"/>
            </a:avLst>
          </a:prstGeom>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wrap="none"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0" hangingPunct="0"/>
            <a:r>
              <a:rPr lang="en-US" sz="1600" b="1" dirty="0" smtClean="0"/>
              <a:t>WS-Discovery</a:t>
            </a:r>
            <a:endParaRPr lang="en-US" sz="1600" b="1" dirty="0"/>
          </a:p>
        </p:txBody>
      </p:sp>
      <p:sp>
        <p:nvSpPr>
          <p:cNvPr id="34" name="AutoShape 6"/>
          <p:cNvSpPr>
            <a:spLocks noChangeArrowheads="1"/>
          </p:cNvSpPr>
          <p:nvPr/>
        </p:nvSpPr>
        <p:spPr bwMode="auto">
          <a:xfrm>
            <a:off x="2211823" y="2962668"/>
            <a:ext cx="1676400" cy="533400"/>
          </a:xfrm>
          <a:prstGeom prst="roundRect">
            <a:avLst>
              <a:gd name="adj" fmla="val 16667"/>
            </a:avLst>
          </a:prstGeom>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wrap="none"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0" hangingPunct="0"/>
            <a:r>
              <a:rPr lang="en-US" sz="1600" b="1" dirty="0" smtClean="0"/>
              <a:t>WS-Reliable</a:t>
            </a:r>
          </a:p>
          <a:p>
            <a:pPr algn="ctr" eaLnBrk="0" hangingPunct="0"/>
            <a:r>
              <a:rPr lang="en-US" sz="1600" b="1" dirty="0" smtClean="0"/>
              <a:t>Messaging</a:t>
            </a:r>
            <a:endParaRPr lang="en-US" sz="1600" b="1" dirty="0"/>
          </a:p>
        </p:txBody>
      </p:sp>
      <p:sp>
        <p:nvSpPr>
          <p:cNvPr id="35" name="AutoShape 6"/>
          <p:cNvSpPr>
            <a:spLocks noChangeArrowheads="1"/>
          </p:cNvSpPr>
          <p:nvPr/>
        </p:nvSpPr>
        <p:spPr bwMode="auto">
          <a:xfrm>
            <a:off x="3959703" y="2970761"/>
            <a:ext cx="1756646" cy="533400"/>
          </a:xfrm>
          <a:prstGeom prst="roundRect">
            <a:avLst>
              <a:gd name="adj" fmla="val 16667"/>
            </a:avLst>
          </a:prstGeom>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wrap="none"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0" hangingPunct="0"/>
            <a:r>
              <a:rPr lang="en-US" sz="1600" b="1" dirty="0" smtClean="0"/>
              <a:t>WS-Coordination</a:t>
            </a:r>
            <a:endParaRPr lang="en-US" sz="1600" b="1" dirty="0"/>
          </a:p>
        </p:txBody>
      </p:sp>
      <p:sp>
        <p:nvSpPr>
          <p:cNvPr id="36" name="AutoShape 6"/>
          <p:cNvSpPr>
            <a:spLocks noChangeArrowheads="1"/>
          </p:cNvSpPr>
          <p:nvPr/>
        </p:nvSpPr>
        <p:spPr bwMode="auto">
          <a:xfrm>
            <a:off x="3983979" y="2331490"/>
            <a:ext cx="1676400" cy="533400"/>
          </a:xfrm>
          <a:prstGeom prst="roundRect">
            <a:avLst>
              <a:gd name="adj" fmla="val 16667"/>
            </a:avLst>
          </a:prstGeom>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wrap="none"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0" hangingPunct="0"/>
            <a:r>
              <a:rPr lang="en-US" sz="1600" b="1" dirty="0" smtClean="0"/>
              <a:t>WS-Atomic</a:t>
            </a:r>
          </a:p>
          <a:p>
            <a:pPr algn="ctr" eaLnBrk="0" hangingPunct="0"/>
            <a:r>
              <a:rPr lang="en-US" sz="1600" b="1" dirty="0" smtClean="0"/>
              <a:t>Transaction</a:t>
            </a:r>
            <a:endParaRPr lang="en-US" sz="1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SOAP Message – Request</a:t>
            </a:r>
            <a:endParaRPr lang="en-US" dirty="0"/>
          </a:p>
        </p:txBody>
      </p:sp>
      <p:sp>
        <p:nvSpPr>
          <p:cNvPr id="5" name="TextBox 4"/>
          <p:cNvSpPr txBox="1"/>
          <p:nvPr/>
        </p:nvSpPr>
        <p:spPr>
          <a:xfrm>
            <a:off x="609600" y="1600200"/>
            <a:ext cx="7657417" cy="3693319"/>
          </a:xfrm>
          <a:prstGeom prst="rect">
            <a:avLst/>
          </a:prstGeom>
          <a:solidFill>
            <a:schemeClr val="bg1">
              <a:lumMod val="95000"/>
            </a:schemeClr>
          </a:solidFill>
        </p:spPr>
        <p:txBody>
          <a:bodyPr wrap="none" rtlCol="0">
            <a:spAutoFit/>
          </a:bodyPr>
          <a:lstStyle/>
          <a:p>
            <a:r>
              <a:rPr lang="en-US" dirty="0" smtClean="0"/>
              <a:t>&lt;</a:t>
            </a:r>
            <a:r>
              <a:rPr lang="en-US" dirty="0" err="1" smtClean="0"/>
              <a:t>soap:Envelope</a:t>
            </a:r>
            <a:r>
              <a:rPr lang="en-US" dirty="0" smtClean="0"/>
              <a:t>&gt;</a:t>
            </a:r>
          </a:p>
          <a:p>
            <a:r>
              <a:rPr lang="en-US" dirty="0" smtClean="0"/>
              <a:t>  &lt;</a:t>
            </a:r>
            <a:r>
              <a:rPr lang="en-US" dirty="0" err="1" smtClean="0"/>
              <a:t>soap:Header</a:t>
            </a:r>
            <a:r>
              <a:rPr lang="en-US" dirty="0" smtClean="0"/>
              <a:t>&gt;</a:t>
            </a:r>
          </a:p>
          <a:p>
            <a:r>
              <a:rPr lang="en-US" dirty="0" smtClean="0"/>
              <a:t>      &lt;</a:t>
            </a:r>
            <a:r>
              <a:rPr lang="en-US" b="1" dirty="0" err="1" smtClean="0"/>
              <a:t>wsa:To</a:t>
            </a:r>
            <a:r>
              <a:rPr lang="en-US" dirty="0" smtClean="0"/>
              <a:t>&gt;http://x.woodgrovebank.com/TransactionHistory&lt;/wsa:To&gt;</a:t>
            </a:r>
          </a:p>
          <a:p>
            <a:r>
              <a:rPr lang="en-US" dirty="0" smtClean="0"/>
              <a:t>      &lt;</a:t>
            </a:r>
            <a:r>
              <a:rPr lang="en-US" b="1" dirty="0" err="1" smtClean="0"/>
              <a:t>wsa:ReplyTo</a:t>
            </a:r>
            <a:r>
              <a:rPr lang="en-US" dirty="0" smtClean="0"/>
              <a:t>&gt;</a:t>
            </a:r>
          </a:p>
          <a:p>
            <a:r>
              <a:rPr lang="en-US" dirty="0" smtClean="0"/>
              <a:t>          &lt;</a:t>
            </a:r>
            <a:r>
              <a:rPr lang="en-US" dirty="0" err="1" smtClean="0"/>
              <a:t>wsa:Address</a:t>
            </a:r>
            <a:r>
              <a:rPr lang="en-US" dirty="0" smtClean="0"/>
              <a:t>&gt;http://todd.adatum.com/customer&lt;/wsa:Address&gt;</a:t>
            </a:r>
          </a:p>
          <a:p>
            <a:r>
              <a:rPr lang="en-US" dirty="0" smtClean="0"/>
              <a:t>      &lt;/</a:t>
            </a:r>
            <a:r>
              <a:rPr lang="en-US" dirty="0" err="1" smtClean="0"/>
              <a:t>wsa:ReplyTo</a:t>
            </a:r>
            <a:r>
              <a:rPr lang="en-US" dirty="0" smtClean="0"/>
              <a:t>&gt;</a:t>
            </a:r>
          </a:p>
          <a:p>
            <a:r>
              <a:rPr lang="en-US" dirty="0" smtClean="0"/>
              <a:t>      &lt;</a:t>
            </a:r>
            <a:r>
              <a:rPr lang="en-US" b="1" dirty="0" err="1" smtClean="0"/>
              <a:t>wsa:Action</a:t>
            </a:r>
            <a:r>
              <a:rPr lang="en-US" dirty="0" smtClean="0"/>
              <a:t>&gt;http://x.woodgrovebank.com/GetHistory&lt;/wsa:Action&gt;</a:t>
            </a:r>
          </a:p>
          <a:p>
            <a:r>
              <a:rPr lang="en-US" dirty="0" smtClean="0"/>
              <a:t>      &lt;</a:t>
            </a:r>
            <a:r>
              <a:rPr lang="en-US" b="1" dirty="0" err="1" smtClean="0"/>
              <a:t>bank:AccID</a:t>
            </a:r>
            <a:r>
              <a:rPr lang="en-US" b="1" dirty="0" smtClean="0"/>
              <a:t> </a:t>
            </a:r>
            <a:r>
              <a:rPr lang="en-US" dirty="0" err="1" smtClean="0"/>
              <a:t>wsa:IsReferenceParameter</a:t>
            </a:r>
            <a:r>
              <a:rPr lang="en-US" dirty="0" smtClean="0"/>
              <a:t>=“true”&gt;a1234567&lt;/</a:t>
            </a:r>
            <a:r>
              <a:rPr lang="en-US" dirty="0" err="1" smtClean="0"/>
              <a:t>bank:AccID</a:t>
            </a:r>
            <a:r>
              <a:rPr lang="en-US" dirty="0" smtClean="0"/>
              <a:t>&gt;</a:t>
            </a:r>
          </a:p>
          <a:p>
            <a:r>
              <a:rPr lang="en-US" dirty="0" smtClean="0"/>
              <a:t>      …</a:t>
            </a:r>
          </a:p>
          <a:p>
            <a:r>
              <a:rPr lang="en-US" dirty="0" smtClean="0"/>
              <a:t>  &lt;/</a:t>
            </a:r>
            <a:r>
              <a:rPr lang="en-US" dirty="0" err="1" smtClean="0"/>
              <a:t>soap:Header</a:t>
            </a:r>
            <a:r>
              <a:rPr lang="en-US" dirty="0" smtClean="0"/>
              <a:t>&gt;</a:t>
            </a:r>
          </a:p>
          <a:p>
            <a:r>
              <a:rPr lang="en-US" dirty="0" smtClean="0"/>
              <a:t>  &lt;</a:t>
            </a:r>
            <a:r>
              <a:rPr lang="en-US" dirty="0" err="1" smtClean="0"/>
              <a:t>soap:Body</a:t>
            </a:r>
            <a:r>
              <a:rPr lang="en-US" dirty="0" smtClean="0"/>
              <a:t> /&gt;</a:t>
            </a:r>
          </a:p>
          <a:p>
            <a:r>
              <a:rPr lang="en-US" dirty="0" smtClean="0"/>
              <a:t>&lt;/</a:t>
            </a:r>
            <a:r>
              <a:rPr lang="en-US" dirty="0" err="1" smtClean="0"/>
              <a:t>soap:Envelope</a:t>
            </a:r>
            <a:r>
              <a:rPr lang="en-US" dirty="0" smtClean="0"/>
              <a:t>&gt;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SOAP Message - Response</a:t>
            </a:r>
            <a:endParaRPr lang="en-US" dirty="0"/>
          </a:p>
        </p:txBody>
      </p:sp>
      <p:sp>
        <p:nvSpPr>
          <p:cNvPr id="4" name="TextBox 3"/>
          <p:cNvSpPr txBox="1"/>
          <p:nvPr/>
        </p:nvSpPr>
        <p:spPr>
          <a:xfrm>
            <a:off x="609600" y="1371600"/>
            <a:ext cx="7600992" cy="4801314"/>
          </a:xfrm>
          <a:prstGeom prst="rect">
            <a:avLst/>
          </a:prstGeom>
          <a:solidFill>
            <a:schemeClr val="bg1">
              <a:lumMod val="95000"/>
            </a:schemeClr>
          </a:solidFill>
        </p:spPr>
        <p:txBody>
          <a:bodyPr wrap="none" rtlCol="0">
            <a:spAutoFit/>
          </a:bodyPr>
          <a:lstStyle/>
          <a:p>
            <a:r>
              <a:rPr lang="en-US" dirty="0" smtClean="0"/>
              <a:t>&lt;</a:t>
            </a:r>
            <a:r>
              <a:rPr lang="en-US" dirty="0" err="1" smtClean="0"/>
              <a:t>soap:Envelope</a:t>
            </a:r>
            <a:r>
              <a:rPr lang="en-US" dirty="0" smtClean="0"/>
              <a:t>&gt;</a:t>
            </a:r>
          </a:p>
          <a:p>
            <a:r>
              <a:rPr lang="en-US" dirty="0" smtClean="0"/>
              <a:t>  &lt;</a:t>
            </a:r>
            <a:r>
              <a:rPr lang="en-US" dirty="0" err="1" smtClean="0"/>
              <a:t>soap:Header</a:t>
            </a:r>
            <a:r>
              <a:rPr lang="en-US" dirty="0" smtClean="0"/>
              <a:t>&gt;</a:t>
            </a:r>
          </a:p>
          <a:p>
            <a:r>
              <a:rPr lang="en-US" dirty="0" smtClean="0"/>
              <a:t>    &lt;</a:t>
            </a:r>
            <a:r>
              <a:rPr lang="en-US" dirty="0" err="1" smtClean="0"/>
              <a:t>wsa:To</a:t>
            </a:r>
            <a:r>
              <a:rPr lang="en-US" dirty="0" smtClean="0"/>
              <a:t>&gt;http://todd.adatum.com/customer&lt;/wsa:To&gt;</a:t>
            </a:r>
          </a:p>
          <a:p>
            <a:r>
              <a:rPr lang="en-US" dirty="0" smtClean="0"/>
              <a:t>    &lt;</a:t>
            </a:r>
            <a:r>
              <a:rPr lang="en-US" dirty="0" err="1" smtClean="0"/>
              <a:t>wsa:Action</a:t>
            </a:r>
            <a:r>
              <a:rPr lang="en-US" dirty="0" smtClean="0"/>
              <a:t>&gt;http://x.woodgrovebank.com/HistoryResponse&lt;/wsa:Action&gt;</a:t>
            </a:r>
          </a:p>
          <a:p>
            <a:r>
              <a:rPr lang="en-US" dirty="0" smtClean="0"/>
              <a:t>    &lt;</a:t>
            </a:r>
            <a:r>
              <a:rPr lang="en-US" dirty="0" err="1" smtClean="0"/>
              <a:t>bank:AccID</a:t>
            </a:r>
            <a:r>
              <a:rPr lang="en-US" dirty="0" smtClean="0"/>
              <a:t> </a:t>
            </a:r>
            <a:r>
              <a:rPr lang="en-US" dirty="0" err="1" smtClean="0"/>
              <a:t>wsa:IsReferenceParameter</a:t>
            </a:r>
            <a:r>
              <a:rPr lang="en-US" dirty="0" smtClean="0"/>
              <a:t>=“true”&gt;a1234567&lt;/</a:t>
            </a:r>
            <a:r>
              <a:rPr lang="en-US" dirty="0" err="1" smtClean="0"/>
              <a:t>bank:AccID</a:t>
            </a:r>
            <a:r>
              <a:rPr lang="en-US" dirty="0" smtClean="0"/>
              <a:t>&gt;</a:t>
            </a:r>
          </a:p>
          <a:p>
            <a:r>
              <a:rPr lang="en-US" dirty="0" smtClean="0"/>
              <a:t>    …</a:t>
            </a:r>
          </a:p>
          <a:p>
            <a:r>
              <a:rPr lang="en-US" dirty="0" smtClean="0"/>
              <a:t>  &lt;/</a:t>
            </a:r>
            <a:r>
              <a:rPr lang="en-US" dirty="0" err="1" smtClean="0"/>
              <a:t>soap:Header</a:t>
            </a:r>
            <a:r>
              <a:rPr lang="en-US" dirty="0" smtClean="0"/>
              <a:t>&gt;</a:t>
            </a:r>
          </a:p>
          <a:p>
            <a:r>
              <a:rPr lang="en-US" dirty="0" smtClean="0"/>
              <a:t>  &lt;</a:t>
            </a:r>
            <a:r>
              <a:rPr lang="en-US" dirty="0" err="1" smtClean="0"/>
              <a:t>soap:Body</a:t>
            </a:r>
            <a:r>
              <a:rPr lang="en-US" dirty="0" smtClean="0"/>
              <a:t>&gt;</a:t>
            </a:r>
          </a:p>
          <a:p>
            <a:r>
              <a:rPr lang="en-US" dirty="0" smtClean="0"/>
              <a:t>    &lt;</a:t>
            </a:r>
            <a:r>
              <a:rPr lang="en-US" dirty="0" err="1" smtClean="0"/>
              <a:t>bank:Transactions</a:t>
            </a:r>
            <a:r>
              <a:rPr lang="en-US" dirty="0" smtClean="0"/>
              <a:t>&gt;</a:t>
            </a:r>
          </a:p>
          <a:p>
            <a:r>
              <a:rPr lang="en-US" dirty="0" smtClean="0"/>
              <a:t>	&lt;</a:t>
            </a:r>
            <a:r>
              <a:rPr lang="en-US" dirty="0" err="1" smtClean="0"/>
              <a:t>bank:Transaction</a:t>
            </a:r>
            <a:r>
              <a:rPr lang="en-US" dirty="0" smtClean="0"/>
              <a:t> id=”t14324”&gt; info &lt;/</a:t>
            </a:r>
            <a:r>
              <a:rPr lang="en-US" dirty="0" err="1" smtClean="0"/>
              <a:t>bank:Transaction</a:t>
            </a:r>
            <a:r>
              <a:rPr lang="en-US" dirty="0" smtClean="0"/>
              <a:t>&gt;</a:t>
            </a:r>
          </a:p>
          <a:p>
            <a:r>
              <a:rPr lang="en-US" dirty="0" smtClean="0"/>
              <a:t>	&lt;</a:t>
            </a:r>
            <a:r>
              <a:rPr lang="en-US" dirty="0" err="1" smtClean="0"/>
              <a:t>bank:Transaction</a:t>
            </a:r>
            <a:r>
              <a:rPr lang="en-US" dirty="0" smtClean="0"/>
              <a:t> id=”t14325”&gt; info &lt;/</a:t>
            </a:r>
            <a:r>
              <a:rPr lang="en-US" dirty="0" err="1" smtClean="0"/>
              <a:t>bank:Transaction</a:t>
            </a:r>
            <a:r>
              <a:rPr lang="en-US" dirty="0" smtClean="0"/>
              <a:t>&gt;</a:t>
            </a:r>
          </a:p>
          <a:p>
            <a:r>
              <a:rPr lang="en-US" dirty="0" smtClean="0"/>
              <a:t>	&lt;</a:t>
            </a:r>
            <a:r>
              <a:rPr lang="en-US" dirty="0" err="1" smtClean="0"/>
              <a:t>bank:Transaction</a:t>
            </a:r>
            <a:r>
              <a:rPr lang="en-US" dirty="0" smtClean="0"/>
              <a:t> id=”t14326”&gt; info &lt;/</a:t>
            </a:r>
            <a:r>
              <a:rPr lang="en-US" dirty="0" err="1" smtClean="0"/>
              <a:t>bank:Transaction</a:t>
            </a:r>
            <a:r>
              <a:rPr lang="en-US" dirty="0" smtClean="0"/>
              <a:t>&gt;</a:t>
            </a:r>
          </a:p>
          <a:p>
            <a:r>
              <a:rPr lang="en-US" dirty="0" smtClean="0"/>
              <a:t>	…</a:t>
            </a:r>
          </a:p>
          <a:p>
            <a:r>
              <a:rPr lang="en-US" dirty="0" smtClean="0"/>
              <a:t>    &lt;/</a:t>
            </a:r>
            <a:r>
              <a:rPr lang="en-US" dirty="0" err="1" smtClean="0"/>
              <a:t>bank:Transactions</a:t>
            </a:r>
            <a:r>
              <a:rPr lang="en-US" dirty="0" smtClean="0"/>
              <a:t>&gt;</a:t>
            </a:r>
          </a:p>
          <a:p>
            <a:r>
              <a:rPr lang="en-US" dirty="0" smtClean="0"/>
              <a:t>  &lt;/</a:t>
            </a:r>
            <a:r>
              <a:rPr lang="en-US" dirty="0" err="1" smtClean="0"/>
              <a:t>soap:Body</a:t>
            </a:r>
            <a:r>
              <a:rPr lang="en-US" dirty="0" smtClean="0"/>
              <a:t>&gt;</a:t>
            </a:r>
          </a:p>
          <a:p>
            <a:r>
              <a:rPr lang="en-US" dirty="0" smtClean="0"/>
              <a:t>&lt;/</a:t>
            </a:r>
            <a:r>
              <a:rPr lang="en-US" dirty="0" err="1" smtClean="0"/>
              <a:t>soap:Envelope</a:t>
            </a:r>
            <a:r>
              <a:rPr lang="en-US" dirty="0" smtClean="0"/>
              <a:t>&gt;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Go Banking</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Todd Meadows wants to access his Woodgrove bank account. </a:t>
            </a:r>
          </a:p>
          <a:p>
            <a:pPr lvl="1"/>
            <a:r>
              <a:rPr lang="en-US" dirty="0" smtClean="0"/>
              <a:t>Todd is a programmer at heart – “anything worth doing is worth doing with Web Services” is his motto.</a:t>
            </a:r>
          </a:p>
          <a:p>
            <a:pPr lvl="1"/>
            <a:r>
              <a:rPr lang="en-US" dirty="0" smtClean="0"/>
              <a:t>Woodgrove Bank provides Resource Access Web Services which Todd can use to accomplish this task. </a:t>
            </a:r>
          </a:p>
          <a:p>
            <a:r>
              <a:rPr lang="en-US" dirty="0" smtClean="0"/>
              <a:t>Firstly Todd wants to see how much money he has in his bank account (WS-Transfer). </a:t>
            </a:r>
          </a:p>
          <a:p>
            <a:r>
              <a:rPr lang="en-US" dirty="0" smtClean="0"/>
              <a:t>When Todd sees his balance, he doesn’t think he has the right amount of money available, and so wants to get his transaction history to find out what is going on. </a:t>
            </a:r>
          </a:p>
          <a:p>
            <a:pPr lvl="1"/>
            <a:r>
              <a:rPr lang="en-US" dirty="0" smtClean="0"/>
              <a:t>Unfortunately he does not exactly know how to execute this operation and must first understand what is required in order to successfully see this information (WS-MetadataExchange). </a:t>
            </a:r>
          </a:p>
          <a:p>
            <a:r>
              <a:rPr lang="en-US" dirty="0" smtClean="0"/>
              <a:t>Todd now realizes that the number of records is far too long to be retrieved </a:t>
            </a:r>
            <a:r>
              <a:rPr lang="en-US" dirty="0" smtClean="0"/>
              <a:t>at once, </a:t>
            </a:r>
            <a:r>
              <a:rPr lang="en-US" dirty="0" smtClean="0"/>
              <a:t>and so he wants to break this down into a number of more manageable pieces of information (WS-Enumeration).</a:t>
            </a:r>
          </a:p>
          <a:p>
            <a:r>
              <a:rPr lang="en-US" dirty="0" smtClean="0"/>
              <a:t>Finally Todd, after searching through his newly-chunked account transactions, has found out that some strange person has been accessing his account without permission, and so now he wants to be notified whenever any information in his account changes (WS-Eventing).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Woodgrove Bank defines a bank account</a:t>
            </a:r>
            <a:endParaRPr lang="en-US" dirty="0"/>
          </a:p>
        </p:txBody>
      </p:sp>
      <p:sp>
        <p:nvSpPr>
          <p:cNvPr id="4" name="TextBox 3"/>
          <p:cNvSpPr txBox="1"/>
          <p:nvPr/>
        </p:nvSpPr>
        <p:spPr>
          <a:xfrm>
            <a:off x="1600200" y="2743200"/>
            <a:ext cx="4770858" cy="2031325"/>
          </a:xfrm>
          <a:prstGeom prst="rect">
            <a:avLst/>
          </a:prstGeom>
          <a:solidFill>
            <a:schemeClr val="bg1">
              <a:lumMod val="95000"/>
            </a:schemeClr>
          </a:solidFill>
        </p:spPr>
        <p:txBody>
          <a:bodyPr wrap="none" rtlCol="0">
            <a:spAutoFit/>
          </a:bodyPr>
          <a:lstStyle/>
          <a:p>
            <a:r>
              <a:rPr lang="en-US" dirty="0" smtClean="0"/>
              <a:t>&lt;</a:t>
            </a:r>
            <a:r>
              <a:rPr lang="en-US" dirty="0" err="1" smtClean="0"/>
              <a:t>bank:Account</a:t>
            </a:r>
            <a:r>
              <a:rPr lang="en-US" dirty="0" smtClean="0"/>
              <a:t>&gt;</a:t>
            </a:r>
          </a:p>
          <a:p>
            <a:r>
              <a:rPr lang="en-US" dirty="0" smtClean="0"/>
              <a:t>	&lt;</a:t>
            </a:r>
            <a:r>
              <a:rPr lang="en-US" dirty="0" err="1" smtClean="0"/>
              <a:t>bank:AccID</a:t>
            </a:r>
            <a:r>
              <a:rPr lang="en-US" dirty="0" smtClean="0"/>
              <a:t>&gt;a1234567&lt;/</a:t>
            </a:r>
            <a:r>
              <a:rPr lang="en-US" dirty="0" err="1" smtClean="0"/>
              <a:t>bank:AccID</a:t>
            </a:r>
            <a:r>
              <a:rPr lang="en-US" dirty="0" smtClean="0"/>
              <a:t>&gt;</a:t>
            </a:r>
          </a:p>
          <a:p>
            <a:r>
              <a:rPr lang="en-US" dirty="0" smtClean="0"/>
              <a:t>	&lt;</a:t>
            </a:r>
            <a:r>
              <a:rPr lang="en-US" dirty="0" err="1" smtClean="0"/>
              <a:t>bank:First</a:t>
            </a:r>
            <a:r>
              <a:rPr lang="en-US" dirty="0" smtClean="0"/>
              <a:t>&gt;Todd&lt;/</a:t>
            </a:r>
            <a:r>
              <a:rPr lang="en-US" dirty="0" err="1" smtClean="0"/>
              <a:t>bank:First</a:t>
            </a:r>
            <a:r>
              <a:rPr lang="en-US" dirty="0" smtClean="0"/>
              <a:t>&gt;</a:t>
            </a:r>
          </a:p>
          <a:p>
            <a:r>
              <a:rPr lang="en-US" dirty="0" smtClean="0"/>
              <a:t>	&lt;</a:t>
            </a:r>
            <a:r>
              <a:rPr lang="en-US" dirty="0" err="1" smtClean="0"/>
              <a:t>bank:Last</a:t>
            </a:r>
            <a:r>
              <a:rPr lang="en-US" dirty="0" smtClean="0"/>
              <a:t>&gt;Meadows&lt;/</a:t>
            </a:r>
            <a:r>
              <a:rPr lang="en-US" dirty="0" err="1" smtClean="0"/>
              <a:t>bank:Last</a:t>
            </a:r>
            <a:r>
              <a:rPr lang="en-US" dirty="0" smtClean="0"/>
              <a:t>&gt;</a:t>
            </a:r>
          </a:p>
          <a:p>
            <a:r>
              <a:rPr lang="en-US" dirty="0" smtClean="0"/>
              <a:t>	&lt;</a:t>
            </a:r>
            <a:r>
              <a:rPr lang="en-US" dirty="0" err="1" smtClean="0"/>
              <a:t>bank:SSN</a:t>
            </a:r>
            <a:r>
              <a:rPr lang="en-US" dirty="0" smtClean="0"/>
              <a:t>&gt;123456789&lt;/</a:t>
            </a:r>
            <a:r>
              <a:rPr lang="en-US" dirty="0" err="1" smtClean="0"/>
              <a:t>bank:SSN</a:t>
            </a:r>
            <a:r>
              <a:rPr lang="en-US" dirty="0" smtClean="0"/>
              <a:t>&gt;</a:t>
            </a:r>
          </a:p>
          <a:p>
            <a:r>
              <a:rPr lang="en-US" dirty="0" smtClean="0"/>
              <a:t>	&lt;</a:t>
            </a:r>
            <a:r>
              <a:rPr lang="en-US" dirty="0" err="1" smtClean="0"/>
              <a:t>bank:Balance</a:t>
            </a:r>
            <a:r>
              <a:rPr lang="en-US" dirty="0" smtClean="0"/>
              <a:t>&gt;10000&lt;/</a:t>
            </a:r>
            <a:r>
              <a:rPr lang="en-US" dirty="0" err="1" smtClean="0"/>
              <a:t>bank:Balance</a:t>
            </a:r>
            <a:r>
              <a:rPr lang="en-US" dirty="0" smtClean="0"/>
              <a:t>&gt;</a:t>
            </a:r>
          </a:p>
          <a:p>
            <a:r>
              <a:rPr lang="en-US" dirty="0" smtClean="0"/>
              <a:t>&lt;/</a:t>
            </a:r>
            <a:r>
              <a:rPr lang="en-US" dirty="0" err="1" smtClean="0"/>
              <a:t>bank:Account</a:t>
            </a:r>
            <a:r>
              <a:rPr lang="en-US" dirty="0" smtClean="0"/>
              <a:t>&gt;</a:t>
            </a:r>
            <a:endParaRPr lang="en-US" dirty="0"/>
          </a:p>
        </p:txBody>
      </p:sp>
      <p:sp>
        <p:nvSpPr>
          <p:cNvPr id="6" name="TextBox 5"/>
          <p:cNvSpPr txBox="1"/>
          <p:nvPr/>
        </p:nvSpPr>
        <p:spPr>
          <a:xfrm>
            <a:off x="533400" y="1524000"/>
            <a:ext cx="8077200" cy="646331"/>
          </a:xfrm>
          <a:prstGeom prst="rect">
            <a:avLst/>
          </a:prstGeom>
          <a:noFill/>
        </p:spPr>
        <p:txBody>
          <a:bodyPr wrap="square" rtlCol="0">
            <a:spAutoFit/>
          </a:bodyPr>
          <a:lstStyle/>
          <a:p>
            <a:r>
              <a:rPr lang="en-US" dirty="0" smtClean="0"/>
              <a:t>A Transfer resource can be anything that is addressable via an Endpoint Reference (EPR), as defined in WS-Addressing</a:t>
            </a:r>
            <a:r>
              <a:rPr lang="en-US" b="1" dirty="0" smtClean="0"/>
              <a:t>,</a:t>
            </a:r>
            <a:r>
              <a:rPr lang="en-US" dirty="0" smtClean="0"/>
              <a:t> and is able to be represented in XML format.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682</TotalTime>
  <Words>1634</Words>
  <Application>Microsoft Office PowerPoint</Application>
  <PresentationFormat>On-screen Show (4:3)</PresentationFormat>
  <Paragraphs>436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Origin</vt:lpstr>
      <vt:lpstr>Understanding Web Service Resource Access</vt:lpstr>
      <vt:lpstr>Overview</vt:lpstr>
      <vt:lpstr>Disclaimer</vt:lpstr>
      <vt:lpstr>Resource Access Specifications</vt:lpstr>
      <vt:lpstr>Web Services Specifications</vt:lpstr>
      <vt:lpstr>SOAP Message – Request</vt:lpstr>
      <vt:lpstr>SOAP Message - Response</vt:lpstr>
      <vt:lpstr>Let’s Go Banking</vt:lpstr>
      <vt:lpstr>Woodgrove Bank defines a bank account</vt:lpstr>
      <vt:lpstr>… and an EPR to access it</vt:lpstr>
      <vt:lpstr>Getting Todd’s bank account resource</vt:lpstr>
      <vt:lpstr>The Response</vt:lpstr>
      <vt:lpstr>Finding out about Transaction History Web Service</vt:lpstr>
      <vt:lpstr>The Response</vt:lpstr>
      <vt:lpstr>The Metadata</vt:lpstr>
      <vt:lpstr>Todd gets back too much information</vt:lpstr>
      <vt:lpstr>Enumeration: Basic Flow</vt:lpstr>
      <vt:lpstr>Starting an Enumeration</vt:lpstr>
      <vt:lpstr>The Response</vt:lpstr>
      <vt:lpstr>Retrieving items in pieces</vt:lpstr>
      <vt:lpstr>The Response</vt:lpstr>
      <vt:lpstr>Todd wants to be informed</vt:lpstr>
      <vt:lpstr>Subscribing to events</vt:lpstr>
      <vt:lpstr>The Response</vt:lpstr>
      <vt:lpstr>The Subscription Manager</vt:lpstr>
      <vt:lpstr>Receiving events</vt:lpstr>
      <vt:lpstr>Filtering Events</vt:lpstr>
      <vt:lpstr>Knowing when Subscriptions Finish</vt:lpstr>
      <vt:lpstr>Subscription End Notification</vt:lpstr>
      <vt:lpstr>Subscription Identification</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Web Service Resource Access</dc:title>
  <dc:creator>geoffbu</dc:creator>
  <cp:lastModifiedBy>Geoff Bullen</cp:lastModifiedBy>
  <cp:revision>88</cp:revision>
  <dcterms:created xsi:type="dcterms:W3CDTF">2006-08-16T00:00:00Z</dcterms:created>
  <dcterms:modified xsi:type="dcterms:W3CDTF">2009-01-13T15:13:58Z</dcterms:modified>
</cp:coreProperties>
</file>