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60" r:id="rId5"/>
    <p:sldId id="259" r:id="rId6"/>
    <p:sldId id="268" r:id="rId7"/>
    <p:sldId id="261" r:id="rId8"/>
    <p:sldId id="262" r:id="rId9"/>
    <p:sldId id="263" r:id="rId10"/>
    <p:sldId id="264" r:id="rId11"/>
    <p:sldId id="269" r:id="rId12"/>
    <p:sldId id="270" r:id="rId13"/>
    <p:sldId id="271" r:id="rId14"/>
    <p:sldId id="272" r:id="rId15"/>
    <p:sldId id="273" r:id="rId16"/>
    <p:sldId id="274" r:id="rId17"/>
    <p:sldId id="265" r:id="rId18"/>
    <p:sldId id="266" r:id="rId19"/>
    <p:sldId id="267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39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113BD8-CF2B-4A97-8FBA-89FF46CF86F0}" type="datetimeFigureOut">
              <a:rPr lang="en-US" smtClean="0"/>
              <a:t>9/10/2013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4C5454-BB8D-4B61-B2EF-B580D0F008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84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B53D8A-7B2C-4C11-817B-1B744C85765A}" type="datetime1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63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967CB4-5443-42BF-B8A4-D2782A9AF84E}" type="datetime1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549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FCDAF-49D1-45CF-88F3-5482155DB3A5}" type="datetime1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55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8B417-CECB-4BC5-8141-ABAD2F249819}" type="datetime1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90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E52A9-69AC-4032-B3D4-736A3EAD5AC8}" type="datetime1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04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FC810-3356-4D88-8791-681C1D257600}" type="datetime1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98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DEC97-4924-420F-A1FC-2D0037058B9D}" type="datetime1">
              <a:rPr lang="en-US" smtClean="0"/>
              <a:t>9/10/2013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81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D7FB6-2736-411F-9A25-3AFF7BF956D0}" type="datetime1">
              <a:rPr lang="en-US" smtClean="0"/>
              <a:t>9/10/2013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81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21217-0653-4627-91F1-9E62914526C7}" type="datetime1">
              <a:rPr lang="en-US" smtClean="0"/>
              <a:t>9/10/2013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30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B65FB-3B4B-4D50-AE9A-59811DB00AE6}" type="datetime1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465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45901-4DFA-4AD0-90B9-D2984BDA1FFE}" type="datetime1">
              <a:rPr lang="en-US" smtClean="0"/>
              <a:t>9/10/2013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604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D7D1D5-044F-445B-BE3A-94802074322B}" type="datetime1">
              <a:rPr lang="en-US" smtClean="0"/>
              <a:t>9/10/2013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B3B59-A27F-421B-B13F-41B799BF0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140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open-services.net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open-services.net/bin/view/Main/OslcCoreSpecification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open-services.net/bin/view/Main/OSLCCoreSpecAppendixA#oslc_ResourceShape_Resourc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OSLC Resource Shape: A Linked Data Constraint Language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Arthur Ryman &amp; </a:t>
            </a:r>
            <a:r>
              <a:rPr lang="en-US" dirty="0" err="1" smtClean="0"/>
              <a:t>Achille</a:t>
            </a:r>
            <a:r>
              <a:rPr lang="en-US" dirty="0" smtClean="0"/>
              <a:t> </a:t>
            </a:r>
            <a:r>
              <a:rPr lang="en-US" dirty="0" err="1" smtClean="0"/>
              <a:t>Fokoue</a:t>
            </a:r>
            <a:r>
              <a:rPr lang="en-US" dirty="0" smtClean="0"/>
              <a:t>, IBM</a:t>
            </a:r>
          </a:p>
          <a:p>
            <a:r>
              <a:rPr lang="en-US" dirty="0" smtClean="0"/>
              <a:t>W3C RDF Validation Workshop, Cambridge, 2013-09-11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3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447800"/>
            <a:ext cx="76962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@prefix </a:t>
            </a:r>
            <a:r>
              <a:rPr lang="en-US" dirty="0" err="1" smtClean="0"/>
              <a:t>dcterms</a:t>
            </a:r>
            <a:r>
              <a:rPr lang="en-US" dirty="0" smtClean="0"/>
              <a:t>: &lt;http://purl.org/dc/terms/&gt; .</a:t>
            </a:r>
          </a:p>
          <a:p>
            <a:r>
              <a:rPr lang="en-US" dirty="0" smtClean="0"/>
              <a:t>@prefix </a:t>
            </a:r>
            <a:r>
              <a:rPr lang="en-US" dirty="0" err="1" smtClean="0"/>
              <a:t>oslc</a:t>
            </a:r>
            <a:r>
              <a:rPr lang="en-US" dirty="0" smtClean="0"/>
              <a:t>: &lt;http://open-services.net/ns/core#&gt; .</a:t>
            </a:r>
          </a:p>
          <a:p>
            <a:r>
              <a:rPr lang="en-US" dirty="0" smtClean="0"/>
              <a:t>@prefix </a:t>
            </a:r>
            <a:r>
              <a:rPr lang="en-US" dirty="0" err="1" smtClean="0"/>
              <a:t>oslc_cm</a:t>
            </a:r>
            <a:r>
              <a:rPr lang="en-US" dirty="0" smtClean="0"/>
              <a:t>: &lt;http://open-services.net/ns/cm#&gt; .</a:t>
            </a:r>
          </a:p>
          <a:p>
            <a:endParaRPr lang="en-US" dirty="0" smtClean="0"/>
          </a:p>
          <a:p>
            <a:r>
              <a:rPr lang="en-US" dirty="0" smtClean="0"/>
              <a:t>@base &lt;http://example.com/shape/oslc-change-request&gt; .</a:t>
            </a:r>
          </a:p>
          <a:p>
            <a:endParaRPr lang="en-US" dirty="0" smtClean="0"/>
          </a:p>
          <a:p>
            <a:r>
              <a:rPr lang="en-US" dirty="0" smtClean="0"/>
              <a:t>&lt;&gt; a </a:t>
            </a:r>
            <a:r>
              <a:rPr lang="en-US" dirty="0" err="1" smtClean="0"/>
              <a:t>oslc:ResourceShape</a:t>
            </a:r>
            <a:r>
              <a:rPr lang="en-US" dirty="0" smtClean="0"/>
              <a:t>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dcterms:title</a:t>
            </a:r>
            <a:r>
              <a:rPr lang="en-US" dirty="0" smtClean="0"/>
              <a:t> "Creation shape of OSLC Change Request"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oslc:describes</a:t>
            </a:r>
            <a:r>
              <a:rPr lang="en-US" dirty="0" smtClean="0"/>
              <a:t> </a:t>
            </a:r>
            <a:r>
              <a:rPr lang="en-US" dirty="0" err="1" smtClean="0"/>
              <a:t>oslc_cm:ChangeRequest</a:t>
            </a:r>
            <a:r>
              <a:rPr lang="en-US" dirty="0" smtClean="0"/>
              <a:t>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oslc:property</a:t>
            </a:r>
            <a:r>
              <a:rPr lang="en-US" dirty="0" smtClean="0"/>
              <a:t> &lt;#</a:t>
            </a:r>
            <a:r>
              <a:rPr lang="en-US" dirty="0" err="1" smtClean="0"/>
              <a:t>dcterms</a:t>
            </a:r>
            <a:r>
              <a:rPr lang="en-US" dirty="0" smtClean="0"/>
              <a:t>-title&gt;, &lt;#</a:t>
            </a:r>
            <a:r>
              <a:rPr lang="en-US" dirty="0" err="1" smtClean="0"/>
              <a:t>oslc_cm</a:t>
            </a:r>
            <a:r>
              <a:rPr lang="en-US" dirty="0" smtClean="0"/>
              <a:t>-status&gt; .</a:t>
            </a:r>
          </a:p>
          <a:p>
            <a:endParaRPr lang="en-US" dirty="0" smtClean="0"/>
          </a:p>
          <a:p>
            <a:r>
              <a:rPr lang="en-US" dirty="0" smtClean="0"/>
              <a:t>&lt;#</a:t>
            </a:r>
            <a:r>
              <a:rPr lang="en-US" dirty="0" err="1" smtClean="0"/>
              <a:t>dcterms</a:t>
            </a:r>
            <a:r>
              <a:rPr lang="en-US" dirty="0" smtClean="0"/>
              <a:t>-title&gt; a </a:t>
            </a:r>
            <a:r>
              <a:rPr lang="en-US" dirty="0" err="1" smtClean="0"/>
              <a:t>oslc:Property</a:t>
            </a:r>
            <a:r>
              <a:rPr lang="en-US" dirty="0" smtClean="0"/>
              <a:t>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oslc:propertyDefinition</a:t>
            </a:r>
            <a:r>
              <a:rPr lang="en-US" dirty="0" smtClean="0"/>
              <a:t> </a:t>
            </a:r>
            <a:r>
              <a:rPr lang="en-US" dirty="0" err="1" smtClean="0"/>
              <a:t>dcterms:title</a:t>
            </a:r>
            <a:r>
              <a:rPr lang="en-US" dirty="0" smtClean="0"/>
              <a:t>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oslc:occurs</a:t>
            </a:r>
            <a:r>
              <a:rPr lang="en-US" dirty="0" smtClean="0"/>
              <a:t> </a:t>
            </a:r>
            <a:r>
              <a:rPr lang="en-US" dirty="0" err="1" smtClean="0"/>
              <a:t>oslc:Exactly-one</a:t>
            </a:r>
            <a:r>
              <a:rPr lang="en-US" dirty="0" smtClean="0"/>
              <a:t> .</a:t>
            </a:r>
          </a:p>
          <a:p>
            <a:endParaRPr lang="en-US" dirty="0" smtClean="0"/>
          </a:p>
          <a:p>
            <a:r>
              <a:rPr lang="en-US" dirty="0" smtClean="0"/>
              <a:t>&lt;#</a:t>
            </a:r>
            <a:r>
              <a:rPr lang="en-US" dirty="0" err="1" smtClean="0"/>
              <a:t>oslc_cm</a:t>
            </a:r>
            <a:r>
              <a:rPr lang="en-US" dirty="0" smtClean="0"/>
              <a:t>-status&gt; a </a:t>
            </a:r>
            <a:r>
              <a:rPr lang="en-US" dirty="0" err="1" smtClean="0"/>
              <a:t>oslc:Property</a:t>
            </a:r>
            <a:r>
              <a:rPr lang="en-US" dirty="0" smtClean="0"/>
              <a:t>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oslc:propertyDefinition</a:t>
            </a:r>
            <a:r>
              <a:rPr lang="en-US" dirty="0" smtClean="0"/>
              <a:t> </a:t>
            </a:r>
            <a:r>
              <a:rPr lang="en-US" dirty="0" err="1" smtClean="0"/>
              <a:t>oslc_cm:status</a:t>
            </a:r>
            <a:r>
              <a:rPr lang="en-US" dirty="0" smtClean="0"/>
              <a:t> 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oslc:occurs</a:t>
            </a:r>
            <a:r>
              <a:rPr lang="en-US" dirty="0" smtClean="0"/>
              <a:t> </a:t>
            </a:r>
            <a:r>
              <a:rPr lang="en-US" dirty="0" err="1" smtClean="0"/>
              <a:t>oslc:Zero-or-one</a:t>
            </a:r>
            <a:r>
              <a:rPr lang="en-US" dirty="0" smtClean="0"/>
              <a:t> .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917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520700"/>
            <a:ext cx="7442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0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520700"/>
            <a:ext cx="7442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08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520700"/>
            <a:ext cx="7442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52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520700"/>
            <a:ext cx="7442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36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520700"/>
            <a:ext cx="7442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51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0900" y="520700"/>
            <a:ext cx="7442200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23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SPARQL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It is natural to define the semantics of Resource Shape constraints using SPARQL ASK</a:t>
            </a:r>
          </a:p>
          <a:p>
            <a:pPr lvl="1"/>
            <a:r>
              <a:rPr lang="en-US" dirty="0" smtClean="0"/>
              <a:t>Assertions should return TRUE</a:t>
            </a:r>
          </a:p>
          <a:p>
            <a:pPr lvl="1"/>
            <a:r>
              <a:rPr lang="en-US" dirty="0" smtClean="0"/>
              <a:t>Exceptions should return FALSE</a:t>
            </a:r>
          </a:p>
          <a:p>
            <a:pPr lvl="1"/>
            <a:r>
              <a:rPr lang="en-US" dirty="0" smtClean="0"/>
              <a:t>If a constraint is violated, it is also useful to have a SPARQL query that returns the reason</a:t>
            </a:r>
          </a:p>
          <a:p>
            <a:r>
              <a:rPr lang="en-US" dirty="0" smtClean="0"/>
              <a:t>Some constraints implicitly refer to other graphs</a:t>
            </a:r>
          </a:p>
          <a:p>
            <a:pPr lvl="1"/>
            <a:r>
              <a:rPr lang="en-US" dirty="0" smtClean="0"/>
              <a:t>Operation post-conditions refer to the “after” graph</a:t>
            </a:r>
          </a:p>
          <a:p>
            <a:pPr lvl="1"/>
            <a:r>
              <a:rPr lang="en-US" dirty="0" smtClean="0"/>
              <a:t>Range constraints may refer to remote resources, e.g. asserting their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712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SPARQL assertion for: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olsc:occurs</a:t>
            </a:r>
            <a:r>
              <a:rPr lang="en-US" dirty="0" smtClean="0"/>
              <a:t> </a:t>
            </a:r>
            <a:r>
              <a:rPr lang="en-US" dirty="0" err="1" smtClean="0"/>
              <a:t>oslc:Zero-or-one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47800" y="2057400"/>
            <a:ext cx="64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prefix </a:t>
            </a:r>
            <a:r>
              <a:rPr lang="en-US" dirty="0" err="1" smtClean="0"/>
              <a:t>oslc_cm</a:t>
            </a:r>
            <a:r>
              <a:rPr lang="en-US" dirty="0" smtClean="0"/>
              <a:t>: &lt;http://open-services.net/ns/cm#&gt; </a:t>
            </a:r>
          </a:p>
          <a:p>
            <a:endParaRPr lang="en-US" dirty="0" smtClean="0"/>
          </a:p>
          <a:p>
            <a:r>
              <a:rPr lang="en-US" dirty="0" smtClean="0"/>
              <a:t>ASK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	{</a:t>
            </a:r>
          </a:p>
          <a:p>
            <a:r>
              <a:rPr lang="en-US" dirty="0" smtClean="0"/>
              <a:t>		select ?resource</a:t>
            </a:r>
          </a:p>
          <a:p>
            <a:r>
              <a:rPr lang="en-US" dirty="0" smtClean="0"/>
              <a:t>		where {</a:t>
            </a:r>
          </a:p>
          <a:p>
            <a:r>
              <a:rPr lang="en-US" dirty="0" smtClean="0"/>
              <a:t>			?resource a </a:t>
            </a:r>
            <a:r>
              <a:rPr lang="en-US" dirty="0" err="1" smtClean="0"/>
              <a:t>oslc_cm:ChangeRequest</a:t>
            </a:r>
            <a:r>
              <a:rPr lang="en-US" dirty="0" smtClean="0"/>
              <a:t>.</a:t>
            </a:r>
          </a:p>
          <a:p>
            <a:r>
              <a:rPr lang="en-US" dirty="0" smtClean="0"/>
              <a:t>			?resource </a:t>
            </a:r>
            <a:r>
              <a:rPr lang="en-US" dirty="0" err="1" smtClean="0"/>
              <a:t>oslc_cm:status</a:t>
            </a:r>
            <a:r>
              <a:rPr lang="en-US" dirty="0" smtClean="0"/>
              <a:t> ?status</a:t>
            </a:r>
          </a:p>
          <a:p>
            <a:r>
              <a:rPr lang="en-US" dirty="0" smtClean="0"/>
              <a:t>		} </a:t>
            </a:r>
          </a:p>
          <a:p>
            <a:r>
              <a:rPr lang="en-US" dirty="0" smtClean="0"/>
              <a:t>		group by ?resource</a:t>
            </a:r>
          </a:p>
          <a:p>
            <a:r>
              <a:rPr lang="en-US" dirty="0" smtClean="0"/>
              <a:t>		having (count(?status) &lt;= 1)</a:t>
            </a:r>
          </a:p>
          <a:p>
            <a:r>
              <a:rPr lang="en-US" dirty="0" smtClean="0"/>
              <a:t>	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11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SPARQL exception for: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dirty="0" err="1" smtClean="0"/>
              <a:t>olsc:occurs</a:t>
            </a:r>
            <a:r>
              <a:rPr lang="en-US" dirty="0" smtClean="0"/>
              <a:t> </a:t>
            </a:r>
            <a:r>
              <a:rPr lang="en-US" dirty="0" err="1" smtClean="0"/>
              <a:t>oslc:Exactly-one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81200" y="1981200"/>
            <a:ext cx="5257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prefix </a:t>
            </a:r>
            <a:r>
              <a:rPr lang="en-US" dirty="0" err="1" smtClean="0"/>
              <a:t>oslc_cm</a:t>
            </a:r>
            <a:r>
              <a:rPr lang="en-US" dirty="0" smtClean="0"/>
              <a:t>: &lt;http://open-services.net/ns/cm#&gt; </a:t>
            </a:r>
          </a:p>
          <a:p>
            <a:endParaRPr lang="en-US" dirty="0" smtClean="0"/>
          </a:p>
          <a:p>
            <a:r>
              <a:rPr lang="en-US" dirty="0" smtClean="0"/>
              <a:t>ASK</a:t>
            </a:r>
          </a:p>
          <a:p>
            <a:r>
              <a:rPr lang="en-US" dirty="0" smtClean="0"/>
              <a:t>{</a:t>
            </a:r>
          </a:p>
          <a:p>
            <a:r>
              <a:rPr lang="en-US" dirty="0" smtClean="0"/>
              <a:t>	?resource a </a:t>
            </a:r>
            <a:r>
              <a:rPr lang="en-US" dirty="0" err="1" smtClean="0"/>
              <a:t>oslc_cm:ChangeRequest</a:t>
            </a:r>
            <a:r>
              <a:rPr lang="en-US" dirty="0" smtClean="0"/>
              <a:t>. </a:t>
            </a:r>
          </a:p>
          <a:p>
            <a:r>
              <a:rPr lang="en-US" dirty="0" smtClean="0"/>
              <a:t>	?resource </a:t>
            </a:r>
            <a:r>
              <a:rPr lang="en-US" dirty="0" err="1" smtClean="0"/>
              <a:t>oslc_cm:status</a:t>
            </a:r>
            <a:r>
              <a:rPr lang="en-US" dirty="0" smtClean="0"/>
              <a:t> ?status1.</a:t>
            </a:r>
          </a:p>
          <a:p>
            <a:r>
              <a:rPr lang="en-US" dirty="0" smtClean="0"/>
              <a:t>	?resource </a:t>
            </a:r>
            <a:r>
              <a:rPr lang="en-US" dirty="0" err="1" smtClean="0"/>
              <a:t>oslc_cm:status</a:t>
            </a:r>
            <a:r>
              <a:rPr lang="en-US" dirty="0" smtClean="0"/>
              <a:t> ?status2.</a:t>
            </a:r>
          </a:p>
          <a:p>
            <a:r>
              <a:rPr lang="en-US" dirty="0" smtClean="0"/>
              <a:t>	FILTER (?status1 != ?status2)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14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About OSLC</a:t>
            </a:r>
          </a:p>
          <a:p>
            <a:r>
              <a:rPr lang="en-US" dirty="0" smtClean="0"/>
              <a:t>Resource Shape</a:t>
            </a:r>
          </a:p>
          <a:p>
            <a:r>
              <a:rPr lang="en-US" dirty="0"/>
              <a:t>U</a:t>
            </a:r>
            <a:r>
              <a:rPr lang="en-US" dirty="0" smtClean="0"/>
              <a:t>se cases</a:t>
            </a:r>
          </a:p>
          <a:p>
            <a:r>
              <a:rPr lang="en-US" dirty="0"/>
              <a:t>V</a:t>
            </a:r>
            <a:r>
              <a:rPr lang="en-US" dirty="0" smtClean="0"/>
              <a:t>ocabulary</a:t>
            </a:r>
          </a:p>
          <a:p>
            <a:r>
              <a:rPr lang="en-US" dirty="0" smtClean="0"/>
              <a:t>SPARQL semantics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99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OSLC Resource Shape is a high-level RDF vocabulary for describing commonly occurring constraints on RDF graphs</a:t>
            </a:r>
          </a:p>
          <a:p>
            <a:pPr lvl="1"/>
            <a:r>
              <a:rPr lang="en-US" dirty="0" smtClean="0"/>
              <a:t>NOT a full constraint language</a:t>
            </a:r>
          </a:p>
          <a:p>
            <a:r>
              <a:rPr lang="en-US" dirty="0" smtClean="0"/>
              <a:t>Motivated by REST API documentation and tool metadata use cases (query, creation)</a:t>
            </a:r>
          </a:p>
          <a:p>
            <a:r>
              <a:rPr lang="en-US" dirty="0" smtClean="0"/>
              <a:t>Expressible as SPARQL Ask queries</a:t>
            </a:r>
          </a:p>
          <a:p>
            <a:r>
              <a:rPr lang="en-US" smtClean="0"/>
              <a:t>In production use at OSLC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1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Open Services for Lifecycle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“An open community building practical specifications for integrating software”</a:t>
            </a:r>
          </a:p>
          <a:p>
            <a:pPr lvl="1"/>
            <a:r>
              <a:rPr lang="en-US" dirty="0" smtClean="0"/>
              <a:t>Change Management, Quality Management, Requirements Management, …</a:t>
            </a:r>
          </a:p>
          <a:p>
            <a:r>
              <a:rPr lang="en-US" dirty="0" smtClean="0"/>
              <a:t>REST APIs based on Linked Data principles</a:t>
            </a:r>
          </a:p>
          <a:p>
            <a:r>
              <a:rPr lang="en-US" dirty="0" smtClean="0"/>
              <a:t>Ongoing development transitioning to:</a:t>
            </a:r>
          </a:p>
          <a:p>
            <a:pPr lvl="1"/>
            <a:r>
              <a:rPr lang="en-US" dirty="0" smtClean="0"/>
              <a:t>W3C (Linked Data Platform)</a:t>
            </a:r>
          </a:p>
          <a:p>
            <a:pPr lvl="1"/>
            <a:r>
              <a:rPr lang="en-US" dirty="0" smtClean="0"/>
              <a:t>OASIS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 Shape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Is a high-level, declarative, programmer-friendly description of the expected contents of an RDF graph</a:t>
            </a:r>
          </a:p>
          <a:p>
            <a:pPr lvl="1"/>
            <a:r>
              <a:rPr lang="en-US" dirty="0" smtClean="0"/>
              <a:t>RDF terms that appear in a graph typically come from many vocabularies</a:t>
            </a:r>
          </a:p>
          <a:p>
            <a:r>
              <a:rPr lang="en-US" dirty="0"/>
              <a:t>D</a:t>
            </a:r>
            <a:r>
              <a:rPr lang="en-US" dirty="0" smtClean="0"/>
              <a:t>efines constraints on RDF graphs</a:t>
            </a:r>
          </a:p>
          <a:p>
            <a:pPr lvl="1"/>
            <a:r>
              <a:rPr lang="en-US" dirty="0" smtClean="0"/>
              <a:t>unlike RDFS or OWL which define inference rules</a:t>
            </a:r>
          </a:p>
          <a:p>
            <a:r>
              <a:rPr lang="en-US" dirty="0" smtClean="0"/>
              <a:t>Does not claim to be a complete RDF constraint language</a:t>
            </a:r>
          </a:p>
          <a:p>
            <a:pPr lvl="1"/>
            <a:r>
              <a:rPr lang="en-US" dirty="0" smtClean="0"/>
              <a:t>Covers commonly occurring cases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26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cases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REST APIs</a:t>
            </a:r>
          </a:p>
          <a:p>
            <a:pPr lvl="1"/>
            <a:r>
              <a:rPr lang="en-US" dirty="0" smtClean="0"/>
              <a:t>Machine-readable constraints on the RDF contained in HTTP request and response bodies</a:t>
            </a:r>
          </a:p>
          <a:p>
            <a:pPr lvl="1"/>
            <a:r>
              <a:rPr lang="en-US" dirty="0" smtClean="0"/>
              <a:t>Suitable for programmatic validation</a:t>
            </a:r>
          </a:p>
          <a:p>
            <a:r>
              <a:rPr lang="en-US" dirty="0" smtClean="0"/>
              <a:t>Metadata for tools</a:t>
            </a:r>
          </a:p>
          <a:p>
            <a:pPr lvl="1"/>
            <a:r>
              <a:rPr lang="en-US" dirty="0" smtClean="0"/>
              <a:t>Query builders</a:t>
            </a:r>
          </a:p>
          <a:p>
            <a:pPr lvl="1"/>
            <a:r>
              <a:rPr lang="en-US" dirty="0" smtClean="0"/>
              <a:t>Form builders</a:t>
            </a:r>
          </a:p>
          <a:p>
            <a:r>
              <a:rPr lang="en-US" dirty="0" smtClean="0"/>
              <a:t>Documentation for humans</a:t>
            </a:r>
          </a:p>
          <a:p>
            <a:pPr lvl="1"/>
            <a:r>
              <a:rPr lang="en-US" dirty="0" smtClean="0"/>
              <a:t>Specifications</a:t>
            </a:r>
          </a:p>
          <a:p>
            <a:pPr lvl="1"/>
            <a:r>
              <a:rPr lang="en-US" dirty="0" smtClean="0"/>
              <a:t>Online help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2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4420" y="1318260"/>
            <a:ext cx="6697980" cy="5234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Specification example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22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Documentation example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00225"/>
            <a:ext cx="8846820" cy="437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71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Defined by </a:t>
            </a:r>
            <a:r>
              <a:rPr lang="en-US" dirty="0" smtClean="0">
                <a:hlinkClick r:id="rId2"/>
              </a:rPr>
              <a:t>OSLC Core V2.0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520" y="2362200"/>
            <a:ext cx="5394960" cy="351282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9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RDF terms are defined in </a:t>
            </a:r>
            <a:r>
              <a:rPr lang="en-US" dirty="0" smtClean="0">
                <a:hlinkClick r:id="rId2"/>
              </a:rPr>
              <a:t>Appendix 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968" y="2311901"/>
            <a:ext cx="8292064" cy="401269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AB3B59-A27F-421B-B13F-41B799BF04B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61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396</Words>
  <Application>Microsoft Office PowerPoint</Application>
  <PresentationFormat>On-screen Show (4:3)</PresentationFormat>
  <Paragraphs>116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OSLC Resource Shape: A Linked Data Constraint Language</vt:lpstr>
      <vt:lpstr>Topics</vt:lpstr>
      <vt:lpstr>Open Services for Lifecycle Collaboration</vt:lpstr>
      <vt:lpstr>Resource Shape</vt:lpstr>
      <vt:lpstr>Use cases</vt:lpstr>
      <vt:lpstr>Specification example</vt:lpstr>
      <vt:lpstr>Documentation example</vt:lpstr>
      <vt:lpstr>Vocabulary</vt:lpstr>
      <vt:lpstr>Vocabulary</vt:lpstr>
      <vt:lpstr>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SPARQL semantics</vt:lpstr>
      <vt:lpstr>SPARQL assertion for:  olsc:occurs oslc:Zero-or-one</vt:lpstr>
      <vt:lpstr>SPARQL exception for:  olsc:occurs oslc:Exactly-one</vt:lpstr>
      <vt:lpstr>Summary</vt:lpstr>
    </vt:vector>
  </TitlesOfParts>
  <Company>IBM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OSLC Resource Shapes</dc:title>
  <dc:creator>Arthur Ryman</dc:creator>
  <cp:lastModifiedBy>Arthur Ryman</cp:lastModifiedBy>
  <cp:revision>22</cp:revision>
  <dcterms:created xsi:type="dcterms:W3CDTF">2013-09-04T19:23:54Z</dcterms:created>
  <dcterms:modified xsi:type="dcterms:W3CDTF">2013-09-10T13:55:35Z</dcterms:modified>
</cp:coreProperties>
</file>