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1" r:id="rId7"/>
    <p:sldId id="260" r:id="rId8"/>
    <p:sldId id="262" r:id="rId9"/>
    <p:sldId id="263" r:id="rId10"/>
    <p:sldId id="264" r:id="rId11"/>
    <p:sldId id="268" r:id="rId12"/>
    <p:sldId id="272" r:id="rId13"/>
    <p:sldId id="269" r:id="rId14"/>
    <p:sldId id="265" r:id="rId15"/>
    <p:sldId id="266" r:id="rId16"/>
    <p:sldId id="270" r:id="rId17"/>
    <p:sldId id="267" r:id="rId18"/>
    <p:sldId id="273"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7635C8B-0D8C-42E7-9BF8-73E7C4F340C3}" type="datetimeFigureOut">
              <a:rPr lang="de-DE" smtClean="0"/>
              <a:t>08.11.2017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168855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635C8B-0D8C-42E7-9BF8-73E7C4F340C3}" type="datetimeFigureOut">
              <a:rPr lang="de-DE" smtClean="0"/>
              <a:t>08.11.2017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418124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635C8B-0D8C-42E7-9BF8-73E7C4F340C3}" type="datetimeFigureOut">
              <a:rPr lang="de-DE" smtClean="0"/>
              <a:t>08.11.2017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133506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635C8B-0D8C-42E7-9BF8-73E7C4F340C3}" type="datetimeFigureOut">
              <a:rPr lang="de-DE" smtClean="0"/>
              <a:t>08.11.2017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177486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7635C8B-0D8C-42E7-9BF8-73E7C4F340C3}" type="datetimeFigureOut">
              <a:rPr lang="de-DE" smtClean="0"/>
              <a:t>08.11.2017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37543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7635C8B-0D8C-42E7-9BF8-73E7C4F340C3}" type="datetimeFigureOut">
              <a:rPr lang="de-DE" smtClean="0"/>
              <a:t>08.11.2017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158548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7635C8B-0D8C-42E7-9BF8-73E7C4F340C3}" type="datetimeFigureOut">
              <a:rPr lang="de-DE" smtClean="0"/>
              <a:t>08.11.2017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389462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7635C8B-0D8C-42E7-9BF8-73E7C4F340C3}" type="datetimeFigureOut">
              <a:rPr lang="de-DE" smtClean="0"/>
              <a:t>08.11.2017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284894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635C8B-0D8C-42E7-9BF8-73E7C4F340C3}" type="datetimeFigureOut">
              <a:rPr lang="de-DE" smtClean="0"/>
              <a:t>08.11.2017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202847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635C8B-0D8C-42E7-9BF8-73E7C4F340C3}" type="datetimeFigureOut">
              <a:rPr lang="de-DE" smtClean="0"/>
              <a:t>08.11.2017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311870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635C8B-0D8C-42E7-9BF8-73E7C4F340C3}" type="datetimeFigureOut">
              <a:rPr lang="de-DE" smtClean="0"/>
              <a:t>08.11.2017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092C11-1C35-429A-A87B-7060FDEE8F84}" type="slidenum">
              <a:rPr lang="de-DE" smtClean="0"/>
              <a:t>‹Nr.›</a:t>
            </a:fld>
            <a:endParaRPr lang="de-DE"/>
          </a:p>
        </p:txBody>
      </p:sp>
    </p:spTree>
    <p:extLst>
      <p:ext uri="{BB962C8B-B14F-4D97-AF65-F5344CB8AC3E}">
        <p14:creationId xmlns:p14="http://schemas.microsoft.com/office/powerpoint/2010/main" val="264381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35C8B-0D8C-42E7-9BF8-73E7C4F340C3}" type="datetimeFigureOut">
              <a:rPr lang="de-DE" smtClean="0"/>
              <a:t>08.11.2017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2C11-1C35-429A-A87B-7060FDEE8F84}" type="slidenum">
              <a:rPr lang="de-DE" smtClean="0"/>
              <a:t>‹Nr.›</a:t>
            </a:fld>
            <a:endParaRPr lang="de-DE"/>
          </a:p>
        </p:txBody>
      </p:sp>
    </p:spTree>
    <p:extLst>
      <p:ext uri="{BB962C8B-B14F-4D97-AF65-F5344CB8AC3E}">
        <p14:creationId xmlns:p14="http://schemas.microsoft.com/office/powerpoint/2010/main" val="31296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w3.org/TR/html51/semantics-embedded-content.html#sourcing-outofband-text-track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w3.org/TR/html51/semantics-embedded-content.html#sourcing-outofband-text-track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w3.org/TR/html51/references.html#biblio-inbandtracks" TargetMode="External"/><Relationship Id="rId2" Type="http://schemas.openxmlformats.org/officeDocument/2006/relationships/hyperlink" Target="https://www.w3.org/TR/html51/semantics-embedded-content.html#guidelines-for-exposing-cues-in-various-formats-as-text-track-cu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3.org/TR/html51/semantics-embedded-content.html#text-tracks" TargetMode="External"/><Relationship Id="rId2" Type="http://schemas.openxmlformats.org/officeDocument/2006/relationships/hyperlink" Target="https://www.w3.org/TR/html51/semantics-embedded-content.html#guidelines-for-exposing-cues-in-various-formats-as-text-track-cues" TargetMode="External"/><Relationship Id="rId1" Type="http://schemas.openxmlformats.org/officeDocument/2006/relationships/slideLayout" Target="../slideLayouts/slideLayout2.xml"/><Relationship Id="rId4" Type="http://schemas.openxmlformats.org/officeDocument/2006/relationships/hyperlink" Target="https://www.w3.org/TR/html51/semantics-embedded-content.html#cu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dev.w3.org/html5/html-sourcing-inband-tracks/#mpeg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82723" y="595414"/>
            <a:ext cx="9144000" cy="3006624"/>
          </a:xfrm>
        </p:spPr>
        <p:txBody>
          <a:bodyPr>
            <a:normAutofit/>
          </a:bodyPr>
          <a:lstStyle/>
          <a:p>
            <a:pPr>
              <a:lnSpc>
                <a:spcPct val="150000"/>
              </a:lnSpc>
            </a:pPr>
            <a:r>
              <a:rPr lang="en-US" b="1" dirty="0"/>
              <a:t>Subtitle format support in</a:t>
            </a:r>
            <a:br>
              <a:rPr lang="en-US" b="1" dirty="0"/>
            </a:br>
            <a:r>
              <a:rPr lang="en-US" b="1" dirty="0" err="1"/>
              <a:t>TextTrack</a:t>
            </a:r>
            <a:r>
              <a:rPr lang="en-US" b="1" dirty="0"/>
              <a:t> and </a:t>
            </a:r>
            <a:r>
              <a:rPr lang="en-US" b="1" dirty="0" err="1"/>
              <a:t>TextTrackCue</a:t>
            </a:r>
            <a:endParaRPr lang="de-DE" dirty="0"/>
          </a:p>
        </p:txBody>
      </p:sp>
      <p:sp>
        <p:nvSpPr>
          <p:cNvPr id="3" name="Untertitel 2"/>
          <p:cNvSpPr>
            <a:spLocks noGrp="1"/>
          </p:cNvSpPr>
          <p:nvPr>
            <p:ph type="subTitle" idx="1"/>
          </p:nvPr>
        </p:nvSpPr>
        <p:spPr/>
        <p:txBody>
          <a:bodyPr/>
          <a:lstStyle/>
          <a:p>
            <a:r>
              <a:rPr lang="de-DE" dirty="0" err="1"/>
              <a:t>Breakout</a:t>
            </a:r>
            <a:r>
              <a:rPr lang="de-DE" dirty="0"/>
              <a:t> TPAC 2017</a:t>
            </a:r>
          </a:p>
        </p:txBody>
      </p:sp>
    </p:spTree>
    <p:extLst>
      <p:ext uri="{BB962C8B-B14F-4D97-AF65-F5344CB8AC3E}">
        <p14:creationId xmlns:p14="http://schemas.microsoft.com/office/powerpoint/2010/main" val="272248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t>
            </a:r>
            <a:r>
              <a:rPr lang="de-DE" dirty="0" err="1"/>
              <a:t>use</a:t>
            </a:r>
            <a:r>
              <a:rPr lang="de-DE" dirty="0"/>
              <a:t> </a:t>
            </a:r>
            <a:r>
              <a:rPr lang="de-DE" dirty="0" err="1"/>
              <a:t>of</a:t>
            </a:r>
            <a:r>
              <a:rPr lang="de-DE" dirty="0"/>
              <a:t> </a:t>
            </a:r>
            <a:r>
              <a:rPr lang="de-DE" dirty="0" err="1"/>
              <a:t>current</a:t>
            </a:r>
            <a:r>
              <a:rPr lang="de-DE" dirty="0"/>
              <a:t> </a:t>
            </a:r>
            <a:r>
              <a:rPr lang="de-DE" dirty="0" err="1"/>
              <a:t>track</a:t>
            </a:r>
            <a:r>
              <a:rPr lang="de-DE" dirty="0"/>
              <a:t>/</a:t>
            </a:r>
            <a:r>
              <a:rPr lang="de-DE" dirty="0" err="1"/>
              <a:t>cue</a:t>
            </a:r>
            <a:r>
              <a:rPr lang="de-DE" dirty="0"/>
              <a:t> </a:t>
            </a:r>
            <a:r>
              <a:rPr lang="de-DE" dirty="0" err="1"/>
              <a:t>implementations</a:t>
            </a:r>
            <a:endParaRPr lang="de-DE" dirty="0"/>
          </a:p>
        </p:txBody>
      </p:sp>
      <p:sp>
        <p:nvSpPr>
          <p:cNvPr id="3" name="Inhaltsplatzhalter 2"/>
          <p:cNvSpPr>
            <a:spLocks noGrp="1"/>
          </p:cNvSpPr>
          <p:nvPr>
            <p:ph idx="1"/>
          </p:nvPr>
        </p:nvSpPr>
        <p:spPr/>
        <p:txBody>
          <a:bodyPr/>
          <a:lstStyle/>
          <a:p>
            <a:pPr marL="0" indent="0">
              <a:buNone/>
            </a:pPr>
            <a:r>
              <a:rPr lang="en-US" i="1" dirty="0" err="1"/>
              <a:t>cyril</a:t>
            </a:r>
            <a:r>
              <a:rPr lang="en-US" dirty="0"/>
              <a:t>: So you could in </a:t>
            </a:r>
            <a:r>
              <a:rPr lang="en-US" dirty="0" err="1"/>
              <a:t>js</a:t>
            </a:r>
            <a:r>
              <a:rPr lang="en-US" dirty="0"/>
              <a:t> create something that has a payload that can be rendered and create </a:t>
            </a:r>
            <a:r>
              <a:rPr lang="en-US" dirty="0" err="1"/>
              <a:t>js</a:t>
            </a:r>
            <a:r>
              <a:rPr lang="en-US" dirty="0"/>
              <a:t> event handlers that tell the browser to render it?</a:t>
            </a:r>
          </a:p>
          <a:p>
            <a:pPr marL="0" indent="0">
              <a:buNone/>
            </a:pPr>
            <a:endParaRPr lang="en-US" dirty="0"/>
          </a:p>
          <a:p>
            <a:pPr marL="0" indent="0">
              <a:buNone/>
            </a:pPr>
            <a:r>
              <a:rPr lang="en-US" i="1" dirty="0" err="1"/>
              <a:t>gadams</a:t>
            </a:r>
            <a:r>
              <a:rPr lang="en-US" dirty="0"/>
              <a:t>: You have to keep track of time?</a:t>
            </a:r>
          </a:p>
          <a:p>
            <a:pPr marL="0" indent="0">
              <a:buNone/>
            </a:pPr>
            <a:endParaRPr lang="en-US" dirty="0"/>
          </a:p>
          <a:p>
            <a:pPr marL="0" indent="0">
              <a:buNone/>
            </a:pPr>
            <a:r>
              <a:rPr lang="en-US" i="1" dirty="0" err="1"/>
              <a:t>ericc</a:t>
            </a:r>
            <a:r>
              <a:rPr lang="en-US" dirty="0"/>
              <a:t>: You can keep track of time using a </a:t>
            </a:r>
            <a:r>
              <a:rPr lang="en-US" dirty="0" err="1"/>
              <a:t>timeupdate</a:t>
            </a:r>
            <a:r>
              <a:rPr lang="en-US" dirty="0"/>
              <a:t> handler. It can be slightly out of sync and has more performance impacts than native support.</a:t>
            </a:r>
          </a:p>
          <a:p>
            <a:pPr marL="0" indent="0">
              <a:buNone/>
            </a:pPr>
            <a:endParaRPr lang="de-DE" dirty="0"/>
          </a:p>
        </p:txBody>
      </p:sp>
    </p:spTree>
    <p:extLst>
      <p:ext uri="{BB962C8B-B14F-4D97-AF65-F5344CB8AC3E}">
        <p14:creationId xmlns:p14="http://schemas.microsoft.com/office/powerpoint/2010/main" val="33041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Conclusion</a:t>
            </a:r>
            <a:r>
              <a:rPr lang="de-DE" dirty="0"/>
              <a:t> TPAC 2016</a:t>
            </a:r>
          </a:p>
        </p:txBody>
      </p:sp>
      <p:sp>
        <p:nvSpPr>
          <p:cNvPr id="3" name="Inhaltsplatzhalter 2"/>
          <p:cNvSpPr>
            <a:spLocks noGrp="1"/>
          </p:cNvSpPr>
          <p:nvPr>
            <p:ph idx="1"/>
          </p:nvPr>
        </p:nvSpPr>
        <p:spPr/>
        <p:txBody>
          <a:bodyPr/>
          <a:lstStyle/>
          <a:p>
            <a:r>
              <a:rPr lang="en-US" i="1" dirty="0"/>
              <a:t>atai2:</a:t>
            </a:r>
            <a:r>
              <a:rPr lang="en-US" dirty="0"/>
              <a:t> I'm not sure if this is a task for WHATWG or Web Platform WG or there should first be a CG to evaluate different options.</a:t>
            </a:r>
          </a:p>
          <a:p>
            <a:endParaRPr lang="en-US" i="1" dirty="0"/>
          </a:p>
          <a:p>
            <a:r>
              <a:rPr lang="en-US" i="1" dirty="0" err="1"/>
              <a:t>zcorpan</a:t>
            </a:r>
            <a:r>
              <a:rPr lang="en-US" i="1" dirty="0"/>
              <a:t>:</a:t>
            </a:r>
            <a:r>
              <a:rPr lang="en-US" dirty="0"/>
              <a:t> Web Incubator Community Group would be a good place.</a:t>
            </a:r>
          </a:p>
          <a:p>
            <a:endParaRPr lang="en-US" i="1" dirty="0"/>
          </a:p>
          <a:p>
            <a:r>
              <a:rPr lang="en-US" i="1" dirty="0"/>
              <a:t>atai2:</a:t>
            </a:r>
            <a:r>
              <a:rPr lang="en-US" dirty="0"/>
              <a:t> Show of hands for interest in contributing?</a:t>
            </a:r>
          </a:p>
          <a:p>
            <a:endParaRPr lang="en-US" i="1" dirty="0"/>
          </a:p>
          <a:p>
            <a:r>
              <a:rPr lang="en-US" i="1" dirty="0"/>
              <a:t>group:</a:t>
            </a:r>
            <a:r>
              <a:rPr lang="en-US" dirty="0"/>
              <a:t> [several hands go up including contributors to the discussion]</a:t>
            </a:r>
          </a:p>
          <a:p>
            <a:endParaRPr lang="de-DE" dirty="0"/>
          </a:p>
        </p:txBody>
      </p:sp>
    </p:spTree>
    <p:extLst>
      <p:ext uri="{BB962C8B-B14F-4D97-AF65-F5344CB8AC3E}">
        <p14:creationId xmlns:p14="http://schemas.microsoft.com/office/powerpoint/2010/main" val="4209931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a:t>What</a:t>
            </a:r>
            <a:r>
              <a:rPr lang="de-DE" dirty="0"/>
              <a:t> </a:t>
            </a:r>
            <a:r>
              <a:rPr lang="de-DE" dirty="0" err="1"/>
              <a:t>does</a:t>
            </a:r>
            <a:r>
              <a:rPr lang="de-DE" dirty="0"/>
              <a:t> HTML5 </a:t>
            </a:r>
            <a:r>
              <a:rPr lang="de-DE" dirty="0" err="1"/>
              <a:t>say</a:t>
            </a:r>
            <a:r>
              <a:rPr lang="de-DE" dirty="0"/>
              <a:t>?</a:t>
            </a:r>
          </a:p>
        </p:txBody>
      </p:sp>
      <p:sp>
        <p:nvSpPr>
          <p:cNvPr id="5" name="Textplatzhalter 4"/>
          <p:cNvSpPr>
            <a:spLocks noGrp="1"/>
          </p:cNvSpPr>
          <p:nvPr>
            <p:ph type="body" idx="1"/>
          </p:nvPr>
        </p:nvSpPr>
        <p:spPr/>
        <p:txBody>
          <a:bodyPr/>
          <a:lstStyle/>
          <a:p>
            <a:endParaRPr lang="de-DE"/>
          </a:p>
        </p:txBody>
      </p:sp>
    </p:spTree>
    <p:extLst>
      <p:ext uri="{BB962C8B-B14F-4D97-AF65-F5344CB8AC3E}">
        <p14:creationId xmlns:p14="http://schemas.microsoft.com/office/powerpoint/2010/main" val="2217310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What</a:t>
            </a:r>
            <a:r>
              <a:rPr lang="de-DE" dirty="0"/>
              <a:t> </a:t>
            </a:r>
            <a:r>
              <a:rPr lang="de-DE" dirty="0" err="1"/>
              <a:t>does</a:t>
            </a:r>
            <a:r>
              <a:rPr lang="de-DE" dirty="0"/>
              <a:t> HTML5 </a:t>
            </a:r>
            <a:r>
              <a:rPr lang="de-DE" dirty="0" err="1"/>
              <a:t>say</a:t>
            </a:r>
            <a:r>
              <a:rPr lang="de-DE" dirty="0"/>
              <a:t> </a:t>
            </a:r>
            <a:r>
              <a:rPr lang="de-DE" dirty="0" err="1"/>
              <a:t>about</a:t>
            </a:r>
            <a:r>
              <a:rPr lang="de-DE" dirty="0"/>
              <a:t> … type?</a:t>
            </a:r>
            <a:endParaRPr lang="de-DE" dirty="0"/>
          </a:p>
        </p:txBody>
      </p:sp>
      <p:sp>
        <p:nvSpPr>
          <p:cNvPr id="3" name="Inhaltsplatzhalter 2"/>
          <p:cNvSpPr>
            <a:spLocks noGrp="1"/>
          </p:cNvSpPr>
          <p:nvPr>
            <p:ph idx="1"/>
          </p:nvPr>
        </p:nvSpPr>
        <p:spPr>
          <a:xfrm>
            <a:off x="838200" y="1535186"/>
            <a:ext cx="10100345" cy="4328720"/>
          </a:xfrm>
        </p:spPr>
        <p:txBody>
          <a:bodyPr>
            <a:normAutofit/>
          </a:bodyPr>
          <a:lstStyle/>
          <a:p>
            <a:pPr marL="0" indent="0">
              <a:lnSpc>
                <a:spcPct val="150000"/>
              </a:lnSpc>
              <a:buNone/>
            </a:pPr>
            <a:r>
              <a:rPr lang="en-US" sz="2000" dirty="0">
                <a:hlinkClick r:id="rId2"/>
              </a:rPr>
              <a:t>4.7.14.11.3. Sourcing out-of-band text tracks</a:t>
            </a:r>
            <a:endParaRPr lang="en-US" sz="2000" dirty="0"/>
          </a:p>
          <a:p>
            <a:pPr marL="0" indent="0">
              <a:lnSpc>
                <a:spcPct val="150000"/>
              </a:lnSpc>
              <a:buNone/>
            </a:pPr>
            <a:r>
              <a:rPr lang="en-US" dirty="0"/>
              <a:t>“This specification does not currently say whether or how to check the MIME types of text tracks, or whether or how to perform file type sniffing using the actual file data. </a:t>
            </a:r>
          </a:p>
          <a:p>
            <a:pPr marL="0" indent="0">
              <a:lnSpc>
                <a:spcPct val="150000"/>
              </a:lnSpc>
              <a:buNone/>
            </a:pPr>
            <a:r>
              <a:rPr lang="en-US" dirty="0" err="1"/>
              <a:t>Implementors</a:t>
            </a:r>
            <a:r>
              <a:rPr lang="en-US" dirty="0"/>
              <a:t> differ in their intentions on this matter and it is therefore unclear what the right solution is. “</a:t>
            </a:r>
          </a:p>
        </p:txBody>
      </p:sp>
    </p:spTree>
    <p:extLst>
      <p:ext uri="{BB962C8B-B14F-4D97-AF65-F5344CB8AC3E}">
        <p14:creationId xmlns:p14="http://schemas.microsoft.com/office/powerpoint/2010/main" val="2412890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What</a:t>
            </a:r>
            <a:r>
              <a:rPr lang="de-DE" dirty="0"/>
              <a:t> </a:t>
            </a:r>
            <a:r>
              <a:rPr lang="de-DE" dirty="0" err="1"/>
              <a:t>does</a:t>
            </a:r>
            <a:r>
              <a:rPr lang="de-DE" dirty="0"/>
              <a:t> HTML5 </a:t>
            </a:r>
            <a:r>
              <a:rPr lang="de-DE" dirty="0" err="1"/>
              <a:t>say</a:t>
            </a:r>
            <a:r>
              <a:rPr lang="de-DE" dirty="0"/>
              <a:t> </a:t>
            </a:r>
            <a:r>
              <a:rPr lang="de-DE" dirty="0" err="1"/>
              <a:t>about</a:t>
            </a:r>
            <a:r>
              <a:rPr lang="de-DE" dirty="0"/>
              <a:t> … type?</a:t>
            </a:r>
          </a:p>
        </p:txBody>
      </p:sp>
      <p:sp>
        <p:nvSpPr>
          <p:cNvPr id="3" name="Inhaltsplatzhalter 2"/>
          <p:cNvSpPr>
            <a:spLocks noGrp="1"/>
          </p:cNvSpPr>
          <p:nvPr>
            <p:ph idx="1"/>
          </p:nvPr>
        </p:nvSpPr>
        <p:spPr>
          <a:xfrm>
            <a:off x="755009" y="1526796"/>
            <a:ext cx="10201013" cy="4328720"/>
          </a:xfrm>
        </p:spPr>
        <p:txBody>
          <a:bodyPr>
            <a:normAutofit fontScale="92500" lnSpcReduction="10000"/>
          </a:bodyPr>
          <a:lstStyle/>
          <a:p>
            <a:pPr marL="0" indent="0">
              <a:lnSpc>
                <a:spcPct val="150000"/>
              </a:lnSpc>
              <a:buNone/>
            </a:pPr>
            <a:r>
              <a:rPr lang="en-US" dirty="0">
                <a:hlinkClick r:id="rId2"/>
              </a:rPr>
              <a:t>4.7.14.11.3. Sourcing out-of-band text tracks</a:t>
            </a:r>
            <a:endParaRPr lang="en-US" dirty="0"/>
          </a:p>
          <a:p>
            <a:pPr marL="0" indent="0">
              <a:lnSpc>
                <a:spcPct val="150000"/>
              </a:lnSpc>
              <a:buNone/>
            </a:pPr>
            <a:r>
              <a:rPr lang="en-US" dirty="0"/>
              <a:t>“In the absence of any requirement here, the HTTP specification’s strict requirement to follow the Content-Type header prevails ("Content-Type specifies the media type of the underlying data." ... "If and only if the media type is not given by a Content-Type field, the recipient MAY attempt to guess the media type via inspection of its content and/or the name extension(s) of the URI used to identify the resource.").”</a:t>
            </a:r>
            <a:endParaRPr lang="de-DE" dirty="0"/>
          </a:p>
        </p:txBody>
      </p:sp>
    </p:spTree>
    <p:extLst>
      <p:ext uri="{BB962C8B-B14F-4D97-AF65-F5344CB8AC3E}">
        <p14:creationId xmlns:p14="http://schemas.microsoft.com/office/powerpoint/2010/main" val="338336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en-US" b="1" dirty="0"/>
            </a:br>
            <a:r>
              <a:rPr lang="de-DE" dirty="0" err="1"/>
              <a:t>What</a:t>
            </a:r>
            <a:r>
              <a:rPr lang="de-DE" dirty="0"/>
              <a:t> </a:t>
            </a:r>
            <a:r>
              <a:rPr lang="de-DE" dirty="0" err="1"/>
              <a:t>does</a:t>
            </a:r>
            <a:r>
              <a:rPr lang="de-DE" dirty="0"/>
              <a:t> HTML5 </a:t>
            </a:r>
            <a:r>
              <a:rPr lang="de-DE" dirty="0" err="1"/>
              <a:t>say</a:t>
            </a:r>
            <a:r>
              <a:rPr lang="de-DE" dirty="0"/>
              <a:t> </a:t>
            </a:r>
            <a:r>
              <a:rPr lang="de-DE" dirty="0" err="1"/>
              <a:t>about</a:t>
            </a:r>
            <a:r>
              <a:rPr lang="de-DE" dirty="0"/>
              <a:t> … </a:t>
            </a:r>
            <a:r>
              <a:rPr lang="de-DE" dirty="0" err="1"/>
              <a:t>other</a:t>
            </a:r>
            <a:r>
              <a:rPr lang="de-DE" dirty="0"/>
              <a:t> </a:t>
            </a:r>
            <a:r>
              <a:rPr lang="de-DE" dirty="0" err="1"/>
              <a:t>formats</a:t>
            </a:r>
            <a:r>
              <a:rPr lang="de-DE" dirty="0"/>
              <a:t>?</a:t>
            </a:r>
            <a:br>
              <a:rPr lang="en-US" b="1" dirty="0"/>
            </a:br>
            <a:br>
              <a:rPr lang="en-US" b="1" dirty="0"/>
            </a:br>
            <a:endParaRPr lang="de-DE" dirty="0"/>
          </a:p>
        </p:txBody>
      </p:sp>
      <p:sp>
        <p:nvSpPr>
          <p:cNvPr id="3" name="Inhaltsplatzhalter 2"/>
          <p:cNvSpPr>
            <a:spLocks noGrp="1"/>
          </p:cNvSpPr>
          <p:nvPr>
            <p:ph idx="1"/>
          </p:nvPr>
        </p:nvSpPr>
        <p:spPr>
          <a:xfrm>
            <a:off x="838200" y="1624289"/>
            <a:ext cx="10515600" cy="4351338"/>
          </a:xfrm>
        </p:spPr>
        <p:txBody>
          <a:bodyPr>
            <a:normAutofit fontScale="92500"/>
          </a:bodyPr>
          <a:lstStyle/>
          <a:p>
            <a:pPr marL="0" indent="0">
              <a:buNone/>
            </a:pPr>
            <a:r>
              <a:rPr lang="en-US" i="1" dirty="0">
                <a:hlinkClick r:id="rId2"/>
              </a:rPr>
              <a:t>4.7.14.11.4. Guidelines for exposing cues in various formats as text track cues</a:t>
            </a:r>
            <a:endParaRPr lang="en-US" i="1" dirty="0"/>
          </a:p>
          <a:p>
            <a:pPr marL="0" indent="0">
              <a:lnSpc>
                <a:spcPct val="150000"/>
              </a:lnSpc>
              <a:buNone/>
            </a:pPr>
            <a:r>
              <a:rPr lang="en-US" dirty="0"/>
              <a:t>How a specific format’s text track cues are to be interpreted for the purposes of processing by an HTML user agent is defined by that format </a:t>
            </a:r>
            <a:r>
              <a:rPr lang="en-US" dirty="0">
                <a:hlinkClick r:id="rId3"/>
              </a:rPr>
              <a:t>[INBANDTRACKS]</a:t>
            </a:r>
            <a:r>
              <a:rPr lang="en-US" dirty="0"/>
              <a:t>. </a:t>
            </a:r>
          </a:p>
          <a:p>
            <a:pPr marL="0" indent="0">
              <a:lnSpc>
                <a:spcPct val="150000"/>
              </a:lnSpc>
              <a:buNone/>
            </a:pPr>
            <a:r>
              <a:rPr lang="en-US" dirty="0"/>
              <a:t>In the absence of such a specification, this section provides some constraints within which implementations can attempt to consistently expose such formats.</a:t>
            </a:r>
          </a:p>
          <a:p>
            <a:pPr marL="0" indent="0">
              <a:buNone/>
            </a:pPr>
            <a:endParaRPr lang="de-DE" dirty="0"/>
          </a:p>
        </p:txBody>
      </p:sp>
    </p:spTree>
    <p:extLst>
      <p:ext uri="{BB962C8B-B14F-4D97-AF65-F5344CB8AC3E}">
        <p14:creationId xmlns:p14="http://schemas.microsoft.com/office/powerpoint/2010/main" val="2039035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en-US" b="1" dirty="0"/>
            </a:br>
            <a:r>
              <a:rPr lang="de-DE" dirty="0" err="1"/>
              <a:t>What</a:t>
            </a:r>
            <a:r>
              <a:rPr lang="de-DE" dirty="0"/>
              <a:t> </a:t>
            </a:r>
            <a:r>
              <a:rPr lang="de-DE" dirty="0" err="1"/>
              <a:t>does</a:t>
            </a:r>
            <a:r>
              <a:rPr lang="de-DE" dirty="0"/>
              <a:t> HTML5 </a:t>
            </a:r>
            <a:r>
              <a:rPr lang="de-DE" dirty="0" err="1"/>
              <a:t>say</a:t>
            </a:r>
            <a:r>
              <a:rPr lang="de-DE" dirty="0"/>
              <a:t> </a:t>
            </a:r>
            <a:r>
              <a:rPr lang="de-DE" dirty="0" err="1"/>
              <a:t>about</a:t>
            </a:r>
            <a:r>
              <a:rPr lang="de-DE" dirty="0"/>
              <a:t> … </a:t>
            </a:r>
            <a:r>
              <a:rPr lang="de-DE" dirty="0" err="1"/>
              <a:t>other</a:t>
            </a:r>
            <a:r>
              <a:rPr lang="de-DE" dirty="0"/>
              <a:t> </a:t>
            </a:r>
            <a:r>
              <a:rPr lang="de-DE" dirty="0" err="1"/>
              <a:t>formats</a:t>
            </a:r>
            <a:r>
              <a:rPr lang="de-DE" dirty="0"/>
              <a:t>?</a:t>
            </a:r>
            <a:br>
              <a:rPr lang="en-US" b="1" dirty="0"/>
            </a:br>
            <a:endParaRPr lang="de-DE" dirty="0"/>
          </a:p>
        </p:txBody>
      </p:sp>
      <p:sp>
        <p:nvSpPr>
          <p:cNvPr id="3" name="Inhaltsplatzhalter 2"/>
          <p:cNvSpPr>
            <a:spLocks noGrp="1"/>
          </p:cNvSpPr>
          <p:nvPr>
            <p:ph idx="1"/>
          </p:nvPr>
        </p:nvSpPr>
        <p:spPr>
          <a:xfrm>
            <a:off x="838200" y="1690688"/>
            <a:ext cx="10515600" cy="4351338"/>
          </a:xfrm>
        </p:spPr>
        <p:txBody>
          <a:bodyPr>
            <a:normAutofit fontScale="92500"/>
          </a:bodyPr>
          <a:lstStyle/>
          <a:p>
            <a:pPr marL="0" indent="0">
              <a:lnSpc>
                <a:spcPct val="150000"/>
              </a:lnSpc>
              <a:buNone/>
            </a:pPr>
            <a:r>
              <a:rPr lang="en-US" i="1" dirty="0">
                <a:hlinkClick r:id="rId2"/>
              </a:rPr>
              <a:t>4.7.14.11.4. Guidelines for exposing cues in various formats as text track cues</a:t>
            </a:r>
            <a:endParaRPr lang="en-US" dirty="0"/>
          </a:p>
          <a:p>
            <a:pPr marL="0" indent="0">
              <a:lnSpc>
                <a:spcPct val="150000"/>
              </a:lnSpc>
              <a:buNone/>
            </a:pPr>
            <a:r>
              <a:rPr lang="en-US" dirty="0"/>
              <a:t>“To support the </a:t>
            </a:r>
            <a:r>
              <a:rPr lang="en-US" dirty="0">
                <a:hlinkClick r:id="rId3"/>
              </a:rPr>
              <a:t>text track</a:t>
            </a:r>
            <a:r>
              <a:rPr lang="en-US" dirty="0"/>
              <a:t> model of HTML, each unit of timed data is converted to a </a:t>
            </a:r>
            <a:r>
              <a:rPr lang="en-US" dirty="0">
                <a:hlinkClick r:id="rId4"/>
              </a:rPr>
              <a:t>text track cue</a:t>
            </a:r>
            <a:r>
              <a:rPr lang="en-US" dirty="0"/>
              <a:t>. Where the mapping of the format’s features to the aspects of a </a:t>
            </a:r>
            <a:r>
              <a:rPr lang="en-US" dirty="0">
                <a:hlinkClick r:id="rId4"/>
              </a:rPr>
              <a:t>text track cue</a:t>
            </a:r>
            <a:r>
              <a:rPr lang="en-US" dirty="0"/>
              <a:t> as defined in this specification are not defined, implementations must ensure that the mapping is consistent with the definitions of the aspects of a </a:t>
            </a:r>
            <a:r>
              <a:rPr lang="en-US" dirty="0">
                <a:hlinkClick r:id="rId4"/>
              </a:rPr>
              <a:t>text track cue</a:t>
            </a:r>
            <a:r>
              <a:rPr lang="en-US" dirty="0"/>
              <a:t> as defined above…”</a:t>
            </a:r>
          </a:p>
          <a:p>
            <a:pPr>
              <a:lnSpc>
                <a:spcPct val="150000"/>
              </a:lnSpc>
            </a:pPr>
            <a:endParaRPr lang="de-DE" dirty="0"/>
          </a:p>
        </p:txBody>
      </p:sp>
    </p:spTree>
    <p:extLst>
      <p:ext uri="{BB962C8B-B14F-4D97-AF65-F5344CB8AC3E}">
        <p14:creationId xmlns:p14="http://schemas.microsoft.com/office/powerpoint/2010/main" val="292853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897998" cy="1325563"/>
          </a:xfrm>
        </p:spPr>
        <p:txBody>
          <a:bodyPr>
            <a:normAutofit/>
          </a:bodyPr>
          <a:lstStyle/>
          <a:p>
            <a:r>
              <a:rPr lang="de-DE" dirty="0" err="1"/>
              <a:t>What</a:t>
            </a:r>
            <a:r>
              <a:rPr lang="de-DE" dirty="0"/>
              <a:t> </a:t>
            </a:r>
            <a:r>
              <a:rPr lang="de-DE" dirty="0" err="1"/>
              <a:t>does</a:t>
            </a:r>
            <a:r>
              <a:rPr lang="de-DE" dirty="0"/>
              <a:t> HTML5 </a:t>
            </a:r>
            <a:r>
              <a:rPr lang="de-DE" dirty="0" err="1"/>
              <a:t>say</a:t>
            </a:r>
            <a:r>
              <a:rPr lang="de-DE" dirty="0"/>
              <a:t> </a:t>
            </a:r>
            <a:r>
              <a:rPr lang="de-DE" dirty="0" err="1"/>
              <a:t>about</a:t>
            </a:r>
            <a:r>
              <a:rPr lang="de-DE" dirty="0"/>
              <a:t> … </a:t>
            </a:r>
            <a:r>
              <a:rPr lang="de-DE" dirty="0" err="1"/>
              <a:t>other</a:t>
            </a:r>
            <a:r>
              <a:rPr lang="de-DE" dirty="0"/>
              <a:t> </a:t>
            </a:r>
            <a:r>
              <a:rPr lang="de-DE" dirty="0" err="1"/>
              <a:t>formats</a:t>
            </a:r>
            <a:r>
              <a:rPr lang="de-DE" dirty="0"/>
              <a:t>?</a:t>
            </a:r>
            <a:endParaRPr lang="de-DE" dirty="0"/>
          </a:p>
        </p:txBody>
      </p:sp>
      <p:sp>
        <p:nvSpPr>
          <p:cNvPr id="3" name="Inhaltsplatzhalter 2"/>
          <p:cNvSpPr>
            <a:spLocks noGrp="1"/>
          </p:cNvSpPr>
          <p:nvPr>
            <p:ph idx="1"/>
          </p:nvPr>
        </p:nvSpPr>
        <p:spPr>
          <a:xfrm>
            <a:off x="838200" y="1690689"/>
            <a:ext cx="10515600" cy="4517164"/>
          </a:xfrm>
        </p:spPr>
        <p:txBody>
          <a:bodyPr>
            <a:normAutofit fontScale="85000" lnSpcReduction="10000"/>
          </a:bodyPr>
          <a:lstStyle/>
          <a:p>
            <a:pPr marL="0" indent="0">
              <a:lnSpc>
                <a:spcPct val="150000"/>
              </a:lnSpc>
              <a:buNone/>
            </a:pPr>
            <a:r>
              <a:rPr lang="en-US" sz="2200" dirty="0">
                <a:hlinkClick r:id="rId2"/>
              </a:rPr>
              <a:t>Sourcing In-band Media Resource Tracks from Media Containers into HTML</a:t>
            </a:r>
          </a:p>
          <a:p>
            <a:pPr marL="0" indent="0">
              <a:lnSpc>
                <a:spcPct val="150000"/>
              </a:lnSpc>
              <a:buNone/>
            </a:pPr>
            <a:r>
              <a:rPr lang="en-US" sz="2200" dirty="0">
                <a:hlinkClick r:id="rId2"/>
              </a:rPr>
              <a:t>(section 4.5)</a:t>
            </a:r>
            <a:endParaRPr lang="en-US" sz="2200" dirty="0"/>
          </a:p>
          <a:p>
            <a:pPr marL="0" indent="0">
              <a:lnSpc>
                <a:spcPct val="150000"/>
              </a:lnSpc>
              <a:buNone/>
            </a:pPr>
            <a:r>
              <a:rPr lang="en-US" dirty="0"/>
              <a:t>“…ISOBMFF text tracks carry TTML …</a:t>
            </a:r>
          </a:p>
          <a:p>
            <a:pPr marL="0" indent="0">
              <a:lnSpc>
                <a:spcPct val="150000"/>
              </a:lnSpc>
              <a:buNone/>
            </a:pPr>
            <a:r>
              <a:rPr lang="en-US" dirty="0">
                <a:highlight>
                  <a:srgbClr val="FFFF00"/>
                </a:highlight>
              </a:rPr>
              <a:t>Browsers that can render text tracks in the TTML format should expose an as yet to be defined </a:t>
            </a:r>
            <a:r>
              <a:rPr lang="en-US" dirty="0" err="1">
                <a:highlight>
                  <a:srgbClr val="FFFF00"/>
                </a:highlight>
              </a:rPr>
              <a:t>TTMLCue</a:t>
            </a:r>
            <a:r>
              <a:rPr lang="en-US" dirty="0">
                <a:highlight>
                  <a:srgbClr val="FFFF00"/>
                </a:highlight>
              </a:rPr>
              <a:t>. Alternatively, browsers can also map the TTML features to </a:t>
            </a:r>
            <a:r>
              <a:rPr lang="en-US" dirty="0" err="1">
                <a:highlight>
                  <a:srgbClr val="FFFF00"/>
                </a:highlight>
              </a:rPr>
              <a:t>VTTCue</a:t>
            </a:r>
            <a:r>
              <a:rPr lang="en-US" dirty="0">
                <a:highlight>
                  <a:srgbClr val="FFFF00"/>
                </a:highlight>
              </a:rPr>
              <a:t> objects. Finally, browsers that cannot render TTML format data should expose them as </a:t>
            </a:r>
            <a:r>
              <a:rPr lang="en-US" dirty="0" err="1">
                <a:highlight>
                  <a:srgbClr val="FFFF00"/>
                </a:highlight>
              </a:rPr>
              <a:t>DataCue</a:t>
            </a:r>
            <a:r>
              <a:rPr lang="en-US" dirty="0">
                <a:highlight>
                  <a:srgbClr val="FFFF00"/>
                </a:highlight>
              </a:rPr>
              <a:t> objects. </a:t>
            </a:r>
            <a:r>
              <a:rPr lang="en-US" dirty="0"/>
              <a:t>Each TTML subtitle sample consists of an XML document and creates a </a:t>
            </a:r>
            <a:r>
              <a:rPr lang="en-US" dirty="0" err="1"/>
              <a:t>DataCue</a:t>
            </a:r>
            <a:r>
              <a:rPr lang="en-US" dirty="0"/>
              <a:t> object with attributes” </a:t>
            </a:r>
            <a:endParaRPr lang="de-DE" dirty="0"/>
          </a:p>
        </p:txBody>
      </p:sp>
    </p:spTree>
    <p:extLst>
      <p:ext uri="{BB962C8B-B14F-4D97-AF65-F5344CB8AC3E}">
        <p14:creationId xmlns:p14="http://schemas.microsoft.com/office/powerpoint/2010/main" val="2112897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Discussion</a:t>
            </a:r>
            <a:r>
              <a:rPr lang="de-DE" dirty="0"/>
              <a:t> </a:t>
            </a:r>
            <a:r>
              <a:rPr lang="de-DE" dirty="0" err="1"/>
              <a:t>and</a:t>
            </a:r>
            <a:r>
              <a:rPr lang="de-DE" dirty="0"/>
              <a:t> </a:t>
            </a:r>
            <a:r>
              <a:rPr lang="de-DE" dirty="0" err="1"/>
              <a:t>next</a:t>
            </a:r>
            <a:r>
              <a:rPr lang="de-DE" dirty="0"/>
              <a:t> </a:t>
            </a:r>
            <a:r>
              <a:rPr lang="de-DE" dirty="0" err="1"/>
              <a:t>Steps</a:t>
            </a:r>
            <a:endParaRPr lang="de-DE" dirty="0"/>
          </a:p>
        </p:txBody>
      </p:sp>
      <p:sp>
        <p:nvSpPr>
          <p:cNvPr id="3" name="Inhaltsplatzhalter 2"/>
          <p:cNvSpPr>
            <a:spLocks noGrp="1"/>
          </p:cNvSpPr>
          <p:nvPr>
            <p:ph idx="1"/>
          </p:nvPr>
        </p:nvSpPr>
        <p:spPr/>
        <p:txBody>
          <a:bodyPr/>
          <a:lstStyle/>
          <a:p>
            <a:r>
              <a:rPr lang="de-DE" dirty="0"/>
              <a:t>…</a:t>
            </a:r>
          </a:p>
        </p:txBody>
      </p:sp>
    </p:spTree>
    <p:extLst>
      <p:ext uri="{BB962C8B-B14F-4D97-AF65-F5344CB8AC3E}">
        <p14:creationId xmlns:p14="http://schemas.microsoft.com/office/powerpoint/2010/main" val="381859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Agenda</a:t>
            </a:r>
          </a:p>
        </p:txBody>
      </p:sp>
      <p:sp>
        <p:nvSpPr>
          <p:cNvPr id="3" name="Inhaltsplatzhalter 2"/>
          <p:cNvSpPr>
            <a:spLocks noGrp="1"/>
          </p:cNvSpPr>
          <p:nvPr>
            <p:ph idx="1"/>
          </p:nvPr>
        </p:nvSpPr>
        <p:spPr/>
        <p:txBody>
          <a:bodyPr>
            <a:normAutofit/>
          </a:bodyPr>
          <a:lstStyle/>
          <a:p>
            <a:r>
              <a:rPr lang="de-DE" dirty="0"/>
              <a:t>Re-Capture </a:t>
            </a:r>
            <a:r>
              <a:rPr lang="de-DE" dirty="0" err="1"/>
              <a:t>Breakout</a:t>
            </a:r>
            <a:r>
              <a:rPr lang="de-DE" dirty="0"/>
              <a:t> TPAC 2016 </a:t>
            </a:r>
            <a:r>
              <a:rPr lang="de-DE" dirty="0" err="1"/>
              <a:t>Lisbon</a:t>
            </a:r>
            <a:endParaRPr lang="de-DE" dirty="0"/>
          </a:p>
          <a:p>
            <a:pPr lvl="1"/>
            <a:r>
              <a:rPr lang="de-DE" dirty="0"/>
              <a:t>Motivation</a:t>
            </a:r>
          </a:p>
          <a:p>
            <a:pPr lvl="1"/>
            <a:r>
              <a:rPr lang="de-DE" dirty="0" err="1"/>
              <a:t>Discussion</a:t>
            </a:r>
            <a:endParaRPr lang="de-DE" dirty="0"/>
          </a:p>
          <a:p>
            <a:pPr lvl="1"/>
            <a:r>
              <a:rPr lang="de-DE" dirty="0" err="1"/>
              <a:t>Conclusion</a:t>
            </a:r>
            <a:endParaRPr lang="de-DE" dirty="0"/>
          </a:p>
          <a:p>
            <a:r>
              <a:rPr lang="de-DE" dirty="0" err="1"/>
              <a:t>What</a:t>
            </a:r>
            <a:r>
              <a:rPr lang="de-DE" dirty="0"/>
              <a:t> </a:t>
            </a:r>
            <a:r>
              <a:rPr lang="de-DE" dirty="0" err="1"/>
              <a:t>does</a:t>
            </a:r>
            <a:r>
              <a:rPr lang="de-DE" dirty="0"/>
              <a:t> HTML5 </a:t>
            </a:r>
            <a:r>
              <a:rPr lang="de-DE" dirty="0" err="1"/>
              <a:t>say</a:t>
            </a:r>
            <a:r>
              <a:rPr lang="de-DE" dirty="0"/>
              <a:t>?</a:t>
            </a:r>
          </a:p>
          <a:p>
            <a:r>
              <a:rPr lang="de-DE" dirty="0" err="1"/>
              <a:t>Discussion</a:t>
            </a:r>
            <a:endParaRPr lang="de-DE" dirty="0"/>
          </a:p>
          <a:p>
            <a:r>
              <a:rPr lang="de-DE" dirty="0"/>
              <a:t>Next </a:t>
            </a:r>
            <a:r>
              <a:rPr lang="de-DE" dirty="0" err="1"/>
              <a:t>Steps</a:t>
            </a:r>
            <a:r>
              <a:rPr lang="de-DE" dirty="0"/>
              <a:t> (13:45h </a:t>
            </a:r>
            <a:r>
              <a:rPr lang="de-DE" dirty="0" err="1"/>
              <a:t>latest</a:t>
            </a:r>
            <a:r>
              <a:rPr lang="de-DE" dirty="0"/>
              <a:t>)</a:t>
            </a:r>
          </a:p>
        </p:txBody>
      </p:sp>
    </p:spTree>
    <p:extLst>
      <p:ext uri="{BB962C8B-B14F-4D97-AF65-F5344CB8AC3E}">
        <p14:creationId xmlns:p14="http://schemas.microsoft.com/office/powerpoint/2010/main" val="148046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Breakout</a:t>
            </a:r>
            <a:r>
              <a:rPr lang="de-DE" dirty="0"/>
              <a:t> Session TPAC 2016 (</a:t>
            </a:r>
            <a:r>
              <a:rPr lang="de-DE" dirty="0" err="1"/>
              <a:t>Lisbon</a:t>
            </a:r>
            <a:r>
              <a:rPr lang="de-DE" dirty="0"/>
              <a:t>)</a:t>
            </a:r>
          </a:p>
        </p:txBody>
      </p:sp>
      <p:sp>
        <p:nvSpPr>
          <p:cNvPr id="3" name="Inhaltsplatzhalter 2"/>
          <p:cNvSpPr>
            <a:spLocks noGrp="1"/>
          </p:cNvSpPr>
          <p:nvPr>
            <p:ph idx="1"/>
          </p:nvPr>
        </p:nvSpPr>
        <p:spPr/>
        <p:txBody>
          <a:bodyPr/>
          <a:lstStyle/>
          <a:p>
            <a:pPr>
              <a:lnSpc>
                <a:spcPct val="200000"/>
              </a:lnSpc>
            </a:pPr>
            <a:r>
              <a:rPr lang="de-DE" dirty="0"/>
              <a:t>Motivation</a:t>
            </a:r>
          </a:p>
          <a:p>
            <a:pPr lvl="1">
              <a:lnSpc>
                <a:spcPct val="200000"/>
              </a:lnSpc>
            </a:pPr>
            <a:r>
              <a:rPr lang="de-DE" dirty="0" err="1"/>
              <a:t>TextTrack</a:t>
            </a:r>
            <a:r>
              <a:rPr lang="de-DE" dirty="0"/>
              <a:t> </a:t>
            </a:r>
            <a:r>
              <a:rPr lang="de-DE" dirty="0" err="1"/>
              <a:t>has</a:t>
            </a:r>
            <a:r>
              <a:rPr lang="de-DE" dirty="0"/>
              <a:t> </a:t>
            </a:r>
            <a:r>
              <a:rPr lang="de-DE" dirty="0" err="1"/>
              <a:t>no</a:t>
            </a:r>
            <a:r>
              <a:rPr lang="de-DE" dirty="0"/>
              <a:t> </a:t>
            </a:r>
            <a:r>
              <a:rPr lang="de-DE" dirty="0">
                <a:latin typeface="Courier New" panose="02070309020205020404" pitchFamily="49" charset="0"/>
                <a:cs typeface="Courier New" panose="02070309020205020404" pitchFamily="49" charset="0"/>
              </a:rPr>
              <a:t>type</a:t>
            </a:r>
            <a:r>
              <a:rPr lang="de-DE" dirty="0"/>
              <a:t> </a:t>
            </a:r>
            <a:r>
              <a:rPr lang="de-DE" dirty="0" err="1"/>
              <a:t>attribute</a:t>
            </a:r>
            <a:r>
              <a:rPr lang="de-DE" dirty="0"/>
              <a:t> </a:t>
            </a:r>
            <a:r>
              <a:rPr lang="de-DE" dirty="0" err="1"/>
              <a:t>to</a:t>
            </a:r>
            <a:r>
              <a:rPr lang="de-DE" dirty="0"/>
              <a:t> </a:t>
            </a:r>
            <a:r>
              <a:rPr lang="de-DE" dirty="0" err="1"/>
              <a:t>identify</a:t>
            </a:r>
            <a:r>
              <a:rPr lang="de-DE" dirty="0"/>
              <a:t> different </a:t>
            </a:r>
            <a:r>
              <a:rPr lang="de-DE" dirty="0" err="1"/>
              <a:t>subtitle</a:t>
            </a:r>
            <a:r>
              <a:rPr lang="de-DE" dirty="0"/>
              <a:t> </a:t>
            </a:r>
            <a:r>
              <a:rPr lang="de-DE" dirty="0" err="1"/>
              <a:t>formats</a:t>
            </a:r>
            <a:endParaRPr lang="de-DE" dirty="0"/>
          </a:p>
          <a:p>
            <a:pPr lvl="1">
              <a:lnSpc>
                <a:spcPct val="200000"/>
              </a:lnSpc>
            </a:pPr>
            <a:r>
              <a:rPr lang="de-DE" dirty="0"/>
              <a:t>Non </a:t>
            </a:r>
            <a:r>
              <a:rPr lang="de-DE" dirty="0" err="1"/>
              <a:t>WebVTT</a:t>
            </a:r>
            <a:r>
              <a:rPr lang="de-DE" dirty="0"/>
              <a:t> </a:t>
            </a:r>
            <a:r>
              <a:rPr lang="de-DE" dirty="0" err="1"/>
              <a:t>caption</a:t>
            </a:r>
            <a:r>
              <a:rPr lang="de-DE" dirty="0"/>
              <a:t> </a:t>
            </a:r>
            <a:r>
              <a:rPr lang="de-DE" dirty="0" err="1"/>
              <a:t>formats</a:t>
            </a:r>
            <a:r>
              <a:rPr lang="de-DE" dirty="0"/>
              <a:t> must </a:t>
            </a:r>
            <a:r>
              <a:rPr lang="de-DE" dirty="0" err="1"/>
              <a:t>use</a:t>
            </a:r>
            <a:r>
              <a:rPr lang="de-DE" dirty="0"/>
              <a:t> </a:t>
            </a:r>
            <a:r>
              <a:rPr lang="de-DE" dirty="0" err="1"/>
              <a:t>the</a:t>
            </a:r>
            <a:r>
              <a:rPr lang="de-DE" dirty="0"/>
              <a:t> </a:t>
            </a:r>
            <a:r>
              <a:rPr lang="de-DE" dirty="0" err="1"/>
              <a:t>VTTCue</a:t>
            </a:r>
            <a:r>
              <a:rPr lang="de-DE" dirty="0"/>
              <a:t> </a:t>
            </a:r>
            <a:r>
              <a:rPr lang="de-DE" dirty="0" err="1"/>
              <a:t>interface</a:t>
            </a:r>
            <a:endParaRPr lang="de-DE" dirty="0"/>
          </a:p>
          <a:p>
            <a:pPr lvl="2">
              <a:lnSpc>
                <a:spcPct val="200000"/>
              </a:lnSpc>
            </a:pPr>
            <a:r>
              <a:rPr lang="de-DE" dirty="0"/>
              <a:t>A (</a:t>
            </a:r>
            <a:r>
              <a:rPr lang="de-DE" dirty="0" err="1"/>
              <a:t>generic</a:t>
            </a:r>
            <a:r>
              <a:rPr lang="de-DE" dirty="0"/>
              <a:t>) </a:t>
            </a:r>
            <a:r>
              <a:rPr lang="de-DE" dirty="0" err="1"/>
              <a:t>TextTrackCue</a:t>
            </a:r>
            <a:r>
              <a:rPr lang="de-DE" dirty="0"/>
              <a:t> </a:t>
            </a:r>
            <a:r>
              <a:rPr lang="de-DE" dirty="0" err="1"/>
              <a:t>interface</a:t>
            </a:r>
            <a:r>
              <a:rPr lang="de-DE" dirty="0"/>
              <a:t> </a:t>
            </a:r>
            <a:r>
              <a:rPr lang="de-DE" dirty="0" err="1"/>
              <a:t>exists</a:t>
            </a:r>
            <a:r>
              <a:rPr lang="de-DE" dirty="0"/>
              <a:t>, but </a:t>
            </a:r>
            <a:r>
              <a:rPr lang="de-DE" dirty="0" err="1"/>
              <a:t>no</a:t>
            </a:r>
            <a:r>
              <a:rPr lang="de-DE" dirty="0"/>
              <a:t> </a:t>
            </a:r>
            <a:r>
              <a:rPr lang="de-DE" dirty="0" err="1"/>
              <a:t>object</a:t>
            </a:r>
            <a:r>
              <a:rPr lang="de-DE" dirty="0"/>
              <a:t> </a:t>
            </a:r>
            <a:r>
              <a:rPr lang="de-DE" dirty="0" err="1"/>
              <a:t>can</a:t>
            </a:r>
            <a:r>
              <a:rPr lang="de-DE" dirty="0"/>
              <a:t> </a:t>
            </a:r>
            <a:r>
              <a:rPr lang="de-DE" dirty="0" err="1"/>
              <a:t>be</a:t>
            </a:r>
            <a:r>
              <a:rPr lang="de-DE" dirty="0"/>
              <a:t> </a:t>
            </a:r>
            <a:r>
              <a:rPr lang="de-DE" dirty="0" err="1"/>
              <a:t>constructed</a:t>
            </a:r>
            <a:r>
              <a:rPr lang="de-DE" dirty="0"/>
              <a:t>.</a:t>
            </a:r>
          </a:p>
          <a:p>
            <a:pPr lvl="2">
              <a:lnSpc>
                <a:spcPct val="200000"/>
              </a:lnSpc>
            </a:pPr>
            <a:endParaRPr lang="de-DE" dirty="0"/>
          </a:p>
        </p:txBody>
      </p:sp>
    </p:spTree>
    <p:extLst>
      <p:ext uri="{BB962C8B-B14F-4D97-AF65-F5344CB8AC3E}">
        <p14:creationId xmlns:p14="http://schemas.microsoft.com/office/powerpoint/2010/main" val="389886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Example</a:t>
            </a:r>
            <a:r>
              <a:rPr lang="de-DE" dirty="0"/>
              <a:t>: </a:t>
            </a:r>
            <a:r>
              <a:rPr lang="de-DE" dirty="0" err="1"/>
              <a:t>Missing</a:t>
            </a:r>
            <a:r>
              <a:rPr lang="de-DE" dirty="0"/>
              <a:t> type </a:t>
            </a:r>
            <a:r>
              <a:rPr lang="de-DE" dirty="0" err="1"/>
              <a:t>attribute</a:t>
            </a:r>
            <a:endParaRPr lang="de-DE"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&lt;</a:t>
            </a:r>
            <a:r>
              <a:rPr lang="de-DE" dirty="0" err="1"/>
              <a:t>video</a:t>
            </a:r>
            <a:r>
              <a:rPr lang="de-DE" dirty="0"/>
              <a:t>  </a:t>
            </a:r>
            <a:r>
              <a:rPr lang="de-DE" dirty="0" err="1"/>
              <a:t>controls</a:t>
            </a:r>
            <a:r>
              <a:rPr lang="de-DE" dirty="0"/>
              <a:t>&gt;</a:t>
            </a:r>
          </a:p>
          <a:p>
            <a:pPr marL="0" indent="0">
              <a:buNone/>
            </a:pPr>
            <a:r>
              <a:rPr lang="de-DE" dirty="0"/>
              <a:t>	&lt;</a:t>
            </a:r>
            <a:r>
              <a:rPr lang="de-DE" dirty="0" err="1"/>
              <a:t>source</a:t>
            </a:r>
            <a:r>
              <a:rPr lang="de-DE" dirty="0"/>
              <a:t> </a:t>
            </a:r>
            <a:r>
              <a:rPr lang="de-DE" dirty="0" err="1"/>
              <a:t>src</a:t>
            </a:r>
            <a:r>
              <a:rPr lang="de-DE" dirty="0"/>
              <a:t>="</a:t>
            </a:r>
            <a:r>
              <a:rPr lang="de-DE" dirty="0" err="1"/>
              <a:t>video</a:t>
            </a:r>
            <a:r>
              <a:rPr lang="de-DE" dirty="0"/>
              <a:t>/james.mp4" type="</a:t>
            </a:r>
            <a:r>
              <a:rPr lang="de-DE" dirty="0" err="1"/>
              <a:t>video</a:t>
            </a:r>
            <a:r>
              <a:rPr lang="de-DE" dirty="0"/>
              <a:t>/mp4"&gt;</a:t>
            </a:r>
          </a:p>
          <a:p>
            <a:pPr marL="0" indent="0">
              <a:buNone/>
            </a:pPr>
            <a:r>
              <a:rPr lang="de-DE" dirty="0"/>
              <a:t>	&lt;</a:t>
            </a:r>
            <a:r>
              <a:rPr lang="de-DE" dirty="0" err="1"/>
              <a:t>source</a:t>
            </a:r>
            <a:r>
              <a:rPr lang="de-DE" dirty="0"/>
              <a:t> </a:t>
            </a:r>
            <a:r>
              <a:rPr lang="de-DE" dirty="0" err="1"/>
              <a:t>src</a:t>
            </a:r>
            <a:r>
              <a:rPr lang="de-DE" dirty="0"/>
              <a:t>="</a:t>
            </a:r>
            <a:r>
              <a:rPr lang="de-DE" dirty="0" err="1"/>
              <a:t>video</a:t>
            </a:r>
            <a:r>
              <a:rPr lang="de-DE" dirty="0"/>
              <a:t>/</a:t>
            </a:r>
            <a:r>
              <a:rPr lang="de-DE" dirty="0" err="1"/>
              <a:t>james.webm</a:t>
            </a:r>
            <a:r>
              <a:rPr lang="de-DE" dirty="0"/>
              <a:t>" type="</a:t>
            </a:r>
            <a:r>
              <a:rPr lang="de-DE" dirty="0" err="1"/>
              <a:t>video</a:t>
            </a:r>
            <a:r>
              <a:rPr lang="de-DE" dirty="0"/>
              <a:t>/</a:t>
            </a:r>
            <a:r>
              <a:rPr lang="de-DE" dirty="0" err="1"/>
              <a:t>webm</a:t>
            </a:r>
            <a:r>
              <a:rPr lang="de-DE" dirty="0"/>
              <a:t>"&gt;</a:t>
            </a:r>
          </a:p>
          <a:p>
            <a:pPr marL="0" indent="0">
              <a:buNone/>
            </a:pPr>
            <a:r>
              <a:rPr lang="de-DE" dirty="0"/>
              <a:t>	&lt;</a:t>
            </a:r>
            <a:r>
              <a:rPr lang="de-DE" dirty="0" err="1"/>
              <a:t>track</a:t>
            </a:r>
            <a:r>
              <a:rPr lang="de-DE" dirty="0"/>
              <a:t> </a:t>
            </a:r>
            <a:r>
              <a:rPr lang="de-DE" dirty="0" err="1"/>
              <a:t>kind</a:t>
            </a:r>
            <a:r>
              <a:rPr lang="de-DE" dirty="0"/>
              <a:t>="</a:t>
            </a:r>
            <a:r>
              <a:rPr lang="de-DE" dirty="0" err="1"/>
              <a:t>captions</a:t>
            </a:r>
            <a:r>
              <a:rPr lang="de-DE" dirty="0"/>
              <a:t>" </a:t>
            </a:r>
            <a:r>
              <a:rPr lang="de-DE" dirty="0" err="1">
                <a:highlight>
                  <a:srgbClr val="FFFF00"/>
                </a:highlight>
              </a:rPr>
              <a:t>src</a:t>
            </a:r>
            <a:r>
              <a:rPr lang="de-DE" dirty="0">
                <a:highlight>
                  <a:srgbClr val="FFFF00"/>
                </a:highlight>
              </a:rPr>
              <a:t>="</a:t>
            </a:r>
            <a:r>
              <a:rPr lang="de-DE" dirty="0" err="1">
                <a:highlight>
                  <a:srgbClr val="FFFF00"/>
                </a:highlight>
              </a:rPr>
              <a:t>james_subs.vtt</a:t>
            </a:r>
            <a:r>
              <a:rPr lang="de-DE" dirty="0">
                <a:highlight>
                  <a:srgbClr val="FFFF00"/>
                </a:highlight>
              </a:rPr>
              <a:t>" </a:t>
            </a:r>
            <a:r>
              <a:rPr lang="de-DE" dirty="0" err="1"/>
              <a:t>srclang</a:t>
            </a:r>
            <a:r>
              <a:rPr lang="de-DE" dirty="0"/>
              <a:t>="en"&gt;</a:t>
            </a:r>
          </a:p>
          <a:p>
            <a:pPr marL="0" indent="0">
              <a:buNone/>
            </a:pPr>
            <a:r>
              <a:rPr lang="de-DE" dirty="0"/>
              <a:t>	&lt;</a:t>
            </a:r>
            <a:r>
              <a:rPr lang="de-DE" dirty="0" err="1"/>
              <a:t>track</a:t>
            </a:r>
            <a:r>
              <a:rPr lang="de-DE" dirty="0"/>
              <a:t> </a:t>
            </a:r>
            <a:r>
              <a:rPr lang="de-DE" dirty="0" err="1"/>
              <a:t>kind</a:t>
            </a:r>
            <a:r>
              <a:rPr lang="de-DE" dirty="0"/>
              <a:t>="</a:t>
            </a:r>
            <a:r>
              <a:rPr lang="de-DE" dirty="0" err="1"/>
              <a:t>captions</a:t>
            </a:r>
            <a:r>
              <a:rPr lang="de-DE" dirty="0"/>
              <a:t>" </a:t>
            </a:r>
            <a:r>
              <a:rPr lang="de-DE" dirty="0" err="1">
                <a:highlight>
                  <a:srgbClr val="FFFF00"/>
                </a:highlight>
              </a:rPr>
              <a:t>src</a:t>
            </a:r>
            <a:r>
              <a:rPr lang="de-DE" dirty="0">
                <a:highlight>
                  <a:srgbClr val="FFFF00"/>
                </a:highlight>
              </a:rPr>
              <a:t>="james_subs.xml"</a:t>
            </a:r>
            <a:r>
              <a:rPr lang="de-DE" dirty="0"/>
              <a:t> </a:t>
            </a:r>
            <a:r>
              <a:rPr lang="de-DE" dirty="0" err="1"/>
              <a:t>srclang</a:t>
            </a:r>
            <a:r>
              <a:rPr lang="de-DE" dirty="0"/>
              <a:t>="en"&gt;</a:t>
            </a:r>
          </a:p>
          <a:p>
            <a:pPr marL="0" indent="0">
              <a:buNone/>
            </a:pPr>
            <a:r>
              <a:rPr lang="de-DE" dirty="0"/>
              <a:t>&lt;/</a:t>
            </a:r>
            <a:r>
              <a:rPr lang="de-DE" dirty="0" err="1"/>
              <a:t>video</a:t>
            </a:r>
            <a:r>
              <a:rPr lang="de-DE" dirty="0"/>
              <a:t>&gt;</a:t>
            </a:r>
          </a:p>
          <a:p>
            <a:pPr marL="0" indent="0">
              <a:buNone/>
            </a:pPr>
            <a:endParaRPr lang="de-DE" dirty="0"/>
          </a:p>
        </p:txBody>
      </p:sp>
    </p:spTree>
    <p:extLst>
      <p:ext uri="{BB962C8B-B14F-4D97-AF65-F5344CB8AC3E}">
        <p14:creationId xmlns:p14="http://schemas.microsoft.com/office/powerpoint/2010/main" val="161104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Example</a:t>
            </a:r>
            <a:r>
              <a:rPr lang="de-DE" dirty="0"/>
              <a:t>: </a:t>
            </a:r>
            <a:r>
              <a:rPr lang="de-DE" dirty="0" err="1"/>
              <a:t>Use</a:t>
            </a:r>
            <a:r>
              <a:rPr lang="de-DE" dirty="0"/>
              <a:t> </a:t>
            </a:r>
            <a:r>
              <a:rPr lang="de-DE" dirty="0" err="1"/>
              <a:t>of</a:t>
            </a:r>
            <a:r>
              <a:rPr lang="de-DE" dirty="0"/>
              <a:t> </a:t>
            </a:r>
            <a:r>
              <a:rPr lang="de-DE" dirty="0" err="1"/>
              <a:t>VTTObject</a:t>
            </a:r>
            <a:endParaRPr lang="de-DE" dirty="0"/>
          </a:p>
        </p:txBody>
      </p:sp>
      <p:sp>
        <p:nvSpPr>
          <p:cNvPr id="3" name="Inhaltsplatzhalter 2"/>
          <p:cNvSpPr>
            <a:spLocks noGrp="1"/>
          </p:cNvSpPr>
          <p:nvPr>
            <p:ph idx="1"/>
          </p:nvPr>
        </p:nvSpPr>
        <p:spPr>
          <a:xfrm>
            <a:off x="838200" y="1690688"/>
            <a:ext cx="10515600" cy="4945004"/>
          </a:xfrm>
        </p:spPr>
        <p:txBody>
          <a:bodyPr>
            <a:normAutofit fontScale="62500" lnSpcReduction="20000"/>
          </a:bodyPr>
          <a:lstStyle/>
          <a:p>
            <a:pPr marL="0" indent="0">
              <a:buNone/>
            </a:pPr>
            <a:r>
              <a:rPr lang="de-DE" dirty="0" err="1">
                <a:latin typeface="Courier New" panose="02070309020205020404" pitchFamily="49" charset="0"/>
                <a:cs typeface="Courier New" panose="02070309020205020404" pitchFamily="49" charset="0"/>
              </a:rPr>
              <a:t>var</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myVideo</a:t>
            </a:r>
            <a:r>
              <a:rPr lang="de-DE" dirty="0">
                <a:latin typeface="Courier New" panose="02070309020205020404" pitchFamily="49" charset="0"/>
                <a:cs typeface="Courier New" panose="02070309020205020404" pitchFamily="49" charset="0"/>
              </a:rPr>
              <a:t> = </a:t>
            </a:r>
            <a:r>
              <a:rPr lang="de-DE" dirty="0" err="1">
                <a:latin typeface="Courier New" panose="02070309020205020404" pitchFamily="49" charset="0"/>
                <a:cs typeface="Courier New" panose="02070309020205020404" pitchFamily="49" charset="0"/>
              </a:rPr>
              <a:t>document.getElementById</a:t>
            </a:r>
            <a:r>
              <a:rPr lang="de-DE" dirty="0">
                <a:latin typeface="Courier New" panose="02070309020205020404" pitchFamily="49" charset="0"/>
                <a:cs typeface="Courier New" panose="02070309020205020404" pitchFamily="49" charset="0"/>
              </a:rPr>
              <a:t>("</a:t>
            </a:r>
            <a:r>
              <a:rPr lang="de-DE" dirty="0" err="1">
                <a:latin typeface="Courier New" panose="02070309020205020404" pitchFamily="49" charset="0"/>
                <a:cs typeface="Courier New" panose="02070309020205020404" pitchFamily="49" charset="0"/>
              </a:rPr>
              <a:t>video_id</a:t>
            </a:r>
            <a:r>
              <a:rPr lang="de-DE" dirty="0">
                <a:latin typeface="Courier New" panose="02070309020205020404" pitchFamily="49" charset="0"/>
                <a:cs typeface="Courier New" panose="02070309020205020404" pitchFamily="49" charset="0"/>
              </a:rPr>
              <a:t>");</a:t>
            </a:r>
          </a:p>
          <a:p>
            <a:pPr marL="0" indent="0">
              <a:buNone/>
            </a:pPr>
            <a:r>
              <a:rPr lang="de-DE" dirty="0" err="1">
                <a:latin typeface="Courier New" panose="02070309020205020404" pitchFamily="49" charset="0"/>
                <a:cs typeface="Courier New" panose="02070309020205020404" pitchFamily="49" charset="0"/>
              </a:rPr>
              <a:t>var</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myTrack</a:t>
            </a:r>
            <a:r>
              <a:rPr lang="de-DE" dirty="0">
                <a:latin typeface="Courier New" panose="02070309020205020404" pitchFamily="49" charset="0"/>
                <a:cs typeface="Courier New" panose="02070309020205020404" pitchFamily="49" charset="0"/>
              </a:rPr>
              <a:t> = </a:t>
            </a:r>
            <a:r>
              <a:rPr lang="de-DE" dirty="0" err="1">
                <a:latin typeface="Courier New" panose="02070309020205020404" pitchFamily="49" charset="0"/>
                <a:cs typeface="Courier New" panose="02070309020205020404" pitchFamily="49" charset="0"/>
              </a:rPr>
              <a:t>myVideo.addTextTrack</a:t>
            </a:r>
            <a:r>
              <a:rPr lang="de-DE" dirty="0">
                <a:latin typeface="Courier New" panose="02070309020205020404" pitchFamily="49" charset="0"/>
                <a:cs typeface="Courier New" panose="02070309020205020404" pitchFamily="49" charset="0"/>
              </a:rPr>
              <a:t>("</a:t>
            </a:r>
            <a:r>
              <a:rPr lang="de-DE" dirty="0" err="1">
                <a:latin typeface="Courier New" panose="02070309020205020404" pitchFamily="49" charset="0"/>
                <a:cs typeface="Courier New" panose="02070309020205020404" pitchFamily="49" charset="0"/>
              </a:rPr>
              <a:t>captions</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test</a:t>
            </a:r>
            <a:r>
              <a:rPr lang="de-DE" dirty="0">
                <a:latin typeface="Courier New" panose="02070309020205020404" pitchFamily="49" charset="0"/>
                <a:cs typeface="Courier New" panose="02070309020205020404" pitchFamily="49" charset="0"/>
              </a:rPr>
              <a:t>", "en");</a:t>
            </a:r>
          </a:p>
          <a:p>
            <a:pPr marL="0" indent="0">
              <a:buNone/>
            </a:pPr>
            <a:endParaRPr lang="de-DE" dirty="0">
              <a:latin typeface="Courier New" panose="02070309020205020404" pitchFamily="49" charset="0"/>
              <a:cs typeface="Courier New" panose="02070309020205020404" pitchFamily="49" charset="0"/>
            </a:endParaRPr>
          </a:p>
          <a:p>
            <a:pPr marL="0" indent="0">
              <a:buNone/>
            </a:pPr>
            <a:r>
              <a:rPr lang="de-DE" dirty="0" err="1">
                <a:latin typeface="Courier New" panose="02070309020205020404" pitchFamily="49" charset="0"/>
                <a:cs typeface="Courier New" panose="02070309020205020404" pitchFamily="49" charset="0"/>
              </a:rPr>
              <a:t>var</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myCue</a:t>
            </a:r>
            <a:r>
              <a:rPr lang="de-DE" dirty="0">
                <a:latin typeface="Courier New" panose="02070309020205020404" pitchFamily="49" charset="0"/>
                <a:cs typeface="Courier New" panose="02070309020205020404" pitchFamily="49" charset="0"/>
              </a:rPr>
              <a:t> = </a:t>
            </a:r>
            <a:r>
              <a:rPr lang="de-DE" dirty="0" err="1">
                <a:highlight>
                  <a:srgbClr val="FFFF00"/>
                </a:highlight>
                <a:latin typeface="Courier New" panose="02070309020205020404" pitchFamily="49" charset="0"/>
                <a:cs typeface="Courier New" panose="02070309020205020404" pitchFamily="49" charset="0"/>
              </a:rPr>
              <a:t>new</a:t>
            </a:r>
            <a:r>
              <a:rPr lang="de-DE" dirty="0">
                <a:highlight>
                  <a:srgbClr val="FFFF00"/>
                </a:highlight>
                <a:latin typeface="Courier New" panose="02070309020205020404" pitchFamily="49" charset="0"/>
                <a:cs typeface="Courier New" panose="02070309020205020404" pitchFamily="49" charset="0"/>
              </a:rPr>
              <a:t> </a:t>
            </a:r>
            <a:r>
              <a:rPr lang="de-DE" dirty="0" err="1">
                <a:highlight>
                  <a:srgbClr val="FFFF00"/>
                </a:highlight>
                <a:latin typeface="Courier New" panose="02070309020205020404" pitchFamily="49" charset="0"/>
                <a:cs typeface="Courier New" panose="02070309020205020404" pitchFamily="49" charset="0"/>
              </a:rPr>
              <a:t>VTTCue</a:t>
            </a:r>
            <a:r>
              <a:rPr lang="de-DE" dirty="0">
                <a:highlight>
                  <a:srgbClr val="FFFF00"/>
                </a:highlight>
                <a:latin typeface="Courier New" panose="02070309020205020404" pitchFamily="49" charset="0"/>
                <a:cs typeface="Courier New" panose="02070309020205020404" pitchFamily="49" charset="0"/>
              </a:rPr>
              <a:t>(0, 2, "");</a:t>
            </a:r>
          </a:p>
          <a:p>
            <a:pPr marL="0" indent="0">
              <a:buNone/>
            </a:pPr>
            <a:r>
              <a:rPr lang="de-DE" dirty="0" err="1">
                <a:latin typeface="Courier New" panose="02070309020205020404" pitchFamily="49" charset="0"/>
                <a:cs typeface="Courier New" panose="02070309020205020404" pitchFamily="49" charset="0"/>
              </a:rPr>
              <a:t>myCue.htmlPayload</a:t>
            </a:r>
            <a:r>
              <a:rPr lang="de-DE" dirty="0">
                <a:latin typeface="Courier New" panose="02070309020205020404" pitchFamily="49" charset="0"/>
                <a:cs typeface="Courier New" panose="02070309020205020404" pitchFamily="49" charset="0"/>
              </a:rPr>
              <a:t> = "...";</a:t>
            </a:r>
          </a:p>
          <a:p>
            <a:pPr marL="0" indent="0">
              <a:buNone/>
            </a:pPr>
            <a:endParaRPr lang="de-DE" dirty="0">
              <a:latin typeface="Courier New" panose="02070309020205020404" pitchFamily="49" charset="0"/>
              <a:cs typeface="Courier New" panose="02070309020205020404" pitchFamily="49" charset="0"/>
            </a:endParaRPr>
          </a:p>
          <a:p>
            <a:pPr marL="0" indent="0">
              <a:buNone/>
            </a:pPr>
            <a:r>
              <a:rPr lang="de-DE" dirty="0" err="1">
                <a:latin typeface="Courier New" panose="02070309020205020404" pitchFamily="49" charset="0"/>
                <a:cs typeface="Courier New" panose="02070309020205020404" pitchFamily="49" charset="0"/>
              </a:rPr>
              <a:t>myCue.onenter</a:t>
            </a:r>
            <a:r>
              <a:rPr lang="de-DE" dirty="0">
                <a:latin typeface="Courier New" panose="02070309020205020404" pitchFamily="49" charset="0"/>
                <a:cs typeface="Courier New" panose="02070309020205020404" pitchFamily="49" charset="0"/>
              </a:rPr>
              <a:t> = </a:t>
            </a:r>
            <a:r>
              <a:rPr lang="de-DE" dirty="0" err="1">
                <a:latin typeface="Courier New" panose="02070309020205020404" pitchFamily="49" charset="0"/>
                <a:cs typeface="Courier New" panose="02070309020205020404" pitchFamily="49" charset="0"/>
              </a:rPr>
              <a:t>function</a:t>
            </a:r>
            <a:r>
              <a:rPr lang="de-DE" dirty="0">
                <a:latin typeface="Courier New" panose="02070309020205020404" pitchFamily="49" charset="0"/>
                <a:cs typeface="Courier New" panose="02070309020205020404" pitchFamily="49" charset="0"/>
              </a:rPr>
              <a:t>() {</a:t>
            </a:r>
          </a:p>
          <a:p>
            <a:pPr marL="0" indent="0">
              <a:buNone/>
            </a:pP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overlay</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video</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with</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html</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payload</a:t>
            </a:r>
            <a:endParaRPr lang="de-DE" dirty="0">
              <a:latin typeface="Courier New" panose="02070309020205020404" pitchFamily="49" charset="0"/>
              <a:cs typeface="Courier New" panose="02070309020205020404" pitchFamily="49" charset="0"/>
            </a:endParaRPr>
          </a:p>
          <a:p>
            <a:pPr marL="0" indent="0">
              <a:buNone/>
            </a:pPr>
            <a:r>
              <a:rPr lang="de-DE" dirty="0">
                <a:latin typeface="Courier New" panose="02070309020205020404" pitchFamily="49" charset="0"/>
                <a:cs typeface="Courier New" panose="02070309020205020404" pitchFamily="49" charset="0"/>
              </a:rPr>
              <a:t>};</a:t>
            </a:r>
          </a:p>
          <a:p>
            <a:pPr marL="0" indent="0">
              <a:buNone/>
            </a:pPr>
            <a:endParaRPr lang="de-DE" dirty="0">
              <a:latin typeface="Courier New" panose="02070309020205020404" pitchFamily="49" charset="0"/>
              <a:cs typeface="Courier New" panose="02070309020205020404" pitchFamily="49" charset="0"/>
            </a:endParaRPr>
          </a:p>
          <a:p>
            <a:pPr marL="0" indent="0">
              <a:buNone/>
            </a:pPr>
            <a:r>
              <a:rPr lang="de-DE" dirty="0" err="1">
                <a:latin typeface="Courier New" panose="02070309020205020404" pitchFamily="49" charset="0"/>
                <a:cs typeface="Courier New" panose="02070309020205020404" pitchFamily="49" charset="0"/>
              </a:rPr>
              <a:t>myCue.onexit</a:t>
            </a:r>
            <a:r>
              <a:rPr lang="de-DE" dirty="0">
                <a:latin typeface="Courier New" panose="02070309020205020404" pitchFamily="49" charset="0"/>
                <a:cs typeface="Courier New" panose="02070309020205020404" pitchFamily="49" charset="0"/>
              </a:rPr>
              <a:t> = </a:t>
            </a:r>
            <a:r>
              <a:rPr lang="de-DE" dirty="0" err="1">
                <a:latin typeface="Courier New" panose="02070309020205020404" pitchFamily="49" charset="0"/>
                <a:cs typeface="Courier New" panose="02070309020205020404" pitchFamily="49" charset="0"/>
              </a:rPr>
              <a:t>function</a:t>
            </a:r>
            <a:r>
              <a:rPr lang="de-DE" dirty="0">
                <a:latin typeface="Courier New" panose="02070309020205020404" pitchFamily="49" charset="0"/>
                <a:cs typeface="Courier New" panose="02070309020205020404" pitchFamily="49" charset="0"/>
              </a:rPr>
              <a:t>() {</a:t>
            </a:r>
          </a:p>
          <a:p>
            <a:pPr marL="0" indent="0">
              <a:buNone/>
            </a:pP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remove</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video</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with</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html</a:t>
            </a:r>
            <a:r>
              <a:rPr lang="de-DE" dirty="0">
                <a:latin typeface="Courier New" panose="02070309020205020404" pitchFamily="49" charset="0"/>
                <a:cs typeface="Courier New" panose="02070309020205020404" pitchFamily="49" charset="0"/>
              </a:rPr>
              <a:t> </a:t>
            </a:r>
            <a:r>
              <a:rPr lang="de-DE" dirty="0" err="1">
                <a:latin typeface="Courier New" panose="02070309020205020404" pitchFamily="49" charset="0"/>
                <a:cs typeface="Courier New" panose="02070309020205020404" pitchFamily="49" charset="0"/>
              </a:rPr>
              <a:t>payload</a:t>
            </a:r>
            <a:endParaRPr lang="de-DE" dirty="0">
              <a:latin typeface="Courier New" panose="02070309020205020404" pitchFamily="49" charset="0"/>
              <a:cs typeface="Courier New" panose="02070309020205020404" pitchFamily="49" charset="0"/>
            </a:endParaRPr>
          </a:p>
          <a:p>
            <a:pPr marL="0" indent="0">
              <a:buNone/>
            </a:pPr>
            <a:r>
              <a:rPr lang="de-DE" dirty="0">
                <a:latin typeface="Courier New" panose="02070309020205020404" pitchFamily="49" charset="0"/>
                <a:cs typeface="Courier New" panose="02070309020205020404" pitchFamily="49" charset="0"/>
              </a:rPr>
              <a:t>};</a:t>
            </a:r>
          </a:p>
          <a:p>
            <a:pPr marL="0" indent="0">
              <a:buNone/>
            </a:pPr>
            <a:endParaRPr lang="de-DE" dirty="0">
              <a:latin typeface="Courier New" panose="02070309020205020404" pitchFamily="49" charset="0"/>
              <a:cs typeface="Courier New" panose="02070309020205020404" pitchFamily="49" charset="0"/>
            </a:endParaRPr>
          </a:p>
          <a:p>
            <a:pPr marL="0" indent="0">
              <a:buNone/>
            </a:pPr>
            <a:r>
              <a:rPr lang="de-DE" dirty="0" err="1">
                <a:latin typeface="Courier New" panose="02070309020205020404" pitchFamily="49" charset="0"/>
                <a:cs typeface="Courier New" panose="02070309020205020404" pitchFamily="49" charset="0"/>
              </a:rPr>
              <a:t>myTrack.addCue</a:t>
            </a:r>
            <a:r>
              <a:rPr lang="de-DE" dirty="0">
                <a:latin typeface="Courier New" panose="02070309020205020404" pitchFamily="49" charset="0"/>
                <a:cs typeface="Courier New" panose="02070309020205020404" pitchFamily="49" charset="0"/>
              </a:rPr>
              <a:t>(</a:t>
            </a:r>
            <a:r>
              <a:rPr lang="de-DE" dirty="0" err="1">
                <a:latin typeface="Courier New" panose="02070309020205020404" pitchFamily="49" charset="0"/>
                <a:cs typeface="Courier New" panose="02070309020205020404" pitchFamily="49" charset="0"/>
              </a:rPr>
              <a:t>myCue</a:t>
            </a:r>
            <a:r>
              <a:rPr lang="de-DE"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7990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a:t>Discussion</a:t>
            </a:r>
            <a:r>
              <a:rPr lang="de-DE" dirty="0"/>
              <a:t> TPAC 2016</a:t>
            </a:r>
          </a:p>
        </p:txBody>
      </p:sp>
      <p:sp>
        <p:nvSpPr>
          <p:cNvPr id="5" name="Textplatzhalter 4"/>
          <p:cNvSpPr>
            <a:spLocks noGrp="1"/>
          </p:cNvSpPr>
          <p:nvPr>
            <p:ph type="body" idx="1"/>
          </p:nvPr>
        </p:nvSpPr>
        <p:spPr/>
        <p:txBody>
          <a:bodyPr/>
          <a:lstStyle/>
          <a:p>
            <a:endParaRPr lang="de-DE"/>
          </a:p>
        </p:txBody>
      </p:sp>
    </p:spTree>
    <p:extLst>
      <p:ext uri="{BB962C8B-B14F-4D97-AF65-F5344CB8AC3E}">
        <p14:creationId xmlns:p14="http://schemas.microsoft.com/office/powerpoint/2010/main" val="27846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Why</a:t>
            </a:r>
            <a:r>
              <a:rPr lang="de-DE" dirty="0"/>
              <a:t> not </a:t>
            </a:r>
            <a:r>
              <a:rPr lang="de-DE" dirty="0" err="1"/>
              <a:t>use</a:t>
            </a:r>
            <a:r>
              <a:rPr lang="de-DE" dirty="0"/>
              <a:t> </a:t>
            </a:r>
            <a:r>
              <a:rPr lang="de-DE" dirty="0" err="1"/>
              <a:t>DataCue</a:t>
            </a:r>
            <a:r>
              <a:rPr lang="de-DE" dirty="0"/>
              <a:t>?</a:t>
            </a:r>
          </a:p>
        </p:txBody>
      </p:sp>
      <p:sp>
        <p:nvSpPr>
          <p:cNvPr id="3" name="Inhaltsplatzhalter 2"/>
          <p:cNvSpPr>
            <a:spLocks noGrp="1"/>
          </p:cNvSpPr>
          <p:nvPr>
            <p:ph idx="1"/>
          </p:nvPr>
        </p:nvSpPr>
        <p:spPr>
          <a:xfrm>
            <a:off x="838200" y="1825625"/>
            <a:ext cx="10713440" cy="4351338"/>
          </a:xfrm>
        </p:spPr>
        <p:txBody>
          <a:bodyPr>
            <a:normAutofit/>
          </a:bodyPr>
          <a:lstStyle/>
          <a:p>
            <a:pPr marL="0" indent="0">
              <a:buNone/>
            </a:pPr>
            <a:r>
              <a:rPr lang="en-US" i="1" dirty="0" err="1"/>
              <a:t>cyril</a:t>
            </a:r>
            <a:r>
              <a:rPr lang="en-US" dirty="0"/>
              <a:t>: I checked that </a:t>
            </a:r>
            <a:r>
              <a:rPr lang="en-US" dirty="0" err="1"/>
              <a:t>DataCue</a:t>
            </a:r>
            <a:r>
              <a:rPr lang="en-US" dirty="0"/>
              <a:t> in HTML5.1 is specified and has a constructor.</a:t>
            </a:r>
          </a:p>
          <a:p>
            <a:pPr marL="0" indent="0">
              <a:buNone/>
            </a:pPr>
            <a:endParaRPr lang="en-US" dirty="0"/>
          </a:p>
          <a:p>
            <a:pPr marL="0" indent="0">
              <a:buNone/>
            </a:pPr>
            <a:r>
              <a:rPr lang="en-US" i="1" dirty="0" err="1"/>
              <a:t>ericc</a:t>
            </a:r>
            <a:r>
              <a:rPr lang="en-US" dirty="0"/>
              <a:t>: It does not render.</a:t>
            </a:r>
          </a:p>
          <a:p>
            <a:pPr marL="0" indent="0">
              <a:buNone/>
            </a:pPr>
            <a:endParaRPr lang="en-US" dirty="0"/>
          </a:p>
          <a:p>
            <a:pPr marL="0" indent="0">
              <a:buNone/>
            </a:pPr>
            <a:r>
              <a:rPr lang="en-US" i="1" dirty="0"/>
              <a:t>atai2</a:t>
            </a:r>
            <a:r>
              <a:rPr lang="en-US" dirty="0"/>
              <a:t>: It does not work with @kind=captions</a:t>
            </a:r>
          </a:p>
          <a:p>
            <a:pPr marL="0" indent="0">
              <a:buNone/>
            </a:pPr>
            <a:endParaRPr lang="en-US" dirty="0"/>
          </a:p>
          <a:p>
            <a:pPr marL="0" indent="0">
              <a:buNone/>
            </a:pPr>
            <a:r>
              <a:rPr lang="en-US" i="1" dirty="0" err="1"/>
              <a:t>ericc</a:t>
            </a:r>
            <a:r>
              <a:rPr lang="en-US" dirty="0"/>
              <a:t>: Correct.</a:t>
            </a:r>
          </a:p>
          <a:p>
            <a:pPr marL="0" indent="0">
              <a:buNone/>
            </a:pPr>
            <a:endParaRPr lang="de-DE" dirty="0"/>
          </a:p>
        </p:txBody>
      </p:sp>
    </p:spTree>
    <p:extLst>
      <p:ext uri="{BB962C8B-B14F-4D97-AF65-F5344CB8AC3E}">
        <p14:creationId xmlns:p14="http://schemas.microsoft.com/office/powerpoint/2010/main" val="120942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Use</a:t>
            </a:r>
            <a:r>
              <a:rPr lang="de-DE" dirty="0"/>
              <a:t> </a:t>
            </a:r>
            <a:r>
              <a:rPr lang="de-DE" dirty="0" err="1"/>
              <a:t>case</a:t>
            </a:r>
            <a:r>
              <a:rPr lang="de-DE" dirty="0"/>
              <a:t> </a:t>
            </a:r>
            <a:r>
              <a:rPr lang="de-DE" dirty="0" err="1"/>
              <a:t>for</a:t>
            </a:r>
            <a:r>
              <a:rPr lang="de-DE" dirty="0"/>
              <a:t> type </a:t>
            </a:r>
            <a:r>
              <a:rPr lang="de-DE" dirty="0" err="1"/>
              <a:t>attribute</a:t>
            </a:r>
            <a:r>
              <a:rPr lang="de-DE" dirty="0"/>
              <a:t>?</a:t>
            </a:r>
          </a:p>
        </p:txBody>
      </p:sp>
      <p:sp>
        <p:nvSpPr>
          <p:cNvPr id="3" name="Inhaltsplatzhalter 2"/>
          <p:cNvSpPr>
            <a:spLocks noGrp="1"/>
          </p:cNvSpPr>
          <p:nvPr>
            <p:ph idx="1"/>
          </p:nvPr>
        </p:nvSpPr>
        <p:spPr/>
        <p:txBody>
          <a:bodyPr/>
          <a:lstStyle/>
          <a:p>
            <a:pPr marL="0" indent="0">
              <a:buNone/>
            </a:pPr>
            <a:endParaRPr lang="en-US" dirty="0"/>
          </a:p>
          <a:p>
            <a:pPr marL="0" indent="0">
              <a:buNone/>
            </a:pPr>
            <a:r>
              <a:rPr lang="en-US" i="1" dirty="0" err="1"/>
              <a:t>zcorpan</a:t>
            </a:r>
            <a:r>
              <a:rPr lang="en-US" dirty="0"/>
              <a:t>: The main use would be avoiding download of definitely not supported data.</a:t>
            </a:r>
          </a:p>
          <a:p>
            <a:pPr marL="0" indent="0">
              <a:buNone/>
            </a:pPr>
            <a:endParaRPr lang="en-US" dirty="0"/>
          </a:p>
          <a:p>
            <a:pPr marL="0" indent="0">
              <a:buNone/>
            </a:pPr>
            <a:r>
              <a:rPr lang="en-US" i="1" dirty="0" err="1"/>
              <a:t>ericc</a:t>
            </a:r>
            <a:r>
              <a:rPr lang="en-US" dirty="0"/>
              <a:t>: It could be helpful too - in </a:t>
            </a:r>
            <a:r>
              <a:rPr lang="en-US" dirty="0" err="1"/>
              <a:t>webkit</a:t>
            </a:r>
            <a:r>
              <a:rPr lang="en-US" dirty="0"/>
              <a:t> we populate a menu with the tracks, and we get bug reports that some tracks are not functional and the reason is that the UA doesn't understand the format.</a:t>
            </a:r>
            <a:endParaRPr lang="de-DE" dirty="0"/>
          </a:p>
        </p:txBody>
      </p:sp>
    </p:spTree>
    <p:extLst>
      <p:ext uri="{BB962C8B-B14F-4D97-AF65-F5344CB8AC3E}">
        <p14:creationId xmlns:p14="http://schemas.microsoft.com/office/powerpoint/2010/main" val="301978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Missing</a:t>
            </a:r>
            <a:r>
              <a:rPr lang="de-DE" dirty="0"/>
              <a:t> </a:t>
            </a:r>
            <a:r>
              <a:rPr lang="de-DE" dirty="0" err="1"/>
              <a:t>rendering</a:t>
            </a:r>
            <a:r>
              <a:rPr lang="de-DE" dirty="0"/>
              <a:t> </a:t>
            </a:r>
            <a:r>
              <a:rPr lang="de-DE" dirty="0" err="1"/>
              <a:t>rules</a:t>
            </a:r>
            <a:r>
              <a:rPr lang="de-DE" dirty="0"/>
              <a:t> </a:t>
            </a:r>
            <a:r>
              <a:rPr lang="de-DE" dirty="0" err="1"/>
              <a:t>for</a:t>
            </a:r>
            <a:r>
              <a:rPr lang="de-DE" dirty="0"/>
              <a:t> </a:t>
            </a:r>
            <a:r>
              <a:rPr lang="de-DE" dirty="0" err="1"/>
              <a:t>other</a:t>
            </a:r>
            <a:r>
              <a:rPr lang="de-DE" dirty="0"/>
              <a:t> </a:t>
            </a:r>
            <a:r>
              <a:rPr lang="de-DE" dirty="0" err="1"/>
              <a:t>formats</a:t>
            </a:r>
            <a:r>
              <a:rPr lang="de-DE" dirty="0"/>
              <a:t>?</a:t>
            </a:r>
          </a:p>
        </p:txBody>
      </p:sp>
      <p:sp>
        <p:nvSpPr>
          <p:cNvPr id="3" name="Inhaltsplatzhalter 2"/>
          <p:cNvSpPr>
            <a:spLocks noGrp="1"/>
          </p:cNvSpPr>
          <p:nvPr>
            <p:ph idx="1"/>
          </p:nvPr>
        </p:nvSpPr>
        <p:spPr/>
        <p:txBody>
          <a:bodyPr/>
          <a:lstStyle/>
          <a:p>
            <a:pPr marL="0" indent="0">
              <a:buNone/>
            </a:pPr>
            <a:r>
              <a:rPr lang="en-US" i="1" dirty="0" err="1"/>
              <a:t>zcorpan</a:t>
            </a:r>
            <a:r>
              <a:rPr lang="en-US" dirty="0"/>
              <a:t>: I think if we really want to have web developers implement other text track formats then we should expose the primitives for rendering stuff on a video.</a:t>
            </a:r>
          </a:p>
          <a:p>
            <a:endParaRPr lang="en-US" dirty="0"/>
          </a:p>
          <a:p>
            <a:pPr marL="0" indent="0">
              <a:buNone/>
            </a:pPr>
            <a:r>
              <a:rPr lang="en-US" i="1" dirty="0" err="1"/>
              <a:t>ericc</a:t>
            </a:r>
            <a:r>
              <a:rPr lang="en-US" dirty="0"/>
              <a:t>: We would need to expose more 'knobs' on the interface for adjusting the display of cues.</a:t>
            </a:r>
          </a:p>
          <a:p>
            <a:endParaRPr lang="en-US" dirty="0"/>
          </a:p>
          <a:p>
            <a:pPr marL="0" indent="0">
              <a:buNone/>
            </a:pPr>
            <a:r>
              <a:rPr lang="en-US" i="1" dirty="0" err="1"/>
              <a:t>zcorpan</a:t>
            </a:r>
            <a:r>
              <a:rPr lang="en-US" dirty="0"/>
              <a:t>: It's not that we need the rendering rules, but that the web developer is in control of the rendering.</a:t>
            </a:r>
          </a:p>
          <a:p>
            <a:endParaRPr lang="de-DE" dirty="0"/>
          </a:p>
        </p:txBody>
      </p:sp>
    </p:spTree>
    <p:extLst>
      <p:ext uri="{BB962C8B-B14F-4D97-AF65-F5344CB8AC3E}">
        <p14:creationId xmlns:p14="http://schemas.microsoft.com/office/powerpoint/2010/main" val="20952573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Breitbild</PresentationFormat>
  <Paragraphs>95</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Courier New</vt:lpstr>
      <vt:lpstr>Office</vt:lpstr>
      <vt:lpstr>Subtitle format support in TextTrack and TextTrackCue</vt:lpstr>
      <vt:lpstr>Agenda</vt:lpstr>
      <vt:lpstr>Breakout Session TPAC 2016 (Lisbon)</vt:lpstr>
      <vt:lpstr>Example: Missing type attribute</vt:lpstr>
      <vt:lpstr>Example: Use of VTTObject</vt:lpstr>
      <vt:lpstr>Discussion TPAC 2016</vt:lpstr>
      <vt:lpstr>Why not use DataCue?</vt:lpstr>
      <vt:lpstr>Use case for type attribute?</vt:lpstr>
      <vt:lpstr>Missing rendering rules for other formats?</vt:lpstr>
      <vt:lpstr>Re-use of current track/cue implementations</vt:lpstr>
      <vt:lpstr>Conclusion TPAC 2016</vt:lpstr>
      <vt:lpstr>What does HTML5 say?</vt:lpstr>
      <vt:lpstr>What does HTML5 say about … type?</vt:lpstr>
      <vt:lpstr>What does HTML5 say about … type?</vt:lpstr>
      <vt:lpstr> What does HTML5 say about … other formats?  </vt:lpstr>
      <vt:lpstr> What does HTML5 say about … other formats? </vt:lpstr>
      <vt:lpstr>What does HTML5 say about … other formats?</vt:lpstr>
      <vt:lpstr>Discussion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Subtitle format support in TextTrack and TextTrackCue</dc:title>
  <dc:creator>Tai, Andreas</dc:creator>
  <cp:lastModifiedBy>Tai, Andreas</cp:lastModifiedBy>
  <cp:revision>15</cp:revision>
  <dcterms:created xsi:type="dcterms:W3CDTF">2017-11-08T15:37:01Z</dcterms:created>
  <dcterms:modified xsi:type="dcterms:W3CDTF">2017-11-08T18:58:21Z</dcterms:modified>
</cp:coreProperties>
</file>