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70" r:id="rId2"/>
  </p:sldMasterIdLst>
  <p:notesMasterIdLst>
    <p:notesMasterId r:id="rId14"/>
  </p:notesMasterIdLst>
  <p:sldIdLst>
    <p:sldId id="294" r:id="rId3"/>
    <p:sldId id="297" r:id="rId4"/>
    <p:sldId id="298" r:id="rId5"/>
    <p:sldId id="302" r:id="rId6"/>
    <p:sldId id="304" r:id="rId7"/>
    <p:sldId id="299" r:id="rId8"/>
    <p:sldId id="300" r:id="rId9"/>
    <p:sldId id="305" r:id="rId10"/>
    <p:sldId id="307" r:id="rId11"/>
    <p:sldId id="301" r:id="rId12"/>
    <p:sldId id="306" r:id="rId13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003D"/>
    <a:srgbClr val="F2F2F2"/>
    <a:srgbClr val="FF9900"/>
    <a:srgbClr val="FF9933"/>
    <a:srgbClr val="FCF1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90038" autoAdjust="0"/>
  </p:normalViewPr>
  <p:slideViewPr>
    <p:cSldViewPr showGuides="1">
      <p:cViewPr varScale="1">
        <p:scale>
          <a:sx n="56" d="100"/>
          <a:sy n="56" d="100"/>
        </p:scale>
        <p:origin x="-84" y="-28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B4FD2-6FE7-4A5F-B0E0-D3EFE6D1DCC6}" type="datetimeFigureOut">
              <a:rPr lang="ko-KR" altLang="en-US" smtClean="0"/>
              <a:t>2014-10-29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511ED-29A6-4E8D-9F34-C5AEF329A0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67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ko-K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31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6645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93675" y="980731"/>
            <a:ext cx="9518650" cy="5400599"/>
          </a:xfrm>
          <a:prstGeom prst="rect">
            <a:avLst/>
          </a:prstGeom>
        </p:spPr>
        <p:txBody>
          <a:bodyPr/>
          <a:lstStyle>
            <a:lvl1pPr marL="0" indent="0" algn="l" rtl="0" eaLnBrk="0" fontAlgn="base" latinLnBrk="1" hangingPunct="0">
              <a:spcBef>
                <a:spcPct val="0"/>
              </a:spcBef>
              <a:spcAft>
                <a:spcPts val="1200"/>
              </a:spcAft>
              <a:buFont typeface="Wingdings" pitchFamily="2" charset="2"/>
              <a:buNone/>
              <a:defRPr kumimoji="1" lang="ko-KR" altLang="en-US" sz="3200" b="0" kern="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Arial" panose="020B0604020202020204" pitchFamily="34" charset="0"/>
              </a:defRPr>
            </a:lvl1pPr>
            <a:lvl2pPr marL="342900" indent="-254000" algn="l" rtl="0" fontAlgn="base" latinLnBrk="1">
              <a:spcBef>
                <a:spcPts val="600"/>
              </a:spcBef>
              <a:spcAft>
                <a:spcPct val="0"/>
              </a:spcAft>
              <a:buClr>
                <a:srgbClr val="D6006B"/>
              </a:buClr>
              <a:buFont typeface="Arial" panose="020B0604020202020204" pitchFamily="34" charset="0"/>
              <a:buChar char="•"/>
              <a:defRPr kumimoji="1" lang="ko-KR" altLang="en-US" sz="2400" kern="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612000" indent="-228600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defRPr>
            </a:lvl3pPr>
            <a:lvl4pPr marL="720000" indent="-228600">
              <a:buFont typeface="Wingdings" pitchFamily="2" charset="2"/>
              <a:buChar char="ü"/>
              <a:defRPr sz="1800"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defRPr>
            </a:lvl4pPr>
            <a:lvl5pPr>
              <a:defRPr sz="1200">
                <a:latin typeface="+mn-lt"/>
                <a:ea typeface="+mn-ea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</p:txBody>
      </p:sp>
      <p:sp>
        <p:nvSpPr>
          <p:cNvPr id="20" name="제목 19"/>
          <p:cNvSpPr>
            <a:spLocks noGrp="1"/>
          </p:cNvSpPr>
          <p:nvPr>
            <p:ph type="title"/>
          </p:nvPr>
        </p:nvSpPr>
        <p:spPr>
          <a:xfrm>
            <a:off x="193675" y="71315"/>
            <a:ext cx="9511853" cy="621382"/>
          </a:xfrm>
          <a:prstGeom prst="rect">
            <a:avLst/>
          </a:prstGeom>
        </p:spPr>
        <p:txBody>
          <a:bodyPr anchor="ctr"/>
          <a:lstStyle>
            <a:lvl1pPr>
              <a:defRPr sz="3200" b="0">
                <a:latin typeface="다음_Regular" panose="02000603060000000000" pitchFamily="2" charset="-127"/>
                <a:ea typeface="다음_Regular" panose="02000603060000000000" pitchFamily="2" charset="-127"/>
                <a:cs typeface="Arial" panose="020B0604020202020204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4312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0804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93675" y="980731"/>
            <a:ext cx="9518650" cy="5400599"/>
          </a:xfrm>
          <a:prstGeom prst="rect">
            <a:avLst/>
          </a:prstGeom>
        </p:spPr>
        <p:txBody>
          <a:bodyPr/>
          <a:lstStyle>
            <a:lvl1pPr marL="0" indent="0" algn="l" rtl="0" eaLnBrk="0" fontAlgn="base" latinLnBrk="1" hangingPunct="0">
              <a:spcBef>
                <a:spcPct val="0"/>
              </a:spcBef>
              <a:spcAft>
                <a:spcPts val="1200"/>
              </a:spcAft>
              <a:buFont typeface="Wingdings" pitchFamily="2" charset="2"/>
              <a:buNone/>
              <a:defRPr kumimoji="1" lang="ko-KR" altLang="en-US" sz="3200" b="0" kern="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Arial" panose="020B0604020202020204" pitchFamily="34" charset="0"/>
              </a:defRPr>
            </a:lvl1pPr>
            <a:lvl2pPr marL="342900" indent="-254000" algn="l" rtl="0" fontAlgn="base" latinLnBrk="1">
              <a:spcBef>
                <a:spcPts val="600"/>
              </a:spcBef>
              <a:spcAft>
                <a:spcPct val="0"/>
              </a:spcAft>
              <a:buClr>
                <a:srgbClr val="D6006B"/>
              </a:buClr>
              <a:buFont typeface="Arial" panose="020B0604020202020204" pitchFamily="34" charset="0"/>
              <a:buChar char="•"/>
              <a:defRPr kumimoji="1" lang="ko-KR" altLang="en-US" sz="2400" kern="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612000" indent="-228600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defRPr>
            </a:lvl3pPr>
            <a:lvl4pPr marL="720000" indent="-228600">
              <a:buFont typeface="Wingdings" pitchFamily="2" charset="2"/>
              <a:buChar char="ü"/>
              <a:defRPr sz="1800"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defRPr>
            </a:lvl4pPr>
            <a:lvl5pPr>
              <a:defRPr sz="1200">
                <a:latin typeface="+mn-lt"/>
                <a:ea typeface="+mn-ea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</p:txBody>
      </p:sp>
      <p:sp>
        <p:nvSpPr>
          <p:cNvPr id="20" name="제목 19"/>
          <p:cNvSpPr>
            <a:spLocks noGrp="1"/>
          </p:cNvSpPr>
          <p:nvPr>
            <p:ph type="title"/>
          </p:nvPr>
        </p:nvSpPr>
        <p:spPr>
          <a:xfrm>
            <a:off x="193675" y="71315"/>
            <a:ext cx="9511853" cy="621382"/>
          </a:xfrm>
          <a:prstGeom prst="rect">
            <a:avLst/>
          </a:prstGeom>
        </p:spPr>
        <p:txBody>
          <a:bodyPr anchor="ctr"/>
          <a:lstStyle>
            <a:lvl1pPr>
              <a:defRPr sz="3200" b="0">
                <a:latin typeface="다음_Regular" panose="02000603060000000000" pitchFamily="2" charset="-127"/>
                <a:ea typeface="다음_Regular" panose="02000603060000000000" pitchFamily="2" charset="-127"/>
                <a:cs typeface="Arial" panose="020B0604020202020204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8920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 userDrawn="1"/>
        </p:nvSpPr>
        <p:spPr bwMode="auto">
          <a:xfrm>
            <a:off x="1" y="6449658"/>
            <a:ext cx="9906000" cy="40834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mtClean="0">
              <a:solidFill>
                <a:srgbClr val="000000"/>
              </a:solidFill>
            </a:endParaRPr>
          </a:p>
        </p:txBody>
      </p:sp>
      <p:sp>
        <p:nvSpPr>
          <p:cNvPr id="7" name="직사각형 6"/>
          <p:cNvSpPr/>
          <p:nvPr userDrawn="1"/>
        </p:nvSpPr>
        <p:spPr bwMode="auto">
          <a:xfrm>
            <a:off x="72888" y="0"/>
            <a:ext cx="9833112" cy="756000"/>
          </a:xfrm>
          <a:prstGeom prst="rect">
            <a:avLst/>
          </a:prstGeom>
          <a:gradFill>
            <a:gsLst>
              <a:gs pos="0">
                <a:srgbClr val="EAEAEA"/>
              </a:gs>
              <a:gs pos="13000">
                <a:schemeClr val="bg1">
                  <a:lumMod val="95000"/>
                </a:schemeClr>
              </a:gs>
              <a:gs pos="67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mtClean="0">
              <a:solidFill>
                <a:srgbClr val="000000"/>
              </a:solidFill>
            </a:endParaRPr>
          </a:p>
        </p:txBody>
      </p:sp>
      <p:sp>
        <p:nvSpPr>
          <p:cNvPr id="6" name="직사각형 5"/>
          <p:cNvSpPr/>
          <p:nvPr userDrawn="1"/>
        </p:nvSpPr>
        <p:spPr bwMode="auto">
          <a:xfrm>
            <a:off x="0" y="0"/>
            <a:ext cx="9906000" cy="756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mtClean="0">
              <a:solidFill>
                <a:srgbClr val="000000"/>
              </a:solidFill>
            </a:endParaRPr>
          </a:p>
        </p:txBody>
      </p:sp>
      <p:pic>
        <p:nvPicPr>
          <p:cNvPr id="3" name="Picture 3" descr="C:\Users\dongyoung.lee\Desktop\template\LG 로고\LG-ElectronicsJPG다운로드_RGB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4" b="16945"/>
          <a:stretch/>
        </p:blipFill>
        <p:spPr bwMode="auto">
          <a:xfrm>
            <a:off x="200472" y="6530239"/>
            <a:ext cx="1728192" cy="25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9231677" y="6503450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407A98ED-7B8B-4884-B288-98BAB8D262EF}" type="slidenum">
              <a:rPr kumimoji="1" lang="ko-KR" altLang="en-US" sz="1400" smtClean="0">
                <a:solidFill>
                  <a:srgbClr val="969696">
                    <a:lumMod val="75000"/>
                  </a:srgb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Arial" panose="020B0604020202020204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ko-KR" altLang="en-US" sz="1400" dirty="0">
              <a:solidFill>
                <a:srgbClr val="969696">
                  <a:lumMod val="75000"/>
                </a:srgbClr>
              </a:solidFill>
              <a:latin typeface="나눔고딕" panose="020D0604000000000000" pitchFamily="50" charset="-127"/>
              <a:ea typeface="나눔고딕" panose="020D0604000000000000" pitchFamily="50" charset="-127"/>
              <a:cs typeface="Arial" panose="020B0604020202020204" pitchFamily="34" charset="0"/>
            </a:endParaRPr>
          </a:p>
        </p:txBody>
      </p:sp>
      <p:sp>
        <p:nvSpPr>
          <p:cNvPr id="12" name="직사각형 11"/>
          <p:cNvSpPr/>
          <p:nvPr userDrawn="1"/>
        </p:nvSpPr>
        <p:spPr bwMode="auto">
          <a:xfrm>
            <a:off x="1" y="0"/>
            <a:ext cx="72001" cy="756000"/>
          </a:xfrm>
          <a:prstGeom prst="rect">
            <a:avLst/>
          </a:prstGeom>
          <a:solidFill>
            <a:srgbClr val="D6006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13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defRPr kumimoji="1" b="1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charset="-127"/>
          <a:ea typeface="굴림" charset="-127"/>
        </a:defRPr>
      </a:lvl2pPr>
      <a:lvl3pPr marL="1147763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charset="-127"/>
          <a:ea typeface="굴림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charset="-127"/>
          <a:ea typeface="굴림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charset="-127"/>
          <a:ea typeface="굴림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charset="-127"/>
          <a:ea typeface="굴림" charset="-127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charset="-127"/>
          <a:ea typeface="굴림" charset="-127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charset="-127"/>
          <a:ea typeface="굴림" charset="-127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charset="-127"/>
          <a:ea typeface="굴림" charset="-127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 bwMode="auto">
          <a:xfrm>
            <a:off x="1" y="6449658"/>
            <a:ext cx="9906000" cy="40834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mtClean="0">
              <a:solidFill>
                <a:srgbClr val="000000"/>
              </a:solidFill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72888" y="0"/>
            <a:ext cx="9833112" cy="756000"/>
          </a:xfrm>
          <a:prstGeom prst="rect">
            <a:avLst/>
          </a:prstGeom>
          <a:gradFill>
            <a:gsLst>
              <a:gs pos="0">
                <a:srgbClr val="EAEAEA"/>
              </a:gs>
              <a:gs pos="13000">
                <a:schemeClr val="bg1">
                  <a:lumMod val="95000"/>
                </a:schemeClr>
              </a:gs>
              <a:gs pos="67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mtClean="0">
              <a:solidFill>
                <a:srgbClr val="000000"/>
              </a:solidFill>
            </a:endParaRPr>
          </a:p>
        </p:txBody>
      </p:sp>
      <p:sp>
        <p:nvSpPr>
          <p:cNvPr id="6" name="직사각형 5"/>
          <p:cNvSpPr/>
          <p:nvPr/>
        </p:nvSpPr>
        <p:spPr bwMode="auto">
          <a:xfrm>
            <a:off x="0" y="0"/>
            <a:ext cx="9906000" cy="756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mtClean="0">
              <a:solidFill>
                <a:srgbClr val="000000"/>
              </a:solidFill>
            </a:endParaRPr>
          </a:p>
        </p:txBody>
      </p:sp>
      <p:pic>
        <p:nvPicPr>
          <p:cNvPr id="3" name="Picture 3" descr="C:\Users\dongyoung.lee\Desktop\template\LG 로고\LG-ElectronicsJPG다운로드_RGB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4" b="16945"/>
          <a:stretch/>
        </p:blipFill>
        <p:spPr bwMode="auto">
          <a:xfrm>
            <a:off x="200472" y="6530239"/>
            <a:ext cx="1728192" cy="25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231677" y="6503450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407A98ED-7B8B-4884-B288-98BAB8D262EF}" type="slidenum">
              <a:rPr kumimoji="1" lang="ko-KR" altLang="en-US" sz="1400" smtClean="0">
                <a:solidFill>
                  <a:srgbClr val="969696">
                    <a:lumMod val="75000"/>
                  </a:srgb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Arial" panose="020B0604020202020204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ko-KR" altLang="en-US" sz="1400" dirty="0">
              <a:solidFill>
                <a:srgbClr val="969696">
                  <a:lumMod val="75000"/>
                </a:srgbClr>
              </a:solidFill>
              <a:latin typeface="나눔고딕" panose="020D0604000000000000" pitchFamily="50" charset="-127"/>
              <a:ea typeface="나눔고딕" panose="020D0604000000000000" pitchFamily="50" charset="-127"/>
              <a:cs typeface="Arial" panose="020B0604020202020204" pitchFamily="34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1" y="0"/>
            <a:ext cx="72001" cy="756000"/>
          </a:xfrm>
          <a:prstGeom prst="rect">
            <a:avLst/>
          </a:prstGeom>
          <a:solidFill>
            <a:srgbClr val="D6006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23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defRPr kumimoji="1" b="1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charset="-127"/>
          <a:ea typeface="굴림" charset="-127"/>
        </a:defRPr>
      </a:lvl2pPr>
      <a:lvl3pPr marL="1147763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charset="-127"/>
          <a:ea typeface="굴림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charset="-127"/>
          <a:ea typeface="굴림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charset="-127"/>
          <a:ea typeface="굴림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charset="-127"/>
          <a:ea typeface="굴림" charset="-127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charset="-127"/>
          <a:ea typeface="굴림" charset="-127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charset="-127"/>
          <a:ea typeface="굴림" charset="-127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charset="-127"/>
          <a:ea typeface="굴림" charset="-127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microsoft.com/office/2007/relationships/hdphoto" Target="../media/hdphoto1.wdp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360" y="5878267"/>
            <a:ext cx="1584176" cy="801631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381866" y="2564904"/>
            <a:ext cx="543523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300" b="1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Dong-Young Lee and </a:t>
            </a:r>
            <a:r>
              <a:rPr kumimoji="1" lang="en-US" altLang="ko-KR" sz="1300" b="1" dirty="0" err="1" smtClean="0">
                <a:solidFill>
                  <a:srgbClr val="000000">
                    <a:lumMod val="85000"/>
                    <a:lumOff val="15000"/>
                  </a:srgb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Hyojin</a:t>
            </a:r>
            <a:r>
              <a:rPr kumimoji="1" lang="en-US" altLang="ko-KR" sz="1300" b="1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Song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300" b="1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{</a:t>
            </a:r>
            <a:r>
              <a:rPr kumimoji="1" lang="en-US" altLang="ko-KR" sz="1300" b="1" dirty="0" err="1" smtClean="0">
                <a:solidFill>
                  <a:srgbClr val="000000">
                    <a:lumMod val="85000"/>
                    <a:lumOff val="15000"/>
                  </a:srgb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dongyoung.lee</a:t>
            </a:r>
            <a:r>
              <a:rPr kumimoji="1" lang="en-US" altLang="ko-KR" sz="1300" b="1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hyojin22.song}@lge.com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300" b="1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LG Electronics</a:t>
            </a:r>
            <a:endParaRPr kumimoji="1" lang="ko-KR" altLang="en-US" sz="1300" b="1" dirty="0">
              <a:solidFill>
                <a:srgbClr val="000000">
                  <a:lumMod val="85000"/>
                  <a:lumOff val="15000"/>
                </a:srgb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 flipV="1">
            <a:off x="345933" y="859708"/>
            <a:ext cx="0" cy="2353268"/>
          </a:xfrm>
          <a:prstGeom prst="line">
            <a:avLst/>
          </a:prstGeom>
          <a:ln w="38100">
            <a:solidFill>
              <a:srgbClr val="D600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제목 8"/>
          <p:cNvSpPr txBox="1">
            <a:spLocks/>
          </p:cNvSpPr>
          <p:nvPr/>
        </p:nvSpPr>
        <p:spPr bwMode="auto">
          <a:xfrm>
            <a:off x="381867" y="836712"/>
            <a:ext cx="9107639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r>
              <a:rPr lang="en-US" altLang="ko-KR" sz="3600" kern="0" spc="-15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다음_Regular" panose="02000603060000000000" pitchFamily="2" charset="-127"/>
                <a:ea typeface="다음_Regular" panose="02000603060000000000" pitchFamily="2" charset="-127"/>
              </a:rPr>
              <a:t>CSS Extensions for a Round Display</a:t>
            </a:r>
          </a:p>
          <a:p>
            <a:endParaRPr lang="en-US" altLang="ko-KR" sz="1600" b="0" i="1" kern="0" spc="-150" dirty="0" smtClean="0">
              <a:solidFill>
                <a:srgbClr val="000000">
                  <a:lumMod val="75000"/>
                  <a:lumOff val="25000"/>
                </a:srgbClr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  <a:p>
            <a:r>
              <a:rPr lang="en-US" altLang="ko-KR" sz="1600" b="0" i="1" kern="0" spc="-15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다음_Regular" panose="02000603060000000000" pitchFamily="2" charset="-127"/>
                <a:ea typeface="다음_Regular" panose="02000603060000000000" pitchFamily="2" charset="-127"/>
              </a:rPr>
              <a:t>Oct. 29, 2014</a:t>
            </a:r>
          </a:p>
        </p:txBody>
      </p:sp>
      <p:pic>
        <p:nvPicPr>
          <p:cNvPr id="9" name="Picture 4" descr="http://st1.bgr.in/wp-content/uploads/2014/10/moto-360-vs-lg-g-watch-r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65" t="15158" r="4562" b="12711"/>
          <a:stretch/>
        </p:blipFill>
        <p:spPr bwMode="auto">
          <a:xfrm>
            <a:off x="6177136" y="3364178"/>
            <a:ext cx="1767335" cy="2267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st1.bgr.in/wp-content/uploads/2014/10/moto-360-vs-lg-g-watch-r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15158" r="52880" b="12711"/>
          <a:stretch/>
        </p:blipFill>
        <p:spPr bwMode="auto">
          <a:xfrm>
            <a:off x="4436579" y="3476755"/>
            <a:ext cx="1606695" cy="2041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images.fonearena.com/blog/wp-content/uploads/2014/05/LG-QuickCircle-Case-for-G3.jpg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8" r="22064"/>
          <a:stretch/>
        </p:blipFill>
        <p:spPr bwMode="auto">
          <a:xfrm>
            <a:off x="8193360" y="3267101"/>
            <a:ext cx="1499529" cy="261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5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Polar coordinates</a:t>
            </a:r>
          </a:p>
          <a:p>
            <a:pPr lvl="2"/>
            <a:r>
              <a:rPr lang="en-US" altLang="ko-KR" dirty="0" smtClean="0"/>
              <a:t>“</a:t>
            </a:r>
            <a:r>
              <a:rPr lang="en-US" altLang="ko-KR" b="1" dirty="0" smtClean="0">
                <a:solidFill>
                  <a:srgbClr val="FF0000"/>
                </a:solidFill>
              </a:rPr>
              <a:t>polar-angle</a:t>
            </a:r>
            <a:r>
              <a:rPr lang="en-US" altLang="ko-KR" dirty="0" smtClean="0"/>
              <a:t>” and “</a:t>
            </a:r>
            <a:r>
              <a:rPr lang="en-US" altLang="ko-KR" b="1" dirty="0">
                <a:solidFill>
                  <a:srgbClr val="FF0000"/>
                </a:solidFill>
              </a:rPr>
              <a:t>polar-distance</a:t>
            </a:r>
            <a:r>
              <a:rPr lang="en-US" altLang="ko-KR" dirty="0" smtClean="0"/>
              <a:t>”</a:t>
            </a:r>
          </a:p>
          <a:p>
            <a:pPr lvl="2"/>
            <a:r>
              <a:rPr lang="en-US" altLang="ko-KR" dirty="0" smtClean="0"/>
              <a:t>With “</a:t>
            </a:r>
            <a:r>
              <a:rPr lang="en-US" altLang="ko-KR" b="1" dirty="0">
                <a:solidFill>
                  <a:srgbClr val="FF0000"/>
                </a:solidFill>
              </a:rPr>
              <a:t>position: polar</a:t>
            </a:r>
            <a:r>
              <a:rPr lang="en-US" altLang="ko-KR" dirty="0" smtClean="0"/>
              <a:t>”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Layout</a:t>
            </a:r>
            <a:endParaRPr lang="ko-KR" altLang="en-US" dirty="0"/>
          </a:p>
        </p:txBody>
      </p:sp>
      <p:grpSp>
        <p:nvGrpSpPr>
          <p:cNvPr id="60" name="그룹 59"/>
          <p:cNvGrpSpPr/>
          <p:nvPr/>
        </p:nvGrpSpPr>
        <p:grpSpPr>
          <a:xfrm>
            <a:off x="3440832" y="3920399"/>
            <a:ext cx="2460453" cy="2448272"/>
            <a:chOff x="3440832" y="4005064"/>
            <a:chExt cx="2460453" cy="2448272"/>
          </a:xfrm>
        </p:grpSpPr>
        <p:sp>
          <p:nvSpPr>
            <p:cNvPr id="51" name="타원 50"/>
            <p:cNvSpPr/>
            <p:nvPr/>
          </p:nvSpPr>
          <p:spPr>
            <a:xfrm>
              <a:off x="3440832" y="4005064"/>
              <a:ext cx="2460453" cy="2448272"/>
            </a:xfrm>
            <a:prstGeom prst="ellipse">
              <a:avLst/>
            </a:prstGeom>
            <a:solidFill>
              <a:srgbClr val="EEECE1"/>
            </a:solidFill>
            <a:ln w="6350" cap="flat" cmpd="sng" algn="ctr">
              <a:solidFill>
                <a:srgbClr val="9BBB59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52" name="타원 51"/>
            <p:cNvSpPr/>
            <p:nvPr/>
          </p:nvSpPr>
          <p:spPr>
            <a:xfrm>
              <a:off x="4473678" y="4474399"/>
              <a:ext cx="394761" cy="394761"/>
            </a:xfrm>
            <a:prstGeom prst="ellipse">
              <a:avLst/>
            </a:prstGeom>
            <a:solidFill>
              <a:srgbClr val="9BBB59">
                <a:lumMod val="75000"/>
              </a:srgbClr>
            </a:solidFill>
            <a:ln w="63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53" name="타원 52"/>
            <p:cNvSpPr/>
            <p:nvPr/>
          </p:nvSpPr>
          <p:spPr>
            <a:xfrm>
              <a:off x="3584848" y="5807339"/>
              <a:ext cx="394761" cy="394761"/>
            </a:xfrm>
            <a:prstGeom prst="ellipse">
              <a:avLst/>
            </a:prstGeom>
            <a:solidFill>
              <a:srgbClr val="9BBB59">
                <a:lumMod val="75000"/>
              </a:srgbClr>
            </a:solidFill>
            <a:ln w="63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54" name="타원 53"/>
            <p:cNvSpPr/>
            <p:nvPr/>
          </p:nvSpPr>
          <p:spPr>
            <a:xfrm>
              <a:off x="4846271" y="5050463"/>
              <a:ext cx="394761" cy="394761"/>
            </a:xfrm>
            <a:prstGeom prst="ellipse">
              <a:avLst/>
            </a:prstGeom>
            <a:solidFill>
              <a:srgbClr val="9BBB59">
                <a:lumMod val="75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4683798" y="5238825"/>
              <a:ext cx="311794" cy="9018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ysDash"/>
            </a:ln>
            <a:effectLst/>
          </p:spPr>
        </p:cxnSp>
        <p:cxnSp>
          <p:nvCxnSpPr>
            <p:cNvPr id="46" name="직선 연결선 45"/>
            <p:cNvCxnSpPr/>
            <p:nvPr/>
          </p:nvCxnSpPr>
          <p:spPr>
            <a:xfrm flipH="1" flipV="1">
              <a:off x="4669459" y="4671779"/>
              <a:ext cx="3200" cy="562285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ysDash"/>
            </a:ln>
            <a:effectLst/>
          </p:spPr>
        </p:cxnSp>
        <p:cxnSp>
          <p:nvCxnSpPr>
            <p:cNvPr id="47" name="직선 연결선 46"/>
            <p:cNvCxnSpPr/>
            <p:nvPr/>
          </p:nvCxnSpPr>
          <p:spPr>
            <a:xfrm flipH="1">
              <a:off x="3782228" y="5229200"/>
              <a:ext cx="901570" cy="775519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ysDash"/>
            </a:ln>
            <a:effectLst/>
          </p:spPr>
        </p:cxnSp>
      </p:grpSp>
      <p:sp>
        <p:nvSpPr>
          <p:cNvPr id="55" name="TextBox 54"/>
          <p:cNvSpPr txBox="1"/>
          <p:nvPr/>
        </p:nvSpPr>
        <p:spPr>
          <a:xfrm>
            <a:off x="655104" y="2350621"/>
            <a:ext cx="8135560" cy="147732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&lt;body style=“position: polar;”&gt;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&lt;div id=“circle1” style=“polar-angle: 0deg; polar-distance: 20%”&gt;&lt;/div&gt;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&lt;</a:t>
            </a:r>
            <a:r>
              <a:rPr lang="en-US" altLang="ko-KR" dirty="0"/>
              <a:t>div id=“circle1” style=“polar-angle: </a:t>
            </a:r>
            <a:r>
              <a:rPr lang="en-US" altLang="ko-KR" dirty="0" smtClean="0"/>
              <a:t>90deg</a:t>
            </a:r>
            <a:r>
              <a:rPr lang="en-US" altLang="ko-KR" dirty="0"/>
              <a:t>; polar-distance: 50%”&gt;&lt;/div</a:t>
            </a:r>
            <a:r>
              <a:rPr lang="en-US" altLang="ko-KR" dirty="0" smtClean="0"/>
              <a:t>&gt;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&lt;</a:t>
            </a:r>
            <a:r>
              <a:rPr lang="en-US" altLang="ko-KR" dirty="0"/>
              <a:t>div id=“circle1” style=“polar-angle: </a:t>
            </a:r>
            <a:r>
              <a:rPr lang="en-US" altLang="ko-KR" dirty="0" smtClean="0"/>
              <a:t>225deg</a:t>
            </a:r>
            <a:r>
              <a:rPr lang="en-US" altLang="ko-KR" dirty="0"/>
              <a:t>; polar-distance: </a:t>
            </a:r>
            <a:r>
              <a:rPr lang="en-US" altLang="ko-KR" dirty="0" smtClean="0"/>
              <a:t>100</a:t>
            </a:r>
            <a:r>
              <a:rPr lang="en-US" altLang="ko-KR" dirty="0"/>
              <a:t>%”&gt;&lt;/div</a:t>
            </a:r>
            <a:r>
              <a:rPr lang="en-US" altLang="ko-KR" dirty="0" smtClean="0"/>
              <a:t>&gt;</a:t>
            </a:r>
          </a:p>
          <a:p>
            <a:r>
              <a:rPr lang="en-US" altLang="ko-KR" dirty="0" smtClean="0"/>
              <a:t>&lt;/body&gt;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72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Minimal extensions to CSS to support a round display.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Detecting a round display</a:t>
            </a:r>
          </a:p>
          <a:p>
            <a:pPr lvl="1"/>
            <a:r>
              <a:rPr lang="en-US" altLang="ko-KR" dirty="0" smtClean="0"/>
              <a:t>Alignment</a:t>
            </a:r>
          </a:p>
          <a:p>
            <a:pPr lvl="1"/>
            <a:r>
              <a:rPr lang="en-US" altLang="ko-KR" dirty="0" smtClean="0"/>
              <a:t>Border</a:t>
            </a:r>
          </a:p>
          <a:p>
            <a:pPr lvl="1"/>
            <a:r>
              <a:rPr lang="en-US" altLang="ko-KR" dirty="0" smtClean="0"/>
              <a:t>Layout: polar coordinates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50483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New devices with a round </a:t>
            </a:r>
            <a:r>
              <a:rPr lang="en-US" altLang="ko-KR" dirty="0" smtClean="0"/>
              <a:t>screen </a:t>
            </a:r>
            <a:r>
              <a:rPr lang="en-US" altLang="ko-KR" dirty="0"/>
              <a:t>are </a:t>
            </a:r>
            <a:r>
              <a:rPr lang="en-US" altLang="ko-KR" dirty="0" smtClean="0"/>
              <a:t>emerging.</a:t>
            </a:r>
          </a:p>
          <a:p>
            <a:pPr lvl="2"/>
            <a:r>
              <a:rPr lang="en-US" altLang="ko-KR" dirty="0"/>
              <a:t>LG G Watch R, Moto 360</a:t>
            </a:r>
            <a:r>
              <a:rPr lang="en-US" altLang="ko-KR" dirty="0" smtClean="0"/>
              <a:t>, </a:t>
            </a:r>
            <a:r>
              <a:rPr lang="en-US" altLang="ko-KR" dirty="0"/>
              <a:t>LG G3 (when the cover is closed</a:t>
            </a:r>
            <a:r>
              <a:rPr lang="en-US" altLang="ko-KR" dirty="0" smtClean="0"/>
              <a:t>), etc.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The web was designed for a rectangular screen.</a:t>
            </a:r>
          </a:p>
          <a:p>
            <a:pPr lvl="2"/>
            <a:r>
              <a:rPr lang="en-US" altLang="ko-KR" dirty="0" smtClean="0"/>
              <a:t>Especially CSS.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pic>
        <p:nvPicPr>
          <p:cNvPr id="4" name="Picture 4" descr="http://st1.bgr.in/wp-content/uploads/2014/10/moto-360-vs-lg-g-watch-r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65" t="15158" r="4562" b="12711"/>
          <a:stretch/>
        </p:blipFill>
        <p:spPr bwMode="auto">
          <a:xfrm>
            <a:off x="5817096" y="3508194"/>
            <a:ext cx="1767335" cy="2267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st1.bgr.in/wp-content/uploads/2014/10/moto-360-vs-lg-g-watch-r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15158" r="52880" b="12711"/>
          <a:stretch/>
        </p:blipFill>
        <p:spPr bwMode="auto">
          <a:xfrm>
            <a:off x="4076539" y="3620771"/>
            <a:ext cx="1606695" cy="2041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images.fonearena.com/blog/wp-content/uploads/2014/05/LG-QuickCircle-Case-for-G3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8" r="22064"/>
          <a:stretch/>
        </p:blipFill>
        <p:spPr bwMode="auto">
          <a:xfrm>
            <a:off x="7833320" y="3411117"/>
            <a:ext cx="1499529" cy="261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54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“</a:t>
            </a:r>
            <a:r>
              <a:rPr lang="en-US" altLang="ko-KR" b="1" dirty="0" smtClean="0">
                <a:solidFill>
                  <a:srgbClr val="FF0000"/>
                </a:solidFill>
              </a:rPr>
              <a:t>device-radius</a:t>
            </a:r>
            <a:r>
              <a:rPr lang="en-US" altLang="ko-KR" dirty="0" smtClean="0"/>
              <a:t>” property</a:t>
            </a:r>
          </a:p>
          <a:p>
            <a:pPr lvl="2"/>
            <a:r>
              <a:rPr lang="en-US" altLang="ko-KR" dirty="0" smtClean="0"/>
              <a:t>Inspired by “border-radius”</a:t>
            </a:r>
          </a:p>
          <a:p>
            <a:pPr lvl="2"/>
            <a:r>
              <a:rPr lang="en-US" altLang="ko-KR" dirty="0" smtClean="0"/>
              <a:t>Supports many shapes include rectangle, circle, ellipse, rectangle with round corners, etc.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Detecting a Round Screen (Media Query)</a:t>
            </a:r>
            <a:endParaRPr lang="ko-KR" altLang="en-US" dirty="0"/>
          </a:p>
        </p:txBody>
      </p:sp>
      <p:pic>
        <p:nvPicPr>
          <p:cNvPr id="4" name="Picture 2" descr="C:\Users\hyojin22.song\Desktop\ex1_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56" b="30852"/>
          <a:stretch/>
        </p:blipFill>
        <p:spPr bwMode="auto">
          <a:xfrm>
            <a:off x="992560" y="2965271"/>
            <a:ext cx="2093685" cy="2031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hyojin22.song\Desktop\ex1_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5" r="1691" b="33299"/>
          <a:stretch/>
        </p:blipFill>
        <p:spPr bwMode="auto">
          <a:xfrm>
            <a:off x="4075227" y="2965271"/>
            <a:ext cx="2054770" cy="2031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hyojin22.song\Desktop\ex1_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46" r="3118" b="30852"/>
          <a:stretch/>
        </p:blipFill>
        <p:spPr bwMode="auto">
          <a:xfrm>
            <a:off x="7099564" y="2965271"/>
            <a:ext cx="1846240" cy="2031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930062" y="5025291"/>
            <a:ext cx="2486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UA </a:t>
            </a:r>
            <a:r>
              <a:rPr lang="en-US" altLang="ko-KR" sz="1200" dirty="0" smtClean="0"/>
              <a:t>not supporting </a:t>
            </a:r>
            <a:r>
              <a:rPr lang="en-US" altLang="ko-KR" sz="1200" i="1" dirty="0" smtClean="0"/>
              <a:t>device-radius</a:t>
            </a:r>
            <a:endParaRPr lang="ko-KR" altLang="en-US" sz="12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6997576" y="5026655"/>
            <a:ext cx="2196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UA supporting </a:t>
            </a:r>
            <a:r>
              <a:rPr lang="en-US" altLang="ko-KR" sz="1200" i="1" dirty="0" smtClean="0"/>
              <a:t>device-radius</a:t>
            </a:r>
            <a:endParaRPr lang="ko-KR" altLang="en-US" sz="12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21279" y="5463301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accent2">
                    <a:lumMod val="50000"/>
                  </a:schemeClr>
                </a:solidFill>
              </a:rPr>
              <a:t>[1]:</a:t>
            </a:r>
            <a:endParaRPr lang="ko-KR" altLang="en-US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6511" y="5714411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accent2">
                    <a:lumMod val="50000"/>
                  </a:schemeClr>
                </a:solidFill>
              </a:rPr>
              <a:t>[2]:</a:t>
            </a:r>
            <a:endParaRPr lang="ko-KR" altLang="en-US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8544" y="2922551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accent2">
                    <a:lumMod val="50000"/>
                  </a:schemeClr>
                </a:solidFill>
              </a:rPr>
              <a:t>[1]</a:t>
            </a:r>
            <a:endParaRPr lang="ko-KR" altLang="en-US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0033" y="2963776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accent2">
                    <a:lumMod val="50000"/>
                  </a:schemeClr>
                </a:solidFill>
              </a:rPr>
              <a:t>[2]</a:t>
            </a:r>
            <a:endParaRPr lang="ko-KR" altLang="en-US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3" name="Picture 2" descr="C:\Users\hyojin22.song\Desktop\asdf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64" y="5417264"/>
            <a:ext cx="87820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직사각형 13"/>
          <p:cNvSpPr/>
          <p:nvPr/>
        </p:nvSpPr>
        <p:spPr>
          <a:xfrm>
            <a:off x="393234" y="2840575"/>
            <a:ext cx="9082415" cy="3252721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531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New property of the </a:t>
            </a:r>
            <a:r>
              <a:rPr lang="en-US" altLang="ko-KR" b="1" dirty="0">
                <a:solidFill>
                  <a:srgbClr val="FF0000"/>
                </a:solidFill>
              </a:rPr>
              <a:t>Screen</a:t>
            </a:r>
            <a:r>
              <a:rPr lang="en-US" altLang="ko-KR" dirty="0" smtClean="0"/>
              <a:t> object</a:t>
            </a:r>
          </a:p>
          <a:p>
            <a:pPr lvl="2"/>
            <a:r>
              <a:rPr lang="en-US" altLang="ko-KR" b="1" dirty="0" smtClean="0">
                <a:solidFill>
                  <a:srgbClr val="FF0000"/>
                </a:solidFill>
              </a:rPr>
              <a:t>radius</a:t>
            </a:r>
            <a:r>
              <a:rPr lang="en-US" altLang="ko-KR" dirty="0"/>
              <a:t>: {1000px | 50</a:t>
            </a:r>
            <a:r>
              <a:rPr lang="en-US" altLang="ko-KR" dirty="0" smtClean="0"/>
              <a:t>%}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(New) property of the </a:t>
            </a:r>
            <a:r>
              <a:rPr lang="en-US" altLang="ko-KR" sz="1800" b="1" dirty="0">
                <a:solidFill>
                  <a:srgbClr val="FF0000"/>
                </a:solidFill>
                <a:cs typeface="Times New Roman" panose="02020603050405020304" pitchFamily="18" charset="0"/>
              </a:rPr>
              <a:t>body</a:t>
            </a:r>
            <a:r>
              <a:rPr lang="en-US" altLang="ko-KR" dirty="0"/>
              <a:t> </a:t>
            </a:r>
            <a:r>
              <a:rPr lang="en-US" altLang="ko-KR" dirty="0" smtClean="0"/>
              <a:t>element</a:t>
            </a:r>
            <a:endParaRPr lang="en-US" altLang="ko-KR" dirty="0"/>
          </a:p>
          <a:p>
            <a:pPr lvl="2"/>
            <a:r>
              <a:rPr lang="en-US" altLang="ko-KR" dirty="0" err="1" smtClean="0"/>
              <a:t>document.body.</a:t>
            </a:r>
            <a:r>
              <a:rPr lang="en-US" altLang="ko-KR" b="1" dirty="0" err="1" smtClean="0">
                <a:solidFill>
                  <a:srgbClr val="FF0000"/>
                </a:solidFill>
              </a:rPr>
              <a:t>border</a:t>
            </a:r>
            <a:r>
              <a:rPr lang="en-US" altLang="ko-KR" b="1" dirty="0" smtClean="0">
                <a:solidFill>
                  <a:srgbClr val="FF0000"/>
                </a:solidFill>
              </a:rPr>
              <a:t>-radius</a:t>
            </a:r>
            <a:r>
              <a:rPr lang="en-US" altLang="ko-KR" dirty="0" smtClean="0"/>
              <a:t>: {1000px | 50%}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Detecting a Round Screen (JavaScript)</a:t>
            </a:r>
            <a:endParaRPr lang="ko-KR" altLang="en-US" dirty="0"/>
          </a:p>
        </p:txBody>
      </p:sp>
      <p:pic>
        <p:nvPicPr>
          <p:cNvPr id="4" name="Picture 4" descr="C:\Users\hyojin22.song\Desktop\35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02" y="3429000"/>
            <a:ext cx="9535842" cy="209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51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>
                <a:solidFill>
                  <a:srgbClr val="000000">
                    <a:lumMod val="85000"/>
                    <a:lumOff val="15000"/>
                  </a:srgbClr>
                </a:solidFill>
              </a:rPr>
              <a:t>Fitting contents inside the screen.</a:t>
            </a:r>
            <a:endParaRPr lang="ko-KR" altLang="en-US" dirty="0">
              <a:solidFill>
                <a:srgbClr val="000000">
                  <a:lumMod val="85000"/>
                  <a:lumOff val="15000"/>
                </a:srgbClr>
              </a:solidFill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Content Alignment</a:t>
            </a:r>
            <a:endParaRPr lang="ko-KR" altLang="en-US" dirty="0"/>
          </a:p>
        </p:txBody>
      </p:sp>
      <p:grpSp>
        <p:nvGrpSpPr>
          <p:cNvPr id="19" name="그룹 18"/>
          <p:cNvGrpSpPr/>
          <p:nvPr/>
        </p:nvGrpSpPr>
        <p:grpSpPr>
          <a:xfrm>
            <a:off x="7113240" y="2593920"/>
            <a:ext cx="1990590" cy="2720061"/>
            <a:chOff x="7113240" y="2593920"/>
            <a:chExt cx="1990590" cy="2720061"/>
          </a:xfrm>
        </p:grpSpPr>
        <p:pic>
          <p:nvPicPr>
            <p:cNvPr id="5" name="Picture 2" descr="C:\Users\hyojin22.song\Desktop\samsung-gear-s-vs-lg-g-watch-r-20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3240" y="2593920"/>
              <a:ext cx="1990590" cy="27200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C:\Users\hyojin22.song\Desktop\aweg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6937" y="3262534"/>
              <a:ext cx="1393996" cy="13939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그룹 6"/>
          <p:cNvGrpSpPr/>
          <p:nvPr/>
        </p:nvGrpSpPr>
        <p:grpSpPr>
          <a:xfrm>
            <a:off x="1424608" y="2420888"/>
            <a:ext cx="1700212" cy="3066125"/>
            <a:chOff x="4830927" y="2961186"/>
            <a:chExt cx="1587414" cy="2862707"/>
          </a:xfrm>
        </p:grpSpPr>
        <p:pic>
          <p:nvPicPr>
            <p:cNvPr id="8" name="Picture 2" descr="C:\Users\hyojin22.song\Desktop\unnamed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405" r="21143"/>
            <a:stretch/>
          </p:blipFill>
          <p:spPr bwMode="auto">
            <a:xfrm>
              <a:off x="4830927" y="2961186"/>
              <a:ext cx="1587414" cy="28627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:\Users\hyojin22.song\Desktop\111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370" y="3754885"/>
              <a:ext cx="1166416" cy="1158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" name="그룹 17"/>
          <p:cNvGrpSpPr/>
          <p:nvPr/>
        </p:nvGrpSpPr>
        <p:grpSpPr>
          <a:xfrm>
            <a:off x="4520952" y="2599501"/>
            <a:ext cx="1990590" cy="2720061"/>
            <a:chOff x="4520952" y="2599501"/>
            <a:chExt cx="1990590" cy="2720061"/>
          </a:xfrm>
        </p:grpSpPr>
        <p:pic>
          <p:nvPicPr>
            <p:cNvPr id="14" name="Picture 2" descr="C:\Users\hyojin22.song\Desktop\samsung-gear-s-vs-lg-g-watch-r-20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0952" y="2599501"/>
              <a:ext cx="1990590" cy="27200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C:\Users\hyojin22.song\Desktop\111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3433" y="3245601"/>
              <a:ext cx="1403077" cy="1393996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88234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Extend </a:t>
            </a:r>
            <a:r>
              <a:rPr lang="en-US" altLang="ko-KR" dirty="0"/>
              <a:t>the “shape-inside” </a:t>
            </a:r>
            <a:r>
              <a:rPr lang="en-US" altLang="ko-KR" dirty="0" smtClean="0"/>
              <a:t>property</a:t>
            </a:r>
          </a:p>
          <a:p>
            <a:pPr lvl="2"/>
            <a:r>
              <a:rPr lang="en-US" altLang="ko-KR" dirty="0"/>
              <a:t>Add a value “</a:t>
            </a:r>
            <a:r>
              <a:rPr lang="en-US" altLang="ko-KR" b="1" dirty="0">
                <a:solidFill>
                  <a:srgbClr val="FF0000"/>
                </a:solidFill>
              </a:rPr>
              <a:t>display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Content Alignment</a:t>
            </a:r>
            <a:endParaRPr lang="ko-KR" altLang="en-US" dirty="0"/>
          </a:p>
        </p:txBody>
      </p:sp>
      <p:sp>
        <p:nvSpPr>
          <p:cNvPr id="12" name="타원 11"/>
          <p:cNvSpPr/>
          <p:nvPr/>
        </p:nvSpPr>
        <p:spPr>
          <a:xfrm>
            <a:off x="6940054" y="2167563"/>
            <a:ext cx="1757362" cy="1757358"/>
          </a:xfrm>
          <a:prstGeom prst="ellipse">
            <a:avLst/>
          </a:prstGeom>
          <a:solidFill>
            <a:srgbClr val="F2F2F2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ABCD</a:t>
            </a:r>
            <a:br>
              <a:rPr kumimoji="0" lang="en-US" altLang="ko-KR" sz="2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</a:br>
            <a:r>
              <a:rPr kumimoji="0" lang="en-US" altLang="ko-KR" sz="2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EFGHIJK</a:t>
            </a:r>
            <a:br>
              <a:rPr kumimoji="0" lang="en-US" altLang="ko-KR" sz="2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</a:br>
            <a:r>
              <a:rPr kumimoji="0" lang="en-US" altLang="ko-KR" sz="2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LMNOPQ</a:t>
            </a:r>
            <a:br>
              <a:rPr kumimoji="0" lang="en-US" altLang="ko-KR" sz="2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</a:br>
            <a:r>
              <a:rPr lang="en-US" altLang="ko-KR" sz="2900" kern="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RSTUV</a:t>
            </a:r>
            <a:endParaRPr kumimoji="0" lang="en-US" altLang="ko-KR" sz="29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cxnSp>
        <p:nvCxnSpPr>
          <p:cNvPr id="13" name="직선 화살표 연결선 12"/>
          <p:cNvCxnSpPr>
            <a:stCxn id="15" idx="6"/>
            <a:endCxn id="12" idx="2"/>
          </p:cNvCxnSpPr>
          <p:nvPr/>
        </p:nvCxnSpPr>
        <p:spPr>
          <a:xfrm>
            <a:off x="3025174" y="3046242"/>
            <a:ext cx="391488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grpSp>
        <p:nvGrpSpPr>
          <p:cNvPr id="14" name="그룹 13"/>
          <p:cNvGrpSpPr/>
          <p:nvPr/>
        </p:nvGrpSpPr>
        <p:grpSpPr>
          <a:xfrm>
            <a:off x="1290054" y="2128367"/>
            <a:ext cx="1872208" cy="1876697"/>
            <a:chOff x="8063296" y="5024538"/>
            <a:chExt cx="1080120" cy="1082710"/>
          </a:xfrm>
        </p:grpSpPr>
        <p:sp>
          <p:nvSpPr>
            <p:cNvPr id="15" name="타원 14"/>
            <p:cNvSpPr/>
            <p:nvPr/>
          </p:nvSpPr>
          <p:spPr>
            <a:xfrm>
              <a:off x="8121352" y="5082594"/>
              <a:ext cx="942975" cy="942975"/>
            </a:xfrm>
            <a:prstGeom prst="ellipse">
              <a:avLst/>
            </a:prstGeom>
            <a:solidFill>
              <a:srgbClr val="F2F2F2"/>
            </a:solidFill>
            <a:ln w="63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/>
                <a:cs typeface="Arial" panose="020B0604020202020204" pitchFamily="34" charset="0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8063296" y="5024538"/>
              <a:ext cx="1080120" cy="1082710"/>
            </a:xfrm>
            <a:prstGeom prst="rect">
              <a:avLst/>
            </a:prstGeom>
            <a:noFill/>
            <a:ln w="635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algn="ctr" latinLnBrk="0">
                <a:lnSpc>
                  <a:spcPct val="80000"/>
                </a:lnSpc>
              </a:pPr>
              <a:r>
                <a:rPr lang="en-US" altLang="ko-KR" sz="2900" kern="0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ABCDEF</a:t>
              </a:r>
              <a:endParaRPr lang="en-US" altLang="ko-KR" sz="2900" kern="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endParaRPr>
            </a:p>
            <a:p>
              <a:pPr algn="ctr" latinLnBrk="0">
                <a:lnSpc>
                  <a:spcPct val="80000"/>
                </a:lnSpc>
              </a:pPr>
              <a:r>
                <a:rPr lang="en-US" altLang="ko-KR" sz="2900" kern="0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GHIJKLM</a:t>
              </a:r>
              <a:endParaRPr lang="en-US" altLang="ko-KR" sz="2900" kern="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endParaRPr>
            </a:p>
            <a:p>
              <a:pPr algn="ctr" latinLnBrk="0">
                <a:lnSpc>
                  <a:spcPct val="80000"/>
                </a:lnSpc>
              </a:pPr>
              <a:r>
                <a:rPr lang="en-US" altLang="ko-KR" sz="2900" kern="0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NOPQRS</a:t>
              </a:r>
              <a:br>
                <a:rPr lang="en-US" altLang="ko-KR" sz="2900" kern="0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</a:br>
              <a:r>
                <a:rPr lang="en-US" altLang="ko-KR" sz="2900" kern="0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TUVWXY</a:t>
              </a:r>
              <a:endParaRPr lang="ko-KR" altLang="en-US" sz="2900" kern="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endParaRPr>
            </a:p>
          </p:txBody>
        </p:sp>
      </p:grpSp>
      <p:sp>
        <p:nvSpPr>
          <p:cNvPr id="18" name="직사각형 17"/>
          <p:cNvSpPr/>
          <p:nvPr/>
        </p:nvSpPr>
        <p:spPr>
          <a:xfrm>
            <a:off x="1383364" y="2212346"/>
            <a:ext cx="1656184" cy="1668901"/>
          </a:xfrm>
          <a:prstGeom prst="rect">
            <a:avLst/>
          </a:prstGeom>
          <a:noFill/>
          <a:ln w="6350" cap="flat" cmpd="sng" algn="ctr">
            <a:solidFill>
              <a:srgbClr val="EEECE1">
                <a:lumMod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20" name="타원 19"/>
          <p:cNvSpPr/>
          <p:nvPr/>
        </p:nvSpPr>
        <p:spPr>
          <a:xfrm>
            <a:off x="6930592" y="4399811"/>
            <a:ext cx="1757362" cy="1757358"/>
          </a:xfrm>
          <a:prstGeom prst="ellipse">
            <a:avLst/>
          </a:prstGeom>
          <a:solidFill>
            <a:srgbClr val="F2F2F2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9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cxnSp>
        <p:nvCxnSpPr>
          <p:cNvPr id="21" name="직선 화살표 연결선 20"/>
          <p:cNvCxnSpPr>
            <a:stCxn id="23" idx="6"/>
            <a:endCxn id="20" idx="2"/>
          </p:cNvCxnSpPr>
          <p:nvPr/>
        </p:nvCxnSpPr>
        <p:spPr>
          <a:xfrm>
            <a:off x="3015712" y="5278490"/>
            <a:ext cx="391488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24" name="직사각형 23"/>
          <p:cNvSpPr/>
          <p:nvPr/>
        </p:nvSpPr>
        <p:spPr>
          <a:xfrm>
            <a:off x="1280592" y="4360615"/>
            <a:ext cx="1872208" cy="1876697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txBody>
          <a:bodyPr wrap="none" lIns="0" tIns="0" rIns="0" bIns="0" rtlCol="0" anchor="ctr"/>
          <a:lstStyle/>
          <a:p>
            <a:pPr algn="ctr" latinLnBrk="0">
              <a:lnSpc>
                <a:spcPct val="80000"/>
              </a:lnSpc>
            </a:pPr>
            <a:endParaRPr lang="ko-KR" altLang="en-US" sz="2900" kern="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373902" y="4444594"/>
            <a:ext cx="1656184" cy="1668901"/>
          </a:xfrm>
          <a:prstGeom prst="rect">
            <a:avLst/>
          </a:prstGeom>
          <a:noFill/>
          <a:ln w="6350" cap="flat" cmpd="sng" algn="ctr">
            <a:solidFill>
              <a:srgbClr val="EEECE1">
                <a:lumMod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23" name="타원 22"/>
          <p:cNvSpPr/>
          <p:nvPr/>
        </p:nvSpPr>
        <p:spPr>
          <a:xfrm>
            <a:off x="1381222" y="4461245"/>
            <a:ext cx="1634490" cy="1634490"/>
          </a:xfrm>
          <a:prstGeom prst="ellipse">
            <a:avLst/>
          </a:prstGeom>
          <a:solidFill>
            <a:srgbClr val="F2F2F2"/>
          </a:solidFill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9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98598" y="5606173"/>
            <a:ext cx="1617348" cy="550996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altLang="ko-KR" dirty="0" smtClean="0"/>
              <a:t>ABCDEFG</a:t>
            </a:r>
            <a:br>
              <a:rPr lang="en-US" altLang="ko-KR" dirty="0" smtClean="0"/>
            </a:br>
            <a:r>
              <a:rPr lang="en-US" altLang="ko-KR" dirty="0" smtClean="0"/>
              <a:t>HIJ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412738" y="5606173"/>
            <a:ext cx="1617348" cy="504056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altLang="ko-KR" dirty="0" smtClean="0"/>
              <a:t>ABCDEFGHIJ</a:t>
            </a:r>
            <a:endParaRPr lang="ko-KR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425292" y="2420888"/>
            <a:ext cx="3095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shape-inside:</a:t>
            </a:r>
            <a:br>
              <a:rPr lang="en-US" altLang="ko-KR" dirty="0" smtClean="0"/>
            </a:br>
            <a:r>
              <a:rPr lang="en-US" altLang="ko-KR" dirty="0" smtClean="0"/>
              <a:t>    circle (50% at 50%, 50%);</a:t>
            </a:r>
            <a:endParaRPr lang="ko-KR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653562" y="5291916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shape-inside: display</a:t>
            </a:r>
            <a:r>
              <a:rPr lang="en-US" altLang="ko-KR" dirty="0"/>
              <a:t>;</a:t>
            </a:r>
            <a:endParaRPr lang="ko-KR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653562" y="306896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shape-inside: display</a:t>
            </a:r>
            <a:r>
              <a:rPr lang="en-US" altLang="ko-KR" dirty="0"/>
              <a:t>;</a:t>
            </a:r>
            <a:endParaRPr lang="ko-KR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794900" y="48957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808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Broken border at the display edge.</a:t>
            </a:r>
            <a:endParaRPr lang="en-US" altLang="ko-KR" dirty="0">
              <a:solidFill>
                <a:srgbClr val="000000">
                  <a:lumMod val="85000"/>
                  <a:lumOff val="15000"/>
                </a:srgbClr>
              </a:solidFill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Border</a:t>
            </a:r>
            <a:endParaRPr lang="ko-KR" altLang="en-US" dirty="0"/>
          </a:p>
        </p:txBody>
      </p:sp>
      <p:grpSp>
        <p:nvGrpSpPr>
          <p:cNvPr id="26" name="그룹 25"/>
          <p:cNvGrpSpPr/>
          <p:nvPr/>
        </p:nvGrpSpPr>
        <p:grpSpPr>
          <a:xfrm>
            <a:off x="1424608" y="2420888"/>
            <a:ext cx="1700212" cy="3066125"/>
            <a:chOff x="1424608" y="2420888"/>
            <a:chExt cx="1700212" cy="3066125"/>
          </a:xfrm>
        </p:grpSpPr>
        <p:pic>
          <p:nvPicPr>
            <p:cNvPr id="17" name="Picture 2" descr="C:\Users\hyojin22.song\Desktop\unnamed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405" r="21143"/>
            <a:stretch/>
          </p:blipFill>
          <p:spPr bwMode="auto">
            <a:xfrm>
              <a:off x="1424608" y="2420888"/>
              <a:ext cx="1700212" cy="3066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1933" y="3234706"/>
              <a:ext cx="1374843" cy="1278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8" name="그룹 27"/>
          <p:cNvGrpSpPr/>
          <p:nvPr/>
        </p:nvGrpSpPr>
        <p:grpSpPr>
          <a:xfrm>
            <a:off x="7113240" y="2593920"/>
            <a:ext cx="1990590" cy="2720061"/>
            <a:chOff x="7113240" y="2593920"/>
            <a:chExt cx="1990590" cy="2720061"/>
          </a:xfrm>
        </p:grpSpPr>
        <p:pic>
          <p:nvPicPr>
            <p:cNvPr id="14" name="Picture 2" descr="C:\Users\hyojin22.song\Desktop\samsung-gear-s-vs-lg-g-watch-r-20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3240" y="2593920"/>
              <a:ext cx="1990590" cy="27200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0950" y="3254096"/>
              <a:ext cx="1496616" cy="14121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7" name="그룹 26"/>
          <p:cNvGrpSpPr/>
          <p:nvPr/>
        </p:nvGrpSpPr>
        <p:grpSpPr>
          <a:xfrm>
            <a:off x="4520952" y="2599501"/>
            <a:ext cx="1990590" cy="2720061"/>
            <a:chOff x="4520952" y="2599501"/>
            <a:chExt cx="1990590" cy="2720061"/>
          </a:xfrm>
        </p:grpSpPr>
        <p:pic>
          <p:nvPicPr>
            <p:cNvPr id="20" name="Picture 2" descr="C:\Users\hyojin22.song\Desktop\samsung-gear-s-vs-lg-g-watch-r-20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0952" y="2599501"/>
              <a:ext cx="1990590" cy="27200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5990" y="3234706"/>
              <a:ext cx="1458079" cy="1472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1707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New “border-shape” property</a:t>
            </a:r>
          </a:p>
          <a:p>
            <a:pPr lvl="2"/>
            <a:r>
              <a:rPr lang="en-US" altLang="ko-KR" dirty="0" smtClean="0"/>
              <a:t>“display” or “</a:t>
            </a:r>
            <a:r>
              <a:rPr lang="en-US" altLang="ko-KR" dirty="0" err="1" smtClean="0"/>
              <a:t>nodisplay</a:t>
            </a:r>
            <a:r>
              <a:rPr lang="en-US" altLang="ko-KR" dirty="0" smtClean="0"/>
              <a:t>” (default)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Border</a:t>
            </a:r>
            <a:endParaRPr lang="ko-KR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68" y="3148886"/>
            <a:ext cx="1374843" cy="1278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816" y="3074174"/>
            <a:ext cx="1496616" cy="1412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435" y="3068960"/>
            <a:ext cx="1458079" cy="1472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088" y="3141906"/>
            <a:ext cx="1374843" cy="1278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961112" y="4604083"/>
            <a:ext cx="2659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border-shape: display</a:t>
            </a:r>
            <a:r>
              <a:rPr lang="en-US" altLang="ko-KR" dirty="0"/>
              <a:t>;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47073" y="4611033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border-shape: </a:t>
            </a:r>
            <a:r>
              <a:rPr lang="en-US" altLang="ko-KR" b="1" dirty="0" err="1" smtClean="0"/>
              <a:t>nodisplay</a:t>
            </a:r>
            <a:r>
              <a:rPr lang="en-US" altLang="ko-KR" dirty="0"/>
              <a:t>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0577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Elements are often placed </a:t>
            </a:r>
            <a:r>
              <a:rPr lang="en-US" altLang="ko-KR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along</a:t>
            </a:r>
            <a:r>
              <a:rPr lang="en-US" altLang="ko-KR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altLang="ko-KR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a circle (or concentric circles).</a:t>
            </a:r>
          </a:p>
          <a:p>
            <a:pPr lvl="1"/>
            <a:r>
              <a:rPr lang="en-US" altLang="ko-KR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Polar coordinates are useful.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Layout</a:t>
            </a:r>
            <a:endParaRPr lang="ko-KR" altLang="en-US" dirty="0"/>
          </a:p>
        </p:txBody>
      </p:sp>
      <p:pic>
        <p:nvPicPr>
          <p:cNvPr id="4" name="Picture 2" descr="http://images.fonearena.com/blog/wp-content/uploads/2014/05/LG-QuickCircle-Case-for-G3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8" r="22064" b="45383"/>
          <a:stretch/>
        </p:blipFill>
        <p:spPr bwMode="auto">
          <a:xfrm>
            <a:off x="3440832" y="2852936"/>
            <a:ext cx="3240360" cy="308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336698"/>
      </p:ext>
    </p:extLst>
  </p:cSld>
  <p:clrMapOvr>
    <a:masterClrMapping/>
  </p:clrMapOvr>
</p:sld>
</file>

<file path=ppt/theme/theme1.xml><?xml version="1.0" encoding="utf-8"?>
<a:theme xmlns:a="http://schemas.openxmlformats.org/drawingml/2006/main" name="1_디자인 사용자 지정">
  <a:themeElements>
    <a:clrScheme name="디자인 사용자 지정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디자인 사용자 지정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디자인 사용자 지정">
  <a:themeElements>
    <a:clrScheme name="디자인 사용자 지정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디자인 사용자 지정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LG_template</Template>
  <TotalTime>5706</TotalTime>
  <Words>363</Words>
  <Application>Microsoft Office PowerPoint</Application>
  <PresentationFormat>A4 용지(210x297mm)</PresentationFormat>
  <Paragraphs>69</Paragraphs>
  <Slides>11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1_디자인 사용자 지정</vt:lpstr>
      <vt:lpstr>2_디자인 사용자 지정</vt:lpstr>
      <vt:lpstr>PowerPoint 프레젠테이션</vt:lpstr>
      <vt:lpstr>Background</vt:lpstr>
      <vt:lpstr>1. Detecting a Round Screen (Media Query)</vt:lpstr>
      <vt:lpstr>1. Detecting a Round Screen (JavaScript)</vt:lpstr>
      <vt:lpstr>2. Content Alignment</vt:lpstr>
      <vt:lpstr>2. Content Alignment</vt:lpstr>
      <vt:lpstr>3. Border</vt:lpstr>
      <vt:lpstr>3. Border</vt:lpstr>
      <vt:lpstr>4. Layout</vt:lpstr>
      <vt:lpstr>4. Layout</vt:lpstr>
      <vt:lpstr>Summary</vt:lpstr>
    </vt:vector>
  </TitlesOfParts>
  <Company>LGE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송효진/연구원/SW Platform(연)SWF팀(hyojin22.song@lge.com)</dc:creator>
  <cp:lastModifiedBy>Dong-Young Lee</cp:lastModifiedBy>
  <cp:revision>263</cp:revision>
  <dcterms:created xsi:type="dcterms:W3CDTF">2013-03-20T00:55:52Z</dcterms:created>
  <dcterms:modified xsi:type="dcterms:W3CDTF">2014-10-29T02:53:44Z</dcterms:modified>
</cp:coreProperties>
</file>