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3" r:id="rId3"/>
    <p:sldId id="264" r:id="rId4"/>
    <p:sldId id="265" r:id="rId5"/>
    <p:sldId id="266" r:id="rId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CC00"/>
    <a:srgbClr val="33CC33"/>
    <a:srgbClr val="CC66FF"/>
    <a:srgbClr val="CCFF99"/>
    <a:srgbClr val="FF6699"/>
    <a:srgbClr val="FF99FF"/>
    <a:srgbClr val="CC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54" autoAdjust="0"/>
  </p:normalViewPr>
  <p:slideViewPr>
    <p:cSldViewPr snapToGrid="0">
      <p:cViewPr>
        <p:scale>
          <a:sx n="100" d="100"/>
          <a:sy n="100" d="100"/>
        </p:scale>
        <p:origin x="36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3041-BD89-4EBF-81D6-7F0B77562B8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79D6-8E94-4999-8D18-3F2E125F2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2271-F625-499E-8709-F8EF92A06751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17F2-FC6D-4B45-A590-B834BCDE65AB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1C67-8194-453E-9B8B-3B75CDB56BF4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1C29-EA0D-4E9D-9001-B2F866542335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18A4-DDA3-46BA-903C-5676EFF8BED1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2810-FFE7-4F77-BFDA-2C43D59D3A72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2B-EA0F-43B2-9D64-4AACC0C0D24A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026-30C9-47B0-80D2-1C30EFE45750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C19B-F7A0-46E2-9341-96335934EF24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6B73-ADD5-4131-ABE8-375658DE2754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9A6-E64B-45BF-B0CD-5DFBF412561A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0051-3D1D-4D49-9722-2592A3A093F9}" type="datetime1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245697" y="2665651"/>
            <a:ext cx="3753163" cy="24364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88487" y="5143501"/>
            <a:ext cx="8909812" cy="1638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5139" y="5530888"/>
            <a:ext cx="980237" cy="23652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Discovery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1809" y="5238741"/>
            <a:ext cx="980237" cy="2387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1000" dirty="0" smtClean="0"/>
              <a:t>Login credentials 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5446" y="2738481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5491" y="4091833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7969" y="2738590"/>
            <a:ext cx="1132114" cy="160930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3270" y="29214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33270" y="3201916"/>
            <a:ext cx="980237" cy="23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data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33270" y="34730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Presence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33270" y="375747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33270" y="40419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4067" y="2738590"/>
            <a:ext cx="1132114" cy="131653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6290" y="3198814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6290" y="2921470"/>
            <a:ext cx="980237" cy="231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Contacts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6290" y="3475117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96290" y="3751419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52119" y="2374005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2074" y="5238741"/>
            <a:ext cx="1093890" cy="137420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Client APIs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0649" y="5443521"/>
            <a:ext cx="980237" cy="2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JavaScript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7773" y="5720350"/>
            <a:ext cx="980237" cy="229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REST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332725" y="5238741"/>
            <a:ext cx="1132114" cy="7962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Widgets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391986" y="5443520"/>
            <a:ext cx="980237" cy="230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91986" y="571644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External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521600" y="5238741"/>
            <a:ext cx="1094574" cy="136142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Analytics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75465" y="54435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Engagement</a:t>
            </a:r>
            <a:endParaRPr lang="en-US" sz="9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2575465" y="572244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Scoring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75465" y="600137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75465" y="628029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Trends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2935" y="5238741"/>
            <a:ext cx="1132114" cy="9243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Real-time Notifications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23570" y="557868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Mobile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23570" y="58518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Browser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37741" y="5238972"/>
            <a:ext cx="1899974" cy="11869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8056" y="356687"/>
            <a:ext cx="6273406" cy="4429069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7326 w 6273406"/>
              <a:gd name="connsiteY4" fmla="*/ 2402269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cubicBezTo>
                  <a:pt x="4989263" y="2286091"/>
                  <a:pt x="4988295" y="2344180"/>
                  <a:pt x="4987326" y="2402269"/>
                </a:cubicBezTo>
                <a:lnTo>
                  <a:pt x="2485796" y="2403282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87057" y="48572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265" y="432412"/>
            <a:ext cx="1132114" cy="429396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r>
              <a:rPr lang="en-US" sz="1000" dirty="0" smtClean="0">
                <a:solidFill>
                  <a:srgbClr val="FF0000"/>
                </a:solidFill>
              </a:rPr>
              <a:t> / Collaboration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190" y="162007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Images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190" y="189770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190" y="217534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2190" y="79350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</a:t>
            </a:r>
            <a:endParaRPr lang="en-US" sz="9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190" y="245297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190" y="273060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2190" y="3008241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Workflow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Routing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Signatures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2190" y="3562873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190" y="384050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2190" y="4118140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Status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Presence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Microblog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58991" y="447402"/>
            <a:ext cx="1132114" cy="165435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29059" y="9263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29059" y="649134"/>
            <a:ext cx="980237" cy="234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Comments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29059" y="120032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29059" y="147431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29059" y="174830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Tags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24981" y="432412"/>
            <a:ext cx="1132114" cy="32640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556" y="922284"/>
            <a:ext cx="980237" cy="76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 chat </a:t>
            </a:r>
            <a:r>
              <a:rPr lang="en-US" sz="900" i="1" dirty="0" smtClean="0"/>
              <a:t>(includes 1:1 and 1:multiple; also includes "Live Chat" such as with Helpline person)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83556" y="637193"/>
            <a:ext cx="980237" cy="233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E-mail  like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83556" y="1748193"/>
            <a:ext cx="980237" cy="23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Voice chat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83556" y="202010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75450" y="2301039"/>
            <a:ext cx="9802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Forward / reply </a:t>
            </a:r>
            <a:r>
              <a:rPr lang="en-US" sz="900" i="1" dirty="0" smtClean="0"/>
              <a:t>(might be part of others or part of 'Sharing")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90736" y="1628225"/>
            <a:ext cx="9802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4321" y="447400"/>
            <a:ext cx="1132114" cy="16545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Collaboration</a:t>
            </a:r>
            <a:r>
              <a:rPr lang="en-US" sz="1000" dirty="0" smtClean="0">
                <a:solidFill>
                  <a:schemeClr val="tx1"/>
                </a:solidFill>
              </a:rPr>
              <a:t> / Newsfeed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90736" y="1070365"/>
            <a:ext cx="980237" cy="233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Subscription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90736" y="793217"/>
            <a:ext cx="980237" cy="230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90736" y="1350039"/>
            <a:ext cx="980237" cy="232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4054" y="5805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33477" y="20525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567880" y="439510"/>
            <a:ext cx="1132114" cy="221883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i="1" dirty="0" smtClean="0">
                <a:solidFill>
                  <a:schemeClr val="tx1"/>
                </a:solidFill>
              </a:rPr>
              <a:t>(e.g., Community, Team)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33477" y="148964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End / Close</a:t>
            </a:r>
            <a:endParaRPr lang="en-US" sz="9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2633477" y="93052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Create</a:t>
            </a:r>
            <a:endParaRPr lang="en-US" sz="9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633477" y="177175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Membership list(s)</a:t>
            </a:r>
            <a:endParaRPr lang="en-US" sz="9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2633477" y="121809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Join / Un-join</a:t>
            </a:r>
            <a:endParaRPr lang="en-US" sz="9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633477" y="233219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7932717" y="5238801"/>
            <a:ext cx="980172" cy="115697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Content 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86242" y="3530008"/>
            <a:ext cx="1979754" cy="12614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Biz/Mining Intelligence (??)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929059" y="324159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60021" y="4824592"/>
            <a:ext cx="2637070" cy="3023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27432" rIns="27432" rtlCol="0">
            <a:no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 Note:  professional profile, inside corporate firewall, 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is separate from one's personal profile.</a:t>
            </a:r>
            <a:endParaRPr lang="en-US" sz="900" i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82190" y="1348768"/>
            <a:ext cx="980237" cy="224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Links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375450" y="2984763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Connected objects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375450" y="3263622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Mobile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2190" y="10711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Document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400799" y="71440"/>
            <a:ext cx="1664271" cy="2616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100" b="1" dirty="0" smtClean="0"/>
              <a:t> Version </a:t>
            </a:r>
            <a:r>
              <a:rPr lang="en-US" sz="1100" b="1" dirty="0" smtClean="0"/>
              <a:t>4a;  May 7, </a:t>
            </a:r>
            <a:r>
              <a:rPr lang="en-US" sz="1100" b="1" dirty="0" smtClean="0"/>
              <a:t>2012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00799" y="414338"/>
            <a:ext cx="2700337" cy="127727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 smtClean="0">
                <a:solidFill>
                  <a:srgbClr val="FF0000"/>
                </a:solidFill>
              </a:rPr>
              <a:t>Does not include</a:t>
            </a:r>
            <a:r>
              <a:rPr lang="en-US" sz="1100" dirty="0" smtClean="0">
                <a:solidFill>
                  <a:srgbClr val="FF0000"/>
                </a:solidFill>
              </a:rPr>
              <a:t> standards &amp; technology references, for 1 unified  overview. (See subsequent pages for technical details</a:t>
            </a:r>
            <a:r>
              <a:rPr lang="en-US" sz="1100" dirty="0" smtClean="0">
                <a:solidFill>
                  <a:srgbClr val="FF0000"/>
                </a:solidFill>
              </a:rPr>
              <a:t>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FF0000"/>
                </a:solidFill>
              </a:rPr>
              <a:t>v4a added technologies  back into Login and Discover boxes, pg 4 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100"/>
          <p:cNvSpPr/>
          <p:nvPr/>
        </p:nvSpPr>
        <p:spPr>
          <a:xfrm>
            <a:off x="58056" y="962699"/>
            <a:ext cx="6273406" cy="5224259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lnTo>
                  <a:pt x="4981978" y="2653595"/>
                </a:lnTo>
                <a:lnTo>
                  <a:pt x="2485796" y="2649261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136102" y="1432502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3894491" y="159792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894491" y="1743597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3898971" y="1883660"/>
            <a:ext cx="931653" cy="129396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3896729" y="2428416"/>
            <a:ext cx="931653" cy="129396"/>
          </a:xfrm>
          <a:prstGeom prst="rect">
            <a:avLst/>
          </a:prstGeom>
          <a:solidFill>
            <a:srgbClr val="33CC33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3894487" y="2849756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3892245" y="2998133"/>
            <a:ext cx="931653" cy="276962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1409026" y="1428029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1409026" y="2400696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409026" y="254636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1406782" y="296940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1406782" y="3122550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1265" y="1032486"/>
            <a:ext cx="1132114" cy="507910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r>
              <a:rPr lang="en-US" sz="1000" dirty="0" smtClean="0">
                <a:solidFill>
                  <a:srgbClr val="FF0000"/>
                </a:solidFill>
              </a:rPr>
              <a:t> / Collaboration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169" y="253548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Images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184169" y="2117922"/>
            <a:ext cx="980237" cy="369332"/>
            <a:chOff x="184169" y="1517847"/>
            <a:chExt cx="980237" cy="369332"/>
          </a:xfrm>
        </p:grpSpPr>
        <p:sp>
          <p:nvSpPr>
            <p:cNvPr id="162" name="Rectangle 161"/>
            <p:cNvSpPr/>
            <p:nvPr/>
          </p:nvSpPr>
          <p:spPr>
            <a:xfrm>
              <a:off x="205516" y="1708191"/>
              <a:ext cx="931653" cy="125864"/>
            </a:xfrm>
            <a:prstGeom prst="rect">
              <a:avLst/>
            </a:prstGeom>
            <a:solidFill>
              <a:srgbClr val="FFFF66">
                <a:alpha val="69804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4169" y="1517847"/>
              <a:ext cx="98023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Links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OExchange</a:t>
              </a:r>
              <a:endParaRPr lang="en-US" sz="900" i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84169" y="2814548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169" y="309361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169" y="142433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Text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endParaRPr lang="en-US" sz="9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84169" y="33726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4169" y="365173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4169" y="3930800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Workflow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Routing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Signatures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169" y="4486862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4169" y="476592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4169" y="5039082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Status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Presence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Microblog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58991" y="1047477"/>
            <a:ext cx="1132114" cy="20676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15680" y="174785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680" y="1249209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Comments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Salmon</a:t>
            </a:r>
            <a:endParaRPr lang="en-US" sz="9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15680" y="208332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15680" y="2418803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24981" y="1032486"/>
            <a:ext cx="1132114" cy="507910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556" y="1665369"/>
            <a:ext cx="980237" cy="10618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Text chat</a:t>
            </a:r>
            <a:r>
              <a:rPr lang="en-US" sz="900" i="1" dirty="0" smtClean="0"/>
              <a:t> (includes 1:1 and 1:multiple; also "Live Chat" such as with Helpline person)</a:t>
            </a:r>
          </a:p>
          <a:p>
            <a:pPr marL="63500" indent="-55563">
              <a:buFont typeface="Arial" pitchFamily="34" charset="0"/>
              <a:buChar char="•"/>
            </a:pPr>
            <a:r>
              <a:rPr lang="en-US" sz="900" i="1" dirty="0" smtClean="0"/>
              <a:t>XMPP</a:t>
            </a:r>
          </a:p>
          <a:p>
            <a:pPr marL="63500" indent="-55563">
              <a:buFont typeface="Arial" pitchFamily="34" charset="0"/>
              <a:buChar char="•"/>
            </a:pPr>
            <a:r>
              <a:rPr lang="en-US" sz="900" i="1" dirty="0" smtClean="0"/>
              <a:t>IRC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83556" y="1237268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E-mail  like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SMTP</a:t>
            </a:r>
            <a:endParaRPr lang="en-US" sz="9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383556" y="2785967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Voice chat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Jingle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STP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83556" y="335256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556" y="3642168"/>
            <a:ext cx="98023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Forward / reply (might be part of others or part of 'Sharing")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83556" y="4347269"/>
            <a:ext cx="980237" cy="7848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Threaded discussions (e.g., bulletin board; includes "Idea Generation / Jam")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72896" y="3360694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4321" y="1047476"/>
            <a:ext cx="1132114" cy="301946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Collaboration</a:t>
            </a:r>
            <a:r>
              <a:rPr lang="en-US" sz="1000" dirty="0" smtClean="0">
                <a:solidFill>
                  <a:srgbClr val="FF0000"/>
                </a:solidFill>
              </a:rPr>
              <a:t> / Newsfeed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72896" y="2233230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Subscription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OStatus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2896" y="2658463"/>
            <a:ext cx="98023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Embedding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oEmbed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Embedded Experience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39814" y="658131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19829" y="265264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567880" y="1039585"/>
            <a:ext cx="1132114" cy="221883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(e.g., Community, Team)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9829" y="2089716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End / Close</a:t>
            </a:r>
            <a:endParaRPr lang="en-US" sz="9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2619829" y="1530602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Create</a:t>
            </a:r>
            <a:endParaRPr lang="en-US" sz="9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619829" y="237183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Membership list(s)</a:t>
            </a:r>
            <a:endParaRPr lang="en-US" sz="9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2619829" y="18181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Join / Un-join</a:t>
            </a:r>
            <a:endParaRPr lang="en-US" sz="9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619829" y="2932266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84118" y="5175287"/>
            <a:ext cx="980237" cy="343456"/>
            <a:chOff x="1384118" y="4575212"/>
            <a:chExt cx="980237" cy="343456"/>
          </a:xfrm>
        </p:grpSpPr>
        <p:sp>
          <p:nvSpPr>
            <p:cNvPr id="77" name="Rectangle 76"/>
            <p:cNvSpPr/>
            <p:nvPr/>
          </p:nvSpPr>
          <p:spPr>
            <a:xfrm>
              <a:off x="1408238" y="4764430"/>
              <a:ext cx="931653" cy="125864"/>
            </a:xfrm>
            <a:prstGeom prst="rect">
              <a:avLst/>
            </a:prstGeom>
            <a:solidFill>
              <a:srgbClr val="FFFF66">
                <a:alpha val="69804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384118" y="4575212"/>
              <a:ext cx="980237" cy="3434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Connected objects</a:t>
              </a:r>
            </a:p>
            <a:p>
              <a:pPr marL="55563" indent="-55563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Salmon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84118" y="5579751"/>
            <a:ext cx="980237" cy="371071"/>
            <a:chOff x="1384118" y="4979676"/>
            <a:chExt cx="980237" cy="371071"/>
          </a:xfrm>
        </p:grpSpPr>
        <p:sp>
          <p:nvSpPr>
            <p:cNvPr id="74" name="Rectangle 73"/>
            <p:cNvSpPr/>
            <p:nvPr/>
          </p:nvSpPr>
          <p:spPr>
            <a:xfrm>
              <a:off x="1407491" y="5163242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384118" y="4979676"/>
              <a:ext cx="980237" cy="3710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Mobile</a:t>
              </a:r>
            </a:p>
            <a:p>
              <a:pPr marL="55563" indent="-55563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OMA Push</a:t>
              </a: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</a:t>
            </a:r>
            <a:r>
              <a:rPr lang="en-US" sz="1400" b="1" dirty="0" smtClean="0"/>
              <a:t>4a;  May 7</a:t>
            </a:r>
            <a:r>
              <a:rPr lang="en-US" sz="1400" b="1" dirty="0" smtClean="0"/>
              <a:t>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82190" y="1707785"/>
            <a:ext cx="980237" cy="355329"/>
            <a:chOff x="182190" y="1107710"/>
            <a:chExt cx="980237" cy="355329"/>
          </a:xfrm>
        </p:grpSpPr>
        <p:sp>
          <p:nvSpPr>
            <p:cNvPr id="68" name="Rectangle 67"/>
            <p:cNvSpPr/>
            <p:nvPr/>
          </p:nvSpPr>
          <p:spPr>
            <a:xfrm>
              <a:off x="205224" y="1292754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2190" y="1107710"/>
              <a:ext cx="980237" cy="355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Document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CMIS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6098" y="5531691"/>
            <a:ext cx="980237" cy="230832"/>
            <a:chOff x="186098" y="4891424"/>
            <a:chExt cx="980237" cy="230832"/>
          </a:xfrm>
        </p:grpSpPr>
        <p:sp>
          <p:nvSpPr>
            <p:cNvPr id="69" name="Rectangle 68"/>
            <p:cNvSpPr/>
            <p:nvPr/>
          </p:nvSpPr>
          <p:spPr>
            <a:xfrm>
              <a:off x="203943" y="4949073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6098" y="4891424"/>
              <a:ext cx="980237" cy="230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i="1" dirty="0" smtClean="0">
                  <a:solidFill>
                    <a:srgbClr val="FF0000"/>
                  </a:solidFill>
                </a:rPr>
                <a:t>OMA  MobSocNet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3901036" y="2025206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72896" y="1413192"/>
            <a:ext cx="980237" cy="7744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Atom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SIOC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ActivityStreams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JRD (XRD, JSON)</a:t>
            </a:r>
            <a:endParaRPr lang="en-US" sz="9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2914650" y="85728"/>
            <a:ext cx="6229350" cy="738664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</a:t>
            </a:r>
            <a:r>
              <a:rPr lang="en-US" sz="1400" dirty="0" smtClean="0">
                <a:solidFill>
                  <a:srgbClr val="FF0000"/>
                </a:solidFill>
              </a:rPr>
              <a:t>amplified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v4a added technologies  back into Login and Discover boxes, pg 4 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245697" y="3200575"/>
            <a:ext cx="3753163" cy="24364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45868" y="448264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600649" y="3631549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600649" y="3771917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604665" y="40566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604665" y="39162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847927" y="4197033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847927" y="4337401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847927" y="40566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847927" y="39162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5446" y="3259757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362437" y="4942434"/>
            <a:ext cx="1055078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62437" y="5086209"/>
            <a:ext cx="1055078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5491" y="4613109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7969" y="3259866"/>
            <a:ext cx="1132114" cy="231607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9622" y="344274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9622" y="3727203"/>
            <a:ext cx="980237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Profile data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hCard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vCard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strike="sngStrike" dirty="0" smtClean="0">
                <a:solidFill>
                  <a:srgbClr val="FF0000"/>
                </a:solidFill>
              </a:rPr>
              <a:t>ActivityStreams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Portable Contacts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OpenSocial</a:t>
            </a:r>
            <a:endParaRPr lang="en-US" sz="900" i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19622" y="4704159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Presence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19622" y="498861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19622" y="52730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4067" y="3259866"/>
            <a:ext cx="1132114" cy="197683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2642" y="4294436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82642" y="3442745"/>
            <a:ext cx="980237" cy="7828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Contacts 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Portable Contacts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FOAF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vCard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XFN</a:t>
            </a:r>
            <a:endParaRPr lang="en-US" sz="9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82642" y="4593540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82642" y="4898340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52119" y="292257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36270" y="5360460"/>
            <a:ext cx="2603785" cy="302327"/>
          </a:xfrm>
          <a:prstGeom prst="rect">
            <a:avLst/>
          </a:prstGeom>
          <a:noFill/>
          <a:ln w="9525">
            <a:noFill/>
          </a:ln>
        </p:spPr>
        <p:txBody>
          <a:bodyPr wrap="square" lIns="27432" rIns="27432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*Note: inside corporate firewall one has  professional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profile, separate from one's personal profile.</a:t>
            </a:r>
            <a:endParaRPr lang="en-US" sz="900" i="1" dirty="0"/>
          </a:p>
        </p:txBody>
      </p:sp>
      <p:sp>
        <p:nvSpPr>
          <p:cNvPr id="49" name="Rectangle 48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14650" y="85728"/>
            <a:ext cx="6229350" cy="738664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</a:t>
            </a:r>
            <a:r>
              <a:rPr lang="en-US" sz="1400" dirty="0" smtClean="0">
                <a:solidFill>
                  <a:srgbClr val="FF0000"/>
                </a:solidFill>
              </a:rPr>
              <a:t>amplified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v4a added technologies  back into Login and Discover boxes, pg 4 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</a:t>
            </a:r>
            <a:r>
              <a:rPr lang="en-US" sz="1400" b="1" dirty="0" smtClean="0"/>
              <a:t>4a;  May 7</a:t>
            </a:r>
            <a:r>
              <a:rPr lang="en-US" sz="1400" b="1" dirty="0" smtClean="0"/>
              <a:t>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8487" y="4443413"/>
            <a:ext cx="8909812" cy="2043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2074" y="4538653"/>
            <a:ext cx="1093890" cy="137420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Client APIs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0649" y="4743433"/>
            <a:ext cx="980237" cy="2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JavaScript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7773" y="5020262"/>
            <a:ext cx="980237" cy="229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REST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32725" y="4538653"/>
            <a:ext cx="1132114" cy="7962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Widgets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91986" y="4743432"/>
            <a:ext cx="980237" cy="230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Embedded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91986" y="501635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External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21600" y="4538653"/>
            <a:ext cx="1094574" cy="136142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Analytics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75465" y="474343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Engagement</a:t>
            </a:r>
            <a:endParaRPr lang="en-US" sz="9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2575465" y="50223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Scoring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75465" y="530128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75465" y="558021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Trends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72935" y="4538653"/>
            <a:ext cx="1132114" cy="9243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Real-time Notifications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23570" y="487859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Mobile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23570" y="515177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Browser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961396" y="5176848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77316" y="4871494"/>
            <a:ext cx="1151432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7057" y="4157208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961396" y="5630462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61396" y="6084076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32717" y="4538713"/>
            <a:ext cx="980172" cy="115697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Content 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086078" y="5325926"/>
            <a:ext cx="1147289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085485" y="5471210"/>
            <a:ext cx="1147289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937741" y="4538884"/>
            <a:ext cx="1899974" cy="1861916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JSON </a:t>
            </a:r>
          </a:p>
          <a:p>
            <a:pPr marL="173038" lvl="1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Activity Streams</a:t>
            </a:r>
          </a:p>
          <a:p>
            <a:pPr marL="173038" lvl="1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Portable Contacts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XML</a:t>
            </a:r>
          </a:p>
          <a:p>
            <a:pPr marL="169863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Atom</a:t>
            </a:r>
          </a:p>
          <a:p>
            <a:pPr marL="169863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XRD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RDF</a:t>
            </a:r>
          </a:p>
          <a:p>
            <a:pPr marL="176213" lvl="1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FOAF</a:t>
            </a:r>
          </a:p>
          <a:p>
            <a:pPr marL="176213" lvl="1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SIOC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HTML5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14650" y="85728"/>
            <a:ext cx="6229350" cy="738664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</a:t>
            </a:r>
            <a:r>
              <a:rPr lang="en-US" sz="1400" dirty="0" smtClean="0">
                <a:solidFill>
                  <a:srgbClr val="FF0000"/>
                </a:solidFill>
              </a:rPr>
              <a:t>amplified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v4a added technologies  back into Login and Discover boxes, pg 4 </a:t>
            </a: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4881427" y="5397257"/>
            <a:ext cx="980237" cy="661720"/>
            <a:chOff x="4881427" y="5397257"/>
            <a:chExt cx="980237" cy="661720"/>
          </a:xfrm>
        </p:grpSpPr>
        <p:sp>
          <p:nvSpPr>
            <p:cNvPr id="72" name="Rectangle 71"/>
            <p:cNvSpPr/>
            <p:nvPr/>
          </p:nvSpPr>
          <p:spPr>
            <a:xfrm>
              <a:off x="4900256" y="5872728"/>
              <a:ext cx="931653" cy="129396"/>
            </a:xfrm>
            <a:prstGeom prst="rect">
              <a:avLst/>
            </a:prstGeom>
            <a:solidFill>
              <a:srgbClr val="FFFF6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903867" y="5581762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03867" y="5729829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881427" y="5397257"/>
              <a:ext cx="980237" cy="661720"/>
            </a:xfrm>
            <a:prstGeom prst="rect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prstDash val="sysDot"/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1000" dirty="0" smtClean="0"/>
                <a:t>Discovery  </a:t>
              </a:r>
              <a:endParaRPr lang="en-US" sz="900" dirty="0" smtClean="0"/>
            </a:p>
            <a:p>
              <a:pPr marL="60325" indent="-52388">
                <a:buFont typeface="Arial" pitchFamily="34" charset="0"/>
                <a:buChar char="•"/>
              </a:pPr>
              <a:r>
                <a:rPr lang="en-US" sz="900" i="1" dirty="0" smtClean="0"/>
                <a:t>Webfinger, LRDD</a:t>
              </a:r>
            </a:p>
            <a:p>
              <a:pPr marL="60325" indent="-52388">
                <a:buFont typeface="Arial" pitchFamily="34" charset="0"/>
                <a:buChar char="•"/>
              </a:pPr>
              <a:r>
                <a:rPr lang="en-US" sz="900" i="1" dirty="0" smtClean="0"/>
                <a:t>SWD</a:t>
              </a:r>
            </a:p>
            <a:p>
              <a:pPr marL="60325" indent="-52388">
                <a:buFont typeface="Arial" pitchFamily="34" charset="0"/>
                <a:buChar char="•"/>
              </a:pPr>
              <a:r>
                <a:rPr lang="en-US" sz="900" i="1" dirty="0" smtClean="0"/>
                <a:t>Open Graph</a:t>
              </a:r>
              <a:endParaRPr lang="en-US" sz="900" i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878097" y="4538629"/>
            <a:ext cx="980237" cy="800219"/>
            <a:chOff x="4878097" y="4538629"/>
            <a:chExt cx="980237" cy="800219"/>
          </a:xfrm>
        </p:grpSpPr>
        <p:sp>
          <p:nvSpPr>
            <p:cNvPr id="77" name="Rectangle 76"/>
            <p:cNvSpPr/>
            <p:nvPr/>
          </p:nvSpPr>
          <p:spPr>
            <a:xfrm>
              <a:off x="4896373" y="4724600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897096" y="4871858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897818" y="5006897"/>
              <a:ext cx="931653" cy="129396"/>
            </a:xfrm>
            <a:prstGeom prst="rect">
              <a:avLst/>
            </a:prstGeom>
            <a:solidFill>
              <a:srgbClr val="33CC33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94206" y="5145463"/>
              <a:ext cx="931653" cy="129396"/>
            </a:xfrm>
            <a:prstGeom prst="rect">
              <a:avLst/>
            </a:prstGeom>
            <a:solidFill>
              <a:srgbClr val="FFFF6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878097" y="4538629"/>
              <a:ext cx="980237" cy="800219"/>
            </a:xfrm>
            <a:prstGeom prst="rect">
              <a:avLst/>
            </a:prstGeom>
            <a:noFill/>
            <a:ln w="19050">
              <a:solidFill>
                <a:schemeClr val="accent3">
                  <a:lumMod val="75000"/>
                </a:schemeClr>
              </a:solidFill>
              <a:prstDash val="sysDot"/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1000" dirty="0" smtClean="0"/>
                <a:t>Login credentials</a:t>
              </a:r>
              <a:r>
                <a:rPr lang="en-US" sz="900" dirty="0" smtClean="0"/>
                <a:t> </a:t>
              </a:r>
              <a:endParaRPr lang="en-US" sz="900" i="1" dirty="0" smtClean="0">
                <a:solidFill>
                  <a:srgbClr val="FF0000"/>
                </a:solidFill>
              </a:endParaRP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OAuth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WebID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Browser ID</a:t>
              </a:r>
              <a:endParaRPr lang="en-US" sz="900" i="1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</a:t>
            </a:r>
            <a:r>
              <a:rPr lang="en-US" sz="1400" b="1" dirty="0" smtClean="0"/>
              <a:t>4a;  May 7</a:t>
            </a:r>
            <a:r>
              <a:rPr lang="en-US" sz="1400" b="1" dirty="0" smtClean="0"/>
              <a:t>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2858946" y="3707431"/>
            <a:ext cx="1979754" cy="1274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Biz/Mining Intelligence (??)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860819" y="34094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4650" y="85728"/>
            <a:ext cx="6229350" cy="738664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</a:t>
            </a:r>
            <a:r>
              <a:rPr lang="en-US" sz="1400" dirty="0" smtClean="0">
                <a:solidFill>
                  <a:srgbClr val="FF0000"/>
                </a:solidFill>
              </a:rPr>
              <a:t>amplified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v4a added technologies  back into Login and Discover boxes, pg 4 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</a:t>
            </a:r>
            <a:r>
              <a:rPr lang="en-US" sz="1400" b="1" dirty="0" smtClean="0"/>
              <a:t>4a;  May 7</a:t>
            </a:r>
            <a:r>
              <a:rPr lang="en-US" sz="1400" b="1" dirty="0" smtClean="0"/>
              <a:t>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842</Words>
  <Application>Microsoft Office PowerPoint</Application>
  <PresentationFormat>On-screen Show (4:3)</PresentationFormat>
  <Paragraphs>310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AXB1378</dc:creator>
  <cp:lastModifiedBy>AXB1378</cp:lastModifiedBy>
  <cp:revision>137</cp:revision>
  <dcterms:created xsi:type="dcterms:W3CDTF">2012-04-02T14:19:31Z</dcterms:created>
  <dcterms:modified xsi:type="dcterms:W3CDTF">2012-05-08T02:18:09Z</dcterms:modified>
</cp:coreProperties>
</file>