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2" r:id="rId2"/>
    <p:sldMasterId id="2147483651" r:id="rId3"/>
  </p:sldMasterIdLst>
  <p:notesMasterIdLst>
    <p:notesMasterId r:id="rId34"/>
  </p:notesMasterIdLst>
  <p:handoutMasterIdLst>
    <p:handoutMasterId r:id="rId35"/>
  </p:handoutMasterIdLst>
  <p:sldIdLst>
    <p:sldId id="615" r:id="rId4"/>
    <p:sldId id="616" r:id="rId5"/>
    <p:sldId id="618" r:id="rId6"/>
    <p:sldId id="604" r:id="rId7"/>
    <p:sldId id="605" r:id="rId8"/>
    <p:sldId id="609" r:id="rId9"/>
    <p:sldId id="622" r:id="rId10"/>
    <p:sldId id="624" r:id="rId11"/>
    <p:sldId id="625" r:id="rId12"/>
    <p:sldId id="619" r:id="rId13"/>
    <p:sldId id="620" r:id="rId14"/>
    <p:sldId id="621" r:id="rId15"/>
    <p:sldId id="610" r:id="rId16"/>
    <p:sldId id="623" r:id="rId17"/>
    <p:sldId id="597" r:id="rId18"/>
    <p:sldId id="600" r:id="rId19"/>
    <p:sldId id="575" r:id="rId20"/>
    <p:sldId id="576" r:id="rId21"/>
    <p:sldId id="628" r:id="rId22"/>
    <p:sldId id="577" r:id="rId23"/>
    <p:sldId id="578" r:id="rId24"/>
    <p:sldId id="629" r:id="rId25"/>
    <p:sldId id="630" r:id="rId26"/>
    <p:sldId id="631" r:id="rId27"/>
    <p:sldId id="632" r:id="rId28"/>
    <p:sldId id="633" r:id="rId29"/>
    <p:sldId id="579" r:id="rId30"/>
    <p:sldId id="570" r:id="rId31"/>
    <p:sldId id="626" r:id="rId32"/>
    <p:sldId id="580" r:id="rId3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a:ea typeface="+mn-ea"/>
        <a:cs typeface="Arial" charset="0"/>
      </a:defRPr>
    </a:lvl1pPr>
    <a:lvl2pPr marL="457200" algn="l" rtl="0" fontAlgn="base">
      <a:spcBef>
        <a:spcPct val="0"/>
      </a:spcBef>
      <a:spcAft>
        <a:spcPct val="0"/>
      </a:spcAft>
      <a:defRPr sz="2400" kern="1200">
        <a:solidFill>
          <a:schemeClr val="tx1"/>
        </a:solidFill>
        <a:latin typeface="Times"/>
        <a:ea typeface="+mn-ea"/>
        <a:cs typeface="Arial" charset="0"/>
      </a:defRPr>
    </a:lvl2pPr>
    <a:lvl3pPr marL="914400" algn="l" rtl="0" fontAlgn="base">
      <a:spcBef>
        <a:spcPct val="0"/>
      </a:spcBef>
      <a:spcAft>
        <a:spcPct val="0"/>
      </a:spcAft>
      <a:defRPr sz="2400" kern="1200">
        <a:solidFill>
          <a:schemeClr val="tx1"/>
        </a:solidFill>
        <a:latin typeface="Times"/>
        <a:ea typeface="+mn-ea"/>
        <a:cs typeface="Arial" charset="0"/>
      </a:defRPr>
    </a:lvl3pPr>
    <a:lvl4pPr marL="1371600" algn="l" rtl="0" fontAlgn="base">
      <a:spcBef>
        <a:spcPct val="0"/>
      </a:spcBef>
      <a:spcAft>
        <a:spcPct val="0"/>
      </a:spcAft>
      <a:defRPr sz="2400" kern="1200">
        <a:solidFill>
          <a:schemeClr val="tx1"/>
        </a:solidFill>
        <a:latin typeface="Times"/>
        <a:ea typeface="+mn-ea"/>
        <a:cs typeface="Arial" charset="0"/>
      </a:defRPr>
    </a:lvl4pPr>
    <a:lvl5pPr marL="1828800" algn="l" rtl="0" fontAlgn="base">
      <a:spcBef>
        <a:spcPct val="0"/>
      </a:spcBef>
      <a:spcAft>
        <a:spcPct val="0"/>
      </a:spcAft>
      <a:defRPr sz="2400" kern="1200">
        <a:solidFill>
          <a:schemeClr val="tx1"/>
        </a:solidFill>
        <a:latin typeface="Times"/>
        <a:ea typeface="+mn-ea"/>
        <a:cs typeface="Arial" charset="0"/>
      </a:defRPr>
    </a:lvl5pPr>
    <a:lvl6pPr marL="2286000" algn="l" defTabSz="914400" rtl="0" eaLnBrk="1" latinLnBrk="0" hangingPunct="1">
      <a:defRPr sz="2400" kern="1200">
        <a:solidFill>
          <a:schemeClr val="tx1"/>
        </a:solidFill>
        <a:latin typeface="Times"/>
        <a:ea typeface="+mn-ea"/>
        <a:cs typeface="Arial" charset="0"/>
      </a:defRPr>
    </a:lvl6pPr>
    <a:lvl7pPr marL="2743200" algn="l" defTabSz="914400" rtl="0" eaLnBrk="1" latinLnBrk="0" hangingPunct="1">
      <a:defRPr sz="2400" kern="1200">
        <a:solidFill>
          <a:schemeClr val="tx1"/>
        </a:solidFill>
        <a:latin typeface="Times"/>
        <a:ea typeface="+mn-ea"/>
        <a:cs typeface="Arial" charset="0"/>
      </a:defRPr>
    </a:lvl7pPr>
    <a:lvl8pPr marL="3200400" algn="l" defTabSz="914400" rtl="0" eaLnBrk="1" latinLnBrk="0" hangingPunct="1">
      <a:defRPr sz="2400" kern="1200">
        <a:solidFill>
          <a:schemeClr val="tx1"/>
        </a:solidFill>
        <a:latin typeface="Times"/>
        <a:ea typeface="+mn-ea"/>
        <a:cs typeface="Arial" charset="0"/>
      </a:defRPr>
    </a:lvl8pPr>
    <a:lvl9pPr marL="3657600" algn="l" defTabSz="914400" rtl="0" eaLnBrk="1" latinLnBrk="0" hangingPunct="1">
      <a:defRPr sz="2400" kern="1200">
        <a:solidFill>
          <a:schemeClr val="tx1"/>
        </a:solidFill>
        <a:latin typeface="Times"/>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8263"/>
    <a:srgbClr val="D78F1F"/>
    <a:srgbClr val="FF3300"/>
    <a:srgbClr val="CCCCFF"/>
    <a:srgbClr val="CCECFF"/>
    <a:srgbClr val="CC0000"/>
    <a:srgbClr val="63668D"/>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615" autoAdjust="0"/>
    <p:restoredTop sz="86385" autoAdjust="0"/>
  </p:normalViewPr>
  <p:slideViewPr>
    <p:cSldViewPr snapToGrid="0">
      <p:cViewPr>
        <p:scale>
          <a:sx n="65" d="100"/>
          <a:sy n="65" d="100"/>
        </p:scale>
        <p:origin x="-1044" y="-258"/>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3600"/>
    </p:cViewPr>
  </p:sorter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7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7772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r>
              <a:rPr lang="en-US"/>
              <a:t>2/13/2009</a:t>
            </a:r>
          </a:p>
        </p:txBody>
      </p:sp>
      <p:sp>
        <p:nvSpPr>
          <p:cNvPr id="7772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7772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5F2C9F15-4112-4779-BA62-B9CB7745F12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r>
              <a:rPr lang="en-US"/>
              <a:t>2/13/2009</a:t>
            </a:r>
          </a:p>
        </p:txBody>
      </p:sp>
      <p:sp>
        <p:nvSpPr>
          <p:cNvPr id="38916"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0B57489C-1BA9-49A1-8177-87D4310D06F4}" type="slidenum">
              <a:rPr lang="en-US"/>
              <a:pPr>
                <a:defRPr/>
              </a:pPr>
              <a:t>‹#›</a:t>
            </a:fld>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w3.org/2001/sw/"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w3.org/2000/10/swap/doc/Overview.html"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www.w3.org/DesignIssues/N3Resources" TargetMode="External"/><Relationship Id="rId4" Type="http://schemas.openxmlformats.org/officeDocument/2006/relationships/hyperlink" Target="http://www.w3.org/DesignIssues/N3Logic"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txBox="1">
            <a:spLocks noGrp="1" noChangeArrowheads="1"/>
          </p:cNvSpPr>
          <p:nvPr/>
        </p:nvSpPr>
        <p:spPr bwMode="auto">
          <a:xfrm>
            <a:off x="3884613" y="0"/>
            <a:ext cx="2971800" cy="457200"/>
          </a:xfrm>
          <a:prstGeom prst="rect">
            <a:avLst/>
          </a:prstGeom>
          <a:noFill/>
          <a:ln w="9525">
            <a:noFill/>
            <a:miter lim="800000"/>
            <a:headEnd/>
            <a:tailEnd/>
          </a:ln>
        </p:spPr>
        <p:txBody>
          <a:bodyPr/>
          <a:lstStyle/>
          <a:p>
            <a:pPr algn="r"/>
            <a:r>
              <a:rPr lang="en-US" sz="1200">
                <a:latin typeface="Arial" charset="0"/>
              </a:rPr>
              <a:t>2/13/2009</a:t>
            </a:r>
          </a:p>
        </p:txBody>
      </p:sp>
      <p:sp>
        <p:nvSpPr>
          <p:cNvPr id="440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26E8D5C-EAB7-43F7-B590-EBA8E778D86B}" type="slidenum">
              <a:rPr lang="en-US" sz="1200">
                <a:latin typeface="Arial" charset="0"/>
              </a:rPr>
              <a:pPr algn="r"/>
              <a:t>3</a:t>
            </a:fld>
            <a:endParaRPr lang="en-US" sz="1200">
              <a:latin typeface="Arial" charset="0"/>
            </a:endParaRPr>
          </a:p>
        </p:txBody>
      </p:sp>
      <p:sp>
        <p:nvSpPr>
          <p:cNvPr id="44035" name="Rectangle 2"/>
          <p:cNvSpPr>
            <a:spLocks noGrp="1"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t>The </a:t>
            </a:r>
            <a:r>
              <a:rPr lang="en-US" b="1" smtClean="0"/>
              <a:t>mission</a:t>
            </a:r>
            <a:r>
              <a:rPr lang="en-US" smtClean="0"/>
              <a:t> of the Semantic Web Health Care and Life Sciences Interest Group, part of the </a:t>
            </a:r>
            <a:r>
              <a:rPr lang="en-US" smtClean="0">
                <a:hlinkClick r:id="rId3"/>
              </a:rPr>
              <a:t>Semantic Web Activity</a:t>
            </a:r>
            <a:r>
              <a:rPr lang="en-US" smtClean="0"/>
              <a:t>, is to develop, advocate for, and support the use of Semantic Web technologies for biological science, translational medicine and health care. These domains stand to gain tremendous benefit by adoption of Semantic Web technologies, as they depend on the interoperability of information from many domains and processes for efficient decision support.</a:t>
            </a:r>
          </a:p>
          <a:p>
            <a:pPr eaLnBrk="1" hangingPunct="1"/>
            <a:r>
              <a:rPr lang="en-US" smtClean="0"/>
              <a:t>The group will:</a:t>
            </a:r>
          </a:p>
          <a:p>
            <a:pPr eaLnBrk="1" hangingPunct="1"/>
            <a:r>
              <a:rPr lang="en-US" smtClean="0"/>
              <a:t>Document use cases to aid individuals in understanding the business and technical benefits of using Semantic Web technologies. </a:t>
            </a:r>
          </a:p>
          <a:p>
            <a:pPr eaLnBrk="1" hangingPunct="1"/>
            <a:r>
              <a:rPr lang="en-US" smtClean="0"/>
              <a:t>Document guidelines to accelerate the adoption of the technology. </a:t>
            </a:r>
          </a:p>
          <a:p>
            <a:pPr eaLnBrk="1" hangingPunct="1"/>
            <a:r>
              <a:rPr lang="en-US" smtClean="0"/>
              <a:t>Implement a selection of the use cases as proof-of-concept demonstrations. </a:t>
            </a:r>
          </a:p>
          <a:p>
            <a:pPr eaLnBrk="1" hangingPunct="1"/>
            <a:r>
              <a:rPr lang="en-US" smtClean="0"/>
              <a:t>Explore the possibility of developing high level vocabularies. </a:t>
            </a:r>
          </a:p>
          <a:p>
            <a:pPr eaLnBrk="1" hangingPunct="1"/>
            <a:r>
              <a:rPr lang="en-US" smtClean="0"/>
              <a:t>Disseminate information about the group's work at government, industry, and academic events. </a:t>
            </a:r>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Rot="1" noChangeArrowheads="1" noTextEdit="1"/>
          </p:cNvSpPr>
          <p:nvPr>
            <p:ph type="sldImg"/>
          </p:nvPr>
        </p:nvSpPr>
        <p:spPr>
          <a:ln/>
        </p:spPr>
      </p:sp>
      <p:sp>
        <p:nvSpPr>
          <p:cNvPr id="6553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3"/>
          <p:cNvSpPr txBox="1">
            <a:spLocks noGrp="1" noChangeArrowheads="1"/>
          </p:cNvSpPr>
          <p:nvPr/>
        </p:nvSpPr>
        <p:spPr bwMode="auto">
          <a:xfrm>
            <a:off x="3884613" y="0"/>
            <a:ext cx="2971800" cy="457200"/>
          </a:xfrm>
          <a:prstGeom prst="rect">
            <a:avLst/>
          </a:prstGeom>
          <a:noFill/>
          <a:ln w="9525">
            <a:noFill/>
            <a:miter lim="800000"/>
            <a:headEnd/>
            <a:tailEnd/>
          </a:ln>
        </p:spPr>
        <p:txBody>
          <a:bodyPr/>
          <a:lstStyle/>
          <a:p>
            <a:pPr algn="r"/>
            <a:r>
              <a:rPr lang="en-US" sz="1200">
                <a:latin typeface="Arial" charset="0"/>
              </a:rPr>
              <a:t>2/13/2009</a:t>
            </a:r>
          </a:p>
        </p:txBody>
      </p:sp>
      <p:sp>
        <p:nvSpPr>
          <p:cNvPr id="675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18D91F5-CD01-43C5-943F-D0065389F0DC}" type="slidenum">
              <a:rPr lang="en-US" sz="1200">
                <a:latin typeface="Arial" charset="0"/>
              </a:rPr>
              <a:pPr algn="r"/>
              <a:t>14</a:t>
            </a:fld>
            <a:endParaRPr lang="en-US" sz="1200">
              <a:latin typeface="Arial" charset="0"/>
            </a:endParaRPr>
          </a:p>
        </p:txBody>
      </p:sp>
      <p:sp>
        <p:nvSpPr>
          <p:cNvPr id="67587" name="Rectangle 2"/>
          <p:cNvSpPr>
            <a:spLocks noGrp="1" noRo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r>
              <a:rPr lang="en-US" smtClean="0"/>
              <a:t>Placeholder for semantic model for healthcare practices  (HL7 contributes; EHR cooldn be one; local…)</a:t>
            </a:r>
            <a:br>
              <a:rPr lang="en-US" smtClean="0"/>
            </a:br>
            <a:r>
              <a:rPr lang="en-US" smtClean="0"/>
              <a:t>Key is that semantic model represents constructs not data model</a:t>
            </a:r>
          </a:p>
          <a:p>
            <a:pPr eaLnBrk="1" hangingPunct="1"/>
            <a:endParaRPr lang="en-US" smtClean="0"/>
          </a:p>
          <a:p>
            <a:pPr eaLnBrk="1" hangingPunct="1"/>
            <a:r>
              <a:rPr lang="en-US" smtClean="0"/>
              <a:t>I will have to justify why we used SDTM…</a:t>
            </a:r>
          </a:p>
          <a:p>
            <a:pPr eaLnBrk="1" hangingPunct="1"/>
            <a:endParaRPr lang="en-US" smtClean="0"/>
          </a:p>
          <a:p>
            <a:pPr eaLnBrk="1" hangingPunct="1"/>
            <a:r>
              <a:rPr lang="en-US" smtClean="0"/>
              <a:t>PROBLEMS:</a:t>
            </a:r>
          </a:p>
          <a:p>
            <a:pPr eaLnBrk="1" hangingPunct="1"/>
            <a:r>
              <a:rPr lang="de-DE" smtClean="0"/>
              <a:t>Data is not stored only in form of the CDISC SDTM but also in HL7 DCM form</a:t>
            </a:r>
          </a:p>
          <a:p>
            <a:pPr eaLnBrk="1" hangingPunct="1"/>
            <a:r>
              <a:rPr lang="de-DE" smtClean="0"/>
              <a:t>Concepts in SDTM domain do not always have one-one mapping to HL domain</a:t>
            </a:r>
          </a:p>
          <a:p>
            <a:pPr eaLnBrk="1" hangingPunct="1"/>
            <a:r>
              <a:rPr lang="de-DE" smtClean="0"/>
              <a:t>Drug prescription coded in different drug codes (RxNorm and NDC) </a:t>
            </a:r>
          </a:p>
          <a:p>
            <a:pPr eaLnBrk="1" hangingPunct="1"/>
            <a:r>
              <a:rPr lang="de-DE" smtClean="0"/>
              <a:t>Data is not stored as RDF but in conventional relational databases</a:t>
            </a:r>
          </a:p>
          <a:p>
            <a:pPr eaLnBrk="1" hangingPunct="1"/>
            <a:endParaRPr lang="de-DE" smtClean="0"/>
          </a:p>
          <a:p>
            <a:pPr eaLnBrk="1" hangingPunct="1"/>
            <a:r>
              <a:rPr lang="de-DE" smtClean="0"/>
              <a:t>What this becomes is an example of data integration.</a:t>
            </a:r>
          </a:p>
          <a:p>
            <a:pPr eaLnBrk="1" hangingPunct="1"/>
            <a:endParaRPr lang="en-US" smtClean="0"/>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3"/>
          <p:cNvSpPr>
            <a:spLocks noGrp="1" noChangeArrowheads="1"/>
          </p:cNvSpPr>
          <p:nvPr>
            <p:ph type="dt" sz="quarter" idx="1"/>
          </p:nvPr>
        </p:nvSpPr>
        <p:spPr>
          <a:noFill/>
        </p:spPr>
        <p:txBody>
          <a:bodyPr/>
          <a:lstStyle/>
          <a:p>
            <a:r>
              <a:rPr lang="en-US" smtClean="0">
                <a:cs typeface="Arial" charset="0"/>
              </a:rPr>
              <a:t>2/13/2009</a:t>
            </a:r>
          </a:p>
        </p:txBody>
      </p:sp>
      <p:sp>
        <p:nvSpPr>
          <p:cNvPr id="69634" name="Rectangle 7"/>
          <p:cNvSpPr>
            <a:spLocks noGrp="1" noChangeArrowheads="1"/>
          </p:cNvSpPr>
          <p:nvPr>
            <p:ph type="sldNum" sz="quarter" idx="5"/>
          </p:nvPr>
        </p:nvSpPr>
        <p:spPr>
          <a:noFill/>
        </p:spPr>
        <p:txBody>
          <a:bodyPr/>
          <a:lstStyle/>
          <a:p>
            <a:fld id="{67637C23-43B2-4960-8704-B95E444A4C3F}" type="slidenum">
              <a:rPr lang="en-US" smtClean="0">
                <a:cs typeface="Arial" charset="0"/>
              </a:rPr>
              <a:pPr/>
              <a:t>15</a:t>
            </a:fld>
            <a:endParaRPr lang="en-US" smtClean="0">
              <a:cs typeface="Arial" charset="0"/>
            </a:endParaRPr>
          </a:p>
        </p:txBody>
      </p:sp>
      <p:sp>
        <p:nvSpPr>
          <p:cNvPr id="69635" name="Rectangle 2"/>
          <p:cNvSpPr>
            <a:spLocks noGrp="1" noRo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lnSpc>
                <a:spcPct val="80000"/>
              </a:lnSpc>
            </a:pPr>
            <a:endParaRPr lang="en-US" sz="800" smtClean="0"/>
          </a:p>
          <a:p>
            <a:pPr eaLnBrk="1" hangingPunct="1">
              <a:lnSpc>
                <a:spcPct val="80000"/>
              </a:lnSpc>
            </a:pPr>
            <a:r>
              <a:rPr lang="en-US" sz="800" i="1" smtClean="0"/>
              <a:t>OWL</a:t>
            </a:r>
          </a:p>
          <a:p>
            <a:pPr eaLnBrk="1" hangingPunct="1">
              <a:lnSpc>
                <a:spcPct val="80000"/>
              </a:lnSpc>
            </a:pPr>
            <a:r>
              <a:rPr lang="en-US" sz="800" smtClean="0"/>
              <a:t>The web ontology language OWL1 is an extension of RDF/RDFS, essentially by adding a</a:t>
            </a:r>
          </a:p>
          <a:p>
            <a:pPr eaLnBrk="1" hangingPunct="1">
              <a:lnSpc>
                <a:spcPct val="80000"/>
              </a:lnSpc>
            </a:pPr>
            <a:r>
              <a:rPr lang="en-US" sz="800" smtClean="0"/>
              <a:t>number of elementary constructs for expressing basic statements such as class formation</a:t>
            </a:r>
          </a:p>
          <a:p>
            <a:pPr eaLnBrk="1" hangingPunct="1">
              <a:lnSpc>
                <a:spcPct val="80000"/>
              </a:lnSpc>
            </a:pPr>
            <a:r>
              <a:rPr lang="en-US" sz="800" smtClean="0"/>
              <a:t>(Class), classification (Individual), attribution (DatatypeProperty), association</a:t>
            </a:r>
          </a:p>
          <a:p>
            <a:pPr eaLnBrk="1" hangingPunct="1">
              <a:lnSpc>
                <a:spcPct val="80000"/>
              </a:lnSpc>
            </a:pPr>
            <a:r>
              <a:rPr lang="en-US" sz="800" smtClean="0"/>
              <a:t>(ObjectProperty), equality (EquivalentClasses and SameIndividual) and</a:t>
            </a:r>
          </a:p>
          <a:p>
            <a:pPr eaLnBrk="1" hangingPunct="1">
              <a:lnSpc>
                <a:spcPct val="80000"/>
              </a:lnSpc>
            </a:pPr>
            <a:r>
              <a:rPr lang="en-US" sz="800" smtClean="0"/>
              <a:t>others. OWL allows the expression of subsumption rules such as</a:t>
            </a:r>
          </a:p>
          <a:p>
            <a:pPr eaLnBrk="1" hangingPunct="1">
              <a:lnSpc>
                <a:spcPct val="80000"/>
              </a:lnSpc>
            </a:pPr>
            <a:r>
              <a:rPr lang="en-US" sz="800" smtClean="0"/>
              <a:t>isRentalCar(</a:t>
            </a:r>
            <a:r>
              <a:rPr lang="en-US" sz="800" i="1" smtClean="0"/>
              <a:t>X</a:t>
            </a:r>
            <a:r>
              <a:rPr lang="en-US" sz="800" smtClean="0"/>
              <a:t>) ⇒ isCar(X)</a:t>
            </a:r>
          </a:p>
          <a:p>
            <a:pPr eaLnBrk="1" hangingPunct="1">
              <a:lnSpc>
                <a:spcPct val="80000"/>
              </a:lnSpc>
            </a:pPr>
            <a:r>
              <a:rPr lang="en-US" sz="800" smtClean="0"/>
              <a:t>in the form of SubClassOf statements, such as</a:t>
            </a:r>
          </a:p>
          <a:p>
            <a:pPr eaLnBrk="1" hangingPunct="1">
              <a:lnSpc>
                <a:spcPct val="80000"/>
              </a:lnSpc>
            </a:pPr>
            <a:r>
              <a:rPr lang="en-US" sz="800" smtClean="0"/>
              <a:t>SubClassOf(RentalCar, Car)</a:t>
            </a:r>
          </a:p>
          <a:p>
            <a:pPr eaLnBrk="1" hangingPunct="1">
              <a:lnSpc>
                <a:spcPct val="80000"/>
              </a:lnSpc>
            </a:pPr>
            <a:r>
              <a:rPr lang="en-US" sz="800" smtClean="0"/>
              <a:t>but it does not allow the expression of more complex derivation rules, e.g. for defining</a:t>
            </a:r>
          </a:p>
          <a:p>
            <a:pPr eaLnBrk="1" hangingPunct="1">
              <a:lnSpc>
                <a:spcPct val="80000"/>
              </a:lnSpc>
            </a:pPr>
            <a:r>
              <a:rPr lang="en-US" sz="800" smtClean="0"/>
              <a:t>derived property predicates such as</a:t>
            </a:r>
          </a:p>
          <a:p>
            <a:pPr eaLnBrk="1" hangingPunct="1">
              <a:lnSpc>
                <a:spcPct val="80000"/>
              </a:lnSpc>
            </a:pPr>
            <a:r>
              <a:rPr lang="en-US" sz="800" smtClean="0"/>
              <a:t>hasFather(</a:t>
            </a:r>
            <a:r>
              <a:rPr lang="en-US" sz="800" i="1" smtClean="0"/>
              <a:t>X</a:t>
            </a:r>
            <a:r>
              <a:rPr lang="en-US" sz="800" smtClean="0"/>
              <a:t>, </a:t>
            </a:r>
            <a:r>
              <a:rPr lang="en-US" sz="800" i="1" smtClean="0"/>
              <a:t>Y</a:t>
            </a:r>
            <a:r>
              <a:rPr lang="en-US" sz="800" smtClean="0"/>
              <a:t>), hasBrother(</a:t>
            </a:r>
            <a:r>
              <a:rPr lang="en-US" sz="800" i="1" smtClean="0"/>
              <a:t>Y</a:t>
            </a:r>
            <a:r>
              <a:rPr lang="en-US" sz="800" smtClean="0"/>
              <a:t>, </a:t>
            </a:r>
            <a:r>
              <a:rPr lang="en-US" sz="800" i="1" smtClean="0"/>
              <a:t>Z</a:t>
            </a:r>
            <a:r>
              <a:rPr lang="en-US" sz="800" smtClean="0"/>
              <a:t>) ⇒ hasUncle(</a:t>
            </a:r>
            <a:r>
              <a:rPr lang="en-US" sz="800" i="1" smtClean="0"/>
              <a:t>X</a:t>
            </a:r>
            <a:r>
              <a:rPr lang="en-US" sz="800" smtClean="0"/>
              <a:t>, </a:t>
            </a:r>
            <a:r>
              <a:rPr lang="en-US" sz="800" i="1" smtClean="0"/>
              <a:t>Z</a:t>
            </a:r>
            <a:r>
              <a:rPr lang="en-US" sz="800" smtClean="0"/>
              <a:t>)</a:t>
            </a:r>
          </a:p>
          <a:p>
            <a:pPr eaLnBrk="1" hangingPunct="1">
              <a:lnSpc>
                <a:spcPct val="80000"/>
              </a:lnSpc>
            </a:pPr>
            <a:r>
              <a:rPr lang="en-US" sz="800" smtClean="0"/>
              <a:t>Positive logic programs without negation and without function symbols (also called</a:t>
            </a:r>
          </a:p>
          <a:p>
            <a:pPr eaLnBrk="1" hangingPunct="1">
              <a:lnSpc>
                <a:spcPct val="80000"/>
              </a:lnSpc>
            </a:pPr>
            <a:r>
              <a:rPr lang="en-US" sz="800" smtClean="0"/>
              <a:t>‘Datalog’), corresponding to Definite Horn Logic, and OWL DL, corresponding to a</a:t>
            </a:r>
          </a:p>
          <a:p>
            <a:pPr eaLnBrk="1" hangingPunct="1">
              <a:lnSpc>
                <a:spcPct val="80000"/>
              </a:lnSpc>
            </a:pPr>
            <a:r>
              <a:rPr lang="en-US" sz="800" smtClean="0"/>
              <a:t>two-valued Description Logic, are not reducible to each other (Grosof et al., 2003).</a:t>
            </a:r>
          </a:p>
          <a:p>
            <a:pPr eaLnBrk="1" hangingPunct="1">
              <a:lnSpc>
                <a:spcPct val="80000"/>
              </a:lnSpc>
            </a:pPr>
            <a:r>
              <a:rPr lang="en-US" sz="800" smtClean="0"/>
              <a:t>______________________________________________________________________________________________________________________________________________</a:t>
            </a:r>
          </a:p>
          <a:p>
            <a:pPr eaLnBrk="1" hangingPunct="1">
              <a:lnSpc>
                <a:spcPct val="80000"/>
              </a:lnSpc>
            </a:pPr>
            <a:r>
              <a:rPr lang="en-US" sz="800" smtClean="0"/>
              <a:t>Notation 3 (N3) is an alternative syntax for expressing RDF statements.</a:t>
            </a:r>
          </a:p>
          <a:p>
            <a:pPr eaLnBrk="1" hangingPunct="1">
              <a:lnSpc>
                <a:spcPct val="80000"/>
              </a:lnSpc>
            </a:pPr>
            <a:r>
              <a:rPr lang="en-US" sz="800" smtClean="0"/>
              <a:t>This is the specification of the Notation3 language, of internet Media Type text/n3. Normative parts of the specification are thus, non-normative parts and comments thus. </a:t>
            </a:r>
          </a:p>
          <a:p>
            <a:pPr eaLnBrk="1" hangingPunct="1">
              <a:lnSpc>
                <a:spcPct val="80000"/>
              </a:lnSpc>
            </a:pPr>
            <a:r>
              <a:rPr lang="en-US" sz="800" smtClean="0"/>
              <a:t>This is a language which is a compact and readable alternative to RDF's XML syntax, but also is extended to allow greater expressiveness. It has subsets, one of which is RDF 1.0 equivalent, and one of which is RDF plus a form of RDF rules.</a:t>
            </a:r>
          </a:p>
          <a:p>
            <a:pPr eaLnBrk="1" hangingPunct="1">
              <a:lnSpc>
                <a:spcPct val="80000"/>
              </a:lnSpc>
            </a:pPr>
            <a:r>
              <a:rPr lang="en-US" sz="800" smtClean="0"/>
              <a:t>This document is a specification of the language suitable for those familiar with the general concepts. The developer learning N3 is invited to try the </a:t>
            </a:r>
            <a:r>
              <a:rPr lang="en-US" sz="800" smtClean="0">
                <a:hlinkClick r:id="rId3"/>
              </a:rPr>
              <a:t>A tutorial</a:t>
            </a:r>
            <a:r>
              <a:rPr lang="en-US" sz="800" smtClean="0"/>
              <a:t>, while implementers looking for for a particular detail of the definition of the logic are steered toward the </a:t>
            </a:r>
            <a:r>
              <a:rPr lang="en-US" sz="800" smtClean="0">
                <a:hlinkClick r:id="rId4"/>
              </a:rPr>
              <a:t>operational semantics.</a:t>
            </a:r>
            <a:r>
              <a:rPr lang="en-US" sz="800" smtClean="0"/>
              <a:t> There is also a list of </a:t>
            </a:r>
            <a:r>
              <a:rPr lang="en-US" sz="800" smtClean="0">
                <a:hlinkClick r:id="rId5"/>
              </a:rPr>
              <a:t>other N3 resources</a:t>
            </a:r>
            <a:r>
              <a:rPr lang="en-US" sz="800" smtClean="0"/>
              <a:t>.</a:t>
            </a:r>
          </a:p>
          <a:p>
            <a:pPr eaLnBrk="1" hangingPunct="1">
              <a:lnSpc>
                <a:spcPct val="80000"/>
              </a:lnSpc>
            </a:pPr>
            <a:r>
              <a:rPr lang="en-US" sz="800" smtClean="0"/>
              <a:t>This language has ben developed in the context of the Semantic Web Interest Group. Comments on this document should be sent to public-cwm-talk@w3.org</a:t>
            </a:r>
          </a:p>
          <a:p>
            <a:pPr eaLnBrk="1" hangingPunct="1">
              <a:lnSpc>
                <a:spcPct val="80000"/>
              </a:lnSpc>
            </a:pPr>
            <a:r>
              <a:rPr lang="en-US" sz="800" smtClean="0"/>
              <a:t>The aims of the language are</a:t>
            </a:r>
          </a:p>
          <a:p>
            <a:pPr eaLnBrk="1" hangingPunct="1">
              <a:lnSpc>
                <a:spcPct val="80000"/>
              </a:lnSpc>
            </a:pPr>
            <a:r>
              <a:rPr lang="en-US" sz="800" smtClean="0"/>
              <a:t>to optimize expression of data and logic in the same language, </a:t>
            </a:r>
          </a:p>
          <a:p>
            <a:pPr eaLnBrk="1" hangingPunct="1">
              <a:lnSpc>
                <a:spcPct val="80000"/>
              </a:lnSpc>
            </a:pPr>
            <a:r>
              <a:rPr lang="en-US" sz="800" smtClean="0"/>
              <a:t>to allow RDF to be expressed, </a:t>
            </a:r>
          </a:p>
          <a:p>
            <a:pPr eaLnBrk="1" hangingPunct="1">
              <a:lnSpc>
                <a:spcPct val="80000"/>
              </a:lnSpc>
            </a:pPr>
            <a:r>
              <a:rPr lang="en-US" sz="800" smtClean="0"/>
              <a:t>to allow rules to be integrated smoothly with RDF, </a:t>
            </a:r>
          </a:p>
          <a:p>
            <a:pPr eaLnBrk="1" hangingPunct="1">
              <a:lnSpc>
                <a:spcPct val="80000"/>
              </a:lnSpc>
            </a:pPr>
            <a:r>
              <a:rPr lang="en-US" sz="800" smtClean="0"/>
              <a:t>to allow quoting so that statements about statements can be made, and </a:t>
            </a:r>
          </a:p>
          <a:p>
            <a:pPr eaLnBrk="1" hangingPunct="1">
              <a:lnSpc>
                <a:spcPct val="80000"/>
              </a:lnSpc>
            </a:pPr>
            <a:r>
              <a:rPr lang="en-US" sz="800" smtClean="0"/>
              <a:t>to be as readable, natural, and symmetrical as possible. </a:t>
            </a:r>
          </a:p>
          <a:p>
            <a:pPr eaLnBrk="1" hangingPunct="1">
              <a:lnSpc>
                <a:spcPct val="80000"/>
              </a:lnSpc>
            </a:pPr>
            <a:r>
              <a:rPr lang="en-US" sz="800" smtClean="0"/>
              <a:t>The language achieves these with the following features:</a:t>
            </a:r>
          </a:p>
          <a:p>
            <a:pPr eaLnBrk="1" hangingPunct="1">
              <a:lnSpc>
                <a:spcPct val="80000"/>
              </a:lnSpc>
            </a:pPr>
            <a:r>
              <a:rPr lang="en-US" sz="800" smtClean="0"/>
              <a:t>URI abbreviation using prefixes which are bound to a namespace (using @prefix) a bit like in XML, </a:t>
            </a:r>
          </a:p>
          <a:p>
            <a:pPr eaLnBrk="1" hangingPunct="1">
              <a:lnSpc>
                <a:spcPct val="80000"/>
              </a:lnSpc>
            </a:pPr>
            <a:r>
              <a:rPr lang="en-US" sz="800" smtClean="0"/>
              <a:t>Repetition of another object for the same subject and predicate using a comma "," </a:t>
            </a:r>
          </a:p>
          <a:p>
            <a:pPr eaLnBrk="1" hangingPunct="1">
              <a:lnSpc>
                <a:spcPct val="80000"/>
              </a:lnSpc>
            </a:pPr>
            <a:r>
              <a:rPr lang="en-US" sz="800" smtClean="0"/>
              <a:t>Repetition of another predicate for the same subject using a semicolon ";" </a:t>
            </a:r>
          </a:p>
          <a:p>
            <a:pPr eaLnBrk="1" hangingPunct="1">
              <a:lnSpc>
                <a:spcPct val="80000"/>
              </a:lnSpc>
            </a:pPr>
            <a:r>
              <a:rPr lang="en-US" sz="800" smtClean="0"/>
              <a:t>Bnode syntax with a certain properties just put the properties between [ and ] </a:t>
            </a:r>
          </a:p>
          <a:p>
            <a:pPr eaLnBrk="1" hangingPunct="1">
              <a:lnSpc>
                <a:spcPct val="80000"/>
              </a:lnSpc>
            </a:pPr>
            <a:r>
              <a:rPr lang="en-US" sz="800" smtClean="0"/>
              <a:t>Formulae allowing N3 graphs to be quoted within N3 graphs using { and } </a:t>
            </a:r>
          </a:p>
          <a:p>
            <a:pPr eaLnBrk="1" hangingPunct="1">
              <a:lnSpc>
                <a:spcPct val="80000"/>
              </a:lnSpc>
            </a:pPr>
            <a:r>
              <a:rPr lang="en-US" sz="800" smtClean="0"/>
              <a:t>Variables and quantification to allow rules, etc to be expressed </a:t>
            </a:r>
          </a:p>
          <a:p>
            <a:pPr eaLnBrk="1" hangingPunct="1">
              <a:lnSpc>
                <a:spcPct val="80000"/>
              </a:lnSpc>
            </a:pPr>
            <a:r>
              <a:rPr lang="en-US" sz="800" smtClean="0"/>
              <a:t>A simple and consistent grammar. </a:t>
            </a:r>
          </a:p>
          <a:p>
            <a:pPr eaLnBrk="1" hangingPunct="1">
              <a:lnSpc>
                <a:spcPct val="80000"/>
              </a:lnSpc>
            </a:pPr>
            <a:endParaRPr lang="en-US" sz="800" smtClean="0"/>
          </a:p>
          <a:p>
            <a:pPr eaLnBrk="1" hangingPunct="1">
              <a:lnSpc>
                <a:spcPct val="80000"/>
              </a:lnSpc>
            </a:pPr>
            <a:endParaRPr lang="en-US" sz="800" smtClean="0"/>
          </a:p>
          <a:p>
            <a:pPr eaLnBrk="1" hangingPunct="1">
              <a:lnSpc>
                <a:spcPct val="80000"/>
              </a:lnSpc>
            </a:pPr>
            <a:r>
              <a:rPr lang="en-US" sz="800" smtClean="0"/>
              <a:t>____________________________________________________________________________________________________________________________________________________________________________</a:t>
            </a:r>
          </a:p>
          <a:p>
            <a:pPr eaLnBrk="1" hangingPunct="1">
              <a:lnSpc>
                <a:spcPct val="80000"/>
              </a:lnSpc>
            </a:pPr>
            <a:endParaRPr lang="en-US" sz="800" smtClean="0"/>
          </a:p>
          <a:p>
            <a:pPr eaLnBrk="1" hangingPunct="1">
              <a:lnSpc>
                <a:spcPct val="80000"/>
              </a:lnSpc>
            </a:pPr>
            <a:r>
              <a:rPr lang="en-US" sz="800" smtClean="0"/>
              <a:t>RDF is a directed, labeled graph data format for representing information in the Web. This specification defines the syntax and semantics of the SPARQL query language for RDF. SPARQL can be used to express queries across diverse data sources, whether the data is stored natively as RDF or viewed as RDF via middleware. SPARQL contains capabilities for querying required and optional graph patterns along with their conjunctions and disjunctions. SPARQL also supports extensible value testing and constraining queries by source RDF graph. The results of SPARQL queries can be results sets or RDF graphs.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3"/>
          <p:cNvSpPr>
            <a:spLocks noGrp="1" noChangeArrowheads="1"/>
          </p:cNvSpPr>
          <p:nvPr>
            <p:ph type="dt" sz="quarter" idx="1"/>
          </p:nvPr>
        </p:nvSpPr>
        <p:spPr>
          <a:noFill/>
        </p:spPr>
        <p:txBody>
          <a:bodyPr/>
          <a:lstStyle/>
          <a:p>
            <a:r>
              <a:rPr lang="en-US" smtClean="0">
                <a:cs typeface="Arial" charset="0"/>
              </a:rPr>
              <a:t>2/13/2009</a:t>
            </a:r>
          </a:p>
        </p:txBody>
      </p:sp>
      <p:sp>
        <p:nvSpPr>
          <p:cNvPr id="71682" name="Rectangle 7"/>
          <p:cNvSpPr>
            <a:spLocks noGrp="1" noChangeArrowheads="1"/>
          </p:cNvSpPr>
          <p:nvPr>
            <p:ph type="sldNum" sz="quarter" idx="5"/>
          </p:nvPr>
        </p:nvSpPr>
        <p:spPr>
          <a:noFill/>
        </p:spPr>
        <p:txBody>
          <a:bodyPr/>
          <a:lstStyle/>
          <a:p>
            <a:fld id="{5BB9D4CE-A18C-4FB2-8330-453E05AECDDA}" type="slidenum">
              <a:rPr lang="en-US" smtClean="0">
                <a:cs typeface="Arial" charset="0"/>
              </a:rPr>
              <a:pPr/>
              <a:t>16</a:t>
            </a:fld>
            <a:endParaRPr lang="en-US" smtClean="0">
              <a:cs typeface="Arial" charset="0"/>
            </a:endParaRPr>
          </a:p>
        </p:txBody>
      </p:sp>
      <p:sp>
        <p:nvSpPr>
          <p:cNvPr id="71683" name="Rectangle 2"/>
          <p:cNvSpPr>
            <a:spLocks noGrp="1" noRo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r>
              <a:rPr lang="en-US" smtClean="0"/>
              <a:t>Scope includes defining con</a:t>
            </a:r>
          </a:p>
          <a:p>
            <a:pPr eaLnBrk="1" hangingPunct="1"/>
            <a:endParaRPr lang="en-US" smtClean="0"/>
          </a:p>
          <a:p>
            <a:pPr eaLnBrk="1" hangingPunct="1"/>
            <a:r>
              <a:rPr lang="en-US" smtClean="0"/>
              <a:t>Mapping between SDTM &amp; DCM   (SPARQL) </a:t>
            </a:r>
          </a:p>
          <a:p>
            <a:pPr eaLnBrk="1" hangingPunct="1"/>
            <a:r>
              <a:rPr lang="en-US" smtClean="0"/>
              <a:t>Translated (using SWObjects) the SPARQL query in SDTM to SPARQL statement in HL7 DCM</a:t>
            </a:r>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r>
              <a:rPr lang="en-US" smtClean="0"/>
              <a:t>Example – weight loss drug… (Properties used from Drug Onotology to derive) </a:t>
            </a:r>
          </a:p>
          <a:p>
            <a:pPr eaLnBrk="1" hangingPunct="1"/>
            <a:endParaRPr lang="en-US" smtClean="0"/>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3"/>
          <p:cNvSpPr>
            <a:spLocks noGrp="1" noChangeArrowheads="1"/>
          </p:cNvSpPr>
          <p:nvPr>
            <p:ph type="dt" sz="quarter" idx="1"/>
          </p:nvPr>
        </p:nvSpPr>
        <p:spPr>
          <a:noFill/>
        </p:spPr>
        <p:txBody>
          <a:bodyPr/>
          <a:lstStyle/>
          <a:p>
            <a:r>
              <a:rPr lang="en-US" smtClean="0">
                <a:cs typeface="Arial" charset="0"/>
              </a:rPr>
              <a:t>2/13/2009</a:t>
            </a:r>
          </a:p>
        </p:txBody>
      </p:sp>
      <p:sp>
        <p:nvSpPr>
          <p:cNvPr id="75778" name="Rectangle 7"/>
          <p:cNvSpPr>
            <a:spLocks noGrp="1" noChangeArrowheads="1"/>
          </p:cNvSpPr>
          <p:nvPr>
            <p:ph type="sldNum" sz="quarter" idx="5"/>
          </p:nvPr>
        </p:nvSpPr>
        <p:spPr>
          <a:noFill/>
        </p:spPr>
        <p:txBody>
          <a:bodyPr/>
          <a:lstStyle/>
          <a:p>
            <a:fld id="{235B4AEC-95A0-47F5-B73E-6A1817ACCF71}" type="slidenum">
              <a:rPr lang="en-US" smtClean="0">
                <a:cs typeface="Arial" charset="0"/>
              </a:rPr>
              <a:pPr/>
              <a:t>17</a:t>
            </a:fld>
            <a:endParaRPr lang="en-US" smtClean="0">
              <a:cs typeface="Arial" charset="0"/>
            </a:endParaRPr>
          </a:p>
        </p:txBody>
      </p:sp>
      <p:sp>
        <p:nvSpPr>
          <p:cNvPr id="75779" name="Rectangle 2"/>
          <p:cNvSpPr>
            <a:spLocks noGrp="1" noRo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3"/>
          <p:cNvSpPr>
            <a:spLocks noGrp="1" noChangeArrowheads="1"/>
          </p:cNvSpPr>
          <p:nvPr>
            <p:ph type="dt" sz="quarter" idx="1"/>
          </p:nvPr>
        </p:nvSpPr>
        <p:spPr>
          <a:noFill/>
        </p:spPr>
        <p:txBody>
          <a:bodyPr/>
          <a:lstStyle/>
          <a:p>
            <a:r>
              <a:rPr lang="en-US" smtClean="0">
                <a:cs typeface="Arial" charset="0"/>
              </a:rPr>
              <a:t>2/13/2009</a:t>
            </a:r>
          </a:p>
        </p:txBody>
      </p:sp>
      <p:sp>
        <p:nvSpPr>
          <p:cNvPr id="77826" name="Rectangle 7"/>
          <p:cNvSpPr>
            <a:spLocks noGrp="1" noChangeArrowheads="1"/>
          </p:cNvSpPr>
          <p:nvPr>
            <p:ph type="sldNum" sz="quarter" idx="5"/>
          </p:nvPr>
        </p:nvSpPr>
        <p:spPr>
          <a:noFill/>
        </p:spPr>
        <p:txBody>
          <a:bodyPr/>
          <a:lstStyle/>
          <a:p>
            <a:fld id="{11B8E2CC-72F4-4098-98BA-4C1E52E119D2}" type="slidenum">
              <a:rPr lang="en-US" smtClean="0">
                <a:cs typeface="Arial" charset="0"/>
              </a:rPr>
              <a:pPr/>
              <a:t>18</a:t>
            </a:fld>
            <a:endParaRPr lang="en-US" smtClean="0">
              <a:cs typeface="Arial" charset="0"/>
            </a:endParaRPr>
          </a:p>
        </p:txBody>
      </p:sp>
      <p:sp>
        <p:nvSpPr>
          <p:cNvPr id="77827" name="Rectangle 2"/>
          <p:cNvSpPr>
            <a:spLocks noGrp="1" noRo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3"/>
          <p:cNvSpPr>
            <a:spLocks noGrp="1" noChangeArrowheads="1"/>
          </p:cNvSpPr>
          <p:nvPr>
            <p:ph type="dt" sz="quarter" idx="1"/>
          </p:nvPr>
        </p:nvSpPr>
        <p:spPr>
          <a:noFill/>
        </p:spPr>
        <p:txBody>
          <a:bodyPr/>
          <a:lstStyle/>
          <a:p>
            <a:r>
              <a:rPr lang="en-US" smtClean="0">
                <a:cs typeface="Arial" charset="0"/>
              </a:rPr>
              <a:t>2/13/2009</a:t>
            </a:r>
          </a:p>
        </p:txBody>
      </p:sp>
      <p:sp>
        <p:nvSpPr>
          <p:cNvPr id="79874" name="Rectangle 7"/>
          <p:cNvSpPr>
            <a:spLocks noGrp="1" noChangeArrowheads="1"/>
          </p:cNvSpPr>
          <p:nvPr>
            <p:ph type="sldNum" sz="quarter" idx="5"/>
          </p:nvPr>
        </p:nvSpPr>
        <p:spPr>
          <a:noFill/>
        </p:spPr>
        <p:txBody>
          <a:bodyPr/>
          <a:lstStyle/>
          <a:p>
            <a:fld id="{286EBF0E-1045-48B7-9FA0-EEE6B0A549DF}" type="slidenum">
              <a:rPr lang="en-US" smtClean="0">
                <a:cs typeface="Arial" charset="0"/>
              </a:rPr>
              <a:pPr/>
              <a:t>20</a:t>
            </a:fld>
            <a:endParaRPr lang="en-US" smtClean="0">
              <a:cs typeface="Arial" charset="0"/>
            </a:endParaRPr>
          </a:p>
        </p:txBody>
      </p:sp>
      <p:sp>
        <p:nvSpPr>
          <p:cNvPr id="79875" name="Rectangle 2"/>
          <p:cNvSpPr>
            <a:spLocks noGrp="1" noRo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p:spPr>
        <p:txBody>
          <a:bodyPr/>
          <a:lstStyle/>
          <a:p>
            <a:r>
              <a:rPr lang="en-US" smtClean="0">
                <a:cs typeface="Arial" charset="0"/>
              </a:rPr>
              <a:t>2/13/2009</a:t>
            </a:r>
          </a:p>
        </p:txBody>
      </p:sp>
      <p:sp>
        <p:nvSpPr>
          <p:cNvPr id="81922" name="Rectangle 7"/>
          <p:cNvSpPr>
            <a:spLocks noGrp="1" noChangeArrowheads="1"/>
          </p:cNvSpPr>
          <p:nvPr>
            <p:ph type="sldNum" sz="quarter" idx="5"/>
          </p:nvPr>
        </p:nvSpPr>
        <p:spPr>
          <a:noFill/>
        </p:spPr>
        <p:txBody>
          <a:bodyPr/>
          <a:lstStyle/>
          <a:p>
            <a:fld id="{7D90A7EF-E399-44A2-B492-8EDDE76BBC5E}" type="slidenum">
              <a:rPr lang="en-US" smtClean="0">
                <a:cs typeface="Arial" charset="0"/>
              </a:rPr>
              <a:pPr/>
              <a:t>21</a:t>
            </a:fld>
            <a:endParaRPr lang="en-US" smtClean="0">
              <a:cs typeface="Arial" charset="0"/>
            </a:endParaRPr>
          </a:p>
        </p:txBody>
      </p:sp>
      <p:sp>
        <p:nvSpPr>
          <p:cNvPr id="81923" name="Rectangle 2"/>
          <p:cNvSpPr>
            <a:spLocks noGrp="1" noRo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rrowheads="1" noTextEdit="1"/>
          </p:cNvSpPr>
          <p:nvPr>
            <p:ph type="sldImg"/>
          </p:nvPr>
        </p:nvSpPr>
        <p:spPr>
          <a:ln/>
        </p:spPr>
      </p:sp>
      <p:sp>
        <p:nvSpPr>
          <p:cNvPr id="4813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p:spPr>
        <p:txBody>
          <a:bodyPr/>
          <a:lstStyle/>
          <a:p>
            <a:r>
              <a:rPr lang="en-US" smtClean="0">
                <a:cs typeface="Arial" charset="0"/>
              </a:rPr>
              <a:t>2/13/2009</a:t>
            </a:r>
          </a:p>
        </p:txBody>
      </p:sp>
      <p:sp>
        <p:nvSpPr>
          <p:cNvPr id="83970" name="Rectangle 7"/>
          <p:cNvSpPr>
            <a:spLocks noGrp="1" noChangeArrowheads="1"/>
          </p:cNvSpPr>
          <p:nvPr>
            <p:ph type="sldNum" sz="quarter" idx="5"/>
          </p:nvPr>
        </p:nvSpPr>
        <p:spPr>
          <a:noFill/>
        </p:spPr>
        <p:txBody>
          <a:bodyPr/>
          <a:lstStyle/>
          <a:p>
            <a:fld id="{A145BD53-ED37-48E9-9ACC-7DF3BC99443B}" type="slidenum">
              <a:rPr lang="en-US" smtClean="0">
                <a:cs typeface="Arial" charset="0"/>
              </a:rPr>
              <a:pPr/>
              <a:t>27</a:t>
            </a:fld>
            <a:endParaRPr lang="en-US" smtClean="0">
              <a:cs typeface="Arial" charset="0"/>
            </a:endParaRPr>
          </a:p>
        </p:txBody>
      </p:sp>
      <p:sp>
        <p:nvSpPr>
          <p:cNvPr id="83971" name="Rectangle 2"/>
          <p:cNvSpPr>
            <a:spLocks noGrp="1" noRo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3"/>
          <p:cNvSpPr>
            <a:spLocks noGrp="1" noChangeArrowheads="1"/>
          </p:cNvSpPr>
          <p:nvPr>
            <p:ph type="dt" sz="quarter" idx="1"/>
          </p:nvPr>
        </p:nvSpPr>
        <p:spPr>
          <a:noFill/>
        </p:spPr>
        <p:txBody>
          <a:bodyPr/>
          <a:lstStyle/>
          <a:p>
            <a:r>
              <a:rPr lang="en-US" smtClean="0">
                <a:cs typeface="Arial" charset="0"/>
              </a:rPr>
              <a:t>2/13/2009</a:t>
            </a:r>
          </a:p>
        </p:txBody>
      </p:sp>
      <p:sp>
        <p:nvSpPr>
          <p:cNvPr id="86018" name="Rectangle 7"/>
          <p:cNvSpPr>
            <a:spLocks noGrp="1" noChangeArrowheads="1"/>
          </p:cNvSpPr>
          <p:nvPr>
            <p:ph type="sldNum" sz="quarter" idx="5"/>
          </p:nvPr>
        </p:nvSpPr>
        <p:spPr>
          <a:noFill/>
        </p:spPr>
        <p:txBody>
          <a:bodyPr/>
          <a:lstStyle/>
          <a:p>
            <a:fld id="{E5618580-7640-4917-9C6F-76A5A5C19A35}" type="slidenum">
              <a:rPr lang="en-US" smtClean="0">
                <a:cs typeface="Arial" charset="0"/>
              </a:rPr>
              <a:pPr/>
              <a:t>28</a:t>
            </a:fld>
            <a:endParaRPr lang="en-US" smtClean="0">
              <a:cs typeface="Arial" charset="0"/>
            </a:endParaRPr>
          </a:p>
        </p:txBody>
      </p:sp>
      <p:sp>
        <p:nvSpPr>
          <p:cNvPr id="86019" name="Rectangle 2"/>
          <p:cNvSpPr>
            <a:spLocks noGrp="1" noRo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Rot="1" noChangeArrowheads="1" noTextEdit="1"/>
          </p:cNvSpPr>
          <p:nvPr>
            <p:ph type="sldImg"/>
          </p:nvPr>
        </p:nvSpPr>
        <p:spPr>
          <a:ln/>
        </p:spPr>
      </p:sp>
      <p:sp>
        <p:nvSpPr>
          <p:cNvPr id="9625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3"/>
          <p:cNvSpPr txBox="1">
            <a:spLocks noGrp="1" noChangeArrowheads="1"/>
          </p:cNvSpPr>
          <p:nvPr/>
        </p:nvSpPr>
        <p:spPr bwMode="auto">
          <a:xfrm>
            <a:off x="3884613" y="0"/>
            <a:ext cx="2971800" cy="457200"/>
          </a:xfrm>
          <a:prstGeom prst="rect">
            <a:avLst/>
          </a:prstGeom>
          <a:noFill/>
          <a:ln w="9525">
            <a:noFill/>
            <a:miter lim="800000"/>
            <a:headEnd/>
            <a:tailEnd/>
          </a:ln>
        </p:spPr>
        <p:txBody>
          <a:bodyPr/>
          <a:lstStyle/>
          <a:p>
            <a:pPr algn="r"/>
            <a:r>
              <a:rPr lang="en-US" sz="1200">
                <a:latin typeface="Arial" charset="0"/>
              </a:rPr>
              <a:t>2/13/2009</a:t>
            </a:r>
          </a:p>
        </p:txBody>
      </p:sp>
      <p:sp>
        <p:nvSpPr>
          <p:cNvPr id="542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EA01643-FC38-4498-ADD6-338B0A7F3A1C}" type="slidenum">
              <a:rPr lang="en-US" sz="1200">
                <a:latin typeface="Arial" charset="0"/>
              </a:rPr>
              <a:pPr algn="r"/>
              <a:t>7</a:t>
            </a:fld>
            <a:endParaRPr lang="en-US" sz="1200">
              <a:latin typeface="Arial" charset="0"/>
            </a:endParaRPr>
          </a:p>
        </p:txBody>
      </p:sp>
      <p:sp>
        <p:nvSpPr>
          <p:cNvPr id="54275" name="Rectangle 2"/>
          <p:cNvSpPr>
            <a:spLocks noGrp="1"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de-DE" smtClean="0"/>
              <a:t>Goals:</a:t>
            </a:r>
            <a:r>
              <a:rPr lang="en-US" smtClean="0"/>
              <a:t> </a:t>
            </a:r>
          </a:p>
          <a:p>
            <a:pPr eaLnBrk="1" hangingPunct="1"/>
            <a:r>
              <a:rPr lang="en-US" smtClean="0"/>
              <a:t>Show that Semantic Web technologies can be used to bridge the gap between the two</a:t>
            </a:r>
          </a:p>
          <a:p>
            <a:pPr lvl="1" eaLnBrk="1" hangingPunct="1"/>
            <a:r>
              <a:rPr lang="de-DE" sz="1400" smtClean="0"/>
              <a:t>Map across formats</a:t>
            </a:r>
          </a:p>
          <a:p>
            <a:pPr lvl="1" eaLnBrk="1" hangingPunct="1"/>
            <a:r>
              <a:rPr lang="de-DE" sz="1400" smtClean="0"/>
              <a:t>Reuse existing data</a:t>
            </a:r>
            <a:endParaRPr lang="en-US" sz="1400" smtClean="0"/>
          </a:p>
          <a:p>
            <a:pPr eaLnBrk="1" hangingPunct="1"/>
            <a:r>
              <a:rPr lang="de-DE" smtClean="0"/>
              <a:t>Develop a proof of concept application that demonstrates the feasibility of that approach</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3"/>
          <p:cNvSpPr txBox="1">
            <a:spLocks noGrp="1" noChangeArrowheads="1"/>
          </p:cNvSpPr>
          <p:nvPr/>
        </p:nvSpPr>
        <p:spPr bwMode="auto">
          <a:xfrm>
            <a:off x="3884613" y="0"/>
            <a:ext cx="2971800" cy="457200"/>
          </a:xfrm>
          <a:prstGeom prst="rect">
            <a:avLst/>
          </a:prstGeom>
          <a:noFill/>
          <a:ln w="9525">
            <a:noFill/>
            <a:miter lim="800000"/>
            <a:headEnd/>
            <a:tailEnd/>
          </a:ln>
        </p:spPr>
        <p:txBody>
          <a:bodyPr/>
          <a:lstStyle/>
          <a:p>
            <a:pPr algn="r"/>
            <a:r>
              <a:rPr lang="en-US" sz="1200">
                <a:latin typeface="Arial" charset="0"/>
              </a:rPr>
              <a:t>2/13/2009</a:t>
            </a:r>
          </a:p>
        </p:txBody>
      </p:sp>
      <p:sp>
        <p:nvSpPr>
          <p:cNvPr id="563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0874162-B9E0-4A6D-95F8-8540C2522268}" type="slidenum">
              <a:rPr lang="en-US" sz="1200">
                <a:latin typeface="Arial" charset="0"/>
              </a:rPr>
              <a:pPr algn="r"/>
              <a:t>8</a:t>
            </a:fld>
            <a:endParaRPr lang="en-US" sz="1200">
              <a:latin typeface="Arial" charset="0"/>
            </a:endParaRPr>
          </a:p>
        </p:txBody>
      </p:sp>
      <p:sp>
        <p:nvSpPr>
          <p:cNvPr id="56323" name="Rectangle 2"/>
          <p:cNvSpPr>
            <a:spLocks noGrp="1"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3"/>
          <p:cNvSpPr txBox="1">
            <a:spLocks noGrp="1" noChangeArrowheads="1"/>
          </p:cNvSpPr>
          <p:nvPr/>
        </p:nvSpPr>
        <p:spPr bwMode="auto">
          <a:xfrm>
            <a:off x="3884613" y="0"/>
            <a:ext cx="2971800" cy="457200"/>
          </a:xfrm>
          <a:prstGeom prst="rect">
            <a:avLst/>
          </a:prstGeom>
          <a:noFill/>
          <a:ln w="9525">
            <a:noFill/>
            <a:miter lim="800000"/>
            <a:headEnd/>
            <a:tailEnd/>
          </a:ln>
        </p:spPr>
        <p:txBody>
          <a:bodyPr/>
          <a:lstStyle/>
          <a:p>
            <a:pPr algn="r"/>
            <a:r>
              <a:rPr lang="en-US" sz="1200">
                <a:latin typeface="Arial" charset="0"/>
              </a:rPr>
              <a:t>2/13/2009</a:t>
            </a:r>
          </a:p>
        </p:txBody>
      </p:sp>
      <p:sp>
        <p:nvSpPr>
          <p:cNvPr id="583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120C8C5-53B3-4741-95F9-32C8E5DB4E8D}" type="slidenum">
              <a:rPr lang="en-US" sz="1200">
                <a:latin typeface="Arial" charset="0"/>
              </a:rPr>
              <a:pPr algn="r"/>
              <a:t>9</a:t>
            </a:fld>
            <a:endParaRPr lang="en-US" sz="1200">
              <a:latin typeface="Arial" charset="0"/>
            </a:endParaRPr>
          </a:p>
        </p:txBody>
      </p:sp>
      <p:sp>
        <p:nvSpPr>
          <p:cNvPr id="58371" name="Rectangle 2"/>
          <p:cNvSpPr>
            <a:spLocks noGrp="1" noRo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mtClean="0"/>
              <a:t>Original data</a:t>
            </a:r>
          </a:p>
          <a:p>
            <a:pPr eaLnBrk="1" hangingPunct="1"/>
            <a:endParaRPr lang="en-US" smtClean="0"/>
          </a:p>
          <a:p>
            <a:pPr eaLnBrk="1" hangingPunct="1"/>
            <a:r>
              <a:rPr lang="en-US" smtClean="0"/>
              <a:t>Another challenge.</a:t>
            </a:r>
          </a:p>
          <a:p>
            <a:pPr eaLnBrk="1" hangingPunct="1"/>
            <a:r>
              <a:rPr lang="en-US" smtClean="0"/>
              <a:t>One data base (NDC) code </a:t>
            </a:r>
            <a:r>
              <a:rPr lang="en-US" smtClean="0">
                <a:sym typeface="Consolas" pitchFamily="49" charset="0"/>
              </a:rPr>
              <a:t> Drug ontology  RxNorm</a:t>
            </a: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rrowheads="1" noTextEdit="1"/>
          </p:cNvSpPr>
          <p:nvPr>
            <p:ph type="sldImg"/>
          </p:nvPr>
        </p:nvSpPr>
        <p:spPr>
          <a:ln/>
        </p:spPr>
      </p:sp>
      <p:sp>
        <p:nvSpPr>
          <p:cNvPr id="6144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rrowheads="1" noTextEdit="1"/>
          </p:cNvSpPr>
          <p:nvPr>
            <p:ph type="sldImg"/>
          </p:nvPr>
        </p:nvSpPr>
        <p:spPr>
          <a:ln/>
        </p:spPr>
      </p:sp>
      <p:sp>
        <p:nvSpPr>
          <p:cNvPr id="6349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3" name="Rectangle 3"/>
          <p:cNvSpPr>
            <a:spLocks noGrp="1" noChangeArrowheads="1"/>
          </p:cNvSpPr>
          <p:nvPr>
            <p:ph type="subTitle" idx="1"/>
          </p:nvPr>
        </p:nvSpPr>
        <p:spPr>
          <a:xfrm>
            <a:off x="395288" y="4724400"/>
            <a:ext cx="8305800" cy="381000"/>
          </a:xfrm>
        </p:spPr>
        <p:txBody>
          <a:bodyPr/>
          <a:lstStyle>
            <a:lvl1pPr marL="0" indent="0" algn="ctr">
              <a:buFontTx/>
              <a:buNone/>
              <a:defRPr sz="1800"/>
            </a:lvl1pPr>
          </a:lstStyle>
          <a:p>
            <a:r>
              <a:rPr lang="en-GB" altLang="zh-CN"/>
              <a:t>Click to edit Master subtitle style</a:t>
            </a:r>
          </a:p>
        </p:txBody>
      </p:sp>
      <p:sp>
        <p:nvSpPr>
          <p:cNvPr id="5126" name="Rectangle 6"/>
          <p:cNvSpPr>
            <a:spLocks noGrp="1" noChangeArrowheads="1"/>
          </p:cNvSpPr>
          <p:nvPr>
            <p:ph type="ctrTitle"/>
          </p:nvPr>
        </p:nvSpPr>
        <p:spPr>
          <a:xfrm>
            <a:off x="0" y="2174875"/>
            <a:ext cx="9144000" cy="533400"/>
          </a:xfrm>
        </p:spPr>
        <p:txBody>
          <a:bodyPr/>
          <a:lstStyle>
            <a:lvl1pPr algn="ctr">
              <a:defRPr>
                <a:solidFill>
                  <a:schemeClr val="bg1"/>
                </a:solidFill>
              </a:defRPr>
            </a:lvl1pPr>
          </a:lstStyle>
          <a:p>
            <a:r>
              <a:rPr lang="en-GB" altLang="zh-CN"/>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188913"/>
            <a:ext cx="2098675" cy="5903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88913"/>
            <a:ext cx="6145213" cy="5903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188913"/>
            <a:ext cx="83820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066800"/>
            <a:ext cx="4114800" cy="50260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114800" cy="50260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2/13/2009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Helen Chen, ACA</a:t>
            </a:r>
          </a:p>
        </p:txBody>
      </p:sp>
      <p:sp>
        <p:nvSpPr>
          <p:cNvPr id="6" name="Rectangle 6"/>
          <p:cNvSpPr>
            <a:spLocks noGrp="1" noChangeArrowheads="1"/>
          </p:cNvSpPr>
          <p:nvPr>
            <p:ph type="sldNum" sz="quarter" idx="12"/>
          </p:nvPr>
        </p:nvSpPr>
        <p:spPr>
          <a:ln/>
        </p:spPr>
        <p:txBody>
          <a:bodyPr/>
          <a:lstStyle>
            <a:lvl1pPr>
              <a:defRPr/>
            </a:lvl1pPr>
          </a:lstStyle>
          <a:p>
            <a:pPr>
              <a:defRPr/>
            </a:pPr>
            <a:fld id="{FE88AA34-F847-49DE-87C9-A63626E8D96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2/13/2009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Helen Chen, ACA</a:t>
            </a:r>
          </a:p>
        </p:txBody>
      </p:sp>
      <p:sp>
        <p:nvSpPr>
          <p:cNvPr id="6" name="Rectangle 6"/>
          <p:cNvSpPr>
            <a:spLocks noGrp="1" noChangeArrowheads="1"/>
          </p:cNvSpPr>
          <p:nvPr>
            <p:ph type="sldNum" sz="quarter" idx="12"/>
          </p:nvPr>
        </p:nvSpPr>
        <p:spPr>
          <a:ln/>
        </p:spPr>
        <p:txBody>
          <a:bodyPr/>
          <a:lstStyle>
            <a:lvl1pPr>
              <a:defRPr/>
            </a:lvl1pPr>
          </a:lstStyle>
          <a:p>
            <a:pPr>
              <a:defRPr/>
            </a:pPr>
            <a:fld id="{269BECF2-23BE-4C46-B06F-233D140D7A5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2/13/2009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Helen Chen, ACA</a:t>
            </a:r>
          </a:p>
        </p:txBody>
      </p:sp>
      <p:sp>
        <p:nvSpPr>
          <p:cNvPr id="6" name="Rectangle 6"/>
          <p:cNvSpPr>
            <a:spLocks noGrp="1" noChangeArrowheads="1"/>
          </p:cNvSpPr>
          <p:nvPr>
            <p:ph type="sldNum" sz="quarter" idx="12"/>
          </p:nvPr>
        </p:nvSpPr>
        <p:spPr>
          <a:ln/>
        </p:spPr>
        <p:txBody>
          <a:bodyPr/>
          <a:lstStyle>
            <a:lvl1pPr>
              <a:defRPr/>
            </a:lvl1pPr>
          </a:lstStyle>
          <a:p>
            <a:pPr>
              <a:defRPr/>
            </a:pPr>
            <a:fld id="{0D2D1FF7-CA9B-4EF7-9458-B7C831D034AE}"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2/13/2009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Helen Chen, ACA</a:t>
            </a:r>
          </a:p>
        </p:txBody>
      </p:sp>
      <p:sp>
        <p:nvSpPr>
          <p:cNvPr id="7" name="Rectangle 6"/>
          <p:cNvSpPr>
            <a:spLocks noGrp="1" noChangeArrowheads="1"/>
          </p:cNvSpPr>
          <p:nvPr>
            <p:ph type="sldNum" sz="quarter" idx="12"/>
          </p:nvPr>
        </p:nvSpPr>
        <p:spPr>
          <a:ln/>
        </p:spPr>
        <p:txBody>
          <a:bodyPr/>
          <a:lstStyle>
            <a:lvl1pPr>
              <a:defRPr/>
            </a:lvl1pPr>
          </a:lstStyle>
          <a:p>
            <a:pPr>
              <a:defRPr/>
            </a:pPr>
            <a:fld id="{CCCDB885-CF34-43A3-A9DF-F88FEDE2A4E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2/13/2009</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Helen Chen, ACA</a:t>
            </a:r>
          </a:p>
        </p:txBody>
      </p:sp>
      <p:sp>
        <p:nvSpPr>
          <p:cNvPr id="9" name="Rectangle 6"/>
          <p:cNvSpPr>
            <a:spLocks noGrp="1" noChangeArrowheads="1"/>
          </p:cNvSpPr>
          <p:nvPr>
            <p:ph type="sldNum" sz="quarter" idx="12"/>
          </p:nvPr>
        </p:nvSpPr>
        <p:spPr>
          <a:ln/>
        </p:spPr>
        <p:txBody>
          <a:bodyPr/>
          <a:lstStyle>
            <a:lvl1pPr>
              <a:defRPr/>
            </a:lvl1pPr>
          </a:lstStyle>
          <a:p>
            <a:pPr>
              <a:defRPr/>
            </a:pPr>
            <a:fld id="{EF756CA1-9CDD-497B-9DC2-2FF990F6D9A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2/13/2009</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Helen Chen, ACA</a:t>
            </a:r>
          </a:p>
        </p:txBody>
      </p:sp>
      <p:sp>
        <p:nvSpPr>
          <p:cNvPr id="5" name="Rectangle 6"/>
          <p:cNvSpPr>
            <a:spLocks noGrp="1" noChangeArrowheads="1"/>
          </p:cNvSpPr>
          <p:nvPr>
            <p:ph type="sldNum" sz="quarter" idx="12"/>
          </p:nvPr>
        </p:nvSpPr>
        <p:spPr>
          <a:ln/>
        </p:spPr>
        <p:txBody>
          <a:bodyPr/>
          <a:lstStyle>
            <a:lvl1pPr>
              <a:defRPr/>
            </a:lvl1pPr>
          </a:lstStyle>
          <a:p>
            <a:pPr>
              <a:defRPr/>
            </a:pPr>
            <a:fld id="{BB052CC1-2C24-433A-8C7E-933F87A34D90}"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2/13/2009</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Helen Chen, ACA</a:t>
            </a:r>
          </a:p>
        </p:txBody>
      </p:sp>
      <p:sp>
        <p:nvSpPr>
          <p:cNvPr id="4" name="Rectangle 6"/>
          <p:cNvSpPr>
            <a:spLocks noGrp="1" noChangeArrowheads="1"/>
          </p:cNvSpPr>
          <p:nvPr>
            <p:ph type="sldNum" sz="quarter" idx="12"/>
          </p:nvPr>
        </p:nvSpPr>
        <p:spPr>
          <a:ln/>
        </p:spPr>
        <p:txBody>
          <a:bodyPr/>
          <a:lstStyle>
            <a:lvl1pPr>
              <a:defRPr/>
            </a:lvl1pPr>
          </a:lstStyle>
          <a:p>
            <a:pPr>
              <a:defRPr/>
            </a:pPr>
            <a:fld id="{5B512760-A739-48B7-911E-F6CA1AF58CE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2/13/2009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Helen Chen, ACA</a:t>
            </a:r>
          </a:p>
        </p:txBody>
      </p:sp>
      <p:sp>
        <p:nvSpPr>
          <p:cNvPr id="7" name="Rectangle 6"/>
          <p:cNvSpPr>
            <a:spLocks noGrp="1" noChangeArrowheads="1"/>
          </p:cNvSpPr>
          <p:nvPr>
            <p:ph type="sldNum" sz="quarter" idx="12"/>
          </p:nvPr>
        </p:nvSpPr>
        <p:spPr>
          <a:ln/>
        </p:spPr>
        <p:txBody>
          <a:bodyPr/>
          <a:lstStyle>
            <a:lvl1pPr>
              <a:defRPr/>
            </a:lvl1pPr>
          </a:lstStyle>
          <a:p>
            <a:pPr>
              <a:defRPr/>
            </a:pPr>
            <a:fld id="{1970B4F5-2EF3-4FFC-99E3-721DA314007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2/13/2009</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Helen Chen, ACA</a:t>
            </a:r>
          </a:p>
        </p:txBody>
      </p:sp>
      <p:sp>
        <p:nvSpPr>
          <p:cNvPr id="7" name="Rectangle 6"/>
          <p:cNvSpPr>
            <a:spLocks noGrp="1" noChangeArrowheads="1"/>
          </p:cNvSpPr>
          <p:nvPr>
            <p:ph type="sldNum" sz="quarter" idx="12"/>
          </p:nvPr>
        </p:nvSpPr>
        <p:spPr>
          <a:ln/>
        </p:spPr>
        <p:txBody>
          <a:bodyPr/>
          <a:lstStyle>
            <a:lvl1pPr>
              <a:defRPr/>
            </a:lvl1pPr>
          </a:lstStyle>
          <a:p>
            <a:pPr>
              <a:defRPr/>
            </a:pPr>
            <a:fld id="{1394F2EE-E53F-407B-9CF6-13F16185B0D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2/13/2009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Helen Chen, ACA</a:t>
            </a:r>
          </a:p>
        </p:txBody>
      </p:sp>
      <p:sp>
        <p:nvSpPr>
          <p:cNvPr id="6" name="Rectangle 6"/>
          <p:cNvSpPr>
            <a:spLocks noGrp="1" noChangeArrowheads="1"/>
          </p:cNvSpPr>
          <p:nvPr>
            <p:ph type="sldNum" sz="quarter" idx="12"/>
          </p:nvPr>
        </p:nvSpPr>
        <p:spPr>
          <a:ln/>
        </p:spPr>
        <p:txBody>
          <a:bodyPr/>
          <a:lstStyle>
            <a:lvl1pPr>
              <a:defRPr/>
            </a:lvl1pPr>
          </a:lstStyle>
          <a:p>
            <a:pPr>
              <a:defRPr/>
            </a:pPr>
            <a:fld id="{8B1B4D4F-0CF8-404A-84A1-E594A01AB484}"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2/13/2009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Helen Chen, ACA</a:t>
            </a:r>
          </a:p>
        </p:txBody>
      </p:sp>
      <p:sp>
        <p:nvSpPr>
          <p:cNvPr id="6" name="Rectangle 6"/>
          <p:cNvSpPr>
            <a:spLocks noGrp="1" noChangeArrowheads="1"/>
          </p:cNvSpPr>
          <p:nvPr>
            <p:ph type="sldNum" sz="quarter" idx="12"/>
          </p:nvPr>
        </p:nvSpPr>
        <p:spPr>
          <a:ln/>
        </p:spPr>
        <p:txBody>
          <a:bodyPr/>
          <a:lstStyle>
            <a:lvl1pPr>
              <a:defRPr/>
            </a:lvl1pPr>
          </a:lstStyle>
          <a:p>
            <a:pPr>
              <a:defRPr/>
            </a:pPr>
            <a:fld id="{8D511C1E-EC6D-4B78-8FD5-2513AE18A076}"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175" y="1074738"/>
            <a:ext cx="4038600" cy="4946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5175" y="1074738"/>
            <a:ext cx="4038600" cy="4946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127000"/>
            <a:ext cx="2058987" cy="5894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175" y="127000"/>
            <a:ext cx="6024563" cy="5894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066800"/>
            <a:ext cx="41148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1148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105" name="Rectangle 9"/>
          <p:cNvSpPr>
            <a:spLocks noChangeArrowheads="1"/>
          </p:cNvSpPr>
          <p:nvPr userDrawn="1"/>
        </p:nvSpPr>
        <p:spPr bwMode="auto">
          <a:xfrm>
            <a:off x="0" y="0"/>
            <a:ext cx="9144000" cy="908050"/>
          </a:xfrm>
          <a:prstGeom prst="rect">
            <a:avLst/>
          </a:prstGeom>
          <a:gradFill rotWithShape="1">
            <a:gsLst>
              <a:gs pos="0">
                <a:srgbClr val="C0C0C0"/>
              </a:gs>
              <a:gs pos="100000">
                <a:srgbClr val="C0C0C0">
                  <a:gamma/>
                  <a:tint val="0"/>
                  <a:invGamma/>
                </a:srgbClr>
              </a:gs>
            </a:gsLst>
            <a:lin ang="0" scaled="1"/>
          </a:gradFill>
          <a:ln w="9525">
            <a:noFill/>
            <a:miter lim="800000"/>
            <a:headEnd/>
            <a:tailEnd/>
          </a:ln>
          <a:effectLst/>
        </p:spPr>
        <p:txBody>
          <a:bodyPr wrap="none" anchor="ctr"/>
          <a:lstStyle/>
          <a:p>
            <a:pPr eaLnBrk="0" hangingPunct="0">
              <a:defRPr/>
            </a:pPr>
            <a:endParaRPr lang="en-US">
              <a:latin typeface="Times" pitchFamily="18" charset="0"/>
              <a:cs typeface="+mn-cs"/>
            </a:endParaRPr>
          </a:p>
        </p:txBody>
      </p:sp>
      <p:sp>
        <p:nvSpPr>
          <p:cNvPr id="4098" name="Rectangle 2"/>
          <p:cNvSpPr>
            <a:spLocks noChangeArrowheads="1"/>
          </p:cNvSpPr>
          <p:nvPr/>
        </p:nvSpPr>
        <p:spPr bwMode="gray">
          <a:xfrm>
            <a:off x="0" y="908050"/>
            <a:ext cx="9140825" cy="5384800"/>
          </a:xfrm>
          <a:prstGeom prst="rect">
            <a:avLst/>
          </a:prstGeom>
          <a:solidFill>
            <a:schemeClr val="bg1"/>
          </a:solidFill>
          <a:ln w="9525">
            <a:noFill/>
            <a:miter lim="800000"/>
            <a:headEnd/>
            <a:tailEnd/>
          </a:ln>
          <a:effectLst/>
        </p:spPr>
        <p:txBody>
          <a:bodyPr wrap="none" anchor="ctr"/>
          <a:lstStyle/>
          <a:p>
            <a:pPr eaLnBrk="0" hangingPunct="0">
              <a:defRPr/>
            </a:pPr>
            <a:endParaRPr lang="en-US">
              <a:latin typeface="Times" pitchFamily="18" charset="0"/>
              <a:cs typeface="+mn-cs"/>
            </a:endParaRPr>
          </a:p>
        </p:txBody>
      </p:sp>
      <p:sp>
        <p:nvSpPr>
          <p:cNvPr id="1028" name="Rectangle 3"/>
          <p:cNvSpPr>
            <a:spLocks noGrp="1" noChangeArrowheads="1"/>
          </p:cNvSpPr>
          <p:nvPr>
            <p:ph type="title"/>
          </p:nvPr>
        </p:nvSpPr>
        <p:spPr bwMode="auto">
          <a:xfrm>
            <a:off x="395288" y="188913"/>
            <a:ext cx="8382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zh-CN" smtClean="0"/>
              <a:t>Click to edit Master title style</a:t>
            </a:r>
          </a:p>
        </p:txBody>
      </p:sp>
      <p:sp>
        <p:nvSpPr>
          <p:cNvPr id="1029" name="Rectangle 4"/>
          <p:cNvSpPr>
            <a:spLocks noGrp="1" noChangeArrowheads="1"/>
          </p:cNvSpPr>
          <p:nvPr>
            <p:ph type="body" idx="1"/>
          </p:nvPr>
        </p:nvSpPr>
        <p:spPr bwMode="auto">
          <a:xfrm>
            <a:off x="381000" y="1066800"/>
            <a:ext cx="83820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zh-CN" smtClean="0"/>
              <a:t>Click to edit Master text styles</a:t>
            </a:r>
          </a:p>
          <a:p>
            <a:pPr lvl="1"/>
            <a:r>
              <a:rPr lang="en-GB" altLang="zh-CN" smtClean="0"/>
              <a:t>Second level</a:t>
            </a:r>
          </a:p>
          <a:p>
            <a:pPr lvl="2"/>
            <a:r>
              <a:rPr lang="en-GB" altLang="zh-CN" smtClean="0"/>
              <a:t>Third level</a:t>
            </a:r>
          </a:p>
          <a:p>
            <a:pPr lvl="3"/>
            <a:r>
              <a:rPr lang="en-GB" altLang="zh-CN" smtClean="0"/>
              <a:t>Fourth level</a:t>
            </a:r>
          </a:p>
          <a:p>
            <a:pPr lvl="4"/>
            <a:r>
              <a:rPr lang="en-GB" altLang="zh-CN" smtClean="0"/>
              <a:t>Fifth level</a:t>
            </a:r>
          </a:p>
        </p:txBody>
      </p:sp>
    </p:spTree>
  </p:cSld>
  <p:clrMap bg1="lt1" tx1="dk1" bg2="lt2" tx2="dk2" accent1="accent1" accent2="accent2" accent3="accent3" accent4="accent4" accent5="accent5" accent6="accent6" hlink="hlink" folHlink="folHlink"/>
  <p:sldLayoutIdLst>
    <p:sldLayoutId id="2147483687"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 id="2147483654" r:id="rId12"/>
  </p:sldLayoutIdLst>
  <p:timing>
    <p:tnLst>
      <p:par>
        <p:cTn id="1" dur="indefinite" restart="never" nodeType="tmRoot"/>
      </p:par>
    </p:tnLst>
  </p:timing>
  <p:txStyles>
    <p:titleStyle>
      <a:lvl1pPr algn="l" rtl="0" eaLnBrk="0" fontAlgn="base" hangingPunct="0">
        <a:spcBef>
          <a:spcPct val="0"/>
        </a:spcBef>
        <a:spcAft>
          <a:spcPct val="0"/>
        </a:spcAft>
        <a:defRPr sz="3200" b="1">
          <a:solidFill>
            <a:srgbClr val="61808B"/>
          </a:solidFill>
          <a:latin typeface="+mj-lt"/>
          <a:ea typeface="+mj-ea"/>
          <a:cs typeface="+mj-cs"/>
        </a:defRPr>
      </a:lvl1pPr>
      <a:lvl2pPr algn="l" rtl="0" eaLnBrk="0" fontAlgn="base" hangingPunct="0">
        <a:spcBef>
          <a:spcPct val="0"/>
        </a:spcBef>
        <a:spcAft>
          <a:spcPct val="0"/>
        </a:spcAft>
        <a:defRPr sz="3200" b="1">
          <a:solidFill>
            <a:srgbClr val="61808B"/>
          </a:solidFill>
          <a:latin typeface="Arial" charset="0"/>
          <a:cs typeface="Arial" charset="0"/>
        </a:defRPr>
      </a:lvl2pPr>
      <a:lvl3pPr algn="l" rtl="0" eaLnBrk="0" fontAlgn="base" hangingPunct="0">
        <a:spcBef>
          <a:spcPct val="0"/>
        </a:spcBef>
        <a:spcAft>
          <a:spcPct val="0"/>
        </a:spcAft>
        <a:defRPr sz="3200" b="1">
          <a:solidFill>
            <a:srgbClr val="61808B"/>
          </a:solidFill>
          <a:latin typeface="Arial" charset="0"/>
          <a:cs typeface="Arial" charset="0"/>
        </a:defRPr>
      </a:lvl3pPr>
      <a:lvl4pPr algn="l" rtl="0" eaLnBrk="0" fontAlgn="base" hangingPunct="0">
        <a:spcBef>
          <a:spcPct val="0"/>
        </a:spcBef>
        <a:spcAft>
          <a:spcPct val="0"/>
        </a:spcAft>
        <a:defRPr sz="3200" b="1">
          <a:solidFill>
            <a:srgbClr val="61808B"/>
          </a:solidFill>
          <a:latin typeface="Arial" charset="0"/>
          <a:cs typeface="Arial" charset="0"/>
        </a:defRPr>
      </a:lvl4pPr>
      <a:lvl5pPr algn="l" rtl="0" eaLnBrk="0" fontAlgn="base" hangingPunct="0">
        <a:spcBef>
          <a:spcPct val="0"/>
        </a:spcBef>
        <a:spcAft>
          <a:spcPct val="0"/>
        </a:spcAft>
        <a:defRPr sz="3200" b="1">
          <a:solidFill>
            <a:srgbClr val="61808B"/>
          </a:solidFill>
          <a:latin typeface="Arial" charset="0"/>
          <a:cs typeface="Arial" charset="0"/>
        </a:defRPr>
      </a:lvl5pPr>
      <a:lvl6pPr marL="457200" algn="l" rtl="0" fontAlgn="base">
        <a:spcBef>
          <a:spcPct val="0"/>
        </a:spcBef>
        <a:spcAft>
          <a:spcPct val="0"/>
        </a:spcAft>
        <a:defRPr sz="3200" b="1">
          <a:solidFill>
            <a:srgbClr val="61808B"/>
          </a:solidFill>
          <a:latin typeface="Arial" charset="0"/>
          <a:cs typeface="Arial" charset="0"/>
        </a:defRPr>
      </a:lvl6pPr>
      <a:lvl7pPr marL="914400" algn="l" rtl="0" fontAlgn="base">
        <a:spcBef>
          <a:spcPct val="0"/>
        </a:spcBef>
        <a:spcAft>
          <a:spcPct val="0"/>
        </a:spcAft>
        <a:defRPr sz="3200" b="1">
          <a:solidFill>
            <a:srgbClr val="61808B"/>
          </a:solidFill>
          <a:latin typeface="Arial" charset="0"/>
          <a:cs typeface="Arial" charset="0"/>
        </a:defRPr>
      </a:lvl7pPr>
      <a:lvl8pPr marL="1371600" algn="l" rtl="0" fontAlgn="base">
        <a:spcBef>
          <a:spcPct val="0"/>
        </a:spcBef>
        <a:spcAft>
          <a:spcPct val="0"/>
        </a:spcAft>
        <a:defRPr sz="3200" b="1">
          <a:solidFill>
            <a:srgbClr val="61808B"/>
          </a:solidFill>
          <a:latin typeface="Arial" charset="0"/>
          <a:cs typeface="Arial" charset="0"/>
        </a:defRPr>
      </a:lvl8pPr>
      <a:lvl9pPr marL="1828800" algn="l" rtl="0" fontAlgn="base">
        <a:spcBef>
          <a:spcPct val="0"/>
        </a:spcBef>
        <a:spcAft>
          <a:spcPct val="0"/>
        </a:spcAft>
        <a:defRPr sz="3200" b="1">
          <a:solidFill>
            <a:srgbClr val="61808B"/>
          </a:solidFill>
          <a:latin typeface="Arial" charset="0"/>
          <a:cs typeface="Arial" charset="0"/>
        </a:defRPr>
      </a:lvl9pPr>
    </p:titleStyle>
    <p:bodyStyle>
      <a:lvl1pPr marL="342900" indent="-342900" algn="l" rtl="0" eaLnBrk="0" fontAlgn="base" hangingPunct="0">
        <a:spcBef>
          <a:spcPct val="20000"/>
        </a:spcBef>
        <a:spcAft>
          <a:spcPct val="0"/>
        </a:spcAft>
        <a:buClr>
          <a:srgbClr val="FD1503"/>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61808B"/>
        </a:buClr>
        <a:buChar char="•"/>
        <a:defRPr sz="2400">
          <a:solidFill>
            <a:schemeClr val="tx1"/>
          </a:solidFill>
          <a:latin typeface="+mn-lt"/>
          <a:cs typeface="+mn-cs"/>
        </a:defRPr>
      </a:lvl2pPr>
      <a:lvl3pPr marL="1143000" indent="-228600" algn="l" rtl="0" eaLnBrk="0" fontAlgn="base" hangingPunct="0">
        <a:spcBef>
          <a:spcPct val="20000"/>
        </a:spcBef>
        <a:spcAft>
          <a:spcPct val="0"/>
        </a:spcAft>
        <a:buClr>
          <a:srgbClr val="61808B"/>
        </a:buClr>
        <a:buChar char="•"/>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Char char="»"/>
        <a:defRPr sz="2000">
          <a:solidFill>
            <a:schemeClr val="tx1"/>
          </a:solidFill>
          <a:latin typeface="+mn-lt"/>
          <a:cs typeface="+mn-cs"/>
        </a:defRPr>
      </a:lvl5pPr>
      <a:lvl6pPr marL="2514600" indent="-228600" algn="l" rtl="0" fontAlgn="base">
        <a:spcBef>
          <a:spcPct val="20000"/>
        </a:spcBef>
        <a:spcAft>
          <a:spcPct val="0"/>
        </a:spcAft>
        <a:buClr>
          <a:schemeClr val="bg2"/>
        </a:buClr>
        <a:buChar char="»"/>
        <a:defRPr sz="2000">
          <a:solidFill>
            <a:schemeClr val="tx1"/>
          </a:solidFill>
          <a:latin typeface="+mn-lt"/>
          <a:cs typeface="+mn-cs"/>
        </a:defRPr>
      </a:lvl6pPr>
      <a:lvl7pPr marL="2971800" indent="-228600" algn="l" rtl="0" fontAlgn="base">
        <a:spcBef>
          <a:spcPct val="20000"/>
        </a:spcBef>
        <a:spcAft>
          <a:spcPct val="0"/>
        </a:spcAft>
        <a:buClr>
          <a:schemeClr val="bg2"/>
        </a:buClr>
        <a:buChar char="»"/>
        <a:defRPr sz="2000">
          <a:solidFill>
            <a:schemeClr val="tx1"/>
          </a:solidFill>
          <a:latin typeface="+mn-lt"/>
          <a:cs typeface="+mn-cs"/>
        </a:defRPr>
      </a:lvl7pPr>
      <a:lvl8pPr marL="3429000" indent="-228600" algn="l" rtl="0" fontAlgn="base">
        <a:spcBef>
          <a:spcPct val="20000"/>
        </a:spcBef>
        <a:spcAft>
          <a:spcPct val="0"/>
        </a:spcAft>
        <a:buClr>
          <a:schemeClr val="bg2"/>
        </a:buClr>
        <a:buChar char="»"/>
        <a:defRPr sz="2000">
          <a:solidFill>
            <a:schemeClr val="tx1"/>
          </a:solidFill>
          <a:latin typeface="+mn-lt"/>
          <a:cs typeface="+mn-cs"/>
        </a:defRPr>
      </a:lvl8pPr>
      <a:lvl9pPr marL="3886200" indent="-228600" algn="l" rtl="0" fontAlgn="base">
        <a:spcBef>
          <a:spcPct val="20000"/>
        </a:spcBef>
        <a:spcAft>
          <a:spcPct val="0"/>
        </a:spcAft>
        <a:buClr>
          <a:schemeClr val="bg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5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cs typeface="+mn-cs"/>
              </a:defRPr>
            </a:lvl1pPr>
          </a:lstStyle>
          <a:p>
            <a:pPr>
              <a:defRPr/>
            </a:pPr>
            <a:r>
              <a:rPr lang="en-US"/>
              <a:t>2/13/2009</a:t>
            </a:r>
          </a:p>
        </p:txBody>
      </p:sp>
      <p:sp>
        <p:nvSpPr>
          <p:cNvPr id="835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cs typeface="+mn-cs"/>
              </a:defRPr>
            </a:lvl1pPr>
          </a:lstStyle>
          <a:p>
            <a:pPr>
              <a:defRPr/>
            </a:pPr>
            <a:r>
              <a:rPr lang="en-US"/>
              <a:t>Helen Chen, ACA</a:t>
            </a:r>
          </a:p>
        </p:txBody>
      </p:sp>
      <p:sp>
        <p:nvSpPr>
          <p:cNvPr id="835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mn-lt"/>
                <a:cs typeface="+mn-cs"/>
              </a:defRPr>
            </a:lvl1pPr>
          </a:lstStyle>
          <a:p>
            <a:pPr>
              <a:defRPr/>
            </a:pPr>
            <a:fld id="{802A333E-5E3E-4692-ADDF-357709F3140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4" r:id="rId2"/>
    <p:sldLayoutId id="2147483673" r:id="rId3"/>
    <p:sldLayoutId id="2147483672" r:id="rId4"/>
    <p:sldLayoutId id="2147483671" r:id="rId5"/>
    <p:sldLayoutId id="2147483670" r:id="rId6"/>
    <p:sldLayoutId id="2147483669" r:id="rId7"/>
    <p:sldLayoutId id="2147483668" r:id="rId8"/>
    <p:sldLayoutId id="2147483667" r:id="rId9"/>
    <p:sldLayoutId id="2147483666" r:id="rId10"/>
    <p:sldLayoutId id="2147483665" r:id="rId11"/>
  </p:sldLayoutIdLst>
  <p:hf sldNum="0"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390525" y="127000"/>
            <a:ext cx="82296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627" name="Rectangle 3"/>
          <p:cNvSpPr>
            <a:spLocks noGrp="1" noChangeArrowheads="1"/>
          </p:cNvSpPr>
          <p:nvPr>
            <p:ph type="body" idx="1"/>
          </p:nvPr>
        </p:nvSpPr>
        <p:spPr bwMode="auto">
          <a:xfrm>
            <a:off x="384175" y="1074738"/>
            <a:ext cx="8229600" cy="4946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6"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77" r:id="rId10"/>
    <p:sldLayoutId id="2147483676" r:id="rId11"/>
  </p:sldLayoutIdLst>
  <p:txStyles>
    <p:titleStyle>
      <a:lvl1pPr algn="l" rtl="0" eaLnBrk="0" fontAlgn="base" hangingPunct="0">
        <a:spcBef>
          <a:spcPct val="0"/>
        </a:spcBef>
        <a:spcAft>
          <a:spcPct val="0"/>
        </a:spcAft>
        <a:defRPr sz="3200" b="1">
          <a:solidFill>
            <a:srgbClr val="61808B"/>
          </a:solidFill>
          <a:latin typeface="+mj-lt"/>
          <a:ea typeface="+mj-ea"/>
          <a:cs typeface="+mj-cs"/>
        </a:defRPr>
      </a:lvl1pPr>
      <a:lvl2pPr algn="l" rtl="0" eaLnBrk="0" fontAlgn="base" hangingPunct="0">
        <a:spcBef>
          <a:spcPct val="0"/>
        </a:spcBef>
        <a:spcAft>
          <a:spcPct val="0"/>
        </a:spcAft>
        <a:defRPr sz="3200" b="1">
          <a:solidFill>
            <a:srgbClr val="61808B"/>
          </a:solidFill>
          <a:latin typeface="Arial" charset="0"/>
          <a:cs typeface="Arial" charset="0"/>
        </a:defRPr>
      </a:lvl2pPr>
      <a:lvl3pPr algn="l" rtl="0" eaLnBrk="0" fontAlgn="base" hangingPunct="0">
        <a:spcBef>
          <a:spcPct val="0"/>
        </a:spcBef>
        <a:spcAft>
          <a:spcPct val="0"/>
        </a:spcAft>
        <a:defRPr sz="3200" b="1">
          <a:solidFill>
            <a:srgbClr val="61808B"/>
          </a:solidFill>
          <a:latin typeface="Arial" charset="0"/>
          <a:cs typeface="Arial" charset="0"/>
        </a:defRPr>
      </a:lvl3pPr>
      <a:lvl4pPr algn="l" rtl="0" eaLnBrk="0" fontAlgn="base" hangingPunct="0">
        <a:spcBef>
          <a:spcPct val="0"/>
        </a:spcBef>
        <a:spcAft>
          <a:spcPct val="0"/>
        </a:spcAft>
        <a:defRPr sz="3200" b="1">
          <a:solidFill>
            <a:srgbClr val="61808B"/>
          </a:solidFill>
          <a:latin typeface="Arial" charset="0"/>
          <a:cs typeface="Arial" charset="0"/>
        </a:defRPr>
      </a:lvl4pPr>
      <a:lvl5pPr algn="l" rtl="0" eaLnBrk="0" fontAlgn="base" hangingPunct="0">
        <a:spcBef>
          <a:spcPct val="0"/>
        </a:spcBef>
        <a:spcAft>
          <a:spcPct val="0"/>
        </a:spcAft>
        <a:defRPr sz="3200" b="1">
          <a:solidFill>
            <a:srgbClr val="61808B"/>
          </a:solidFill>
          <a:latin typeface="Arial" charset="0"/>
          <a:cs typeface="Arial" charset="0"/>
        </a:defRPr>
      </a:lvl5pPr>
      <a:lvl6pPr marL="457200" algn="l" rtl="0" fontAlgn="base">
        <a:spcBef>
          <a:spcPct val="0"/>
        </a:spcBef>
        <a:spcAft>
          <a:spcPct val="0"/>
        </a:spcAft>
        <a:defRPr sz="3200" b="1">
          <a:solidFill>
            <a:srgbClr val="61808B"/>
          </a:solidFill>
          <a:latin typeface="Arial" charset="0"/>
          <a:cs typeface="Arial" charset="0"/>
        </a:defRPr>
      </a:lvl6pPr>
      <a:lvl7pPr marL="914400" algn="l" rtl="0" fontAlgn="base">
        <a:spcBef>
          <a:spcPct val="0"/>
        </a:spcBef>
        <a:spcAft>
          <a:spcPct val="0"/>
        </a:spcAft>
        <a:defRPr sz="3200" b="1">
          <a:solidFill>
            <a:srgbClr val="61808B"/>
          </a:solidFill>
          <a:latin typeface="Arial" charset="0"/>
          <a:cs typeface="Arial" charset="0"/>
        </a:defRPr>
      </a:lvl7pPr>
      <a:lvl8pPr marL="1371600" algn="l" rtl="0" fontAlgn="base">
        <a:spcBef>
          <a:spcPct val="0"/>
        </a:spcBef>
        <a:spcAft>
          <a:spcPct val="0"/>
        </a:spcAft>
        <a:defRPr sz="3200" b="1">
          <a:solidFill>
            <a:srgbClr val="61808B"/>
          </a:solidFill>
          <a:latin typeface="Arial" charset="0"/>
          <a:cs typeface="Arial" charset="0"/>
        </a:defRPr>
      </a:lvl8pPr>
      <a:lvl9pPr marL="1828800" algn="l" rtl="0" fontAlgn="base">
        <a:spcBef>
          <a:spcPct val="0"/>
        </a:spcBef>
        <a:spcAft>
          <a:spcPct val="0"/>
        </a:spcAft>
        <a:defRPr sz="3200" b="1">
          <a:solidFill>
            <a:srgbClr val="61808B"/>
          </a:solidFill>
          <a:latin typeface="Arial" charset="0"/>
          <a:cs typeface="Arial" charset="0"/>
        </a:defRPr>
      </a:lvl9pPr>
    </p:titleStyle>
    <p:bodyStyle>
      <a:lvl1pPr marL="342900" indent="-342900" algn="l" rtl="0" eaLnBrk="0" fontAlgn="base" hangingPunct="0">
        <a:spcBef>
          <a:spcPct val="20000"/>
        </a:spcBef>
        <a:spcAft>
          <a:spcPct val="0"/>
        </a:spcAft>
        <a:buClr>
          <a:srgbClr val="FD1503"/>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61808B"/>
        </a:buClr>
        <a:buChar char="•"/>
        <a:defRPr sz="2400">
          <a:solidFill>
            <a:schemeClr val="tx1"/>
          </a:solidFill>
          <a:latin typeface="+mn-lt"/>
          <a:cs typeface="+mn-cs"/>
        </a:defRPr>
      </a:lvl2pPr>
      <a:lvl3pPr marL="1143000" indent="-228600" algn="l" rtl="0" eaLnBrk="0" fontAlgn="base" hangingPunct="0">
        <a:spcBef>
          <a:spcPct val="20000"/>
        </a:spcBef>
        <a:spcAft>
          <a:spcPct val="0"/>
        </a:spcAft>
        <a:buClr>
          <a:srgbClr val="61808B"/>
        </a:buClr>
        <a:buChar char="•"/>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Char char="»"/>
        <a:defRPr sz="2000">
          <a:solidFill>
            <a:schemeClr val="tx1"/>
          </a:solidFill>
          <a:latin typeface="+mn-lt"/>
          <a:cs typeface="+mn-cs"/>
        </a:defRPr>
      </a:lvl5pPr>
      <a:lvl6pPr marL="2514600" indent="-228600" algn="l" rtl="0" fontAlgn="base">
        <a:spcBef>
          <a:spcPct val="20000"/>
        </a:spcBef>
        <a:spcAft>
          <a:spcPct val="0"/>
        </a:spcAft>
        <a:buClr>
          <a:schemeClr val="bg2"/>
        </a:buClr>
        <a:buChar char="»"/>
        <a:defRPr sz="2000">
          <a:solidFill>
            <a:schemeClr val="tx1"/>
          </a:solidFill>
          <a:latin typeface="+mn-lt"/>
          <a:cs typeface="+mn-cs"/>
        </a:defRPr>
      </a:lvl6pPr>
      <a:lvl7pPr marL="2971800" indent="-228600" algn="l" rtl="0" fontAlgn="base">
        <a:spcBef>
          <a:spcPct val="20000"/>
        </a:spcBef>
        <a:spcAft>
          <a:spcPct val="0"/>
        </a:spcAft>
        <a:buClr>
          <a:schemeClr val="bg2"/>
        </a:buClr>
        <a:buChar char="»"/>
        <a:defRPr sz="2000">
          <a:solidFill>
            <a:schemeClr val="tx1"/>
          </a:solidFill>
          <a:latin typeface="+mn-lt"/>
          <a:cs typeface="+mn-cs"/>
        </a:defRPr>
      </a:lvl7pPr>
      <a:lvl8pPr marL="3429000" indent="-228600" algn="l" rtl="0" fontAlgn="base">
        <a:spcBef>
          <a:spcPct val="20000"/>
        </a:spcBef>
        <a:spcAft>
          <a:spcPct val="0"/>
        </a:spcAft>
        <a:buClr>
          <a:schemeClr val="bg2"/>
        </a:buClr>
        <a:buChar char="»"/>
        <a:defRPr sz="2000">
          <a:solidFill>
            <a:schemeClr val="tx1"/>
          </a:solidFill>
          <a:latin typeface="+mn-lt"/>
          <a:cs typeface="+mn-cs"/>
        </a:defRPr>
      </a:lvl8pPr>
      <a:lvl9pPr marL="3886200" indent="-228600" algn="l" rtl="0" fontAlgn="base">
        <a:spcBef>
          <a:spcPct val="20000"/>
        </a:spcBef>
        <a:spcAft>
          <a:spcPct val="0"/>
        </a:spcAft>
        <a:buClr>
          <a:schemeClr val="bg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code.google.com/p/coi/source/checkout"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hcls.deri.org/coi/demo/"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sw.w3.org/topic/HCLS/ClinicalObservationsInteroperability"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4"/>
          <p:cNvSpPr>
            <a:spLocks noGrp="1" noChangeArrowheads="1"/>
          </p:cNvSpPr>
          <p:nvPr>
            <p:ph type="ctrTitle" idx="4294967295"/>
          </p:nvPr>
        </p:nvSpPr>
        <p:spPr>
          <a:xfrm>
            <a:off x="0" y="1879600"/>
            <a:ext cx="8901113" cy="1470025"/>
          </a:xfrm>
        </p:spPr>
        <p:txBody>
          <a:bodyPr/>
          <a:lstStyle/>
          <a:p>
            <a:r>
              <a:rPr lang="en-US" smtClean="0"/>
              <a:t>          Semantic Web Technologies for </a:t>
            </a:r>
            <a:br>
              <a:rPr lang="en-US" smtClean="0"/>
            </a:br>
            <a:r>
              <a:rPr lang="en-US" smtClean="0"/>
              <a:t>       Assessing Clinical Trials Eligibility</a:t>
            </a:r>
          </a:p>
        </p:txBody>
      </p:sp>
      <p:sp>
        <p:nvSpPr>
          <p:cNvPr id="40962" name="Rectangle 5"/>
          <p:cNvSpPr>
            <a:spLocks noGrp="1" noChangeArrowheads="1"/>
          </p:cNvSpPr>
          <p:nvPr>
            <p:ph type="subTitle" idx="4294967295"/>
          </p:nvPr>
        </p:nvSpPr>
        <p:spPr>
          <a:xfrm>
            <a:off x="1371600" y="3886200"/>
            <a:ext cx="6400800" cy="1752600"/>
          </a:xfrm>
        </p:spPr>
        <p:txBody>
          <a:bodyPr/>
          <a:lstStyle/>
          <a:p>
            <a:pPr marL="0" indent="0" algn="ctr">
              <a:buFontTx/>
              <a:buNone/>
            </a:pPr>
            <a:r>
              <a:rPr lang="en-US" sz="2000" smtClean="0"/>
              <a:t>Vipul Kashyap, Eric Prud’hommeaux, Helen Chen, Jyotishman Pathak, Rachel Richesson and Holger Stenzhorn,</a:t>
            </a:r>
          </a:p>
          <a:p>
            <a:pPr marL="0" indent="0" algn="ctr">
              <a:buFontTx/>
              <a:buNone/>
            </a:pPr>
            <a:r>
              <a:rPr lang="en-US" sz="2000" smtClean="0"/>
              <a:t>AMIA Annual Symposium, San Francisco</a:t>
            </a:r>
          </a:p>
          <a:p>
            <a:pPr marL="0" indent="0" algn="ctr">
              <a:buFontTx/>
              <a:buNone/>
            </a:pPr>
            <a:r>
              <a:rPr lang="en-US" sz="2000" smtClean="0"/>
              <a:t>November 17, 2009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idx="4294967295"/>
          </p:nvPr>
        </p:nvSpPr>
        <p:spPr/>
        <p:txBody>
          <a:bodyPr/>
          <a:lstStyle/>
          <a:p>
            <a:r>
              <a:rPr lang="en-US" smtClean="0"/>
              <a:t>What is the Semantic Web?</a:t>
            </a:r>
          </a:p>
        </p:txBody>
      </p:sp>
      <p:pic>
        <p:nvPicPr>
          <p:cNvPr id="59394" name="Picture 3" descr="architectural layers"/>
          <p:cNvPicPr>
            <a:picLocks noChangeAspect="1" noChangeArrowheads="1"/>
          </p:cNvPicPr>
          <p:nvPr/>
        </p:nvPicPr>
        <p:blipFill>
          <a:blip r:embed="rId2"/>
          <a:srcRect/>
          <a:stretch>
            <a:fillRect/>
          </a:stretch>
        </p:blipFill>
        <p:spPr bwMode="auto">
          <a:xfrm>
            <a:off x="2255838" y="1841500"/>
            <a:ext cx="4632325" cy="3644900"/>
          </a:xfrm>
          <a:prstGeom prst="rect">
            <a:avLst/>
          </a:prstGeom>
          <a:noFill/>
          <a:ln w="9525">
            <a:noFill/>
            <a:miter lim="800000"/>
            <a:headEnd/>
            <a:tailEnd/>
          </a:ln>
        </p:spPr>
      </p:pic>
      <p:sp>
        <p:nvSpPr>
          <p:cNvPr id="59395" name="Text Box 4"/>
          <p:cNvSpPr txBox="1">
            <a:spLocks noChangeArrowheads="1"/>
          </p:cNvSpPr>
          <p:nvPr/>
        </p:nvSpPr>
        <p:spPr bwMode="auto">
          <a:xfrm>
            <a:off x="2327275" y="6019800"/>
            <a:ext cx="4489450" cy="366713"/>
          </a:xfrm>
          <a:prstGeom prst="rect">
            <a:avLst/>
          </a:prstGeom>
          <a:noFill/>
          <a:ln w="9525">
            <a:noFill/>
            <a:miter lim="800000"/>
            <a:headEnd/>
            <a:tailEnd/>
          </a:ln>
        </p:spPr>
        <p:txBody>
          <a:bodyPr wrap="none">
            <a:spAutoFit/>
          </a:bodyPr>
          <a:lstStyle/>
          <a:p>
            <a:pPr algn="ctr" eaLnBrk="0" hangingPunct="0"/>
            <a:r>
              <a:rPr lang="en-US" sz="1800">
                <a:solidFill>
                  <a:schemeClr val="accent2"/>
                </a:solidFill>
                <a:latin typeface="Arial" charset="0"/>
              </a:rPr>
              <a:t>[Tim Berners Lee, XML-2000 Conference]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idx="4294967295"/>
          </p:nvPr>
        </p:nvSpPr>
        <p:spPr>
          <a:xfrm>
            <a:off x="0" y="152400"/>
            <a:ext cx="8458200" cy="1066800"/>
          </a:xfrm>
        </p:spPr>
        <p:txBody>
          <a:bodyPr/>
          <a:lstStyle/>
          <a:p>
            <a:r>
              <a:rPr lang="en-US" smtClean="0"/>
              <a:t>What is the Semantic Web?</a:t>
            </a:r>
          </a:p>
        </p:txBody>
      </p:sp>
      <p:sp>
        <p:nvSpPr>
          <p:cNvPr id="185347" name="Text Box 3"/>
          <p:cNvSpPr txBox="1">
            <a:spLocks noChangeArrowheads="1"/>
          </p:cNvSpPr>
          <p:nvPr/>
        </p:nvSpPr>
        <p:spPr bwMode="auto">
          <a:xfrm>
            <a:off x="304800" y="2605088"/>
            <a:ext cx="1033463" cy="527050"/>
          </a:xfrm>
          <a:prstGeom prst="rect">
            <a:avLst/>
          </a:prstGeom>
          <a:noFill/>
          <a:ln w="9525">
            <a:solidFill>
              <a:schemeClr val="tx1"/>
            </a:solidFill>
            <a:miter lim="800000"/>
            <a:headEnd/>
            <a:tailEnd/>
          </a:ln>
        </p:spPr>
        <p:txBody>
          <a:bodyPr wrap="none">
            <a:spAutoFit/>
          </a:bodyPr>
          <a:lstStyle/>
          <a:p>
            <a:r>
              <a:rPr lang="en-US" sz="1400">
                <a:latin typeface="Times New Roman" pitchFamily="18" charset="0"/>
              </a:rPr>
              <a:t>Patient</a:t>
            </a:r>
          </a:p>
          <a:p>
            <a:r>
              <a:rPr lang="en-US" sz="1400">
                <a:latin typeface="Times New Roman" pitchFamily="18" charset="0"/>
              </a:rPr>
              <a:t>(id = URI1)</a:t>
            </a:r>
          </a:p>
        </p:txBody>
      </p:sp>
      <p:sp>
        <p:nvSpPr>
          <p:cNvPr id="185348" name="Text Box 4"/>
          <p:cNvSpPr txBox="1">
            <a:spLocks noChangeArrowheads="1"/>
          </p:cNvSpPr>
          <p:nvPr/>
        </p:nvSpPr>
        <p:spPr bwMode="auto">
          <a:xfrm>
            <a:off x="304800" y="1538288"/>
            <a:ext cx="787400" cy="314325"/>
          </a:xfrm>
          <a:prstGeom prst="rect">
            <a:avLst/>
          </a:prstGeom>
          <a:noFill/>
          <a:ln w="9525">
            <a:solidFill>
              <a:schemeClr val="tx1"/>
            </a:solidFill>
            <a:miter lim="800000"/>
            <a:headEnd/>
            <a:tailEnd/>
          </a:ln>
        </p:spPr>
        <p:txBody>
          <a:bodyPr wrap="none">
            <a:spAutoFit/>
          </a:bodyPr>
          <a:lstStyle/>
          <a:p>
            <a:r>
              <a:rPr lang="en-US" sz="1400">
                <a:latin typeface="Times New Roman" pitchFamily="18" charset="0"/>
              </a:rPr>
              <a:t>“Mr. X”</a:t>
            </a:r>
          </a:p>
        </p:txBody>
      </p:sp>
      <p:sp>
        <p:nvSpPr>
          <p:cNvPr id="185349" name="Text Box 5"/>
          <p:cNvSpPr txBox="1">
            <a:spLocks noChangeArrowheads="1"/>
          </p:cNvSpPr>
          <p:nvPr/>
        </p:nvSpPr>
        <p:spPr bwMode="auto">
          <a:xfrm>
            <a:off x="609600" y="1995488"/>
            <a:ext cx="569913" cy="304800"/>
          </a:xfrm>
          <a:prstGeom prst="rect">
            <a:avLst/>
          </a:prstGeom>
          <a:noFill/>
          <a:ln w="9525">
            <a:noFill/>
            <a:miter lim="800000"/>
            <a:headEnd/>
            <a:tailEnd/>
          </a:ln>
        </p:spPr>
        <p:txBody>
          <a:bodyPr wrap="none">
            <a:spAutoFit/>
          </a:bodyPr>
          <a:lstStyle/>
          <a:p>
            <a:r>
              <a:rPr lang="en-US" sz="1400">
                <a:latin typeface="Times New Roman" pitchFamily="18" charset="0"/>
              </a:rPr>
              <a:t>name</a:t>
            </a:r>
          </a:p>
        </p:txBody>
      </p:sp>
      <p:sp>
        <p:nvSpPr>
          <p:cNvPr id="185350" name="Text Box 6"/>
          <p:cNvSpPr txBox="1">
            <a:spLocks noChangeArrowheads="1"/>
          </p:cNvSpPr>
          <p:nvPr/>
        </p:nvSpPr>
        <p:spPr bwMode="auto">
          <a:xfrm>
            <a:off x="2362200" y="2605088"/>
            <a:ext cx="1252538" cy="527050"/>
          </a:xfrm>
          <a:prstGeom prst="rect">
            <a:avLst/>
          </a:prstGeom>
          <a:noFill/>
          <a:ln w="9525">
            <a:solidFill>
              <a:schemeClr val="tx1"/>
            </a:solidFill>
            <a:miter lim="800000"/>
            <a:headEnd/>
            <a:tailEnd/>
          </a:ln>
        </p:spPr>
        <p:txBody>
          <a:bodyPr wrap="none">
            <a:spAutoFit/>
          </a:bodyPr>
          <a:lstStyle/>
          <a:p>
            <a:r>
              <a:rPr lang="en-US" sz="1400">
                <a:latin typeface="Times New Roman" pitchFamily="18" charset="0"/>
              </a:rPr>
              <a:t>SystolicBP</a:t>
            </a:r>
          </a:p>
          <a:p>
            <a:r>
              <a:rPr lang="en-US" sz="1400">
                <a:latin typeface="Times New Roman" pitchFamily="18" charset="0"/>
              </a:rPr>
              <a:t>Measurement1</a:t>
            </a:r>
          </a:p>
        </p:txBody>
      </p:sp>
      <p:sp>
        <p:nvSpPr>
          <p:cNvPr id="185351" name="Line 7"/>
          <p:cNvSpPr>
            <a:spLocks noChangeShapeType="1"/>
          </p:cNvSpPr>
          <p:nvPr/>
        </p:nvSpPr>
        <p:spPr bwMode="auto">
          <a:xfrm>
            <a:off x="1295400" y="2895600"/>
            <a:ext cx="1066800" cy="14288"/>
          </a:xfrm>
          <a:prstGeom prst="line">
            <a:avLst/>
          </a:prstGeom>
          <a:noFill/>
          <a:ln w="9525">
            <a:solidFill>
              <a:schemeClr val="tx1"/>
            </a:solidFill>
            <a:prstDash val="dash"/>
            <a:round/>
            <a:headEnd/>
            <a:tailEnd/>
          </a:ln>
        </p:spPr>
        <p:txBody>
          <a:bodyPr/>
          <a:lstStyle/>
          <a:p>
            <a:endParaRPr lang="en-US"/>
          </a:p>
        </p:txBody>
      </p:sp>
      <p:sp>
        <p:nvSpPr>
          <p:cNvPr id="185352" name="Text Box 8"/>
          <p:cNvSpPr txBox="1">
            <a:spLocks noChangeArrowheads="1"/>
          </p:cNvSpPr>
          <p:nvPr/>
        </p:nvSpPr>
        <p:spPr bwMode="auto">
          <a:xfrm>
            <a:off x="1371600" y="2528888"/>
            <a:ext cx="946150" cy="304800"/>
          </a:xfrm>
          <a:prstGeom prst="rect">
            <a:avLst/>
          </a:prstGeom>
          <a:noFill/>
          <a:ln w="9525">
            <a:noFill/>
            <a:miter lim="800000"/>
            <a:headEnd/>
            <a:tailEnd/>
          </a:ln>
        </p:spPr>
        <p:txBody>
          <a:bodyPr wrap="none">
            <a:spAutoFit/>
          </a:bodyPr>
          <a:lstStyle/>
          <a:p>
            <a:r>
              <a:rPr lang="en-US" sz="1400">
                <a:latin typeface="Times New Roman" pitchFamily="18" charset="0"/>
              </a:rPr>
              <a:t>systolicBP</a:t>
            </a:r>
          </a:p>
        </p:txBody>
      </p:sp>
      <p:sp>
        <p:nvSpPr>
          <p:cNvPr id="185353" name="Line 9"/>
          <p:cNvSpPr>
            <a:spLocks noChangeShapeType="1"/>
          </p:cNvSpPr>
          <p:nvPr/>
        </p:nvSpPr>
        <p:spPr bwMode="auto">
          <a:xfrm>
            <a:off x="685800" y="1843088"/>
            <a:ext cx="0" cy="762000"/>
          </a:xfrm>
          <a:prstGeom prst="line">
            <a:avLst/>
          </a:prstGeom>
          <a:noFill/>
          <a:ln w="9525">
            <a:solidFill>
              <a:schemeClr val="tx1"/>
            </a:solidFill>
            <a:prstDash val="dash"/>
            <a:round/>
            <a:headEnd/>
            <a:tailEnd/>
          </a:ln>
        </p:spPr>
        <p:txBody>
          <a:bodyPr/>
          <a:lstStyle/>
          <a:p>
            <a:endParaRPr lang="en-US"/>
          </a:p>
        </p:txBody>
      </p:sp>
      <p:sp>
        <p:nvSpPr>
          <p:cNvPr id="185354" name="Rectangle 10"/>
          <p:cNvSpPr>
            <a:spLocks noChangeArrowheads="1"/>
          </p:cNvSpPr>
          <p:nvPr/>
        </p:nvSpPr>
        <p:spPr bwMode="auto">
          <a:xfrm>
            <a:off x="152400" y="1447800"/>
            <a:ext cx="4267200" cy="3505200"/>
          </a:xfrm>
          <a:prstGeom prst="rect">
            <a:avLst/>
          </a:prstGeom>
          <a:noFill/>
          <a:ln w="9525">
            <a:solidFill>
              <a:schemeClr val="tx1"/>
            </a:solidFill>
            <a:miter lim="800000"/>
            <a:headEnd/>
            <a:tailEnd/>
          </a:ln>
        </p:spPr>
        <p:txBody>
          <a:bodyPr wrap="none" anchor="ctr"/>
          <a:lstStyle/>
          <a:p>
            <a:endParaRPr lang="en-US"/>
          </a:p>
        </p:txBody>
      </p:sp>
      <p:sp>
        <p:nvSpPr>
          <p:cNvPr id="185355" name="Text Box 11"/>
          <p:cNvSpPr txBox="1">
            <a:spLocks noChangeArrowheads="1"/>
          </p:cNvSpPr>
          <p:nvPr/>
        </p:nvSpPr>
        <p:spPr bwMode="auto">
          <a:xfrm>
            <a:off x="2498725" y="4633913"/>
            <a:ext cx="1125538" cy="336550"/>
          </a:xfrm>
          <a:prstGeom prst="rect">
            <a:avLst/>
          </a:prstGeom>
          <a:noFill/>
          <a:ln w="9525">
            <a:noFill/>
            <a:miter lim="800000"/>
            <a:headEnd/>
            <a:tailEnd/>
          </a:ln>
        </p:spPr>
        <p:txBody>
          <a:bodyPr wrap="none">
            <a:spAutoFit/>
          </a:bodyPr>
          <a:lstStyle/>
          <a:p>
            <a:r>
              <a:rPr lang="en-US" sz="1600" b="1">
                <a:latin typeface="Times New Roman" pitchFamily="18" charset="0"/>
              </a:rPr>
              <a:t>EMR Data</a:t>
            </a:r>
          </a:p>
        </p:txBody>
      </p:sp>
      <p:sp>
        <p:nvSpPr>
          <p:cNvPr id="185356" name="Text Box 12"/>
          <p:cNvSpPr txBox="1">
            <a:spLocks noChangeArrowheads="1"/>
          </p:cNvSpPr>
          <p:nvPr/>
        </p:nvSpPr>
        <p:spPr bwMode="auto">
          <a:xfrm>
            <a:off x="2498725" y="1524000"/>
            <a:ext cx="600075" cy="346075"/>
          </a:xfrm>
          <a:prstGeom prst="rect">
            <a:avLst/>
          </a:prstGeom>
          <a:noFill/>
          <a:ln w="9525">
            <a:solidFill>
              <a:schemeClr val="tx1"/>
            </a:solidFill>
            <a:miter lim="800000"/>
            <a:headEnd/>
            <a:tailEnd/>
          </a:ln>
        </p:spPr>
        <p:txBody>
          <a:bodyPr wrap="none">
            <a:spAutoFit/>
          </a:bodyPr>
          <a:lstStyle/>
          <a:p>
            <a:r>
              <a:rPr lang="en-US" sz="1600">
                <a:latin typeface="Times New Roman" pitchFamily="18" charset="0"/>
              </a:rPr>
              <a:t>“T1”</a:t>
            </a:r>
          </a:p>
        </p:txBody>
      </p:sp>
      <p:sp>
        <p:nvSpPr>
          <p:cNvPr id="185357" name="Line 13"/>
          <p:cNvSpPr>
            <a:spLocks noChangeShapeType="1"/>
          </p:cNvSpPr>
          <p:nvPr/>
        </p:nvSpPr>
        <p:spPr bwMode="auto">
          <a:xfrm>
            <a:off x="2895600" y="1843088"/>
            <a:ext cx="0" cy="762000"/>
          </a:xfrm>
          <a:prstGeom prst="line">
            <a:avLst/>
          </a:prstGeom>
          <a:noFill/>
          <a:ln w="9525">
            <a:solidFill>
              <a:schemeClr val="tx1"/>
            </a:solidFill>
            <a:prstDash val="dash"/>
            <a:round/>
            <a:headEnd/>
            <a:tailEnd/>
          </a:ln>
        </p:spPr>
        <p:txBody>
          <a:bodyPr/>
          <a:lstStyle/>
          <a:p>
            <a:endParaRPr lang="en-US"/>
          </a:p>
        </p:txBody>
      </p:sp>
      <p:sp>
        <p:nvSpPr>
          <p:cNvPr id="185358" name="Text Box 14"/>
          <p:cNvSpPr txBox="1">
            <a:spLocks noChangeArrowheads="1"/>
          </p:cNvSpPr>
          <p:nvPr/>
        </p:nvSpPr>
        <p:spPr bwMode="auto">
          <a:xfrm>
            <a:off x="2971800" y="2071688"/>
            <a:ext cx="1270000" cy="304800"/>
          </a:xfrm>
          <a:prstGeom prst="rect">
            <a:avLst/>
          </a:prstGeom>
          <a:noFill/>
          <a:ln w="9525">
            <a:noFill/>
            <a:miter lim="800000"/>
            <a:headEnd/>
            <a:tailEnd/>
          </a:ln>
        </p:spPr>
        <p:txBody>
          <a:bodyPr wrap="none">
            <a:spAutoFit/>
          </a:bodyPr>
          <a:lstStyle/>
          <a:p>
            <a:r>
              <a:rPr lang="en-US" sz="1400">
                <a:latin typeface="Times New Roman" pitchFamily="18" charset="0"/>
              </a:rPr>
              <a:t>recording_time</a:t>
            </a:r>
          </a:p>
        </p:txBody>
      </p:sp>
      <p:sp>
        <p:nvSpPr>
          <p:cNvPr id="185359" name="Text Box 15"/>
          <p:cNvSpPr txBox="1">
            <a:spLocks noChangeArrowheads="1"/>
          </p:cNvSpPr>
          <p:nvPr/>
        </p:nvSpPr>
        <p:spPr bwMode="auto">
          <a:xfrm>
            <a:off x="304800" y="3505200"/>
            <a:ext cx="498475" cy="346075"/>
          </a:xfrm>
          <a:prstGeom prst="rect">
            <a:avLst/>
          </a:prstGeom>
          <a:noFill/>
          <a:ln w="9525">
            <a:solidFill>
              <a:schemeClr val="tx1"/>
            </a:solidFill>
            <a:miter lim="800000"/>
            <a:headEnd/>
            <a:tailEnd/>
          </a:ln>
        </p:spPr>
        <p:txBody>
          <a:bodyPr wrap="none">
            <a:spAutoFit/>
          </a:bodyPr>
          <a:lstStyle/>
          <a:p>
            <a:r>
              <a:rPr lang="en-US" sz="1600">
                <a:latin typeface="Times New Roman" pitchFamily="18" charset="0"/>
              </a:rPr>
              <a:t>120</a:t>
            </a:r>
          </a:p>
        </p:txBody>
      </p:sp>
      <p:sp>
        <p:nvSpPr>
          <p:cNvPr id="185360" name="Text Box 16"/>
          <p:cNvSpPr txBox="1">
            <a:spLocks noChangeArrowheads="1"/>
          </p:cNvSpPr>
          <p:nvPr/>
        </p:nvSpPr>
        <p:spPr bwMode="auto">
          <a:xfrm>
            <a:off x="1905000" y="3962400"/>
            <a:ext cx="2476500" cy="346075"/>
          </a:xfrm>
          <a:prstGeom prst="rect">
            <a:avLst/>
          </a:prstGeom>
          <a:noFill/>
          <a:ln w="9525">
            <a:solidFill>
              <a:schemeClr val="tx1"/>
            </a:solidFill>
            <a:miter lim="800000"/>
            <a:headEnd/>
            <a:tailEnd/>
          </a:ln>
        </p:spPr>
        <p:txBody>
          <a:bodyPr wrap="none">
            <a:spAutoFit/>
          </a:bodyPr>
          <a:lstStyle/>
          <a:p>
            <a:r>
              <a:rPr lang="en-US" sz="1600">
                <a:latin typeface="Times New Roman" pitchFamily="18" charset="0"/>
              </a:rPr>
              <a:t>SnomedCodeForSystolicBP</a:t>
            </a:r>
          </a:p>
        </p:txBody>
      </p:sp>
      <p:sp>
        <p:nvSpPr>
          <p:cNvPr id="185361" name="Text Box 17"/>
          <p:cNvSpPr txBox="1">
            <a:spLocks noChangeArrowheads="1"/>
          </p:cNvSpPr>
          <p:nvPr/>
        </p:nvSpPr>
        <p:spPr bwMode="auto">
          <a:xfrm>
            <a:off x="838200" y="4114800"/>
            <a:ext cx="758825" cy="346075"/>
          </a:xfrm>
          <a:prstGeom prst="rect">
            <a:avLst/>
          </a:prstGeom>
          <a:noFill/>
          <a:ln w="9525">
            <a:solidFill>
              <a:schemeClr val="tx1"/>
            </a:solidFill>
            <a:miter lim="800000"/>
            <a:headEnd/>
            <a:tailEnd/>
          </a:ln>
        </p:spPr>
        <p:txBody>
          <a:bodyPr wrap="none">
            <a:spAutoFit/>
          </a:bodyPr>
          <a:lstStyle/>
          <a:p>
            <a:r>
              <a:rPr lang="en-US" sz="1600">
                <a:latin typeface="Times New Roman" pitchFamily="18" charset="0"/>
              </a:rPr>
              <a:t>mmHg</a:t>
            </a:r>
          </a:p>
        </p:txBody>
      </p:sp>
      <p:sp>
        <p:nvSpPr>
          <p:cNvPr id="185362" name="Line 18"/>
          <p:cNvSpPr>
            <a:spLocks noChangeShapeType="1"/>
          </p:cNvSpPr>
          <p:nvPr/>
        </p:nvSpPr>
        <p:spPr bwMode="auto">
          <a:xfrm flipV="1">
            <a:off x="838200" y="3124200"/>
            <a:ext cx="1905000" cy="457200"/>
          </a:xfrm>
          <a:prstGeom prst="line">
            <a:avLst/>
          </a:prstGeom>
          <a:noFill/>
          <a:ln w="9525">
            <a:solidFill>
              <a:schemeClr val="tx1"/>
            </a:solidFill>
            <a:prstDash val="dash"/>
            <a:round/>
            <a:headEnd/>
            <a:tailEnd/>
          </a:ln>
        </p:spPr>
        <p:txBody>
          <a:bodyPr/>
          <a:lstStyle/>
          <a:p>
            <a:endParaRPr lang="en-US"/>
          </a:p>
        </p:txBody>
      </p:sp>
      <p:sp>
        <p:nvSpPr>
          <p:cNvPr id="185363" name="Line 19"/>
          <p:cNvSpPr>
            <a:spLocks noChangeShapeType="1"/>
          </p:cNvSpPr>
          <p:nvPr/>
        </p:nvSpPr>
        <p:spPr bwMode="auto">
          <a:xfrm>
            <a:off x="2743200" y="3124200"/>
            <a:ext cx="838200" cy="838200"/>
          </a:xfrm>
          <a:prstGeom prst="line">
            <a:avLst/>
          </a:prstGeom>
          <a:noFill/>
          <a:ln w="9525">
            <a:solidFill>
              <a:schemeClr val="tx1"/>
            </a:solidFill>
            <a:prstDash val="dash"/>
            <a:round/>
            <a:headEnd/>
            <a:tailEnd/>
          </a:ln>
        </p:spPr>
        <p:txBody>
          <a:bodyPr/>
          <a:lstStyle/>
          <a:p>
            <a:endParaRPr lang="en-US"/>
          </a:p>
        </p:txBody>
      </p:sp>
      <p:sp>
        <p:nvSpPr>
          <p:cNvPr id="185364" name="Line 20"/>
          <p:cNvSpPr>
            <a:spLocks noChangeShapeType="1"/>
          </p:cNvSpPr>
          <p:nvPr/>
        </p:nvSpPr>
        <p:spPr bwMode="auto">
          <a:xfrm flipH="1">
            <a:off x="1143000" y="3124200"/>
            <a:ext cx="1600200" cy="990600"/>
          </a:xfrm>
          <a:prstGeom prst="line">
            <a:avLst/>
          </a:prstGeom>
          <a:noFill/>
          <a:ln w="9525">
            <a:solidFill>
              <a:schemeClr val="tx1"/>
            </a:solidFill>
            <a:prstDash val="dash"/>
            <a:round/>
            <a:headEnd/>
            <a:tailEnd/>
          </a:ln>
        </p:spPr>
        <p:txBody>
          <a:bodyPr/>
          <a:lstStyle/>
          <a:p>
            <a:endParaRPr lang="en-US"/>
          </a:p>
        </p:txBody>
      </p:sp>
      <p:sp>
        <p:nvSpPr>
          <p:cNvPr id="185365" name="Text Box 21"/>
          <p:cNvSpPr txBox="1">
            <a:spLocks noChangeArrowheads="1"/>
          </p:cNvSpPr>
          <p:nvPr/>
        </p:nvSpPr>
        <p:spPr bwMode="auto">
          <a:xfrm>
            <a:off x="2879725" y="3414713"/>
            <a:ext cx="184150" cy="336550"/>
          </a:xfrm>
          <a:prstGeom prst="rect">
            <a:avLst/>
          </a:prstGeom>
          <a:noFill/>
          <a:ln w="9525">
            <a:noFill/>
            <a:miter lim="800000"/>
            <a:headEnd/>
            <a:tailEnd/>
          </a:ln>
        </p:spPr>
        <p:txBody>
          <a:bodyPr wrap="none">
            <a:spAutoFit/>
          </a:bodyPr>
          <a:lstStyle/>
          <a:p>
            <a:endParaRPr lang="en-US" sz="1600">
              <a:latin typeface="Times New Roman" pitchFamily="18" charset="0"/>
            </a:endParaRPr>
          </a:p>
        </p:txBody>
      </p:sp>
      <p:sp>
        <p:nvSpPr>
          <p:cNvPr id="185366" name="Text Box 22"/>
          <p:cNvSpPr txBox="1">
            <a:spLocks noChangeArrowheads="1"/>
          </p:cNvSpPr>
          <p:nvPr/>
        </p:nvSpPr>
        <p:spPr bwMode="auto">
          <a:xfrm>
            <a:off x="914400" y="3276600"/>
            <a:ext cx="935038" cy="304800"/>
          </a:xfrm>
          <a:prstGeom prst="rect">
            <a:avLst/>
          </a:prstGeom>
          <a:noFill/>
          <a:ln w="9525">
            <a:noFill/>
            <a:miter lim="800000"/>
            <a:headEnd/>
            <a:tailEnd/>
          </a:ln>
        </p:spPr>
        <p:txBody>
          <a:bodyPr wrap="none">
            <a:spAutoFit/>
          </a:bodyPr>
          <a:lstStyle/>
          <a:p>
            <a:r>
              <a:rPr lang="en-US" sz="1400">
                <a:latin typeface="Times New Roman" pitchFamily="18" charset="0"/>
              </a:rPr>
              <a:t>magnitude</a:t>
            </a:r>
          </a:p>
        </p:txBody>
      </p:sp>
      <p:sp>
        <p:nvSpPr>
          <p:cNvPr id="185367" name="Text Box 23"/>
          <p:cNvSpPr txBox="1">
            <a:spLocks noChangeArrowheads="1"/>
          </p:cNvSpPr>
          <p:nvPr/>
        </p:nvSpPr>
        <p:spPr bwMode="auto">
          <a:xfrm>
            <a:off x="1146175" y="3657600"/>
            <a:ext cx="530225" cy="304800"/>
          </a:xfrm>
          <a:prstGeom prst="rect">
            <a:avLst/>
          </a:prstGeom>
          <a:noFill/>
          <a:ln w="9525">
            <a:noFill/>
            <a:miter lim="800000"/>
            <a:headEnd/>
            <a:tailEnd/>
          </a:ln>
        </p:spPr>
        <p:txBody>
          <a:bodyPr wrap="none">
            <a:spAutoFit/>
          </a:bodyPr>
          <a:lstStyle/>
          <a:p>
            <a:r>
              <a:rPr lang="en-US" sz="1400">
                <a:latin typeface="Times New Roman" pitchFamily="18" charset="0"/>
              </a:rPr>
              <a:t>units</a:t>
            </a:r>
          </a:p>
        </p:txBody>
      </p:sp>
      <p:sp>
        <p:nvSpPr>
          <p:cNvPr id="185368" name="Text Box 24"/>
          <p:cNvSpPr txBox="1">
            <a:spLocks noChangeArrowheads="1"/>
          </p:cNvSpPr>
          <p:nvPr/>
        </p:nvSpPr>
        <p:spPr bwMode="auto">
          <a:xfrm>
            <a:off x="2987675" y="3429000"/>
            <a:ext cx="441325" cy="304800"/>
          </a:xfrm>
          <a:prstGeom prst="rect">
            <a:avLst/>
          </a:prstGeom>
          <a:noFill/>
          <a:ln w="9525">
            <a:noFill/>
            <a:miter lim="800000"/>
            <a:headEnd/>
            <a:tailEnd/>
          </a:ln>
        </p:spPr>
        <p:txBody>
          <a:bodyPr wrap="none">
            <a:spAutoFit/>
          </a:bodyPr>
          <a:lstStyle/>
          <a:p>
            <a:r>
              <a:rPr lang="en-US" sz="1400">
                <a:latin typeface="Times New Roman" pitchFamily="18" charset="0"/>
              </a:rPr>
              <a:t>key</a:t>
            </a:r>
          </a:p>
        </p:txBody>
      </p:sp>
      <p:sp>
        <p:nvSpPr>
          <p:cNvPr id="185369" name="Text Box 25"/>
          <p:cNvSpPr txBox="1">
            <a:spLocks noChangeArrowheads="1"/>
          </p:cNvSpPr>
          <p:nvPr/>
        </p:nvSpPr>
        <p:spPr bwMode="auto">
          <a:xfrm>
            <a:off x="4800600" y="2605088"/>
            <a:ext cx="1033463" cy="527050"/>
          </a:xfrm>
          <a:prstGeom prst="rect">
            <a:avLst/>
          </a:prstGeom>
          <a:noFill/>
          <a:ln w="9525">
            <a:solidFill>
              <a:schemeClr val="tx1"/>
            </a:solidFill>
            <a:miter lim="800000"/>
            <a:headEnd/>
            <a:tailEnd/>
          </a:ln>
        </p:spPr>
        <p:txBody>
          <a:bodyPr wrap="none">
            <a:spAutoFit/>
          </a:bodyPr>
          <a:lstStyle/>
          <a:p>
            <a:r>
              <a:rPr lang="en-US" sz="1400">
                <a:latin typeface="Times New Roman" pitchFamily="18" charset="0"/>
              </a:rPr>
              <a:t>Patient</a:t>
            </a:r>
          </a:p>
          <a:p>
            <a:r>
              <a:rPr lang="en-US" sz="1400">
                <a:latin typeface="Times New Roman" pitchFamily="18" charset="0"/>
              </a:rPr>
              <a:t>(id = URI1)</a:t>
            </a:r>
          </a:p>
        </p:txBody>
      </p:sp>
      <p:sp>
        <p:nvSpPr>
          <p:cNvPr id="185370" name="Text Box 26"/>
          <p:cNvSpPr txBox="1">
            <a:spLocks noChangeArrowheads="1"/>
          </p:cNvSpPr>
          <p:nvPr/>
        </p:nvSpPr>
        <p:spPr bwMode="auto">
          <a:xfrm>
            <a:off x="4800600" y="1538288"/>
            <a:ext cx="787400" cy="314325"/>
          </a:xfrm>
          <a:prstGeom prst="rect">
            <a:avLst/>
          </a:prstGeom>
          <a:noFill/>
          <a:ln w="9525">
            <a:solidFill>
              <a:schemeClr val="tx1"/>
            </a:solidFill>
            <a:miter lim="800000"/>
            <a:headEnd/>
            <a:tailEnd/>
          </a:ln>
        </p:spPr>
        <p:txBody>
          <a:bodyPr wrap="none">
            <a:spAutoFit/>
          </a:bodyPr>
          <a:lstStyle/>
          <a:p>
            <a:r>
              <a:rPr lang="en-US" sz="1400">
                <a:latin typeface="Times New Roman" pitchFamily="18" charset="0"/>
              </a:rPr>
              <a:t>“Mr. X”</a:t>
            </a:r>
          </a:p>
        </p:txBody>
      </p:sp>
      <p:sp>
        <p:nvSpPr>
          <p:cNvPr id="185371" name="Text Box 27"/>
          <p:cNvSpPr txBox="1">
            <a:spLocks noChangeArrowheads="1"/>
          </p:cNvSpPr>
          <p:nvPr/>
        </p:nvSpPr>
        <p:spPr bwMode="auto">
          <a:xfrm>
            <a:off x="5105400" y="1995488"/>
            <a:ext cx="569913" cy="304800"/>
          </a:xfrm>
          <a:prstGeom prst="rect">
            <a:avLst/>
          </a:prstGeom>
          <a:noFill/>
          <a:ln w="9525">
            <a:noFill/>
            <a:miter lim="800000"/>
            <a:headEnd/>
            <a:tailEnd/>
          </a:ln>
        </p:spPr>
        <p:txBody>
          <a:bodyPr wrap="none">
            <a:spAutoFit/>
          </a:bodyPr>
          <a:lstStyle/>
          <a:p>
            <a:r>
              <a:rPr lang="en-US" sz="1400">
                <a:latin typeface="Times New Roman" pitchFamily="18" charset="0"/>
              </a:rPr>
              <a:t>name</a:t>
            </a:r>
          </a:p>
        </p:txBody>
      </p:sp>
      <p:sp>
        <p:nvSpPr>
          <p:cNvPr id="185372" name="Text Box 28"/>
          <p:cNvSpPr txBox="1">
            <a:spLocks noChangeArrowheads="1"/>
          </p:cNvSpPr>
          <p:nvPr/>
        </p:nvSpPr>
        <p:spPr bwMode="auto">
          <a:xfrm>
            <a:off x="6858000" y="2605088"/>
            <a:ext cx="1252538" cy="527050"/>
          </a:xfrm>
          <a:prstGeom prst="rect">
            <a:avLst/>
          </a:prstGeom>
          <a:noFill/>
          <a:ln w="9525">
            <a:solidFill>
              <a:schemeClr val="tx1"/>
            </a:solidFill>
            <a:miter lim="800000"/>
            <a:headEnd/>
            <a:tailEnd/>
          </a:ln>
        </p:spPr>
        <p:txBody>
          <a:bodyPr wrap="none">
            <a:spAutoFit/>
          </a:bodyPr>
          <a:lstStyle/>
          <a:p>
            <a:r>
              <a:rPr lang="en-US" sz="1400">
                <a:latin typeface="Times New Roman" pitchFamily="18" charset="0"/>
              </a:rPr>
              <a:t>SystolicBP</a:t>
            </a:r>
          </a:p>
          <a:p>
            <a:r>
              <a:rPr lang="en-US" sz="1400">
                <a:latin typeface="Times New Roman" pitchFamily="18" charset="0"/>
              </a:rPr>
              <a:t>Measurement2</a:t>
            </a:r>
          </a:p>
        </p:txBody>
      </p:sp>
      <p:sp>
        <p:nvSpPr>
          <p:cNvPr id="185373" name="Line 29"/>
          <p:cNvSpPr>
            <a:spLocks noChangeShapeType="1"/>
          </p:cNvSpPr>
          <p:nvPr/>
        </p:nvSpPr>
        <p:spPr bwMode="auto">
          <a:xfrm>
            <a:off x="5791200" y="2895600"/>
            <a:ext cx="1066800" cy="14288"/>
          </a:xfrm>
          <a:prstGeom prst="line">
            <a:avLst/>
          </a:prstGeom>
          <a:noFill/>
          <a:ln w="9525">
            <a:solidFill>
              <a:schemeClr val="tx1"/>
            </a:solidFill>
            <a:prstDash val="dash"/>
            <a:round/>
            <a:headEnd/>
            <a:tailEnd/>
          </a:ln>
        </p:spPr>
        <p:txBody>
          <a:bodyPr/>
          <a:lstStyle/>
          <a:p>
            <a:endParaRPr lang="en-US"/>
          </a:p>
        </p:txBody>
      </p:sp>
      <p:sp>
        <p:nvSpPr>
          <p:cNvPr id="185374" name="Text Box 30"/>
          <p:cNvSpPr txBox="1">
            <a:spLocks noChangeArrowheads="1"/>
          </p:cNvSpPr>
          <p:nvPr/>
        </p:nvSpPr>
        <p:spPr bwMode="auto">
          <a:xfrm>
            <a:off x="5867400" y="2528888"/>
            <a:ext cx="946150" cy="304800"/>
          </a:xfrm>
          <a:prstGeom prst="rect">
            <a:avLst/>
          </a:prstGeom>
          <a:noFill/>
          <a:ln w="9525">
            <a:noFill/>
            <a:miter lim="800000"/>
            <a:headEnd/>
            <a:tailEnd/>
          </a:ln>
        </p:spPr>
        <p:txBody>
          <a:bodyPr wrap="none">
            <a:spAutoFit/>
          </a:bodyPr>
          <a:lstStyle/>
          <a:p>
            <a:r>
              <a:rPr lang="en-US" sz="1400">
                <a:latin typeface="Times New Roman" pitchFamily="18" charset="0"/>
              </a:rPr>
              <a:t>systolicBP</a:t>
            </a:r>
          </a:p>
        </p:txBody>
      </p:sp>
      <p:sp>
        <p:nvSpPr>
          <p:cNvPr id="185375" name="Line 31"/>
          <p:cNvSpPr>
            <a:spLocks noChangeShapeType="1"/>
          </p:cNvSpPr>
          <p:nvPr/>
        </p:nvSpPr>
        <p:spPr bwMode="auto">
          <a:xfrm>
            <a:off x="5181600" y="1843088"/>
            <a:ext cx="0" cy="762000"/>
          </a:xfrm>
          <a:prstGeom prst="line">
            <a:avLst/>
          </a:prstGeom>
          <a:noFill/>
          <a:ln w="9525">
            <a:solidFill>
              <a:schemeClr val="tx1"/>
            </a:solidFill>
            <a:prstDash val="dash"/>
            <a:round/>
            <a:headEnd/>
            <a:tailEnd/>
          </a:ln>
        </p:spPr>
        <p:txBody>
          <a:bodyPr/>
          <a:lstStyle/>
          <a:p>
            <a:endParaRPr lang="en-US"/>
          </a:p>
        </p:txBody>
      </p:sp>
      <p:sp>
        <p:nvSpPr>
          <p:cNvPr id="185376" name="Rectangle 32"/>
          <p:cNvSpPr>
            <a:spLocks noChangeArrowheads="1"/>
          </p:cNvSpPr>
          <p:nvPr/>
        </p:nvSpPr>
        <p:spPr bwMode="auto">
          <a:xfrm>
            <a:off x="4648200" y="1447800"/>
            <a:ext cx="4267200" cy="3505200"/>
          </a:xfrm>
          <a:prstGeom prst="rect">
            <a:avLst/>
          </a:prstGeom>
          <a:noFill/>
          <a:ln w="9525">
            <a:solidFill>
              <a:schemeClr val="tx1"/>
            </a:solidFill>
            <a:miter lim="800000"/>
            <a:headEnd/>
            <a:tailEnd/>
          </a:ln>
        </p:spPr>
        <p:txBody>
          <a:bodyPr wrap="none" anchor="ctr"/>
          <a:lstStyle/>
          <a:p>
            <a:endParaRPr lang="en-US"/>
          </a:p>
        </p:txBody>
      </p:sp>
      <p:sp>
        <p:nvSpPr>
          <p:cNvPr id="185377" name="Text Box 33"/>
          <p:cNvSpPr txBox="1">
            <a:spLocks noChangeArrowheads="1"/>
          </p:cNvSpPr>
          <p:nvPr/>
        </p:nvSpPr>
        <p:spPr bwMode="auto">
          <a:xfrm>
            <a:off x="6994525" y="4633913"/>
            <a:ext cx="1903413" cy="336550"/>
          </a:xfrm>
          <a:prstGeom prst="rect">
            <a:avLst/>
          </a:prstGeom>
          <a:noFill/>
          <a:ln w="9525">
            <a:noFill/>
            <a:miter lim="800000"/>
            <a:headEnd/>
            <a:tailEnd/>
          </a:ln>
        </p:spPr>
        <p:txBody>
          <a:bodyPr wrap="none">
            <a:spAutoFit/>
          </a:bodyPr>
          <a:lstStyle/>
          <a:p>
            <a:r>
              <a:rPr lang="en-US" sz="1600" b="1">
                <a:latin typeface="Times New Roman" pitchFamily="18" charset="0"/>
              </a:rPr>
              <a:t>Clinical Trials Data</a:t>
            </a:r>
          </a:p>
        </p:txBody>
      </p:sp>
      <p:sp>
        <p:nvSpPr>
          <p:cNvPr id="185378" name="Text Box 34"/>
          <p:cNvSpPr txBox="1">
            <a:spLocks noChangeArrowheads="1"/>
          </p:cNvSpPr>
          <p:nvPr/>
        </p:nvSpPr>
        <p:spPr bwMode="auto">
          <a:xfrm>
            <a:off x="6994525" y="1524000"/>
            <a:ext cx="600075" cy="346075"/>
          </a:xfrm>
          <a:prstGeom prst="rect">
            <a:avLst/>
          </a:prstGeom>
          <a:noFill/>
          <a:ln w="9525">
            <a:solidFill>
              <a:schemeClr val="tx1"/>
            </a:solidFill>
            <a:miter lim="800000"/>
            <a:headEnd/>
            <a:tailEnd/>
          </a:ln>
        </p:spPr>
        <p:txBody>
          <a:bodyPr wrap="none">
            <a:spAutoFit/>
          </a:bodyPr>
          <a:lstStyle/>
          <a:p>
            <a:r>
              <a:rPr lang="en-US" sz="1600">
                <a:latin typeface="Times New Roman" pitchFamily="18" charset="0"/>
              </a:rPr>
              <a:t>“T2”</a:t>
            </a:r>
          </a:p>
        </p:txBody>
      </p:sp>
      <p:sp>
        <p:nvSpPr>
          <p:cNvPr id="185379" name="Line 35"/>
          <p:cNvSpPr>
            <a:spLocks noChangeShapeType="1"/>
          </p:cNvSpPr>
          <p:nvPr/>
        </p:nvSpPr>
        <p:spPr bwMode="auto">
          <a:xfrm>
            <a:off x="7391400" y="1843088"/>
            <a:ext cx="0" cy="762000"/>
          </a:xfrm>
          <a:prstGeom prst="line">
            <a:avLst/>
          </a:prstGeom>
          <a:noFill/>
          <a:ln w="9525">
            <a:solidFill>
              <a:schemeClr val="tx1"/>
            </a:solidFill>
            <a:prstDash val="dash"/>
            <a:round/>
            <a:headEnd/>
            <a:tailEnd/>
          </a:ln>
        </p:spPr>
        <p:txBody>
          <a:bodyPr/>
          <a:lstStyle/>
          <a:p>
            <a:endParaRPr lang="en-US"/>
          </a:p>
        </p:txBody>
      </p:sp>
      <p:sp>
        <p:nvSpPr>
          <p:cNvPr id="185380" name="Text Box 36"/>
          <p:cNvSpPr txBox="1">
            <a:spLocks noChangeArrowheads="1"/>
          </p:cNvSpPr>
          <p:nvPr/>
        </p:nvSpPr>
        <p:spPr bwMode="auto">
          <a:xfrm>
            <a:off x="7467600" y="2071688"/>
            <a:ext cx="1270000" cy="304800"/>
          </a:xfrm>
          <a:prstGeom prst="rect">
            <a:avLst/>
          </a:prstGeom>
          <a:noFill/>
          <a:ln w="9525">
            <a:noFill/>
            <a:miter lim="800000"/>
            <a:headEnd/>
            <a:tailEnd/>
          </a:ln>
        </p:spPr>
        <p:txBody>
          <a:bodyPr wrap="none">
            <a:spAutoFit/>
          </a:bodyPr>
          <a:lstStyle/>
          <a:p>
            <a:r>
              <a:rPr lang="en-US" sz="1400">
                <a:latin typeface="Times New Roman" pitchFamily="18" charset="0"/>
              </a:rPr>
              <a:t>recording_time</a:t>
            </a:r>
          </a:p>
        </p:txBody>
      </p:sp>
      <p:sp>
        <p:nvSpPr>
          <p:cNvPr id="185381" name="Text Box 37"/>
          <p:cNvSpPr txBox="1">
            <a:spLocks noChangeArrowheads="1"/>
          </p:cNvSpPr>
          <p:nvPr/>
        </p:nvSpPr>
        <p:spPr bwMode="auto">
          <a:xfrm>
            <a:off x="4800600" y="3505200"/>
            <a:ext cx="498475" cy="346075"/>
          </a:xfrm>
          <a:prstGeom prst="rect">
            <a:avLst/>
          </a:prstGeom>
          <a:noFill/>
          <a:ln w="9525">
            <a:solidFill>
              <a:schemeClr val="tx1"/>
            </a:solidFill>
            <a:miter lim="800000"/>
            <a:headEnd/>
            <a:tailEnd/>
          </a:ln>
        </p:spPr>
        <p:txBody>
          <a:bodyPr wrap="none">
            <a:spAutoFit/>
          </a:bodyPr>
          <a:lstStyle/>
          <a:p>
            <a:r>
              <a:rPr lang="en-US" sz="1600">
                <a:latin typeface="Times New Roman" pitchFamily="18" charset="0"/>
              </a:rPr>
              <a:t>130</a:t>
            </a:r>
          </a:p>
        </p:txBody>
      </p:sp>
      <p:sp>
        <p:nvSpPr>
          <p:cNvPr id="185382" name="Text Box 38"/>
          <p:cNvSpPr txBox="1">
            <a:spLocks noChangeArrowheads="1"/>
          </p:cNvSpPr>
          <p:nvPr/>
        </p:nvSpPr>
        <p:spPr bwMode="auto">
          <a:xfrm>
            <a:off x="6400800" y="3962400"/>
            <a:ext cx="1997075" cy="346075"/>
          </a:xfrm>
          <a:prstGeom prst="rect">
            <a:avLst/>
          </a:prstGeom>
          <a:noFill/>
          <a:ln w="9525">
            <a:solidFill>
              <a:schemeClr val="tx1"/>
            </a:solidFill>
            <a:miter lim="800000"/>
            <a:headEnd/>
            <a:tailEnd/>
          </a:ln>
        </p:spPr>
        <p:txBody>
          <a:bodyPr wrap="none">
            <a:spAutoFit/>
          </a:bodyPr>
          <a:lstStyle/>
          <a:p>
            <a:r>
              <a:rPr lang="en-US" sz="1600">
                <a:latin typeface="Times New Roman" pitchFamily="18" charset="0"/>
              </a:rPr>
              <a:t>NCITCodeForSYSBP</a:t>
            </a:r>
          </a:p>
        </p:txBody>
      </p:sp>
      <p:sp>
        <p:nvSpPr>
          <p:cNvPr id="185383" name="Text Box 39"/>
          <p:cNvSpPr txBox="1">
            <a:spLocks noChangeArrowheads="1"/>
          </p:cNvSpPr>
          <p:nvPr/>
        </p:nvSpPr>
        <p:spPr bwMode="auto">
          <a:xfrm>
            <a:off x="5334000" y="4114800"/>
            <a:ext cx="758825" cy="346075"/>
          </a:xfrm>
          <a:prstGeom prst="rect">
            <a:avLst/>
          </a:prstGeom>
          <a:noFill/>
          <a:ln w="9525">
            <a:solidFill>
              <a:schemeClr val="tx1"/>
            </a:solidFill>
            <a:miter lim="800000"/>
            <a:headEnd/>
            <a:tailEnd/>
          </a:ln>
        </p:spPr>
        <p:txBody>
          <a:bodyPr wrap="none">
            <a:spAutoFit/>
          </a:bodyPr>
          <a:lstStyle/>
          <a:p>
            <a:r>
              <a:rPr lang="en-US" sz="1600">
                <a:latin typeface="Times New Roman" pitchFamily="18" charset="0"/>
              </a:rPr>
              <a:t>mmHg</a:t>
            </a:r>
          </a:p>
        </p:txBody>
      </p:sp>
      <p:sp>
        <p:nvSpPr>
          <p:cNvPr id="185384" name="Line 40"/>
          <p:cNvSpPr>
            <a:spLocks noChangeShapeType="1"/>
          </p:cNvSpPr>
          <p:nvPr/>
        </p:nvSpPr>
        <p:spPr bwMode="auto">
          <a:xfrm flipV="1">
            <a:off x="5334000" y="3124200"/>
            <a:ext cx="1905000" cy="457200"/>
          </a:xfrm>
          <a:prstGeom prst="line">
            <a:avLst/>
          </a:prstGeom>
          <a:noFill/>
          <a:ln w="9525">
            <a:solidFill>
              <a:schemeClr val="tx1"/>
            </a:solidFill>
            <a:prstDash val="dash"/>
            <a:round/>
            <a:headEnd/>
            <a:tailEnd/>
          </a:ln>
        </p:spPr>
        <p:txBody>
          <a:bodyPr/>
          <a:lstStyle/>
          <a:p>
            <a:endParaRPr lang="en-US"/>
          </a:p>
        </p:txBody>
      </p:sp>
      <p:sp>
        <p:nvSpPr>
          <p:cNvPr id="185385" name="Line 41"/>
          <p:cNvSpPr>
            <a:spLocks noChangeShapeType="1"/>
          </p:cNvSpPr>
          <p:nvPr/>
        </p:nvSpPr>
        <p:spPr bwMode="auto">
          <a:xfrm>
            <a:off x="7239000" y="3124200"/>
            <a:ext cx="838200" cy="838200"/>
          </a:xfrm>
          <a:prstGeom prst="line">
            <a:avLst/>
          </a:prstGeom>
          <a:noFill/>
          <a:ln w="9525">
            <a:solidFill>
              <a:schemeClr val="tx1"/>
            </a:solidFill>
            <a:prstDash val="dash"/>
            <a:round/>
            <a:headEnd/>
            <a:tailEnd/>
          </a:ln>
        </p:spPr>
        <p:txBody>
          <a:bodyPr/>
          <a:lstStyle/>
          <a:p>
            <a:endParaRPr lang="en-US"/>
          </a:p>
        </p:txBody>
      </p:sp>
      <p:sp>
        <p:nvSpPr>
          <p:cNvPr id="185386" name="Line 42"/>
          <p:cNvSpPr>
            <a:spLocks noChangeShapeType="1"/>
          </p:cNvSpPr>
          <p:nvPr/>
        </p:nvSpPr>
        <p:spPr bwMode="auto">
          <a:xfrm flipH="1">
            <a:off x="5638800" y="3124200"/>
            <a:ext cx="1600200" cy="990600"/>
          </a:xfrm>
          <a:prstGeom prst="line">
            <a:avLst/>
          </a:prstGeom>
          <a:noFill/>
          <a:ln w="9525">
            <a:solidFill>
              <a:schemeClr val="tx1"/>
            </a:solidFill>
            <a:prstDash val="dash"/>
            <a:round/>
            <a:headEnd/>
            <a:tailEnd/>
          </a:ln>
        </p:spPr>
        <p:txBody>
          <a:bodyPr/>
          <a:lstStyle/>
          <a:p>
            <a:endParaRPr lang="en-US"/>
          </a:p>
        </p:txBody>
      </p:sp>
      <p:sp>
        <p:nvSpPr>
          <p:cNvPr id="185387" name="Text Box 43"/>
          <p:cNvSpPr txBox="1">
            <a:spLocks noChangeArrowheads="1"/>
          </p:cNvSpPr>
          <p:nvPr/>
        </p:nvSpPr>
        <p:spPr bwMode="auto">
          <a:xfrm>
            <a:off x="7375525" y="3414713"/>
            <a:ext cx="184150" cy="336550"/>
          </a:xfrm>
          <a:prstGeom prst="rect">
            <a:avLst/>
          </a:prstGeom>
          <a:noFill/>
          <a:ln w="9525">
            <a:noFill/>
            <a:miter lim="800000"/>
            <a:headEnd/>
            <a:tailEnd/>
          </a:ln>
        </p:spPr>
        <p:txBody>
          <a:bodyPr wrap="none">
            <a:spAutoFit/>
          </a:bodyPr>
          <a:lstStyle/>
          <a:p>
            <a:endParaRPr lang="en-US" sz="1600">
              <a:latin typeface="Times New Roman" pitchFamily="18" charset="0"/>
            </a:endParaRPr>
          </a:p>
        </p:txBody>
      </p:sp>
      <p:sp>
        <p:nvSpPr>
          <p:cNvPr id="185388" name="Text Box 44"/>
          <p:cNvSpPr txBox="1">
            <a:spLocks noChangeArrowheads="1"/>
          </p:cNvSpPr>
          <p:nvPr/>
        </p:nvSpPr>
        <p:spPr bwMode="auto">
          <a:xfrm>
            <a:off x="5410200" y="3276600"/>
            <a:ext cx="984250" cy="304800"/>
          </a:xfrm>
          <a:prstGeom prst="rect">
            <a:avLst/>
          </a:prstGeom>
          <a:noFill/>
          <a:ln w="9525">
            <a:noFill/>
            <a:miter lim="800000"/>
            <a:headEnd/>
            <a:tailEnd/>
          </a:ln>
        </p:spPr>
        <p:txBody>
          <a:bodyPr wrap="none">
            <a:spAutoFit/>
          </a:bodyPr>
          <a:lstStyle/>
          <a:p>
            <a:r>
              <a:rPr lang="en-US" sz="1400">
                <a:latin typeface="Times New Roman" pitchFamily="18" charset="0"/>
              </a:rPr>
              <a:t>VSORRES</a:t>
            </a:r>
          </a:p>
        </p:txBody>
      </p:sp>
      <p:sp>
        <p:nvSpPr>
          <p:cNvPr id="185389" name="Text Box 45"/>
          <p:cNvSpPr txBox="1">
            <a:spLocks noChangeArrowheads="1"/>
          </p:cNvSpPr>
          <p:nvPr/>
        </p:nvSpPr>
        <p:spPr bwMode="auto">
          <a:xfrm>
            <a:off x="5641975" y="3657600"/>
            <a:ext cx="1112838" cy="304800"/>
          </a:xfrm>
          <a:prstGeom prst="rect">
            <a:avLst/>
          </a:prstGeom>
          <a:noFill/>
          <a:ln w="9525">
            <a:noFill/>
            <a:miter lim="800000"/>
            <a:headEnd/>
            <a:tailEnd/>
          </a:ln>
        </p:spPr>
        <p:txBody>
          <a:bodyPr wrap="none">
            <a:spAutoFit/>
          </a:bodyPr>
          <a:lstStyle/>
          <a:p>
            <a:r>
              <a:rPr lang="en-US" sz="1400">
                <a:latin typeface="Times New Roman" pitchFamily="18" charset="0"/>
              </a:rPr>
              <a:t>VSORRESU</a:t>
            </a:r>
          </a:p>
        </p:txBody>
      </p:sp>
      <p:sp>
        <p:nvSpPr>
          <p:cNvPr id="185390" name="Text Box 46"/>
          <p:cNvSpPr txBox="1">
            <a:spLocks noChangeArrowheads="1"/>
          </p:cNvSpPr>
          <p:nvPr/>
        </p:nvSpPr>
        <p:spPr bwMode="auto">
          <a:xfrm>
            <a:off x="7483475" y="3429000"/>
            <a:ext cx="1081088" cy="304800"/>
          </a:xfrm>
          <a:prstGeom prst="rect">
            <a:avLst/>
          </a:prstGeom>
          <a:noFill/>
          <a:ln w="9525">
            <a:noFill/>
            <a:miter lim="800000"/>
            <a:headEnd/>
            <a:tailEnd/>
          </a:ln>
        </p:spPr>
        <p:txBody>
          <a:bodyPr wrap="none">
            <a:spAutoFit/>
          </a:bodyPr>
          <a:lstStyle/>
          <a:p>
            <a:r>
              <a:rPr lang="en-US" sz="1400">
                <a:latin typeface="Times New Roman" pitchFamily="18" charset="0"/>
              </a:rPr>
              <a:t>VSTESTCD</a:t>
            </a:r>
          </a:p>
        </p:txBody>
      </p:sp>
      <p:sp>
        <p:nvSpPr>
          <p:cNvPr id="185391" name="Freeform 47"/>
          <p:cNvSpPr>
            <a:spLocks/>
          </p:cNvSpPr>
          <p:nvPr/>
        </p:nvSpPr>
        <p:spPr bwMode="auto">
          <a:xfrm>
            <a:off x="1447800" y="3200400"/>
            <a:ext cx="4343400" cy="152400"/>
          </a:xfrm>
          <a:custGeom>
            <a:avLst/>
            <a:gdLst>
              <a:gd name="T0" fmla="*/ 0 w 2592"/>
              <a:gd name="T1" fmla="*/ 152400 h 312"/>
              <a:gd name="T2" fmla="*/ 3217333 w 2592"/>
              <a:gd name="T3" fmla="*/ 11723 h 312"/>
              <a:gd name="T4" fmla="*/ 4343400 w 2592"/>
              <a:gd name="T5" fmla="*/ 82062 h 312"/>
              <a:gd name="T6" fmla="*/ 0 60000 65536"/>
              <a:gd name="T7" fmla="*/ 0 60000 65536"/>
              <a:gd name="T8" fmla="*/ 0 60000 65536"/>
              <a:gd name="T9" fmla="*/ 0 w 2592"/>
              <a:gd name="T10" fmla="*/ 0 h 312"/>
              <a:gd name="T11" fmla="*/ 2592 w 2592"/>
              <a:gd name="T12" fmla="*/ 312 h 312"/>
            </a:gdLst>
            <a:ahLst/>
            <a:cxnLst>
              <a:cxn ang="T6">
                <a:pos x="T0" y="T1"/>
              </a:cxn>
              <a:cxn ang="T7">
                <a:pos x="T2" y="T3"/>
              </a:cxn>
              <a:cxn ang="T8">
                <a:pos x="T4" y="T5"/>
              </a:cxn>
            </a:cxnLst>
            <a:rect l="T9" t="T10" r="T11" b="T12"/>
            <a:pathLst>
              <a:path w="2592" h="312">
                <a:moveTo>
                  <a:pt x="0" y="312"/>
                </a:moveTo>
                <a:cubicBezTo>
                  <a:pt x="744" y="180"/>
                  <a:pt x="1488" y="48"/>
                  <a:pt x="1920" y="24"/>
                </a:cubicBezTo>
                <a:cubicBezTo>
                  <a:pt x="2352" y="0"/>
                  <a:pt x="2472" y="84"/>
                  <a:pt x="2592" y="168"/>
                </a:cubicBezTo>
              </a:path>
            </a:pathLst>
          </a:custGeom>
          <a:noFill/>
          <a:ln w="9525">
            <a:solidFill>
              <a:schemeClr val="tx1"/>
            </a:solidFill>
            <a:round/>
            <a:headEnd/>
            <a:tailEnd/>
          </a:ln>
        </p:spPr>
        <p:txBody>
          <a:bodyPr/>
          <a:lstStyle/>
          <a:p>
            <a:endParaRPr lang="en-US"/>
          </a:p>
        </p:txBody>
      </p:sp>
      <p:sp>
        <p:nvSpPr>
          <p:cNvPr id="185392" name="Freeform 48"/>
          <p:cNvSpPr>
            <a:spLocks/>
          </p:cNvSpPr>
          <p:nvPr/>
        </p:nvSpPr>
        <p:spPr bwMode="auto">
          <a:xfrm>
            <a:off x="1371600" y="3657600"/>
            <a:ext cx="3962400" cy="533400"/>
          </a:xfrm>
          <a:custGeom>
            <a:avLst/>
            <a:gdLst>
              <a:gd name="T0" fmla="*/ 0 w 2496"/>
              <a:gd name="T1" fmla="*/ 457200 h 336"/>
              <a:gd name="T2" fmla="*/ 762000 w 2496"/>
              <a:gd name="T3" fmla="*/ 76200 h 336"/>
              <a:gd name="T4" fmla="*/ 2819400 w 2496"/>
              <a:gd name="T5" fmla="*/ 76200 h 336"/>
              <a:gd name="T6" fmla="*/ 3962400 w 2496"/>
              <a:gd name="T7" fmla="*/ 533400 h 336"/>
              <a:gd name="T8" fmla="*/ 0 60000 65536"/>
              <a:gd name="T9" fmla="*/ 0 60000 65536"/>
              <a:gd name="T10" fmla="*/ 0 60000 65536"/>
              <a:gd name="T11" fmla="*/ 0 60000 65536"/>
              <a:gd name="T12" fmla="*/ 0 w 2496"/>
              <a:gd name="T13" fmla="*/ 0 h 336"/>
              <a:gd name="T14" fmla="*/ 2496 w 2496"/>
              <a:gd name="T15" fmla="*/ 336 h 336"/>
            </a:gdLst>
            <a:ahLst/>
            <a:cxnLst>
              <a:cxn ang="T8">
                <a:pos x="T0" y="T1"/>
              </a:cxn>
              <a:cxn ang="T9">
                <a:pos x="T2" y="T3"/>
              </a:cxn>
              <a:cxn ang="T10">
                <a:pos x="T4" y="T5"/>
              </a:cxn>
              <a:cxn ang="T11">
                <a:pos x="T6" y="T7"/>
              </a:cxn>
            </a:cxnLst>
            <a:rect l="T12" t="T13" r="T14" b="T15"/>
            <a:pathLst>
              <a:path w="2496" h="336">
                <a:moveTo>
                  <a:pt x="0" y="288"/>
                </a:moveTo>
                <a:cubicBezTo>
                  <a:pt x="92" y="188"/>
                  <a:pt x="184" y="88"/>
                  <a:pt x="480" y="48"/>
                </a:cubicBezTo>
                <a:cubicBezTo>
                  <a:pt x="776" y="8"/>
                  <a:pt x="1440" y="0"/>
                  <a:pt x="1776" y="48"/>
                </a:cubicBezTo>
                <a:cubicBezTo>
                  <a:pt x="2112" y="96"/>
                  <a:pt x="2304" y="216"/>
                  <a:pt x="2496" y="336"/>
                </a:cubicBezTo>
              </a:path>
            </a:pathLst>
          </a:custGeom>
          <a:noFill/>
          <a:ln w="9525">
            <a:solidFill>
              <a:schemeClr val="tx1"/>
            </a:solidFill>
            <a:round/>
            <a:headEnd/>
            <a:tailEnd/>
          </a:ln>
        </p:spPr>
        <p:txBody>
          <a:bodyPr/>
          <a:lstStyle/>
          <a:p>
            <a:endParaRPr lang="en-US"/>
          </a:p>
        </p:txBody>
      </p:sp>
      <p:sp>
        <p:nvSpPr>
          <p:cNvPr id="185393" name="Freeform 49"/>
          <p:cNvSpPr>
            <a:spLocks/>
          </p:cNvSpPr>
          <p:nvPr/>
        </p:nvSpPr>
        <p:spPr bwMode="auto">
          <a:xfrm>
            <a:off x="3048000" y="4267200"/>
            <a:ext cx="3644900" cy="457200"/>
          </a:xfrm>
          <a:custGeom>
            <a:avLst/>
            <a:gdLst>
              <a:gd name="T0" fmla="*/ 0 w 2296"/>
              <a:gd name="T1" fmla="*/ 0 h 288"/>
              <a:gd name="T2" fmla="*/ 3047999 w 2296"/>
              <a:gd name="T3" fmla="*/ 457200 h 288"/>
              <a:gd name="T4" fmla="*/ 3581400 w 2296"/>
              <a:gd name="T5" fmla="*/ 0 h 288"/>
              <a:gd name="T6" fmla="*/ 0 60000 65536"/>
              <a:gd name="T7" fmla="*/ 0 60000 65536"/>
              <a:gd name="T8" fmla="*/ 0 60000 65536"/>
              <a:gd name="T9" fmla="*/ 0 w 2296"/>
              <a:gd name="T10" fmla="*/ 0 h 288"/>
              <a:gd name="T11" fmla="*/ 2296 w 2296"/>
              <a:gd name="T12" fmla="*/ 288 h 288"/>
            </a:gdLst>
            <a:ahLst/>
            <a:cxnLst>
              <a:cxn ang="T6">
                <a:pos x="T0" y="T1"/>
              </a:cxn>
              <a:cxn ang="T7">
                <a:pos x="T2" y="T3"/>
              </a:cxn>
              <a:cxn ang="T8">
                <a:pos x="T4" y="T5"/>
              </a:cxn>
            </a:cxnLst>
            <a:rect l="T9" t="T10" r="T11" b="T12"/>
            <a:pathLst>
              <a:path w="2296" h="288">
                <a:moveTo>
                  <a:pt x="0" y="0"/>
                </a:moveTo>
                <a:cubicBezTo>
                  <a:pt x="772" y="144"/>
                  <a:pt x="1544" y="288"/>
                  <a:pt x="1920" y="288"/>
                </a:cubicBezTo>
                <a:cubicBezTo>
                  <a:pt x="2296" y="288"/>
                  <a:pt x="2276" y="144"/>
                  <a:pt x="2256" y="0"/>
                </a:cubicBezTo>
              </a:path>
            </a:pathLst>
          </a:cu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5347"/>
                                        </p:tgtEl>
                                        <p:attrNameLst>
                                          <p:attrName>style.visibility</p:attrName>
                                        </p:attrNameLst>
                                      </p:cBhvr>
                                      <p:to>
                                        <p:strVal val="visible"/>
                                      </p:to>
                                    </p:set>
                                    <p:anim calcmode="lin" valueType="num">
                                      <p:cBhvr additive="base">
                                        <p:cTn id="7" dur="2000" fill="hold"/>
                                        <p:tgtEl>
                                          <p:spTgt spid="185347"/>
                                        </p:tgtEl>
                                        <p:attrNameLst>
                                          <p:attrName>ppt_x</p:attrName>
                                        </p:attrNameLst>
                                      </p:cBhvr>
                                      <p:tavLst>
                                        <p:tav tm="0">
                                          <p:val>
                                            <p:strVal val="0-#ppt_w/2"/>
                                          </p:val>
                                        </p:tav>
                                        <p:tav tm="100000">
                                          <p:val>
                                            <p:strVal val="#ppt_x"/>
                                          </p:val>
                                        </p:tav>
                                      </p:tavLst>
                                    </p:anim>
                                    <p:anim calcmode="lin" valueType="num">
                                      <p:cBhvr additive="base">
                                        <p:cTn id="8" dur="2000" fill="hold"/>
                                        <p:tgtEl>
                                          <p:spTgt spid="18534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85348"/>
                                        </p:tgtEl>
                                        <p:attrNameLst>
                                          <p:attrName>style.visibility</p:attrName>
                                        </p:attrNameLst>
                                      </p:cBhvr>
                                      <p:to>
                                        <p:strVal val="visible"/>
                                      </p:to>
                                    </p:set>
                                    <p:anim calcmode="lin" valueType="num">
                                      <p:cBhvr additive="base">
                                        <p:cTn id="11" dur="2000" fill="hold"/>
                                        <p:tgtEl>
                                          <p:spTgt spid="185348"/>
                                        </p:tgtEl>
                                        <p:attrNameLst>
                                          <p:attrName>ppt_x</p:attrName>
                                        </p:attrNameLst>
                                      </p:cBhvr>
                                      <p:tavLst>
                                        <p:tav tm="0">
                                          <p:val>
                                            <p:strVal val="0-#ppt_w/2"/>
                                          </p:val>
                                        </p:tav>
                                        <p:tav tm="100000">
                                          <p:val>
                                            <p:strVal val="#ppt_x"/>
                                          </p:val>
                                        </p:tav>
                                      </p:tavLst>
                                    </p:anim>
                                    <p:anim calcmode="lin" valueType="num">
                                      <p:cBhvr additive="base">
                                        <p:cTn id="12" dur="2000" fill="hold"/>
                                        <p:tgtEl>
                                          <p:spTgt spid="185348"/>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85349"/>
                                        </p:tgtEl>
                                        <p:attrNameLst>
                                          <p:attrName>style.visibility</p:attrName>
                                        </p:attrNameLst>
                                      </p:cBhvr>
                                      <p:to>
                                        <p:strVal val="visible"/>
                                      </p:to>
                                    </p:set>
                                    <p:anim calcmode="lin" valueType="num">
                                      <p:cBhvr additive="base">
                                        <p:cTn id="15" dur="2000" fill="hold"/>
                                        <p:tgtEl>
                                          <p:spTgt spid="185349"/>
                                        </p:tgtEl>
                                        <p:attrNameLst>
                                          <p:attrName>ppt_x</p:attrName>
                                        </p:attrNameLst>
                                      </p:cBhvr>
                                      <p:tavLst>
                                        <p:tav tm="0">
                                          <p:val>
                                            <p:strVal val="0-#ppt_w/2"/>
                                          </p:val>
                                        </p:tav>
                                        <p:tav tm="100000">
                                          <p:val>
                                            <p:strVal val="#ppt_x"/>
                                          </p:val>
                                        </p:tav>
                                      </p:tavLst>
                                    </p:anim>
                                    <p:anim calcmode="lin" valueType="num">
                                      <p:cBhvr additive="base">
                                        <p:cTn id="16" dur="2000" fill="hold"/>
                                        <p:tgtEl>
                                          <p:spTgt spid="185349"/>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85350"/>
                                        </p:tgtEl>
                                        <p:attrNameLst>
                                          <p:attrName>style.visibility</p:attrName>
                                        </p:attrNameLst>
                                      </p:cBhvr>
                                      <p:to>
                                        <p:strVal val="visible"/>
                                      </p:to>
                                    </p:set>
                                    <p:anim calcmode="lin" valueType="num">
                                      <p:cBhvr additive="base">
                                        <p:cTn id="19" dur="2000" fill="hold"/>
                                        <p:tgtEl>
                                          <p:spTgt spid="185350"/>
                                        </p:tgtEl>
                                        <p:attrNameLst>
                                          <p:attrName>ppt_x</p:attrName>
                                        </p:attrNameLst>
                                      </p:cBhvr>
                                      <p:tavLst>
                                        <p:tav tm="0">
                                          <p:val>
                                            <p:strVal val="0-#ppt_w/2"/>
                                          </p:val>
                                        </p:tav>
                                        <p:tav tm="100000">
                                          <p:val>
                                            <p:strVal val="#ppt_x"/>
                                          </p:val>
                                        </p:tav>
                                      </p:tavLst>
                                    </p:anim>
                                    <p:anim calcmode="lin" valueType="num">
                                      <p:cBhvr additive="base">
                                        <p:cTn id="20" dur="2000" fill="hold"/>
                                        <p:tgtEl>
                                          <p:spTgt spid="185350"/>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85351"/>
                                        </p:tgtEl>
                                        <p:attrNameLst>
                                          <p:attrName>style.visibility</p:attrName>
                                        </p:attrNameLst>
                                      </p:cBhvr>
                                      <p:to>
                                        <p:strVal val="visible"/>
                                      </p:to>
                                    </p:set>
                                    <p:anim calcmode="lin" valueType="num">
                                      <p:cBhvr additive="base">
                                        <p:cTn id="23" dur="2000" fill="hold"/>
                                        <p:tgtEl>
                                          <p:spTgt spid="185351"/>
                                        </p:tgtEl>
                                        <p:attrNameLst>
                                          <p:attrName>ppt_x</p:attrName>
                                        </p:attrNameLst>
                                      </p:cBhvr>
                                      <p:tavLst>
                                        <p:tav tm="0">
                                          <p:val>
                                            <p:strVal val="0-#ppt_w/2"/>
                                          </p:val>
                                        </p:tav>
                                        <p:tav tm="100000">
                                          <p:val>
                                            <p:strVal val="#ppt_x"/>
                                          </p:val>
                                        </p:tav>
                                      </p:tavLst>
                                    </p:anim>
                                    <p:anim calcmode="lin" valueType="num">
                                      <p:cBhvr additive="base">
                                        <p:cTn id="24" dur="2000" fill="hold"/>
                                        <p:tgtEl>
                                          <p:spTgt spid="185351"/>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85352"/>
                                        </p:tgtEl>
                                        <p:attrNameLst>
                                          <p:attrName>style.visibility</p:attrName>
                                        </p:attrNameLst>
                                      </p:cBhvr>
                                      <p:to>
                                        <p:strVal val="visible"/>
                                      </p:to>
                                    </p:set>
                                    <p:anim calcmode="lin" valueType="num">
                                      <p:cBhvr additive="base">
                                        <p:cTn id="27" dur="2000" fill="hold"/>
                                        <p:tgtEl>
                                          <p:spTgt spid="185352"/>
                                        </p:tgtEl>
                                        <p:attrNameLst>
                                          <p:attrName>ppt_x</p:attrName>
                                        </p:attrNameLst>
                                      </p:cBhvr>
                                      <p:tavLst>
                                        <p:tav tm="0">
                                          <p:val>
                                            <p:strVal val="0-#ppt_w/2"/>
                                          </p:val>
                                        </p:tav>
                                        <p:tav tm="100000">
                                          <p:val>
                                            <p:strVal val="#ppt_x"/>
                                          </p:val>
                                        </p:tav>
                                      </p:tavLst>
                                    </p:anim>
                                    <p:anim calcmode="lin" valueType="num">
                                      <p:cBhvr additive="base">
                                        <p:cTn id="28" dur="2000" fill="hold"/>
                                        <p:tgtEl>
                                          <p:spTgt spid="185352"/>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85353"/>
                                        </p:tgtEl>
                                        <p:attrNameLst>
                                          <p:attrName>style.visibility</p:attrName>
                                        </p:attrNameLst>
                                      </p:cBhvr>
                                      <p:to>
                                        <p:strVal val="visible"/>
                                      </p:to>
                                    </p:set>
                                    <p:anim calcmode="lin" valueType="num">
                                      <p:cBhvr additive="base">
                                        <p:cTn id="31" dur="2000" fill="hold"/>
                                        <p:tgtEl>
                                          <p:spTgt spid="185353"/>
                                        </p:tgtEl>
                                        <p:attrNameLst>
                                          <p:attrName>ppt_x</p:attrName>
                                        </p:attrNameLst>
                                      </p:cBhvr>
                                      <p:tavLst>
                                        <p:tav tm="0">
                                          <p:val>
                                            <p:strVal val="0-#ppt_w/2"/>
                                          </p:val>
                                        </p:tav>
                                        <p:tav tm="100000">
                                          <p:val>
                                            <p:strVal val="#ppt_x"/>
                                          </p:val>
                                        </p:tav>
                                      </p:tavLst>
                                    </p:anim>
                                    <p:anim calcmode="lin" valueType="num">
                                      <p:cBhvr additive="base">
                                        <p:cTn id="32" dur="2000" fill="hold"/>
                                        <p:tgtEl>
                                          <p:spTgt spid="185353"/>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85354"/>
                                        </p:tgtEl>
                                        <p:attrNameLst>
                                          <p:attrName>style.visibility</p:attrName>
                                        </p:attrNameLst>
                                      </p:cBhvr>
                                      <p:to>
                                        <p:strVal val="visible"/>
                                      </p:to>
                                    </p:set>
                                    <p:anim calcmode="lin" valueType="num">
                                      <p:cBhvr additive="base">
                                        <p:cTn id="35" dur="2000" fill="hold"/>
                                        <p:tgtEl>
                                          <p:spTgt spid="185354"/>
                                        </p:tgtEl>
                                        <p:attrNameLst>
                                          <p:attrName>ppt_x</p:attrName>
                                        </p:attrNameLst>
                                      </p:cBhvr>
                                      <p:tavLst>
                                        <p:tav tm="0">
                                          <p:val>
                                            <p:strVal val="0-#ppt_w/2"/>
                                          </p:val>
                                        </p:tav>
                                        <p:tav tm="100000">
                                          <p:val>
                                            <p:strVal val="#ppt_x"/>
                                          </p:val>
                                        </p:tav>
                                      </p:tavLst>
                                    </p:anim>
                                    <p:anim calcmode="lin" valueType="num">
                                      <p:cBhvr additive="base">
                                        <p:cTn id="36" dur="2000" fill="hold"/>
                                        <p:tgtEl>
                                          <p:spTgt spid="185354"/>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85355"/>
                                        </p:tgtEl>
                                        <p:attrNameLst>
                                          <p:attrName>style.visibility</p:attrName>
                                        </p:attrNameLst>
                                      </p:cBhvr>
                                      <p:to>
                                        <p:strVal val="visible"/>
                                      </p:to>
                                    </p:set>
                                    <p:anim calcmode="lin" valueType="num">
                                      <p:cBhvr additive="base">
                                        <p:cTn id="39" dur="2000" fill="hold"/>
                                        <p:tgtEl>
                                          <p:spTgt spid="185355"/>
                                        </p:tgtEl>
                                        <p:attrNameLst>
                                          <p:attrName>ppt_x</p:attrName>
                                        </p:attrNameLst>
                                      </p:cBhvr>
                                      <p:tavLst>
                                        <p:tav tm="0">
                                          <p:val>
                                            <p:strVal val="0-#ppt_w/2"/>
                                          </p:val>
                                        </p:tav>
                                        <p:tav tm="100000">
                                          <p:val>
                                            <p:strVal val="#ppt_x"/>
                                          </p:val>
                                        </p:tav>
                                      </p:tavLst>
                                    </p:anim>
                                    <p:anim calcmode="lin" valueType="num">
                                      <p:cBhvr additive="base">
                                        <p:cTn id="40" dur="2000" fill="hold"/>
                                        <p:tgtEl>
                                          <p:spTgt spid="185355"/>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85356"/>
                                        </p:tgtEl>
                                        <p:attrNameLst>
                                          <p:attrName>style.visibility</p:attrName>
                                        </p:attrNameLst>
                                      </p:cBhvr>
                                      <p:to>
                                        <p:strVal val="visible"/>
                                      </p:to>
                                    </p:set>
                                    <p:anim calcmode="lin" valueType="num">
                                      <p:cBhvr additive="base">
                                        <p:cTn id="43" dur="2000" fill="hold"/>
                                        <p:tgtEl>
                                          <p:spTgt spid="185356"/>
                                        </p:tgtEl>
                                        <p:attrNameLst>
                                          <p:attrName>ppt_x</p:attrName>
                                        </p:attrNameLst>
                                      </p:cBhvr>
                                      <p:tavLst>
                                        <p:tav tm="0">
                                          <p:val>
                                            <p:strVal val="0-#ppt_w/2"/>
                                          </p:val>
                                        </p:tav>
                                        <p:tav tm="100000">
                                          <p:val>
                                            <p:strVal val="#ppt_x"/>
                                          </p:val>
                                        </p:tav>
                                      </p:tavLst>
                                    </p:anim>
                                    <p:anim calcmode="lin" valueType="num">
                                      <p:cBhvr additive="base">
                                        <p:cTn id="44" dur="2000" fill="hold"/>
                                        <p:tgtEl>
                                          <p:spTgt spid="185356"/>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185357"/>
                                        </p:tgtEl>
                                        <p:attrNameLst>
                                          <p:attrName>style.visibility</p:attrName>
                                        </p:attrNameLst>
                                      </p:cBhvr>
                                      <p:to>
                                        <p:strVal val="visible"/>
                                      </p:to>
                                    </p:set>
                                    <p:anim calcmode="lin" valueType="num">
                                      <p:cBhvr additive="base">
                                        <p:cTn id="47" dur="2000" fill="hold"/>
                                        <p:tgtEl>
                                          <p:spTgt spid="185357"/>
                                        </p:tgtEl>
                                        <p:attrNameLst>
                                          <p:attrName>ppt_x</p:attrName>
                                        </p:attrNameLst>
                                      </p:cBhvr>
                                      <p:tavLst>
                                        <p:tav tm="0">
                                          <p:val>
                                            <p:strVal val="0-#ppt_w/2"/>
                                          </p:val>
                                        </p:tav>
                                        <p:tav tm="100000">
                                          <p:val>
                                            <p:strVal val="#ppt_x"/>
                                          </p:val>
                                        </p:tav>
                                      </p:tavLst>
                                    </p:anim>
                                    <p:anim calcmode="lin" valueType="num">
                                      <p:cBhvr additive="base">
                                        <p:cTn id="48" dur="2000" fill="hold"/>
                                        <p:tgtEl>
                                          <p:spTgt spid="185357"/>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185358"/>
                                        </p:tgtEl>
                                        <p:attrNameLst>
                                          <p:attrName>style.visibility</p:attrName>
                                        </p:attrNameLst>
                                      </p:cBhvr>
                                      <p:to>
                                        <p:strVal val="visible"/>
                                      </p:to>
                                    </p:set>
                                    <p:anim calcmode="lin" valueType="num">
                                      <p:cBhvr additive="base">
                                        <p:cTn id="51" dur="2000" fill="hold"/>
                                        <p:tgtEl>
                                          <p:spTgt spid="185358"/>
                                        </p:tgtEl>
                                        <p:attrNameLst>
                                          <p:attrName>ppt_x</p:attrName>
                                        </p:attrNameLst>
                                      </p:cBhvr>
                                      <p:tavLst>
                                        <p:tav tm="0">
                                          <p:val>
                                            <p:strVal val="0-#ppt_w/2"/>
                                          </p:val>
                                        </p:tav>
                                        <p:tav tm="100000">
                                          <p:val>
                                            <p:strVal val="#ppt_x"/>
                                          </p:val>
                                        </p:tav>
                                      </p:tavLst>
                                    </p:anim>
                                    <p:anim calcmode="lin" valueType="num">
                                      <p:cBhvr additive="base">
                                        <p:cTn id="52" dur="2000" fill="hold"/>
                                        <p:tgtEl>
                                          <p:spTgt spid="185358"/>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185359"/>
                                        </p:tgtEl>
                                        <p:attrNameLst>
                                          <p:attrName>style.visibility</p:attrName>
                                        </p:attrNameLst>
                                      </p:cBhvr>
                                      <p:to>
                                        <p:strVal val="visible"/>
                                      </p:to>
                                    </p:set>
                                    <p:anim calcmode="lin" valueType="num">
                                      <p:cBhvr additive="base">
                                        <p:cTn id="55" dur="2000" fill="hold"/>
                                        <p:tgtEl>
                                          <p:spTgt spid="185359"/>
                                        </p:tgtEl>
                                        <p:attrNameLst>
                                          <p:attrName>ppt_x</p:attrName>
                                        </p:attrNameLst>
                                      </p:cBhvr>
                                      <p:tavLst>
                                        <p:tav tm="0">
                                          <p:val>
                                            <p:strVal val="0-#ppt_w/2"/>
                                          </p:val>
                                        </p:tav>
                                        <p:tav tm="100000">
                                          <p:val>
                                            <p:strVal val="#ppt_x"/>
                                          </p:val>
                                        </p:tav>
                                      </p:tavLst>
                                    </p:anim>
                                    <p:anim calcmode="lin" valueType="num">
                                      <p:cBhvr additive="base">
                                        <p:cTn id="56" dur="2000" fill="hold"/>
                                        <p:tgtEl>
                                          <p:spTgt spid="185359"/>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185360"/>
                                        </p:tgtEl>
                                        <p:attrNameLst>
                                          <p:attrName>style.visibility</p:attrName>
                                        </p:attrNameLst>
                                      </p:cBhvr>
                                      <p:to>
                                        <p:strVal val="visible"/>
                                      </p:to>
                                    </p:set>
                                    <p:anim calcmode="lin" valueType="num">
                                      <p:cBhvr additive="base">
                                        <p:cTn id="59" dur="2000" fill="hold"/>
                                        <p:tgtEl>
                                          <p:spTgt spid="185360"/>
                                        </p:tgtEl>
                                        <p:attrNameLst>
                                          <p:attrName>ppt_x</p:attrName>
                                        </p:attrNameLst>
                                      </p:cBhvr>
                                      <p:tavLst>
                                        <p:tav tm="0">
                                          <p:val>
                                            <p:strVal val="0-#ppt_w/2"/>
                                          </p:val>
                                        </p:tav>
                                        <p:tav tm="100000">
                                          <p:val>
                                            <p:strVal val="#ppt_x"/>
                                          </p:val>
                                        </p:tav>
                                      </p:tavLst>
                                    </p:anim>
                                    <p:anim calcmode="lin" valueType="num">
                                      <p:cBhvr additive="base">
                                        <p:cTn id="60" dur="2000" fill="hold"/>
                                        <p:tgtEl>
                                          <p:spTgt spid="185360"/>
                                        </p:tgtEl>
                                        <p:attrNameLst>
                                          <p:attrName>ppt_y</p:attrName>
                                        </p:attrNameLst>
                                      </p:cBhvr>
                                      <p:tavLst>
                                        <p:tav tm="0">
                                          <p:val>
                                            <p:strVal val="#ppt_y"/>
                                          </p:val>
                                        </p:tav>
                                        <p:tav tm="100000">
                                          <p:val>
                                            <p:strVal val="#ppt_y"/>
                                          </p:val>
                                        </p:tav>
                                      </p:tavLst>
                                    </p:anim>
                                  </p:childTnLst>
                                </p:cTn>
                              </p:par>
                              <p:par>
                                <p:cTn id="61" presetID="2" presetClass="entr" presetSubtype="8" fill="hold" grpId="0" nodeType="withEffect">
                                  <p:stCondLst>
                                    <p:cond delay="0"/>
                                  </p:stCondLst>
                                  <p:childTnLst>
                                    <p:set>
                                      <p:cBhvr>
                                        <p:cTn id="62" dur="1" fill="hold">
                                          <p:stCondLst>
                                            <p:cond delay="0"/>
                                          </p:stCondLst>
                                        </p:cTn>
                                        <p:tgtEl>
                                          <p:spTgt spid="185361"/>
                                        </p:tgtEl>
                                        <p:attrNameLst>
                                          <p:attrName>style.visibility</p:attrName>
                                        </p:attrNameLst>
                                      </p:cBhvr>
                                      <p:to>
                                        <p:strVal val="visible"/>
                                      </p:to>
                                    </p:set>
                                    <p:anim calcmode="lin" valueType="num">
                                      <p:cBhvr additive="base">
                                        <p:cTn id="63" dur="2000" fill="hold"/>
                                        <p:tgtEl>
                                          <p:spTgt spid="185361"/>
                                        </p:tgtEl>
                                        <p:attrNameLst>
                                          <p:attrName>ppt_x</p:attrName>
                                        </p:attrNameLst>
                                      </p:cBhvr>
                                      <p:tavLst>
                                        <p:tav tm="0">
                                          <p:val>
                                            <p:strVal val="0-#ppt_w/2"/>
                                          </p:val>
                                        </p:tav>
                                        <p:tav tm="100000">
                                          <p:val>
                                            <p:strVal val="#ppt_x"/>
                                          </p:val>
                                        </p:tav>
                                      </p:tavLst>
                                    </p:anim>
                                    <p:anim calcmode="lin" valueType="num">
                                      <p:cBhvr additive="base">
                                        <p:cTn id="64" dur="2000" fill="hold"/>
                                        <p:tgtEl>
                                          <p:spTgt spid="185361"/>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185362"/>
                                        </p:tgtEl>
                                        <p:attrNameLst>
                                          <p:attrName>style.visibility</p:attrName>
                                        </p:attrNameLst>
                                      </p:cBhvr>
                                      <p:to>
                                        <p:strVal val="visible"/>
                                      </p:to>
                                    </p:set>
                                    <p:anim calcmode="lin" valueType="num">
                                      <p:cBhvr additive="base">
                                        <p:cTn id="67" dur="2000" fill="hold"/>
                                        <p:tgtEl>
                                          <p:spTgt spid="185362"/>
                                        </p:tgtEl>
                                        <p:attrNameLst>
                                          <p:attrName>ppt_x</p:attrName>
                                        </p:attrNameLst>
                                      </p:cBhvr>
                                      <p:tavLst>
                                        <p:tav tm="0">
                                          <p:val>
                                            <p:strVal val="0-#ppt_w/2"/>
                                          </p:val>
                                        </p:tav>
                                        <p:tav tm="100000">
                                          <p:val>
                                            <p:strVal val="#ppt_x"/>
                                          </p:val>
                                        </p:tav>
                                      </p:tavLst>
                                    </p:anim>
                                    <p:anim calcmode="lin" valueType="num">
                                      <p:cBhvr additive="base">
                                        <p:cTn id="68" dur="2000" fill="hold"/>
                                        <p:tgtEl>
                                          <p:spTgt spid="185362"/>
                                        </p:tgtEl>
                                        <p:attrNameLst>
                                          <p:attrName>ppt_y</p:attrName>
                                        </p:attrNameLst>
                                      </p:cBhvr>
                                      <p:tavLst>
                                        <p:tav tm="0">
                                          <p:val>
                                            <p:strVal val="#ppt_y"/>
                                          </p:val>
                                        </p:tav>
                                        <p:tav tm="100000">
                                          <p:val>
                                            <p:strVal val="#ppt_y"/>
                                          </p:val>
                                        </p:tav>
                                      </p:tavLst>
                                    </p:anim>
                                  </p:childTnLst>
                                </p:cTn>
                              </p:par>
                              <p:par>
                                <p:cTn id="69" presetID="2" presetClass="entr" presetSubtype="8" fill="hold" grpId="0" nodeType="withEffect">
                                  <p:stCondLst>
                                    <p:cond delay="0"/>
                                  </p:stCondLst>
                                  <p:childTnLst>
                                    <p:set>
                                      <p:cBhvr>
                                        <p:cTn id="70" dur="1" fill="hold">
                                          <p:stCondLst>
                                            <p:cond delay="0"/>
                                          </p:stCondLst>
                                        </p:cTn>
                                        <p:tgtEl>
                                          <p:spTgt spid="185363"/>
                                        </p:tgtEl>
                                        <p:attrNameLst>
                                          <p:attrName>style.visibility</p:attrName>
                                        </p:attrNameLst>
                                      </p:cBhvr>
                                      <p:to>
                                        <p:strVal val="visible"/>
                                      </p:to>
                                    </p:set>
                                    <p:anim calcmode="lin" valueType="num">
                                      <p:cBhvr additive="base">
                                        <p:cTn id="71" dur="2000" fill="hold"/>
                                        <p:tgtEl>
                                          <p:spTgt spid="185363"/>
                                        </p:tgtEl>
                                        <p:attrNameLst>
                                          <p:attrName>ppt_x</p:attrName>
                                        </p:attrNameLst>
                                      </p:cBhvr>
                                      <p:tavLst>
                                        <p:tav tm="0">
                                          <p:val>
                                            <p:strVal val="0-#ppt_w/2"/>
                                          </p:val>
                                        </p:tav>
                                        <p:tav tm="100000">
                                          <p:val>
                                            <p:strVal val="#ppt_x"/>
                                          </p:val>
                                        </p:tav>
                                      </p:tavLst>
                                    </p:anim>
                                    <p:anim calcmode="lin" valueType="num">
                                      <p:cBhvr additive="base">
                                        <p:cTn id="72" dur="2000" fill="hold"/>
                                        <p:tgtEl>
                                          <p:spTgt spid="185363"/>
                                        </p:tgtEl>
                                        <p:attrNameLst>
                                          <p:attrName>ppt_y</p:attrName>
                                        </p:attrNameLst>
                                      </p:cBhvr>
                                      <p:tavLst>
                                        <p:tav tm="0">
                                          <p:val>
                                            <p:strVal val="#ppt_y"/>
                                          </p:val>
                                        </p:tav>
                                        <p:tav tm="100000">
                                          <p:val>
                                            <p:strVal val="#ppt_y"/>
                                          </p:val>
                                        </p:tav>
                                      </p:tavLst>
                                    </p:anim>
                                  </p:childTnLst>
                                </p:cTn>
                              </p:par>
                              <p:par>
                                <p:cTn id="73" presetID="2" presetClass="entr" presetSubtype="8" fill="hold" grpId="0" nodeType="withEffect">
                                  <p:stCondLst>
                                    <p:cond delay="0"/>
                                  </p:stCondLst>
                                  <p:childTnLst>
                                    <p:set>
                                      <p:cBhvr>
                                        <p:cTn id="74" dur="1" fill="hold">
                                          <p:stCondLst>
                                            <p:cond delay="0"/>
                                          </p:stCondLst>
                                        </p:cTn>
                                        <p:tgtEl>
                                          <p:spTgt spid="185364"/>
                                        </p:tgtEl>
                                        <p:attrNameLst>
                                          <p:attrName>style.visibility</p:attrName>
                                        </p:attrNameLst>
                                      </p:cBhvr>
                                      <p:to>
                                        <p:strVal val="visible"/>
                                      </p:to>
                                    </p:set>
                                    <p:anim calcmode="lin" valueType="num">
                                      <p:cBhvr additive="base">
                                        <p:cTn id="75" dur="2000" fill="hold"/>
                                        <p:tgtEl>
                                          <p:spTgt spid="185364"/>
                                        </p:tgtEl>
                                        <p:attrNameLst>
                                          <p:attrName>ppt_x</p:attrName>
                                        </p:attrNameLst>
                                      </p:cBhvr>
                                      <p:tavLst>
                                        <p:tav tm="0">
                                          <p:val>
                                            <p:strVal val="0-#ppt_w/2"/>
                                          </p:val>
                                        </p:tav>
                                        <p:tav tm="100000">
                                          <p:val>
                                            <p:strVal val="#ppt_x"/>
                                          </p:val>
                                        </p:tav>
                                      </p:tavLst>
                                    </p:anim>
                                    <p:anim calcmode="lin" valueType="num">
                                      <p:cBhvr additive="base">
                                        <p:cTn id="76" dur="2000" fill="hold"/>
                                        <p:tgtEl>
                                          <p:spTgt spid="185364"/>
                                        </p:tgtEl>
                                        <p:attrNameLst>
                                          <p:attrName>ppt_y</p:attrName>
                                        </p:attrNameLst>
                                      </p:cBhvr>
                                      <p:tavLst>
                                        <p:tav tm="0">
                                          <p:val>
                                            <p:strVal val="#ppt_y"/>
                                          </p:val>
                                        </p:tav>
                                        <p:tav tm="100000">
                                          <p:val>
                                            <p:strVal val="#ppt_y"/>
                                          </p:val>
                                        </p:tav>
                                      </p:tavLst>
                                    </p:anim>
                                  </p:childTnLst>
                                </p:cTn>
                              </p:par>
                              <p:par>
                                <p:cTn id="77" presetID="2" presetClass="entr" presetSubtype="8" fill="hold" grpId="0" nodeType="withEffect" nodePh="1">
                                  <p:stCondLst>
                                    <p:cond delay="0"/>
                                  </p:stCondLst>
                                  <p:endCondLst>
                                    <p:cond evt="begin" delay="0">
                                      <p:tn val="77"/>
                                    </p:cond>
                                  </p:endCondLst>
                                  <p:childTnLst>
                                    <p:set>
                                      <p:cBhvr>
                                        <p:cTn id="78" dur="1" fill="hold">
                                          <p:stCondLst>
                                            <p:cond delay="0"/>
                                          </p:stCondLst>
                                        </p:cTn>
                                        <p:tgtEl>
                                          <p:spTgt spid="185365"/>
                                        </p:tgtEl>
                                        <p:attrNameLst>
                                          <p:attrName>style.visibility</p:attrName>
                                        </p:attrNameLst>
                                      </p:cBhvr>
                                      <p:to>
                                        <p:strVal val="visible"/>
                                      </p:to>
                                    </p:set>
                                    <p:anim calcmode="lin" valueType="num">
                                      <p:cBhvr additive="base">
                                        <p:cTn id="79" dur="2000" fill="hold"/>
                                        <p:tgtEl>
                                          <p:spTgt spid="185365"/>
                                        </p:tgtEl>
                                        <p:attrNameLst>
                                          <p:attrName>ppt_x</p:attrName>
                                        </p:attrNameLst>
                                      </p:cBhvr>
                                      <p:tavLst>
                                        <p:tav tm="0">
                                          <p:val>
                                            <p:strVal val="0-#ppt_w/2"/>
                                          </p:val>
                                        </p:tav>
                                        <p:tav tm="100000">
                                          <p:val>
                                            <p:strVal val="#ppt_x"/>
                                          </p:val>
                                        </p:tav>
                                      </p:tavLst>
                                    </p:anim>
                                    <p:anim calcmode="lin" valueType="num">
                                      <p:cBhvr additive="base">
                                        <p:cTn id="80" dur="2000" fill="hold"/>
                                        <p:tgtEl>
                                          <p:spTgt spid="185365"/>
                                        </p:tgtEl>
                                        <p:attrNameLst>
                                          <p:attrName>ppt_y</p:attrName>
                                        </p:attrNameLst>
                                      </p:cBhvr>
                                      <p:tavLst>
                                        <p:tav tm="0">
                                          <p:val>
                                            <p:strVal val="#ppt_y"/>
                                          </p:val>
                                        </p:tav>
                                        <p:tav tm="100000">
                                          <p:val>
                                            <p:strVal val="#ppt_y"/>
                                          </p:val>
                                        </p:tav>
                                      </p:tavLst>
                                    </p:anim>
                                  </p:childTnLst>
                                </p:cTn>
                              </p:par>
                              <p:par>
                                <p:cTn id="81" presetID="2" presetClass="entr" presetSubtype="8" fill="hold" grpId="0" nodeType="withEffect">
                                  <p:stCondLst>
                                    <p:cond delay="0"/>
                                  </p:stCondLst>
                                  <p:childTnLst>
                                    <p:set>
                                      <p:cBhvr>
                                        <p:cTn id="82" dur="1" fill="hold">
                                          <p:stCondLst>
                                            <p:cond delay="0"/>
                                          </p:stCondLst>
                                        </p:cTn>
                                        <p:tgtEl>
                                          <p:spTgt spid="185366"/>
                                        </p:tgtEl>
                                        <p:attrNameLst>
                                          <p:attrName>style.visibility</p:attrName>
                                        </p:attrNameLst>
                                      </p:cBhvr>
                                      <p:to>
                                        <p:strVal val="visible"/>
                                      </p:to>
                                    </p:set>
                                    <p:anim calcmode="lin" valueType="num">
                                      <p:cBhvr additive="base">
                                        <p:cTn id="83" dur="2000" fill="hold"/>
                                        <p:tgtEl>
                                          <p:spTgt spid="185366"/>
                                        </p:tgtEl>
                                        <p:attrNameLst>
                                          <p:attrName>ppt_x</p:attrName>
                                        </p:attrNameLst>
                                      </p:cBhvr>
                                      <p:tavLst>
                                        <p:tav tm="0">
                                          <p:val>
                                            <p:strVal val="0-#ppt_w/2"/>
                                          </p:val>
                                        </p:tav>
                                        <p:tav tm="100000">
                                          <p:val>
                                            <p:strVal val="#ppt_x"/>
                                          </p:val>
                                        </p:tav>
                                      </p:tavLst>
                                    </p:anim>
                                    <p:anim calcmode="lin" valueType="num">
                                      <p:cBhvr additive="base">
                                        <p:cTn id="84" dur="2000" fill="hold"/>
                                        <p:tgtEl>
                                          <p:spTgt spid="185366"/>
                                        </p:tgtEl>
                                        <p:attrNameLst>
                                          <p:attrName>ppt_y</p:attrName>
                                        </p:attrNameLst>
                                      </p:cBhvr>
                                      <p:tavLst>
                                        <p:tav tm="0">
                                          <p:val>
                                            <p:strVal val="#ppt_y"/>
                                          </p:val>
                                        </p:tav>
                                        <p:tav tm="100000">
                                          <p:val>
                                            <p:strVal val="#ppt_y"/>
                                          </p:val>
                                        </p:tav>
                                      </p:tavLst>
                                    </p:anim>
                                  </p:childTnLst>
                                </p:cTn>
                              </p:par>
                              <p:par>
                                <p:cTn id="85" presetID="2" presetClass="entr" presetSubtype="8" fill="hold" grpId="0" nodeType="withEffect">
                                  <p:stCondLst>
                                    <p:cond delay="0"/>
                                  </p:stCondLst>
                                  <p:childTnLst>
                                    <p:set>
                                      <p:cBhvr>
                                        <p:cTn id="86" dur="1" fill="hold">
                                          <p:stCondLst>
                                            <p:cond delay="0"/>
                                          </p:stCondLst>
                                        </p:cTn>
                                        <p:tgtEl>
                                          <p:spTgt spid="185367"/>
                                        </p:tgtEl>
                                        <p:attrNameLst>
                                          <p:attrName>style.visibility</p:attrName>
                                        </p:attrNameLst>
                                      </p:cBhvr>
                                      <p:to>
                                        <p:strVal val="visible"/>
                                      </p:to>
                                    </p:set>
                                    <p:anim calcmode="lin" valueType="num">
                                      <p:cBhvr additive="base">
                                        <p:cTn id="87" dur="2000" fill="hold"/>
                                        <p:tgtEl>
                                          <p:spTgt spid="185367"/>
                                        </p:tgtEl>
                                        <p:attrNameLst>
                                          <p:attrName>ppt_x</p:attrName>
                                        </p:attrNameLst>
                                      </p:cBhvr>
                                      <p:tavLst>
                                        <p:tav tm="0">
                                          <p:val>
                                            <p:strVal val="0-#ppt_w/2"/>
                                          </p:val>
                                        </p:tav>
                                        <p:tav tm="100000">
                                          <p:val>
                                            <p:strVal val="#ppt_x"/>
                                          </p:val>
                                        </p:tav>
                                      </p:tavLst>
                                    </p:anim>
                                    <p:anim calcmode="lin" valueType="num">
                                      <p:cBhvr additive="base">
                                        <p:cTn id="88" dur="2000" fill="hold"/>
                                        <p:tgtEl>
                                          <p:spTgt spid="185367"/>
                                        </p:tgtEl>
                                        <p:attrNameLst>
                                          <p:attrName>ppt_y</p:attrName>
                                        </p:attrNameLst>
                                      </p:cBhvr>
                                      <p:tavLst>
                                        <p:tav tm="0">
                                          <p:val>
                                            <p:strVal val="#ppt_y"/>
                                          </p:val>
                                        </p:tav>
                                        <p:tav tm="100000">
                                          <p:val>
                                            <p:strVal val="#ppt_y"/>
                                          </p:val>
                                        </p:tav>
                                      </p:tavLst>
                                    </p:anim>
                                  </p:childTnLst>
                                </p:cTn>
                              </p:par>
                              <p:par>
                                <p:cTn id="89" presetID="2" presetClass="entr" presetSubtype="8" fill="hold" grpId="0" nodeType="withEffect">
                                  <p:stCondLst>
                                    <p:cond delay="0"/>
                                  </p:stCondLst>
                                  <p:childTnLst>
                                    <p:set>
                                      <p:cBhvr>
                                        <p:cTn id="90" dur="1" fill="hold">
                                          <p:stCondLst>
                                            <p:cond delay="0"/>
                                          </p:stCondLst>
                                        </p:cTn>
                                        <p:tgtEl>
                                          <p:spTgt spid="185368"/>
                                        </p:tgtEl>
                                        <p:attrNameLst>
                                          <p:attrName>style.visibility</p:attrName>
                                        </p:attrNameLst>
                                      </p:cBhvr>
                                      <p:to>
                                        <p:strVal val="visible"/>
                                      </p:to>
                                    </p:set>
                                    <p:anim calcmode="lin" valueType="num">
                                      <p:cBhvr additive="base">
                                        <p:cTn id="91" dur="2000" fill="hold"/>
                                        <p:tgtEl>
                                          <p:spTgt spid="185368"/>
                                        </p:tgtEl>
                                        <p:attrNameLst>
                                          <p:attrName>ppt_x</p:attrName>
                                        </p:attrNameLst>
                                      </p:cBhvr>
                                      <p:tavLst>
                                        <p:tav tm="0">
                                          <p:val>
                                            <p:strVal val="0-#ppt_w/2"/>
                                          </p:val>
                                        </p:tav>
                                        <p:tav tm="100000">
                                          <p:val>
                                            <p:strVal val="#ppt_x"/>
                                          </p:val>
                                        </p:tav>
                                      </p:tavLst>
                                    </p:anim>
                                    <p:anim calcmode="lin" valueType="num">
                                      <p:cBhvr additive="base">
                                        <p:cTn id="92" dur="2000" fill="hold"/>
                                        <p:tgtEl>
                                          <p:spTgt spid="185368"/>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2" fill="hold" grpId="0" nodeType="clickEffect">
                                  <p:stCondLst>
                                    <p:cond delay="0"/>
                                  </p:stCondLst>
                                  <p:childTnLst>
                                    <p:set>
                                      <p:cBhvr>
                                        <p:cTn id="96" dur="1" fill="hold">
                                          <p:stCondLst>
                                            <p:cond delay="0"/>
                                          </p:stCondLst>
                                        </p:cTn>
                                        <p:tgtEl>
                                          <p:spTgt spid="185369"/>
                                        </p:tgtEl>
                                        <p:attrNameLst>
                                          <p:attrName>style.visibility</p:attrName>
                                        </p:attrNameLst>
                                      </p:cBhvr>
                                      <p:to>
                                        <p:strVal val="visible"/>
                                      </p:to>
                                    </p:set>
                                    <p:anim calcmode="lin" valueType="num">
                                      <p:cBhvr additive="base">
                                        <p:cTn id="97" dur="2000" fill="hold"/>
                                        <p:tgtEl>
                                          <p:spTgt spid="185369"/>
                                        </p:tgtEl>
                                        <p:attrNameLst>
                                          <p:attrName>ppt_x</p:attrName>
                                        </p:attrNameLst>
                                      </p:cBhvr>
                                      <p:tavLst>
                                        <p:tav tm="0">
                                          <p:val>
                                            <p:strVal val="1+#ppt_w/2"/>
                                          </p:val>
                                        </p:tav>
                                        <p:tav tm="100000">
                                          <p:val>
                                            <p:strVal val="#ppt_x"/>
                                          </p:val>
                                        </p:tav>
                                      </p:tavLst>
                                    </p:anim>
                                    <p:anim calcmode="lin" valueType="num">
                                      <p:cBhvr additive="base">
                                        <p:cTn id="98" dur="2000" fill="hold"/>
                                        <p:tgtEl>
                                          <p:spTgt spid="185369"/>
                                        </p:tgtEl>
                                        <p:attrNameLst>
                                          <p:attrName>ppt_y</p:attrName>
                                        </p:attrNameLst>
                                      </p:cBhvr>
                                      <p:tavLst>
                                        <p:tav tm="0">
                                          <p:val>
                                            <p:strVal val="#ppt_y"/>
                                          </p:val>
                                        </p:tav>
                                        <p:tav tm="100000">
                                          <p:val>
                                            <p:strVal val="#ppt_y"/>
                                          </p:val>
                                        </p:tav>
                                      </p:tavLst>
                                    </p:anim>
                                  </p:childTnLst>
                                </p:cTn>
                              </p:par>
                              <p:par>
                                <p:cTn id="99" presetID="2" presetClass="entr" presetSubtype="2" fill="hold" grpId="0" nodeType="withEffect">
                                  <p:stCondLst>
                                    <p:cond delay="0"/>
                                  </p:stCondLst>
                                  <p:childTnLst>
                                    <p:set>
                                      <p:cBhvr>
                                        <p:cTn id="100" dur="1" fill="hold">
                                          <p:stCondLst>
                                            <p:cond delay="0"/>
                                          </p:stCondLst>
                                        </p:cTn>
                                        <p:tgtEl>
                                          <p:spTgt spid="185370"/>
                                        </p:tgtEl>
                                        <p:attrNameLst>
                                          <p:attrName>style.visibility</p:attrName>
                                        </p:attrNameLst>
                                      </p:cBhvr>
                                      <p:to>
                                        <p:strVal val="visible"/>
                                      </p:to>
                                    </p:set>
                                    <p:anim calcmode="lin" valueType="num">
                                      <p:cBhvr additive="base">
                                        <p:cTn id="101" dur="2000" fill="hold"/>
                                        <p:tgtEl>
                                          <p:spTgt spid="185370"/>
                                        </p:tgtEl>
                                        <p:attrNameLst>
                                          <p:attrName>ppt_x</p:attrName>
                                        </p:attrNameLst>
                                      </p:cBhvr>
                                      <p:tavLst>
                                        <p:tav tm="0">
                                          <p:val>
                                            <p:strVal val="1+#ppt_w/2"/>
                                          </p:val>
                                        </p:tav>
                                        <p:tav tm="100000">
                                          <p:val>
                                            <p:strVal val="#ppt_x"/>
                                          </p:val>
                                        </p:tav>
                                      </p:tavLst>
                                    </p:anim>
                                    <p:anim calcmode="lin" valueType="num">
                                      <p:cBhvr additive="base">
                                        <p:cTn id="102" dur="2000" fill="hold"/>
                                        <p:tgtEl>
                                          <p:spTgt spid="185370"/>
                                        </p:tgtEl>
                                        <p:attrNameLst>
                                          <p:attrName>ppt_y</p:attrName>
                                        </p:attrNameLst>
                                      </p:cBhvr>
                                      <p:tavLst>
                                        <p:tav tm="0">
                                          <p:val>
                                            <p:strVal val="#ppt_y"/>
                                          </p:val>
                                        </p:tav>
                                        <p:tav tm="100000">
                                          <p:val>
                                            <p:strVal val="#ppt_y"/>
                                          </p:val>
                                        </p:tav>
                                      </p:tavLst>
                                    </p:anim>
                                  </p:childTnLst>
                                </p:cTn>
                              </p:par>
                              <p:par>
                                <p:cTn id="103" presetID="2" presetClass="entr" presetSubtype="2" fill="hold" grpId="0" nodeType="withEffect">
                                  <p:stCondLst>
                                    <p:cond delay="0"/>
                                  </p:stCondLst>
                                  <p:childTnLst>
                                    <p:set>
                                      <p:cBhvr>
                                        <p:cTn id="104" dur="1" fill="hold">
                                          <p:stCondLst>
                                            <p:cond delay="0"/>
                                          </p:stCondLst>
                                        </p:cTn>
                                        <p:tgtEl>
                                          <p:spTgt spid="185371"/>
                                        </p:tgtEl>
                                        <p:attrNameLst>
                                          <p:attrName>style.visibility</p:attrName>
                                        </p:attrNameLst>
                                      </p:cBhvr>
                                      <p:to>
                                        <p:strVal val="visible"/>
                                      </p:to>
                                    </p:set>
                                    <p:anim calcmode="lin" valueType="num">
                                      <p:cBhvr additive="base">
                                        <p:cTn id="105" dur="2000" fill="hold"/>
                                        <p:tgtEl>
                                          <p:spTgt spid="185371"/>
                                        </p:tgtEl>
                                        <p:attrNameLst>
                                          <p:attrName>ppt_x</p:attrName>
                                        </p:attrNameLst>
                                      </p:cBhvr>
                                      <p:tavLst>
                                        <p:tav tm="0">
                                          <p:val>
                                            <p:strVal val="1+#ppt_w/2"/>
                                          </p:val>
                                        </p:tav>
                                        <p:tav tm="100000">
                                          <p:val>
                                            <p:strVal val="#ppt_x"/>
                                          </p:val>
                                        </p:tav>
                                      </p:tavLst>
                                    </p:anim>
                                    <p:anim calcmode="lin" valueType="num">
                                      <p:cBhvr additive="base">
                                        <p:cTn id="106" dur="2000" fill="hold"/>
                                        <p:tgtEl>
                                          <p:spTgt spid="185371"/>
                                        </p:tgtEl>
                                        <p:attrNameLst>
                                          <p:attrName>ppt_y</p:attrName>
                                        </p:attrNameLst>
                                      </p:cBhvr>
                                      <p:tavLst>
                                        <p:tav tm="0">
                                          <p:val>
                                            <p:strVal val="#ppt_y"/>
                                          </p:val>
                                        </p:tav>
                                        <p:tav tm="100000">
                                          <p:val>
                                            <p:strVal val="#ppt_y"/>
                                          </p:val>
                                        </p:tav>
                                      </p:tavLst>
                                    </p:anim>
                                  </p:childTnLst>
                                </p:cTn>
                              </p:par>
                              <p:par>
                                <p:cTn id="107" presetID="2" presetClass="entr" presetSubtype="2" fill="hold" grpId="0" nodeType="withEffect">
                                  <p:stCondLst>
                                    <p:cond delay="0"/>
                                  </p:stCondLst>
                                  <p:childTnLst>
                                    <p:set>
                                      <p:cBhvr>
                                        <p:cTn id="108" dur="1" fill="hold">
                                          <p:stCondLst>
                                            <p:cond delay="0"/>
                                          </p:stCondLst>
                                        </p:cTn>
                                        <p:tgtEl>
                                          <p:spTgt spid="185372"/>
                                        </p:tgtEl>
                                        <p:attrNameLst>
                                          <p:attrName>style.visibility</p:attrName>
                                        </p:attrNameLst>
                                      </p:cBhvr>
                                      <p:to>
                                        <p:strVal val="visible"/>
                                      </p:to>
                                    </p:set>
                                    <p:anim calcmode="lin" valueType="num">
                                      <p:cBhvr additive="base">
                                        <p:cTn id="109" dur="2000" fill="hold"/>
                                        <p:tgtEl>
                                          <p:spTgt spid="185372"/>
                                        </p:tgtEl>
                                        <p:attrNameLst>
                                          <p:attrName>ppt_x</p:attrName>
                                        </p:attrNameLst>
                                      </p:cBhvr>
                                      <p:tavLst>
                                        <p:tav tm="0">
                                          <p:val>
                                            <p:strVal val="1+#ppt_w/2"/>
                                          </p:val>
                                        </p:tav>
                                        <p:tav tm="100000">
                                          <p:val>
                                            <p:strVal val="#ppt_x"/>
                                          </p:val>
                                        </p:tav>
                                      </p:tavLst>
                                    </p:anim>
                                    <p:anim calcmode="lin" valueType="num">
                                      <p:cBhvr additive="base">
                                        <p:cTn id="110" dur="2000" fill="hold"/>
                                        <p:tgtEl>
                                          <p:spTgt spid="185372"/>
                                        </p:tgtEl>
                                        <p:attrNameLst>
                                          <p:attrName>ppt_y</p:attrName>
                                        </p:attrNameLst>
                                      </p:cBhvr>
                                      <p:tavLst>
                                        <p:tav tm="0">
                                          <p:val>
                                            <p:strVal val="#ppt_y"/>
                                          </p:val>
                                        </p:tav>
                                        <p:tav tm="100000">
                                          <p:val>
                                            <p:strVal val="#ppt_y"/>
                                          </p:val>
                                        </p:tav>
                                      </p:tavLst>
                                    </p:anim>
                                  </p:childTnLst>
                                </p:cTn>
                              </p:par>
                              <p:par>
                                <p:cTn id="111" presetID="2" presetClass="entr" presetSubtype="2" fill="hold" grpId="0" nodeType="withEffect">
                                  <p:stCondLst>
                                    <p:cond delay="0"/>
                                  </p:stCondLst>
                                  <p:childTnLst>
                                    <p:set>
                                      <p:cBhvr>
                                        <p:cTn id="112" dur="1" fill="hold">
                                          <p:stCondLst>
                                            <p:cond delay="0"/>
                                          </p:stCondLst>
                                        </p:cTn>
                                        <p:tgtEl>
                                          <p:spTgt spid="185373"/>
                                        </p:tgtEl>
                                        <p:attrNameLst>
                                          <p:attrName>style.visibility</p:attrName>
                                        </p:attrNameLst>
                                      </p:cBhvr>
                                      <p:to>
                                        <p:strVal val="visible"/>
                                      </p:to>
                                    </p:set>
                                    <p:anim calcmode="lin" valueType="num">
                                      <p:cBhvr additive="base">
                                        <p:cTn id="113" dur="2000" fill="hold"/>
                                        <p:tgtEl>
                                          <p:spTgt spid="185373"/>
                                        </p:tgtEl>
                                        <p:attrNameLst>
                                          <p:attrName>ppt_x</p:attrName>
                                        </p:attrNameLst>
                                      </p:cBhvr>
                                      <p:tavLst>
                                        <p:tav tm="0">
                                          <p:val>
                                            <p:strVal val="1+#ppt_w/2"/>
                                          </p:val>
                                        </p:tav>
                                        <p:tav tm="100000">
                                          <p:val>
                                            <p:strVal val="#ppt_x"/>
                                          </p:val>
                                        </p:tav>
                                      </p:tavLst>
                                    </p:anim>
                                    <p:anim calcmode="lin" valueType="num">
                                      <p:cBhvr additive="base">
                                        <p:cTn id="114" dur="2000" fill="hold"/>
                                        <p:tgtEl>
                                          <p:spTgt spid="185373"/>
                                        </p:tgtEl>
                                        <p:attrNameLst>
                                          <p:attrName>ppt_y</p:attrName>
                                        </p:attrNameLst>
                                      </p:cBhvr>
                                      <p:tavLst>
                                        <p:tav tm="0">
                                          <p:val>
                                            <p:strVal val="#ppt_y"/>
                                          </p:val>
                                        </p:tav>
                                        <p:tav tm="100000">
                                          <p:val>
                                            <p:strVal val="#ppt_y"/>
                                          </p:val>
                                        </p:tav>
                                      </p:tavLst>
                                    </p:anim>
                                  </p:childTnLst>
                                </p:cTn>
                              </p:par>
                              <p:par>
                                <p:cTn id="115" presetID="2" presetClass="entr" presetSubtype="2" fill="hold" grpId="0" nodeType="withEffect">
                                  <p:stCondLst>
                                    <p:cond delay="0"/>
                                  </p:stCondLst>
                                  <p:childTnLst>
                                    <p:set>
                                      <p:cBhvr>
                                        <p:cTn id="116" dur="1" fill="hold">
                                          <p:stCondLst>
                                            <p:cond delay="0"/>
                                          </p:stCondLst>
                                        </p:cTn>
                                        <p:tgtEl>
                                          <p:spTgt spid="185374"/>
                                        </p:tgtEl>
                                        <p:attrNameLst>
                                          <p:attrName>style.visibility</p:attrName>
                                        </p:attrNameLst>
                                      </p:cBhvr>
                                      <p:to>
                                        <p:strVal val="visible"/>
                                      </p:to>
                                    </p:set>
                                    <p:anim calcmode="lin" valueType="num">
                                      <p:cBhvr additive="base">
                                        <p:cTn id="117" dur="2000" fill="hold"/>
                                        <p:tgtEl>
                                          <p:spTgt spid="185374"/>
                                        </p:tgtEl>
                                        <p:attrNameLst>
                                          <p:attrName>ppt_x</p:attrName>
                                        </p:attrNameLst>
                                      </p:cBhvr>
                                      <p:tavLst>
                                        <p:tav tm="0">
                                          <p:val>
                                            <p:strVal val="1+#ppt_w/2"/>
                                          </p:val>
                                        </p:tav>
                                        <p:tav tm="100000">
                                          <p:val>
                                            <p:strVal val="#ppt_x"/>
                                          </p:val>
                                        </p:tav>
                                      </p:tavLst>
                                    </p:anim>
                                    <p:anim calcmode="lin" valueType="num">
                                      <p:cBhvr additive="base">
                                        <p:cTn id="118" dur="2000" fill="hold"/>
                                        <p:tgtEl>
                                          <p:spTgt spid="185374"/>
                                        </p:tgtEl>
                                        <p:attrNameLst>
                                          <p:attrName>ppt_y</p:attrName>
                                        </p:attrNameLst>
                                      </p:cBhvr>
                                      <p:tavLst>
                                        <p:tav tm="0">
                                          <p:val>
                                            <p:strVal val="#ppt_y"/>
                                          </p:val>
                                        </p:tav>
                                        <p:tav tm="100000">
                                          <p:val>
                                            <p:strVal val="#ppt_y"/>
                                          </p:val>
                                        </p:tav>
                                      </p:tavLst>
                                    </p:anim>
                                  </p:childTnLst>
                                </p:cTn>
                              </p:par>
                              <p:par>
                                <p:cTn id="119" presetID="2" presetClass="entr" presetSubtype="2" fill="hold" grpId="0" nodeType="withEffect">
                                  <p:stCondLst>
                                    <p:cond delay="0"/>
                                  </p:stCondLst>
                                  <p:childTnLst>
                                    <p:set>
                                      <p:cBhvr>
                                        <p:cTn id="120" dur="1" fill="hold">
                                          <p:stCondLst>
                                            <p:cond delay="0"/>
                                          </p:stCondLst>
                                        </p:cTn>
                                        <p:tgtEl>
                                          <p:spTgt spid="185375"/>
                                        </p:tgtEl>
                                        <p:attrNameLst>
                                          <p:attrName>style.visibility</p:attrName>
                                        </p:attrNameLst>
                                      </p:cBhvr>
                                      <p:to>
                                        <p:strVal val="visible"/>
                                      </p:to>
                                    </p:set>
                                    <p:anim calcmode="lin" valueType="num">
                                      <p:cBhvr additive="base">
                                        <p:cTn id="121" dur="2000" fill="hold"/>
                                        <p:tgtEl>
                                          <p:spTgt spid="185375"/>
                                        </p:tgtEl>
                                        <p:attrNameLst>
                                          <p:attrName>ppt_x</p:attrName>
                                        </p:attrNameLst>
                                      </p:cBhvr>
                                      <p:tavLst>
                                        <p:tav tm="0">
                                          <p:val>
                                            <p:strVal val="1+#ppt_w/2"/>
                                          </p:val>
                                        </p:tav>
                                        <p:tav tm="100000">
                                          <p:val>
                                            <p:strVal val="#ppt_x"/>
                                          </p:val>
                                        </p:tav>
                                      </p:tavLst>
                                    </p:anim>
                                    <p:anim calcmode="lin" valueType="num">
                                      <p:cBhvr additive="base">
                                        <p:cTn id="122" dur="2000" fill="hold"/>
                                        <p:tgtEl>
                                          <p:spTgt spid="185375"/>
                                        </p:tgtEl>
                                        <p:attrNameLst>
                                          <p:attrName>ppt_y</p:attrName>
                                        </p:attrNameLst>
                                      </p:cBhvr>
                                      <p:tavLst>
                                        <p:tav tm="0">
                                          <p:val>
                                            <p:strVal val="#ppt_y"/>
                                          </p:val>
                                        </p:tav>
                                        <p:tav tm="100000">
                                          <p:val>
                                            <p:strVal val="#ppt_y"/>
                                          </p:val>
                                        </p:tav>
                                      </p:tavLst>
                                    </p:anim>
                                  </p:childTnLst>
                                </p:cTn>
                              </p:par>
                              <p:par>
                                <p:cTn id="123" presetID="2" presetClass="entr" presetSubtype="2" fill="hold" grpId="0" nodeType="withEffect">
                                  <p:stCondLst>
                                    <p:cond delay="0"/>
                                  </p:stCondLst>
                                  <p:childTnLst>
                                    <p:set>
                                      <p:cBhvr>
                                        <p:cTn id="124" dur="1" fill="hold">
                                          <p:stCondLst>
                                            <p:cond delay="0"/>
                                          </p:stCondLst>
                                        </p:cTn>
                                        <p:tgtEl>
                                          <p:spTgt spid="185376"/>
                                        </p:tgtEl>
                                        <p:attrNameLst>
                                          <p:attrName>style.visibility</p:attrName>
                                        </p:attrNameLst>
                                      </p:cBhvr>
                                      <p:to>
                                        <p:strVal val="visible"/>
                                      </p:to>
                                    </p:set>
                                    <p:anim calcmode="lin" valueType="num">
                                      <p:cBhvr additive="base">
                                        <p:cTn id="125" dur="2000" fill="hold"/>
                                        <p:tgtEl>
                                          <p:spTgt spid="185376"/>
                                        </p:tgtEl>
                                        <p:attrNameLst>
                                          <p:attrName>ppt_x</p:attrName>
                                        </p:attrNameLst>
                                      </p:cBhvr>
                                      <p:tavLst>
                                        <p:tav tm="0">
                                          <p:val>
                                            <p:strVal val="1+#ppt_w/2"/>
                                          </p:val>
                                        </p:tav>
                                        <p:tav tm="100000">
                                          <p:val>
                                            <p:strVal val="#ppt_x"/>
                                          </p:val>
                                        </p:tav>
                                      </p:tavLst>
                                    </p:anim>
                                    <p:anim calcmode="lin" valueType="num">
                                      <p:cBhvr additive="base">
                                        <p:cTn id="126" dur="2000" fill="hold"/>
                                        <p:tgtEl>
                                          <p:spTgt spid="185376"/>
                                        </p:tgtEl>
                                        <p:attrNameLst>
                                          <p:attrName>ppt_y</p:attrName>
                                        </p:attrNameLst>
                                      </p:cBhvr>
                                      <p:tavLst>
                                        <p:tav tm="0">
                                          <p:val>
                                            <p:strVal val="#ppt_y"/>
                                          </p:val>
                                        </p:tav>
                                        <p:tav tm="100000">
                                          <p:val>
                                            <p:strVal val="#ppt_y"/>
                                          </p:val>
                                        </p:tav>
                                      </p:tavLst>
                                    </p:anim>
                                  </p:childTnLst>
                                </p:cTn>
                              </p:par>
                              <p:par>
                                <p:cTn id="127" presetID="2" presetClass="entr" presetSubtype="2" fill="hold" grpId="0" nodeType="withEffect">
                                  <p:stCondLst>
                                    <p:cond delay="0"/>
                                  </p:stCondLst>
                                  <p:childTnLst>
                                    <p:set>
                                      <p:cBhvr>
                                        <p:cTn id="128" dur="1" fill="hold">
                                          <p:stCondLst>
                                            <p:cond delay="0"/>
                                          </p:stCondLst>
                                        </p:cTn>
                                        <p:tgtEl>
                                          <p:spTgt spid="185377"/>
                                        </p:tgtEl>
                                        <p:attrNameLst>
                                          <p:attrName>style.visibility</p:attrName>
                                        </p:attrNameLst>
                                      </p:cBhvr>
                                      <p:to>
                                        <p:strVal val="visible"/>
                                      </p:to>
                                    </p:set>
                                    <p:anim calcmode="lin" valueType="num">
                                      <p:cBhvr additive="base">
                                        <p:cTn id="129" dur="2000" fill="hold"/>
                                        <p:tgtEl>
                                          <p:spTgt spid="185377"/>
                                        </p:tgtEl>
                                        <p:attrNameLst>
                                          <p:attrName>ppt_x</p:attrName>
                                        </p:attrNameLst>
                                      </p:cBhvr>
                                      <p:tavLst>
                                        <p:tav tm="0">
                                          <p:val>
                                            <p:strVal val="1+#ppt_w/2"/>
                                          </p:val>
                                        </p:tav>
                                        <p:tav tm="100000">
                                          <p:val>
                                            <p:strVal val="#ppt_x"/>
                                          </p:val>
                                        </p:tav>
                                      </p:tavLst>
                                    </p:anim>
                                    <p:anim calcmode="lin" valueType="num">
                                      <p:cBhvr additive="base">
                                        <p:cTn id="130" dur="2000" fill="hold"/>
                                        <p:tgtEl>
                                          <p:spTgt spid="185377"/>
                                        </p:tgtEl>
                                        <p:attrNameLst>
                                          <p:attrName>ppt_y</p:attrName>
                                        </p:attrNameLst>
                                      </p:cBhvr>
                                      <p:tavLst>
                                        <p:tav tm="0">
                                          <p:val>
                                            <p:strVal val="#ppt_y"/>
                                          </p:val>
                                        </p:tav>
                                        <p:tav tm="100000">
                                          <p:val>
                                            <p:strVal val="#ppt_y"/>
                                          </p:val>
                                        </p:tav>
                                      </p:tavLst>
                                    </p:anim>
                                  </p:childTnLst>
                                </p:cTn>
                              </p:par>
                              <p:par>
                                <p:cTn id="131" presetID="2" presetClass="entr" presetSubtype="2" fill="hold" grpId="0" nodeType="withEffect">
                                  <p:stCondLst>
                                    <p:cond delay="0"/>
                                  </p:stCondLst>
                                  <p:childTnLst>
                                    <p:set>
                                      <p:cBhvr>
                                        <p:cTn id="132" dur="1" fill="hold">
                                          <p:stCondLst>
                                            <p:cond delay="0"/>
                                          </p:stCondLst>
                                        </p:cTn>
                                        <p:tgtEl>
                                          <p:spTgt spid="185378"/>
                                        </p:tgtEl>
                                        <p:attrNameLst>
                                          <p:attrName>style.visibility</p:attrName>
                                        </p:attrNameLst>
                                      </p:cBhvr>
                                      <p:to>
                                        <p:strVal val="visible"/>
                                      </p:to>
                                    </p:set>
                                    <p:anim calcmode="lin" valueType="num">
                                      <p:cBhvr additive="base">
                                        <p:cTn id="133" dur="2000" fill="hold"/>
                                        <p:tgtEl>
                                          <p:spTgt spid="185378"/>
                                        </p:tgtEl>
                                        <p:attrNameLst>
                                          <p:attrName>ppt_x</p:attrName>
                                        </p:attrNameLst>
                                      </p:cBhvr>
                                      <p:tavLst>
                                        <p:tav tm="0">
                                          <p:val>
                                            <p:strVal val="1+#ppt_w/2"/>
                                          </p:val>
                                        </p:tav>
                                        <p:tav tm="100000">
                                          <p:val>
                                            <p:strVal val="#ppt_x"/>
                                          </p:val>
                                        </p:tav>
                                      </p:tavLst>
                                    </p:anim>
                                    <p:anim calcmode="lin" valueType="num">
                                      <p:cBhvr additive="base">
                                        <p:cTn id="134" dur="2000" fill="hold"/>
                                        <p:tgtEl>
                                          <p:spTgt spid="185378"/>
                                        </p:tgtEl>
                                        <p:attrNameLst>
                                          <p:attrName>ppt_y</p:attrName>
                                        </p:attrNameLst>
                                      </p:cBhvr>
                                      <p:tavLst>
                                        <p:tav tm="0">
                                          <p:val>
                                            <p:strVal val="#ppt_y"/>
                                          </p:val>
                                        </p:tav>
                                        <p:tav tm="100000">
                                          <p:val>
                                            <p:strVal val="#ppt_y"/>
                                          </p:val>
                                        </p:tav>
                                      </p:tavLst>
                                    </p:anim>
                                  </p:childTnLst>
                                </p:cTn>
                              </p:par>
                              <p:par>
                                <p:cTn id="135" presetID="2" presetClass="entr" presetSubtype="2" fill="hold" grpId="0" nodeType="withEffect">
                                  <p:stCondLst>
                                    <p:cond delay="0"/>
                                  </p:stCondLst>
                                  <p:childTnLst>
                                    <p:set>
                                      <p:cBhvr>
                                        <p:cTn id="136" dur="1" fill="hold">
                                          <p:stCondLst>
                                            <p:cond delay="0"/>
                                          </p:stCondLst>
                                        </p:cTn>
                                        <p:tgtEl>
                                          <p:spTgt spid="185379"/>
                                        </p:tgtEl>
                                        <p:attrNameLst>
                                          <p:attrName>style.visibility</p:attrName>
                                        </p:attrNameLst>
                                      </p:cBhvr>
                                      <p:to>
                                        <p:strVal val="visible"/>
                                      </p:to>
                                    </p:set>
                                    <p:anim calcmode="lin" valueType="num">
                                      <p:cBhvr additive="base">
                                        <p:cTn id="137" dur="2000" fill="hold"/>
                                        <p:tgtEl>
                                          <p:spTgt spid="185379"/>
                                        </p:tgtEl>
                                        <p:attrNameLst>
                                          <p:attrName>ppt_x</p:attrName>
                                        </p:attrNameLst>
                                      </p:cBhvr>
                                      <p:tavLst>
                                        <p:tav tm="0">
                                          <p:val>
                                            <p:strVal val="1+#ppt_w/2"/>
                                          </p:val>
                                        </p:tav>
                                        <p:tav tm="100000">
                                          <p:val>
                                            <p:strVal val="#ppt_x"/>
                                          </p:val>
                                        </p:tav>
                                      </p:tavLst>
                                    </p:anim>
                                    <p:anim calcmode="lin" valueType="num">
                                      <p:cBhvr additive="base">
                                        <p:cTn id="138" dur="2000" fill="hold"/>
                                        <p:tgtEl>
                                          <p:spTgt spid="185379"/>
                                        </p:tgtEl>
                                        <p:attrNameLst>
                                          <p:attrName>ppt_y</p:attrName>
                                        </p:attrNameLst>
                                      </p:cBhvr>
                                      <p:tavLst>
                                        <p:tav tm="0">
                                          <p:val>
                                            <p:strVal val="#ppt_y"/>
                                          </p:val>
                                        </p:tav>
                                        <p:tav tm="100000">
                                          <p:val>
                                            <p:strVal val="#ppt_y"/>
                                          </p:val>
                                        </p:tav>
                                      </p:tavLst>
                                    </p:anim>
                                  </p:childTnLst>
                                </p:cTn>
                              </p:par>
                              <p:par>
                                <p:cTn id="139" presetID="2" presetClass="entr" presetSubtype="2" fill="hold" grpId="0" nodeType="withEffect">
                                  <p:stCondLst>
                                    <p:cond delay="0"/>
                                  </p:stCondLst>
                                  <p:childTnLst>
                                    <p:set>
                                      <p:cBhvr>
                                        <p:cTn id="140" dur="1" fill="hold">
                                          <p:stCondLst>
                                            <p:cond delay="0"/>
                                          </p:stCondLst>
                                        </p:cTn>
                                        <p:tgtEl>
                                          <p:spTgt spid="185380"/>
                                        </p:tgtEl>
                                        <p:attrNameLst>
                                          <p:attrName>style.visibility</p:attrName>
                                        </p:attrNameLst>
                                      </p:cBhvr>
                                      <p:to>
                                        <p:strVal val="visible"/>
                                      </p:to>
                                    </p:set>
                                    <p:anim calcmode="lin" valueType="num">
                                      <p:cBhvr additive="base">
                                        <p:cTn id="141" dur="2000" fill="hold"/>
                                        <p:tgtEl>
                                          <p:spTgt spid="185380"/>
                                        </p:tgtEl>
                                        <p:attrNameLst>
                                          <p:attrName>ppt_x</p:attrName>
                                        </p:attrNameLst>
                                      </p:cBhvr>
                                      <p:tavLst>
                                        <p:tav tm="0">
                                          <p:val>
                                            <p:strVal val="1+#ppt_w/2"/>
                                          </p:val>
                                        </p:tav>
                                        <p:tav tm="100000">
                                          <p:val>
                                            <p:strVal val="#ppt_x"/>
                                          </p:val>
                                        </p:tav>
                                      </p:tavLst>
                                    </p:anim>
                                    <p:anim calcmode="lin" valueType="num">
                                      <p:cBhvr additive="base">
                                        <p:cTn id="142" dur="2000" fill="hold"/>
                                        <p:tgtEl>
                                          <p:spTgt spid="185380"/>
                                        </p:tgtEl>
                                        <p:attrNameLst>
                                          <p:attrName>ppt_y</p:attrName>
                                        </p:attrNameLst>
                                      </p:cBhvr>
                                      <p:tavLst>
                                        <p:tav tm="0">
                                          <p:val>
                                            <p:strVal val="#ppt_y"/>
                                          </p:val>
                                        </p:tav>
                                        <p:tav tm="100000">
                                          <p:val>
                                            <p:strVal val="#ppt_y"/>
                                          </p:val>
                                        </p:tav>
                                      </p:tavLst>
                                    </p:anim>
                                  </p:childTnLst>
                                </p:cTn>
                              </p:par>
                              <p:par>
                                <p:cTn id="143" presetID="2" presetClass="entr" presetSubtype="2" fill="hold" grpId="0" nodeType="withEffect">
                                  <p:stCondLst>
                                    <p:cond delay="0"/>
                                  </p:stCondLst>
                                  <p:childTnLst>
                                    <p:set>
                                      <p:cBhvr>
                                        <p:cTn id="144" dur="1" fill="hold">
                                          <p:stCondLst>
                                            <p:cond delay="0"/>
                                          </p:stCondLst>
                                        </p:cTn>
                                        <p:tgtEl>
                                          <p:spTgt spid="185381"/>
                                        </p:tgtEl>
                                        <p:attrNameLst>
                                          <p:attrName>style.visibility</p:attrName>
                                        </p:attrNameLst>
                                      </p:cBhvr>
                                      <p:to>
                                        <p:strVal val="visible"/>
                                      </p:to>
                                    </p:set>
                                    <p:anim calcmode="lin" valueType="num">
                                      <p:cBhvr additive="base">
                                        <p:cTn id="145" dur="2000" fill="hold"/>
                                        <p:tgtEl>
                                          <p:spTgt spid="185381"/>
                                        </p:tgtEl>
                                        <p:attrNameLst>
                                          <p:attrName>ppt_x</p:attrName>
                                        </p:attrNameLst>
                                      </p:cBhvr>
                                      <p:tavLst>
                                        <p:tav tm="0">
                                          <p:val>
                                            <p:strVal val="1+#ppt_w/2"/>
                                          </p:val>
                                        </p:tav>
                                        <p:tav tm="100000">
                                          <p:val>
                                            <p:strVal val="#ppt_x"/>
                                          </p:val>
                                        </p:tav>
                                      </p:tavLst>
                                    </p:anim>
                                    <p:anim calcmode="lin" valueType="num">
                                      <p:cBhvr additive="base">
                                        <p:cTn id="146" dur="2000" fill="hold"/>
                                        <p:tgtEl>
                                          <p:spTgt spid="185381"/>
                                        </p:tgtEl>
                                        <p:attrNameLst>
                                          <p:attrName>ppt_y</p:attrName>
                                        </p:attrNameLst>
                                      </p:cBhvr>
                                      <p:tavLst>
                                        <p:tav tm="0">
                                          <p:val>
                                            <p:strVal val="#ppt_y"/>
                                          </p:val>
                                        </p:tav>
                                        <p:tav tm="100000">
                                          <p:val>
                                            <p:strVal val="#ppt_y"/>
                                          </p:val>
                                        </p:tav>
                                      </p:tavLst>
                                    </p:anim>
                                  </p:childTnLst>
                                </p:cTn>
                              </p:par>
                              <p:par>
                                <p:cTn id="147" presetID="2" presetClass="entr" presetSubtype="2" fill="hold" grpId="0" nodeType="withEffect">
                                  <p:stCondLst>
                                    <p:cond delay="0"/>
                                  </p:stCondLst>
                                  <p:childTnLst>
                                    <p:set>
                                      <p:cBhvr>
                                        <p:cTn id="148" dur="1" fill="hold">
                                          <p:stCondLst>
                                            <p:cond delay="0"/>
                                          </p:stCondLst>
                                        </p:cTn>
                                        <p:tgtEl>
                                          <p:spTgt spid="185382"/>
                                        </p:tgtEl>
                                        <p:attrNameLst>
                                          <p:attrName>style.visibility</p:attrName>
                                        </p:attrNameLst>
                                      </p:cBhvr>
                                      <p:to>
                                        <p:strVal val="visible"/>
                                      </p:to>
                                    </p:set>
                                    <p:anim calcmode="lin" valueType="num">
                                      <p:cBhvr additive="base">
                                        <p:cTn id="149" dur="2000" fill="hold"/>
                                        <p:tgtEl>
                                          <p:spTgt spid="185382"/>
                                        </p:tgtEl>
                                        <p:attrNameLst>
                                          <p:attrName>ppt_x</p:attrName>
                                        </p:attrNameLst>
                                      </p:cBhvr>
                                      <p:tavLst>
                                        <p:tav tm="0">
                                          <p:val>
                                            <p:strVal val="1+#ppt_w/2"/>
                                          </p:val>
                                        </p:tav>
                                        <p:tav tm="100000">
                                          <p:val>
                                            <p:strVal val="#ppt_x"/>
                                          </p:val>
                                        </p:tav>
                                      </p:tavLst>
                                    </p:anim>
                                    <p:anim calcmode="lin" valueType="num">
                                      <p:cBhvr additive="base">
                                        <p:cTn id="150" dur="2000" fill="hold"/>
                                        <p:tgtEl>
                                          <p:spTgt spid="185382"/>
                                        </p:tgtEl>
                                        <p:attrNameLst>
                                          <p:attrName>ppt_y</p:attrName>
                                        </p:attrNameLst>
                                      </p:cBhvr>
                                      <p:tavLst>
                                        <p:tav tm="0">
                                          <p:val>
                                            <p:strVal val="#ppt_y"/>
                                          </p:val>
                                        </p:tav>
                                        <p:tav tm="100000">
                                          <p:val>
                                            <p:strVal val="#ppt_y"/>
                                          </p:val>
                                        </p:tav>
                                      </p:tavLst>
                                    </p:anim>
                                  </p:childTnLst>
                                </p:cTn>
                              </p:par>
                              <p:par>
                                <p:cTn id="151" presetID="2" presetClass="entr" presetSubtype="2" fill="hold" grpId="0" nodeType="withEffect">
                                  <p:stCondLst>
                                    <p:cond delay="0"/>
                                  </p:stCondLst>
                                  <p:childTnLst>
                                    <p:set>
                                      <p:cBhvr>
                                        <p:cTn id="152" dur="1" fill="hold">
                                          <p:stCondLst>
                                            <p:cond delay="0"/>
                                          </p:stCondLst>
                                        </p:cTn>
                                        <p:tgtEl>
                                          <p:spTgt spid="185383"/>
                                        </p:tgtEl>
                                        <p:attrNameLst>
                                          <p:attrName>style.visibility</p:attrName>
                                        </p:attrNameLst>
                                      </p:cBhvr>
                                      <p:to>
                                        <p:strVal val="visible"/>
                                      </p:to>
                                    </p:set>
                                    <p:anim calcmode="lin" valueType="num">
                                      <p:cBhvr additive="base">
                                        <p:cTn id="153" dur="2000" fill="hold"/>
                                        <p:tgtEl>
                                          <p:spTgt spid="185383"/>
                                        </p:tgtEl>
                                        <p:attrNameLst>
                                          <p:attrName>ppt_x</p:attrName>
                                        </p:attrNameLst>
                                      </p:cBhvr>
                                      <p:tavLst>
                                        <p:tav tm="0">
                                          <p:val>
                                            <p:strVal val="1+#ppt_w/2"/>
                                          </p:val>
                                        </p:tav>
                                        <p:tav tm="100000">
                                          <p:val>
                                            <p:strVal val="#ppt_x"/>
                                          </p:val>
                                        </p:tav>
                                      </p:tavLst>
                                    </p:anim>
                                    <p:anim calcmode="lin" valueType="num">
                                      <p:cBhvr additive="base">
                                        <p:cTn id="154" dur="2000" fill="hold"/>
                                        <p:tgtEl>
                                          <p:spTgt spid="185383"/>
                                        </p:tgtEl>
                                        <p:attrNameLst>
                                          <p:attrName>ppt_y</p:attrName>
                                        </p:attrNameLst>
                                      </p:cBhvr>
                                      <p:tavLst>
                                        <p:tav tm="0">
                                          <p:val>
                                            <p:strVal val="#ppt_y"/>
                                          </p:val>
                                        </p:tav>
                                        <p:tav tm="100000">
                                          <p:val>
                                            <p:strVal val="#ppt_y"/>
                                          </p:val>
                                        </p:tav>
                                      </p:tavLst>
                                    </p:anim>
                                  </p:childTnLst>
                                </p:cTn>
                              </p:par>
                              <p:par>
                                <p:cTn id="155" presetID="2" presetClass="entr" presetSubtype="2" fill="hold" grpId="0" nodeType="withEffect">
                                  <p:stCondLst>
                                    <p:cond delay="0"/>
                                  </p:stCondLst>
                                  <p:childTnLst>
                                    <p:set>
                                      <p:cBhvr>
                                        <p:cTn id="156" dur="1" fill="hold">
                                          <p:stCondLst>
                                            <p:cond delay="0"/>
                                          </p:stCondLst>
                                        </p:cTn>
                                        <p:tgtEl>
                                          <p:spTgt spid="185384"/>
                                        </p:tgtEl>
                                        <p:attrNameLst>
                                          <p:attrName>style.visibility</p:attrName>
                                        </p:attrNameLst>
                                      </p:cBhvr>
                                      <p:to>
                                        <p:strVal val="visible"/>
                                      </p:to>
                                    </p:set>
                                    <p:anim calcmode="lin" valueType="num">
                                      <p:cBhvr additive="base">
                                        <p:cTn id="157" dur="2000" fill="hold"/>
                                        <p:tgtEl>
                                          <p:spTgt spid="185384"/>
                                        </p:tgtEl>
                                        <p:attrNameLst>
                                          <p:attrName>ppt_x</p:attrName>
                                        </p:attrNameLst>
                                      </p:cBhvr>
                                      <p:tavLst>
                                        <p:tav tm="0">
                                          <p:val>
                                            <p:strVal val="1+#ppt_w/2"/>
                                          </p:val>
                                        </p:tav>
                                        <p:tav tm="100000">
                                          <p:val>
                                            <p:strVal val="#ppt_x"/>
                                          </p:val>
                                        </p:tav>
                                      </p:tavLst>
                                    </p:anim>
                                    <p:anim calcmode="lin" valueType="num">
                                      <p:cBhvr additive="base">
                                        <p:cTn id="158" dur="2000" fill="hold"/>
                                        <p:tgtEl>
                                          <p:spTgt spid="185384"/>
                                        </p:tgtEl>
                                        <p:attrNameLst>
                                          <p:attrName>ppt_y</p:attrName>
                                        </p:attrNameLst>
                                      </p:cBhvr>
                                      <p:tavLst>
                                        <p:tav tm="0">
                                          <p:val>
                                            <p:strVal val="#ppt_y"/>
                                          </p:val>
                                        </p:tav>
                                        <p:tav tm="100000">
                                          <p:val>
                                            <p:strVal val="#ppt_y"/>
                                          </p:val>
                                        </p:tav>
                                      </p:tavLst>
                                    </p:anim>
                                  </p:childTnLst>
                                </p:cTn>
                              </p:par>
                              <p:par>
                                <p:cTn id="159" presetID="2" presetClass="entr" presetSubtype="2" fill="hold" grpId="0" nodeType="withEffect">
                                  <p:stCondLst>
                                    <p:cond delay="0"/>
                                  </p:stCondLst>
                                  <p:childTnLst>
                                    <p:set>
                                      <p:cBhvr>
                                        <p:cTn id="160" dur="1" fill="hold">
                                          <p:stCondLst>
                                            <p:cond delay="0"/>
                                          </p:stCondLst>
                                        </p:cTn>
                                        <p:tgtEl>
                                          <p:spTgt spid="185385"/>
                                        </p:tgtEl>
                                        <p:attrNameLst>
                                          <p:attrName>style.visibility</p:attrName>
                                        </p:attrNameLst>
                                      </p:cBhvr>
                                      <p:to>
                                        <p:strVal val="visible"/>
                                      </p:to>
                                    </p:set>
                                    <p:anim calcmode="lin" valueType="num">
                                      <p:cBhvr additive="base">
                                        <p:cTn id="161" dur="2000" fill="hold"/>
                                        <p:tgtEl>
                                          <p:spTgt spid="185385"/>
                                        </p:tgtEl>
                                        <p:attrNameLst>
                                          <p:attrName>ppt_x</p:attrName>
                                        </p:attrNameLst>
                                      </p:cBhvr>
                                      <p:tavLst>
                                        <p:tav tm="0">
                                          <p:val>
                                            <p:strVal val="1+#ppt_w/2"/>
                                          </p:val>
                                        </p:tav>
                                        <p:tav tm="100000">
                                          <p:val>
                                            <p:strVal val="#ppt_x"/>
                                          </p:val>
                                        </p:tav>
                                      </p:tavLst>
                                    </p:anim>
                                    <p:anim calcmode="lin" valueType="num">
                                      <p:cBhvr additive="base">
                                        <p:cTn id="162" dur="2000" fill="hold"/>
                                        <p:tgtEl>
                                          <p:spTgt spid="185385"/>
                                        </p:tgtEl>
                                        <p:attrNameLst>
                                          <p:attrName>ppt_y</p:attrName>
                                        </p:attrNameLst>
                                      </p:cBhvr>
                                      <p:tavLst>
                                        <p:tav tm="0">
                                          <p:val>
                                            <p:strVal val="#ppt_y"/>
                                          </p:val>
                                        </p:tav>
                                        <p:tav tm="100000">
                                          <p:val>
                                            <p:strVal val="#ppt_y"/>
                                          </p:val>
                                        </p:tav>
                                      </p:tavLst>
                                    </p:anim>
                                  </p:childTnLst>
                                </p:cTn>
                              </p:par>
                              <p:par>
                                <p:cTn id="163" presetID="2" presetClass="entr" presetSubtype="2" fill="hold" grpId="0" nodeType="withEffect">
                                  <p:stCondLst>
                                    <p:cond delay="0"/>
                                  </p:stCondLst>
                                  <p:childTnLst>
                                    <p:set>
                                      <p:cBhvr>
                                        <p:cTn id="164" dur="1" fill="hold">
                                          <p:stCondLst>
                                            <p:cond delay="0"/>
                                          </p:stCondLst>
                                        </p:cTn>
                                        <p:tgtEl>
                                          <p:spTgt spid="185386"/>
                                        </p:tgtEl>
                                        <p:attrNameLst>
                                          <p:attrName>style.visibility</p:attrName>
                                        </p:attrNameLst>
                                      </p:cBhvr>
                                      <p:to>
                                        <p:strVal val="visible"/>
                                      </p:to>
                                    </p:set>
                                    <p:anim calcmode="lin" valueType="num">
                                      <p:cBhvr additive="base">
                                        <p:cTn id="165" dur="2000" fill="hold"/>
                                        <p:tgtEl>
                                          <p:spTgt spid="185386"/>
                                        </p:tgtEl>
                                        <p:attrNameLst>
                                          <p:attrName>ppt_x</p:attrName>
                                        </p:attrNameLst>
                                      </p:cBhvr>
                                      <p:tavLst>
                                        <p:tav tm="0">
                                          <p:val>
                                            <p:strVal val="1+#ppt_w/2"/>
                                          </p:val>
                                        </p:tav>
                                        <p:tav tm="100000">
                                          <p:val>
                                            <p:strVal val="#ppt_x"/>
                                          </p:val>
                                        </p:tav>
                                      </p:tavLst>
                                    </p:anim>
                                    <p:anim calcmode="lin" valueType="num">
                                      <p:cBhvr additive="base">
                                        <p:cTn id="166" dur="2000" fill="hold"/>
                                        <p:tgtEl>
                                          <p:spTgt spid="185386"/>
                                        </p:tgtEl>
                                        <p:attrNameLst>
                                          <p:attrName>ppt_y</p:attrName>
                                        </p:attrNameLst>
                                      </p:cBhvr>
                                      <p:tavLst>
                                        <p:tav tm="0">
                                          <p:val>
                                            <p:strVal val="#ppt_y"/>
                                          </p:val>
                                        </p:tav>
                                        <p:tav tm="100000">
                                          <p:val>
                                            <p:strVal val="#ppt_y"/>
                                          </p:val>
                                        </p:tav>
                                      </p:tavLst>
                                    </p:anim>
                                  </p:childTnLst>
                                </p:cTn>
                              </p:par>
                              <p:par>
                                <p:cTn id="167" presetID="2" presetClass="entr" presetSubtype="2" fill="hold" grpId="0" nodeType="withEffect" nodePh="1">
                                  <p:stCondLst>
                                    <p:cond delay="0"/>
                                  </p:stCondLst>
                                  <p:endCondLst>
                                    <p:cond evt="begin" delay="0">
                                      <p:tn val="167"/>
                                    </p:cond>
                                  </p:endCondLst>
                                  <p:childTnLst>
                                    <p:set>
                                      <p:cBhvr>
                                        <p:cTn id="168" dur="1" fill="hold">
                                          <p:stCondLst>
                                            <p:cond delay="0"/>
                                          </p:stCondLst>
                                        </p:cTn>
                                        <p:tgtEl>
                                          <p:spTgt spid="185387"/>
                                        </p:tgtEl>
                                        <p:attrNameLst>
                                          <p:attrName>style.visibility</p:attrName>
                                        </p:attrNameLst>
                                      </p:cBhvr>
                                      <p:to>
                                        <p:strVal val="visible"/>
                                      </p:to>
                                    </p:set>
                                    <p:anim calcmode="lin" valueType="num">
                                      <p:cBhvr additive="base">
                                        <p:cTn id="169" dur="2000" fill="hold"/>
                                        <p:tgtEl>
                                          <p:spTgt spid="185387"/>
                                        </p:tgtEl>
                                        <p:attrNameLst>
                                          <p:attrName>ppt_x</p:attrName>
                                        </p:attrNameLst>
                                      </p:cBhvr>
                                      <p:tavLst>
                                        <p:tav tm="0">
                                          <p:val>
                                            <p:strVal val="1+#ppt_w/2"/>
                                          </p:val>
                                        </p:tav>
                                        <p:tav tm="100000">
                                          <p:val>
                                            <p:strVal val="#ppt_x"/>
                                          </p:val>
                                        </p:tav>
                                      </p:tavLst>
                                    </p:anim>
                                    <p:anim calcmode="lin" valueType="num">
                                      <p:cBhvr additive="base">
                                        <p:cTn id="170" dur="2000" fill="hold"/>
                                        <p:tgtEl>
                                          <p:spTgt spid="185387"/>
                                        </p:tgtEl>
                                        <p:attrNameLst>
                                          <p:attrName>ppt_y</p:attrName>
                                        </p:attrNameLst>
                                      </p:cBhvr>
                                      <p:tavLst>
                                        <p:tav tm="0">
                                          <p:val>
                                            <p:strVal val="#ppt_y"/>
                                          </p:val>
                                        </p:tav>
                                        <p:tav tm="100000">
                                          <p:val>
                                            <p:strVal val="#ppt_y"/>
                                          </p:val>
                                        </p:tav>
                                      </p:tavLst>
                                    </p:anim>
                                  </p:childTnLst>
                                </p:cTn>
                              </p:par>
                              <p:par>
                                <p:cTn id="171" presetID="2" presetClass="entr" presetSubtype="2" fill="hold" grpId="0" nodeType="withEffect">
                                  <p:stCondLst>
                                    <p:cond delay="0"/>
                                  </p:stCondLst>
                                  <p:childTnLst>
                                    <p:set>
                                      <p:cBhvr>
                                        <p:cTn id="172" dur="1" fill="hold">
                                          <p:stCondLst>
                                            <p:cond delay="0"/>
                                          </p:stCondLst>
                                        </p:cTn>
                                        <p:tgtEl>
                                          <p:spTgt spid="185388"/>
                                        </p:tgtEl>
                                        <p:attrNameLst>
                                          <p:attrName>style.visibility</p:attrName>
                                        </p:attrNameLst>
                                      </p:cBhvr>
                                      <p:to>
                                        <p:strVal val="visible"/>
                                      </p:to>
                                    </p:set>
                                    <p:anim calcmode="lin" valueType="num">
                                      <p:cBhvr additive="base">
                                        <p:cTn id="173" dur="2000" fill="hold"/>
                                        <p:tgtEl>
                                          <p:spTgt spid="185388"/>
                                        </p:tgtEl>
                                        <p:attrNameLst>
                                          <p:attrName>ppt_x</p:attrName>
                                        </p:attrNameLst>
                                      </p:cBhvr>
                                      <p:tavLst>
                                        <p:tav tm="0">
                                          <p:val>
                                            <p:strVal val="1+#ppt_w/2"/>
                                          </p:val>
                                        </p:tav>
                                        <p:tav tm="100000">
                                          <p:val>
                                            <p:strVal val="#ppt_x"/>
                                          </p:val>
                                        </p:tav>
                                      </p:tavLst>
                                    </p:anim>
                                    <p:anim calcmode="lin" valueType="num">
                                      <p:cBhvr additive="base">
                                        <p:cTn id="174" dur="2000" fill="hold"/>
                                        <p:tgtEl>
                                          <p:spTgt spid="185388"/>
                                        </p:tgtEl>
                                        <p:attrNameLst>
                                          <p:attrName>ppt_y</p:attrName>
                                        </p:attrNameLst>
                                      </p:cBhvr>
                                      <p:tavLst>
                                        <p:tav tm="0">
                                          <p:val>
                                            <p:strVal val="#ppt_y"/>
                                          </p:val>
                                        </p:tav>
                                        <p:tav tm="100000">
                                          <p:val>
                                            <p:strVal val="#ppt_y"/>
                                          </p:val>
                                        </p:tav>
                                      </p:tavLst>
                                    </p:anim>
                                  </p:childTnLst>
                                </p:cTn>
                              </p:par>
                              <p:par>
                                <p:cTn id="175" presetID="2" presetClass="entr" presetSubtype="2" fill="hold" grpId="0" nodeType="withEffect">
                                  <p:stCondLst>
                                    <p:cond delay="0"/>
                                  </p:stCondLst>
                                  <p:childTnLst>
                                    <p:set>
                                      <p:cBhvr>
                                        <p:cTn id="176" dur="1" fill="hold">
                                          <p:stCondLst>
                                            <p:cond delay="0"/>
                                          </p:stCondLst>
                                        </p:cTn>
                                        <p:tgtEl>
                                          <p:spTgt spid="185389"/>
                                        </p:tgtEl>
                                        <p:attrNameLst>
                                          <p:attrName>style.visibility</p:attrName>
                                        </p:attrNameLst>
                                      </p:cBhvr>
                                      <p:to>
                                        <p:strVal val="visible"/>
                                      </p:to>
                                    </p:set>
                                    <p:anim calcmode="lin" valueType="num">
                                      <p:cBhvr additive="base">
                                        <p:cTn id="177" dur="2000" fill="hold"/>
                                        <p:tgtEl>
                                          <p:spTgt spid="185389"/>
                                        </p:tgtEl>
                                        <p:attrNameLst>
                                          <p:attrName>ppt_x</p:attrName>
                                        </p:attrNameLst>
                                      </p:cBhvr>
                                      <p:tavLst>
                                        <p:tav tm="0">
                                          <p:val>
                                            <p:strVal val="1+#ppt_w/2"/>
                                          </p:val>
                                        </p:tav>
                                        <p:tav tm="100000">
                                          <p:val>
                                            <p:strVal val="#ppt_x"/>
                                          </p:val>
                                        </p:tav>
                                      </p:tavLst>
                                    </p:anim>
                                    <p:anim calcmode="lin" valueType="num">
                                      <p:cBhvr additive="base">
                                        <p:cTn id="178" dur="2000" fill="hold"/>
                                        <p:tgtEl>
                                          <p:spTgt spid="185389"/>
                                        </p:tgtEl>
                                        <p:attrNameLst>
                                          <p:attrName>ppt_y</p:attrName>
                                        </p:attrNameLst>
                                      </p:cBhvr>
                                      <p:tavLst>
                                        <p:tav tm="0">
                                          <p:val>
                                            <p:strVal val="#ppt_y"/>
                                          </p:val>
                                        </p:tav>
                                        <p:tav tm="100000">
                                          <p:val>
                                            <p:strVal val="#ppt_y"/>
                                          </p:val>
                                        </p:tav>
                                      </p:tavLst>
                                    </p:anim>
                                  </p:childTnLst>
                                </p:cTn>
                              </p:par>
                              <p:par>
                                <p:cTn id="179" presetID="2" presetClass="entr" presetSubtype="2" fill="hold" grpId="0" nodeType="withEffect">
                                  <p:stCondLst>
                                    <p:cond delay="0"/>
                                  </p:stCondLst>
                                  <p:childTnLst>
                                    <p:set>
                                      <p:cBhvr>
                                        <p:cTn id="180" dur="1" fill="hold">
                                          <p:stCondLst>
                                            <p:cond delay="0"/>
                                          </p:stCondLst>
                                        </p:cTn>
                                        <p:tgtEl>
                                          <p:spTgt spid="185390"/>
                                        </p:tgtEl>
                                        <p:attrNameLst>
                                          <p:attrName>style.visibility</p:attrName>
                                        </p:attrNameLst>
                                      </p:cBhvr>
                                      <p:to>
                                        <p:strVal val="visible"/>
                                      </p:to>
                                    </p:set>
                                    <p:anim calcmode="lin" valueType="num">
                                      <p:cBhvr additive="base">
                                        <p:cTn id="181" dur="2000" fill="hold"/>
                                        <p:tgtEl>
                                          <p:spTgt spid="185390"/>
                                        </p:tgtEl>
                                        <p:attrNameLst>
                                          <p:attrName>ppt_x</p:attrName>
                                        </p:attrNameLst>
                                      </p:cBhvr>
                                      <p:tavLst>
                                        <p:tav tm="0">
                                          <p:val>
                                            <p:strVal val="1+#ppt_w/2"/>
                                          </p:val>
                                        </p:tav>
                                        <p:tav tm="100000">
                                          <p:val>
                                            <p:strVal val="#ppt_x"/>
                                          </p:val>
                                        </p:tav>
                                      </p:tavLst>
                                    </p:anim>
                                    <p:anim calcmode="lin" valueType="num">
                                      <p:cBhvr additive="base">
                                        <p:cTn id="182" dur="2000" fill="hold"/>
                                        <p:tgtEl>
                                          <p:spTgt spid="185390"/>
                                        </p:tgtEl>
                                        <p:attrNameLst>
                                          <p:attrName>ppt_y</p:attrName>
                                        </p:attrNameLst>
                                      </p:cBhvr>
                                      <p:tavLst>
                                        <p:tav tm="0">
                                          <p:val>
                                            <p:strVal val="#ppt_y"/>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2" presetClass="entr" presetSubtype="4" fill="hold" grpId="0" nodeType="clickEffect">
                                  <p:stCondLst>
                                    <p:cond delay="0"/>
                                  </p:stCondLst>
                                  <p:childTnLst>
                                    <p:set>
                                      <p:cBhvr>
                                        <p:cTn id="186" dur="1" fill="hold">
                                          <p:stCondLst>
                                            <p:cond delay="0"/>
                                          </p:stCondLst>
                                        </p:cTn>
                                        <p:tgtEl>
                                          <p:spTgt spid="185391"/>
                                        </p:tgtEl>
                                        <p:attrNameLst>
                                          <p:attrName>style.visibility</p:attrName>
                                        </p:attrNameLst>
                                      </p:cBhvr>
                                      <p:to>
                                        <p:strVal val="visible"/>
                                      </p:to>
                                    </p:set>
                                    <p:anim calcmode="lin" valueType="num">
                                      <p:cBhvr additive="base">
                                        <p:cTn id="187" dur="500" fill="hold"/>
                                        <p:tgtEl>
                                          <p:spTgt spid="185391"/>
                                        </p:tgtEl>
                                        <p:attrNameLst>
                                          <p:attrName>ppt_x</p:attrName>
                                        </p:attrNameLst>
                                      </p:cBhvr>
                                      <p:tavLst>
                                        <p:tav tm="0">
                                          <p:val>
                                            <p:strVal val="#ppt_x"/>
                                          </p:val>
                                        </p:tav>
                                        <p:tav tm="100000">
                                          <p:val>
                                            <p:strVal val="#ppt_x"/>
                                          </p:val>
                                        </p:tav>
                                      </p:tavLst>
                                    </p:anim>
                                    <p:anim calcmode="lin" valueType="num">
                                      <p:cBhvr additive="base">
                                        <p:cTn id="188" dur="500" fill="hold"/>
                                        <p:tgtEl>
                                          <p:spTgt spid="185391"/>
                                        </p:tgtEl>
                                        <p:attrNameLst>
                                          <p:attrName>ppt_y</p:attrName>
                                        </p:attrNameLst>
                                      </p:cBhvr>
                                      <p:tavLst>
                                        <p:tav tm="0">
                                          <p:val>
                                            <p:strVal val="1+#ppt_h/2"/>
                                          </p:val>
                                        </p:tav>
                                        <p:tav tm="100000">
                                          <p:val>
                                            <p:strVal val="#ppt_y"/>
                                          </p:val>
                                        </p:tav>
                                      </p:tavLst>
                                    </p:anim>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grpId="0" nodeType="clickEffect">
                                  <p:stCondLst>
                                    <p:cond delay="0"/>
                                  </p:stCondLst>
                                  <p:childTnLst>
                                    <p:set>
                                      <p:cBhvr>
                                        <p:cTn id="192" dur="1" fill="hold">
                                          <p:stCondLst>
                                            <p:cond delay="0"/>
                                          </p:stCondLst>
                                        </p:cTn>
                                        <p:tgtEl>
                                          <p:spTgt spid="185392"/>
                                        </p:tgtEl>
                                        <p:attrNameLst>
                                          <p:attrName>style.visibility</p:attrName>
                                        </p:attrNameLst>
                                      </p:cBhvr>
                                      <p:to>
                                        <p:strVal val="visible"/>
                                      </p:to>
                                    </p:set>
                                    <p:anim calcmode="lin" valueType="num">
                                      <p:cBhvr additive="base">
                                        <p:cTn id="193" dur="500" fill="hold"/>
                                        <p:tgtEl>
                                          <p:spTgt spid="185392"/>
                                        </p:tgtEl>
                                        <p:attrNameLst>
                                          <p:attrName>ppt_x</p:attrName>
                                        </p:attrNameLst>
                                      </p:cBhvr>
                                      <p:tavLst>
                                        <p:tav tm="0">
                                          <p:val>
                                            <p:strVal val="#ppt_x"/>
                                          </p:val>
                                        </p:tav>
                                        <p:tav tm="100000">
                                          <p:val>
                                            <p:strVal val="#ppt_x"/>
                                          </p:val>
                                        </p:tav>
                                      </p:tavLst>
                                    </p:anim>
                                    <p:anim calcmode="lin" valueType="num">
                                      <p:cBhvr additive="base">
                                        <p:cTn id="194" dur="500" fill="hold"/>
                                        <p:tgtEl>
                                          <p:spTgt spid="185392"/>
                                        </p:tgtEl>
                                        <p:attrNameLst>
                                          <p:attrName>ppt_y</p:attrName>
                                        </p:attrNameLst>
                                      </p:cBhvr>
                                      <p:tavLst>
                                        <p:tav tm="0">
                                          <p:val>
                                            <p:strVal val="1+#ppt_h/2"/>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2" presetClass="entr" presetSubtype="4" fill="hold" grpId="0" nodeType="clickEffect">
                                  <p:stCondLst>
                                    <p:cond delay="0"/>
                                  </p:stCondLst>
                                  <p:childTnLst>
                                    <p:set>
                                      <p:cBhvr>
                                        <p:cTn id="198" dur="1" fill="hold">
                                          <p:stCondLst>
                                            <p:cond delay="0"/>
                                          </p:stCondLst>
                                        </p:cTn>
                                        <p:tgtEl>
                                          <p:spTgt spid="185393"/>
                                        </p:tgtEl>
                                        <p:attrNameLst>
                                          <p:attrName>style.visibility</p:attrName>
                                        </p:attrNameLst>
                                      </p:cBhvr>
                                      <p:to>
                                        <p:strVal val="visible"/>
                                      </p:to>
                                    </p:set>
                                    <p:anim calcmode="lin" valueType="num">
                                      <p:cBhvr additive="base">
                                        <p:cTn id="199" dur="500" fill="hold"/>
                                        <p:tgtEl>
                                          <p:spTgt spid="185393"/>
                                        </p:tgtEl>
                                        <p:attrNameLst>
                                          <p:attrName>ppt_x</p:attrName>
                                        </p:attrNameLst>
                                      </p:cBhvr>
                                      <p:tavLst>
                                        <p:tav tm="0">
                                          <p:val>
                                            <p:strVal val="#ppt_x"/>
                                          </p:val>
                                        </p:tav>
                                        <p:tav tm="100000">
                                          <p:val>
                                            <p:strVal val="#ppt_x"/>
                                          </p:val>
                                        </p:tav>
                                      </p:tavLst>
                                    </p:anim>
                                    <p:anim calcmode="lin" valueType="num">
                                      <p:cBhvr additive="base">
                                        <p:cTn id="200" dur="500" fill="hold"/>
                                        <p:tgtEl>
                                          <p:spTgt spid="1853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animBg="1"/>
      <p:bldP spid="185348" grpId="0" animBg="1"/>
      <p:bldP spid="185349" grpId="0"/>
      <p:bldP spid="185350" grpId="0" animBg="1"/>
      <p:bldP spid="185351" grpId="0" animBg="1"/>
      <p:bldP spid="185352" grpId="0"/>
      <p:bldP spid="185353" grpId="0" animBg="1"/>
      <p:bldP spid="185354" grpId="0" animBg="1"/>
      <p:bldP spid="185355" grpId="0"/>
      <p:bldP spid="185356" grpId="0" animBg="1"/>
      <p:bldP spid="185357" grpId="0" animBg="1"/>
      <p:bldP spid="185358" grpId="0"/>
      <p:bldP spid="185359" grpId="0" animBg="1"/>
      <p:bldP spid="185360" grpId="0" animBg="1"/>
      <p:bldP spid="185361" grpId="0" animBg="1"/>
      <p:bldP spid="185362" grpId="0" animBg="1"/>
      <p:bldP spid="185363" grpId="0" animBg="1"/>
      <p:bldP spid="185364" grpId="0" animBg="1"/>
      <p:bldP spid="185365" grpId="0"/>
      <p:bldP spid="185366" grpId="0"/>
      <p:bldP spid="185367" grpId="0"/>
      <p:bldP spid="185368" grpId="0"/>
      <p:bldP spid="185369" grpId="0" animBg="1"/>
      <p:bldP spid="185370" grpId="0" animBg="1"/>
      <p:bldP spid="185371" grpId="0"/>
      <p:bldP spid="185372" grpId="0" animBg="1"/>
      <p:bldP spid="185373" grpId="0" animBg="1"/>
      <p:bldP spid="185374" grpId="0"/>
      <p:bldP spid="185375" grpId="0" animBg="1"/>
      <p:bldP spid="185376" grpId="0" animBg="1"/>
      <p:bldP spid="185377" grpId="0"/>
      <p:bldP spid="185378" grpId="0" animBg="1"/>
      <p:bldP spid="185379" grpId="0" animBg="1"/>
      <p:bldP spid="185380" grpId="0"/>
      <p:bldP spid="185381" grpId="0" animBg="1"/>
      <p:bldP spid="185382" grpId="0" animBg="1"/>
      <p:bldP spid="185383" grpId="0" animBg="1"/>
      <p:bldP spid="185384" grpId="0" animBg="1"/>
      <p:bldP spid="185385" grpId="0" animBg="1"/>
      <p:bldP spid="185386" grpId="0" animBg="1"/>
      <p:bldP spid="185387" grpId="0"/>
      <p:bldP spid="185388" grpId="0"/>
      <p:bldP spid="185389" grpId="0"/>
      <p:bldP spid="185390" grpId="0"/>
      <p:bldP spid="185391" grpId="0" animBg="1"/>
      <p:bldP spid="185392" grpId="0" animBg="1"/>
      <p:bldP spid="18539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idx="4294967295"/>
          </p:nvPr>
        </p:nvSpPr>
        <p:spPr>
          <a:xfrm>
            <a:off x="0" y="76200"/>
            <a:ext cx="8458200" cy="1066800"/>
          </a:xfrm>
        </p:spPr>
        <p:txBody>
          <a:bodyPr/>
          <a:lstStyle/>
          <a:p>
            <a:r>
              <a:rPr lang="en-US" smtClean="0"/>
              <a:t>What is the Semantic Web?</a:t>
            </a:r>
          </a:p>
        </p:txBody>
      </p:sp>
      <p:sp>
        <p:nvSpPr>
          <p:cNvPr id="62466" name="Text Box 3"/>
          <p:cNvSpPr txBox="1">
            <a:spLocks noChangeArrowheads="1"/>
          </p:cNvSpPr>
          <p:nvPr/>
        </p:nvSpPr>
        <p:spPr bwMode="auto">
          <a:xfrm>
            <a:off x="304800" y="2605088"/>
            <a:ext cx="1033463" cy="527050"/>
          </a:xfrm>
          <a:prstGeom prst="rect">
            <a:avLst/>
          </a:prstGeom>
          <a:noFill/>
          <a:ln w="9525">
            <a:solidFill>
              <a:schemeClr val="tx1"/>
            </a:solidFill>
            <a:miter lim="800000"/>
            <a:headEnd/>
            <a:tailEnd/>
          </a:ln>
        </p:spPr>
        <p:txBody>
          <a:bodyPr wrap="none">
            <a:spAutoFit/>
          </a:bodyPr>
          <a:lstStyle/>
          <a:p>
            <a:r>
              <a:rPr lang="en-US" sz="1400">
                <a:latin typeface="Times New Roman" pitchFamily="18" charset="0"/>
              </a:rPr>
              <a:t>Patient</a:t>
            </a:r>
          </a:p>
          <a:p>
            <a:r>
              <a:rPr lang="en-US" sz="1400">
                <a:latin typeface="Times New Roman" pitchFamily="18" charset="0"/>
              </a:rPr>
              <a:t>(id = URI1)</a:t>
            </a:r>
          </a:p>
        </p:txBody>
      </p:sp>
      <p:sp>
        <p:nvSpPr>
          <p:cNvPr id="62467" name="Text Box 4"/>
          <p:cNvSpPr txBox="1">
            <a:spLocks noChangeArrowheads="1"/>
          </p:cNvSpPr>
          <p:nvPr/>
        </p:nvSpPr>
        <p:spPr bwMode="auto">
          <a:xfrm>
            <a:off x="304800" y="1538288"/>
            <a:ext cx="787400" cy="314325"/>
          </a:xfrm>
          <a:prstGeom prst="rect">
            <a:avLst/>
          </a:prstGeom>
          <a:noFill/>
          <a:ln w="9525">
            <a:solidFill>
              <a:schemeClr val="tx1"/>
            </a:solidFill>
            <a:miter lim="800000"/>
            <a:headEnd/>
            <a:tailEnd/>
          </a:ln>
        </p:spPr>
        <p:txBody>
          <a:bodyPr wrap="none">
            <a:spAutoFit/>
          </a:bodyPr>
          <a:lstStyle/>
          <a:p>
            <a:r>
              <a:rPr lang="en-US" sz="1400">
                <a:latin typeface="Times New Roman" pitchFamily="18" charset="0"/>
              </a:rPr>
              <a:t>“Mr. X”</a:t>
            </a:r>
          </a:p>
        </p:txBody>
      </p:sp>
      <p:sp>
        <p:nvSpPr>
          <p:cNvPr id="62468" name="Text Box 5"/>
          <p:cNvSpPr txBox="1">
            <a:spLocks noChangeArrowheads="1"/>
          </p:cNvSpPr>
          <p:nvPr/>
        </p:nvSpPr>
        <p:spPr bwMode="auto">
          <a:xfrm>
            <a:off x="609600" y="1995488"/>
            <a:ext cx="569913" cy="304800"/>
          </a:xfrm>
          <a:prstGeom prst="rect">
            <a:avLst/>
          </a:prstGeom>
          <a:noFill/>
          <a:ln w="9525">
            <a:noFill/>
            <a:miter lim="800000"/>
            <a:headEnd/>
            <a:tailEnd/>
          </a:ln>
        </p:spPr>
        <p:txBody>
          <a:bodyPr wrap="none">
            <a:spAutoFit/>
          </a:bodyPr>
          <a:lstStyle/>
          <a:p>
            <a:r>
              <a:rPr lang="en-US" sz="1400">
                <a:latin typeface="Times New Roman" pitchFamily="18" charset="0"/>
              </a:rPr>
              <a:t>name</a:t>
            </a:r>
          </a:p>
        </p:txBody>
      </p:sp>
      <p:sp>
        <p:nvSpPr>
          <p:cNvPr id="62469" name="Text Box 6"/>
          <p:cNvSpPr txBox="1">
            <a:spLocks noChangeArrowheads="1"/>
          </p:cNvSpPr>
          <p:nvPr/>
        </p:nvSpPr>
        <p:spPr bwMode="auto">
          <a:xfrm>
            <a:off x="3759200" y="4164013"/>
            <a:ext cx="1252538" cy="527050"/>
          </a:xfrm>
          <a:prstGeom prst="rect">
            <a:avLst/>
          </a:prstGeom>
          <a:noFill/>
          <a:ln w="9525">
            <a:solidFill>
              <a:schemeClr val="tx1"/>
            </a:solidFill>
            <a:miter lim="800000"/>
            <a:headEnd/>
            <a:tailEnd/>
          </a:ln>
        </p:spPr>
        <p:txBody>
          <a:bodyPr wrap="none">
            <a:spAutoFit/>
          </a:bodyPr>
          <a:lstStyle/>
          <a:p>
            <a:r>
              <a:rPr lang="en-US" sz="1400">
                <a:latin typeface="Times New Roman" pitchFamily="18" charset="0"/>
              </a:rPr>
              <a:t>SystolicBP</a:t>
            </a:r>
          </a:p>
          <a:p>
            <a:r>
              <a:rPr lang="en-US" sz="1400">
                <a:latin typeface="Times New Roman" pitchFamily="18" charset="0"/>
              </a:rPr>
              <a:t>Measurement1</a:t>
            </a:r>
          </a:p>
        </p:txBody>
      </p:sp>
      <p:sp>
        <p:nvSpPr>
          <p:cNvPr id="62470" name="Line 7"/>
          <p:cNvSpPr>
            <a:spLocks noChangeShapeType="1"/>
          </p:cNvSpPr>
          <p:nvPr/>
        </p:nvSpPr>
        <p:spPr bwMode="auto">
          <a:xfrm flipV="1">
            <a:off x="1295400" y="2438400"/>
            <a:ext cx="1295400" cy="457200"/>
          </a:xfrm>
          <a:prstGeom prst="line">
            <a:avLst/>
          </a:prstGeom>
          <a:noFill/>
          <a:ln w="9525">
            <a:solidFill>
              <a:schemeClr val="tx1"/>
            </a:solidFill>
            <a:prstDash val="dash"/>
            <a:round/>
            <a:headEnd/>
            <a:tailEnd/>
          </a:ln>
        </p:spPr>
        <p:txBody>
          <a:bodyPr/>
          <a:lstStyle/>
          <a:p>
            <a:endParaRPr lang="en-US"/>
          </a:p>
        </p:txBody>
      </p:sp>
      <p:sp>
        <p:nvSpPr>
          <p:cNvPr id="62471" name="Text Box 8"/>
          <p:cNvSpPr txBox="1">
            <a:spLocks noChangeArrowheads="1"/>
          </p:cNvSpPr>
          <p:nvPr/>
        </p:nvSpPr>
        <p:spPr bwMode="auto">
          <a:xfrm>
            <a:off x="1371600" y="2528888"/>
            <a:ext cx="946150" cy="304800"/>
          </a:xfrm>
          <a:prstGeom prst="rect">
            <a:avLst/>
          </a:prstGeom>
          <a:noFill/>
          <a:ln w="9525">
            <a:noFill/>
            <a:miter lim="800000"/>
            <a:headEnd/>
            <a:tailEnd/>
          </a:ln>
        </p:spPr>
        <p:txBody>
          <a:bodyPr wrap="none">
            <a:spAutoFit/>
          </a:bodyPr>
          <a:lstStyle/>
          <a:p>
            <a:r>
              <a:rPr lang="en-US" sz="1400">
                <a:latin typeface="Times New Roman" pitchFamily="18" charset="0"/>
              </a:rPr>
              <a:t>systolicBP</a:t>
            </a:r>
          </a:p>
        </p:txBody>
      </p:sp>
      <p:sp>
        <p:nvSpPr>
          <p:cNvPr id="62472" name="Line 9"/>
          <p:cNvSpPr>
            <a:spLocks noChangeShapeType="1"/>
          </p:cNvSpPr>
          <p:nvPr/>
        </p:nvSpPr>
        <p:spPr bwMode="auto">
          <a:xfrm>
            <a:off x="685800" y="1843088"/>
            <a:ext cx="0" cy="762000"/>
          </a:xfrm>
          <a:prstGeom prst="line">
            <a:avLst/>
          </a:prstGeom>
          <a:noFill/>
          <a:ln w="9525">
            <a:solidFill>
              <a:schemeClr val="tx1"/>
            </a:solidFill>
            <a:prstDash val="dash"/>
            <a:round/>
            <a:headEnd/>
            <a:tailEnd/>
          </a:ln>
        </p:spPr>
        <p:txBody>
          <a:bodyPr/>
          <a:lstStyle/>
          <a:p>
            <a:endParaRPr lang="en-US"/>
          </a:p>
        </p:txBody>
      </p:sp>
      <p:sp>
        <p:nvSpPr>
          <p:cNvPr id="62473" name="Text Box 10"/>
          <p:cNvSpPr txBox="1">
            <a:spLocks noChangeArrowheads="1"/>
          </p:cNvSpPr>
          <p:nvPr/>
        </p:nvSpPr>
        <p:spPr bwMode="auto">
          <a:xfrm>
            <a:off x="3895725" y="3082925"/>
            <a:ext cx="600075" cy="346075"/>
          </a:xfrm>
          <a:prstGeom prst="rect">
            <a:avLst/>
          </a:prstGeom>
          <a:noFill/>
          <a:ln w="9525">
            <a:solidFill>
              <a:schemeClr val="tx1"/>
            </a:solidFill>
            <a:miter lim="800000"/>
            <a:headEnd/>
            <a:tailEnd/>
          </a:ln>
        </p:spPr>
        <p:txBody>
          <a:bodyPr wrap="none">
            <a:spAutoFit/>
          </a:bodyPr>
          <a:lstStyle/>
          <a:p>
            <a:r>
              <a:rPr lang="en-US" sz="1600">
                <a:latin typeface="Times New Roman" pitchFamily="18" charset="0"/>
              </a:rPr>
              <a:t>“T1”</a:t>
            </a:r>
          </a:p>
        </p:txBody>
      </p:sp>
      <p:sp>
        <p:nvSpPr>
          <p:cNvPr id="62474" name="Line 11"/>
          <p:cNvSpPr>
            <a:spLocks noChangeShapeType="1"/>
          </p:cNvSpPr>
          <p:nvPr/>
        </p:nvSpPr>
        <p:spPr bwMode="auto">
          <a:xfrm>
            <a:off x="4292600" y="3402013"/>
            <a:ext cx="0" cy="762000"/>
          </a:xfrm>
          <a:prstGeom prst="line">
            <a:avLst/>
          </a:prstGeom>
          <a:noFill/>
          <a:ln w="9525">
            <a:solidFill>
              <a:schemeClr val="tx1"/>
            </a:solidFill>
            <a:prstDash val="dash"/>
            <a:round/>
            <a:headEnd/>
            <a:tailEnd/>
          </a:ln>
        </p:spPr>
        <p:txBody>
          <a:bodyPr/>
          <a:lstStyle/>
          <a:p>
            <a:endParaRPr lang="en-US"/>
          </a:p>
        </p:txBody>
      </p:sp>
      <p:sp>
        <p:nvSpPr>
          <p:cNvPr id="62475" name="Text Box 12"/>
          <p:cNvSpPr txBox="1">
            <a:spLocks noChangeArrowheads="1"/>
          </p:cNvSpPr>
          <p:nvPr/>
        </p:nvSpPr>
        <p:spPr bwMode="auto">
          <a:xfrm>
            <a:off x="4368800" y="3630613"/>
            <a:ext cx="1270000" cy="304800"/>
          </a:xfrm>
          <a:prstGeom prst="rect">
            <a:avLst/>
          </a:prstGeom>
          <a:noFill/>
          <a:ln w="9525">
            <a:noFill/>
            <a:miter lim="800000"/>
            <a:headEnd/>
            <a:tailEnd/>
          </a:ln>
        </p:spPr>
        <p:txBody>
          <a:bodyPr wrap="none">
            <a:spAutoFit/>
          </a:bodyPr>
          <a:lstStyle/>
          <a:p>
            <a:r>
              <a:rPr lang="en-US" sz="1400">
                <a:latin typeface="Times New Roman" pitchFamily="18" charset="0"/>
              </a:rPr>
              <a:t>recording_time</a:t>
            </a:r>
          </a:p>
        </p:txBody>
      </p:sp>
      <p:sp>
        <p:nvSpPr>
          <p:cNvPr id="62476" name="Text Box 13"/>
          <p:cNvSpPr txBox="1">
            <a:spLocks noChangeArrowheads="1"/>
          </p:cNvSpPr>
          <p:nvPr/>
        </p:nvSpPr>
        <p:spPr bwMode="auto">
          <a:xfrm>
            <a:off x="4216400" y="5521325"/>
            <a:ext cx="498475" cy="346075"/>
          </a:xfrm>
          <a:prstGeom prst="rect">
            <a:avLst/>
          </a:prstGeom>
          <a:noFill/>
          <a:ln w="9525">
            <a:solidFill>
              <a:schemeClr val="tx1"/>
            </a:solidFill>
            <a:miter lim="800000"/>
            <a:headEnd/>
            <a:tailEnd/>
          </a:ln>
        </p:spPr>
        <p:txBody>
          <a:bodyPr wrap="none">
            <a:spAutoFit/>
          </a:bodyPr>
          <a:lstStyle/>
          <a:p>
            <a:r>
              <a:rPr lang="en-US" sz="1600">
                <a:latin typeface="Times New Roman" pitchFamily="18" charset="0"/>
              </a:rPr>
              <a:t>120</a:t>
            </a:r>
          </a:p>
        </p:txBody>
      </p:sp>
      <p:sp>
        <p:nvSpPr>
          <p:cNvPr id="62477" name="Line 14"/>
          <p:cNvSpPr>
            <a:spLocks noChangeShapeType="1"/>
          </p:cNvSpPr>
          <p:nvPr/>
        </p:nvSpPr>
        <p:spPr bwMode="auto">
          <a:xfrm flipH="1" flipV="1">
            <a:off x="4140200" y="4683125"/>
            <a:ext cx="228600" cy="838200"/>
          </a:xfrm>
          <a:prstGeom prst="line">
            <a:avLst/>
          </a:prstGeom>
          <a:noFill/>
          <a:ln w="9525">
            <a:solidFill>
              <a:schemeClr val="tx1"/>
            </a:solidFill>
            <a:prstDash val="dash"/>
            <a:round/>
            <a:headEnd/>
            <a:tailEnd/>
          </a:ln>
        </p:spPr>
        <p:txBody>
          <a:bodyPr/>
          <a:lstStyle/>
          <a:p>
            <a:endParaRPr lang="en-US"/>
          </a:p>
        </p:txBody>
      </p:sp>
      <p:sp>
        <p:nvSpPr>
          <p:cNvPr id="62478" name="Text Box 15"/>
          <p:cNvSpPr txBox="1">
            <a:spLocks noChangeArrowheads="1"/>
          </p:cNvSpPr>
          <p:nvPr/>
        </p:nvSpPr>
        <p:spPr bwMode="auto">
          <a:xfrm>
            <a:off x="5867400" y="2224088"/>
            <a:ext cx="1252538" cy="527050"/>
          </a:xfrm>
          <a:prstGeom prst="rect">
            <a:avLst/>
          </a:prstGeom>
          <a:noFill/>
          <a:ln w="9525">
            <a:solidFill>
              <a:schemeClr val="tx1"/>
            </a:solidFill>
            <a:miter lim="800000"/>
            <a:headEnd/>
            <a:tailEnd/>
          </a:ln>
        </p:spPr>
        <p:txBody>
          <a:bodyPr wrap="none">
            <a:spAutoFit/>
          </a:bodyPr>
          <a:lstStyle/>
          <a:p>
            <a:r>
              <a:rPr lang="en-US" sz="1400">
                <a:latin typeface="Times New Roman" pitchFamily="18" charset="0"/>
              </a:rPr>
              <a:t>SystolicBP</a:t>
            </a:r>
          </a:p>
          <a:p>
            <a:r>
              <a:rPr lang="en-US" sz="1400">
                <a:latin typeface="Times New Roman" pitchFamily="18" charset="0"/>
              </a:rPr>
              <a:t>Measurement2</a:t>
            </a:r>
          </a:p>
        </p:txBody>
      </p:sp>
      <p:sp>
        <p:nvSpPr>
          <p:cNvPr id="62479" name="Text Box 16"/>
          <p:cNvSpPr txBox="1">
            <a:spLocks noChangeArrowheads="1"/>
          </p:cNvSpPr>
          <p:nvPr/>
        </p:nvSpPr>
        <p:spPr bwMode="auto">
          <a:xfrm>
            <a:off x="6003925" y="1143000"/>
            <a:ext cx="600075" cy="346075"/>
          </a:xfrm>
          <a:prstGeom prst="rect">
            <a:avLst/>
          </a:prstGeom>
          <a:noFill/>
          <a:ln w="9525">
            <a:solidFill>
              <a:schemeClr val="tx1"/>
            </a:solidFill>
            <a:miter lim="800000"/>
            <a:headEnd/>
            <a:tailEnd/>
          </a:ln>
        </p:spPr>
        <p:txBody>
          <a:bodyPr wrap="none">
            <a:spAutoFit/>
          </a:bodyPr>
          <a:lstStyle/>
          <a:p>
            <a:r>
              <a:rPr lang="en-US" sz="1600">
                <a:latin typeface="Times New Roman" pitchFamily="18" charset="0"/>
              </a:rPr>
              <a:t>“T2”</a:t>
            </a:r>
          </a:p>
        </p:txBody>
      </p:sp>
      <p:sp>
        <p:nvSpPr>
          <p:cNvPr id="62480" name="Line 17"/>
          <p:cNvSpPr>
            <a:spLocks noChangeShapeType="1"/>
          </p:cNvSpPr>
          <p:nvPr/>
        </p:nvSpPr>
        <p:spPr bwMode="auto">
          <a:xfrm>
            <a:off x="6400800" y="1462088"/>
            <a:ext cx="0" cy="762000"/>
          </a:xfrm>
          <a:prstGeom prst="line">
            <a:avLst/>
          </a:prstGeom>
          <a:noFill/>
          <a:ln w="9525">
            <a:solidFill>
              <a:schemeClr val="tx1"/>
            </a:solidFill>
            <a:prstDash val="dash"/>
            <a:round/>
            <a:headEnd/>
            <a:tailEnd/>
          </a:ln>
        </p:spPr>
        <p:txBody>
          <a:bodyPr/>
          <a:lstStyle/>
          <a:p>
            <a:endParaRPr lang="en-US"/>
          </a:p>
        </p:txBody>
      </p:sp>
      <p:sp>
        <p:nvSpPr>
          <p:cNvPr id="62481" name="Text Box 18"/>
          <p:cNvSpPr txBox="1">
            <a:spLocks noChangeArrowheads="1"/>
          </p:cNvSpPr>
          <p:nvPr/>
        </p:nvSpPr>
        <p:spPr bwMode="auto">
          <a:xfrm>
            <a:off x="6477000" y="1690688"/>
            <a:ext cx="1270000" cy="304800"/>
          </a:xfrm>
          <a:prstGeom prst="rect">
            <a:avLst/>
          </a:prstGeom>
          <a:noFill/>
          <a:ln w="9525">
            <a:noFill/>
            <a:miter lim="800000"/>
            <a:headEnd/>
            <a:tailEnd/>
          </a:ln>
        </p:spPr>
        <p:txBody>
          <a:bodyPr wrap="none">
            <a:spAutoFit/>
          </a:bodyPr>
          <a:lstStyle/>
          <a:p>
            <a:r>
              <a:rPr lang="en-US" sz="1400">
                <a:latin typeface="Times New Roman" pitchFamily="18" charset="0"/>
              </a:rPr>
              <a:t>recording_time</a:t>
            </a:r>
          </a:p>
        </p:txBody>
      </p:sp>
      <p:sp>
        <p:nvSpPr>
          <p:cNvPr id="62482" name="Text Box 19"/>
          <p:cNvSpPr txBox="1">
            <a:spLocks noChangeArrowheads="1"/>
          </p:cNvSpPr>
          <p:nvPr/>
        </p:nvSpPr>
        <p:spPr bwMode="auto">
          <a:xfrm>
            <a:off x="6248400" y="3429000"/>
            <a:ext cx="498475" cy="346075"/>
          </a:xfrm>
          <a:prstGeom prst="rect">
            <a:avLst/>
          </a:prstGeom>
          <a:noFill/>
          <a:ln w="9525">
            <a:solidFill>
              <a:schemeClr val="tx1"/>
            </a:solidFill>
            <a:miter lim="800000"/>
            <a:headEnd/>
            <a:tailEnd/>
          </a:ln>
        </p:spPr>
        <p:txBody>
          <a:bodyPr wrap="none">
            <a:spAutoFit/>
          </a:bodyPr>
          <a:lstStyle/>
          <a:p>
            <a:r>
              <a:rPr lang="en-US" sz="1600">
                <a:latin typeface="Times New Roman" pitchFamily="18" charset="0"/>
              </a:rPr>
              <a:t>130</a:t>
            </a:r>
          </a:p>
        </p:txBody>
      </p:sp>
      <p:sp>
        <p:nvSpPr>
          <p:cNvPr id="62483" name="Line 20"/>
          <p:cNvSpPr>
            <a:spLocks noChangeShapeType="1"/>
          </p:cNvSpPr>
          <p:nvPr/>
        </p:nvSpPr>
        <p:spPr bwMode="auto">
          <a:xfrm flipH="1" flipV="1">
            <a:off x="6248400" y="2743200"/>
            <a:ext cx="152400" cy="685800"/>
          </a:xfrm>
          <a:prstGeom prst="line">
            <a:avLst/>
          </a:prstGeom>
          <a:noFill/>
          <a:ln w="9525">
            <a:solidFill>
              <a:schemeClr val="tx1"/>
            </a:solidFill>
            <a:prstDash val="dash"/>
            <a:round/>
            <a:headEnd/>
            <a:tailEnd/>
          </a:ln>
        </p:spPr>
        <p:txBody>
          <a:bodyPr/>
          <a:lstStyle/>
          <a:p>
            <a:endParaRPr lang="en-US"/>
          </a:p>
        </p:txBody>
      </p:sp>
      <p:sp>
        <p:nvSpPr>
          <p:cNvPr id="62484" name="Text Box 21"/>
          <p:cNvSpPr txBox="1">
            <a:spLocks noChangeArrowheads="1"/>
          </p:cNvSpPr>
          <p:nvPr/>
        </p:nvSpPr>
        <p:spPr bwMode="auto">
          <a:xfrm>
            <a:off x="6384925" y="3033713"/>
            <a:ext cx="184150" cy="336550"/>
          </a:xfrm>
          <a:prstGeom prst="rect">
            <a:avLst/>
          </a:prstGeom>
          <a:noFill/>
          <a:ln w="9525">
            <a:noFill/>
            <a:miter lim="800000"/>
            <a:headEnd/>
            <a:tailEnd/>
          </a:ln>
        </p:spPr>
        <p:txBody>
          <a:bodyPr wrap="none">
            <a:spAutoFit/>
          </a:bodyPr>
          <a:lstStyle/>
          <a:p>
            <a:endParaRPr lang="en-US" sz="1600">
              <a:latin typeface="Times New Roman" pitchFamily="18" charset="0"/>
            </a:endParaRPr>
          </a:p>
        </p:txBody>
      </p:sp>
      <p:sp>
        <p:nvSpPr>
          <p:cNvPr id="62485" name="Oval 22"/>
          <p:cNvSpPr>
            <a:spLocks noChangeArrowheads="1"/>
          </p:cNvSpPr>
          <p:nvPr/>
        </p:nvSpPr>
        <p:spPr bwMode="auto">
          <a:xfrm>
            <a:off x="2209800" y="2057400"/>
            <a:ext cx="1143000" cy="381000"/>
          </a:xfrm>
          <a:prstGeom prst="ellipse">
            <a:avLst/>
          </a:prstGeom>
          <a:noFill/>
          <a:ln w="9525">
            <a:solidFill>
              <a:schemeClr val="tx1"/>
            </a:solidFill>
            <a:round/>
            <a:headEnd/>
            <a:tailEnd/>
          </a:ln>
        </p:spPr>
        <p:txBody>
          <a:bodyPr wrap="none" anchor="ctr"/>
          <a:lstStyle/>
          <a:p>
            <a:endParaRPr lang="en-US"/>
          </a:p>
        </p:txBody>
      </p:sp>
      <p:sp>
        <p:nvSpPr>
          <p:cNvPr id="62486" name="Text Box 23"/>
          <p:cNvSpPr txBox="1">
            <a:spLocks noChangeArrowheads="1"/>
          </p:cNvSpPr>
          <p:nvPr/>
        </p:nvSpPr>
        <p:spPr bwMode="auto">
          <a:xfrm>
            <a:off x="1676400" y="1143000"/>
            <a:ext cx="846138" cy="314325"/>
          </a:xfrm>
          <a:prstGeom prst="rect">
            <a:avLst/>
          </a:prstGeom>
          <a:noFill/>
          <a:ln w="9525">
            <a:solidFill>
              <a:schemeClr val="tx1"/>
            </a:solidFill>
            <a:miter lim="800000"/>
            <a:headEnd/>
            <a:tailEnd/>
          </a:ln>
        </p:spPr>
        <p:txBody>
          <a:bodyPr wrap="none">
            <a:spAutoFit/>
          </a:bodyPr>
          <a:lstStyle/>
          <a:p>
            <a:r>
              <a:rPr lang="en-US" sz="1400">
                <a:latin typeface="Times New Roman" pitchFamily="18" charset="0"/>
              </a:rPr>
              <a:t>“mmHg”</a:t>
            </a:r>
          </a:p>
        </p:txBody>
      </p:sp>
      <p:sp>
        <p:nvSpPr>
          <p:cNvPr id="62487" name="Text Box 24"/>
          <p:cNvSpPr txBox="1">
            <a:spLocks noChangeArrowheads="1"/>
          </p:cNvSpPr>
          <p:nvPr/>
        </p:nvSpPr>
        <p:spPr bwMode="auto">
          <a:xfrm>
            <a:off x="3048000" y="1143000"/>
            <a:ext cx="1931988" cy="314325"/>
          </a:xfrm>
          <a:prstGeom prst="rect">
            <a:avLst/>
          </a:prstGeom>
          <a:noFill/>
          <a:ln w="9525">
            <a:solidFill>
              <a:schemeClr val="tx1"/>
            </a:solidFill>
            <a:miter lim="800000"/>
            <a:headEnd/>
            <a:tailEnd/>
          </a:ln>
        </p:spPr>
        <p:txBody>
          <a:bodyPr wrap="none">
            <a:spAutoFit/>
          </a:bodyPr>
          <a:lstStyle/>
          <a:p>
            <a:r>
              <a:rPr lang="en-US" sz="1400">
                <a:latin typeface="Times New Roman" pitchFamily="18" charset="0"/>
              </a:rPr>
              <a:t>“NCITCodeForSYSBP”</a:t>
            </a:r>
          </a:p>
        </p:txBody>
      </p:sp>
      <p:sp>
        <p:nvSpPr>
          <p:cNvPr id="62488" name="Line 25"/>
          <p:cNvSpPr>
            <a:spLocks noChangeShapeType="1"/>
          </p:cNvSpPr>
          <p:nvPr/>
        </p:nvSpPr>
        <p:spPr bwMode="auto">
          <a:xfrm>
            <a:off x="2057400" y="1447800"/>
            <a:ext cx="381000" cy="609600"/>
          </a:xfrm>
          <a:prstGeom prst="line">
            <a:avLst/>
          </a:prstGeom>
          <a:noFill/>
          <a:ln w="9525">
            <a:solidFill>
              <a:schemeClr val="tx1"/>
            </a:solidFill>
            <a:prstDash val="dash"/>
            <a:round/>
            <a:headEnd/>
            <a:tailEnd/>
          </a:ln>
        </p:spPr>
        <p:txBody>
          <a:bodyPr/>
          <a:lstStyle/>
          <a:p>
            <a:endParaRPr lang="en-US"/>
          </a:p>
        </p:txBody>
      </p:sp>
      <p:sp>
        <p:nvSpPr>
          <p:cNvPr id="62489" name="Line 26"/>
          <p:cNvSpPr>
            <a:spLocks noChangeShapeType="1"/>
          </p:cNvSpPr>
          <p:nvPr/>
        </p:nvSpPr>
        <p:spPr bwMode="auto">
          <a:xfrm flipH="1">
            <a:off x="2590800" y="1447800"/>
            <a:ext cx="685800" cy="609600"/>
          </a:xfrm>
          <a:prstGeom prst="line">
            <a:avLst/>
          </a:prstGeom>
          <a:noFill/>
          <a:ln w="9525">
            <a:solidFill>
              <a:schemeClr val="tx1"/>
            </a:solidFill>
            <a:prstDash val="dash"/>
            <a:round/>
            <a:headEnd/>
            <a:tailEnd/>
          </a:ln>
        </p:spPr>
        <p:txBody>
          <a:bodyPr/>
          <a:lstStyle/>
          <a:p>
            <a:endParaRPr lang="en-US"/>
          </a:p>
        </p:txBody>
      </p:sp>
      <p:sp>
        <p:nvSpPr>
          <p:cNvPr id="62490" name="Line 27"/>
          <p:cNvSpPr>
            <a:spLocks noChangeShapeType="1"/>
          </p:cNvSpPr>
          <p:nvPr/>
        </p:nvSpPr>
        <p:spPr bwMode="auto">
          <a:xfrm>
            <a:off x="3352800" y="2286000"/>
            <a:ext cx="2514600" cy="228600"/>
          </a:xfrm>
          <a:prstGeom prst="line">
            <a:avLst/>
          </a:prstGeom>
          <a:noFill/>
          <a:ln w="9525">
            <a:solidFill>
              <a:schemeClr val="tx1"/>
            </a:solidFill>
            <a:prstDash val="dash"/>
            <a:round/>
            <a:headEnd/>
            <a:tailEnd/>
          </a:ln>
        </p:spPr>
        <p:txBody>
          <a:bodyPr/>
          <a:lstStyle/>
          <a:p>
            <a:endParaRPr lang="en-US"/>
          </a:p>
        </p:txBody>
      </p:sp>
      <p:sp>
        <p:nvSpPr>
          <p:cNvPr id="62491" name="Line 28"/>
          <p:cNvSpPr>
            <a:spLocks noChangeShapeType="1"/>
          </p:cNvSpPr>
          <p:nvPr/>
        </p:nvSpPr>
        <p:spPr bwMode="auto">
          <a:xfrm>
            <a:off x="2895600" y="2438400"/>
            <a:ext cx="838200" cy="2057400"/>
          </a:xfrm>
          <a:prstGeom prst="line">
            <a:avLst/>
          </a:prstGeom>
          <a:noFill/>
          <a:ln w="9525">
            <a:solidFill>
              <a:schemeClr val="tx1"/>
            </a:solidFill>
            <a:prstDash val="dash"/>
            <a:round/>
            <a:headEnd/>
            <a:tailEnd/>
          </a:ln>
        </p:spPr>
        <p:txBody>
          <a:bodyPr/>
          <a:lstStyle/>
          <a:p>
            <a:endParaRPr lang="en-US"/>
          </a:p>
        </p:txBody>
      </p:sp>
      <p:sp>
        <p:nvSpPr>
          <p:cNvPr id="62492" name="Text Box 29"/>
          <p:cNvSpPr txBox="1">
            <a:spLocks noChangeArrowheads="1"/>
          </p:cNvSpPr>
          <p:nvPr/>
        </p:nvSpPr>
        <p:spPr bwMode="auto">
          <a:xfrm>
            <a:off x="5775325" y="2982913"/>
            <a:ext cx="935038" cy="304800"/>
          </a:xfrm>
          <a:prstGeom prst="rect">
            <a:avLst/>
          </a:prstGeom>
          <a:noFill/>
          <a:ln w="9525">
            <a:noFill/>
            <a:miter lim="800000"/>
            <a:headEnd/>
            <a:tailEnd/>
          </a:ln>
        </p:spPr>
        <p:txBody>
          <a:bodyPr wrap="none">
            <a:spAutoFit/>
          </a:bodyPr>
          <a:lstStyle/>
          <a:p>
            <a:r>
              <a:rPr lang="en-US" sz="1400">
                <a:latin typeface="Times New Roman" pitchFamily="18" charset="0"/>
              </a:rPr>
              <a:t>magnitude</a:t>
            </a:r>
          </a:p>
        </p:txBody>
      </p:sp>
      <p:sp>
        <p:nvSpPr>
          <p:cNvPr id="62493" name="Text Box 30"/>
          <p:cNvSpPr txBox="1">
            <a:spLocks noChangeArrowheads="1"/>
          </p:cNvSpPr>
          <p:nvPr/>
        </p:nvSpPr>
        <p:spPr bwMode="auto">
          <a:xfrm>
            <a:off x="3733800" y="4876800"/>
            <a:ext cx="935038" cy="304800"/>
          </a:xfrm>
          <a:prstGeom prst="rect">
            <a:avLst/>
          </a:prstGeom>
          <a:noFill/>
          <a:ln w="9525">
            <a:noFill/>
            <a:miter lim="800000"/>
            <a:headEnd/>
            <a:tailEnd/>
          </a:ln>
        </p:spPr>
        <p:txBody>
          <a:bodyPr wrap="none">
            <a:spAutoFit/>
          </a:bodyPr>
          <a:lstStyle/>
          <a:p>
            <a:r>
              <a:rPr lang="en-US" sz="1400">
                <a:latin typeface="Times New Roman" pitchFamily="18" charset="0"/>
              </a:rPr>
              <a:t>magnitude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idx="4294967295"/>
          </p:nvPr>
        </p:nvSpPr>
        <p:spPr>
          <a:xfrm>
            <a:off x="0" y="0"/>
            <a:ext cx="9144000" cy="1017588"/>
          </a:xfrm>
        </p:spPr>
        <p:txBody>
          <a:bodyPr/>
          <a:lstStyle/>
          <a:p>
            <a:r>
              <a:rPr lang="en-US" sz="2800" smtClean="0"/>
              <a:t>Semantics-enabled shareable open source models of Clinical Data</a:t>
            </a:r>
          </a:p>
        </p:txBody>
      </p:sp>
      <p:sp>
        <p:nvSpPr>
          <p:cNvPr id="64514" name="Text Box 3"/>
          <p:cNvSpPr txBox="1">
            <a:spLocks noChangeArrowheads="1"/>
          </p:cNvSpPr>
          <p:nvPr/>
        </p:nvSpPr>
        <p:spPr bwMode="auto">
          <a:xfrm>
            <a:off x="263525" y="2209800"/>
            <a:ext cx="2200275" cy="376238"/>
          </a:xfrm>
          <a:prstGeom prst="rect">
            <a:avLst/>
          </a:prstGeom>
          <a:noFill/>
          <a:ln w="9525">
            <a:solidFill>
              <a:schemeClr val="tx1"/>
            </a:solidFill>
            <a:miter lim="800000"/>
            <a:headEnd/>
            <a:tailEnd/>
          </a:ln>
        </p:spPr>
        <p:txBody>
          <a:bodyPr wrap="none">
            <a:spAutoFit/>
          </a:bodyPr>
          <a:lstStyle/>
          <a:p>
            <a:r>
              <a:rPr lang="en-US" sz="1800">
                <a:latin typeface="Times New Roman" pitchFamily="18" charset="0"/>
              </a:rPr>
              <a:t>Healthcare Provider 1</a:t>
            </a:r>
          </a:p>
        </p:txBody>
      </p:sp>
      <p:sp>
        <p:nvSpPr>
          <p:cNvPr id="64515" name="Text Box 4"/>
          <p:cNvSpPr txBox="1">
            <a:spLocks noChangeArrowheads="1"/>
          </p:cNvSpPr>
          <p:nvPr/>
        </p:nvSpPr>
        <p:spPr bwMode="auto">
          <a:xfrm>
            <a:off x="263525" y="3048000"/>
            <a:ext cx="2200275" cy="376238"/>
          </a:xfrm>
          <a:prstGeom prst="rect">
            <a:avLst/>
          </a:prstGeom>
          <a:noFill/>
          <a:ln w="9525">
            <a:solidFill>
              <a:schemeClr val="tx1"/>
            </a:solidFill>
            <a:miter lim="800000"/>
            <a:headEnd/>
            <a:tailEnd/>
          </a:ln>
        </p:spPr>
        <p:txBody>
          <a:bodyPr wrap="none">
            <a:spAutoFit/>
          </a:bodyPr>
          <a:lstStyle/>
          <a:p>
            <a:r>
              <a:rPr lang="en-US" sz="1800">
                <a:latin typeface="Times New Roman" pitchFamily="18" charset="0"/>
              </a:rPr>
              <a:t>Healthcare Provider 2</a:t>
            </a:r>
          </a:p>
        </p:txBody>
      </p:sp>
      <p:sp>
        <p:nvSpPr>
          <p:cNvPr id="64516" name="Text Box 5"/>
          <p:cNvSpPr txBox="1">
            <a:spLocks noChangeArrowheads="1"/>
          </p:cNvSpPr>
          <p:nvPr/>
        </p:nvSpPr>
        <p:spPr bwMode="auto">
          <a:xfrm rot="5400000">
            <a:off x="933450" y="3805238"/>
            <a:ext cx="615950" cy="609600"/>
          </a:xfrm>
          <a:prstGeom prst="rect">
            <a:avLst/>
          </a:prstGeom>
          <a:noFill/>
          <a:ln w="9525">
            <a:noFill/>
            <a:miter lim="800000"/>
            <a:headEnd/>
            <a:tailEnd/>
          </a:ln>
        </p:spPr>
        <p:txBody>
          <a:bodyPr wrap="none">
            <a:spAutoFit/>
          </a:bodyPr>
          <a:lstStyle/>
          <a:p>
            <a:r>
              <a:rPr lang="en-US" sz="3400">
                <a:latin typeface="Times New Roman" pitchFamily="18" charset="0"/>
              </a:rPr>
              <a:t>…</a:t>
            </a:r>
          </a:p>
        </p:txBody>
      </p:sp>
      <p:sp>
        <p:nvSpPr>
          <p:cNvPr id="64517" name="Text Box 6"/>
          <p:cNvSpPr txBox="1">
            <a:spLocks noChangeArrowheads="1"/>
          </p:cNvSpPr>
          <p:nvPr/>
        </p:nvSpPr>
        <p:spPr bwMode="auto">
          <a:xfrm>
            <a:off x="263525" y="4572000"/>
            <a:ext cx="2251075" cy="376238"/>
          </a:xfrm>
          <a:prstGeom prst="rect">
            <a:avLst/>
          </a:prstGeom>
          <a:noFill/>
          <a:ln w="9525">
            <a:solidFill>
              <a:schemeClr val="tx1"/>
            </a:solidFill>
            <a:miter lim="800000"/>
            <a:headEnd/>
            <a:tailEnd/>
          </a:ln>
        </p:spPr>
        <p:txBody>
          <a:bodyPr wrap="none">
            <a:spAutoFit/>
          </a:bodyPr>
          <a:lstStyle/>
          <a:p>
            <a:r>
              <a:rPr lang="en-US" sz="1800">
                <a:latin typeface="Times New Roman" pitchFamily="18" charset="0"/>
              </a:rPr>
              <a:t>Healthcare Provider N</a:t>
            </a:r>
          </a:p>
        </p:txBody>
      </p:sp>
      <p:sp>
        <p:nvSpPr>
          <p:cNvPr id="64518" name="Text Box 7"/>
          <p:cNvSpPr txBox="1">
            <a:spLocks noChangeArrowheads="1"/>
          </p:cNvSpPr>
          <p:nvPr/>
        </p:nvSpPr>
        <p:spPr bwMode="auto">
          <a:xfrm>
            <a:off x="4410075" y="1860550"/>
            <a:ext cx="1228725" cy="3397250"/>
          </a:xfrm>
          <a:prstGeom prst="rect">
            <a:avLst/>
          </a:prstGeom>
          <a:noFill/>
          <a:ln w="9525">
            <a:solidFill>
              <a:schemeClr val="tx1"/>
            </a:solidFill>
            <a:miter lim="800000"/>
            <a:headEnd/>
            <a:tailEnd/>
          </a:ln>
        </p:spPr>
        <p:txBody>
          <a:bodyPr wrap="none">
            <a:spAutoFit/>
          </a:bodyPr>
          <a:lstStyle/>
          <a:p>
            <a:r>
              <a:rPr lang="en-US" sz="1800">
                <a:latin typeface="Times New Roman" pitchFamily="18" charset="0"/>
              </a:rPr>
              <a:t>Open</a:t>
            </a:r>
          </a:p>
          <a:p>
            <a:r>
              <a:rPr lang="en-US" sz="1800">
                <a:latin typeface="Times New Roman" pitchFamily="18" charset="0"/>
              </a:rPr>
              <a:t>Source</a:t>
            </a:r>
          </a:p>
          <a:p>
            <a:r>
              <a:rPr lang="en-US" sz="1800">
                <a:latin typeface="Times New Roman" pitchFamily="18" charset="0"/>
              </a:rPr>
              <a:t>Clinical</a:t>
            </a:r>
          </a:p>
          <a:p>
            <a:r>
              <a:rPr lang="en-US" sz="1800">
                <a:latin typeface="Times New Roman" pitchFamily="18" charset="0"/>
              </a:rPr>
              <a:t>Models</a:t>
            </a:r>
          </a:p>
          <a:p>
            <a:pPr>
              <a:buFontTx/>
              <a:buChar char="-"/>
            </a:pPr>
            <a:r>
              <a:rPr lang="en-US" sz="1800">
                <a:latin typeface="Times New Roman" pitchFamily="18" charset="0"/>
              </a:rPr>
              <a:t> DCM</a:t>
            </a:r>
          </a:p>
          <a:p>
            <a:pPr>
              <a:buFontTx/>
              <a:buChar char="-"/>
            </a:pPr>
            <a:r>
              <a:rPr lang="en-US" sz="1800">
                <a:latin typeface="Times New Roman" pitchFamily="18" charset="0"/>
              </a:rPr>
              <a:t> SDTM</a:t>
            </a:r>
          </a:p>
          <a:p>
            <a:pPr>
              <a:buFontTx/>
              <a:buChar char="-"/>
            </a:pPr>
            <a:r>
              <a:rPr lang="en-US" sz="1800">
                <a:latin typeface="Times New Roman" pitchFamily="18" charset="0"/>
              </a:rPr>
              <a:t> BRIDG</a:t>
            </a:r>
          </a:p>
          <a:p>
            <a:pPr>
              <a:buFontTx/>
              <a:buChar char="-"/>
            </a:pPr>
            <a:r>
              <a:rPr lang="en-US" sz="1800">
                <a:latin typeface="Times New Roman" pitchFamily="18" charset="0"/>
              </a:rPr>
              <a:t> Snomed</a:t>
            </a:r>
          </a:p>
          <a:p>
            <a:pPr>
              <a:buFontTx/>
              <a:buChar char="-"/>
            </a:pPr>
            <a:r>
              <a:rPr lang="en-US" sz="1800">
                <a:latin typeface="Times New Roman" pitchFamily="18" charset="0"/>
              </a:rPr>
              <a:t> MedDRA</a:t>
            </a:r>
          </a:p>
          <a:p>
            <a:pPr>
              <a:buFontTx/>
              <a:buChar char="-"/>
            </a:pPr>
            <a:r>
              <a:rPr lang="en-US" sz="1800">
                <a:latin typeface="Times New Roman" pitchFamily="18" charset="0"/>
              </a:rPr>
              <a:t> NCIT</a:t>
            </a:r>
          </a:p>
          <a:p>
            <a:pPr>
              <a:buFontTx/>
              <a:buChar char="-"/>
            </a:pPr>
            <a:endParaRPr lang="en-US" sz="1800">
              <a:latin typeface="Times New Roman" pitchFamily="18" charset="0"/>
            </a:endParaRPr>
          </a:p>
          <a:p>
            <a:r>
              <a:rPr lang="en-US" sz="1800">
                <a:latin typeface="Times New Roman" pitchFamily="18" charset="0"/>
              </a:rPr>
              <a:t>…..</a:t>
            </a:r>
          </a:p>
        </p:txBody>
      </p:sp>
      <p:sp>
        <p:nvSpPr>
          <p:cNvPr id="64519" name="Text Box 8"/>
          <p:cNvSpPr txBox="1">
            <a:spLocks noChangeArrowheads="1"/>
          </p:cNvSpPr>
          <p:nvPr/>
        </p:nvSpPr>
        <p:spPr bwMode="auto">
          <a:xfrm>
            <a:off x="7312025" y="1985963"/>
            <a:ext cx="1590675" cy="376237"/>
          </a:xfrm>
          <a:prstGeom prst="rect">
            <a:avLst/>
          </a:prstGeom>
          <a:noFill/>
          <a:ln w="9525">
            <a:solidFill>
              <a:schemeClr val="tx1"/>
            </a:solidFill>
            <a:miter lim="800000"/>
            <a:headEnd/>
            <a:tailEnd/>
          </a:ln>
        </p:spPr>
        <p:txBody>
          <a:bodyPr wrap="none">
            <a:spAutoFit/>
          </a:bodyPr>
          <a:lstStyle/>
          <a:p>
            <a:r>
              <a:rPr lang="en-US" sz="1800">
                <a:latin typeface="Times New Roman" pitchFamily="18" charset="0"/>
              </a:rPr>
              <a:t>Clinical Trial 1</a:t>
            </a:r>
          </a:p>
        </p:txBody>
      </p:sp>
      <p:sp>
        <p:nvSpPr>
          <p:cNvPr id="64520" name="Text Box 9"/>
          <p:cNvSpPr txBox="1">
            <a:spLocks noChangeArrowheads="1"/>
          </p:cNvSpPr>
          <p:nvPr/>
        </p:nvSpPr>
        <p:spPr bwMode="auto">
          <a:xfrm>
            <a:off x="7312025" y="2824163"/>
            <a:ext cx="1590675" cy="376237"/>
          </a:xfrm>
          <a:prstGeom prst="rect">
            <a:avLst/>
          </a:prstGeom>
          <a:noFill/>
          <a:ln w="9525">
            <a:solidFill>
              <a:schemeClr val="tx1"/>
            </a:solidFill>
            <a:miter lim="800000"/>
            <a:headEnd/>
            <a:tailEnd/>
          </a:ln>
        </p:spPr>
        <p:txBody>
          <a:bodyPr wrap="none">
            <a:spAutoFit/>
          </a:bodyPr>
          <a:lstStyle/>
          <a:p>
            <a:r>
              <a:rPr lang="en-US" sz="1800">
                <a:latin typeface="Times New Roman" pitchFamily="18" charset="0"/>
              </a:rPr>
              <a:t>Clinical Trial 2</a:t>
            </a:r>
          </a:p>
        </p:txBody>
      </p:sp>
      <p:sp>
        <p:nvSpPr>
          <p:cNvPr id="64521" name="Text Box 10"/>
          <p:cNvSpPr txBox="1">
            <a:spLocks noChangeArrowheads="1"/>
          </p:cNvSpPr>
          <p:nvPr/>
        </p:nvSpPr>
        <p:spPr bwMode="auto">
          <a:xfrm rot="5400000">
            <a:off x="7981950" y="3581400"/>
            <a:ext cx="615950" cy="609600"/>
          </a:xfrm>
          <a:prstGeom prst="rect">
            <a:avLst/>
          </a:prstGeom>
          <a:noFill/>
          <a:ln w="9525">
            <a:noFill/>
            <a:miter lim="800000"/>
            <a:headEnd/>
            <a:tailEnd/>
          </a:ln>
        </p:spPr>
        <p:txBody>
          <a:bodyPr wrap="none">
            <a:spAutoFit/>
          </a:bodyPr>
          <a:lstStyle/>
          <a:p>
            <a:r>
              <a:rPr lang="en-US" sz="3400">
                <a:latin typeface="Times New Roman" pitchFamily="18" charset="0"/>
              </a:rPr>
              <a:t>…</a:t>
            </a:r>
          </a:p>
        </p:txBody>
      </p:sp>
      <p:sp>
        <p:nvSpPr>
          <p:cNvPr id="64522" name="Text Box 11"/>
          <p:cNvSpPr txBox="1">
            <a:spLocks noChangeArrowheads="1"/>
          </p:cNvSpPr>
          <p:nvPr/>
        </p:nvSpPr>
        <p:spPr bwMode="auto">
          <a:xfrm>
            <a:off x="7312025" y="4348163"/>
            <a:ext cx="1679575" cy="376237"/>
          </a:xfrm>
          <a:prstGeom prst="rect">
            <a:avLst/>
          </a:prstGeom>
          <a:noFill/>
          <a:ln w="9525">
            <a:solidFill>
              <a:schemeClr val="tx1"/>
            </a:solidFill>
            <a:miter lim="800000"/>
            <a:headEnd/>
            <a:tailEnd/>
          </a:ln>
        </p:spPr>
        <p:txBody>
          <a:bodyPr wrap="none">
            <a:spAutoFit/>
          </a:bodyPr>
          <a:lstStyle/>
          <a:p>
            <a:r>
              <a:rPr lang="en-US" sz="1800">
                <a:latin typeface="Times New Roman" pitchFamily="18" charset="0"/>
              </a:rPr>
              <a:t>Clinical Trial M</a:t>
            </a:r>
          </a:p>
        </p:txBody>
      </p:sp>
      <p:grpSp>
        <p:nvGrpSpPr>
          <p:cNvPr id="64523" name="Group 12"/>
          <p:cNvGrpSpPr>
            <a:grpSpLocks/>
          </p:cNvGrpSpPr>
          <p:nvPr/>
        </p:nvGrpSpPr>
        <p:grpSpPr bwMode="auto">
          <a:xfrm>
            <a:off x="2667000" y="3060700"/>
            <a:ext cx="1676400" cy="825500"/>
            <a:chOff x="1680" y="1928"/>
            <a:chExt cx="1056" cy="520"/>
          </a:xfrm>
        </p:grpSpPr>
        <p:sp>
          <p:nvSpPr>
            <p:cNvPr id="64527" name="AutoShape 13"/>
            <p:cNvSpPr>
              <a:spLocks noChangeArrowheads="1"/>
            </p:cNvSpPr>
            <p:nvPr/>
          </p:nvSpPr>
          <p:spPr bwMode="auto">
            <a:xfrm>
              <a:off x="1680" y="2064"/>
              <a:ext cx="1056" cy="240"/>
            </a:xfrm>
            <a:prstGeom prst="leftRightArrow">
              <a:avLst>
                <a:gd name="adj1" fmla="val 50000"/>
                <a:gd name="adj2" fmla="val 88000"/>
              </a:avLst>
            </a:prstGeom>
            <a:noFill/>
            <a:ln w="9525">
              <a:solidFill>
                <a:schemeClr val="tx1"/>
              </a:solidFill>
              <a:miter lim="800000"/>
              <a:headEnd/>
              <a:tailEnd/>
            </a:ln>
          </p:spPr>
          <p:txBody>
            <a:bodyPr wrap="none" anchor="ctr"/>
            <a:lstStyle/>
            <a:p>
              <a:endParaRPr lang="en-US"/>
            </a:p>
          </p:txBody>
        </p:sp>
        <p:sp>
          <p:nvSpPr>
            <p:cNvPr id="64528" name="Text Box 14"/>
            <p:cNvSpPr txBox="1">
              <a:spLocks noChangeArrowheads="1"/>
            </p:cNvSpPr>
            <p:nvPr/>
          </p:nvSpPr>
          <p:spPr bwMode="auto">
            <a:xfrm>
              <a:off x="1872" y="1928"/>
              <a:ext cx="793" cy="520"/>
            </a:xfrm>
            <a:prstGeom prst="rect">
              <a:avLst/>
            </a:prstGeom>
            <a:noFill/>
            <a:ln w="9525">
              <a:noFill/>
              <a:miter lim="800000"/>
              <a:headEnd/>
              <a:tailEnd/>
            </a:ln>
          </p:spPr>
          <p:txBody>
            <a:bodyPr wrap="none">
              <a:spAutoFit/>
            </a:bodyPr>
            <a:lstStyle/>
            <a:p>
              <a:r>
                <a:rPr lang="en-US" sz="1600">
                  <a:latin typeface="Times New Roman" pitchFamily="18" charset="0"/>
                </a:rPr>
                <a:t>Clinical</a:t>
              </a:r>
            </a:p>
            <a:p>
              <a:endParaRPr lang="en-US" sz="1600">
                <a:latin typeface="Times New Roman" pitchFamily="18" charset="0"/>
              </a:endParaRPr>
            </a:p>
            <a:p>
              <a:r>
                <a:rPr lang="en-US" sz="1600">
                  <a:latin typeface="Times New Roman" pitchFamily="18" charset="0"/>
                </a:rPr>
                <a:t>Observations</a:t>
              </a:r>
            </a:p>
          </p:txBody>
        </p:sp>
      </p:grpSp>
      <p:grpSp>
        <p:nvGrpSpPr>
          <p:cNvPr id="64524" name="Group 15"/>
          <p:cNvGrpSpPr>
            <a:grpSpLocks/>
          </p:cNvGrpSpPr>
          <p:nvPr/>
        </p:nvGrpSpPr>
        <p:grpSpPr bwMode="auto">
          <a:xfrm>
            <a:off x="5715000" y="3213100"/>
            <a:ext cx="1676400" cy="825500"/>
            <a:chOff x="1680" y="1928"/>
            <a:chExt cx="1056" cy="520"/>
          </a:xfrm>
        </p:grpSpPr>
        <p:sp>
          <p:nvSpPr>
            <p:cNvPr id="64525" name="AutoShape 16"/>
            <p:cNvSpPr>
              <a:spLocks noChangeArrowheads="1"/>
            </p:cNvSpPr>
            <p:nvPr/>
          </p:nvSpPr>
          <p:spPr bwMode="auto">
            <a:xfrm>
              <a:off x="1680" y="2064"/>
              <a:ext cx="1056" cy="240"/>
            </a:xfrm>
            <a:prstGeom prst="leftRightArrow">
              <a:avLst>
                <a:gd name="adj1" fmla="val 50000"/>
                <a:gd name="adj2" fmla="val 88000"/>
              </a:avLst>
            </a:prstGeom>
            <a:noFill/>
            <a:ln w="9525">
              <a:solidFill>
                <a:schemeClr val="tx1"/>
              </a:solidFill>
              <a:miter lim="800000"/>
              <a:headEnd/>
              <a:tailEnd/>
            </a:ln>
          </p:spPr>
          <p:txBody>
            <a:bodyPr wrap="none" anchor="ctr"/>
            <a:lstStyle/>
            <a:p>
              <a:endParaRPr lang="en-US"/>
            </a:p>
          </p:txBody>
        </p:sp>
        <p:sp>
          <p:nvSpPr>
            <p:cNvPr id="64526" name="Text Box 17"/>
            <p:cNvSpPr txBox="1">
              <a:spLocks noChangeArrowheads="1"/>
            </p:cNvSpPr>
            <p:nvPr/>
          </p:nvSpPr>
          <p:spPr bwMode="auto">
            <a:xfrm>
              <a:off x="1872" y="1928"/>
              <a:ext cx="793" cy="520"/>
            </a:xfrm>
            <a:prstGeom prst="rect">
              <a:avLst/>
            </a:prstGeom>
            <a:noFill/>
            <a:ln w="9525">
              <a:noFill/>
              <a:miter lim="800000"/>
              <a:headEnd/>
              <a:tailEnd/>
            </a:ln>
          </p:spPr>
          <p:txBody>
            <a:bodyPr wrap="none">
              <a:spAutoFit/>
            </a:bodyPr>
            <a:lstStyle/>
            <a:p>
              <a:r>
                <a:rPr lang="en-US" sz="1600">
                  <a:latin typeface="Times New Roman" pitchFamily="18" charset="0"/>
                </a:rPr>
                <a:t>Clinical</a:t>
              </a:r>
            </a:p>
            <a:p>
              <a:endParaRPr lang="en-US" sz="1600">
                <a:latin typeface="Times New Roman" pitchFamily="18" charset="0"/>
              </a:endParaRPr>
            </a:p>
            <a:p>
              <a:r>
                <a:rPr lang="en-US" sz="1600">
                  <a:latin typeface="Times New Roman" pitchFamily="18" charset="0"/>
                </a:rPr>
                <a:t>Observations</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4" name="Rectangle 4"/>
          <p:cNvSpPr>
            <a:spLocks noChangeArrowheads="1"/>
          </p:cNvSpPr>
          <p:nvPr/>
        </p:nvSpPr>
        <p:spPr bwMode="auto">
          <a:xfrm rot="16200000">
            <a:off x="3953668" y="4148932"/>
            <a:ext cx="646113" cy="2451100"/>
          </a:xfrm>
          <a:prstGeom prst="rect">
            <a:avLst/>
          </a:prstGeom>
          <a:gradFill rotWithShape="1">
            <a:gsLst>
              <a:gs pos="0">
                <a:srgbClr val="FF3300"/>
              </a:gs>
              <a:gs pos="50000">
                <a:schemeClr val="bg1"/>
              </a:gs>
              <a:gs pos="100000">
                <a:srgbClr val="FF3300"/>
              </a:gs>
            </a:gsLst>
            <a:lin ang="5400000" scaled="1"/>
          </a:gradFill>
          <a:ln w="9525">
            <a:solidFill>
              <a:schemeClr val="tx1"/>
            </a:solidFill>
            <a:miter lim="800000"/>
            <a:headEnd/>
            <a:tailEnd/>
          </a:ln>
          <a:effectLst/>
        </p:spPr>
        <p:txBody>
          <a:bodyPr vert="eaVert" wrap="none" anchor="ctr"/>
          <a:lstStyle/>
          <a:p>
            <a:pPr algn="ctr" eaLnBrk="0" hangingPunct="0">
              <a:defRPr/>
            </a:pPr>
            <a:r>
              <a:rPr lang="en-US">
                <a:latin typeface="Times" pitchFamily="18" charset="0"/>
                <a:cs typeface="+mn-cs"/>
              </a:rPr>
              <a:t>CDISC</a:t>
            </a:r>
          </a:p>
        </p:txBody>
      </p:sp>
      <p:sp>
        <p:nvSpPr>
          <p:cNvPr id="66562" name="Line 5"/>
          <p:cNvSpPr>
            <a:spLocks noChangeShapeType="1"/>
          </p:cNvSpPr>
          <p:nvPr/>
        </p:nvSpPr>
        <p:spPr bwMode="auto">
          <a:xfrm flipH="1">
            <a:off x="5883275" y="1100138"/>
            <a:ext cx="44450" cy="5059362"/>
          </a:xfrm>
          <a:prstGeom prst="line">
            <a:avLst/>
          </a:prstGeom>
          <a:noFill/>
          <a:ln w="76200" cmpd="tri">
            <a:solidFill>
              <a:srgbClr val="63668D"/>
            </a:solidFill>
            <a:round/>
            <a:headEnd/>
            <a:tailEnd/>
          </a:ln>
        </p:spPr>
        <p:txBody>
          <a:bodyPr/>
          <a:lstStyle/>
          <a:p>
            <a:endParaRPr lang="en-US"/>
          </a:p>
        </p:txBody>
      </p:sp>
      <p:sp>
        <p:nvSpPr>
          <p:cNvPr id="834566" name="Rectangle 6"/>
          <p:cNvSpPr>
            <a:spLocks noChangeArrowheads="1"/>
          </p:cNvSpPr>
          <p:nvPr/>
        </p:nvSpPr>
        <p:spPr bwMode="auto">
          <a:xfrm rot="16200000">
            <a:off x="7309644" y="4121944"/>
            <a:ext cx="660400" cy="2452688"/>
          </a:xfrm>
          <a:prstGeom prst="rect">
            <a:avLst/>
          </a:prstGeom>
          <a:gradFill rotWithShape="1">
            <a:gsLst>
              <a:gs pos="0">
                <a:schemeClr val="accent1"/>
              </a:gs>
              <a:gs pos="50000">
                <a:schemeClr val="bg1"/>
              </a:gs>
              <a:gs pos="100000">
                <a:schemeClr val="accent1"/>
              </a:gs>
            </a:gsLst>
            <a:lin ang="5400000" scaled="1"/>
          </a:gradFill>
          <a:ln w="9525">
            <a:solidFill>
              <a:schemeClr val="tx1"/>
            </a:solidFill>
            <a:miter lim="800000"/>
            <a:headEnd/>
            <a:tailEnd/>
          </a:ln>
          <a:effectLst/>
        </p:spPr>
        <p:txBody>
          <a:bodyPr vert="eaVert" wrap="none" anchor="ctr"/>
          <a:lstStyle/>
          <a:p>
            <a:pPr algn="ctr" eaLnBrk="0" hangingPunct="0">
              <a:defRPr/>
            </a:pPr>
            <a:r>
              <a:rPr lang="en-US">
                <a:latin typeface="Times" pitchFamily="18" charset="0"/>
                <a:cs typeface="+mn-cs"/>
              </a:rPr>
              <a:t>HL7</a:t>
            </a:r>
          </a:p>
        </p:txBody>
      </p:sp>
      <p:sp>
        <p:nvSpPr>
          <p:cNvPr id="834568" name="AutoShape 8"/>
          <p:cNvSpPr>
            <a:spLocks noChangeArrowheads="1"/>
          </p:cNvSpPr>
          <p:nvPr/>
        </p:nvSpPr>
        <p:spPr bwMode="auto">
          <a:xfrm rot="16200000">
            <a:off x="7162801" y="1609725"/>
            <a:ext cx="857250" cy="2638425"/>
          </a:xfrm>
          <a:prstGeom prst="flowChartMagneticDisk">
            <a:avLst/>
          </a:prstGeom>
          <a:gradFill rotWithShape="1">
            <a:gsLst>
              <a:gs pos="0">
                <a:srgbClr val="D78F1F"/>
              </a:gs>
              <a:gs pos="50000">
                <a:schemeClr val="bg1"/>
              </a:gs>
              <a:gs pos="100000">
                <a:srgbClr val="D78F1F"/>
              </a:gs>
            </a:gsLst>
            <a:lin ang="5400000" scaled="1"/>
          </a:gradFill>
          <a:ln w="9525">
            <a:solidFill>
              <a:schemeClr val="tx1"/>
            </a:solidFill>
            <a:round/>
            <a:headEnd/>
            <a:tailEnd/>
          </a:ln>
          <a:effectLst/>
        </p:spPr>
        <p:txBody>
          <a:bodyPr vert="eaVert" wrap="none" anchor="ctr"/>
          <a:lstStyle/>
          <a:p>
            <a:pPr algn="ctr" eaLnBrk="0" hangingPunct="0">
              <a:defRPr/>
            </a:pPr>
            <a:r>
              <a:rPr lang="en-US">
                <a:latin typeface="Times" pitchFamily="18" charset="0"/>
                <a:cs typeface="+mn-cs"/>
              </a:rPr>
              <a:t>EMR</a:t>
            </a:r>
          </a:p>
        </p:txBody>
      </p:sp>
      <p:sp>
        <p:nvSpPr>
          <p:cNvPr id="834569" name="Rectangle 9"/>
          <p:cNvSpPr>
            <a:spLocks noChangeArrowheads="1"/>
          </p:cNvSpPr>
          <p:nvPr/>
        </p:nvSpPr>
        <p:spPr bwMode="auto">
          <a:xfrm rot="16200000">
            <a:off x="3808412" y="450851"/>
            <a:ext cx="1000125" cy="2305050"/>
          </a:xfrm>
          <a:prstGeom prst="rect">
            <a:avLst/>
          </a:prstGeom>
          <a:gradFill rotWithShape="1">
            <a:gsLst>
              <a:gs pos="0">
                <a:srgbClr val="FF3300"/>
              </a:gs>
              <a:gs pos="50000">
                <a:schemeClr val="bg1"/>
              </a:gs>
              <a:gs pos="100000">
                <a:srgbClr val="FF3300"/>
              </a:gs>
            </a:gsLst>
            <a:lin ang="5400000" scaled="1"/>
          </a:gradFill>
          <a:ln w="9525">
            <a:solidFill>
              <a:schemeClr val="tx1"/>
            </a:solidFill>
            <a:miter lim="800000"/>
            <a:headEnd/>
            <a:tailEnd/>
          </a:ln>
          <a:effectLst/>
        </p:spPr>
        <p:txBody>
          <a:bodyPr vert="eaVert" wrap="none" anchor="ctr"/>
          <a:lstStyle/>
          <a:p>
            <a:pPr algn="ctr" eaLnBrk="0" hangingPunct="0">
              <a:defRPr/>
            </a:pPr>
            <a:r>
              <a:rPr lang="en-US">
                <a:latin typeface="Times" pitchFamily="18" charset="0"/>
                <a:cs typeface="+mn-cs"/>
              </a:rPr>
              <a:t>Clinical Trial </a:t>
            </a:r>
          </a:p>
          <a:p>
            <a:pPr algn="ctr" eaLnBrk="0" hangingPunct="0">
              <a:defRPr/>
            </a:pPr>
            <a:r>
              <a:rPr lang="en-US">
                <a:latin typeface="Times" pitchFamily="18" charset="0"/>
                <a:cs typeface="+mn-cs"/>
              </a:rPr>
              <a:t>Eligibility</a:t>
            </a:r>
          </a:p>
        </p:txBody>
      </p:sp>
      <p:sp>
        <p:nvSpPr>
          <p:cNvPr id="834570" name="Rectangle 10"/>
          <p:cNvSpPr>
            <a:spLocks noChangeArrowheads="1"/>
          </p:cNvSpPr>
          <p:nvPr/>
        </p:nvSpPr>
        <p:spPr bwMode="auto">
          <a:xfrm rot="16200000">
            <a:off x="7135812" y="452438"/>
            <a:ext cx="969963" cy="2319338"/>
          </a:xfrm>
          <a:prstGeom prst="rect">
            <a:avLst/>
          </a:prstGeom>
          <a:gradFill rotWithShape="1">
            <a:gsLst>
              <a:gs pos="0">
                <a:schemeClr val="accent1"/>
              </a:gs>
              <a:gs pos="50000">
                <a:schemeClr val="bg1"/>
              </a:gs>
              <a:gs pos="100000">
                <a:schemeClr val="accent1"/>
              </a:gs>
            </a:gsLst>
            <a:lin ang="5400000" scaled="1"/>
          </a:gradFill>
          <a:ln w="9525">
            <a:solidFill>
              <a:schemeClr val="tx1"/>
            </a:solidFill>
            <a:miter lim="800000"/>
            <a:headEnd/>
            <a:tailEnd/>
          </a:ln>
          <a:effectLst/>
        </p:spPr>
        <p:txBody>
          <a:bodyPr vert="eaVert" wrap="none" anchor="ctr"/>
          <a:lstStyle/>
          <a:p>
            <a:pPr algn="ctr" eaLnBrk="0" hangingPunct="0">
              <a:defRPr/>
            </a:pPr>
            <a:r>
              <a:rPr lang="en-US">
                <a:latin typeface="Times" pitchFamily="18" charset="0"/>
                <a:cs typeface="+mn-cs"/>
              </a:rPr>
              <a:t>Patient </a:t>
            </a:r>
          </a:p>
          <a:p>
            <a:pPr algn="ctr" eaLnBrk="0" hangingPunct="0">
              <a:defRPr/>
            </a:pPr>
            <a:r>
              <a:rPr lang="en-US">
                <a:latin typeface="Times" pitchFamily="18" charset="0"/>
                <a:cs typeface="+mn-cs"/>
              </a:rPr>
              <a:t>Characteristics</a:t>
            </a:r>
          </a:p>
        </p:txBody>
      </p:sp>
      <p:sp>
        <p:nvSpPr>
          <p:cNvPr id="834571" name="AutoShape 11"/>
          <p:cNvSpPr>
            <a:spLocks noChangeArrowheads="1"/>
          </p:cNvSpPr>
          <p:nvPr/>
        </p:nvSpPr>
        <p:spPr bwMode="auto">
          <a:xfrm rot="16200000">
            <a:off x="3831432" y="1597818"/>
            <a:ext cx="857250" cy="2671763"/>
          </a:xfrm>
          <a:prstGeom prst="flowChartMagneticDisk">
            <a:avLst/>
          </a:prstGeom>
          <a:gradFill rotWithShape="1">
            <a:gsLst>
              <a:gs pos="0">
                <a:srgbClr val="D78F1F"/>
              </a:gs>
              <a:gs pos="50000">
                <a:schemeClr val="bg1"/>
              </a:gs>
              <a:gs pos="100000">
                <a:srgbClr val="D78F1F"/>
              </a:gs>
            </a:gsLst>
            <a:lin ang="5400000" scaled="1"/>
          </a:gradFill>
          <a:ln w="9525">
            <a:solidFill>
              <a:schemeClr val="tx1"/>
            </a:solidFill>
            <a:round/>
            <a:headEnd/>
            <a:tailEnd/>
          </a:ln>
          <a:effectLst/>
        </p:spPr>
        <p:txBody>
          <a:bodyPr vert="eaVert" wrap="none" anchor="ctr"/>
          <a:lstStyle/>
          <a:p>
            <a:pPr algn="ctr" eaLnBrk="0" hangingPunct="0">
              <a:defRPr/>
            </a:pPr>
            <a:r>
              <a:rPr lang="en-US">
                <a:latin typeface="Times" pitchFamily="18" charset="0"/>
                <a:cs typeface="+mn-cs"/>
              </a:rPr>
              <a:t>Research </a:t>
            </a:r>
          </a:p>
          <a:p>
            <a:pPr algn="ctr" eaLnBrk="0" hangingPunct="0">
              <a:defRPr/>
            </a:pPr>
            <a:r>
              <a:rPr lang="en-US">
                <a:latin typeface="Times" pitchFamily="18" charset="0"/>
                <a:cs typeface="+mn-cs"/>
              </a:rPr>
              <a:t>Protocols</a:t>
            </a:r>
          </a:p>
        </p:txBody>
      </p:sp>
      <p:sp>
        <p:nvSpPr>
          <p:cNvPr id="66568" name="Rectangle 12"/>
          <p:cNvSpPr>
            <a:spLocks noChangeArrowheads="1"/>
          </p:cNvSpPr>
          <p:nvPr/>
        </p:nvSpPr>
        <p:spPr bwMode="auto">
          <a:xfrm>
            <a:off x="395288" y="188913"/>
            <a:ext cx="8382000" cy="533400"/>
          </a:xfrm>
          <a:prstGeom prst="rect">
            <a:avLst/>
          </a:prstGeom>
          <a:noFill/>
          <a:ln w="9525">
            <a:noFill/>
            <a:miter lim="800000"/>
            <a:headEnd/>
            <a:tailEnd/>
          </a:ln>
        </p:spPr>
        <p:txBody>
          <a:bodyPr anchor="ctr"/>
          <a:lstStyle/>
          <a:p>
            <a:r>
              <a:rPr lang="en-US" sz="3200" b="1">
                <a:solidFill>
                  <a:srgbClr val="61808B"/>
                </a:solidFill>
                <a:latin typeface="Arial" charset="0"/>
              </a:rPr>
              <a:t>Clinical Observations Interoperability</a:t>
            </a:r>
          </a:p>
        </p:txBody>
      </p:sp>
      <p:sp>
        <p:nvSpPr>
          <p:cNvPr id="834573" name="Rectangle 13"/>
          <p:cNvSpPr>
            <a:spLocks noChangeArrowheads="1"/>
          </p:cNvSpPr>
          <p:nvPr/>
        </p:nvSpPr>
        <p:spPr bwMode="auto">
          <a:xfrm rot="16200000">
            <a:off x="3971131" y="2926557"/>
            <a:ext cx="646113" cy="2451100"/>
          </a:xfrm>
          <a:prstGeom prst="rect">
            <a:avLst/>
          </a:prstGeom>
          <a:gradFill rotWithShape="1">
            <a:gsLst>
              <a:gs pos="0">
                <a:srgbClr val="FF3300"/>
              </a:gs>
              <a:gs pos="50000">
                <a:schemeClr val="bg1"/>
              </a:gs>
              <a:gs pos="100000">
                <a:srgbClr val="FF3300"/>
              </a:gs>
            </a:gsLst>
            <a:lin ang="5400000" scaled="1"/>
          </a:gradFill>
          <a:ln w="9525">
            <a:solidFill>
              <a:schemeClr val="tx1"/>
            </a:solidFill>
            <a:miter lim="800000"/>
            <a:headEnd/>
            <a:tailEnd/>
          </a:ln>
          <a:effectLst/>
        </p:spPr>
        <p:txBody>
          <a:bodyPr vert="eaVert" wrap="none" anchor="ctr"/>
          <a:lstStyle/>
          <a:p>
            <a:pPr algn="ctr" eaLnBrk="0" hangingPunct="0">
              <a:defRPr/>
            </a:pPr>
            <a:r>
              <a:rPr lang="en-US">
                <a:latin typeface="Times" pitchFamily="18" charset="0"/>
                <a:cs typeface="+mn-cs"/>
              </a:rPr>
              <a:t>SDTM</a:t>
            </a:r>
          </a:p>
        </p:txBody>
      </p:sp>
      <p:sp>
        <p:nvSpPr>
          <p:cNvPr id="834574" name="Rectangle 14"/>
          <p:cNvSpPr>
            <a:spLocks noChangeArrowheads="1"/>
          </p:cNvSpPr>
          <p:nvPr/>
        </p:nvSpPr>
        <p:spPr bwMode="auto">
          <a:xfrm rot="16200000">
            <a:off x="7304881" y="2893219"/>
            <a:ext cx="644525" cy="2452688"/>
          </a:xfrm>
          <a:prstGeom prst="rect">
            <a:avLst/>
          </a:prstGeom>
          <a:gradFill rotWithShape="1">
            <a:gsLst>
              <a:gs pos="0">
                <a:schemeClr val="accent1"/>
              </a:gs>
              <a:gs pos="50000">
                <a:schemeClr val="bg1"/>
              </a:gs>
              <a:gs pos="100000">
                <a:schemeClr val="accent1"/>
              </a:gs>
            </a:gsLst>
            <a:lin ang="5400000" scaled="1"/>
          </a:gradFill>
          <a:ln w="9525">
            <a:solidFill>
              <a:schemeClr val="tx1"/>
            </a:solidFill>
            <a:miter lim="800000"/>
            <a:headEnd/>
            <a:tailEnd/>
          </a:ln>
          <a:effectLst/>
        </p:spPr>
        <p:txBody>
          <a:bodyPr vert="eaVert" wrap="none" anchor="ctr"/>
          <a:lstStyle/>
          <a:p>
            <a:pPr algn="ctr" eaLnBrk="0" hangingPunct="0">
              <a:defRPr/>
            </a:pPr>
            <a:r>
              <a:rPr lang="en-US">
                <a:latin typeface="Times" pitchFamily="18" charset="0"/>
                <a:cs typeface="+mn-cs"/>
              </a:rPr>
              <a:t>DCM/RIM</a:t>
            </a:r>
          </a:p>
        </p:txBody>
      </p:sp>
      <p:sp>
        <p:nvSpPr>
          <p:cNvPr id="66571" name="Text Box 15"/>
          <p:cNvSpPr txBox="1">
            <a:spLocks noChangeArrowheads="1"/>
          </p:cNvSpPr>
          <p:nvPr/>
        </p:nvSpPr>
        <p:spPr bwMode="auto">
          <a:xfrm>
            <a:off x="323850" y="1165225"/>
            <a:ext cx="2419350" cy="457200"/>
          </a:xfrm>
          <a:prstGeom prst="rect">
            <a:avLst/>
          </a:prstGeom>
          <a:noFill/>
          <a:ln w="9525">
            <a:noFill/>
            <a:miter lim="800000"/>
            <a:headEnd/>
            <a:tailEnd/>
          </a:ln>
        </p:spPr>
        <p:txBody>
          <a:bodyPr>
            <a:spAutoFit/>
          </a:bodyPr>
          <a:lstStyle/>
          <a:p>
            <a:pPr eaLnBrk="0" hangingPunct="0">
              <a:spcBef>
                <a:spcPct val="50000"/>
              </a:spcBef>
            </a:pPr>
            <a:r>
              <a:rPr lang="en-US" i="1" u="sng"/>
              <a:t>Construct</a:t>
            </a:r>
            <a:r>
              <a:rPr lang="en-US" i="1"/>
              <a:t>:</a:t>
            </a:r>
          </a:p>
        </p:txBody>
      </p:sp>
      <p:sp>
        <p:nvSpPr>
          <p:cNvPr id="66572" name="Text Box 16"/>
          <p:cNvSpPr txBox="1">
            <a:spLocks noChangeArrowheads="1"/>
          </p:cNvSpPr>
          <p:nvPr/>
        </p:nvSpPr>
        <p:spPr bwMode="auto">
          <a:xfrm>
            <a:off x="0" y="2584450"/>
            <a:ext cx="2566988" cy="822325"/>
          </a:xfrm>
          <a:prstGeom prst="rect">
            <a:avLst/>
          </a:prstGeom>
          <a:noFill/>
          <a:ln w="9525">
            <a:noFill/>
            <a:miter lim="800000"/>
            <a:headEnd/>
            <a:tailEnd/>
          </a:ln>
        </p:spPr>
        <p:txBody>
          <a:bodyPr>
            <a:spAutoFit/>
          </a:bodyPr>
          <a:lstStyle/>
          <a:p>
            <a:pPr eaLnBrk="0" hangingPunct="0">
              <a:spcBef>
                <a:spcPct val="50000"/>
              </a:spcBef>
            </a:pPr>
            <a:r>
              <a:rPr lang="en-US" i="1" u="sng"/>
              <a:t>Data/Knowledge source</a:t>
            </a:r>
            <a:r>
              <a:rPr lang="en-US" i="1"/>
              <a:t>:</a:t>
            </a:r>
          </a:p>
        </p:txBody>
      </p:sp>
      <p:sp>
        <p:nvSpPr>
          <p:cNvPr id="66573" name="Text Box 17"/>
          <p:cNvSpPr txBox="1">
            <a:spLocks noChangeArrowheads="1"/>
          </p:cNvSpPr>
          <p:nvPr/>
        </p:nvSpPr>
        <p:spPr bwMode="auto">
          <a:xfrm>
            <a:off x="0" y="3870325"/>
            <a:ext cx="2670175" cy="457200"/>
          </a:xfrm>
          <a:prstGeom prst="rect">
            <a:avLst/>
          </a:prstGeom>
          <a:noFill/>
          <a:ln w="9525">
            <a:noFill/>
            <a:miter lim="800000"/>
            <a:headEnd/>
            <a:tailEnd/>
          </a:ln>
        </p:spPr>
        <p:txBody>
          <a:bodyPr>
            <a:spAutoFit/>
          </a:bodyPr>
          <a:lstStyle/>
          <a:p>
            <a:pPr eaLnBrk="0" hangingPunct="0">
              <a:spcBef>
                <a:spcPct val="50000"/>
              </a:spcBef>
            </a:pPr>
            <a:r>
              <a:rPr lang="en-US" i="1" u="sng"/>
              <a:t>Semantic Model:</a:t>
            </a:r>
          </a:p>
        </p:txBody>
      </p:sp>
      <p:sp>
        <p:nvSpPr>
          <p:cNvPr id="66574" name="Text Box 18"/>
          <p:cNvSpPr txBox="1">
            <a:spLocks noChangeArrowheads="1"/>
          </p:cNvSpPr>
          <p:nvPr/>
        </p:nvSpPr>
        <p:spPr bwMode="auto">
          <a:xfrm>
            <a:off x="415925" y="4897438"/>
            <a:ext cx="2419350" cy="1187450"/>
          </a:xfrm>
          <a:prstGeom prst="rect">
            <a:avLst/>
          </a:prstGeom>
          <a:noFill/>
          <a:ln w="9525">
            <a:noFill/>
            <a:miter lim="800000"/>
            <a:headEnd/>
            <a:tailEnd/>
          </a:ln>
        </p:spPr>
        <p:txBody>
          <a:bodyPr>
            <a:spAutoFit/>
          </a:bodyPr>
          <a:lstStyle/>
          <a:p>
            <a:pPr eaLnBrk="0" hangingPunct="0">
              <a:spcBef>
                <a:spcPct val="50000"/>
              </a:spcBef>
            </a:pPr>
            <a:r>
              <a:rPr lang="en-US" i="1" u="sng"/>
              <a:t>Standards Development Organization</a:t>
            </a:r>
            <a:r>
              <a:rPr lang="en-US" i="1"/>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title"/>
          </p:nvPr>
        </p:nvSpPr>
        <p:spPr/>
        <p:txBody>
          <a:bodyPr/>
          <a:lstStyle/>
          <a:p>
            <a:pPr eaLnBrk="1" hangingPunct="1"/>
            <a:r>
              <a:rPr lang="en-US" sz="2800" smtClean="0"/>
              <a:t>Semantic Web Technologies</a:t>
            </a:r>
          </a:p>
        </p:txBody>
      </p:sp>
      <p:sp>
        <p:nvSpPr>
          <p:cNvPr id="68610" name="Rectangle 3"/>
          <p:cNvSpPr>
            <a:spLocks noGrp="1" noChangeArrowheads="1"/>
          </p:cNvSpPr>
          <p:nvPr>
            <p:ph type="body" idx="1"/>
          </p:nvPr>
        </p:nvSpPr>
        <p:spPr/>
        <p:txBody>
          <a:bodyPr/>
          <a:lstStyle/>
          <a:p>
            <a:pPr eaLnBrk="1" hangingPunct="1">
              <a:lnSpc>
                <a:spcPct val="90000"/>
              </a:lnSpc>
            </a:pPr>
            <a:endParaRPr lang="en-US" smtClean="0"/>
          </a:p>
          <a:p>
            <a:pPr eaLnBrk="1" hangingPunct="1">
              <a:lnSpc>
                <a:spcPct val="90000"/>
              </a:lnSpc>
            </a:pPr>
            <a:r>
              <a:rPr lang="en-US" smtClean="0"/>
              <a:t>RDF (Resource Description Framework)</a:t>
            </a:r>
          </a:p>
          <a:p>
            <a:pPr eaLnBrk="1" hangingPunct="1">
              <a:lnSpc>
                <a:spcPct val="90000"/>
              </a:lnSpc>
              <a:buFontTx/>
              <a:buNone/>
            </a:pPr>
            <a:endParaRPr lang="en-US" smtClean="0"/>
          </a:p>
          <a:p>
            <a:pPr eaLnBrk="1" hangingPunct="1">
              <a:lnSpc>
                <a:spcPct val="90000"/>
              </a:lnSpc>
            </a:pPr>
            <a:r>
              <a:rPr lang="en-US" smtClean="0"/>
              <a:t>OWL (Web Ontology Language)</a:t>
            </a:r>
          </a:p>
          <a:p>
            <a:pPr eaLnBrk="1" hangingPunct="1">
              <a:lnSpc>
                <a:spcPct val="90000"/>
              </a:lnSpc>
            </a:pPr>
            <a:endParaRPr lang="en-US" smtClean="0"/>
          </a:p>
          <a:p>
            <a:pPr eaLnBrk="1" hangingPunct="1">
              <a:lnSpc>
                <a:spcPct val="90000"/>
              </a:lnSpc>
            </a:pPr>
            <a:r>
              <a:rPr lang="en-US" smtClean="0"/>
              <a:t>RIF (Rule Interchange Format)</a:t>
            </a:r>
          </a:p>
          <a:p>
            <a:pPr eaLnBrk="1" hangingPunct="1">
              <a:lnSpc>
                <a:spcPct val="90000"/>
              </a:lnSpc>
            </a:pPr>
            <a:endParaRPr lang="en-US" smtClean="0"/>
          </a:p>
          <a:p>
            <a:pPr eaLnBrk="1" hangingPunct="1">
              <a:lnSpc>
                <a:spcPct val="90000"/>
              </a:lnSpc>
            </a:pPr>
            <a:r>
              <a:rPr lang="en-US" smtClean="0"/>
              <a:t>N3 (Notation 3) </a:t>
            </a:r>
          </a:p>
          <a:p>
            <a:pPr eaLnBrk="1" hangingPunct="1">
              <a:lnSpc>
                <a:spcPct val="90000"/>
              </a:lnSpc>
              <a:buFontTx/>
              <a:buNone/>
            </a:pPr>
            <a:endParaRPr lang="en-US" smtClean="0"/>
          </a:p>
          <a:p>
            <a:pPr eaLnBrk="1" hangingPunct="1">
              <a:lnSpc>
                <a:spcPct val="90000"/>
              </a:lnSpc>
            </a:pPr>
            <a:r>
              <a:rPr lang="en-US" smtClean="0"/>
              <a:t>SPARQL (Query Language for RDF)</a:t>
            </a:r>
          </a:p>
          <a:p>
            <a:pPr eaLnBrk="1" hangingPunct="1">
              <a:lnSpc>
                <a:spcPct val="90000"/>
              </a:lnSpc>
              <a:buFontTx/>
              <a:buNone/>
            </a:pP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p:txBody>
          <a:bodyPr/>
          <a:lstStyle/>
          <a:p>
            <a:pPr eaLnBrk="1" hangingPunct="1"/>
            <a:r>
              <a:rPr lang="en-US" sz="2800" smtClean="0"/>
              <a:t>Demonstration: Methods</a:t>
            </a:r>
          </a:p>
        </p:txBody>
      </p:sp>
      <p:sp>
        <p:nvSpPr>
          <p:cNvPr id="70658" name="Rectangle 3"/>
          <p:cNvSpPr>
            <a:spLocks noGrp="1" noChangeArrowheads="1"/>
          </p:cNvSpPr>
          <p:nvPr>
            <p:ph type="body" idx="1"/>
          </p:nvPr>
        </p:nvSpPr>
        <p:spPr>
          <a:xfrm>
            <a:off x="0" y="1066800"/>
            <a:ext cx="9144000" cy="5791200"/>
          </a:xfrm>
        </p:spPr>
        <p:txBody>
          <a:bodyPr/>
          <a:lstStyle/>
          <a:p>
            <a:pPr eaLnBrk="1" hangingPunct="1">
              <a:lnSpc>
                <a:spcPct val="80000"/>
              </a:lnSpc>
            </a:pPr>
            <a:r>
              <a:rPr lang="en-US" sz="2400" smtClean="0"/>
              <a:t>Developed semantic models for:</a:t>
            </a:r>
          </a:p>
          <a:p>
            <a:pPr lvl="1" eaLnBrk="1" hangingPunct="1">
              <a:lnSpc>
                <a:spcPct val="80000"/>
              </a:lnSpc>
            </a:pPr>
            <a:r>
              <a:rPr lang="en-US" sz="2000" smtClean="0"/>
              <a:t>clinical trial based upon SDTM </a:t>
            </a:r>
          </a:p>
          <a:p>
            <a:pPr lvl="1" eaLnBrk="1" hangingPunct="1">
              <a:lnSpc>
                <a:spcPct val="80000"/>
              </a:lnSpc>
            </a:pPr>
            <a:r>
              <a:rPr lang="en-US" sz="2000" smtClean="0"/>
              <a:t>clinical practice based upon RIM/DCM</a:t>
            </a:r>
          </a:p>
          <a:p>
            <a:pPr eaLnBrk="1" hangingPunct="1">
              <a:lnSpc>
                <a:spcPct val="80000"/>
              </a:lnSpc>
            </a:pPr>
            <a:r>
              <a:rPr lang="en-US" sz="2400" smtClean="0"/>
              <a:t>Encoded Eligibility queries using:</a:t>
            </a:r>
          </a:p>
          <a:p>
            <a:pPr lvl="1" eaLnBrk="1" hangingPunct="1">
              <a:lnSpc>
                <a:spcPct val="80000"/>
              </a:lnSpc>
            </a:pPr>
            <a:r>
              <a:rPr lang="en-US" sz="2000" smtClean="0"/>
              <a:t>The SDTM model</a:t>
            </a:r>
          </a:p>
          <a:p>
            <a:pPr lvl="1" eaLnBrk="1" hangingPunct="1">
              <a:lnSpc>
                <a:spcPct val="80000"/>
              </a:lnSpc>
            </a:pPr>
            <a:r>
              <a:rPr lang="en-US" sz="2000" smtClean="0"/>
              <a:t>SPARQL queries</a:t>
            </a:r>
          </a:p>
          <a:p>
            <a:pPr eaLnBrk="1" hangingPunct="1">
              <a:lnSpc>
                <a:spcPct val="80000"/>
              </a:lnSpc>
            </a:pPr>
            <a:r>
              <a:rPr lang="en-US" sz="2400" smtClean="0"/>
              <a:t>Storage of Clinical Data from a real world clinic in a relational database</a:t>
            </a:r>
          </a:p>
          <a:p>
            <a:pPr eaLnBrk="1" hangingPunct="1">
              <a:lnSpc>
                <a:spcPct val="80000"/>
              </a:lnSpc>
            </a:pPr>
            <a:r>
              <a:rPr lang="en-US" sz="2400" smtClean="0"/>
              <a:t>Mappings</a:t>
            </a:r>
          </a:p>
          <a:p>
            <a:pPr lvl="1" eaLnBrk="1" hangingPunct="1">
              <a:lnSpc>
                <a:spcPct val="80000"/>
              </a:lnSpc>
            </a:pPr>
            <a:r>
              <a:rPr lang="en-US" sz="2000" smtClean="0"/>
              <a:t>Mappings between clinical trials and clinical practice constructs</a:t>
            </a:r>
          </a:p>
          <a:p>
            <a:pPr lvl="1" eaLnBrk="1" hangingPunct="1">
              <a:lnSpc>
                <a:spcPct val="80000"/>
              </a:lnSpc>
            </a:pPr>
            <a:r>
              <a:rPr lang="en-US" sz="2000" smtClean="0"/>
              <a:t>Use of drug ontology to facilitate mappings on drug concepts</a:t>
            </a:r>
          </a:p>
          <a:p>
            <a:pPr eaLnBrk="1" hangingPunct="1">
              <a:lnSpc>
                <a:spcPct val="80000"/>
              </a:lnSpc>
            </a:pPr>
            <a:r>
              <a:rPr lang="en-US" sz="2400" smtClean="0"/>
              <a:t>Mapping of RIM/DCM model to a relational database schema</a:t>
            </a:r>
          </a:p>
          <a:p>
            <a:pPr eaLnBrk="1" hangingPunct="1">
              <a:lnSpc>
                <a:spcPct val="80000"/>
              </a:lnSpc>
            </a:pPr>
            <a:r>
              <a:rPr lang="en-US" sz="2400" smtClean="0"/>
              <a:t>Query Transformation:</a:t>
            </a:r>
          </a:p>
          <a:p>
            <a:pPr lvl="1" eaLnBrk="1" hangingPunct="1">
              <a:lnSpc>
                <a:spcPct val="80000"/>
              </a:lnSpc>
            </a:pPr>
            <a:r>
              <a:rPr lang="en-US" sz="2000" smtClean="0"/>
              <a:t>Translation of an SDTM SPARQL Query into DCM/RIM SPARQL query</a:t>
            </a:r>
          </a:p>
          <a:p>
            <a:pPr lvl="1" eaLnBrk="1" hangingPunct="1">
              <a:lnSpc>
                <a:spcPct val="80000"/>
              </a:lnSpc>
            </a:pPr>
            <a:r>
              <a:rPr lang="en-US" sz="2000" smtClean="0"/>
              <a:t>Translation of DCM/RIM query into SQL query</a:t>
            </a:r>
          </a:p>
          <a:p>
            <a:pPr lvl="1" eaLnBrk="1" hangingPunct="1">
              <a:lnSpc>
                <a:spcPct val="80000"/>
              </a:lnSpc>
            </a:pPr>
            <a:r>
              <a:rPr lang="en-US" sz="2000" smtClean="0"/>
              <a:t>Execution of the SQL query against the relational database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3" name="Rectangle 2"/>
          <p:cNvSpPr>
            <a:spLocks noGrp="1" noChangeArrowheads="1"/>
          </p:cNvSpPr>
          <p:nvPr>
            <p:ph type="title"/>
          </p:nvPr>
        </p:nvSpPr>
        <p:spPr/>
        <p:txBody>
          <a:bodyPr/>
          <a:lstStyle/>
          <a:p>
            <a:pPr eaLnBrk="1" hangingPunct="1"/>
            <a:r>
              <a:rPr lang="en-US" sz="2800" smtClean="0"/>
              <a:t>COI Demo – Clinical Trial Eligibility Criteria</a:t>
            </a:r>
          </a:p>
        </p:txBody>
      </p:sp>
      <p:pic>
        <p:nvPicPr>
          <p:cNvPr id="74754" name="Picture 4"/>
          <p:cNvPicPr>
            <a:picLocks noChangeAspect="1" noChangeArrowheads="1"/>
          </p:cNvPicPr>
          <p:nvPr/>
        </p:nvPicPr>
        <p:blipFill>
          <a:blip r:embed="rId3"/>
          <a:srcRect/>
          <a:stretch>
            <a:fillRect/>
          </a:stretch>
        </p:blipFill>
        <p:spPr bwMode="auto">
          <a:xfrm>
            <a:off x="95250" y="895350"/>
            <a:ext cx="8839200" cy="533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p:txBody>
          <a:bodyPr/>
          <a:lstStyle/>
          <a:p>
            <a:pPr eaLnBrk="1" hangingPunct="1"/>
            <a:r>
              <a:rPr lang="en-US" sz="2800" smtClean="0"/>
              <a:t>COI Demo – Selecting Inclusion Criteria</a:t>
            </a:r>
          </a:p>
        </p:txBody>
      </p:sp>
      <p:pic>
        <p:nvPicPr>
          <p:cNvPr id="76802" name="Picture 4"/>
          <p:cNvPicPr>
            <a:picLocks noChangeAspect="1" noChangeArrowheads="1"/>
          </p:cNvPicPr>
          <p:nvPr/>
        </p:nvPicPr>
        <p:blipFill>
          <a:blip r:embed="rId3"/>
          <a:srcRect/>
          <a:stretch>
            <a:fillRect/>
          </a:stretch>
        </p:blipFill>
        <p:spPr bwMode="auto">
          <a:xfrm>
            <a:off x="123825" y="895350"/>
            <a:ext cx="8880475" cy="5353050"/>
          </a:xfrm>
          <a:prstGeom prst="rect">
            <a:avLst/>
          </a:prstGeom>
          <a:noFill/>
          <a:ln w="9525">
            <a:noFill/>
            <a:miter lim="800000"/>
            <a:headEnd/>
            <a:tailEnd/>
          </a:ln>
        </p:spPr>
      </p:pic>
      <p:sp>
        <p:nvSpPr>
          <p:cNvPr id="815109" name="AutoShape 5"/>
          <p:cNvSpPr>
            <a:spLocks/>
          </p:cNvSpPr>
          <p:nvPr/>
        </p:nvSpPr>
        <p:spPr bwMode="auto">
          <a:xfrm>
            <a:off x="2247900" y="2495550"/>
            <a:ext cx="1400175" cy="447675"/>
          </a:xfrm>
          <a:prstGeom prst="borderCallout2">
            <a:avLst>
              <a:gd name="adj1" fmla="val 25532"/>
              <a:gd name="adj2" fmla="val -5444"/>
              <a:gd name="adj3" fmla="val 25532"/>
              <a:gd name="adj4" fmla="val -56917"/>
              <a:gd name="adj5" fmla="val -89361"/>
              <a:gd name="adj6" fmla="val -110884"/>
            </a:avLst>
          </a:prstGeom>
          <a:solidFill>
            <a:srgbClr val="CCCCFF"/>
          </a:solidFill>
          <a:ln w="9525">
            <a:solidFill>
              <a:schemeClr val="tx1"/>
            </a:solidFill>
            <a:miter lim="800000"/>
            <a:headEnd/>
            <a:tailEnd/>
          </a:ln>
        </p:spPr>
        <p:txBody>
          <a:bodyPr/>
          <a:lstStyle/>
          <a:p>
            <a:pPr algn="ctr" eaLnBrk="0" hangingPunct="0"/>
            <a:r>
              <a:rPr lang="en-US" sz="1200"/>
              <a:t>Inclusion in SDTM ontology</a:t>
            </a:r>
          </a:p>
        </p:txBody>
      </p:sp>
      <p:sp>
        <p:nvSpPr>
          <p:cNvPr id="815110" name="AutoShape 6"/>
          <p:cNvSpPr>
            <a:spLocks/>
          </p:cNvSpPr>
          <p:nvPr/>
        </p:nvSpPr>
        <p:spPr bwMode="auto">
          <a:xfrm>
            <a:off x="7323138" y="4903788"/>
            <a:ext cx="1400175" cy="447675"/>
          </a:xfrm>
          <a:prstGeom prst="borderCallout2">
            <a:avLst>
              <a:gd name="adj1" fmla="val 25532"/>
              <a:gd name="adj2" fmla="val -5444"/>
              <a:gd name="adj3" fmla="val 25532"/>
              <a:gd name="adj4" fmla="val -65194"/>
              <a:gd name="adj5" fmla="val -206384"/>
              <a:gd name="adj6" fmla="val -127889"/>
            </a:avLst>
          </a:prstGeom>
          <a:solidFill>
            <a:srgbClr val="CCCCFF"/>
          </a:solidFill>
          <a:ln w="9525">
            <a:solidFill>
              <a:schemeClr val="tx1"/>
            </a:solidFill>
            <a:miter lim="800000"/>
            <a:headEnd/>
            <a:tailEnd/>
          </a:ln>
        </p:spPr>
        <p:txBody>
          <a:bodyPr/>
          <a:lstStyle/>
          <a:p>
            <a:pPr algn="ctr" eaLnBrk="0" hangingPunct="0"/>
            <a:r>
              <a:rPr lang="en-US" sz="1200"/>
              <a:t>SDTM clinical trial ontology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5109"/>
                                        </p:tgtEl>
                                        <p:attrNameLst>
                                          <p:attrName>style.visibility</p:attrName>
                                        </p:attrNameLst>
                                      </p:cBhvr>
                                      <p:to>
                                        <p:strVal val="visible"/>
                                      </p:to>
                                    </p:set>
                                    <p:animEffect transition="in" filter="blinds(horizontal)">
                                      <p:cBhvr>
                                        <p:cTn id="7" dur="500"/>
                                        <p:tgtEl>
                                          <p:spTgt spid="81510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5110"/>
                                        </p:tgtEl>
                                        <p:attrNameLst>
                                          <p:attrName>style.visibility</p:attrName>
                                        </p:attrNameLst>
                                      </p:cBhvr>
                                      <p:to>
                                        <p:strVal val="visible"/>
                                      </p:to>
                                    </p:set>
                                    <p:animEffect transition="in" filter="blinds(horizontal)">
                                      <p:cBhvr>
                                        <p:cTn id="12" dur="500"/>
                                        <p:tgtEl>
                                          <p:spTgt spid="815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5109" grpId="0" animBg="1"/>
      <p:bldP spid="8151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de-DE" smtClean="0"/>
              <a:t>Criteria in SPARQL</a:t>
            </a:r>
          </a:p>
        </p:txBody>
      </p:sp>
      <p:sp>
        <p:nvSpPr>
          <p:cNvPr id="98307" name="Rectangle 3"/>
          <p:cNvSpPr>
            <a:spLocks noGrp="1" noChangeArrowheads="1"/>
          </p:cNvSpPr>
          <p:nvPr>
            <p:ph type="body" idx="1"/>
          </p:nvPr>
        </p:nvSpPr>
        <p:spPr/>
        <p:txBody>
          <a:bodyPr/>
          <a:lstStyle/>
          <a:p>
            <a:pPr>
              <a:lnSpc>
                <a:spcPct val="80000"/>
              </a:lnSpc>
              <a:buFontTx/>
              <a:buNone/>
            </a:pPr>
            <a:r>
              <a:rPr lang="de-DE" sz="2200" smtClean="0">
                <a:latin typeface="Consolas" pitchFamily="49" charset="0"/>
              </a:rPr>
              <a:t>?medication1 sdtm:subject ?patient ;</a:t>
            </a:r>
            <a:br>
              <a:rPr lang="de-DE" sz="2200" smtClean="0">
                <a:latin typeface="Consolas" pitchFamily="49" charset="0"/>
              </a:rPr>
            </a:br>
            <a:r>
              <a:rPr lang="de-DE" sz="2200" smtClean="0">
                <a:latin typeface="Consolas" pitchFamily="49" charset="0"/>
              </a:rPr>
              <a:t>spl:activeIngredient ?ingredient1 .</a:t>
            </a:r>
          </a:p>
          <a:p>
            <a:pPr>
              <a:lnSpc>
                <a:spcPct val="80000"/>
              </a:lnSpc>
              <a:buFontTx/>
              <a:buNone/>
            </a:pPr>
            <a:r>
              <a:rPr lang="de-DE" sz="2200" smtClean="0">
                <a:latin typeface="Consolas" pitchFamily="49" charset="0"/>
              </a:rPr>
              <a:t>?ingredient1 spl:classCode 6809 . </a:t>
            </a:r>
          </a:p>
          <a:p>
            <a:pPr>
              <a:lnSpc>
                <a:spcPct val="80000"/>
              </a:lnSpc>
              <a:buFontTx/>
              <a:buNone/>
            </a:pPr>
            <a:r>
              <a:rPr lang="de-DE" sz="2200" smtClean="0">
                <a:latin typeface="Consolas" pitchFamily="49" charset="0"/>
              </a:rPr>
              <a:t>OPTIONAL {</a:t>
            </a:r>
          </a:p>
          <a:p>
            <a:pPr>
              <a:lnSpc>
                <a:spcPct val="80000"/>
              </a:lnSpc>
              <a:buFontTx/>
              <a:buNone/>
            </a:pPr>
            <a:r>
              <a:rPr lang="de-DE" sz="2200" smtClean="0">
                <a:latin typeface="Consolas" pitchFamily="49" charset="0"/>
              </a:rPr>
              <a:t>  ?medication2 sdtm:subject ?patient ;</a:t>
            </a:r>
            <a:br>
              <a:rPr lang="de-DE" sz="2200" smtClean="0">
                <a:latin typeface="Consolas" pitchFamily="49" charset="0"/>
              </a:rPr>
            </a:br>
            <a:r>
              <a:rPr lang="de-DE" sz="2200" smtClean="0">
                <a:latin typeface="Consolas" pitchFamily="49" charset="0"/>
              </a:rPr>
              <a:t>  spl:activeIngredient ?ingredient2 .</a:t>
            </a:r>
            <a:br>
              <a:rPr lang="de-DE" sz="2200" smtClean="0">
                <a:latin typeface="Consolas" pitchFamily="49" charset="0"/>
              </a:rPr>
            </a:br>
            <a:r>
              <a:rPr lang="de-DE" sz="2200" smtClean="0">
                <a:latin typeface="Consolas" pitchFamily="49" charset="0"/>
              </a:rPr>
              <a:t>?ingredient2 spl:classCode 11289 .</a:t>
            </a:r>
          </a:p>
          <a:p>
            <a:pPr>
              <a:lnSpc>
                <a:spcPct val="80000"/>
              </a:lnSpc>
              <a:buFontTx/>
              <a:buNone/>
            </a:pPr>
            <a:r>
              <a:rPr lang="de-DE" sz="2200" smtClean="0">
                <a:latin typeface="Consolas" pitchFamily="49" charset="0"/>
              </a:rPr>
              <a:t>} FILTER (!BOUND(?medication2))</a:t>
            </a:r>
          </a:p>
          <a:p>
            <a:pPr>
              <a:lnSpc>
                <a:spcPct val="80000"/>
              </a:lnSpc>
              <a:buFontTx/>
              <a:buNone/>
            </a:pPr>
            <a:endParaRPr lang="de-DE" sz="2200" smtClean="0">
              <a:latin typeface="Consolas" pitchFamily="49" charset="0"/>
            </a:endParaRPr>
          </a:p>
        </p:txBody>
      </p:sp>
      <p:sp>
        <p:nvSpPr>
          <p:cNvPr id="98308" name="Oval 4"/>
          <p:cNvSpPr>
            <a:spLocks noChangeArrowheads="1"/>
          </p:cNvSpPr>
          <p:nvPr/>
        </p:nvSpPr>
        <p:spPr bwMode="auto">
          <a:xfrm>
            <a:off x="5224463" y="2828925"/>
            <a:ext cx="1127125" cy="409575"/>
          </a:xfrm>
          <a:prstGeom prst="ellipse">
            <a:avLst/>
          </a:prstGeom>
          <a:solidFill>
            <a:srgbClr val="993366">
              <a:alpha val="50000"/>
            </a:srgbClr>
          </a:solidFill>
          <a:ln w="25400">
            <a:solidFill>
              <a:schemeClr val="folHlink"/>
            </a:solidFill>
            <a:round/>
            <a:headEnd/>
            <a:tailEnd/>
          </a:ln>
          <a:effectLst/>
        </p:spPr>
        <p:txBody>
          <a:bodyPr wrap="none" anchor="ctr"/>
          <a:lstStyle/>
          <a:p>
            <a:endParaRPr lang="en-US"/>
          </a:p>
        </p:txBody>
      </p:sp>
      <p:sp>
        <p:nvSpPr>
          <p:cNvPr id="98309" name="Oval 5"/>
          <p:cNvSpPr>
            <a:spLocks noChangeArrowheads="1"/>
          </p:cNvSpPr>
          <p:nvPr/>
        </p:nvSpPr>
        <p:spPr bwMode="auto">
          <a:xfrm>
            <a:off x="4881563" y="1612900"/>
            <a:ext cx="936625" cy="377825"/>
          </a:xfrm>
          <a:prstGeom prst="ellipse">
            <a:avLst/>
          </a:prstGeom>
          <a:solidFill>
            <a:srgbClr val="C0C0C0">
              <a:alpha val="50000"/>
            </a:srgbClr>
          </a:solidFill>
          <a:ln w="25400">
            <a:solidFill>
              <a:srgbClr val="FFFF99"/>
            </a:solidFill>
            <a:round/>
            <a:headEnd/>
            <a:tailEnd/>
          </a:ln>
          <a:effectLst/>
        </p:spPr>
        <p:txBody>
          <a:bodyPr wrap="none" anchor="ctr"/>
          <a:lstStyle/>
          <a:p>
            <a:endParaRPr lang="en-US"/>
          </a:p>
        </p:txBody>
      </p:sp>
      <p:grpSp>
        <p:nvGrpSpPr>
          <p:cNvPr id="98310" name="Group 6"/>
          <p:cNvGrpSpPr>
            <a:grpSpLocks/>
          </p:cNvGrpSpPr>
          <p:nvPr/>
        </p:nvGrpSpPr>
        <p:grpSpPr bwMode="auto">
          <a:xfrm>
            <a:off x="5772150" y="1344613"/>
            <a:ext cx="3067050" cy="574675"/>
            <a:chOff x="3636" y="847"/>
            <a:chExt cx="1932" cy="362"/>
          </a:xfrm>
        </p:grpSpPr>
        <p:sp>
          <p:nvSpPr>
            <p:cNvPr id="98311" name="Oval 7"/>
            <p:cNvSpPr>
              <a:spLocks noChangeArrowheads="1"/>
            </p:cNvSpPr>
            <p:nvPr/>
          </p:nvSpPr>
          <p:spPr bwMode="auto">
            <a:xfrm>
              <a:off x="4207" y="847"/>
              <a:ext cx="1361" cy="362"/>
            </a:xfrm>
            <a:prstGeom prst="ellipse">
              <a:avLst/>
            </a:prstGeom>
            <a:solidFill>
              <a:schemeClr val="bg2">
                <a:alpha val="50000"/>
              </a:schemeClr>
            </a:solidFill>
            <a:ln w="25400">
              <a:solidFill>
                <a:schemeClr val="folHlink"/>
              </a:solidFill>
              <a:round/>
              <a:headEnd/>
              <a:tailEnd/>
            </a:ln>
            <a:effectLst/>
          </p:spPr>
          <p:txBody>
            <a:bodyPr wrap="none" anchor="ctr"/>
            <a:lstStyle/>
            <a:p>
              <a:pPr algn="ctr" eaLnBrk="0" hangingPunct="0"/>
              <a:r>
                <a:rPr lang="en-US"/>
                <a:t>metformin</a:t>
              </a:r>
            </a:p>
          </p:txBody>
        </p:sp>
        <p:sp>
          <p:nvSpPr>
            <p:cNvPr id="98312" name="Line 8"/>
            <p:cNvSpPr>
              <a:spLocks noChangeShapeType="1"/>
            </p:cNvSpPr>
            <p:nvPr/>
          </p:nvSpPr>
          <p:spPr bwMode="auto">
            <a:xfrm flipH="1">
              <a:off x="3636" y="1020"/>
              <a:ext cx="540" cy="102"/>
            </a:xfrm>
            <a:prstGeom prst="line">
              <a:avLst/>
            </a:prstGeom>
            <a:noFill/>
            <a:ln w="9525">
              <a:solidFill>
                <a:schemeClr val="tx1"/>
              </a:solidFill>
              <a:round/>
              <a:headEnd/>
              <a:tailEnd type="triangle" w="med" len="med"/>
            </a:ln>
            <a:effectLst/>
          </p:spPr>
          <p:txBody>
            <a:bodyPr/>
            <a:lstStyle/>
            <a:p>
              <a:endParaRPr lang="en-US"/>
            </a:p>
          </p:txBody>
        </p:sp>
      </p:grpSp>
      <p:grpSp>
        <p:nvGrpSpPr>
          <p:cNvPr id="98313" name="Group 9"/>
          <p:cNvGrpSpPr>
            <a:grpSpLocks/>
          </p:cNvGrpSpPr>
          <p:nvPr/>
        </p:nvGrpSpPr>
        <p:grpSpPr bwMode="auto">
          <a:xfrm>
            <a:off x="5848350" y="3352800"/>
            <a:ext cx="2808288" cy="1012825"/>
            <a:chOff x="3684" y="2112"/>
            <a:chExt cx="1769" cy="638"/>
          </a:xfrm>
        </p:grpSpPr>
        <p:sp>
          <p:nvSpPr>
            <p:cNvPr id="98314" name="Oval 10"/>
            <p:cNvSpPr>
              <a:spLocks noChangeArrowheads="1"/>
            </p:cNvSpPr>
            <p:nvPr/>
          </p:nvSpPr>
          <p:spPr bwMode="auto">
            <a:xfrm>
              <a:off x="3684" y="2433"/>
              <a:ext cx="1769" cy="317"/>
            </a:xfrm>
            <a:prstGeom prst="ellipse">
              <a:avLst/>
            </a:prstGeom>
            <a:solidFill>
              <a:schemeClr val="bg2">
                <a:alpha val="50000"/>
              </a:schemeClr>
            </a:solidFill>
            <a:ln w="25400">
              <a:solidFill>
                <a:schemeClr val="folHlink"/>
              </a:solidFill>
              <a:round/>
              <a:headEnd/>
              <a:tailEnd/>
            </a:ln>
            <a:effectLst/>
          </p:spPr>
          <p:txBody>
            <a:bodyPr wrap="none" anchor="ctr"/>
            <a:lstStyle/>
            <a:p>
              <a:pPr algn="ctr" eaLnBrk="0" hangingPunct="0"/>
              <a:r>
                <a:rPr lang="de-DE"/>
                <a:t>anticoagulant</a:t>
              </a:r>
              <a:endParaRPr lang="en-US"/>
            </a:p>
          </p:txBody>
        </p:sp>
        <p:sp>
          <p:nvSpPr>
            <p:cNvPr id="98315" name="Line 11"/>
            <p:cNvSpPr>
              <a:spLocks noChangeShapeType="1"/>
            </p:cNvSpPr>
            <p:nvPr/>
          </p:nvSpPr>
          <p:spPr bwMode="auto">
            <a:xfrm flipH="1" flipV="1">
              <a:off x="3852" y="2112"/>
              <a:ext cx="264" cy="330"/>
            </a:xfrm>
            <a:prstGeom prst="line">
              <a:avLst/>
            </a:prstGeom>
            <a:noFill/>
            <a:ln w="9525">
              <a:solidFill>
                <a:schemeClr val="tx1"/>
              </a:solidFill>
              <a:round/>
              <a:headEnd/>
              <a:tailEnd type="triangle" w="med" len="med"/>
            </a:ln>
            <a:effectLst/>
          </p:spPr>
          <p:txBody>
            <a:bodyPr/>
            <a:lstStyle/>
            <a:p>
              <a:endParaRPr lang="en-US"/>
            </a:p>
          </p:txBody>
        </p:sp>
      </p:grpSp>
      <p:sp>
        <p:nvSpPr>
          <p:cNvPr id="98316" name="Oval 12"/>
          <p:cNvSpPr>
            <a:spLocks noChangeArrowheads="1"/>
          </p:cNvSpPr>
          <p:nvPr/>
        </p:nvSpPr>
        <p:spPr bwMode="auto">
          <a:xfrm>
            <a:off x="669925" y="3103563"/>
            <a:ext cx="4727575" cy="647700"/>
          </a:xfrm>
          <a:prstGeom prst="ellipse">
            <a:avLst/>
          </a:prstGeom>
          <a:solidFill>
            <a:srgbClr val="CCECFF">
              <a:alpha val="50000"/>
            </a:srgbClr>
          </a:solidFill>
          <a:ln w="25400">
            <a:solidFill>
              <a:srgbClr val="CCECFF"/>
            </a:solidFill>
            <a:round/>
            <a:headEnd/>
            <a:tailEnd/>
          </a:ln>
          <a:effectLst/>
        </p:spPr>
        <p:txBody>
          <a:bodyPr wrap="none" anchor="ctr"/>
          <a:lstStyle/>
          <a:p>
            <a:endParaRPr lang="en-US"/>
          </a:p>
        </p:txBody>
      </p:sp>
      <p:grpSp>
        <p:nvGrpSpPr>
          <p:cNvPr id="98317" name="Group 13"/>
          <p:cNvGrpSpPr>
            <a:grpSpLocks/>
          </p:cNvGrpSpPr>
          <p:nvPr/>
        </p:nvGrpSpPr>
        <p:grpSpPr bwMode="auto">
          <a:xfrm>
            <a:off x="2770188" y="3770313"/>
            <a:ext cx="2808287" cy="1336675"/>
            <a:chOff x="1745" y="2375"/>
            <a:chExt cx="1769" cy="842"/>
          </a:xfrm>
        </p:grpSpPr>
        <p:sp>
          <p:nvSpPr>
            <p:cNvPr id="98318" name="Oval 14"/>
            <p:cNvSpPr>
              <a:spLocks noChangeArrowheads="1"/>
            </p:cNvSpPr>
            <p:nvPr/>
          </p:nvSpPr>
          <p:spPr bwMode="auto">
            <a:xfrm>
              <a:off x="1745" y="2696"/>
              <a:ext cx="1769" cy="521"/>
            </a:xfrm>
            <a:prstGeom prst="ellipse">
              <a:avLst/>
            </a:prstGeom>
            <a:solidFill>
              <a:schemeClr val="bg2">
                <a:alpha val="50000"/>
              </a:schemeClr>
            </a:solidFill>
            <a:ln w="25400">
              <a:solidFill>
                <a:schemeClr val="folHlink"/>
              </a:solidFill>
              <a:round/>
              <a:headEnd/>
              <a:tailEnd/>
            </a:ln>
            <a:effectLst/>
          </p:spPr>
          <p:txBody>
            <a:bodyPr wrap="none" anchor="ctr"/>
            <a:lstStyle/>
            <a:p>
              <a:pPr algn="ctr" eaLnBrk="0" hangingPunct="0"/>
              <a:r>
                <a:rPr lang="de-DE"/>
                <a:t>Exclusion Criteria </a:t>
              </a:r>
              <a:endParaRPr lang="en-US"/>
            </a:p>
          </p:txBody>
        </p:sp>
        <p:sp>
          <p:nvSpPr>
            <p:cNvPr id="98319" name="Line 15"/>
            <p:cNvSpPr>
              <a:spLocks noChangeShapeType="1"/>
            </p:cNvSpPr>
            <p:nvPr/>
          </p:nvSpPr>
          <p:spPr bwMode="auto">
            <a:xfrm flipH="1" flipV="1">
              <a:off x="1913" y="2375"/>
              <a:ext cx="594" cy="299"/>
            </a:xfrm>
            <a:prstGeom prst="line">
              <a:avLst/>
            </a:prstGeom>
            <a:noFill/>
            <a:ln w="9525">
              <a:solidFill>
                <a:schemeClr val="tx1"/>
              </a:solidFill>
              <a:round/>
              <a:headEnd/>
              <a:tailEnd type="triangle" w="med" len="med"/>
            </a:ln>
            <a:effectLst/>
          </p:spPr>
          <p:txBody>
            <a:bodyPr/>
            <a:lstStyle/>
            <a:p>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fade">
                                      <p:cBhvr>
                                        <p:cTn id="7" dur="500"/>
                                        <p:tgtEl>
                                          <p:spTgt spid="983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8307">
                                            <p:txEl>
                                              <p:pRg st="1" end="1"/>
                                            </p:txEl>
                                          </p:spTgt>
                                        </p:tgtEl>
                                        <p:attrNameLst>
                                          <p:attrName>style.visibility</p:attrName>
                                        </p:attrNameLst>
                                      </p:cBhvr>
                                      <p:to>
                                        <p:strVal val="visible"/>
                                      </p:to>
                                    </p:set>
                                    <p:animEffect transition="in" filter="fade">
                                      <p:cBhvr>
                                        <p:cTn id="10" dur="500"/>
                                        <p:tgtEl>
                                          <p:spTgt spid="9830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8307">
                                            <p:txEl>
                                              <p:pRg st="3" end="3"/>
                                            </p:txEl>
                                          </p:spTgt>
                                        </p:tgtEl>
                                        <p:attrNameLst>
                                          <p:attrName>style.visibility</p:attrName>
                                        </p:attrNameLst>
                                      </p:cBhvr>
                                      <p:to>
                                        <p:strVal val="visible"/>
                                      </p:to>
                                    </p:set>
                                    <p:animEffect transition="in" filter="fade">
                                      <p:cBhvr>
                                        <p:cTn id="13" dur="500"/>
                                        <p:tgtEl>
                                          <p:spTgt spid="98307">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8307">
                                            <p:txEl>
                                              <p:pRg st="2" end="2"/>
                                            </p:txEl>
                                          </p:spTgt>
                                        </p:tgtEl>
                                        <p:attrNameLst>
                                          <p:attrName>style.visibility</p:attrName>
                                        </p:attrNameLst>
                                      </p:cBhvr>
                                      <p:to>
                                        <p:strVal val="visible"/>
                                      </p:to>
                                    </p:set>
                                    <p:animEffect transition="in" filter="fade">
                                      <p:cBhvr>
                                        <p:cTn id="16" dur="500"/>
                                        <p:tgtEl>
                                          <p:spTgt spid="98307">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8307">
                                            <p:txEl>
                                              <p:pRg st="4" end="4"/>
                                            </p:txEl>
                                          </p:spTgt>
                                        </p:tgtEl>
                                        <p:attrNameLst>
                                          <p:attrName>style.visibility</p:attrName>
                                        </p:attrNameLst>
                                      </p:cBhvr>
                                      <p:to>
                                        <p:strVal val="visible"/>
                                      </p:to>
                                    </p:set>
                                    <p:animEffect transition="in" filter="fade">
                                      <p:cBhvr>
                                        <p:cTn id="19" dur="500"/>
                                        <p:tgtEl>
                                          <p:spTgt spid="98307">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98309"/>
                                        </p:tgtEl>
                                        <p:attrNameLst>
                                          <p:attrName>style.visibility</p:attrName>
                                        </p:attrNameLst>
                                      </p:cBhvr>
                                      <p:to>
                                        <p:strVal val="visible"/>
                                      </p:to>
                                    </p:set>
                                    <p:animEffect transition="in" filter="dissolve">
                                      <p:cBhvr>
                                        <p:cTn id="24" dur="500"/>
                                        <p:tgtEl>
                                          <p:spTgt spid="98309"/>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98310"/>
                                        </p:tgtEl>
                                        <p:attrNameLst>
                                          <p:attrName>style.visibility</p:attrName>
                                        </p:attrNameLst>
                                      </p:cBhvr>
                                      <p:to>
                                        <p:strVal val="visible"/>
                                      </p:to>
                                    </p:set>
                                    <p:animEffect transition="in" filter="dissolve">
                                      <p:cBhvr>
                                        <p:cTn id="29" dur="500"/>
                                        <p:tgtEl>
                                          <p:spTgt spid="98310"/>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98308"/>
                                        </p:tgtEl>
                                        <p:attrNameLst>
                                          <p:attrName>style.visibility</p:attrName>
                                        </p:attrNameLst>
                                      </p:cBhvr>
                                      <p:to>
                                        <p:strVal val="visible"/>
                                      </p:to>
                                    </p:set>
                                    <p:animEffect transition="in" filter="dissolve">
                                      <p:cBhvr>
                                        <p:cTn id="34" dur="500"/>
                                        <p:tgtEl>
                                          <p:spTgt spid="98308"/>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98313"/>
                                        </p:tgtEl>
                                        <p:attrNameLst>
                                          <p:attrName>style.visibility</p:attrName>
                                        </p:attrNameLst>
                                      </p:cBhvr>
                                      <p:to>
                                        <p:strVal val="visible"/>
                                      </p:to>
                                    </p:set>
                                    <p:animEffect transition="in" filter="dissolve">
                                      <p:cBhvr>
                                        <p:cTn id="39" dur="500"/>
                                        <p:tgtEl>
                                          <p:spTgt spid="98313"/>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98316"/>
                                        </p:tgtEl>
                                        <p:attrNameLst>
                                          <p:attrName>style.visibility</p:attrName>
                                        </p:attrNameLst>
                                      </p:cBhvr>
                                      <p:to>
                                        <p:strVal val="visible"/>
                                      </p:to>
                                    </p:set>
                                    <p:animEffect transition="in" filter="dissolve">
                                      <p:cBhvr>
                                        <p:cTn id="44" dur="500"/>
                                        <p:tgtEl>
                                          <p:spTgt spid="98316"/>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98317"/>
                                        </p:tgtEl>
                                        <p:attrNameLst>
                                          <p:attrName>style.visibility</p:attrName>
                                        </p:attrNameLst>
                                      </p:cBhvr>
                                      <p:to>
                                        <p:strVal val="visible"/>
                                      </p:to>
                                    </p:set>
                                    <p:animEffect transition="in" filter="dissolve">
                                      <p:cBhvr>
                                        <p:cTn id="49" dur="500"/>
                                        <p:tgtEl>
                                          <p:spTgt spid="98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P spid="98308" grpId="0" animBg="1"/>
      <p:bldP spid="98309" grpId="0" animBg="1"/>
      <p:bldP spid="983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p:txBody>
          <a:bodyPr/>
          <a:lstStyle/>
          <a:p>
            <a:r>
              <a:rPr lang="en-US" sz="2800" smtClean="0"/>
              <a:t>Outline</a:t>
            </a:r>
          </a:p>
        </p:txBody>
      </p:sp>
      <p:sp>
        <p:nvSpPr>
          <p:cNvPr id="41986" name="Rectangle 3"/>
          <p:cNvSpPr>
            <a:spLocks noGrp="1" noChangeArrowheads="1"/>
          </p:cNvSpPr>
          <p:nvPr>
            <p:ph type="body" idx="4294967295"/>
          </p:nvPr>
        </p:nvSpPr>
        <p:spPr/>
        <p:txBody>
          <a:bodyPr/>
          <a:lstStyle/>
          <a:p>
            <a:r>
              <a:rPr lang="en-US" sz="2400" smtClean="0"/>
              <a:t>Developers of this Demonstration</a:t>
            </a:r>
          </a:p>
          <a:p>
            <a:r>
              <a:rPr lang="en-US" sz="2400" smtClean="0"/>
              <a:t>The Healthcare and Lifesciences Ecosystem</a:t>
            </a:r>
          </a:p>
          <a:p>
            <a:r>
              <a:rPr lang="en-US" sz="2400" smtClean="0"/>
              <a:t>Use Cases and Functional Requirements</a:t>
            </a:r>
          </a:p>
          <a:p>
            <a:r>
              <a:rPr lang="en-US" sz="2400" smtClean="0"/>
              <a:t>What is the Semantic Web?</a:t>
            </a:r>
          </a:p>
          <a:p>
            <a:pPr>
              <a:buFontTx/>
              <a:buNone/>
            </a:pPr>
            <a:endParaRPr lang="en-US" sz="2400" smtClean="0"/>
          </a:p>
          <a:p>
            <a:r>
              <a:rPr lang="en-US" sz="2400" smtClean="0"/>
              <a:t>Demo</a:t>
            </a:r>
          </a:p>
          <a:p>
            <a:r>
              <a:rPr lang="en-US" sz="2400" smtClean="0"/>
              <a:t>Conclusions and Next Steps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p:txBody>
          <a:bodyPr/>
          <a:lstStyle/>
          <a:p>
            <a:pPr eaLnBrk="1" hangingPunct="1"/>
            <a:r>
              <a:rPr lang="en-US" sz="2800" smtClean="0"/>
              <a:t>COI Demo – Drug Ontology Inference</a:t>
            </a:r>
          </a:p>
        </p:txBody>
      </p:sp>
      <p:pic>
        <p:nvPicPr>
          <p:cNvPr id="78850" name="Picture 4"/>
          <p:cNvPicPr>
            <a:picLocks noChangeAspect="1" noChangeArrowheads="1"/>
          </p:cNvPicPr>
          <p:nvPr/>
        </p:nvPicPr>
        <p:blipFill>
          <a:blip r:embed="rId3"/>
          <a:srcRect/>
          <a:stretch>
            <a:fillRect/>
          </a:stretch>
        </p:blipFill>
        <p:spPr bwMode="auto">
          <a:xfrm>
            <a:off x="195263" y="928688"/>
            <a:ext cx="8824912" cy="5324475"/>
          </a:xfrm>
          <a:prstGeom prst="rect">
            <a:avLst/>
          </a:prstGeom>
          <a:noFill/>
          <a:ln w="9525">
            <a:noFill/>
            <a:miter lim="800000"/>
            <a:headEnd/>
            <a:tailEnd/>
          </a:ln>
        </p:spPr>
      </p:pic>
      <p:sp>
        <p:nvSpPr>
          <p:cNvPr id="817157" name="AutoShape 5"/>
          <p:cNvSpPr>
            <a:spLocks/>
          </p:cNvSpPr>
          <p:nvPr/>
        </p:nvSpPr>
        <p:spPr bwMode="auto">
          <a:xfrm>
            <a:off x="2352675" y="4762500"/>
            <a:ext cx="1400175" cy="447675"/>
          </a:xfrm>
          <a:prstGeom prst="borderCallout2">
            <a:avLst>
              <a:gd name="adj1" fmla="val 25532"/>
              <a:gd name="adj2" fmla="val -5444"/>
              <a:gd name="adj3" fmla="val 25532"/>
              <a:gd name="adj4" fmla="val -65875"/>
              <a:gd name="adj5" fmla="val -80852"/>
              <a:gd name="adj6" fmla="val -129250"/>
            </a:avLst>
          </a:prstGeom>
          <a:solidFill>
            <a:srgbClr val="CCCCFF"/>
          </a:solidFill>
          <a:ln w="9525">
            <a:solidFill>
              <a:schemeClr val="tx1"/>
            </a:solidFill>
            <a:miter lim="800000"/>
            <a:headEnd/>
            <a:tailEnd/>
          </a:ln>
        </p:spPr>
        <p:txBody>
          <a:bodyPr/>
          <a:lstStyle/>
          <a:p>
            <a:pPr algn="ctr" eaLnBrk="0" hangingPunct="0"/>
            <a:r>
              <a:rPr lang="en-US" sz="1200"/>
              <a:t>Exclusion in Drug ontology</a:t>
            </a:r>
          </a:p>
        </p:txBody>
      </p:sp>
      <p:sp>
        <p:nvSpPr>
          <p:cNvPr id="817158" name="AutoShape 6"/>
          <p:cNvSpPr>
            <a:spLocks/>
          </p:cNvSpPr>
          <p:nvPr/>
        </p:nvSpPr>
        <p:spPr bwMode="auto">
          <a:xfrm>
            <a:off x="7189788" y="4189413"/>
            <a:ext cx="1400175" cy="314325"/>
          </a:xfrm>
          <a:prstGeom prst="borderCallout2">
            <a:avLst>
              <a:gd name="adj1" fmla="val 36366"/>
              <a:gd name="adj2" fmla="val -5444"/>
              <a:gd name="adj3" fmla="val 36366"/>
              <a:gd name="adj4" fmla="val -58958"/>
              <a:gd name="adj5" fmla="val -296968"/>
              <a:gd name="adj6" fmla="val -114968"/>
            </a:avLst>
          </a:prstGeom>
          <a:solidFill>
            <a:srgbClr val="CCCCFF"/>
          </a:solidFill>
          <a:ln w="9525">
            <a:solidFill>
              <a:schemeClr val="tx1"/>
            </a:solidFill>
            <a:miter lim="800000"/>
            <a:headEnd/>
            <a:tailEnd/>
          </a:ln>
        </p:spPr>
        <p:txBody>
          <a:bodyPr/>
          <a:lstStyle/>
          <a:p>
            <a:pPr algn="ctr" eaLnBrk="0" hangingPunct="0"/>
            <a:r>
              <a:rPr lang="en-US" sz="1200"/>
              <a:t>Drug ontology</a:t>
            </a:r>
          </a:p>
        </p:txBody>
      </p:sp>
      <p:grpSp>
        <p:nvGrpSpPr>
          <p:cNvPr id="2" name="Group 15"/>
          <p:cNvGrpSpPr>
            <a:grpSpLocks/>
          </p:cNvGrpSpPr>
          <p:nvPr/>
        </p:nvGrpSpPr>
        <p:grpSpPr bwMode="auto">
          <a:xfrm>
            <a:off x="1943100" y="1352550"/>
            <a:ext cx="6934200" cy="3981450"/>
            <a:chOff x="1230" y="798"/>
            <a:chExt cx="4368" cy="2508"/>
          </a:xfrm>
        </p:grpSpPr>
        <p:pic>
          <p:nvPicPr>
            <p:cNvPr id="78855" name="Picture 8"/>
            <p:cNvPicPr>
              <a:picLocks noChangeAspect="1" noChangeArrowheads="1"/>
            </p:cNvPicPr>
            <p:nvPr/>
          </p:nvPicPr>
          <p:blipFill>
            <a:blip r:embed="rId4"/>
            <a:srcRect/>
            <a:stretch>
              <a:fillRect/>
            </a:stretch>
          </p:blipFill>
          <p:spPr bwMode="auto">
            <a:xfrm>
              <a:off x="2616" y="798"/>
              <a:ext cx="2982" cy="2508"/>
            </a:xfrm>
            <a:prstGeom prst="rect">
              <a:avLst/>
            </a:prstGeom>
            <a:noFill/>
            <a:ln w="9525">
              <a:noFill/>
              <a:miter lim="800000"/>
              <a:headEnd/>
              <a:tailEnd/>
            </a:ln>
          </p:spPr>
        </p:pic>
        <p:sp>
          <p:nvSpPr>
            <p:cNvPr id="78856" name="Line 13"/>
            <p:cNvSpPr>
              <a:spLocks noChangeShapeType="1"/>
            </p:cNvSpPr>
            <p:nvPr/>
          </p:nvSpPr>
          <p:spPr bwMode="auto">
            <a:xfrm flipV="1">
              <a:off x="1230" y="1890"/>
              <a:ext cx="708" cy="720"/>
            </a:xfrm>
            <a:prstGeom prst="line">
              <a:avLst/>
            </a:prstGeom>
            <a:noFill/>
            <a:ln w="9525">
              <a:solidFill>
                <a:schemeClr val="tx1"/>
              </a:solidFill>
              <a:round/>
              <a:headEnd/>
              <a:tailEnd/>
            </a:ln>
          </p:spPr>
          <p:txBody>
            <a:bodyPr/>
            <a:lstStyle/>
            <a:p>
              <a:endParaRPr lang="en-US"/>
            </a:p>
          </p:txBody>
        </p:sp>
        <p:sp>
          <p:nvSpPr>
            <p:cNvPr id="78857" name="Line 14"/>
            <p:cNvSpPr>
              <a:spLocks noChangeShapeType="1"/>
            </p:cNvSpPr>
            <p:nvPr/>
          </p:nvSpPr>
          <p:spPr bwMode="auto">
            <a:xfrm flipV="1">
              <a:off x="1926" y="1680"/>
              <a:ext cx="684" cy="216"/>
            </a:xfrm>
            <a:prstGeom prst="line">
              <a:avLst/>
            </a:prstGeom>
            <a:noFill/>
            <a:ln w="9525">
              <a:solidFill>
                <a:schemeClr val="tx1"/>
              </a:solidFill>
              <a:round/>
              <a:headEnd/>
              <a:tailEnd/>
            </a:ln>
          </p:spPr>
          <p:txBody>
            <a:bodyPr/>
            <a:lstStyle/>
            <a:p>
              <a:endParaRPr lang="en-US"/>
            </a:p>
          </p:txBody>
        </p:sp>
      </p:grpSp>
      <p:sp>
        <p:nvSpPr>
          <p:cNvPr id="817168" name="Text Box 16"/>
          <p:cNvSpPr txBox="1">
            <a:spLocks noChangeArrowheads="1"/>
          </p:cNvSpPr>
          <p:nvPr/>
        </p:nvSpPr>
        <p:spPr bwMode="auto">
          <a:xfrm rot="-2157631">
            <a:off x="5184775" y="2876550"/>
            <a:ext cx="3781425" cy="396875"/>
          </a:xfrm>
          <a:prstGeom prst="rect">
            <a:avLst/>
          </a:prstGeom>
          <a:noFill/>
          <a:ln w="9525">
            <a:noFill/>
            <a:miter lim="800000"/>
            <a:headEnd/>
            <a:tailEnd/>
          </a:ln>
        </p:spPr>
        <p:txBody>
          <a:bodyPr>
            <a:spAutoFit/>
          </a:bodyPr>
          <a:lstStyle/>
          <a:p>
            <a:pPr eaLnBrk="0" hangingPunct="0"/>
            <a:r>
              <a:rPr lang="en-US" sz="2000">
                <a:solidFill>
                  <a:srgbClr val="CC0000"/>
                </a:solidFill>
              </a:rPr>
              <a:t>Subclasses of “anticoagulant”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7158"/>
                                        </p:tgtEl>
                                        <p:attrNameLst>
                                          <p:attrName>style.visibility</p:attrName>
                                        </p:attrNameLst>
                                      </p:cBhvr>
                                      <p:to>
                                        <p:strVal val="visible"/>
                                      </p:to>
                                    </p:set>
                                    <p:animEffect transition="in" filter="blinds(horizontal)">
                                      <p:cBhvr>
                                        <p:cTn id="7" dur="500"/>
                                        <p:tgtEl>
                                          <p:spTgt spid="81715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7157"/>
                                        </p:tgtEl>
                                        <p:attrNameLst>
                                          <p:attrName>style.visibility</p:attrName>
                                        </p:attrNameLst>
                                      </p:cBhvr>
                                      <p:to>
                                        <p:strVal val="visible"/>
                                      </p:to>
                                    </p:set>
                                    <p:animEffect transition="in" filter="blinds(horizontal)">
                                      <p:cBhvr>
                                        <p:cTn id="12" dur="500"/>
                                        <p:tgtEl>
                                          <p:spTgt spid="81715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817168"/>
                                        </p:tgtEl>
                                        <p:attrNameLst>
                                          <p:attrName>style.visibility</p:attrName>
                                        </p:attrNameLst>
                                      </p:cBhvr>
                                      <p:to>
                                        <p:strVal val="visible"/>
                                      </p:to>
                                    </p:set>
                                    <p:animEffect transition="in" filter="blinds(horizontal)">
                                      <p:cBhvr>
                                        <p:cTn id="20" dur="500"/>
                                        <p:tgtEl>
                                          <p:spTgt spid="817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7157" grpId="0" animBg="1"/>
      <p:bldP spid="817158" grpId="0" animBg="1"/>
      <p:bldP spid="817168"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pPr eaLnBrk="1" hangingPunct="1"/>
            <a:r>
              <a:rPr lang="en-US" sz="2800" smtClean="0"/>
              <a:t>COI Demo – Selecting Mapping Rules</a:t>
            </a:r>
          </a:p>
        </p:txBody>
      </p:sp>
      <p:pic>
        <p:nvPicPr>
          <p:cNvPr id="80898" name="Picture 4"/>
          <p:cNvPicPr>
            <a:picLocks noChangeAspect="1" noChangeArrowheads="1"/>
          </p:cNvPicPr>
          <p:nvPr/>
        </p:nvPicPr>
        <p:blipFill>
          <a:blip r:embed="rId3"/>
          <a:srcRect/>
          <a:stretch>
            <a:fillRect/>
          </a:stretch>
        </p:blipFill>
        <p:spPr bwMode="auto">
          <a:xfrm>
            <a:off x="133350" y="919163"/>
            <a:ext cx="8829675" cy="5310187"/>
          </a:xfrm>
          <a:prstGeom prst="rect">
            <a:avLst/>
          </a:prstGeom>
          <a:noFill/>
          <a:ln w="9525">
            <a:noFill/>
            <a:miter lim="800000"/>
            <a:headEnd/>
            <a:tailEnd/>
          </a:ln>
        </p:spPr>
      </p:pic>
      <p:sp>
        <p:nvSpPr>
          <p:cNvPr id="819205" name="AutoShape 5"/>
          <p:cNvSpPr>
            <a:spLocks/>
          </p:cNvSpPr>
          <p:nvPr/>
        </p:nvSpPr>
        <p:spPr bwMode="auto">
          <a:xfrm>
            <a:off x="5276850" y="3438525"/>
            <a:ext cx="3648075" cy="1838325"/>
          </a:xfrm>
          <a:prstGeom prst="borderCallout2">
            <a:avLst>
              <a:gd name="adj1" fmla="val 6218"/>
              <a:gd name="adj2" fmla="val -2088"/>
              <a:gd name="adj3" fmla="val 6218"/>
              <a:gd name="adj4" fmla="val -11620"/>
              <a:gd name="adj5" fmla="val -10361"/>
              <a:gd name="adj6" fmla="val -21671"/>
            </a:avLst>
          </a:prstGeom>
          <a:solidFill>
            <a:srgbClr val="CCCCFF"/>
          </a:solidFill>
          <a:ln w="9525">
            <a:solidFill>
              <a:schemeClr val="tx1"/>
            </a:solidFill>
            <a:miter lim="800000"/>
            <a:headEnd/>
            <a:tailEnd/>
          </a:ln>
        </p:spPr>
        <p:txBody>
          <a:bodyPr/>
          <a:lstStyle/>
          <a:p>
            <a:pPr eaLnBrk="0" hangingPunct="0"/>
            <a:endParaRPr lang="en-US" sz="1200"/>
          </a:p>
          <a:p>
            <a:pPr eaLnBrk="0" hangingPunct="0"/>
            <a:r>
              <a:rPr lang="en-US" sz="1200"/>
              <a:t>#</a:t>
            </a:r>
            <a:r>
              <a:rPr lang="en-US" sz="1400" b="1">
                <a:solidFill>
                  <a:srgbClr val="CC0000"/>
                </a:solidFill>
              </a:rPr>
              <a:t>check all drugs that "may_treat obese" </a:t>
            </a:r>
          </a:p>
          <a:p>
            <a:pPr eaLnBrk="0" hangingPunct="0"/>
            <a:r>
              <a:rPr lang="en-US" sz="1200"/>
              <a:t>{?A rdfs:subClassOf ?B; rdfs:label ?D. </a:t>
            </a:r>
          </a:p>
          <a:p>
            <a:pPr eaLnBrk="0" hangingPunct="0"/>
            <a:r>
              <a:rPr lang="en-US" sz="1200"/>
              <a:t>?B a owl:Restriction; </a:t>
            </a:r>
          </a:p>
          <a:p>
            <a:pPr eaLnBrk="0" hangingPunct="0"/>
            <a:r>
              <a:rPr lang="en-US" sz="1200"/>
              <a:t>     owl:onProperty :may_treat; </a:t>
            </a:r>
          </a:p>
          <a:p>
            <a:pPr eaLnBrk="0" hangingPunct="0"/>
            <a:r>
              <a:rPr lang="en-US" sz="1200"/>
              <a:t>     owl:someValuesFrom :C0028754}</a:t>
            </a:r>
          </a:p>
          <a:p>
            <a:pPr eaLnBrk="0" hangingPunct="0"/>
            <a:r>
              <a:rPr lang="en-US" sz="1200"/>
              <a:t> =&gt; </a:t>
            </a:r>
          </a:p>
          <a:p>
            <a:pPr eaLnBrk="0" hangingPunct="0"/>
            <a:r>
              <a:rPr lang="en-US" sz="1200"/>
              <a:t>{?D a :WeightLoseDrug}.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205"/>
                                        </p:tgtEl>
                                        <p:attrNameLst>
                                          <p:attrName>style.visibility</p:attrName>
                                        </p:attrNameLst>
                                      </p:cBhvr>
                                      <p:to>
                                        <p:strVal val="visible"/>
                                      </p:to>
                                    </p:set>
                                    <p:animEffect transition="in" filter="blinds(horizontal)">
                                      <p:cBhvr>
                                        <p:cTn id="7" dur="500"/>
                                        <p:tgtEl>
                                          <p:spTgt spid="819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0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354" name="Group 2"/>
          <p:cNvGrpSpPr>
            <a:grpSpLocks/>
          </p:cNvGrpSpPr>
          <p:nvPr/>
        </p:nvGrpSpPr>
        <p:grpSpPr bwMode="auto">
          <a:xfrm>
            <a:off x="3203575" y="5373688"/>
            <a:ext cx="6042025" cy="1484312"/>
            <a:chOff x="2018" y="3385"/>
            <a:chExt cx="3806" cy="935"/>
          </a:xfrm>
        </p:grpSpPr>
        <p:sp>
          <p:nvSpPr>
            <p:cNvPr id="100355" name="Rectangle 3"/>
            <p:cNvSpPr>
              <a:spLocks noChangeArrowheads="1"/>
            </p:cNvSpPr>
            <p:nvPr/>
          </p:nvSpPr>
          <p:spPr bwMode="auto">
            <a:xfrm>
              <a:off x="2018" y="3385"/>
              <a:ext cx="3742" cy="935"/>
            </a:xfrm>
            <a:prstGeom prst="rect">
              <a:avLst/>
            </a:prstGeom>
            <a:solidFill>
              <a:srgbClr val="FFFF99"/>
            </a:solidFill>
            <a:ln w="9525">
              <a:solidFill>
                <a:schemeClr val="tx1"/>
              </a:solidFill>
              <a:miter lim="800000"/>
              <a:headEnd/>
              <a:tailEnd/>
            </a:ln>
            <a:effectLst/>
          </p:spPr>
          <p:txBody>
            <a:bodyPr wrap="none" anchor="ctr"/>
            <a:lstStyle/>
            <a:p>
              <a:endParaRPr lang="en-US"/>
            </a:p>
          </p:txBody>
        </p:sp>
        <p:sp>
          <p:nvSpPr>
            <p:cNvPr id="100356" name="Rectangle 4"/>
            <p:cNvSpPr>
              <a:spLocks noChangeArrowheads="1"/>
            </p:cNvSpPr>
            <p:nvPr/>
          </p:nvSpPr>
          <p:spPr bwMode="auto">
            <a:xfrm>
              <a:off x="2189" y="3385"/>
              <a:ext cx="3635" cy="231"/>
            </a:xfrm>
            <a:prstGeom prst="rect">
              <a:avLst/>
            </a:prstGeom>
            <a:noFill/>
            <a:ln w="9525">
              <a:noFill/>
              <a:miter lim="800000"/>
              <a:headEnd/>
              <a:tailEnd/>
            </a:ln>
            <a:effectLst/>
          </p:spPr>
          <p:txBody>
            <a:bodyPr wrap="none">
              <a:spAutoFit/>
            </a:bodyPr>
            <a:lstStyle/>
            <a:p>
              <a:r>
                <a:rPr lang="en-US" sz="1800" b="1">
                  <a:solidFill>
                    <a:srgbClr val="CC0000"/>
                  </a:solidFill>
                  <a:latin typeface="Arial" charset="0"/>
                </a:rPr>
                <a:t>NDC:54868079500:</a:t>
              </a:r>
              <a:r>
                <a:rPr lang="en-US" sz="1800">
                  <a:latin typeface="Arial" charset="0"/>
                </a:rPr>
                <a:t> </a:t>
              </a:r>
              <a:r>
                <a:rPr lang="en-US" sz="1400">
                  <a:solidFill>
                    <a:srgbClr val="CC0000"/>
                  </a:solidFill>
                  <a:latin typeface="Arial" charset="0"/>
                </a:rPr>
                <a:t>GlipiZIDE-Metformin HCl 2.5-250 MG Tablet</a:t>
              </a:r>
            </a:p>
          </p:txBody>
        </p:sp>
        <p:sp>
          <p:nvSpPr>
            <p:cNvPr id="100357" name="Rectangle 5"/>
            <p:cNvSpPr>
              <a:spLocks noChangeArrowheads="1"/>
            </p:cNvSpPr>
            <p:nvPr/>
          </p:nvSpPr>
          <p:spPr bwMode="auto">
            <a:xfrm>
              <a:off x="2154" y="3657"/>
              <a:ext cx="3485" cy="231"/>
            </a:xfrm>
            <a:prstGeom prst="rect">
              <a:avLst/>
            </a:prstGeom>
            <a:noFill/>
            <a:ln w="9525">
              <a:noFill/>
              <a:miter lim="800000"/>
              <a:headEnd/>
              <a:tailEnd/>
            </a:ln>
            <a:effectLst/>
          </p:spPr>
          <p:txBody>
            <a:bodyPr wrap="none">
              <a:spAutoFit/>
            </a:bodyPr>
            <a:lstStyle/>
            <a:p>
              <a:r>
                <a:rPr lang="en-US" sz="1400" b="1">
                  <a:solidFill>
                    <a:srgbClr val="CC0000"/>
                  </a:solidFill>
                  <a:latin typeface="Arial" charset="0"/>
                </a:rPr>
                <a:t>NDC: </a:t>
              </a:r>
              <a:r>
                <a:rPr lang="en-US" sz="1800" b="1">
                  <a:solidFill>
                    <a:srgbClr val="CC0000"/>
                  </a:solidFill>
                  <a:latin typeface="Arial" charset="0"/>
                </a:rPr>
                <a:t>54868518802</a:t>
              </a:r>
              <a:r>
                <a:rPr lang="en-US" sz="1800">
                  <a:latin typeface="Arial" charset="0"/>
                </a:rPr>
                <a:t>: </a:t>
              </a:r>
              <a:r>
                <a:rPr lang="en-US" sz="1400">
                  <a:solidFill>
                    <a:srgbClr val="CC0000"/>
                  </a:solidFill>
                  <a:latin typeface="Arial" charset="0"/>
                </a:rPr>
                <a:t>GlipiZIDE-Metformin HCl 5-500 MG Tablet</a:t>
              </a:r>
            </a:p>
          </p:txBody>
        </p:sp>
        <p:sp>
          <p:nvSpPr>
            <p:cNvPr id="100358" name="Rectangle 6"/>
            <p:cNvSpPr>
              <a:spLocks noChangeArrowheads="1"/>
            </p:cNvSpPr>
            <p:nvPr/>
          </p:nvSpPr>
          <p:spPr bwMode="auto">
            <a:xfrm>
              <a:off x="2154" y="3929"/>
              <a:ext cx="2870" cy="231"/>
            </a:xfrm>
            <a:prstGeom prst="rect">
              <a:avLst/>
            </a:prstGeom>
            <a:noFill/>
            <a:ln w="9525">
              <a:noFill/>
              <a:miter lim="800000"/>
              <a:headEnd/>
              <a:tailEnd/>
            </a:ln>
            <a:effectLst/>
          </p:spPr>
          <p:txBody>
            <a:bodyPr wrap="none">
              <a:spAutoFit/>
            </a:bodyPr>
            <a:lstStyle/>
            <a:p>
              <a:r>
                <a:rPr lang="en-US" sz="1400" b="1">
                  <a:solidFill>
                    <a:srgbClr val="CC0000"/>
                  </a:solidFill>
                  <a:latin typeface="Arial" charset="0"/>
                </a:rPr>
                <a:t>NDC:</a:t>
              </a:r>
              <a:r>
                <a:rPr lang="en-US" sz="1800" b="1">
                  <a:solidFill>
                    <a:srgbClr val="CC0000"/>
                  </a:solidFill>
                  <a:latin typeface="Arial" charset="0"/>
                </a:rPr>
                <a:t>54868079500</a:t>
              </a:r>
              <a:r>
                <a:rPr lang="en-US" sz="1800">
                  <a:latin typeface="Arial" charset="0"/>
                </a:rPr>
                <a:t>:</a:t>
              </a:r>
              <a:r>
                <a:rPr lang="en-US" sz="1400">
                  <a:solidFill>
                    <a:srgbClr val="CC0000"/>
                  </a:solidFill>
                  <a:latin typeface="Arial" charset="0"/>
                </a:rPr>
                <a:t>GlipiZIDE-Metformin HCl TABS</a:t>
              </a:r>
            </a:p>
          </p:txBody>
        </p:sp>
      </p:grpSp>
      <p:grpSp>
        <p:nvGrpSpPr>
          <p:cNvPr id="100359" name="Group 7"/>
          <p:cNvGrpSpPr>
            <a:grpSpLocks/>
          </p:cNvGrpSpPr>
          <p:nvPr/>
        </p:nvGrpSpPr>
        <p:grpSpPr bwMode="auto">
          <a:xfrm>
            <a:off x="250825" y="1557338"/>
            <a:ext cx="3168650" cy="4464050"/>
            <a:chOff x="158" y="981"/>
            <a:chExt cx="1996" cy="2812"/>
          </a:xfrm>
        </p:grpSpPr>
        <p:sp>
          <p:nvSpPr>
            <p:cNvPr id="100360" name="Oval 8"/>
            <p:cNvSpPr>
              <a:spLocks noChangeArrowheads="1"/>
            </p:cNvSpPr>
            <p:nvPr/>
          </p:nvSpPr>
          <p:spPr bwMode="auto">
            <a:xfrm>
              <a:off x="158" y="981"/>
              <a:ext cx="1951" cy="2812"/>
            </a:xfrm>
            <a:prstGeom prst="ellipse">
              <a:avLst/>
            </a:prstGeom>
            <a:solidFill>
              <a:schemeClr val="accent2">
                <a:alpha val="16000"/>
              </a:schemeClr>
            </a:solidFill>
            <a:ln w="9525">
              <a:solidFill>
                <a:schemeClr val="accent2"/>
              </a:solidFill>
              <a:round/>
              <a:headEnd/>
              <a:tailEnd/>
            </a:ln>
            <a:effectLst/>
          </p:spPr>
          <p:txBody>
            <a:bodyPr wrap="none"/>
            <a:lstStyle/>
            <a:p>
              <a:pPr algn="ctr"/>
              <a:r>
                <a:rPr lang="en-US" sz="8000">
                  <a:solidFill>
                    <a:srgbClr val="B2B2B2"/>
                  </a:solidFill>
                  <a:latin typeface="Arial" charset="0"/>
                </a:rPr>
                <a:t>CT</a:t>
              </a:r>
            </a:p>
          </p:txBody>
        </p:sp>
        <p:sp>
          <p:nvSpPr>
            <p:cNvPr id="100361" name="Text Box 9"/>
            <p:cNvSpPr txBox="1">
              <a:spLocks noChangeArrowheads="1"/>
            </p:cNvSpPr>
            <p:nvPr/>
          </p:nvSpPr>
          <p:spPr bwMode="auto">
            <a:xfrm>
              <a:off x="657" y="2059"/>
              <a:ext cx="815" cy="212"/>
            </a:xfrm>
            <a:prstGeom prst="rect">
              <a:avLst/>
            </a:prstGeom>
            <a:noFill/>
            <a:ln w="9525">
              <a:noFill/>
              <a:miter lim="800000"/>
              <a:headEnd/>
              <a:tailEnd/>
            </a:ln>
            <a:effectLst/>
          </p:spPr>
          <p:txBody>
            <a:bodyPr wrap="none">
              <a:spAutoFit/>
            </a:bodyPr>
            <a:lstStyle/>
            <a:p>
              <a:r>
                <a:rPr lang="en-US" sz="1600" b="1">
                  <a:latin typeface="Arial" charset="0"/>
                </a:rPr>
                <a:t>metformin</a:t>
              </a:r>
              <a:r>
                <a:rPr lang="en-US" sz="1600">
                  <a:latin typeface="Arial" charset="0"/>
                </a:rPr>
                <a:t>, </a:t>
              </a:r>
              <a:endParaRPr lang="en-US" sz="1600" b="1">
                <a:latin typeface="Arial" charset="0"/>
              </a:endParaRPr>
            </a:p>
          </p:txBody>
        </p:sp>
        <p:sp>
          <p:nvSpPr>
            <p:cNvPr id="100362" name="Text Box 10"/>
            <p:cNvSpPr txBox="1">
              <a:spLocks noChangeArrowheads="1"/>
            </p:cNvSpPr>
            <p:nvPr/>
          </p:nvSpPr>
          <p:spPr bwMode="auto">
            <a:xfrm>
              <a:off x="295" y="2311"/>
              <a:ext cx="1396" cy="212"/>
            </a:xfrm>
            <a:prstGeom prst="rect">
              <a:avLst/>
            </a:prstGeom>
            <a:noFill/>
            <a:ln w="9525">
              <a:noFill/>
              <a:miter lim="800000"/>
              <a:headEnd/>
              <a:tailEnd/>
            </a:ln>
            <a:effectLst/>
          </p:spPr>
          <p:txBody>
            <a:bodyPr wrap="none">
              <a:spAutoFit/>
            </a:bodyPr>
            <a:lstStyle/>
            <a:p>
              <a:r>
                <a:rPr lang="en-US" sz="1600" b="1">
                  <a:latin typeface="Arial" charset="0"/>
                </a:rPr>
                <a:t>insulin secretagogue</a:t>
              </a:r>
            </a:p>
          </p:txBody>
        </p:sp>
        <p:sp>
          <p:nvSpPr>
            <p:cNvPr id="100363" name="Text Box 11"/>
            <p:cNvSpPr txBox="1">
              <a:spLocks noChangeArrowheads="1"/>
            </p:cNvSpPr>
            <p:nvPr/>
          </p:nvSpPr>
          <p:spPr bwMode="auto">
            <a:xfrm>
              <a:off x="158" y="2715"/>
              <a:ext cx="1852" cy="212"/>
            </a:xfrm>
            <a:prstGeom prst="rect">
              <a:avLst/>
            </a:prstGeom>
            <a:noFill/>
            <a:ln w="9525">
              <a:noFill/>
              <a:miter lim="800000"/>
              <a:headEnd/>
              <a:tailEnd/>
            </a:ln>
            <a:effectLst/>
          </p:spPr>
          <p:txBody>
            <a:bodyPr wrap="none">
              <a:spAutoFit/>
            </a:bodyPr>
            <a:lstStyle/>
            <a:p>
              <a:r>
                <a:rPr lang="en-US" sz="1600" b="1">
                  <a:latin typeface="Arial" charset="0"/>
                </a:rPr>
                <a:t>alpha-glucosidase inhibitors</a:t>
              </a:r>
            </a:p>
          </p:txBody>
        </p:sp>
        <p:sp>
          <p:nvSpPr>
            <p:cNvPr id="100364" name="Text Box 12"/>
            <p:cNvSpPr txBox="1">
              <a:spLocks noChangeArrowheads="1"/>
            </p:cNvSpPr>
            <p:nvPr/>
          </p:nvSpPr>
          <p:spPr bwMode="auto">
            <a:xfrm>
              <a:off x="521" y="2987"/>
              <a:ext cx="1019" cy="212"/>
            </a:xfrm>
            <a:prstGeom prst="rect">
              <a:avLst/>
            </a:prstGeom>
            <a:noFill/>
            <a:ln w="9525">
              <a:noFill/>
              <a:miter lim="800000"/>
              <a:headEnd/>
              <a:tailEnd/>
            </a:ln>
            <a:effectLst/>
          </p:spPr>
          <p:txBody>
            <a:bodyPr wrap="none">
              <a:spAutoFit/>
            </a:bodyPr>
            <a:lstStyle/>
            <a:p>
              <a:r>
                <a:rPr lang="en-US" sz="1600" b="1">
                  <a:latin typeface="Arial" charset="0"/>
                </a:rPr>
                <a:t>anticoagulants</a:t>
              </a:r>
            </a:p>
          </p:txBody>
        </p:sp>
        <p:sp>
          <p:nvSpPr>
            <p:cNvPr id="100365" name="Text Box 13"/>
            <p:cNvSpPr txBox="1">
              <a:spLocks noChangeArrowheads="1"/>
            </p:cNvSpPr>
            <p:nvPr/>
          </p:nvSpPr>
          <p:spPr bwMode="auto">
            <a:xfrm>
              <a:off x="521" y="3259"/>
              <a:ext cx="1183" cy="212"/>
            </a:xfrm>
            <a:prstGeom prst="rect">
              <a:avLst/>
            </a:prstGeom>
            <a:noFill/>
            <a:ln w="9525">
              <a:noFill/>
              <a:miter lim="800000"/>
              <a:headEnd/>
              <a:tailEnd/>
            </a:ln>
            <a:effectLst/>
          </p:spPr>
          <p:txBody>
            <a:bodyPr wrap="none">
              <a:spAutoFit/>
            </a:bodyPr>
            <a:lstStyle/>
            <a:p>
              <a:r>
                <a:rPr lang="en-US" sz="1600" b="1">
                  <a:latin typeface="Arial" charset="0"/>
                </a:rPr>
                <a:t>uricosuric</a:t>
              </a:r>
              <a:r>
                <a:rPr lang="en-US" sz="1600">
                  <a:latin typeface="Arial" charset="0"/>
                </a:rPr>
                <a:t> </a:t>
              </a:r>
              <a:r>
                <a:rPr lang="en-US" sz="1600" b="1">
                  <a:latin typeface="Arial" charset="0"/>
                </a:rPr>
                <a:t>agents</a:t>
              </a:r>
            </a:p>
          </p:txBody>
        </p:sp>
        <p:sp>
          <p:nvSpPr>
            <p:cNvPr id="100366" name="Text Box 14"/>
            <p:cNvSpPr txBox="1">
              <a:spLocks noChangeArrowheads="1"/>
            </p:cNvSpPr>
            <p:nvPr/>
          </p:nvSpPr>
          <p:spPr bwMode="auto">
            <a:xfrm>
              <a:off x="158" y="2488"/>
              <a:ext cx="1996" cy="212"/>
            </a:xfrm>
            <a:prstGeom prst="rect">
              <a:avLst/>
            </a:prstGeom>
            <a:noFill/>
            <a:ln w="9525">
              <a:noFill/>
              <a:miter lim="800000"/>
              <a:headEnd/>
              <a:tailEnd/>
            </a:ln>
            <a:effectLst/>
          </p:spPr>
          <p:txBody>
            <a:bodyPr wrap="none">
              <a:spAutoFit/>
            </a:bodyPr>
            <a:lstStyle/>
            <a:p>
              <a:r>
                <a:rPr lang="en-US" sz="1600" b="1">
                  <a:latin typeface="Arial" charset="0"/>
                </a:rPr>
                <a:t>nonsteroidal anti-inflammatory</a:t>
              </a:r>
              <a:endParaRPr lang="en-US" sz="1600">
                <a:latin typeface="Arial" charset="0"/>
              </a:endParaRPr>
            </a:p>
          </p:txBody>
        </p:sp>
      </p:grpSp>
      <p:sp>
        <p:nvSpPr>
          <p:cNvPr id="100367" name="Line 15"/>
          <p:cNvSpPr>
            <a:spLocks noChangeShapeType="1"/>
          </p:cNvSpPr>
          <p:nvPr/>
        </p:nvSpPr>
        <p:spPr bwMode="auto">
          <a:xfrm>
            <a:off x="3871913" y="2636838"/>
            <a:ext cx="0" cy="1152525"/>
          </a:xfrm>
          <a:prstGeom prst="line">
            <a:avLst/>
          </a:prstGeom>
          <a:noFill/>
          <a:ln w="9525">
            <a:solidFill>
              <a:schemeClr val="tx1"/>
            </a:solidFill>
            <a:round/>
            <a:headEnd/>
            <a:tailEnd/>
          </a:ln>
          <a:effectLst/>
        </p:spPr>
        <p:txBody>
          <a:bodyPr/>
          <a:lstStyle/>
          <a:p>
            <a:endParaRPr lang="en-US"/>
          </a:p>
        </p:txBody>
      </p:sp>
      <p:sp>
        <p:nvSpPr>
          <p:cNvPr id="100368" name="Line 16"/>
          <p:cNvSpPr>
            <a:spLocks noChangeShapeType="1"/>
          </p:cNvSpPr>
          <p:nvPr/>
        </p:nvSpPr>
        <p:spPr bwMode="auto">
          <a:xfrm>
            <a:off x="4087813" y="2852738"/>
            <a:ext cx="0" cy="936625"/>
          </a:xfrm>
          <a:prstGeom prst="line">
            <a:avLst/>
          </a:prstGeom>
          <a:noFill/>
          <a:ln w="9525">
            <a:solidFill>
              <a:schemeClr val="tx1"/>
            </a:solidFill>
            <a:round/>
            <a:headEnd/>
            <a:tailEnd/>
          </a:ln>
          <a:effectLst/>
        </p:spPr>
        <p:txBody>
          <a:bodyPr/>
          <a:lstStyle/>
          <a:p>
            <a:endParaRPr lang="en-US"/>
          </a:p>
        </p:txBody>
      </p:sp>
      <p:sp>
        <p:nvSpPr>
          <p:cNvPr id="100369" name="AutoShape 17"/>
          <p:cNvSpPr>
            <a:spLocks noChangeArrowheads="1"/>
          </p:cNvSpPr>
          <p:nvPr/>
        </p:nvSpPr>
        <p:spPr bwMode="auto">
          <a:xfrm>
            <a:off x="1979613" y="1125538"/>
            <a:ext cx="1943100" cy="647700"/>
          </a:xfrm>
          <a:prstGeom prst="curvedDownArrow">
            <a:avLst>
              <a:gd name="adj1" fmla="val 60000"/>
              <a:gd name="adj2" fmla="val 120000"/>
              <a:gd name="adj3" fmla="val 33333"/>
            </a:avLst>
          </a:prstGeom>
          <a:solidFill>
            <a:schemeClr val="accent1"/>
          </a:solidFill>
          <a:ln w="9525">
            <a:solidFill>
              <a:schemeClr val="tx1"/>
            </a:solidFill>
            <a:miter lim="800000"/>
            <a:headEnd/>
            <a:tailEnd/>
          </a:ln>
          <a:effectLst/>
        </p:spPr>
        <p:txBody>
          <a:bodyPr wrap="none" anchor="ctr"/>
          <a:lstStyle/>
          <a:p>
            <a:endParaRPr lang="en-US"/>
          </a:p>
        </p:txBody>
      </p:sp>
      <p:grpSp>
        <p:nvGrpSpPr>
          <p:cNvPr id="100370" name="Group 18"/>
          <p:cNvGrpSpPr>
            <a:grpSpLocks/>
          </p:cNvGrpSpPr>
          <p:nvPr/>
        </p:nvGrpSpPr>
        <p:grpSpPr bwMode="auto">
          <a:xfrm>
            <a:off x="6516688" y="3716338"/>
            <a:ext cx="2376487" cy="1512887"/>
            <a:chOff x="4105" y="2341"/>
            <a:chExt cx="1497" cy="953"/>
          </a:xfrm>
        </p:grpSpPr>
        <p:sp>
          <p:nvSpPr>
            <p:cNvPr id="100371" name="Rectangle 19"/>
            <p:cNvSpPr>
              <a:spLocks noChangeArrowheads="1"/>
            </p:cNvSpPr>
            <p:nvPr/>
          </p:nvSpPr>
          <p:spPr bwMode="auto">
            <a:xfrm>
              <a:off x="4105" y="2341"/>
              <a:ext cx="1497" cy="953"/>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0372" name="Text Box 20"/>
            <p:cNvSpPr txBox="1">
              <a:spLocks noChangeArrowheads="1"/>
            </p:cNvSpPr>
            <p:nvPr/>
          </p:nvSpPr>
          <p:spPr bwMode="auto">
            <a:xfrm>
              <a:off x="4241" y="2659"/>
              <a:ext cx="1177" cy="326"/>
            </a:xfrm>
            <a:prstGeom prst="rect">
              <a:avLst/>
            </a:prstGeom>
            <a:noFill/>
            <a:ln w="9525">
              <a:noFill/>
              <a:miter lim="800000"/>
              <a:headEnd/>
              <a:tailEnd/>
            </a:ln>
            <a:effectLst/>
          </p:spPr>
          <p:txBody>
            <a:bodyPr wrap="none">
              <a:spAutoFit/>
            </a:bodyPr>
            <a:lstStyle/>
            <a:p>
              <a:r>
                <a:rPr lang="en-US" sz="1400" b="1">
                  <a:solidFill>
                    <a:srgbClr val="3333FF"/>
                  </a:solidFill>
                  <a:latin typeface="Arial" charset="0"/>
                </a:rPr>
                <a:t>drugBank: DB00331</a:t>
              </a:r>
            </a:p>
            <a:p>
              <a:r>
                <a:rPr lang="en-US" sz="1400" b="1">
                  <a:solidFill>
                    <a:srgbClr val="3333FF"/>
                  </a:solidFill>
                  <a:latin typeface="Arial" charset="0"/>
                </a:rPr>
                <a:t>RxNORM: 6809</a:t>
              </a:r>
            </a:p>
          </p:txBody>
        </p:sp>
      </p:grpSp>
      <p:sp>
        <p:nvSpPr>
          <p:cNvPr id="100373" name="Text Box 21"/>
          <p:cNvSpPr txBox="1">
            <a:spLocks noChangeArrowheads="1"/>
          </p:cNvSpPr>
          <p:nvPr/>
        </p:nvSpPr>
        <p:spPr bwMode="auto">
          <a:xfrm>
            <a:off x="5076825" y="4365625"/>
            <a:ext cx="1001713" cy="304800"/>
          </a:xfrm>
          <a:prstGeom prst="rect">
            <a:avLst/>
          </a:prstGeom>
          <a:noFill/>
          <a:ln w="9525">
            <a:noFill/>
            <a:miter lim="800000"/>
            <a:headEnd/>
            <a:tailEnd/>
          </a:ln>
          <a:effectLst/>
        </p:spPr>
        <p:txBody>
          <a:bodyPr wrap="none">
            <a:spAutoFit/>
          </a:bodyPr>
          <a:lstStyle/>
          <a:p>
            <a:r>
              <a:rPr lang="en-US" sz="1400" b="1">
                <a:solidFill>
                  <a:srgbClr val="CC0000"/>
                </a:solidFill>
                <a:latin typeface="Arial" charset="0"/>
              </a:rPr>
              <a:t>C0025598</a:t>
            </a:r>
          </a:p>
        </p:txBody>
      </p:sp>
      <p:sp>
        <p:nvSpPr>
          <p:cNvPr id="100374" name="AutoShape 22"/>
          <p:cNvSpPr>
            <a:spLocks noChangeArrowheads="1"/>
          </p:cNvSpPr>
          <p:nvPr/>
        </p:nvSpPr>
        <p:spPr bwMode="auto">
          <a:xfrm>
            <a:off x="6804025" y="5084763"/>
            <a:ext cx="504825" cy="431800"/>
          </a:xfrm>
          <a:prstGeom prst="downArrow">
            <a:avLst>
              <a:gd name="adj1" fmla="val 50000"/>
              <a:gd name="adj2" fmla="val 25000"/>
            </a:avLst>
          </a:prstGeom>
          <a:solidFill>
            <a:schemeClr val="accent1"/>
          </a:solidFill>
          <a:ln w="9525">
            <a:solidFill>
              <a:schemeClr val="tx1"/>
            </a:solidFill>
            <a:miter lim="800000"/>
            <a:headEnd/>
            <a:tailEnd/>
          </a:ln>
          <a:effectLst/>
        </p:spPr>
        <p:txBody>
          <a:bodyPr vert="eaVert" wrap="none" anchor="ctr"/>
          <a:lstStyle/>
          <a:p>
            <a:endParaRPr lang="en-US"/>
          </a:p>
        </p:txBody>
      </p:sp>
      <p:sp>
        <p:nvSpPr>
          <p:cNvPr id="100375" name="Rectangle 23"/>
          <p:cNvSpPr>
            <a:spLocks noGrp="1" noChangeArrowheads="1"/>
          </p:cNvSpPr>
          <p:nvPr>
            <p:ph type="title"/>
          </p:nvPr>
        </p:nvSpPr>
        <p:spPr/>
        <p:txBody>
          <a:bodyPr/>
          <a:lstStyle/>
          <a:p>
            <a:r>
              <a:rPr lang="en-US" sz="2800" smtClean="0"/>
              <a:t>Mapping Between CT and Patient Record</a:t>
            </a:r>
          </a:p>
        </p:txBody>
      </p:sp>
      <p:grpSp>
        <p:nvGrpSpPr>
          <p:cNvPr id="100376" name="Group 24"/>
          <p:cNvGrpSpPr>
            <a:grpSpLocks/>
          </p:cNvGrpSpPr>
          <p:nvPr/>
        </p:nvGrpSpPr>
        <p:grpSpPr bwMode="auto">
          <a:xfrm>
            <a:off x="3392488" y="947738"/>
            <a:ext cx="3686175" cy="3983037"/>
            <a:chOff x="2137" y="597"/>
            <a:chExt cx="2322" cy="2509"/>
          </a:xfrm>
        </p:grpSpPr>
        <p:pic>
          <p:nvPicPr>
            <p:cNvPr id="100377" name="Picture 25"/>
            <p:cNvPicPr>
              <a:picLocks noChangeAspect="1" noChangeArrowheads="1"/>
            </p:cNvPicPr>
            <p:nvPr/>
          </p:nvPicPr>
          <p:blipFill>
            <a:blip r:embed="rId3"/>
            <a:srcRect/>
            <a:stretch>
              <a:fillRect/>
            </a:stretch>
          </p:blipFill>
          <p:spPr bwMode="auto">
            <a:xfrm>
              <a:off x="2212" y="2542"/>
              <a:ext cx="1996" cy="564"/>
            </a:xfrm>
            <a:prstGeom prst="rect">
              <a:avLst/>
            </a:prstGeom>
            <a:noFill/>
            <a:ln w="9525">
              <a:noFill/>
              <a:miter lim="800000"/>
              <a:headEnd/>
              <a:tailEnd/>
            </a:ln>
            <a:effectLst/>
          </p:spPr>
        </p:pic>
        <p:grpSp>
          <p:nvGrpSpPr>
            <p:cNvPr id="100378" name="Group 26"/>
            <p:cNvGrpSpPr>
              <a:grpSpLocks/>
            </p:cNvGrpSpPr>
            <p:nvPr/>
          </p:nvGrpSpPr>
          <p:grpSpPr bwMode="auto">
            <a:xfrm>
              <a:off x="2137" y="597"/>
              <a:ext cx="2322" cy="2404"/>
              <a:chOff x="2203" y="663"/>
              <a:chExt cx="2322" cy="2404"/>
            </a:xfrm>
          </p:grpSpPr>
          <p:sp>
            <p:nvSpPr>
              <p:cNvPr id="100379" name="Oval 27"/>
              <p:cNvSpPr>
                <a:spLocks noChangeArrowheads="1"/>
              </p:cNvSpPr>
              <p:nvPr/>
            </p:nvSpPr>
            <p:spPr bwMode="auto">
              <a:xfrm>
                <a:off x="2290" y="663"/>
                <a:ext cx="1543" cy="2404"/>
              </a:xfrm>
              <a:prstGeom prst="ellipse">
                <a:avLst/>
              </a:prstGeom>
              <a:solidFill>
                <a:schemeClr val="folHlink">
                  <a:alpha val="16000"/>
                </a:schemeClr>
              </a:solidFill>
              <a:ln w="9525">
                <a:solidFill>
                  <a:schemeClr val="accent2"/>
                </a:solidFill>
                <a:round/>
                <a:headEnd/>
                <a:tailEnd/>
              </a:ln>
              <a:effectLst/>
            </p:spPr>
            <p:txBody>
              <a:bodyPr wrap="none"/>
              <a:lstStyle/>
              <a:p>
                <a:pPr algn="ctr"/>
                <a:r>
                  <a:rPr lang="en-US" sz="2800" b="1">
                    <a:solidFill>
                      <a:srgbClr val="B2B2B2"/>
                    </a:solidFill>
                    <a:latin typeface="Arial" charset="0"/>
                  </a:rPr>
                  <a:t>Drug Ontology</a:t>
                </a:r>
              </a:p>
            </p:txBody>
          </p:sp>
          <p:pic>
            <p:nvPicPr>
              <p:cNvPr id="100380" name="Picture 28"/>
              <p:cNvPicPr>
                <a:picLocks noChangeAspect="1" noChangeArrowheads="1"/>
              </p:cNvPicPr>
              <p:nvPr/>
            </p:nvPicPr>
            <p:blipFill>
              <a:blip r:embed="rId4"/>
              <a:srcRect/>
              <a:stretch>
                <a:fillRect/>
              </a:stretch>
            </p:blipFill>
            <p:spPr bwMode="auto">
              <a:xfrm>
                <a:off x="2348" y="1835"/>
                <a:ext cx="2177" cy="552"/>
              </a:xfrm>
              <a:prstGeom prst="rect">
                <a:avLst/>
              </a:prstGeom>
              <a:noFill/>
              <a:ln w="9525">
                <a:noFill/>
                <a:miter lim="800000"/>
                <a:headEnd/>
                <a:tailEnd/>
              </a:ln>
              <a:effectLst/>
            </p:spPr>
          </p:pic>
          <p:sp>
            <p:nvSpPr>
              <p:cNvPr id="100381" name="Text Box 29"/>
              <p:cNvSpPr txBox="1">
                <a:spLocks noChangeArrowheads="1"/>
              </p:cNvSpPr>
              <p:nvPr/>
            </p:nvSpPr>
            <p:spPr bwMode="auto">
              <a:xfrm>
                <a:off x="2290" y="1507"/>
                <a:ext cx="1354" cy="212"/>
              </a:xfrm>
              <a:prstGeom prst="rect">
                <a:avLst/>
              </a:prstGeom>
              <a:noFill/>
              <a:ln w="9525">
                <a:noFill/>
                <a:miter lim="800000"/>
                <a:headEnd/>
                <a:tailEnd/>
              </a:ln>
              <a:effectLst/>
            </p:spPr>
            <p:txBody>
              <a:bodyPr wrap="none">
                <a:spAutoFit/>
              </a:bodyPr>
              <a:lstStyle/>
              <a:p>
                <a:r>
                  <a:rPr lang="en-US" sz="1600" b="1">
                    <a:latin typeface="Arial" charset="0"/>
                  </a:rPr>
                  <a:t>MechanismOfAction</a:t>
                </a:r>
              </a:p>
            </p:txBody>
          </p:sp>
          <p:sp>
            <p:nvSpPr>
              <p:cNvPr id="100382" name="Text Box 30"/>
              <p:cNvSpPr txBox="1">
                <a:spLocks noChangeArrowheads="1"/>
              </p:cNvSpPr>
              <p:nvPr/>
            </p:nvSpPr>
            <p:spPr bwMode="auto">
              <a:xfrm>
                <a:off x="2203" y="2387"/>
                <a:ext cx="1189" cy="212"/>
              </a:xfrm>
              <a:prstGeom prst="rect">
                <a:avLst/>
              </a:prstGeom>
              <a:noFill/>
              <a:ln w="9525">
                <a:noFill/>
                <a:miter lim="800000"/>
                <a:headEnd/>
                <a:tailEnd/>
              </a:ln>
              <a:effectLst/>
            </p:spPr>
            <p:txBody>
              <a:bodyPr wrap="none">
                <a:spAutoFit/>
              </a:bodyPr>
              <a:lstStyle/>
              <a:p>
                <a:r>
                  <a:rPr lang="en-US" sz="1600" b="1">
                    <a:latin typeface="Arial" charset="0"/>
                  </a:rPr>
                  <a:t>GeneralDrugType</a:t>
                </a:r>
              </a:p>
            </p:txBody>
          </p:sp>
        </p:grpSp>
      </p:grpSp>
      <p:sp>
        <p:nvSpPr>
          <p:cNvPr id="100383" name="Text Box 31"/>
          <p:cNvSpPr txBox="1">
            <a:spLocks noChangeArrowheads="1"/>
          </p:cNvSpPr>
          <p:nvPr/>
        </p:nvSpPr>
        <p:spPr bwMode="auto">
          <a:xfrm>
            <a:off x="6750050" y="2795588"/>
            <a:ext cx="1001713" cy="304800"/>
          </a:xfrm>
          <a:prstGeom prst="rect">
            <a:avLst/>
          </a:prstGeom>
          <a:noFill/>
          <a:ln w="9525">
            <a:noFill/>
            <a:miter lim="800000"/>
            <a:headEnd/>
            <a:tailEnd/>
          </a:ln>
          <a:effectLst/>
        </p:spPr>
        <p:txBody>
          <a:bodyPr wrap="none">
            <a:spAutoFit/>
          </a:bodyPr>
          <a:lstStyle/>
          <a:p>
            <a:r>
              <a:rPr lang="en-US" sz="1400" b="1">
                <a:solidFill>
                  <a:srgbClr val="CC0000"/>
                </a:solidFill>
                <a:latin typeface="Arial" charset="0"/>
              </a:rPr>
              <a:t>C1299007</a:t>
            </a:r>
          </a:p>
        </p:txBody>
      </p:sp>
      <p:sp>
        <p:nvSpPr>
          <p:cNvPr id="100384" name="Text Box 32"/>
          <p:cNvSpPr txBox="1">
            <a:spLocks noChangeArrowheads="1"/>
          </p:cNvSpPr>
          <p:nvPr/>
        </p:nvSpPr>
        <p:spPr bwMode="auto">
          <a:xfrm>
            <a:off x="5264150" y="4246563"/>
            <a:ext cx="1001713" cy="304800"/>
          </a:xfrm>
          <a:prstGeom prst="rect">
            <a:avLst/>
          </a:prstGeom>
          <a:noFill/>
          <a:ln w="9525">
            <a:noFill/>
            <a:miter lim="800000"/>
            <a:headEnd/>
            <a:tailEnd/>
          </a:ln>
          <a:effectLst/>
        </p:spPr>
        <p:txBody>
          <a:bodyPr wrap="none">
            <a:spAutoFit/>
          </a:bodyPr>
          <a:lstStyle/>
          <a:p>
            <a:r>
              <a:rPr lang="en-US" sz="1400" b="1">
                <a:solidFill>
                  <a:srgbClr val="CC0000"/>
                </a:solidFill>
                <a:latin typeface="Arial" charset="0"/>
              </a:rPr>
              <a:t>C0066535</a:t>
            </a:r>
          </a:p>
        </p:txBody>
      </p:sp>
      <p:sp>
        <p:nvSpPr>
          <p:cNvPr id="100385" name="Text Box 33"/>
          <p:cNvSpPr txBox="1">
            <a:spLocks noChangeArrowheads="1"/>
          </p:cNvSpPr>
          <p:nvPr/>
        </p:nvSpPr>
        <p:spPr bwMode="auto">
          <a:xfrm>
            <a:off x="5375275" y="3713163"/>
            <a:ext cx="1001713" cy="304800"/>
          </a:xfrm>
          <a:prstGeom prst="rect">
            <a:avLst/>
          </a:prstGeom>
          <a:noFill/>
          <a:ln w="9525">
            <a:noFill/>
            <a:miter lim="800000"/>
            <a:headEnd/>
            <a:tailEnd/>
          </a:ln>
          <a:effectLst/>
        </p:spPr>
        <p:txBody>
          <a:bodyPr wrap="none">
            <a:spAutoFit/>
          </a:bodyPr>
          <a:lstStyle/>
          <a:p>
            <a:r>
              <a:rPr lang="en-US" sz="1400" b="1">
                <a:solidFill>
                  <a:srgbClr val="CC0000"/>
                </a:solidFill>
                <a:latin typeface="Arial" charset="0"/>
              </a:rPr>
              <a:t>C0050393</a:t>
            </a:r>
          </a:p>
        </p:txBody>
      </p:sp>
      <p:sp>
        <p:nvSpPr>
          <p:cNvPr id="100386" name="AutoShape 34"/>
          <p:cNvSpPr>
            <a:spLocks noChangeArrowheads="1"/>
          </p:cNvSpPr>
          <p:nvPr/>
        </p:nvSpPr>
        <p:spPr bwMode="auto">
          <a:xfrm rot="-674776">
            <a:off x="6372225" y="3429000"/>
            <a:ext cx="1512888" cy="720725"/>
          </a:xfrm>
          <a:prstGeom prst="curvedDownArrow">
            <a:avLst>
              <a:gd name="adj1" fmla="val 41982"/>
              <a:gd name="adj2" fmla="val 83965"/>
              <a:gd name="adj3" fmla="val 33333"/>
            </a:avLst>
          </a:pr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z="2800" smtClean="0"/>
              <a:t>Pushing Query to Database</a:t>
            </a:r>
          </a:p>
        </p:txBody>
      </p:sp>
      <p:sp>
        <p:nvSpPr>
          <p:cNvPr id="102403" name="Rectangle 3"/>
          <p:cNvSpPr>
            <a:spLocks noGrp="1" noChangeArrowheads="1"/>
          </p:cNvSpPr>
          <p:nvPr>
            <p:ph type="body" idx="1"/>
          </p:nvPr>
        </p:nvSpPr>
        <p:spPr/>
        <p:txBody>
          <a:bodyPr/>
          <a:lstStyle/>
          <a:p>
            <a:r>
              <a:rPr lang="en-US" sz="2000" smtClean="0"/>
              <a:t>SPARQL in SDTM ontology to SPARQL in HL7 ontology</a:t>
            </a:r>
          </a:p>
          <a:p>
            <a:r>
              <a:rPr lang="en-US" sz="2000" smtClean="0"/>
              <a:t>SPARQL in HL7 ontology to SQL in EMR database</a:t>
            </a:r>
          </a:p>
          <a:p>
            <a:endParaRPr lang="en-US" sz="2000" smtClean="0"/>
          </a:p>
        </p:txBody>
      </p:sp>
      <p:sp>
        <p:nvSpPr>
          <p:cNvPr id="102404" name="Rectangle 4"/>
          <p:cNvSpPr>
            <a:spLocks noChangeArrowheads="1"/>
          </p:cNvSpPr>
          <p:nvPr/>
        </p:nvSpPr>
        <p:spPr bwMode="auto">
          <a:xfrm>
            <a:off x="809625" y="2686050"/>
            <a:ext cx="1000125" cy="2305050"/>
          </a:xfrm>
          <a:prstGeom prst="rect">
            <a:avLst/>
          </a:prstGeom>
          <a:gradFill rotWithShape="1">
            <a:gsLst>
              <a:gs pos="0">
                <a:srgbClr val="FF3300"/>
              </a:gs>
              <a:gs pos="50000">
                <a:schemeClr val="bg1"/>
              </a:gs>
              <a:gs pos="100000">
                <a:srgbClr val="FF3300"/>
              </a:gs>
            </a:gsLst>
            <a:lin ang="5400000" scaled="1"/>
          </a:gradFill>
          <a:ln w="9525">
            <a:solidFill>
              <a:schemeClr val="tx1"/>
            </a:solidFill>
            <a:miter lim="800000"/>
            <a:headEnd/>
            <a:tailEnd/>
          </a:ln>
          <a:effectLst/>
        </p:spPr>
        <p:txBody>
          <a:bodyPr vert="eaVert" wrap="none" anchor="ctr"/>
          <a:lstStyle/>
          <a:p>
            <a:pPr algn="ctr" eaLnBrk="0" hangingPunct="0"/>
            <a:r>
              <a:rPr lang="en-US"/>
              <a:t>CT Eligibility</a:t>
            </a:r>
          </a:p>
        </p:txBody>
      </p:sp>
      <p:sp>
        <p:nvSpPr>
          <p:cNvPr id="102405" name="Line 5"/>
          <p:cNvSpPr>
            <a:spLocks noChangeShapeType="1"/>
          </p:cNvSpPr>
          <p:nvPr/>
        </p:nvSpPr>
        <p:spPr bwMode="auto">
          <a:xfrm>
            <a:off x="2800350" y="2162175"/>
            <a:ext cx="0" cy="3362325"/>
          </a:xfrm>
          <a:prstGeom prst="line">
            <a:avLst/>
          </a:prstGeom>
          <a:noFill/>
          <a:ln w="76200" cmpd="tri">
            <a:solidFill>
              <a:srgbClr val="63668D"/>
            </a:solidFill>
            <a:round/>
            <a:headEnd/>
            <a:tailEnd/>
          </a:ln>
          <a:effectLst/>
        </p:spPr>
        <p:txBody>
          <a:bodyPr/>
          <a:lstStyle/>
          <a:p>
            <a:endParaRPr lang="en-US"/>
          </a:p>
        </p:txBody>
      </p:sp>
      <p:sp>
        <p:nvSpPr>
          <p:cNvPr id="102406" name="Rectangle 6"/>
          <p:cNvSpPr>
            <a:spLocks noChangeArrowheads="1"/>
          </p:cNvSpPr>
          <p:nvPr/>
        </p:nvSpPr>
        <p:spPr bwMode="auto">
          <a:xfrm>
            <a:off x="3570288" y="2608263"/>
            <a:ext cx="1000125" cy="2305050"/>
          </a:xfrm>
          <a:prstGeom prst="rect">
            <a:avLst/>
          </a:prstGeom>
          <a:gradFill rotWithShape="1">
            <a:gsLst>
              <a:gs pos="0">
                <a:schemeClr val="accent1"/>
              </a:gs>
              <a:gs pos="50000">
                <a:schemeClr val="bg1"/>
              </a:gs>
              <a:gs pos="100000">
                <a:schemeClr val="accent1"/>
              </a:gs>
            </a:gsLst>
            <a:lin ang="5400000" scaled="1"/>
          </a:gradFill>
          <a:ln w="9525">
            <a:solidFill>
              <a:schemeClr val="tx1"/>
            </a:solidFill>
            <a:miter lim="800000"/>
            <a:headEnd/>
            <a:tailEnd/>
          </a:ln>
          <a:effectLst/>
        </p:spPr>
        <p:txBody>
          <a:bodyPr vert="eaVert" wrap="none" anchor="ctr"/>
          <a:lstStyle/>
          <a:p>
            <a:pPr algn="ctr" eaLnBrk="0" hangingPunct="0"/>
            <a:r>
              <a:rPr lang="en-US"/>
              <a:t>HL7 DCM/RIM</a:t>
            </a:r>
          </a:p>
        </p:txBody>
      </p:sp>
      <p:sp>
        <p:nvSpPr>
          <p:cNvPr id="102407" name="Line 7"/>
          <p:cNvSpPr>
            <a:spLocks noChangeShapeType="1"/>
          </p:cNvSpPr>
          <p:nvPr/>
        </p:nvSpPr>
        <p:spPr bwMode="auto">
          <a:xfrm>
            <a:off x="5189538" y="2017713"/>
            <a:ext cx="0" cy="3362325"/>
          </a:xfrm>
          <a:prstGeom prst="line">
            <a:avLst/>
          </a:prstGeom>
          <a:noFill/>
          <a:ln w="76200" cmpd="tri">
            <a:solidFill>
              <a:srgbClr val="FFFF66"/>
            </a:solidFill>
            <a:round/>
            <a:headEnd/>
            <a:tailEnd/>
          </a:ln>
          <a:effectLst/>
        </p:spPr>
        <p:txBody>
          <a:bodyPr/>
          <a:lstStyle/>
          <a:p>
            <a:endParaRPr lang="en-US"/>
          </a:p>
        </p:txBody>
      </p:sp>
      <p:sp>
        <p:nvSpPr>
          <p:cNvPr id="102408" name="AutoShape 8"/>
          <p:cNvSpPr>
            <a:spLocks noChangeArrowheads="1"/>
          </p:cNvSpPr>
          <p:nvPr/>
        </p:nvSpPr>
        <p:spPr bwMode="auto">
          <a:xfrm>
            <a:off x="5867400" y="2457450"/>
            <a:ext cx="857250" cy="2095500"/>
          </a:xfrm>
          <a:prstGeom prst="flowChartMagneticDisk">
            <a:avLst/>
          </a:prstGeom>
          <a:gradFill rotWithShape="1">
            <a:gsLst>
              <a:gs pos="0">
                <a:srgbClr val="D78F1F"/>
              </a:gs>
              <a:gs pos="50000">
                <a:schemeClr val="bg1"/>
              </a:gs>
              <a:gs pos="100000">
                <a:srgbClr val="D78F1F"/>
              </a:gs>
            </a:gsLst>
            <a:lin ang="5400000" scaled="1"/>
          </a:gradFill>
          <a:ln w="9525">
            <a:solidFill>
              <a:schemeClr val="tx1"/>
            </a:solidFill>
            <a:round/>
            <a:headEnd/>
            <a:tailEnd/>
          </a:ln>
          <a:effectLst/>
        </p:spPr>
        <p:txBody>
          <a:bodyPr vert="eaVert" wrap="none" anchor="ctr"/>
          <a:lstStyle/>
          <a:p>
            <a:pPr algn="ctr" eaLnBrk="0" hangingPunct="0"/>
            <a:r>
              <a:rPr lang="en-US"/>
              <a:t>EMR</a:t>
            </a:r>
          </a:p>
        </p:txBody>
      </p:sp>
      <p:sp>
        <p:nvSpPr>
          <p:cNvPr id="102409" name="AutoShape 9"/>
          <p:cNvSpPr>
            <a:spLocks noChangeArrowheads="1"/>
          </p:cNvSpPr>
          <p:nvPr/>
        </p:nvSpPr>
        <p:spPr bwMode="auto">
          <a:xfrm>
            <a:off x="952500" y="5067300"/>
            <a:ext cx="1857375" cy="628650"/>
          </a:xfrm>
          <a:prstGeom prst="notchedRightArrow">
            <a:avLst>
              <a:gd name="adj1" fmla="val 50000"/>
              <a:gd name="adj2" fmla="val 73864"/>
            </a:avLst>
          </a:prstGeom>
          <a:solidFill>
            <a:srgbClr val="FF3300"/>
          </a:solidFill>
          <a:ln w="9525">
            <a:solidFill>
              <a:schemeClr val="tx1"/>
            </a:solidFill>
            <a:miter lim="800000"/>
            <a:headEnd/>
            <a:tailEnd/>
          </a:ln>
          <a:effectLst/>
        </p:spPr>
        <p:txBody>
          <a:bodyPr wrap="none" anchor="ctr"/>
          <a:lstStyle/>
          <a:p>
            <a:pPr algn="ctr" eaLnBrk="0" hangingPunct="0"/>
            <a:r>
              <a:rPr lang="en-US" sz="1800"/>
              <a:t>SPARQL</a:t>
            </a:r>
          </a:p>
        </p:txBody>
      </p:sp>
      <p:sp>
        <p:nvSpPr>
          <p:cNvPr id="102410" name="AutoShape 10"/>
          <p:cNvSpPr>
            <a:spLocks noChangeArrowheads="1"/>
          </p:cNvSpPr>
          <p:nvPr/>
        </p:nvSpPr>
        <p:spPr bwMode="auto">
          <a:xfrm>
            <a:off x="5570538" y="5018088"/>
            <a:ext cx="2085975" cy="714375"/>
          </a:xfrm>
          <a:prstGeom prst="notchedRightArrow">
            <a:avLst>
              <a:gd name="adj1" fmla="val 50000"/>
              <a:gd name="adj2" fmla="val 73000"/>
            </a:avLst>
          </a:prstGeom>
          <a:solidFill>
            <a:srgbClr val="D78F1F"/>
          </a:solidFill>
          <a:ln w="9525">
            <a:solidFill>
              <a:schemeClr val="tx1"/>
            </a:solidFill>
            <a:miter lim="800000"/>
            <a:headEnd/>
            <a:tailEnd/>
          </a:ln>
          <a:effectLst/>
        </p:spPr>
        <p:txBody>
          <a:bodyPr wrap="none" anchor="ctr"/>
          <a:lstStyle/>
          <a:p>
            <a:pPr algn="ctr" eaLnBrk="0" hangingPunct="0"/>
            <a:r>
              <a:rPr lang="en-US" sz="1800"/>
              <a:t>SQL</a:t>
            </a:r>
          </a:p>
        </p:txBody>
      </p:sp>
      <p:sp>
        <p:nvSpPr>
          <p:cNvPr id="102411" name="AutoShape 11"/>
          <p:cNvSpPr>
            <a:spLocks noChangeArrowheads="1"/>
          </p:cNvSpPr>
          <p:nvPr/>
        </p:nvSpPr>
        <p:spPr bwMode="auto">
          <a:xfrm>
            <a:off x="3036888" y="4989513"/>
            <a:ext cx="1857375" cy="771525"/>
          </a:xfrm>
          <a:prstGeom prst="notchedRightArrow">
            <a:avLst>
              <a:gd name="adj1" fmla="val 50000"/>
              <a:gd name="adj2" fmla="val 60185"/>
            </a:avLst>
          </a:prstGeom>
          <a:solidFill>
            <a:schemeClr val="accent1"/>
          </a:solidFill>
          <a:ln w="9525">
            <a:solidFill>
              <a:schemeClr val="tx1"/>
            </a:solidFill>
            <a:miter lim="800000"/>
            <a:headEnd/>
            <a:tailEnd/>
          </a:ln>
          <a:effectLst/>
        </p:spPr>
        <p:txBody>
          <a:bodyPr wrap="none" anchor="ctr"/>
          <a:lstStyle/>
          <a:p>
            <a:pPr algn="ctr" eaLnBrk="0" hangingPunct="0"/>
            <a:r>
              <a:rPr lang="en-US" sz="1800"/>
              <a:t>SPARQL</a:t>
            </a:r>
          </a:p>
        </p:txBody>
      </p:sp>
      <p:sp>
        <p:nvSpPr>
          <p:cNvPr id="102412" name="Freeform 12"/>
          <p:cNvSpPr>
            <a:spLocks/>
          </p:cNvSpPr>
          <p:nvPr/>
        </p:nvSpPr>
        <p:spPr bwMode="auto">
          <a:xfrm>
            <a:off x="1666875" y="1898650"/>
            <a:ext cx="4562475" cy="777875"/>
          </a:xfrm>
          <a:custGeom>
            <a:avLst/>
            <a:gdLst/>
            <a:ahLst/>
            <a:cxnLst>
              <a:cxn ang="0">
                <a:pos x="3096" y="394"/>
              </a:cxn>
              <a:cxn ang="0">
                <a:pos x="1686" y="16"/>
              </a:cxn>
              <a:cxn ang="0">
                <a:pos x="0" y="298"/>
              </a:cxn>
            </a:cxnLst>
            <a:rect l="0" t="0" r="r" b="b"/>
            <a:pathLst>
              <a:path w="3096" h="394">
                <a:moveTo>
                  <a:pt x="3096" y="394"/>
                </a:moveTo>
                <a:cubicBezTo>
                  <a:pt x="2649" y="213"/>
                  <a:pt x="2202" y="32"/>
                  <a:pt x="1686" y="16"/>
                </a:cubicBezTo>
                <a:cubicBezTo>
                  <a:pt x="1170" y="0"/>
                  <a:pt x="585" y="149"/>
                  <a:pt x="0" y="298"/>
                </a:cubicBezTo>
              </a:path>
            </a:pathLst>
          </a:custGeom>
          <a:noFill/>
          <a:ln w="57150" cmpd="sng">
            <a:solidFill>
              <a:srgbClr val="CCECFF"/>
            </a:solidFill>
            <a:round/>
            <a:headEnd type="none" w="med" len="med"/>
            <a:tailEnd type="triangle" w="med" len="med"/>
          </a:ln>
          <a:effectLst/>
        </p:spPr>
        <p:txBody>
          <a:bodyPr/>
          <a:lstStyle/>
          <a:p>
            <a:endParaRPr lang="en-US"/>
          </a:p>
        </p:txBody>
      </p:sp>
      <p:sp>
        <p:nvSpPr>
          <p:cNvPr id="102413" name="Text Box 13"/>
          <p:cNvSpPr txBox="1">
            <a:spLocks noChangeArrowheads="1"/>
          </p:cNvSpPr>
          <p:nvPr/>
        </p:nvSpPr>
        <p:spPr bwMode="auto">
          <a:xfrm>
            <a:off x="2660650" y="1841500"/>
            <a:ext cx="2997200" cy="457200"/>
          </a:xfrm>
          <a:prstGeom prst="rect">
            <a:avLst/>
          </a:prstGeom>
          <a:noFill/>
          <a:ln w="9525">
            <a:noFill/>
            <a:miter lim="800000"/>
            <a:headEnd/>
            <a:tailEnd/>
          </a:ln>
          <a:effectLst/>
        </p:spPr>
        <p:txBody>
          <a:bodyPr wrap="none">
            <a:spAutoFit/>
          </a:bodyPr>
          <a:lstStyle/>
          <a:p>
            <a:pPr eaLnBrk="0" hangingPunct="0"/>
            <a:r>
              <a:rPr lang="en-US">
                <a:solidFill>
                  <a:srgbClr val="63668D"/>
                </a:solidFill>
              </a:rPr>
              <a:t>List of eligible patients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04"/>
                                        </p:tgtEl>
                                        <p:attrNameLst>
                                          <p:attrName>style.visibility</p:attrName>
                                        </p:attrNameLst>
                                      </p:cBhvr>
                                      <p:to>
                                        <p:strVal val="visible"/>
                                      </p:to>
                                    </p:set>
                                    <p:animEffect transition="in" filter="dissolve">
                                      <p:cBhvr>
                                        <p:cTn id="7" dur="500"/>
                                        <p:tgtEl>
                                          <p:spTgt spid="10240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2409"/>
                                        </p:tgtEl>
                                        <p:attrNameLst>
                                          <p:attrName>style.visibility</p:attrName>
                                        </p:attrNameLst>
                                      </p:cBhvr>
                                      <p:to>
                                        <p:strVal val="visible"/>
                                      </p:to>
                                    </p:set>
                                    <p:animEffect transition="in" filter="dissolve">
                                      <p:cBhvr>
                                        <p:cTn id="10" dur="500"/>
                                        <p:tgtEl>
                                          <p:spTgt spid="102409"/>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2405"/>
                                        </p:tgtEl>
                                        <p:attrNameLst>
                                          <p:attrName>style.visibility</p:attrName>
                                        </p:attrNameLst>
                                      </p:cBhvr>
                                      <p:to>
                                        <p:strVal val="visible"/>
                                      </p:to>
                                    </p:set>
                                    <p:animEffect transition="in" filter="dissolve">
                                      <p:cBhvr>
                                        <p:cTn id="15" dur="500"/>
                                        <p:tgtEl>
                                          <p:spTgt spid="102405"/>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02406"/>
                                        </p:tgtEl>
                                        <p:attrNameLst>
                                          <p:attrName>style.visibility</p:attrName>
                                        </p:attrNameLst>
                                      </p:cBhvr>
                                      <p:to>
                                        <p:strVal val="visible"/>
                                      </p:to>
                                    </p:set>
                                    <p:animEffect transition="in" filter="dissolve">
                                      <p:cBhvr>
                                        <p:cTn id="18" dur="500"/>
                                        <p:tgtEl>
                                          <p:spTgt spid="102406"/>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02411"/>
                                        </p:tgtEl>
                                        <p:attrNameLst>
                                          <p:attrName>style.visibility</p:attrName>
                                        </p:attrNameLst>
                                      </p:cBhvr>
                                      <p:to>
                                        <p:strVal val="visible"/>
                                      </p:to>
                                    </p:set>
                                    <p:animEffect transition="in" filter="dissolve">
                                      <p:cBhvr>
                                        <p:cTn id="21" dur="500"/>
                                        <p:tgtEl>
                                          <p:spTgt spid="102411"/>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02407"/>
                                        </p:tgtEl>
                                        <p:attrNameLst>
                                          <p:attrName>style.visibility</p:attrName>
                                        </p:attrNameLst>
                                      </p:cBhvr>
                                      <p:to>
                                        <p:strVal val="visible"/>
                                      </p:to>
                                    </p:set>
                                    <p:animEffect transition="in" filter="dissolve">
                                      <p:cBhvr>
                                        <p:cTn id="26" dur="500"/>
                                        <p:tgtEl>
                                          <p:spTgt spid="102407"/>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02408"/>
                                        </p:tgtEl>
                                        <p:attrNameLst>
                                          <p:attrName>style.visibility</p:attrName>
                                        </p:attrNameLst>
                                      </p:cBhvr>
                                      <p:to>
                                        <p:strVal val="visible"/>
                                      </p:to>
                                    </p:set>
                                    <p:animEffect transition="in" filter="dissolve">
                                      <p:cBhvr>
                                        <p:cTn id="29" dur="500"/>
                                        <p:tgtEl>
                                          <p:spTgt spid="102408"/>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02410"/>
                                        </p:tgtEl>
                                        <p:attrNameLst>
                                          <p:attrName>style.visibility</p:attrName>
                                        </p:attrNameLst>
                                      </p:cBhvr>
                                      <p:to>
                                        <p:strVal val="visible"/>
                                      </p:to>
                                    </p:set>
                                    <p:animEffect transition="in" filter="dissolve">
                                      <p:cBhvr>
                                        <p:cTn id="32" dur="500"/>
                                        <p:tgtEl>
                                          <p:spTgt spid="10241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2412"/>
                                        </p:tgtEl>
                                        <p:attrNameLst>
                                          <p:attrName>style.visibility</p:attrName>
                                        </p:attrNameLst>
                                      </p:cBhvr>
                                      <p:to>
                                        <p:strVal val="visible"/>
                                      </p:to>
                                    </p:set>
                                    <p:animEffect transition="in" filter="dissolve">
                                      <p:cBhvr>
                                        <p:cTn id="37" dur="500"/>
                                        <p:tgtEl>
                                          <p:spTgt spid="102412"/>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02413"/>
                                        </p:tgtEl>
                                        <p:attrNameLst>
                                          <p:attrName>style.visibility</p:attrName>
                                        </p:attrNameLst>
                                      </p:cBhvr>
                                      <p:to>
                                        <p:strVal val="visible"/>
                                      </p:to>
                                    </p:set>
                                    <p:animEffect transition="in" filter="dissolve">
                                      <p:cBhvr>
                                        <p:cTn id="40" dur="500"/>
                                        <p:tgtEl>
                                          <p:spTgt spid="102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4" grpId="0" animBg="1"/>
      <p:bldP spid="102405" grpId="0" animBg="1"/>
      <p:bldP spid="102406" grpId="0" animBg="1"/>
      <p:bldP spid="102407" grpId="0" animBg="1"/>
      <p:bldP spid="102408" grpId="0" animBg="1"/>
      <p:bldP spid="102409" grpId="0" animBg="1"/>
      <p:bldP spid="102410" grpId="0" animBg="1"/>
      <p:bldP spid="102411" grpId="0" animBg="1"/>
      <p:bldP spid="102412" grpId="0" animBg="1"/>
      <p:bldP spid="1024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de-DE" sz="2800" smtClean="0"/>
              <a:t>SDTM to HL7 Transformation</a:t>
            </a:r>
            <a:endParaRPr lang="en-US" sz="2800" smtClean="0"/>
          </a:p>
        </p:txBody>
      </p:sp>
      <p:graphicFrame>
        <p:nvGraphicFramePr>
          <p:cNvPr id="104451" name="Group 3"/>
          <p:cNvGraphicFramePr>
            <a:graphicFrameLocks noGrp="1"/>
          </p:cNvGraphicFramePr>
          <p:nvPr/>
        </p:nvGraphicFramePr>
        <p:xfrm>
          <a:off x="468313" y="1641475"/>
          <a:ext cx="8201025" cy="3495675"/>
        </p:xfrm>
        <a:graphic>
          <a:graphicData uri="http://schemas.openxmlformats.org/drawingml/2006/table">
            <a:tbl>
              <a:tblPr/>
              <a:tblGrid>
                <a:gridCol w="3305175"/>
                <a:gridCol w="4895850"/>
              </a:tblGrid>
              <a:tr h="1463675">
                <a:tc>
                  <a:txBody>
                    <a:bodyPr/>
                    <a:lstStyle/>
                    <a:p>
                      <a:pPr marL="0" marR="0" lvl="0" indent="0" algn="l" defTabSz="914400" rtl="0" eaLnBrk="0" fontAlgn="base" latinLnBrk="0" hangingPunct="0">
                        <a:lnSpc>
                          <a:spcPct val="100000"/>
                        </a:lnSpc>
                        <a:spcBef>
                          <a:spcPct val="20000"/>
                        </a:spcBef>
                        <a:spcAft>
                          <a:spcPct val="0"/>
                        </a:spcAft>
                        <a:buClr>
                          <a:srgbClr val="FD1503"/>
                        </a:buClr>
                        <a:buSzTx/>
                        <a:buFontTx/>
                        <a:buNone/>
                        <a:tabLst/>
                      </a:pPr>
                      <a:endParaRPr kumimoji="0" lang="en-US" sz="2400" b="0" i="0" u="none" strike="noStrike" cap="none" normalizeH="0" baseline="0" smtClean="0">
                        <a:ln>
                          <a:noFill/>
                        </a:ln>
                        <a:solidFill>
                          <a:schemeClr val="tx1"/>
                        </a:solidFill>
                        <a:effectLst/>
                        <a:latin typeface="Consolas" pitchFamily="49" charset="0"/>
                        <a:cs typeface="Arial" charset="0"/>
                      </a:endParaRPr>
                    </a:p>
                  </a:txBody>
                  <a:tcPr marL="0" marR="0" marT="0" marB="0"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
                          <a:srgbClr val="FD1503"/>
                        </a:buClr>
                        <a:buSzTx/>
                        <a:buFontTx/>
                        <a:buNone/>
                        <a:tabLst/>
                      </a:pPr>
                      <a:endParaRPr kumimoji="0" lang="en-US" sz="2400" b="0" i="0" u="none" strike="noStrike" cap="none" normalizeH="0" baseline="0" smtClean="0">
                        <a:ln>
                          <a:noFill/>
                        </a:ln>
                        <a:solidFill>
                          <a:schemeClr val="tx1"/>
                        </a:solidFill>
                        <a:effectLst/>
                        <a:latin typeface="Consolas" pitchFamily="49" charset="0"/>
                        <a:cs typeface="Arial" charset="0"/>
                      </a:endParaRPr>
                    </a:p>
                  </a:txBody>
                  <a:tcPr marL="0" marR="0" marT="0" marB="0" horzOverflow="overflow">
                    <a:lnL w="28575" cap="flat" cmpd="sng" algn="ctr">
                      <a:solidFill>
                        <a:schemeClr val="tx1"/>
                      </a:solidFill>
                      <a:prstDash val="solid"/>
                      <a:round/>
                      <a:headEnd type="none" w="med" len="med"/>
                      <a:tailEnd type="none" w="med" len="med"/>
                    </a:lnL>
                    <a:lnR cap="flat">
                      <a:noFill/>
                    </a:lnR>
                    <a:lnT cap="flat">
                      <a:noFill/>
                    </a:lnT>
                    <a:lnB cap="flat">
                      <a:noFill/>
                    </a:lnB>
                    <a:lnTlToBr>
                      <a:noFill/>
                    </a:lnTlToBr>
                    <a:lnBlToTr>
                      <a:noFill/>
                    </a:lnBlToTr>
                    <a:noFill/>
                  </a:tcPr>
                </a:tc>
              </a:tr>
              <a:tr h="2032000">
                <a:tc>
                  <a:txBody>
                    <a:bodyPr/>
                    <a:lstStyle/>
                    <a:p>
                      <a:pPr marL="0" marR="0" lvl="0" indent="0" algn="l" defTabSz="914400" rtl="0" eaLnBrk="0" fontAlgn="base" latinLnBrk="0" hangingPunct="0">
                        <a:lnSpc>
                          <a:spcPct val="100000"/>
                        </a:lnSpc>
                        <a:spcBef>
                          <a:spcPct val="20000"/>
                        </a:spcBef>
                        <a:spcAft>
                          <a:spcPct val="0"/>
                        </a:spcAft>
                        <a:buClr>
                          <a:srgbClr val="FD1503"/>
                        </a:buClr>
                        <a:buSzTx/>
                        <a:buFontTx/>
                        <a:buNone/>
                        <a:tabLst/>
                      </a:pPr>
                      <a:endParaRPr kumimoji="0" lang="en-US" sz="2400" b="0" i="0" u="none" strike="noStrike" cap="none" normalizeH="0" baseline="0" smtClean="0">
                        <a:ln>
                          <a:noFill/>
                        </a:ln>
                        <a:solidFill>
                          <a:schemeClr val="tx1"/>
                        </a:solidFill>
                        <a:effectLst/>
                        <a:latin typeface="Consolas" pitchFamily="49" charset="0"/>
                        <a:cs typeface="Arial" charset="0"/>
                      </a:endParaRPr>
                    </a:p>
                  </a:txBody>
                  <a:tcPr marL="0" marR="0" marT="0" marB="0"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vMerge="1">
                  <a:txBody>
                    <a:bodyPr/>
                    <a:lstStyle/>
                    <a:p>
                      <a:endParaRPr lang="en-US"/>
                    </a:p>
                  </a:txBody>
                  <a:tcPr/>
                </a:tc>
              </a:tr>
            </a:tbl>
          </a:graphicData>
        </a:graphic>
      </p:graphicFrame>
      <p:sp>
        <p:nvSpPr>
          <p:cNvPr id="104464" name="Text Box 16"/>
          <p:cNvSpPr txBox="1">
            <a:spLocks noChangeArrowheads="1"/>
          </p:cNvSpPr>
          <p:nvPr/>
        </p:nvSpPr>
        <p:spPr bwMode="auto">
          <a:xfrm>
            <a:off x="423863" y="3367088"/>
            <a:ext cx="3313112" cy="1122362"/>
          </a:xfrm>
          <a:prstGeom prst="rect">
            <a:avLst/>
          </a:prstGeom>
          <a:noFill/>
          <a:ln w="9525">
            <a:noFill/>
            <a:miter lim="800000"/>
            <a:headEnd/>
            <a:tailEnd/>
          </a:ln>
          <a:effectLst/>
        </p:spPr>
        <p:txBody>
          <a:bodyPr>
            <a:spAutoFit/>
          </a:bodyPr>
          <a:lstStyle/>
          <a:p>
            <a:pPr>
              <a:spcBef>
                <a:spcPct val="75000"/>
              </a:spcBef>
            </a:pPr>
            <a:r>
              <a:rPr lang="de-DE" sz="1800" b="1">
                <a:solidFill>
                  <a:srgbClr val="5A8263"/>
                </a:solidFill>
                <a:effectLst>
                  <a:outerShdw blurRad="38100" dist="38100" dir="2700000" algn="tl">
                    <a:srgbClr val="C0C0C0"/>
                  </a:outerShdw>
                </a:effectLst>
                <a:latin typeface="Consolas" pitchFamily="49" charset="0"/>
              </a:rPr>
              <a:t>hl7</a:t>
            </a:r>
            <a:r>
              <a:rPr lang="de-DE" sz="1800">
                <a:effectLst>
                  <a:outerShdw blurRad="38100" dist="38100" dir="2700000" algn="tl">
                    <a:srgbClr val="C0C0C0"/>
                  </a:outerShdw>
                </a:effectLst>
                <a:latin typeface="Consolas" pitchFamily="49" charset="0"/>
              </a:rPr>
              <a:t>:Substance- </a:t>
            </a:r>
            <a:br>
              <a:rPr lang="de-DE" sz="1800">
                <a:effectLst>
                  <a:outerShdw blurRad="38100" dist="38100" dir="2700000" algn="tl">
                    <a:srgbClr val="C0C0C0"/>
                  </a:outerShdw>
                </a:effectLst>
                <a:latin typeface="Consolas" pitchFamily="49" charset="0"/>
              </a:rPr>
            </a:br>
            <a:r>
              <a:rPr lang="de-DE" sz="1800">
                <a:effectLst>
                  <a:outerShdw blurRad="38100" dist="38100" dir="2700000" algn="tl">
                    <a:srgbClr val="C0C0C0"/>
                  </a:outerShdw>
                </a:effectLst>
                <a:latin typeface="Consolas" pitchFamily="49" charset="0"/>
              </a:rPr>
              <a:t>  Administration</a:t>
            </a:r>
          </a:p>
          <a:p>
            <a:pPr>
              <a:spcBef>
                <a:spcPct val="75000"/>
              </a:spcBef>
            </a:pPr>
            <a:r>
              <a:rPr lang="de-DE" sz="1800" b="1">
                <a:solidFill>
                  <a:srgbClr val="5A8263"/>
                </a:solidFill>
                <a:effectLst>
                  <a:outerShdw blurRad="38100" dist="38100" dir="2700000" algn="tl">
                    <a:srgbClr val="C0C0C0"/>
                  </a:outerShdw>
                </a:effectLst>
                <a:latin typeface="Consolas" pitchFamily="49" charset="0"/>
              </a:rPr>
              <a:t>hl7</a:t>
            </a:r>
            <a:r>
              <a:rPr lang="de-DE" sz="1800">
                <a:effectLst>
                  <a:outerShdw blurRad="38100" dist="38100" dir="2700000" algn="tl">
                    <a:srgbClr val="C0C0C0"/>
                  </a:outerShdw>
                </a:effectLst>
                <a:latin typeface="Consolas" pitchFamily="49" charset="0"/>
              </a:rPr>
              <a:t>:doseQuantity</a:t>
            </a:r>
          </a:p>
        </p:txBody>
      </p:sp>
      <p:sp>
        <p:nvSpPr>
          <p:cNvPr id="104465" name="Text Box 17"/>
          <p:cNvSpPr txBox="1">
            <a:spLocks noChangeArrowheads="1"/>
          </p:cNvSpPr>
          <p:nvPr/>
        </p:nvSpPr>
        <p:spPr bwMode="auto">
          <a:xfrm>
            <a:off x="3851275" y="1824038"/>
            <a:ext cx="4968875" cy="2563812"/>
          </a:xfrm>
          <a:prstGeom prst="rect">
            <a:avLst/>
          </a:prstGeom>
          <a:noFill/>
          <a:ln w="9525">
            <a:noFill/>
            <a:miter lim="800000"/>
            <a:headEnd/>
            <a:tailEnd/>
          </a:ln>
          <a:effectLst/>
        </p:spPr>
        <p:txBody>
          <a:bodyPr>
            <a:spAutoFit/>
          </a:bodyPr>
          <a:lstStyle/>
          <a:p>
            <a:r>
              <a:rPr lang="de-DE" sz="1800">
                <a:effectLst>
                  <a:outerShdw blurRad="38100" dist="38100" dir="2700000" algn="tl">
                    <a:srgbClr val="C0C0C0"/>
                  </a:outerShdw>
                </a:effectLst>
                <a:latin typeface="Consolas" pitchFamily="49" charset="0"/>
              </a:rPr>
              <a:t>{ </a:t>
            </a:r>
            <a:br>
              <a:rPr lang="de-DE" sz="1800">
                <a:effectLst>
                  <a:outerShdw blurRad="38100" dist="38100" dir="2700000" algn="tl">
                    <a:srgbClr val="C0C0C0"/>
                  </a:outerShdw>
                </a:effectLst>
                <a:latin typeface="Consolas" pitchFamily="49" charset="0"/>
              </a:rPr>
            </a:br>
            <a:r>
              <a:rPr lang="de-DE" sz="1800">
                <a:effectLst>
                  <a:outerShdw blurRad="38100" dist="38100" dir="2700000" algn="tl">
                    <a:srgbClr val="C0C0C0"/>
                  </a:outerShdw>
                </a:effectLst>
                <a:latin typeface="Consolas" pitchFamily="49" charset="0"/>
              </a:rPr>
              <a:t>  ?x a </a:t>
            </a:r>
            <a:r>
              <a:rPr lang="de-DE" sz="1800" b="1">
                <a:solidFill>
                  <a:srgbClr val="CC0000"/>
                </a:solidFill>
                <a:effectLst>
                  <a:outerShdw blurRad="38100" dist="38100" dir="2700000" algn="tl">
                    <a:srgbClr val="C0C0C0"/>
                  </a:outerShdw>
                </a:effectLst>
                <a:latin typeface="Consolas" pitchFamily="49" charset="0"/>
              </a:rPr>
              <a:t>sdtm</a:t>
            </a:r>
            <a:r>
              <a:rPr lang="de-DE" sz="1800">
                <a:effectLst>
                  <a:outerShdw blurRad="38100" dist="38100" dir="2700000" algn="tl">
                    <a:srgbClr val="C0C0C0"/>
                  </a:outerShdw>
                </a:effectLst>
                <a:latin typeface="Consolas" pitchFamily="49" charset="0"/>
              </a:rPr>
              <a:t>:Medication ;</a:t>
            </a:r>
            <a:br>
              <a:rPr lang="de-DE" sz="1800">
                <a:effectLst>
                  <a:outerShdw blurRad="38100" dist="38100" dir="2700000" algn="tl">
                    <a:srgbClr val="C0C0C0"/>
                  </a:outerShdw>
                </a:effectLst>
                <a:latin typeface="Consolas" pitchFamily="49" charset="0"/>
              </a:rPr>
            </a:br>
            <a:r>
              <a:rPr lang="de-DE" sz="1800">
                <a:effectLst>
                  <a:outerShdw blurRad="38100" dist="38100" dir="2700000" algn="tl">
                    <a:srgbClr val="C0C0C0"/>
                  </a:outerShdw>
                </a:effectLst>
                <a:latin typeface="Consolas" pitchFamily="49" charset="0"/>
              </a:rPr>
              <a:t>    </a:t>
            </a:r>
            <a:r>
              <a:rPr lang="de-DE" sz="1800" b="1">
                <a:solidFill>
                  <a:srgbClr val="CC0000"/>
                </a:solidFill>
                <a:effectLst>
                  <a:outerShdw blurRad="38100" dist="38100" dir="2700000" algn="tl">
                    <a:srgbClr val="C0C0C0"/>
                  </a:outerShdw>
                </a:effectLst>
                <a:latin typeface="Consolas" pitchFamily="49" charset="0"/>
              </a:rPr>
              <a:t>sdtm</a:t>
            </a:r>
            <a:r>
              <a:rPr lang="de-DE" sz="1800">
                <a:effectLst>
                  <a:outerShdw blurRad="38100" dist="38100" dir="2700000" algn="tl">
                    <a:srgbClr val="C0C0C0"/>
                  </a:outerShdw>
                </a:effectLst>
                <a:latin typeface="Consolas" pitchFamily="49" charset="0"/>
              </a:rPr>
              <a:t>:dosePer-  </a:t>
            </a:r>
            <a:br>
              <a:rPr lang="de-DE" sz="1800">
                <a:effectLst>
                  <a:outerShdw blurRad="38100" dist="38100" dir="2700000" algn="tl">
                    <a:srgbClr val="C0C0C0"/>
                  </a:outerShdw>
                </a:effectLst>
                <a:latin typeface="Consolas" pitchFamily="49" charset="0"/>
              </a:rPr>
            </a:br>
            <a:r>
              <a:rPr lang="de-DE" sz="1800">
                <a:effectLst>
                  <a:outerShdw blurRad="38100" dist="38100" dir="2700000" algn="tl">
                    <a:srgbClr val="C0C0C0"/>
                  </a:outerShdw>
                </a:effectLst>
                <a:latin typeface="Consolas" pitchFamily="49" charset="0"/>
              </a:rPr>
              <a:t>      Administration ?y</a:t>
            </a:r>
            <a:br>
              <a:rPr lang="de-DE" sz="1800">
                <a:effectLst>
                  <a:outerShdw blurRad="38100" dist="38100" dir="2700000" algn="tl">
                    <a:srgbClr val="C0C0C0"/>
                  </a:outerShdw>
                </a:effectLst>
                <a:latin typeface="Consolas" pitchFamily="49" charset="0"/>
              </a:rPr>
            </a:br>
            <a:r>
              <a:rPr lang="de-DE" sz="1800">
                <a:effectLst>
                  <a:outerShdw blurRad="38100" dist="38100" dir="2700000" algn="tl">
                    <a:srgbClr val="C0C0C0"/>
                  </a:outerShdw>
                </a:effectLst>
                <a:latin typeface="Consolas" pitchFamily="49" charset="0"/>
              </a:rPr>
              <a:t>} =&gt; {</a:t>
            </a:r>
            <a:br>
              <a:rPr lang="de-DE" sz="1800">
                <a:effectLst>
                  <a:outerShdw blurRad="38100" dist="38100" dir="2700000" algn="tl">
                    <a:srgbClr val="C0C0C0"/>
                  </a:outerShdw>
                </a:effectLst>
                <a:latin typeface="Consolas" pitchFamily="49" charset="0"/>
              </a:rPr>
            </a:br>
            <a:r>
              <a:rPr lang="de-DE" sz="1800">
                <a:effectLst>
                  <a:outerShdw blurRad="38100" dist="38100" dir="2700000" algn="tl">
                    <a:srgbClr val="C0C0C0"/>
                  </a:outerShdw>
                </a:effectLst>
                <a:latin typeface="Consolas" pitchFamily="49" charset="0"/>
              </a:rPr>
              <a:t>  ?x </a:t>
            </a:r>
            <a:r>
              <a:rPr lang="de-DE" sz="1800" b="1">
                <a:solidFill>
                  <a:srgbClr val="5A8263"/>
                </a:solidFill>
                <a:effectLst>
                  <a:outerShdw blurRad="38100" dist="38100" dir="2700000" algn="tl">
                    <a:srgbClr val="C0C0C0"/>
                  </a:outerShdw>
                </a:effectLst>
                <a:latin typeface="Consolas" pitchFamily="49" charset="0"/>
              </a:rPr>
              <a:t>hl7</a:t>
            </a:r>
            <a:r>
              <a:rPr lang="de-DE" sz="1800">
                <a:effectLst>
                  <a:outerShdw blurRad="38100" dist="38100" dir="2700000" algn="tl">
                    <a:srgbClr val="C0C0C0"/>
                  </a:outerShdw>
                </a:effectLst>
                <a:latin typeface="Consolas" pitchFamily="49" charset="0"/>
              </a:rPr>
              <a:t>:Substance-</a:t>
            </a:r>
            <a:br>
              <a:rPr lang="de-DE" sz="1800">
                <a:effectLst>
                  <a:outerShdw blurRad="38100" dist="38100" dir="2700000" algn="tl">
                    <a:srgbClr val="C0C0C0"/>
                  </a:outerShdw>
                </a:effectLst>
                <a:latin typeface="Consolas" pitchFamily="49" charset="0"/>
              </a:rPr>
            </a:br>
            <a:r>
              <a:rPr lang="de-DE" sz="1800">
                <a:effectLst>
                  <a:outerShdw blurRad="38100" dist="38100" dir="2700000" algn="tl">
                    <a:srgbClr val="C0C0C0"/>
                  </a:outerShdw>
                </a:effectLst>
                <a:latin typeface="Consolas" pitchFamily="49" charset="0"/>
              </a:rPr>
              <a:t>        Administration ;</a:t>
            </a:r>
          </a:p>
          <a:p>
            <a:r>
              <a:rPr lang="de-DE" sz="1800">
                <a:effectLst>
                  <a:outerShdw blurRad="38100" dist="38100" dir="2700000" algn="tl">
                    <a:srgbClr val="C0C0C0"/>
                  </a:outerShdw>
                </a:effectLst>
                <a:latin typeface="Consolas" pitchFamily="49" charset="0"/>
              </a:rPr>
              <a:t>    </a:t>
            </a:r>
            <a:r>
              <a:rPr lang="de-DE" sz="1800" b="1">
                <a:solidFill>
                  <a:srgbClr val="5A8263"/>
                </a:solidFill>
                <a:effectLst>
                  <a:outerShdw blurRad="38100" dist="38100" dir="2700000" algn="tl">
                    <a:srgbClr val="C0C0C0"/>
                  </a:outerShdw>
                </a:effectLst>
                <a:latin typeface="Consolas" pitchFamily="49" charset="0"/>
              </a:rPr>
              <a:t>hl7</a:t>
            </a:r>
            <a:r>
              <a:rPr lang="de-DE" sz="1800">
                <a:effectLst>
                  <a:outerShdw blurRad="38100" dist="38100" dir="2700000" algn="tl">
                    <a:srgbClr val="C0C0C0"/>
                  </a:outerShdw>
                </a:effectLst>
                <a:latin typeface="Consolas" pitchFamily="49" charset="0"/>
              </a:rPr>
              <a:t>:doseQuantity ?y</a:t>
            </a:r>
            <a:br>
              <a:rPr lang="de-DE" sz="1800">
                <a:effectLst>
                  <a:outerShdw blurRad="38100" dist="38100" dir="2700000" algn="tl">
                    <a:srgbClr val="C0C0C0"/>
                  </a:outerShdw>
                </a:effectLst>
                <a:latin typeface="Consolas" pitchFamily="49" charset="0"/>
              </a:rPr>
            </a:br>
            <a:r>
              <a:rPr lang="de-DE" sz="1800">
                <a:effectLst>
                  <a:outerShdw blurRad="38100" dist="38100" dir="2700000" algn="tl">
                    <a:srgbClr val="C0C0C0"/>
                  </a:outerShdw>
                </a:effectLst>
                <a:latin typeface="Consolas" pitchFamily="49" charset="0"/>
              </a:rPr>
              <a:t>}</a:t>
            </a:r>
          </a:p>
        </p:txBody>
      </p:sp>
      <p:sp>
        <p:nvSpPr>
          <p:cNvPr id="104466" name="Text Box 18"/>
          <p:cNvSpPr txBox="1">
            <a:spLocks noChangeArrowheads="1"/>
          </p:cNvSpPr>
          <p:nvPr/>
        </p:nvSpPr>
        <p:spPr bwMode="auto">
          <a:xfrm>
            <a:off x="366713" y="1590675"/>
            <a:ext cx="3313112" cy="1122363"/>
          </a:xfrm>
          <a:prstGeom prst="rect">
            <a:avLst/>
          </a:prstGeom>
          <a:noFill/>
          <a:ln w="9525">
            <a:noFill/>
            <a:miter lim="800000"/>
            <a:headEnd/>
            <a:tailEnd/>
          </a:ln>
          <a:effectLst/>
        </p:spPr>
        <p:txBody>
          <a:bodyPr>
            <a:spAutoFit/>
          </a:bodyPr>
          <a:lstStyle/>
          <a:p>
            <a:pPr>
              <a:spcBef>
                <a:spcPct val="75000"/>
              </a:spcBef>
              <a:buClr>
                <a:srgbClr val="F18300"/>
              </a:buClr>
            </a:pPr>
            <a:r>
              <a:rPr lang="de-DE" sz="1800" b="1">
                <a:solidFill>
                  <a:srgbClr val="CC0000"/>
                </a:solidFill>
                <a:effectLst>
                  <a:outerShdw blurRad="38100" dist="38100" dir="2700000" algn="tl">
                    <a:srgbClr val="C0C0C0"/>
                  </a:outerShdw>
                </a:effectLst>
                <a:latin typeface="Consolas" pitchFamily="49" charset="0"/>
              </a:rPr>
              <a:t>sdtm</a:t>
            </a:r>
            <a:r>
              <a:rPr lang="de-DE" sz="1800">
                <a:effectLst>
                  <a:outerShdw blurRad="38100" dist="38100" dir="2700000" algn="tl">
                    <a:srgbClr val="C0C0C0"/>
                  </a:outerShdw>
                </a:effectLst>
                <a:latin typeface="Consolas" pitchFamily="49" charset="0"/>
              </a:rPr>
              <a:t>:Medication</a:t>
            </a:r>
          </a:p>
          <a:p>
            <a:pPr>
              <a:spcBef>
                <a:spcPct val="75000"/>
              </a:spcBef>
              <a:buClr>
                <a:srgbClr val="F18300"/>
              </a:buClr>
            </a:pPr>
            <a:r>
              <a:rPr lang="de-DE" sz="1800" b="1">
                <a:solidFill>
                  <a:srgbClr val="CC0000"/>
                </a:solidFill>
                <a:effectLst>
                  <a:outerShdw blurRad="38100" dist="38100" dir="2700000" algn="tl">
                    <a:srgbClr val="C0C0C0"/>
                  </a:outerShdw>
                </a:effectLst>
                <a:latin typeface="Consolas" pitchFamily="49" charset="0"/>
              </a:rPr>
              <a:t>sdtm</a:t>
            </a:r>
            <a:r>
              <a:rPr lang="de-DE" sz="1800">
                <a:effectLst>
                  <a:outerShdw blurRad="38100" dist="38100" dir="2700000" algn="tl">
                    <a:srgbClr val="C0C0C0"/>
                  </a:outerShdw>
                </a:effectLst>
                <a:latin typeface="Consolas" pitchFamily="49" charset="0"/>
              </a:rPr>
              <a:t>:dosePer-</a:t>
            </a:r>
            <a:br>
              <a:rPr lang="de-DE" sz="1800">
                <a:effectLst>
                  <a:outerShdw blurRad="38100" dist="38100" dir="2700000" algn="tl">
                    <a:srgbClr val="C0C0C0"/>
                  </a:outerShdw>
                </a:effectLst>
                <a:latin typeface="Consolas" pitchFamily="49" charset="0"/>
              </a:rPr>
            </a:br>
            <a:r>
              <a:rPr lang="de-DE" sz="1800">
                <a:effectLst>
                  <a:outerShdw blurRad="38100" dist="38100" dir="2700000" algn="tl">
                    <a:srgbClr val="C0C0C0"/>
                  </a:outerShdw>
                </a:effectLst>
                <a:latin typeface="Consolas" pitchFamily="49" charset="0"/>
              </a:rPr>
              <a:t>  Administration</a:t>
            </a:r>
          </a:p>
        </p:txBody>
      </p:sp>
      <p:sp>
        <p:nvSpPr>
          <p:cNvPr id="104467" name="Text Box 19"/>
          <p:cNvSpPr txBox="1">
            <a:spLocks noChangeArrowheads="1"/>
          </p:cNvSpPr>
          <p:nvPr/>
        </p:nvSpPr>
        <p:spPr bwMode="auto">
          <a:xfrm>
            <a:off x="2422525" y="1239838"/>
            <a:ext cx="2987675" cy="457200"/>
          </a:xfrm>
          <a:prstGeom prst="rect">
            <a:avLst/>
          </a:prstGeom>
          <a:noFill/>
          <a:ln w="9525">
            <a:noFill/>
            <a:miter lim="800000"/>
            <a:headEnd/>
            <a:tailEnd/>
          </a:ln>
          <a:effectLst/>
        </p:spPr>
        <p:txBody>
          <a:bodyPr wrap="none">
            <a:spAutoFit/>
          </a:bodyPr>
          <a:lstStyle/>
          <a:p>
            <a:pPr eaLnBrk="0" hangingPunct="0"/>
            <a:r>
              <a:rPr lang="en-US">
                <a:solidFill>
                  <a:schemeClr val="folHlink"/>
                </a:solidFill>
                <a:latin typeface="MS PGothic" pitchFamily="34" charset="-128"/>
                <a:ea typeface="MS PGothic" pitchFamily="34" charset="-128"/>
              </a:rPr>
              <a:t>Clinical Trial Ontology</a:t>
            </a:r>
          </a:p>
        </p:txBody>
      </p:sp>
      <p:sp>
        <p:nvSpPr>
          <p:cNvPr id="104468" name="Text Box 20"/>
          <p:cNvSpPr txBox="1">
            <a:spLocks noChangeArrowheads="1"/>
          </p:cNvSpPr>
          <p:nvPr/>
        </p:nvSpPr>
        <p:spPr bwMode="auto">
          <a:xfrm>
            <a:off x="1944688" y="4476750"/>
            <a:ext cx="3497262" cy="457200"/>
          </a:xfrm>
          <a:prstGeom prst="rect">
            <a:avLst/>
          </a:prstGeom>
          <a:noFill/>
          <a:ln w="9525">
            <a:noFill/>
            <a:miter lim="800000"/>
            <a:headEnd/>
            <a:tailEnd/>
          </a:ln>
          <a:effectLst/>
        </p:spPr>
        <p:txBody>
          <a:bodyPr wrap="none">
            <a:spAutoFit/>
          </a:bodyPr>
          <a:lstStyle/>
          <a:p>
            <a:pPr eaLnBrk="0" hangingPunct="0"/>
            <a:r>
              <a:rPr lang="en-US">
                <a:solidFill>
                  <a:schemeClr val="accent1"/>
                </a:solidFill>
                <a:latin typeface="MS PGothic" pitchFamily="34" charset="-128"/>
                <a:ea typeface="MS PGothic" pitchFamily="34" charset="-128"/>
              </a:rPr>
              <a:t>Clinical Practice Ontology</a:t>
            </a:r>
          </a:p>
        </p:txBody>
      </p:sp>
      <p:sp>
        <p:nvSpPr>
          <p:cNvPr id="104469" name="AutoShape 21"/>
          <p:cNvSpPr>
            <a:spLocks noChangeArrowheads="1"/>
          </p:cNvSpPr>
          <p:nvPr/>
        </p:nvSpPr>
        <p:spPr bwMode="auto">
          <a:xfrm rot="5400000">
            <a:off x="3105150" y="2914650"/>
            <a:ext cx="1295400" cy="5715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4451"/>
                                        </p:tgtEl>
                                        <p:attrNameLst>
                                          <p:attrName>style.visibility</p:attrName>
                                        </p:attrNameLst>
                                      </p:cBhvr>
                                      <p:to>
                                        <p:strVal val="visible"/>
                                      </p:to>
                                    </p:set>
                                    <p:animEffect transition="in" filter="fade">
                                      <p:cBhvr>
                                        <p:cTn id="7" dur="500"/>
                                        <p:tgtEl>
                                          <p:spTgt spid="1044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4466"/>
                                        </p:tgtEl>
                                        <p:attrNameLst>
                                          <p:attrName>style.visibility</p:attrName>
                                        </p:attrNameLst>
                                      </p:cBhvr>
                                      <p:to>
                                        <p:strVal val="visible"/>
                                      </p:to>
                                    </p:set>
                                    <p:animEffect transition="in" filter="fade">
                                      <p:cBhvr>
                                        <p:cTn id="12" dur="500"/>
                                        <p:tgtEl>
                                          <p:spTgt spid="10446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4464"/>
                                        </p:tgtEl>
                                        <p:attrNameLst>
                                          <p:attrName>style.visibility</p:attrName>
                                        </p:attrNameLst>
                                      </p:cBhvr>
                                      <p:to>
                                        <p:strVal val="visible"/>
                                      </p:to>
                                    </p:set>
                                    <p:animEffect transition="in" filter="fade">
                                      <p:cBhvr>
                                        <p:cTn id="17" dur="500"/>
                                        <p:tgtEl>
                                          <p:spTgt spid="10446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4465"/>
                                        </p:tgtEl>
                                        <p:attrNameLst>
                                          <p:attrName>style.visibility</p:attrName>
                                        </p:attrNameLst>
                                      </p:cBhvr>
                                      <p:to>
                                        <p:strVal val="visible"/>
                                      </p:to>
                                    </p:set>
                                    <p:animEffect transition="in" filter="fade">
                                      <p:cBhvr>
                                        <p:cTn id="22" dur="500"/>
                                        <p:tgtEl>
                                          <p:spTgt spid="10446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4467"/>
                                        </p:tgtEl>
                                        <p:attrNameLst>
                                          <p:attrName>style.visibility</p:attrName>
                                        </p:attrNameLst>
                                      </p:cBhvr>
                                      <p:to>
                                        <p:strVal val="visible"/>
                                      </p:to>
                                    </p:set>
                                    <p:animEffect transition="in" filter="dissolve">
                                      <p:cBhvr>
                                        <p:cTn id="27" dur="500"/>
                                        <p:tgtEl>
                                          <p:spTgt spid="104467"/>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04469"/>
                                        </p:tgtEl>
                                        <p:attrNameLst>
                                          <p:attrName>style.visibility</p:attrName>
                                        </p:attrNameLst>
                                      </p:cBhvr>
                                      <p:to>
                                        <p:strVal val="visible"/>
                                      </p:to>
                                    </p:set>
                                    <p:animEffect transition="in" filter="dissolve">
                                      <p:cBhvr>
                                        <p:cTn id="30" dur="500"/>
                                        <p:tgtEl>
                                          <p:spTgt spid="104469"/>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04468"/>
                                        </p:tgtEl>
                                        <p:attrNameLst>
                                          <p:attrName>style.visibility</p:attrName>
                                        </p:attrNameLst>
                                      </p:cBhvr>
                                      <p:to>
                                        <p:strVal val="visible"/>
                                      </p:to>
                                    </p:set>
                                    <p:animEffect transition="in" filter="dissolve">
                                      <p:cBhvr>
                                        <p:cTn id="33" dur="500"/>
                                        <p:tgtEl>
                                          <p:spTgt spid="104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64" grpId="0"/>
      <p:bldP spid="104465" grpId="0"/>
      <p:bldP spid="104466" grpId="0"/>
      <p:bldP spid="104467" grpId="0"/>
      <p:bldP spid="104468" grpId="0"/>
      <p:bldP spid="10446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de-DE" sz="2800" smtClean="0"/>
              <a:t>HL7 to EMR Database Transformation</a:t>
            </a:r>
            <a:endParaRPr lang="en-US" sz="2800" smtClean="0"/>
          </a:p>
        </p:txBody>
      </p:sp>
      <p:graphicFrame>
        <p:nvGraphicFramePr>
          <p:cNvPr id="106499" name="Group 3"/>
          <p:cNvGraphicFramePr>
            <a:graphicFrameLocks noGrp="1"/>
          </p:cNvGraphicFramePr>
          <p:nvPr/>
        </p:nvGraphicFramePr>
        <p:xfrm>
          <a:off x="468313" y="1641475"/>
          <a:ext cx="8201025" cy="3495675"/>
        </p:xfrm>
        <a:graphic>
          <a:graphicData uri="http://schemas.openxmlformats.org/drawingml/2006/table">
            <a:tbl>
              <a:tblPr/>
              <a:tblGrid>
                <a:gridCol w="3305175"/>
                <a:gridCol w="4895850"/>
              </a:tblGrid>
              <a:tr h="1463675">
                <a:tc>
                  <a:txBody>
                    <a:bodyPr/>
                    <a:lstStyle/>
                    <a:p>
                      <a:pPr marL="0" marR="0" lvl="0" indent="0" algn="l" defTabSz="914400" rtl="0" eaLnBrk="0" fontAlgn="base" latinLnBrk="0" hangingPunct="0">
                        <a:lnSpc>
                          <a:spcPct val="100000"/>
                        </a:lnSpc>
                        <a:spcBef>
                          <a:spcPct val="20000"/>
                        </a:spcBef>
                        <a:spcAft>
                          <a:spcPct val="0"/>
                        </a:spcAft>
                        <a:buClr>
                          <a:srgbClr val="FD1503"/>
                        </a:buClr>
                        <a:buSzTx/>
                        <a:buFontTx/>
                        <a:buNone/>
                        <a:tabLst/>
                      </a:pPr>
                      <a:endParaRPr kumimoji="0" lang="en-US" sz="2400" b="0" i="0" u="none" strike="noStrike" cap="none" normalizeH="0" baseline="0" smtClean="0">
                        <a:ln>
                          <a:noFill/>
                        </a:ln>
                        <a:solidFill>
                          <a:schemeClr val="tx1"/>
                        </a:solidFill>
                        <a:effectLst/>
                        <a:latin typeface="Consolas" pitchFamily="49" charset="0"/>
                        <a:cs typeface="Arial" charset="0"/>
                      </a:endParaRPr>
                    </a:p>
                  </a:txBody>
                  <a:tcPr marL="0" marR="0" marT="0" marB="0"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
                          <a:srgbClr val="FD1503"/>
                        </a:buClr>
                        <a:buSzTx/>
                        <a:buFontTx/>
                        <a:buNone/>
                        <a:tabLst/>
                      </a:pPr>
                      <a:endParaRPr kumimoji="0" lang="en-US" sz="2400" b="0" i="0" u="none" strike="noStrike" cap="none" normalizeH="0" baseline="0" smtClean="0">
                        <a:ln>
                          <a:noFill/>
                        </a:ln>
                        <a:solidFill>
                          <a:schemeClr val="tx1"/>
                        </a:solidFill>
                        <a:effectLst/>
                        <a:latin typeface="Consolas" pitchFamily="49" charset="0"/>
                        <a:cs typeface="Arial" charset="0"/>
                      </a:endParaRPr>
                    </a:p>
                  </a:txBody>
                  <a:tcPr marL="0" marR="0" marT="0" marB="0" horzOverflow="overflow">
                    <a:lnL w="28575" cap="flat" cmpd="sng" algn="ctr">
                      <a:solidFill>
                        <a:schemeClr val="tx1"/>
                      </a:solidFill>
                      <a:prstDash val="solid"/>
                      <a:round/>
                      <a:headEnd type="none" w="med" len="med"/>
                      <a:tailEnd type="none" w="med" len="med"/>
                    </a:lnL>
                    <a:lnR cap="flat">
                      <a:noFill/>
                    </a:lnR>
                    <a:lnT cap="flat">
                      <a:noFill/>
                    </a:lnT>
                    <a:lnB cap="flat">
                      <a:noFill/>
                    </a:lnB>
                    <a:lnTlToBr>
                      <a:noFill/>
                    </a:lnTlToBr>
                    <a:lnBlToTr>
                      <a:noFill/>
                    </a:lnBlToTr>
                    <a:noFill/>
                  </a:tcPr>
                </a:tc>
              </a:tr>
              <a:tr h="2032000">
                <a:tc>
                  <a:txBody>
                    <a:bodyPr/>
                    <a:lstStyle/>
                    <a:p>
                      <a:pPr marL="0" marR="0" lvl="0" indent="0" algn="l" defTabSz="914400" rtl="0" eaLnBrk="0" fontAlgn="base" latinLnBrk="0" hangingPunct="0">
                        <a:lnSpc>
                          <a:spcPct val="100000"/>
                        </a:lnSpc>
                        <a:spcBef>
                          <a:spcPct val="20000"/>
                        </a:spcBef>
                        <a:spcAft>
                          <a:spcPct val="0"/>
                        </a:spcAft>
                        <a:buClr>
                          <a:srgbClr val="FD1503"/>
                        </a:buClr>
                        <a:buSzTx/>
                        <a:buFontTx/>
                        <a:buNone/>
                        <a:tabLst/>
                      </a:pPr>
                      <a:endParaRPr kumimoji="0" lang="en-US" sz="2400" b="0" i="0" u="none" strike="noStrike" cap="none" normalizeH="0" baseline="0" smtClean="0">
                        <a:ln>
                          <a:noFill/>
                        </a:ln>
                        <a:solidFill>
                          <a:schemeClr val="tx1"/>
                        </a:solidFill>
                        <a:effectLst/>
                        <a:latin typeface="Consolas" pitchFamily="49" charset="0"/>
                        <a:cs typeface="Arial" charset="0"/>
                      </a:endParaRPr>
                    </a:p>
                  </a:txBody>
                  <a:tcPr marL="0" marR="0" marT="0" marB="0"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vMerge="1">
                  <a:txBody>
                    <a:bodyPr/>
                    <a:lstStyle/>
                    <a:p>
                      <a:endParaRPr lang="en-US"/>
                    </a:p>
                  </a:txBody>
                  <a:tcPr/>
                </a:tc>
              </a:tr>
            </a:tbl>
          </a:graphicData>
        </a:graphic>
      </p:graphicFrame>
      <p:sp>
        <p:nvSpPr>
          <p:cNvPr id="106512" name="Text Box 16"/>
          <p:cNvSpPr txBox="1">
            <a:spLocks noChangeArrowheads="1"/>
          </p:cNvSpPr>
          <p:nvPr/>
        </p:nvSpPr>
        <p:spPr bwMode="auto">
          <a:xfrm>
            <a:off x="385763" y="1757363"/>
            <a:ext cx="3313112" cy="1122362"/>
          </a:xfrm>
          <a:prstGeom prst="rect">
            <a:avLst/>
          </a:prstGeom>
          <a:noFill/>
          <a:ln w="9525">
            <a:noFill/>
            <a:miter lim="800000"/>
            <a:headEnd/>
            <a:tailEnd/>
          </a:ln>
          <a:effectLst/>
        </p:spPr>
        <p:txBody>
          <a:bodyPr>
            <a:spAutoFit/>
          </a:bodyPr>
          <a:lstStyle/>
          <a:p>
            <a:pPr>
              <a:spcBef>
                <a:spcPct val="75000"/>
              </a:spcBef>
            </a:pPr>
            <a:r>
              <a:rPr lang="de-DE" sz="1800" b="1">
                <a:solidFill>
                  <a:srgbClr val="5A8263"/>
                </a:solidFill>
                <a:effectLst>
                  <a:outerShdw blurRad="38100" dist="38100" dir="2700000" algn="tl">
                    <a:srgbClr val="C0C0C0"/>
                  </a:outerShdw>
                </a:effectLst>
                <a:latin typeface="Consolas" pitchFamily="49" charset="0"/>
              </a:rPr>
              <a:t>hl7</a:t>
            </a:r>
            <a:r>
              <a:rPr lang="de-DE" sz="1800">
                <a:effectLst>
                  <a:outerShdw blurRad="38100" dist="38100" dir="2700000" algn="tl">
                    <a:srgbClr val="C0C0C0"/>
                  </a:outerShdw>
                </a:effectLst>
                <a:latin typeface="Consolas" pitchFamily="49" charset="0"/>
              </a:rPr>
              <a:t>:Substance- </a:t>
            </a:r>
            <a:br>
              <a:rPr lang="de-DE" sz="1800">
                <a:effectLst>
                  <a:outerShdw blurRad="38100" dist="38100" dir="2700000" algn="tl">
                    <a:srgbClr val="C0C0C0"/>
                  </a:outerShdw>
                </a:effectLst>
                <a:latin typeface="Consolas" pitchFamily="49" charset="0"/>
              </a:rPr>
            </a:br>
            <a:r>
              <a:rPr lang="de-DE" sz="1800">
                <a:effectLst>
                  <a:outerShdw blurRad="38100" dist="38100" dir="2700000" algn="tl">
                    <a:srgbClr val="C0C0C0"/>
                  </a:outerShdw>
                </a:effectLst>
                <a:latin typeface="Consolas" pitchFamily="49" charset="0"/>
              </a:rPr>
              <a:t>  Administration</a:t>
            </a:r>
          </a:p>
          <a:p>
            <a:pPr>
              <a:spcBef>
                <a:spcPct val="75000"/>
              </a:spcBef>
            </a:pPr>
            <a:r>
              <a:rPr lang="de-DE" sz="1800" b="1">
                <a:solidFill>
                  <a:srgbClr val="5A8263"/>
                </a:solidFill>
                <a:effectLst>
                  <a:outerShdw blurRad="38100" dist="38100" dir="2700000" algn="tl">
                    <a:srgbClr val="C0C0C0"/>
                  </a:outerShdw>
                </a:effectLst>
                <a:latin typeface="Consolas" pitchFamily="49" charset="0"/>
              </a:rPr>
              <a:t>hl7</a:t>
            </a:r>
            <a:r>
              <a:rPr lang="de-DE" sz="1800">
                <a:effectLst>
                  <a:outerShdw blurRad="38100" dist="38100" dir="2700000" algn="tl">
                    <a:srgbClr val="C0C0C0"/>
                  </a:outerShdw>
                </a:effectLst>
                <a:latin typeface="Consolas" pitchFamily="49" charset="0"/>
              </a:rPr>
              <a:t>:doseQuantity</a:t>
            </a:r>
          </a:p>
        </p:txBody>
      </p:sp>
      <p:sp>
        <p:nvSpPr>
          <p:cNvPr id="106513" name="Text Box 17"/>
          <p:cNvSpPr txBox="1">
            <a:spLocks noChangeArrowheads="1"/>
          </p:cNvSpPr>
          <p:nvPr/>
        </p:nvSpPr>
        <p:spPr bwMode="auto">
          <a:xfrm>
            <a:off x="3841750" y="1652588"/>
            <a:ext cx="4968875" cy="3922712"/>
          </a:xfrm>
          <a:prstGeom prst="rect">
            <a:avLst/>
          </a:prstGeom>
          <a:noFill/>
          <a:ln w="9525">
            <a:noFill/>
            <a:miter lim="800000"/>
            <a:headEnd/>
            <a:tailEnd/>
          </a:ln>
          <a:effectLst/>
        </p:spPr>
        <p:txBody>
          <a:bodyPr>
            <a:spAutoFit/>
          </a:bodyPr>
          <a:lstStyle/>
          <a:p>
            <a:pPr eaLnBrk="0" hangingPunct="0"/>
            <a:r>
              <a:rPr lang="de-DE" sz="1400">
                <a:effectLst>
                  <a:outerShdw blurRad="38100" dist="38100" dir="2700000" algn="tl">
                    <a:srgbClr val="C0C0C0"/>
                  </a:outerShdw>
                </a:effectLst>
                <a:latin typeface="Consolas" pitchFamily="49" charset="0"/>
              </a:rPr>
              <a:t>{ </a:t>
            </a:r>
            <a:br>
              <a:rPr lang="de-DE" sz="1400">
                <a:effectLst>
                  <a:outerShdw blurRad="38100" dist="38100" dir="2700000" algn="tl">
                    <a:srgbClr val="C0C0C0"/>
                  </a:outerShdw>
                </a:effectLst>
                <a:latin typeface="Consolas" pitchFamily="49" charset="0"/>
              </a:rPr>
            </a:br>
            <a:r>
              <a:rPr lang="de-DE" sz="1400">
                <a:effectLst>
                  <a:outerShdw blurRad="38100" dist="38100" dir="2700000" algn="tl">
                    <a:srgbClr val="C0C0C0"/>
                  </a:outerShdw>
                </a:effectLst>
                <a:latin typeface="Consolas" pitchFamily="49" charset="0"/>
              </a:rPr>
              <a:t>  hl7:substanceAdministration		  [</a:t>
            </a:r>
          </a:p>
          <a:p>
            <a:pPr eaLnBrk="0" hangingPunct="0"/>
            <a:r>
              <a:rPr lang="de-DE" sz="1400">
                <a:effectLst>
                  <a:outerShdw blurRad="38100" dist="38100" dir="2700000" algn="tl">
                    <a:srgbClr val="C0C0C0"/>
                  </a:outerShdw>
                </a:effectLst>
                <a:latin typeface="Consolas" pitchFamily="49" charset="0"/>
              </a:rPr>
              <a:t>	a	       hl7:SubstanceAdministration ;</a:t>
            </a:r>
          </a:p>
          <a:p>
            <a:pPr eaLnBrk="0" hangingPunct="0"/>
            <a:r>
              <a:rPr lang="de-DE" sz="1400">
                <a:effectLst>
                  <a:outerShdw blurRad="38100" dist="38100" dir="2700000" algn="tl">
                    <a:srgbClr val="C0C0C0"/>
                  </a:outerShdw>
                </a:effectLst>
                <a:latin typeface="Consolas" pitchFamily="49" charset="0"/>
              </a:rPr>
              <a:t> 	hl7:consumable [</a:t>
            </a:r>
          </a:p>
          <a:p>
            <a:pPr eaLnBrk="0" hangingPunct="0"/>
            <a:r>
              <a:rPr lang="de-DE" sz="1400">
                <a:effectLst>
                  <a:outerShdw blurRad="38100" dist="38100" dir="2700000" algn="tl">
                    <a:srgbClr val="C0C0C0"/>
                  </a:outerShdw>
                </a:effectLst>
                <a:latin typeface="Consolas" pitchFamily="49" charset="0"/>
              </a:rPr>
              <a:t>	    hl7:displayName	 ?takes ;</a:t>
            </a:r>
          </a:p>
          <a:p>
            <a:pPr eaLnBrk="0" hangingPunct="0"/>
            <a:r>
              <a:rPr lang="de-DE" sz="1400">
                <a:effectLst>
                  <a:outerShdw blurRad="38100" dist="38100" dir="2700000" algn="tl">
                    <a:srgbClr val="C0C0C0"/>
                  </a:outerShdw>
                </a:effectLst>
                <a:latin typeface="Consolas" pitchFamily="49" charset="0"/>
              </a:rPr>
              <a:t>	    spl:activeIngredient [</a:t>
            </a:r>
          </a:p>
          <a:p>
            <a:pPr eaLnBrk="0" hangingPunct="0"/>
            <a:r>
              <a:rPr lang="de-DE" sz="1400">
                <a:effectLst>
                  <a:outerShdw blurRad="38100" dist="38100" dir="2700000" algn="tl">
                    <a:srgbClr val="C0C0C0"/>
                  </a:outerShdw>
                </a:effectLst>
                <a:latin typeface="Consolas" pitchFamily="49" charset="0"/>
              </a:rPr>
              <a:t>		spl:classCode ?ingred</a:t>
            </a:r>
          </a:p>
          <a:p>
            <a:pPr eaLnBrk="0" hangingPunct="0"/>
            <a:r>
              <a:rPr lang="de-DE" sz="1400">
                <a:effectLst>
                  <a:outerShdw blurRad="38100" dist="38100" dir="2700000" algn="tl">
                    <a:srgbClr val="C0C0C0"/>
                  </a:outerShdw>
                </a:effectLst>
                <a:latin typeface="Consolas" pitchFamily="49" charset="0"/>
              </a:rPr>
              <a:t>	    ]</a:t>
            </a:r>
          </a:p>
          <a:p>
            <a:pPr eaLnBrk="0" hangingPunct="0"/>
            <a:r>
              <a:rPr lang="de-DE" sz="1400">
                <a:effectLst>
                  <a:outerShdw blurRad="38100" dist="38100" dir="2700000" algn="tl">
                    <a:srgbClr val="C0C0C0"/>
                  </a:outerShdw>
                </a:effectLst>
                <a:latin typeface="Consolas" pitchFamily="49" charset="0"/>
              </a:rPr>
              <a:t>	] ;} =&gt; {</a:t>
            </a:r>
            <a:br>
              <a:rPr lang="de-DE" sz="1400">
                <a:effectLst>
                  <a:outerShdw blurRad="38100" dist="38100" dir="2700000" algn="tl">
                    <a:srgbClr val="C0C0C0"/>
                  </a:outerShdw>
                </a:effectLst>
                <a:latin typeface="Consolas" pitchFamily="49" charset="0"/>
              </a:rPr>
            </a:br>
            <a:r>
              <a:rPr lang="de-DE" sz="1400">
                <a:effectLst>
                  <a:outerShdw blurRad="38100" dist="38100" dir="2700000" algn="tl">
                    <a:srgbClr val="C0C0C0"/>
                  </a:outerShdw>
                </a:effectLst>
                <a:latin typeface="Consolas" pitchFamily="49" charset="0"/>
              </a:rPr>
              <a:t>{</a:t>
            </a:r>
          </a:p>
          <a:p>
            <a:pPr eaLnBrk="0" hangingPunct="0"/>
            <a:r>
              <a:rPr lang="de-DE" sz="1200">
                <a:effectLst>
                  <a:outerShdw blurRad="38100" dist="38100" dir="2700000" algn="tl">
                    <a:srgbClr val="C0C0C0"/>
                  </a:outerShdw>
                </a:effectLst>
                <a:latin typeface="Consolas" pitchFamily="49" charset="0"/>
              </a:rPr>
              <a:t>?indicItem  Item_Medication:PatientID    ?person;</a:t>
            </a:r>
          </a:p>
          <a:p>
            <a:pPr eaLnBrk="0" hangingPunct="0"/>
            <a:r>
              <a:rPr lang="de-DE" sz="1200">
                <a:effectLst>
                  <a:outerShdw blurRad="38100" dist="38100" dir="2700000" algn="tl">
                    <a:srgbClr val="C0C0C0"/>
                  </a:outerShdw>
                </a:effectLst>
                <a:latin typeface="Consolas" pitchFamily="49" charset="0"/>
              </a:rPr>
              <a:t>            Item_Medication:PerformedDTTM  			?indicDate ;</a:t>
            </a:r>
          </a:p>
          <a:p>
            <a:pPr eaLnBrk="0" hangingPunct="0"/>
            <a:r>
              <a:rPr lang="de-DE" sz="1200">
                <a:effectLst>
                  <a:outerShdw blurRad="38100" dist="38100" dir="2700000" algn="tl">
                    <a:srgbClr val="C0C0C0"/>
                  </a:outerShdw>
                </a:effectLst>
                <a:latin typeface="Consolas" pitchFamily="49" charset="0"/>
              </a:rPr>
              <a:t>            Item_Medication:EntryName	     ?takes .</a:t>
            </a:r>
          </a:p>
          <a:p>
            <a:pPr eaLnBrk="0" hangingPunct="0"/>
            <a:r>
              <a:rPr lang="de-DE">
                <a:effectLst>
                  <a:outerShdw blurRad="38100" dist="38100" dir="2700000" algn="tl">
                    <a:srgbClr val="C0C0C0"/>
                  </a:outerShdw>
                </a:effectLst>
              </a:rPr>
              <a:t>.</a:t>
            </a:r>
            <a:r>
              <a:rPr lang="de-DE" sz="1400">
                <a:effectLst>
                  <a:outerShdw blurRad="38100" dist="38100" dir="2700000" algn="tl">
                    <a:srgbClr val="C0C0C0"/>
                  </a:outerShdw>
                </a:effectLst>
                <a:latin typeface="Consolas" pitchFamily="49" charset="0"/>
              </a:rPr>
              <a:t>}</a:t>
            </a:r>
          </a:p>
        </p:txBody>
      </p:sp>
      <p:sp>
        <p:nvSpPr>
          <p:cNvPr id="106514" name="Text Box 18"/>
          <p:cNvSpPr txBox="1">
            <a:spLocks noChangeArrowheads="1"/>
          </p:cNvSpPr>
          <p:nvPr/>
        </p:nvSpPr>
        <p:spPr bwMode="auto">
          <a:xfrm>
            <a:off x="1450975" y="1173163"/>
            <a:ext cx="5040313" cy="457200"/>
          </a:xfrm>
          <a:prstGeom prst="rect">
            <a:avLst/>
          </a:prstGeom>
          <a:noFill/>
          <a:ln w="9525">
            <a:noFill/>
            <a:miter lim="800000"/>
            <a:headEnd/>
            <a:tailEnd/>
          </a:ln>
          <a:effectLst/>
        </p:spPr>
        <p:txBody>
          <a:bodyPr wrap="none">
            <a:spAutoFit/>
          </a:bodyPr>
          <a:lstStyle/>
          <a:p>
            <a:pPr eaLnBrk="0" hangingPunct="0"/>
            <a:r>
              <a:rPr lang="en-US">
                <a:solidFill>
                  <a:schemeClr val="folHlink"/>
                </a:solidFill>
                <a:latin typeface="MS PGothic" pitchFamily="34" charset="-128"/>
                <a:ea typeface="MS PGothic" pitchFamily="34" charset="-128"/>
              </a:rPr>
              <a:t>SPARQL in Clinical Practice Ontology</a:t>
            </a:r>
          </a:p>
        </p:txBody>
      </p:sp>
      <p:sp>
        <p:nvSpPr>
          <p:cNvPr id="106515" name="Text Box 19"/>
          <p:cNvSpPr txBox="1">
            <a:spLocks noChangeArrowheads="1"/>
          </p:cNvSpPr>
          <p:nvPr/>
        </p:nvSpPr>
        <p:spPr bwMode="auto">
          <a:xfrm>
            <a:off x="2259013" y="5286375"/>
            <a:ext cx="3073400" cy="457200"/>
          </a:xfrm>
          <a:prstGeom prst="rect">
            <a:avLst/>
          </a:prstGeom>
          <a:noFill/>
          <a:ln w="9525">
            <a:noFill/>
            <a:miter lim="800000"/>
            <a:headEnd/>
            <a:tailEnd/>
          </a:ln>
          <a:effectLst/>
        </p:spPr>
        <p:txBody>
          <a:bodyPr wrap="none">
            <a:spAutoFit/>
          </a:bodyPr>
          <a:lstStyle/>
          <a:p>
            <a:pPr eaLnBrk="0" hangingPunct="0"/>
            <a:r>
              <a:rPr lang="en-US">
                <a:solidFill>
                  <a:schemeClr val="accent1"/>
                </a:solidFill>
                <a:latin typeface="MS PGothic" pitchFamily="34" charset="-128"/>
                <a:ea typeface="MS PGothic" pitchFamily="34" charset="-128"/>
              </a:rPr>
              <a:t>SQL to EMR Database</a:t>
            </a:r>
          </a:p>
        </p:txBody>
      </p:sp>
      <p:sp>
        <p:nvSpPr>
          <p:cNvPr id="106516" name="AutoShape 20"/>
          <p:cNvSpPr>
            <a:spLocks noChangeArrowheads="1"/>
          </p:cNvSpPr>
          <p:nvPr/>
        </p:nvSpPr>
        <p:spPr bwMode="auto">
          <a:xfrm rot="5400000">
            <a:off x="3105150" y="2914650"/>
            <a:ext cx="1295400" cy="5715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en-US"/>
          </a:p>
        </p:txBody>
      </p:sp>
      <p:sp>
        <p:nvSpPr>
          <p:cNvPr id="106517" name="Text Box 21"/>
          <p:cNvSpPr txBox="1">
            <a:spLocks noChangeArrowheads="1"/>
          </p:cNvSpPr>
          <p:nvPr/>
        </p:nvSpPr>
        <p:spPr bwMode="auto">
          <a:xfrm>
            <a:off x="488950" y="3470275"/>
            <a:ext cx="3313113" cy="1103313"/>
          </a:xfrm>
          <a:prstGeom prst="rect">
            <a:avLst/>
          </a:prstGeom>
          <a:noFill/>
          <a:ln w="9525">
            <a:noFill/>
            <a:miter lim="800000"/>
            <a:headEnd/>
            <a:tailEnd/>
          </a:ln>
          <a:effectLst/>
        </p:spPr>
        <p:txBody>
          <a:bodyPr>
            <a:spAutoFit/>
          </a:bodyPr>
          <a:lstStyle/>
          <a:p>
            <a:pPr>
              <a:spcBef>
                <a:spcPct val="75000"/>
              </a:spcBef>
            </a:pPr>
            <a:r>
              <a:rPr lang="de-DE" sz="1400">
                <a:solidFill>
                  <a:srgbClr val="D78F1F"/>
                </a:solidFill>
                <a:effectLst>
                  <a:outerShdw blurRad="38100" dist="38100" dir="2700000" algn="tl">
                    <a:srgbClr val="C0C0C0"/>
                  </a:outerShdw>
                </a:effectLst>
                <a:latin typeface="Consolas" pitchFamily="49" charset="0"/>
              </a:rPr>
              <a:t>Item_Medication</a:t>
            </a:r>
            <a:r>
              <a:rPr lang="de-DE" sz="1400">
                <a:effectLst>
                  <a:outerShdw blurRad="38100" dist="38100" dir="2700000" algn="tl">
                    <a:srgbClr val="C0C0C0"/>
                  </a:outerShdw>
                </a:effectLst>
                <a:latin typeface="Consolas" pitchFamily="49" charset="0"/>
              </a:rPr>
              <a:t>:EntryName	     ?takes .</a:t>
            </a:r>
          </a:p>
          <a:p>
            <a:pPr>
              <a:spcBef>
                <a:spcPct val="75000"/>
              </a:spcBef>
            </a:pPr>
            <a:r>
              <a:rPr lang="de-DE" sz="1400">
                <a:solidFill>
                  <a:srgbClr val="D78F1F"/>
                </a:solidFill>
                <a:effectLst>
                  <a:outerShdw blurRad="38100" dist="38100" dir="2700000" algn="tl">
                    <a:srgbClr val="C0C0C0"/>
                  </a:outerShdw>
                </a:effectLst>
                <a:latin typeface="Consolas" pitchFamily="49" charset="0"/>
              </a:rPr>
              <a:t>Medication</a:t>
            </a:r>
            <a:r>
              <a:rPr lang="de-DE" sz="1400">
                <a:effectLst>
                  <a:outerShdw blurRad="38100" dist="38100" dir="2700000" algn="tl">
                    <a:srgbClr val="C0C0C0"/>
                  </a:outerShdw>
                </a:effectLst>
                <a:latin typeface="Consolas" pitchFamily="49" charset="0"/>
              </a:rPr>
              <a:t>:ItemID		     ?indicItem;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6499"/>
                                        </p:tgtEl>
                                        <p:attrNameLst>
                                          <p:attrName>style.visibility</p:attrName>
                                        </p:attrNameLst>
                                      </p:cBhvr>
                                      <p:to>
                                        <p:strVal val="visible"/>
                                      </p:to>
                                    </p:set>
                                    <p:animEffect transition="in" filter="fade">
                                      <p:cBhvr>
                                        <p:cTn id="7" dur="500"/>
                                        <p:tgtEl>
                                          <p:spTgt spid="10649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6512"/>
                                        </p:tgtEl>
                                        <p:attrNameLst>
                                          <p:attrName>style.visibility</p:attrName>
                                        </p:attrNameLst>
                                      </p:cBhvr>
                                      <p:to>
                                        <p:strVal val="visible"/>
                                      </p:to>
                                    </p:set>
                                    <p:animEffect transition="in" filter="fade">
                                      <p:cBhvr>
                                        <p:cTn id="12" dur="500"/>
                                        <p:tgtEl>
                                          <p:spTgt spid="1065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6517"/>
                                        </p:tgtEl>
                                        <p:attrNameLst>
                                          <p:attrName>style.visibility</p:attrName>
                                        </p:attrNameLst>
                                      </p:cBhvr>
                                      <p:to>
                                        <p:strVal val="visible"/>
                                      </p:to>
                                    </p:set>
                                    <p:animEffect transition="in" filter="fade">
                                      <p:cBhvr>
                                        <p:cTn id="17" dur="500"/>
                                        <p:tgtEl>
                                          <p:spTgt spid="1065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6513"/>
                                        </p:tgtEl>
                                        <p:attrNameLst>
                                          <p:attrName>style.visibility</p:attrName>
                                        </p:attrNameLst>
                                      </p:cBhvr>
                                      <p:to>
                                        <p:strVal val="visible"/>
                                      </p:to>
                                    </p:set>
                                    <p:animEffect transition="in" filter="fade">
                                      <p:cBhvr>
                                        <p:cTn id="22" dur="500"/>
                                        <p:tgtEl>
                                          <p:spTgt spid="10651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6514"/>
                                        </p:tgtEl>
                                        <p:attrNameLst>
                                          <p:attrName>style.visibility</p:attrName>
                                        </p:attrNameLst>
                                      </p:cBhvr>
                                      <p:to>
                                        <p:strVal val="visible"/>
                                      </p:to>
                                    </p:set>
                                    <p:animEffect transition="in" filter="dissolve">
                                      <p:cBhvr>
                                        <p:cTn id="27" dur="500"/>
                                        <p:tgtEl>
                                          <p:spTgt spid="106514"/>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106516"/>
                                        </p:tgtEl>
                                        <p:attrNameLst>
                                          <p:attrName>style.visibility</p:attrName>
                                        </p:attrNameLst>
                                      </p:cBhvr>
                                      <p:to>
                                        <p:strVal val="visible"/>
                                      </p:to>
                                    </p:set>
                                    <p:animEffect transition="in" filter="dissolve">
                                      <p:cBhvr>
                                        <p:cTn id="30" dur="500"/>
                                        <p:tgtEl>
                                          <p:spTgt spid="106516"/>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106515"/>
                                        </p:tgtEl>
                                        <p:attrNameLst>
                                          <p:attrName>style.visibility</p:attrName>
                                        </p:attrNameLst>
                                      </p:cBhvr>
                                      <p:to>
                                        <p:strVal val="visible"/>
                                      </p:to>
                                    </p:set>
                                    <p:animEffect transition="in" filter="dissolve">
                                      <p:cBhvr>
                                        <p:cTn id="33" dur="500"/>
                                        <p:tgtEl>
                                          <p:spTgt spid="106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12" grpId="0"/>
      <p:bldP spid="106513" grpId="0"/>
      <p:bldP spid="106514" grpId="0"/>
      <p:bldP spid="106515" grpId="0"/>
      <p:bldP spid="106516" grpId="0" animBg="1"/>
      <p:bldP spid="10651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sz="2800" smtClean="0"/>
              <a:t>SQL to Database</a:t>
            </a:r>
          </a:p>
        </p:txBody>
      </p:sp>
      <p:sp>
        <p:nvSpPr>
          <p:cNvPr id="108547" name="Rectangle 3"/>
          <p:cNvSpPr>
            <a:spLocks noGrp="1" noChangeArrowheads="1"/>
          </p:cNvSpPr>
          <p:nvPr>
            <p:ph type="body" idx="1"/>
          </p:nvPr>
        </p:nvSpPr>
        <p:spPr>
          <a:xfrm>
            <a:off x="381000" y="1066800"/>
            <a:ext cx="8763000" cy="5026025"/>
          </a:xfrm>
        </p:spPr>
        <p:txBody>
          <a:bodyPr/>
          <a:lstStyle/>
          <a:p>
            <a:pPr>
              <a:lnSpc>
                <a:spcPct val="80000"/>
              </a:lnSpc>
              <a:buFontTx/>
              <a:buNone/>
            </a:pPr>
            <a:r>
              <a:rPr lang="en-US" sz="1600" b="1" smtClean="0">
                <a:solidFill>
                  <a:srgbClr val="CC0000"/>
                </a:solidFill>
              </a:rPr>
              <a:t>SELECT</a:t>
            </a:r>
            <a:r>
              <a:rPr lang="en-US" sz="1600" smtClean="0"/>
              <a:t> patient.id AS patient, patient.DateOfBirth AS dob, sexEntry_gen0.EntryName AS sex, indicItem_gen1.EntryName AS takes, indicItem_gen1.PerformedDTTM AS indicDate</a:t>
            </a:r>
          </a:p>
          <a:p>
            <a:pPr>
              <a:lnSpc>
                <a:spcPct val="80000"/>
              </a:lnSpc>
              <a:buFontTx/>
              <a:buNone/>
            </a:pPr>
            <a:endParaRPr lang="en-US" sz="1600" smtClean="0"/>
          </a:p>
          <a:p>
            <a:pPr>
              <a:lnSpc>
                <a:spcPct val="80000"/>
              </a:lnSpc>
              <a:buFontTx/>
              <a:buNone/>
            </a:pPr>
            <a:r>
              <a:rPr lang="en-US" sz="1600" b="1" smtClean="0">
                <a:solidFill>
                  <a:srgbClr val="CC0000"/>
                </a:solidFill>
              </a:rPr>
              <a:t>FROM</a:t>
            </a:r>
            <a:r>
              <a:rPr lang="en-US" sz="1600" smtClean="0"/>
              <a:t> Person AS patient</a:t>
            </a:r>
          </a:p>
          <a:p>
            <a:pPr>
              <a:lnSpc>
                <a:spcPct val="80000"/>
              </a:lnSpc>
              <a:buFontTx/>
              <a:buNone/>
            </a:pPr>
            <a:r>
              <a:rPr lang="en-US" sz="1600" smtClean="0">
                <a:solidFill>
                  <a:srgbClr val="CC0000"/>
                </a:solidFill>
              </a:rPr>
              <a:t>INNER JOIN</a:t>
            </a:r>
            <a:r>
              <a:rPr lang="en-US" sz="1600" smtClean="0"/>
              <a:t> Sex_DE AS sexEntry_gen0 ON sexEntry_gen0.id=patient.SexDE</a:t>
            </a:r>
          </a:p>
          <a:p>
            <a:pPr>
              <a:lnSpc>
                <a:spcPct val="80000"/>
              </a:lnSpc>
              <a:buFontTx/>
              <a:buNone/>
            </a:pPr>
            <a:r>
              <a:rPr lang="en-US" sz="1600" smtClean="0"/>
              <a:t>       </a:t>
            </a:r>
          </a:p>
          <a:p>
            <a:pPr>
              <a:lnSpc>
                <a:spcPct val="80000"/>
              </a:lnSpc>
              <a:buFontTx/>
              <a:buNone/>
            </a:pPr>
            <a:r>
              <a:rPr lang="en-US" sz="1600" smtClean="0">
                <a:solidFill>
                  <a:srgbClr val="CC0000"/>
                </a:solidFill>
              </a:rPr>
              <a:t>INNER JOIN</a:t>
            </a:r>
            <a:r>
              <a:rPr lang="en-US" sz="1600" smtClean="0"/>
              <a:t> Item_Medication AS indicItem_gen1 ON indicItem_gen1.PatientID=patient.id</a:t>
            </a:r>
          </a:p>
          <a:p>
            <a:pPr>
              <a:lnSpc>
                <a:spcPct val="80000"/>
              </a:lnSpc>
              <a:buFontTx/>
              <a:buNone/>
            </a:pPr>
            <a:endParaRPr lang="en-US" sz="1600" smtClean="0">
              <a:solidFill>
                <a:srgbClr val="CC0000"/>
              </a:solidFill>
            </a:endParaRPr>
          </a:p>
          <a:p>
            <a:pPr>
              <a:lnSpc>
                <a:spcPct val="80000"/>
              </a:lnSpc>
              <a:buFontTx/>
              <a:buNone/>
            </a:pPr>
            <a:r>
              <a:rPr lang="en-US" sz="1600" smtClean="0">
                <a:solidFill>
                  <a:srgbClr val="CC0000"/>
                </a:solidFill>
              </a:rPr>
              <a:t>INNER JOIN</a:t>
            </a:r>
            <a:r>
              <a:rPr lang="en-US" sz="1600" smtClean="0"/>
              <a:t> Medication AS indicMed_gen2 ON indicMed_gen2.ItemID=indicItem_gen1.id</a:t>
            </a:r>
          </a:p>
          <a:p>
            <a:pPr>
              <a:lnSpc>
                <a:spcPct val="80000"/>
              </a:lnSpc>
              <a:buFontTx/>
              <a:buNone/>
            </a:pPr>
            <a:endParaRPr lang="en-US" sz="1600" smtClean="0">
              <a:solidFill>
                <a:srgbClr val="CC0000"/>
              </a:solidFill>
            </a:endParaRPr>
          </a:p>
          <a:p>
            <a:pPr>
              <a:lnSpc>
                <a:spcPct val="80000"/>
              </a:lnSpc>
              <a:buFontTx/>
              <a:buNone/>
            </a:pPr>
            <a:r>
              <a:rPr lang="en-US" sz="1600" smtClean="0">
                <a:solidFill>
                  <a:srgbClr val="CC0000"/>
                </a:solidFill>
              </a:rPr>
              <a:t>INNER JOIN</a:t>
            </a:r>
            <a:r>
              <a:rPr lang="en-US" sz="1600" smtClean="0"/>
              <a:t> Medication_DE AS indicDE_gen5 ON              					indicDE_gen5.id=indicMed_gen2.MedDictDE</a:t>
            </a:r>
          </a:p>
          <a:p>
            <a:pPr>
              <a:lnSpc>
                <a:spcPct val="80000"/>
              </a:lnSpc>
              <a:buFontTx/>
              <a:buNone/>
            </a:pPr>
            <a:endParaRPr lang="en-US" sz="1600" smtClean="0">
              <a:solidFill>
                <a:srgbClr val="CC0000"/>
              </a:solidFill>
            </a:endParaRPr>
          </a:p>
          <a:p>
            <a:pPr>
              <a:lnSpc>
                <a:spcPct val="80000"/>
              </a:lnSpc>
              <a:buFontTx/>
              <a:buNone/>
            </a:pPr>
            <a:r>
              <a:rPr lang="en-US" sz="1600" smtClean="0">
                <a:solidFill>
                  <a:srgbClr val="CC0000"/>
                </a:solidFill>
              </a:rPr>
              <a:t>INNER JOIN</a:t>
            </a:r>
            <a:r>
              <a:rPr lang="en-US" sz="1600" smtClean="0"/>
              <a:t> NDCcodes AS indicCode_gen6 ON </a:t>
            </a:r>
            <a:r>
              <a:rPr lang="en-US" sz="1400" smtClean="0"/>
              <a:t>indicCode_gen4.ingredient=6809 AND</a:t>
            </a:r>
            <a:r>
              <a:rPr lang="en-US" sz="2400" smtClean="0"/>
              <a:t> </a:t>
            </a:r>
            <a:r>
              <a:rPr lang="en-US" sz="1600" smtClean="0"/>
              <a:t>indicCode_gen6.NDC=indicDE_gen5.NDC</a:t>
            </a:r>
          </a:p>
        </p:txBody>
      </p:sp>
      <p:sp>
        <p:nvSpPr>
          <p:cNvPr id="108548" name="Oval 4"/>
          <p:cNvSpPr>
            <a:spLocks noChangeArrowheads="1"/>
          </p:cNvSpPr>
          <p:nvPr/>
        </p:nvSpPr>
        <p:spPr bwMode="auto">
          <a:xfrm>
            <a:off x="6853238" y="4156075"/>
            <a:ext cx="936625" cy="377825"/>
          </a:xfrm>
          <a:prstGeom prst="ellipse">
            <a:avLst/>
          </a:prstGeom>
          <a:solidFill>
            <a:srgbClr val="C0C0C0">
              <a:alpha val="50000"/>
            </a:srgbClr>
          </a:solidFill>
          <a:ln w="25400">
            <a:solidFill>
              <a:srgbClr val="FFFF99"/>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8548"/>
                                        </p:tgtEl>
                                        <p:attrNameLst>
                                          <p:attrName>style.visibility</p:attrName>
                                        </p:attrNameLst>
                                      </p:cBhvr>
                                      <p:to>
                                        <p:strVal val="visible"/>
                                      </p:to>
                                    </p:set>
                                    <p:animEffect transition="in" filter="dissolve">
                                      <p:cBhvr>
                                        <p:cTn id="7" dur="500"/>
                                        <p:tgtEl>
                                          <p:spTgt spid="1085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8"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p:txBody>
          <a:bodyPr/>
          <a:lstStyle/>
          <a:p>
            <a:pPr eaLnBrk="1" hangingPunct="1"/>
            <a:r>
              <a:rPr lang="en-US" sz="2800" smtClean="0"/>
              <a:t>COI Demo – Getting Right Patients</a:t>
            </a:r>
          </a:p>
        </p:txBody>
      </p:sp>
      <p:pic>
        <p:nvPicPr>
          <p:cNvPr id="82946" name="Picture 4"/>
          <p:cNvPicPr>
            <a:picLocks noChangeAspect="1" noChangeArrowheads="1"/>
          </p:cNvPicPr>
          <p:nvPr/>
        </p:nvPicPr>
        <p:blipFill>
          <a:blip r:embed="rId3"/>
          <a:srcRect/>
          <a:stretch>
            <a:fillRect/>
          </a:stretch>
        </p:blipFill>
        <p:spPr bwMode="auto">
          <a:xfrm>
            <a:off x="38100" y="1023938"/>
            <a:ext cx="8999538" cy="4486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p:txBody>
          <a:bodyPr/>
          <a:lstStyle/>
          <a:p>
            <a:pPr eaLnBrk="1" hangingPunct="1"/>
            <a:r>
              <a:rPr lang="en-US" sz="2800" smtClean="0"/>
              <a:t>COI Demo – Evolving</a:t>
            </a:r>
          </a:p>
        </p:txBody>
      </p:sp>
      <p:sp>
        <p:nvSpPr>
          <p:cNvPr id="84994" name="Rectangle 3"/>
          <p:cNvSpPr>
            <a:spLocks noGrp="1" noChangeArrowheads="1"/>
          </p:cNvSpPr>
          <p:nvPr>
            <p:ph type="body" idx="1"/>
          </p:nvPr>
        </p:nvSpPr>
        <p:spPr/>
        <p:txBody>
          <a:bodyPr/>
          <a:lstStyle/>
          <a:p>
            <a:pPr eaLnBrk="1" hangingPunct="1"/>
            <a:r>
              <a:rPr lang="en-US" sz="2000" smtClean="0"/>
              <a:t>coi svn: </a:t>
            </a:r>
          </a:p>
          <a:p>
            <a:pPr lvl="1" eaLnBrk="1" hangingPunct="1"/>
            <a:r>
              <a:rPr lang="en-US" sz="1800" smtClean="0">
                <a:hlinkClick r:id="rId3"/>
              </a:rPr>
              <a:t>http://code.google.com/p/coi/source/checkout</a:t>
            </a:r>
            <a:endParaRPr lang="en-US" sz="1800" smtClean="0"/>
          </a:p>
          <a:p>
            <a:pPr eaLnBrk="1" hangingPunct="1"/>
            <a:endParaRPr lang="en-US" sz="2000" smtClean="0"/>
          </a:p>
          <a:p>
            <a:pPr eaLnBrk="1" hangingPunct="1"/>
            <a:r>
              <a:rPr lang="en-US" sz="2000" smtClean="0"/>
              <a:t>Public access:</a:t>
            </a:r>
          </a:p>
          <a:p>
            <a:pPr lvl="1" eaLnBrk="1" hangingPunct="1"/>
            <a:r>
              <a:rPr lang="en-US" sz="1800" smtClean="0">
                <a:hlinkClick r:id="rId4"/>
              </a:rPr>
              <a:t>http://hcls.deri.org/coi/demo/</a:t>
            </a:r>
            <a:endParaRPr lang="en-US" sz="1800" smtClean="0"/>
          </a:p>
          <a:p>
            <a:pPr lvl="1" eaLnBrk="1" hangingPunct="1">
              <a:buFontTx/>
              <a:buNone/>
            </a:pPr>
            <a:endParaRPr lang="en-US" sz="18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p:txBody>
          <a:bodyPr/>
          <a:lstStyle/>
          <a:p>
            <a:r>
              <a:rPr lang="en-US" sz="2800" smtClean="0"/>
              <a:t>Conclusions</a:t>
            </a:r>
          </a:p>
        </p:txBody>
      </p:sp>
      <p:sp>
        <p:nvSpPr>
          <p:cNvPr id="87042" name="Rectangle 3"/>
          <p:cNvSpPr>
            <a:spLocks noGrp="1" noChangeArrowheads="1"/>
          </p:cNvSpPr>
          <p:nvPr>
            <p:ph type="body" idx="1"/>
          </p:nvPr>
        </p:nvSpPr>
        <p:spPr>
          <a:xfrm>
            <a:off x="0" y="949325"/>
            <a:ext cx="9144000" cy="5908675"/>
          </a:xfrm>
        </p:spPr>
        <p:txBody>
          <a:bodyPr/>
          <a:lstStyle/>
          <a:p>
            <a:r>
              <a:rPr lang="en-US" sz="2000" smtClean="0"/>
              <a:t>Benefits of Semantic Web Approach:</a:t>
            </a:r>
          </a:p>
          <a:p>
            <a:pPr lvl="1"/>
            <a:r>
              <a:rPr lang="de-DE" sz="1800" smtClean="0"/>
              <a:t>Unambiguious conceptual model for seperate domains without early commitment to a common model.</a:t>
            </a:r>
          </a:p>
          <a:p>
            <a:pPr lvl="1"/>
            <a:r>
              <a:rPr lang="de-DE" sz="1800" smtClean="0"/>
              <a:t>Reusable/Configurable mapping rules</a:t>
            </a:r>
          </a:p>
          <a:p>
            <a:pPr lvl="1"/>
            <a:r>
              <a:rPr lang="de-DE" sz="1800" smtClean="0"/>
              <a:t>Late binding of coding systems, models and database schema.</a:t>
            </a:r>
          </a:p>
          <a:p>
            <a:pPr lvl="1"/>
            <a:r>
              <a:rPr lang="de-DE" sz="1800" smtClean="0"/>
              <a:t>Query Transformation approach reflecting real time discovery and integration needs</a:t>
            </a:r>
          </a:p>
          <a:p>
            <a:endParaRPr lang="de-DE" sz="2000" smtClean="0"/>
          </a:p>
          <a:p>
            <a:r>
              <a:rPr lang="de-DE" sz="2000" smtClean="0"/>
              <a:t>Need to design and instantiate interoperability architecture for mutliple cross-industry use cases</a:t>
            </a:r>
          </a:p>
          <a:p>
            <a:endParaRPr lang="de-DE" sz="2000" smtClean="0"/>
          </a:p>
          <a:p>
            <a:r>
              <a:rPr lang="de-DE" sz="2000" smtClean="0"/>
              <a:t>Need to align with industry standards, e.g., information models, vocabularies </a:t>
            </a:r>
          </a:p>
          <a:p>
            <a:endParaRPr lang="de-DE" sz="2000" smtClean="0"/>
          </a:p>
          <a:p>
            <a:r>
              <a:rPr lang="de-DE" sz="2000" smtClean="0"/>
              <a:t>Imperfection in information models and vocabularies needs to be accepted and improved iteratively. Not a good idea to wait for perfection! Let‘s try to demonstrate incremental value ..</a:t>
            </a:r>
          </a:p>
          <a:p>
            <a:pPr lvl="1"/>
            <a:endParaRPr lang="en-US" sz="1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p:txBody>
          <a:bodyPr/>
          <a:lstStyle/>
          <a:p>
            <a:pPr eaLnBrk="1" hangingPunct="1"/>
            <a:r>
              <a:rPr lang="en-US" sz="2800" smtClean="0"/>
              <a:t>Developers of this Demonstration</a:t>
            </a:r>
          </a:p>
        </p:txBody>
      </p:sp>
      <p:sp>
        <p:nvSpPr>
          <p:cNvPr id="43010" name="Rectangle 3"/>
          <p:cNvSpPr>
            <a:spLocks noGrp="1" noChangeArrowheads="1"/>
          </p:cNvSpPr>
          <p:nvPr>
            <p:ph type="body" sz="half" idx="4294967295"/>
          </p:nvPr>
        </p:nvSpPr>
        <p:spPr>
          <a:xfrm>
            <a:off x="381000" y="1066800"/>
            <a:ext cx="8077200" cy="5026025"/>
          </a:xfrm>
        </p:spPr>
        <p:txBody>
          <a:bodyPr/>
          <a:lstStyle/>
          <a:p>
            <a:pPr eaLnBrk="1" hangingPunct="1">
              <a:lnSpc>
                <a:spcPct val="150000"/>
              </a:lnSpc>
            </a:pPr>
            <a:r>
              <a:rPr lang="en-US" sz="2000" smtClean="0"/>
              <a:t>Clinical Observation Interoperability (COI) Task Force </a:t>
            </a:r>
            <a:r>
              <a:rPr lang="en-US" sz="2000" smtClean="0">
                <a:hlinkClick r:id="rId3"/>
              </a:rPr>
              <a:t>http://esw.w3.org/topic/HCLS/ClinicalObservationsInteroperability</a:t>
            </a:r>
            <a:endParaRPr lang="en-US" sz="2000" smtClean="0"/>
          </a:p>
          <a:p>
            <a:pPr eaLnBrk="1" hangingPunct="1">
              <a:lnSpc>
                <a:spcPct val="150000"/>
              </a:lnSpc>
            </a:pPr>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endParaRPr lang="en-US" sz="2000" smtClean="0"/>
          </a:p>
          <a:p>
            <a:pPr eaLnBrk="1" hangingPunct="1"/>
            <a:r>
              <a:rPr lang="en-US" sz="2000" smtClean="0"/>
              <a:t>Members from CDISC, clinical trial researchers and healthcare IT researchers</a:t>
            </a:r>
          </a:p>
        </p:txBody>
      </p:sp>
      <p:pic>
        <p:nvPicPr>
          <p:cNvPr id="43011" name="Picture 15"/>
          <p:cNvPicPr>
            <a:picLocks noChangeAspect="1" noChangeArrowheads="1"/>
          </p:cNvPicPr>
          <p:nvPr/>
        </p:nvPicPr>
        <p:blipFill>
          <a:blip r:embed="rId4"/>
          <a:srcRect/>
          <a:stretch>
            <a:fillRect/>
          </a:stretch>
        </p:blipFill>
        <p:spPr bwMode="auto">
          <a:xfrm>
            <a:off x="771525" y="3048000"/>
            <a:ext cx="4295775" cy="1381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3" name="Rectangle 4"/>
          <p:cNvSpPr>
            <a:spLocks noGrp="1" noChangeArrowheads="1"/>
          </p:cNvSpPr>
          <p:nvPr>
            <p:ph type="title"/>
          </p:nvPr>
        </p:nvSpPr>
        <p:spPr/>
        <p:txBody>
          <a:bodyPr/>
          <a:lstStyle/>
          <a:p>
            <a:pPr eaLnBrk="1" hangingPunct="1"/>
            <a:r>
              <a:rPr lang="en-US" sz="2800" smtClean="0"/>
              <a:t>Acknowledgements</a:t>
            </a:r>
          </a:p>
        </p:txBody>
      </p:sp>
      <p:sp>
        <p:nvSpPr>
          <p:cNvPr id="95234" name="Rectangle 5"/>
          <p:cNvSpPr>
            <a:spLocks noGrp="1" noChangeArrowheads="1"/>
          </p:cNvSpPr>
          <p:nvPr>
            <p:ph type="body" sz="half" idx="1"/>
          </p:nvPr>
        </p:nvSpPr>
        <p:spPr/>
        <p:txBody>
          <a:bodyPr/>
          <a:lstStyle/>
          <a:p>
            <a:pPr eaLnBrk="1" hangingPunct="1"/>
            <a:r>
              <a:rPr lang="en-US" smtClean="0"/>
              <a:t>Major developers:</a:t>
            </a:r>
          </a:p>
          <a:p>
            <a:pPr lvl="1" eaLnBrk="1" hangingPunct="1">
              <a:spcBef>
                <a:spcPct val="0"/>
              </a:spcBef>
            </a:pPr>
            <a:r>
              <a:rPr lang="en-US" sz="1900" smtClean="0"/>
              <a:t>Helen Chen</a:t>
            </a:r>
          </a:p>
          <a:p>
            <a:pPr lvl="1" eaLnBrk="1" hangingPunct="1">
              <a:spcBef>
                <a:spcPct val="0"/>
              </a:spcBef>
            </a:pPr>
            <a:r>
              <a:rPr lang="en-US" sz="1900" smtClean="0"/>
              <a:t>Holger Stenzhorn </a:t>
            </a:r>
          </a:p>
          <a:p>
            <a:pPr lvl="1" eaLnBrk="1" hangingPunct="1">
              <a:spcBef>
                <a:spcPct val="0"/>
              </a:spcBef>
            </a:pPr>
            <a:r>
              <a:rPr lang="en-US" sz="1900" smtClean="0"/>
              <a:t>Eric Prud’hommeau</a:t>
            </a:r>
          </a:p>
          <a:p>
            <a:pPr eaLnBrk="1" hangingPunct="1"/>
            <a:endParaRPr lang="en-US" sz="2000" smtClean="0"/>
          </a:p>
          <a:p>
            <a:pPr eaLnBrk="1" hangingPunct="1"/>
            <a:r>
              <a:rPr lang="en-US" sz="2400" smtClean="0"/>
              <a:t>Other supporters</a:t>
            </a:r>
          </a:p>
          <a:p>
            <a:pPr lvl="1" eaLnBrk="1" hangingPunct="1">
              <a:spcBef>
                <a:spcPct val="0"/>
              </a:spcBef>
            </a:pPr>
            <a:r>
              <a:rPr lang="en-US" sz="1900" smtClean="0"/>
              <a:t>Jennifer Fostel </a:t>
            </a:r>
          </a:p>
          <a:p>
            <a:pPr lvl="1" eaLnBrk="1" hangingPunct="1">
              <a:spcBef>
                <a:spcPct val="0"/>
              </a:spcBef>
            </a:pPr>
            <a:r>
              <a:rPr lang="en-US" sz="1900" smtClean="0"/>
              <a:t>Bo Anderssen </a:t>
            </a:r>
          </a:p>
          <a:p>
            <a:pPr lvl="1" eaLnBrk="1" hangingPunct="1">
              <a:spcBef>
                <a:spcPct val="0"/>
              </a:spcBef>
            </a:pPr>
            <a:r>
              <a:rPr lang="en-US" sz="1900" smtClean="0"/>
              <a:t>Kerstin Forsberg</a:t>
            </a:r>
          </a:p>
          <a:p>
            <a:pPr lvl="1" eaLnBrk="1" hangingPunct="1">
              <a:spcBef>
                <a:spcPct val="0"/>
              </a:spcBef>
            </a:pPr>
            <a:r>
              <a:rPr lang="en-US" sz="1900" smtClean="0"/>
              <a:t>M. Scott Marshall </a:t>
            </a:r>
          </a:p>
          <a:p>
            <a:pPr lvl="1" eaLnBrk="1" hangingPunct="1">
              <a:spcBef>
                <a:spcPct val="0"/>
              </a:spcBef>
            </a:pPr>
            <a:r>
              <a:rPr lang="en-US" sz="1900" smtClean="0"/>
              <a:t>Tom Oniki</a:t>
            </a:r>
          </a:p>
          <a:p>
            <a:pPr eaLnBrk="1" hangingPunct="1"/>
            <a:endParaRPr lang="en-US" sz="2100" smtClean="0"/>
          </a:p>
          <a:p>
            <a:pPr eaLnBrk="1" hangingPunct="1"/>
            <a:endParaRPr lang="en-US" sz="2500" smtClean="0"/>
          </a:p>
          <a:p>
            <a:pPr eaLnBrk="1" hangingPunct="1"/>
            <a:endParaRPr lang="en-US" smtClean="0"/>
          </a:p>
        </p:txBody>
      </p:sp>
      <p:sp>
        <p:nvSpPr>
          <p:cNvPr id="95235" name="Rectangle 6"/>
          <p:cNvSpPr>
            <a:spLocks noGrp="1" noChangeArrowheads="1"/>
          </p:cNvSpPr>
          <p:nvPr>
            <p:ph type="body" sz="half" idx="2"/>
          </p:nvPr>
        </p:nvSpPr>
        <p:spPr/>
        <p:txBody>
          <a:bodyPr/>
          <a:lstStyle/>
          <a:p>
            <a:pPr eaLnBrk="1" hangingPunct="1"/>
            <a:r>
              <a:rPr lang="en-US" sz="2400" smtClean="0"/>
              <a:t>Dr. Parsa Mirhaji, </a:t>
            </a:r>
            <a:r>
              <a:rPr lang="en-US" sz="2000" smtClean="0"/>
              <a:t>University of Texas Health Science Center at Houston, Center for Biosecurity and Public Health Informatics Research (sample data)</a:t>
            </a:r>
          </a:p>
          <a:p>
            <a:pPr eaLnBrk="1" hangingPunct="1"/>
            <a:endParaRPr lang="en-US" sz="2000" smtClean="0"/>
          </a:p>
          <a:p>
            <a:pPr eaLnBrk="1" hangingPunct="1"/>
            <a:r>
              <a:rPr lang="en-US" sz="2400" smtClean="0"/>
              <a:t>W3C Interest Group on the Semantics for the Healthcare and Life Sciences (HCLS)</a:t>
            </a:r>
          </a:p>
          <a:p>
            <a:pPr eaLnBrk="1" hangingPunct="1"/>
            <a:endParaRPr lang="en-US" sz="2400" smtClean="0"/>
          </a:p>
        </p:txBody>
      </p:sp>
      <p:sp>
        <p:nvSpPr>
          <p:cNvPr id="95238" name="Text Box 6"/>
          <p:cNvSpPr txBox="1">
            <a:spLocks noChangeArrowheads="1"/>
          </p:cNvSpPr>
          <p:nvPr/>
        </p:nvSpPr>
        <p:spPr bwMode="auto">
          <a:xfrm>
            <a:off x="482600" y="5543550"/>
            <a:ext cx="8318500" cy="822325"/>
          </a:xfrm>
          <a:prstGeom prst="rect">
            <a:avLst/>
          </a:prstGeom>
          <a:noFill/>
          <a:ln w="9525">
            <a:noFill/>
            <a:miter lim="800000"/>
            <a:headEnd/>
            <a:tailEnd/>
          </a:ln>
          <a:effectLst/>
        </p:spPr>
        <p:txBody>
          <a:bodyPr wrap="none">
            <a:spAutoFit/>
          </a:bodyPr>
          <a:lstStyle/>
          <a:p>
            <a:r>
              <a:rPr lang="en-US"/>
              <a:t>Special Thanks to Dr. John Glaser from Partners Healthcare</a:t>
            </a:r>
          </a:p>
          <a:p>
            <a:r>
              <a:rPr lang="en-US"/>
              <a:t>for support for this work within Partners Healthcare!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idx="4294967295"/>
          </p:nvPr>
        </p:nvSpPr>
        <p:spPr>
          <a:xfrm>
            <a:off x="0" y="0"/>
            <a:ext cx="9067800" cy="1143000"/>
          </a:xfrm>
        </p:spPr>
        <p:txBody>
          <a:bodyPr/>
          <a:lstStyle/>
          <a:p>
            <a:r>
              <a:rPr lang="en-US" sz="3400" smtClean="0"/>
              <a:t>Healthcare and Life Sciences Ecoystem:</a:t>
            </a:r>
            <a:br>
              <a:rPr lang="en-US" sz="3400" smtClean="0"/>
            </a:br>
            <a:r>
              <a:rPr lang="en-US" sz="3400" smtClean="0"/>
              <a:t>Current State</a:t>
            </a:r>
          </a:p>
        </p:txBody>
      </p:sp>
      <p:sp>
        <p:nvSpPr>
          <p:cNvPr id="47106" name="Line 3"/>
          <p:cNvSpPr>
            <a:spLocks noChangeShapeType="1"/>
          </p:cNvSpPr>
          <p:nvPr/>
        </p:nvSpPr>
        <p:spPr bwMode="auto">
          <a:xfrm>
            <a:off x="8077200" y="4311650"/>
            <a:ext cx="0" cy="533400"/>
          </a:xfrm>
          <a:prstGeom prst="line">
            <a:avLst/>
          </a:prstGeom>
          <a:noFill/>
          <a:ln w="9525">
            <a:solidFill>
              <a:schemeClr val="tx1"/>
            </a:solidFill>
            <a:round/>
            <a:headEnd/>
            <a:tailEnd type="triangle" w="med" len="med"/>
          </a:ln>
        </p:spPr>
        <p:txBody>
          <a:bodyPr/>
          <a:lstStyle/>
          <a:p>
            <a:endParaRPr lang="en-US"/>
          </a:p>
        </p:txBody>
      </p:sp>
      <p:sp>
        <p:nvSpPr>
          <p:cNvPr id="47107" name="Line 4"/>
          <p:cNvSpPr>
            <a:spLocks noChangeShapeType="1"/>
          </p:cNvSpPr>
          <p:nvPr/>
        </p:nvSpPr>
        <p:spPr bwMode="auto">
          <a:xfrm flipV="1">
            <a:off x="7696200" y="5302250"/>
            <a:ext cx="0" cy="609600"/>
          </a:xfrm>
          <a:prstGeom prst="line">
            <a:avLst/>
          </a:prstGeom>
          <a:noFill/>
          <a:ln w="9525">
            <a:solidFill>
              <a:schemeClr val="tx1"/>
            </a:solidFill>
            <a:round/>
            <a:headEnd/>
            <a:tailEnd type="triangle" w="med" len="med"/>
          </a:ln>
        </p:spPr>
        <p:txBody>
          <a:bodyPr/>
          <a:lstStyle/>
          <a:p>
            <a:endParaRPr lang="en-US"/>
          </a:p>
        </p:txBody>
      </p:sp>
      <p:sp>
        <p:nvSpPr>
          <p:cNvPr id="47108" name="Text Box 5"/>
          <p:cNvSpPr txBox="1">
            <a:spLocks noChangeArrowheads="1"/>
          </p:cNvSpPr>
          <p:nvPr/>
        </p:nvSpPr>
        <p:spPr bwMode="auto">
          <a:xfrm>
            <a:off x="3505200" y="3244850"/>
            <a:ext cx="1592263" cy="590550"/>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Pharmaceutical</a:t>
            </a:r>
          </a:p>
          <a:p>
            <a:r>
              <a:rPr lang="en-US" sz="1600">
                <a:solidFill>
                  <a:srgbClr val="0000FF"/>
                </a:solidFill>
                <a:latin typeface="Arial" charset="0"/>
              </a:rPr>
              <a:t>Companies</a:t>
            </a:r>
          </a:p>
        </p:txBody>
      </p:sp>
      <p:sp>
        <p:nvSpPr>
          <p:cNvPr id="47109" name="Text Box 6"/>
          <p:cNvSpPr txBox="1">
            <a:spLocks noChangeArrowheads="1"/>
          </p:cNvSpPr>
          <p:nvPr/>
        </p:nvSpPr>
        <p:spPr bwMode="auto">
          <a:xfrm rot="10800000" flipV="1">
            <a:off x="3352800" y="4387850"/>
            <a:ext cx="2192338" cy="590550"/>
          </a:xfrm>
          <a:prstGeom prst="rect">
            <a:avLst/>
          </a:prstGeom>
          <a:noFill/>
          <a:ln w="9525">
            <a:solidFill>
              <a:schemeClr val="tx1"/>
            </a:solidFill>
            <a:miter lim="800000"/>
            <a:headEnd/>
            <a:tailEnd/>
          </a:ln>
        </p:spPr>
        <p:txBody>
          <a:bodyPr>
            <a:spAutoFit/>
          </a:bodyPr>
          <a:lstStyle/>
          <a:p>
            <a:r>
              <a:rPr lang="en-US" sz="1600">
                <a:solidFill>
                  <a:srgbClr val="0000FF"/>
                </a:solidFill>
                <a:latin typeface="Arial" charset="0"/>
              </a:rPr>
              <a:t>Clinical Research</a:t>
            </a:r>
          </a:p>
          <a:p>
            <a:r>
              <a:rPr lang="en-US" sz="1600">
                <a:solidFill>
                  <a:srgbClr val="0000FF"/>
                </a:solidFill>
                <a:latin typeface="Arial" charset="0"/>
              </a:rPr>
              <a:t>Organizations (CROs)</a:t>
            </a:r>
          </a:p>
        </p:txBody>
      </p:sp>
      <p:sp>
        <p:nvSpPr>
          <p:cNvPr id="47110" name="Line 7"/>
          <p:cNvSpPr>
            <a:spLocks noChangeShapeType="1"/>
          </p:cNvSpPr>
          <p:nvPr/>
        </p:nvSpPr>
        <p:spPr bwMode="auto">
          <a:xfrm flipV="1">
            <a:off x="4267200" y="3854450"/>
            <a:ext cx="0" cy="533400"/>
          </a:xfrm>
          <a:prstGeom prst="line">
            <a:avLst/>
          </a:prstGeom>
          <a:noFill/>
          <a:ln w="9525">
            <a:solidFill>
              <a:schemeClr val="tx1"/>
            </a:solidFill>
            <a:round/>
            <a:headEnd/>
            <a:tailEnd type="triangle" w="med" len="med"/>
          </a:ln>
        </p:spPr>
        <p:txBody>
          <a:bodyPr/>
          <a:lstStyle/>
          <a:p>
            <a:endParaRPr lang="en-US"/>
          </a:p>
        </p:txBody>
      </p:sp>
      <p:sp>
        <p:nvSpPr>
          <p:cNvPr id="47111" name="Line 8"/>
          <p:cNvSpPr>
            <a:spLocks noChangeShapeType="1"/>
          </p:cNvSpPr>
          <p:nvPr/>
        </p:nvSpPr>
        <p:spPr bwMode="auto">
          <a:xfrm flipV="1">
            <a:off x="4800600" y="2559050"/>
            <a:ext cx="0" cy="685800"/>
          </a:xfrm>
          <a:prstGeom prst="line">
            <a:avLst/>
          </a:prstGeom>
          <a:noFill/>
          <a:ln w="9525">
            <a:solidFill>
              <a:schemeClr val="tx1"/>
            </a:solidFill>
            <a:round/>
            <a:headEnd/>
            <a:tailEnd type="triangle" w="med" len="med"/>
          </a:ln>
        </p:spPr>
        <p:txBody>
          <a:bodyPr/>
          <a:lstStyle/>
          <a:p>
            <a:endParaRPr lang="en-US"/>
          </a:p>
        </p:txBody>
      </p:sp>
      <p:sp>
        <p:nvSpPr>
          <p:cNvPr id="47112" name="Text Box 9"/>
          <p:cNvSpPr txBox="1">
            <a:spLocks noChangeArrowheads="1"/>
          </p:cNvSpPr>
          <p:nvPr/>
        </p:nvSpPr>
        <p:spPr bwMode="auto">
          <a:xfrm>
            <a:off x="3429000" y="2406650"/>
            <a:ext cx="598488" cy="346075"/>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FDA</a:t>
            </a:r>
          </a:p>
        </p:txBody>
      </p:sp>
      <p:sp>
        <p:nvSpPr>
          <p:cNvPr id="47113" name="Text Box 10"/>
          <p:cNvSpPr txBox="1">
            <a:spLocks noChangeArrowheads="1"/>
          </p:cNvSpPr>
          <p:nvPr/>
        </p:nvSpPr>
        <p:spPr bwMode="auto">
          <a:xfrm>
            <a:off x="304800" y="2482850"/>
            <a:ext cx="1808163" cy="590550"/>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National Institutes</a:t>
            </a:r>
          </a:p>
          <a:p>
            <a:r>
              <a:rPr lang="en-US" sz="1600">
                <a:solidFill>
                  <a:srgbClr val="0000FF"/>
                </a:solidFill>
                <a:latin typeface="Arial" charset="0"/>
              </a:rPr>
              <a:t>Of Health</a:t>
            </a:r>
          </a:p>
        </p:txBody>
      </p:sp>
      <p:sp>
        <p:nvSpPr>
          <p:cNvPr id="47114" name="Text Box 11"/>
          <p:cNvSpPr txBox="1">
            <a:spLocks noChangeArrowheads="1"/>
          </p:cNvSpPr>
          <p:nvPr/>
        </p:nvSpPr>
        <p:spPr bwMode="auto">
          <a:xfrm>
            <a:off x="228600" y="3702050"/>
            <a:ext cx="1027113" cy="346075"/>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Hospitals</a:t>
            </a:r>
          </a:p>
        </p:txBody>
      </p:sp>
      <p:sp>
        <p:nvSpPr>
          <p:cNvPr id="47115" name="Line 12"/>
          <p:cNvSpPr>
            <a:spLocks noChangeShapeType="1"/>
          </p:cNvSpPr>
          <p:nvPr/>
        </p:nvSpPr>
        <p:spPr bwMode="auto">
          <a:xfrm>
            <a:off x="4267200" y="4997450"/>
            <a:ext cx="0" cy="762000"/>
          </a:xfrm>
          <a:prstGeom prst="line">
            <a:avLst/>
          </a:prstGeom>
          <a:noFill/>
          <a:ln w="9525">
            <a:solidFill>
              <a:schemeClr val="tx1"/>
            </a:solidFill>
            <a:round/>
            <a:headEnd/>
            <a:tailEnd type="triangle" w="med" len="med"/>
          </a:ln>
        </p:spPr>
        <p:txBody>
          <a:bodyPr/>
          <a:lstStyle/>
          <a:p>
            <a:endParaRPr lang="en-US"/>
          </a:p>
        </p:txBody>
      </p:sp>
      <p:sp>
        <p:nvSpPr>
          <p:cNvPr id="47116" name="Text Box 13"/>
          <p:cNvSpPr txBox="1">
            <a:spLocks noChangeArrowheads="1"/>
          </p:cNvSpPr>
          <p:nvPr/>
        </p:nvSpPr>
        <p:spPr bwMode="auto">
          <a:xfrm>
            <a:off x="741363" y="4448175"/>
            <a:ext cx="1839912" cy="835025"/>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Universities,</a:t>
            </a:r>
          </a:p>
          <a:p>
            <a:r>
              <a:rPr lang="en-US" sz="1600">
                <a:solidFill>
                  <a:srgbClr val="0000FF"/>
                </a:solidFill>
                <a:latin typeface="Arial" charset="0"/>
              </a:rPr>
              <a:t>Academic Medical</a:t>
            </a:r>
          </a:p>
          <a:p>
            <a:r>
              <a:rPr lang="en-US" sz="1600">
                <a:solidFill>
                  <a:srgbClr val="0000FF"/>
                </a:solidFill>
                <a:latin typeface="Arial" charset="0"/>
              </a:rPr>
              <a:t>Centers (AMCs)</a:t>
            </a:r>
          </a:p>
        </p:txBody>
      </p:sp>
      <p:sp>
        <p:nvSpPr>
          <p:cNvPr id="47117" name="Line 14"/>
          <p:cNvSpPr>
            <a:spLocks noChangeShapeType="1"/>
          </p:cNvSpPr>
          <p:nvPr/>
        </p:nvSpPr>
        <p:spPr bwMode="auto">
          <a:xfrm>
            <a:off x="838200" y="3092450"/>
            <a:ext cx="0" cy="685800"/>
          </a:xfrm>
          <a:prstGeom prst="line">
            <a:avLst/>
          </a:prstGeom>
          <a:noFill/>
          <a:ln w="9525">
            <a:solidFill>
              <a:schemeClr val="tx1"/>
            </a:solidFill>
            <a:round/>
            <a:headEnd/>
            <a:tailEnd type="triangle" w="med" len="med"/>
          </a:ln>
        </p:spPr>
        <p:txBody>
          <a:bodyPr/>
          <a:lstStyle/>
          <a:p>
            <a:endParaRPr lang="en-US"/>
          </a:p>
        </p:txBody>
      </p:sp>
      <p:sp>
        <p:nvSpPr>
          <p:cNvPr id="47118" name="Line 15"/>
          <p:cNvSpPr>
            <a:spLocks noChangeShapeType="1"/>
          </p:cNvSpPr>
          <p:nvPr/>
        </p:nvSpPr>
        <p:spPr bwMode="auto">
          <a:xfrm>
            <a:off x="1676400" y="3092450"/>
            <a:ext cx="0" cy="1371600"/>
          </a:xfrm>
          <a:prstGeom prst="line">
            <a:avLst/>
          </a:prstGeom>
          <a:noFill/>
          <a:ln w="9525">
            <a:solidFill>
              <a:schemeClr val="tx1"/>
            </a:solidFill>
            <a:round/>
            <a:headEnd/>
            <a:tailEnd type="triangle" w="med" len="med"/>
          </a:ln>
        </p:spPr>
        <p:txBody>
          <a:bodyPr/>
          <a:lstStyle/>
          <a:p>
            <a:endParaRPr lang="en-US"/>
          </a:p>
        </p:txBody>
      </p:sp>
      <p:sp>
        <p:nvSpPr>
          <p:cNvPr id="47119" name="Text Box 16"/>
          <p:cNvSpPr txBox="1">
            <a:spLocks noChangeArrowheads="1"/>
          </p:cNvSpPr>
          <p:nvPr/>
        </p:nvSpPr>
        <p:spPr bwMode="auto">
          <a:xfrm>
            <a:off x="0" y="1263650"/>
            <a:ext cx="5467350" cy="641350"/>
          </a:xfrm>
          <a:prstGeom prst="rect">
            <a:avLst/>
          </a:prstGeom>
          <a:noFill/>
          <a:ln w="9525">
            <a:noFill/>
            <a:miter lim="800000"/>
            <a:headEnd/>
            <a:tailEnd/>
          </a:ln>
        </p:spPr>
        <p:txBody>
          <a:bodyPr wrap="none">
            <a:spAutoFit/>
          </a:bodyPr>
          <a:lstStyle/>
          <a:p>
            <a:r>
              <a:rPr lang="en-US" sz="1800">
                <a:solidFill>
                  <a:srgbClr val="FF0000"/>
                </a:solidFill>
                <a:latin typeface="Arial" charset="0"/>
              </a:rPr>
              <a:t>Characterized by silos with uncoordinated </a:t>
            </a:r>
          </a:p>
          <a:p>
            <a:r>
              <a:rPr lang="en-US" sz="1800">
                <a:solidFill>
                  <a:srgbClr val="FF0000"/>
                </a:solidFill>
                <a:latin typeface="Arial" charset="0"/>
              </a:rPr>
              <a:t>supply chains leading to inefficiencies in the system </a:t>
            </a:r>
          </a:p>
        </p:txBody>
      </p:sp>
      <p:sp>
        <p:nvSpPr>
          <p:cNvPr id="47120" name="Text Box 17"/>
          <p:cNvSpPr txBox="1">
            <a:spLocks noChangeArrowheads="1"/>
          </p:cNvSpPr>
          <p:nvPr/>
        </p:nvSpPr>
        <p:spPr bwMode="auto">
          <a:xfrm>
            <a:off x="6400800" y="3092450"/>
            <a:ext cx="1098550" cy="835025"/>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Center for</a:t>
            </a:r>
          </a:p>
          <a:p>
            <a:r>
              <a:rPr lang="en-US" sz="1600">
                <a:solidFill>
                  <a:srgbClr val="0000FF"/>
                </a:solidFill>
                <a:latin typeface="Arial" charset="0"/>
              </a:rPr>
              <a:t>Disease</a:t>
            </a:r>
          </a:p>
          <a:p>
            <a:r>
              <a:rPr lang="en-US" sz="1600">
                <a:solidFill>
                  <a:srgbClr val="0000FF"/>
                </a:solidFill>
                <a:latin typeface="Arial" charset="0"/>
              </a:rPr>
              <a:t>Control</a:t>
            </a:r>
          </a:p>
        </p:txBody>
      </p:sp>
      <p:sp>
        <p:nvSpPr>
          <p:cNvPr id="47121" name="Line 18"/>
          <p:cNvSpPr>
            <a:spLocks noChangeShapeType="1"/>
          </p:cNvSpPr>
          <p:nvPr/>
        </p:nvSpPr>
        <p:spPr bwMode="auto">
          <a:xfrm flipV="1">
            <a:off x="7010400" y="3930650"/>
            <a:ext cx="0" cy="914400"/>
          </a:xfrm>
          <a:prstGeom prst="line">
            <a:avLst/>
          </a:prstGeom>
          <a:noFill/>
          <a:ln w="9525">
            <a:solidFill>
              <a:schemeClr val="tx1"/>
            </a:solidFill>
            <a:round/>
            <a:headEnd/>
            <a:tailEnd type="triangle" w="med" len="med"/>
          </a:ln>
        </p:spPr>
        <p:txBody>
          <a:bodyPr/>
          <a:lstStyle/>
          <a:p>
            <a:endParaRPr lang="en-US"/>
          </a:p>
        </p:txBody>
      </p:sp>
      <p:sp>
        <p:nvSpPr>
          <p:cNvPr id="47122" name="Line 19"/>
          <p:cNvSpPr>
            <a:spLocks noChangeShapeType="1"/>
          </p:cNvSpPr>
          <p:nvPr/>
        </p:nvSpPr>
        <p:spPr bwMode="auto">
          <a:xfrm flipV="1">
            <a:off x="6934200" y="2482850"/>
            <a:ext cx="0" cy="609600"/>
          </a:xfrm>
          <a:prstGeom prst="line">
            <a:avLst/>
          </a:prstGeom>
          <a:noFill/>
          <a:ln w="9525">
            <a:solidFill>
              <a:schemeClr val="tx1"/>
            </a:solidFill>
            <a:round/>
            <a:headEnd/>
            <a:tailEnd type="triangle" w="med" len="med"/>
          </a:ln>
        </p:spPr>
        <p:txBody>
          <a:bodyPr/>
          <a:lstStyle/>
          <a:p>
            <a:endParaRPr lang="en-US"/>
          </a:p>
        </p:txBody>
      </p:sp>
      <p:sp>
        <p:nvSpPr>
          <p:cNvPr id="47123" name="Text Box 20"/>
          <p:cNvSpPr txBox="1">
            <a:spLocks noChangeArrowheads="1"/>
          </p:cNvSpPr>
          <p:nvPr/>
        </p:nvSpPr>
        <p:spPr bwMode="auto">
          <a:xfrm>
            <a:off x="6532563" y="4905375"/>
            <a:ext cx="1027112" cy="346075"/>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Hospitals</a:t>
            </a:r>
          </a:p>
        </p:txBody>
      </p:sp>
      <p:sp>
        <p:nvSpPr>
          <p:cNvPr id="47124" name="Text Box 21"/>
          <p:cNvSpPr txBox="1">
            <a:spLocks noChangeArrowheads="1"/>
          </p:cNvSpPr>
          <p:nvPr/>
        </p:nvSpPr>
        <p:spPr bwMode="auto">
          <a:xfrm>
            <a:off x="7543800" y="4921250"/>
            <a:ext cx="893763" cy="346075"/>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Doctors</a:t>
            </a:r>
          </a:p>
        </p:txBody>
      </p:sp>
      <p:sp>
        <p:nvSpPr>
          <p:cNvPr id="47125" name="Text Box 22"/>
          <p:cNvSpPr txBox="1">
            <a:spLocks noChangeArrowheads="1"/>
          </p:cNvSpPr>
          <p:nvPr/>
        </p:nvSpPr>
        <p:spPr bwMode="auto">
          <a:xfrm>
            <a:off x="7772400" y="3930650"/>
            <a:ext cx="825500" cy="346075"/>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Payors</a:t>
            </a:r>
          </a:p>
        </p:txBody>
      </p:sp>
      <p:sp>
        <p:nvSpPr>
          <p:cNvPr id="47126" name="Text Box 23"/>
          <p:cNvSpPr txBox="1">
            <a:spLocks noChangeArrowheads="1"/>
          </p:cNvSpPr>
          <p:nvPr/>
        </p:nvSpPr>
        <p:spPr bwMode="auto">
          <a:xfrm>
            <a:off x="7315200" y="5988050"/>
            <a:ext cx="927100" cy="346075"/>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Patients</a:t>
            </a:r>
          </a:p>
        </p:txBody>
      </p:sp>
      <p:sp>
        <p:nvSpPr>
          <p:cNvPr id="47127" name="Text Box 24"/>
          <p:cNvSpPr txBox="1">
            <a:spLocks noChangeArrowheads="1"/>
          </p:cNvSpPr>
          <p:nvPr/>
        </p:nvSpPr>
        <p:spPr bwMode="auto">
          <a:xfrm>
            <a:off x="6705600" y="1873250"/>
            <a:ext cx="984250" cy="590550"/>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Patients,</a:t>
            </a:r>
          </a:p>
          <a:p>
            <a:r>
              <a:rPr lang="en-US" sz="1600">
                <a:solidFill>
                  <a:srgbClr val="0000FF"/>
                </a:solidFill>
                <a:latin typeface="Arial" charset="0"/>
              </a:rPr>
              <a:t>Public</a:t>
            </a:r>
          </a:p>
        </p:txBody>
      </p:sp>
      <p:sp>
        <p:nvSpPr>
          <p:cNvPr id="47128" name="Text Box 25"/>
          <p:cNvSpPr txBox="1">
            <a:spLocks noChangeArrowheads="1"/>
          </p:cNvSpPr>
          <p:nvPr/>
        </p:nvSpPr>
        <p:spPr bwMode="auto">
          <a:xfrm>
            <a:off x="3810000" y="5835650"/>
            <a:ext cx="927100" cy="346075"/>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Patients</a:t>
            </a:r>
          </a:p>
        </p:txBody>
      </p:sp>
      <p:sp>
        <p:nvSpPr>
          <p:cNvPr id="47129" name="Text Box 26"/>
          <p:cNvSpPr txBox="1">
            <a:spLocks noChangeArrowheads="1"/>
          </p:cNvSpPr>
          <p:nvPr/>
        </p:nvSpPr>
        <p:spPr bwMode="auto">
          <a:xfrm>
            <a:off x="4267200" y="2178050"/>
            <a:ext cx="927100" cy="346075"/>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Patients</a:t>
            </a:r>
          </a:p>
        </p:txBody>
      </p:sp>
      <p:sp>
        <p:nvSpPr>
          <p:cNvPr id="47130" name="Rectangle 27"/>
          <p:cNvSpPr>
            <a:spLocks noChangeArrowheads="1"/>
          </p:cNvSpPr>
          <p:nvPr/>
        </p:nvSpPr>
        <p:spPr bwMode="auto">
          <a:xfrm>
            <a:off x="6324600" y="1797050"/>
            <a:ext cx="2362200" cy="4648200"/>
          </a:xfrm>
          <a:prstGeom prst="rect">
            <a:avLst/>
          </a:prstGeom>
          <a:noFill/>
          <a:ln w="9525">
            <a:solidFill>
              <a:schemeClr val="tx1"/>
            </a:solidFill>
            <a:miter lim="800000"/>
            <a:headEnd/>
            <a:tailEnd/>
          </a:ln>
        </p:spPr>
        <p:txBody>
          <a:bodyPr wrap="none" anchor="ctr"/>
          <a:lstStyle/>
          <a:p>
            <a:endParaRPr lang="en-US"/>
          </a:p>
        </p:txBody>
      </p:sp>
      <p:sp>
        <p:nvSpPr>
          <p:cNvPr id="47131" name="Line 28"/>
          <p:cNvSpPr>
            <a:spLocks noChangeShapeType="1"/>
          </p:cNvSpPr>
          <p:nvPr/>
        </p:nvSpPr>
        <p:spPr bwMode="auto">
          <a:xfrm>
            <a:off x="3810000" y="2711450"/>
            <a:ext cx="0" cy="533400"/>
          </a:xfrm>
          <a:prstGeom prst="line">
            <a:avLst/>
          </a:prstGeom>
          <a:noFill/>
          <a:ln w="9525">
            <a:solidFill>
              <a:schemeClr val="tx1"/>
            </a:solidFill>
            <a:round/>
            <a:headEnd/>
            <a:tailEnd type="triangle" w="med" len="med"/>
          </a:ln>
        </p:spPr>
        <p:txBody>
          <a:bodyPr/>
          <a:lstStyle/>
          <a:p>
            <a:endParaRPr lang="en-US"/>
          </a:p>
        </p:txBody>
      </p:sp>
      <p:sp>
        <p:nvSpPr>
          <p:cNvPr id="47132" name="Rectangle 29"/>
          <p:cNvSpPr>
            <a:spLocks noChangeArrowheads="1"/>
          </p:cNvSpPr>
          <p:nvPr/>
        </p:nvSpPr>
        <p:spPr bwMode="auto">
          <a:xfrm>
            <a:off x="3276600" y="1949450"/>
            <a:ext cx="2362200" cy="4343400"/>
          </a:xfrm>
          <a:prstGeom prst="rect">
            <a:avLst/>
          </a:prstGeom>
          <a:noFill/>
          <a:ln w="9525">
            <a:solidFill>
              <a:schemeClr val="tx1"/>
            </a:solidFill>
            <a:miter lim="800000"/>
            <a:headEnd/>
            <a:tailEnd/>
          </a:ln>
        </p:spPr>
        <p:txBody>
          <a:bodyPr wrap="none" anchor="ctr"/>
          <a:lstStyle/>
          <a:p>
            <a:endParaRPr lang="en-US"/>
          </a:p>
        </p:txBody>
      </p:sp>
      <p:sp>
        <p:nvSpPr>
          <p:cNvPr id="47133" name="Rectangle 30"/>
          <p:cNvSpPr>
            <a:spLocks noChangeArrowheads="1"/>
          </p:cNvSpPr>
          <p:nvPr/>
        </p:nvSpPr>
        <p:spPr bwMode="auto">
          <a:xfrm>
            <a:off x="76200" y="2254250"/>
            <a:ext cx="2743200" cy="3276600"/>
          </a:xfrm>
          <a:prstGeom prst="rect">
            <a:avLst/>
          </a:prstGeom>
          <a:noFill/>
          <a:ln w="9525">
            <a:solidFill>
              <a:schemeClr val="tx1"/>
            </a:solidFill>
            <a:miter lim="800000"/>
            <a:headEnd/>
            <a:tailEnd/>
          </a:ln>
        </p:spPr>
        <p:txBody>
          <a:bodyPr wrap="none" anchor="ctr"/>
          <a:lstStyle/>
          <a:p>
            <a:endParaRPr lang="en-US"/>
          </a:p>
        </p:txBody>
      </p:sp>
      <p:sp>
        <p:nvSpPr>
          <p:cNvPr id="47134" name="Text Box 31"/>
          <p:cNvSpPr txBox="1">
            <a:spLocks noChangeArrowheads="1"/>
          </p:cNvSpPr>
          <p:nvPr/>
        </p:nvSpPr>
        <p:spPr bwMode="auto">
          <a:xfrm>
            <a:off x="304800" y="5530850"/>
            <a:ext cx="2100263" cy="581025"/>
          </a:xfrm>
          <a:prstGeom prst="rect">
            <a:avLst/>
          </a:prstGeom>
          <a:noFill/>
          <a:ln w="9525">
            <a:noFill/>
            <a:miter lim="800000"/>
            <a:headEnd/>
            <a:tailEnd/>
          </a:ln>
        </p:spPr>
        <p:txBody>
          <a:bodyPr wrap="none">
            <a:spAutoFit/>
          </a:bodyPr>
          <a:lstStyle/>
          <a:p>
            <a:r>
              <a:rPr lang="en-US" sz="1600">
                <a:solidFill>
                  <a:srgbClr val="FF0000"/>
                </a:solidFill>
                <a:latin typeface="Arial" charset="0"/>
              </a:rPr>
              <a:t>Biomedical Research</a:t>
            </a:r>
          </a:p>
          <a:p>
            <a:r>
              <a:rPr lang="en-US" sz="1600">
                <a:solidFill>
                  <a:srgbClr val="FF0000"/>
                </a:solidFill>
                <a:latin typeface="Arial" charset="0"/>
              </a:rPr>
              <a:t>Clinical Practice</a:t>
            </a:r>
          </a:p>
        </p:txBody>
      </p:sp>
      <p:sp>
        <p:nvSpPr>
          <p:cNvPr id="47135" name="Text Box 32"/>
          <p:cNvSpPr txBox="1">
            <a:spLocks noChangeArrowheads="1"/>
          </p:cNvSpPr>
          <p:nvPr/>
        </p:nvSpPr>
        <p:spPr bwMode="auto">
          <a:xfrm>
            <a:off x="3276600" y="6369050"/>
            <a:ext cx="2312988" cy="336550"/>
          </a:xfrm>
          <a:prstGeom prst="rect">
            <a:avLst/>
          </a:prstGeom>
          <a:noFill/>
          <a:ln w="9525">
            <a:noFill/>
            <a:miter lim="800000"/>
            <a:headEnd/>
            <a:tailEnd/>
          </a:ln>
        </p:spPr>
        <p:txBody>
          <a:bodyPr wrap="none">
            <a:spAutoFit/>
          </a:bodyPr>
          <a:lstStyle/>
          <a:p>
            <a:r>
              <a:rPr lang="en-US" sz="1600">
                <a:solidFill>
                  <a:srgbClr val="FF0000"/>
                </a:solidFill>
                <a:latin typeface="Arial" charset="0"/>
              </a:rPr>
              <a:t>Clinical Trials/Research</a:t>
            </a:r>
          </a:p>
        </p:txBody>
      </p:sp>
      <p:sp>
        <p:nvSpPr>
          <p:cNvPr id="47136" name="Text Box 33"/>
          <p:cNvSpPr txBox="1">
            <a:spLocks noChangeArrowheads="1"/>
          </p:cNvSpPr>
          <p:nvPr/>
        </p:nvSpPr>
        <p:spPr bwMode="auto">
          <a:xfrm>
            <a:off x="6553200" y="6445250"/>
            <a:ext cx="1625600" cy="336550"/>
          </a:xfrm>
          <a:prstGeom prst="rect">
            <a:avLst/>
          </a:prstGeom>
          <a:noFill/>
          <a:ln w="9525">
            <a:noFill/>
            <a:miter lim="800000"/>
            <a:headEnd/>
            <a:tailEnd/>
          </a:ln>
        </p:spPr>
        <p:txBody>
          <a:bodyPr wrap="none">
            <a:spAutoFit/>
          </a:bodyPr>
          <a:lstStyle/>
          <a:p>
            <a:r>
              <a:rPr lang="en-US" sz="1600">
                <a:solidFill>
                  <a:srgbClr val="FF0000"/>
                </a:solidFill>
                <a:latin typeface="Arial" charset="0"/>
              </a:rPr>
              <a:t>Clinical Practice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idx="4294967295"/>
          </p:nvPr>
        </p:nvSpPr>
        <p:spPr>
          <a:xfrm>
            <a:off x="152400" y="-152400"/>
            <a:ext cx="8229600" cy="1143000"/>
          </a:xfrm>
        </p:spPr>
        <p:txBody>
          <a:bodyPr/>
          <a:lstStyle/>
          <a:p>
            <a:r>
              <a:rPr lang="en-US" smtClean="0"/>
              <a:t>Healthcare and Life Sciences Ecosystem:</a:t>
            </a:r>
            <a:br>
              <a:rPr lang="en-US" smtClean="0"/>
            </a:br>
            <a:r>
              <a:rPr lang="en-US" smtClean="0"/>
              <a:t>Goal State</a:t>
            </a:r>
          </a:p>
        </p:txBody>
      </p:sp>
      <p:sp>
        <p:nvSpPr>
          <p:cNvPr id="49154" name="Text Box 3"/>
          <p:cNvSpPr txBox="1">
            <a:spLocks noChangeArrowheads="1"/>
          </p:cNvSpPr>
          <p:nvPr/>
        </p:nvSpPr>
        <p:spPr bwMode="auto">
          <a:xfrm>
            <a:off x="5410200" y="3135313"/>
            <a:ext cx="1592263" cy="346075"/>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Patients, Public</a:t>
            </a:r>
          </a:p>
        </p:txBody>
      </p:sp>
      <p:sp>
        <p:nvSpPr>
          <p:cNvPr id="49155" name="Line 4"/>
          <p:cNvSpPr>
            <a:spLocks noChangeShapeType="1"/>
          </p:cNvSpPr>
          <p:nvPr/>
        </p:nvSpPr>
        <p:spPr bwMode="auto">
          <a:xfrm>
            <a:off x="5791200" y="3516313"/>
            <a:ext cx="0" cy="685800"/>
          </a:xfrm>
          <a:prstGeom prst="line">
            <a:avLst/>
          </a:prstGeom>
          <a:noFill/>
          <a:ln w="9525">
            <a:solidFill>
              <a:schemeClr val="tx1"/>
            </a:solidFill>
            <a:round/>
            <a:headEnd/>
            <a:tailEnd type="triangle" w="med" len="med"/>
          </a:ln>
        </p:spPr>
        <p:txBody>
          <a:bodyPr/>
          <a:lstStyle/>
          <a:p>
            <a:endParaRPr lang="en-US"/>
          </a:p>
        </p:txBody>
      </p:sp>
      <p:sp>
        <p:nvSpPr>
          <p:cNvPr id="49156" name="Text Box 5"/>
          <p:cNvSpPr txBox="1">
            <a:spLocks noChangeArrowheads="1"/>
          </p:cNvSpPr>
          <p:nvPr/>
        </p:nvSpPr>
        <p:spPr bwMode="auto">
          <a:xfrm>
            <a:off x="5105400" y="4202113"/>
            <a:ext cx="1027113" cy="346075"/>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Hospitals</a:t>
            </a:r>
          </a:p>
        </p:txBody>
      </p:sp>
      <p:sp>
        <p:nvSpPr>
          <p:cNvPr id="49157" name="Text Box 6"/>
          <p:cNvSpPr txBox="1">
            <a:spLocks noChangeArrowheads="1"/>
          </p:cNvSpPr>
          <p:nvPr/>
        </p:nvSpPr>
        <p:spPr bwMode="auto">
          <a:xfrm>
            <a:off x="6116638" y="4202113"/>
            <a:ext cx="893762" cy="346075"/>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Doctors</a:t>
            </a:r>
          </a:p>
        </p:txBody>
      </p:sp>
      <p:sp>
        <p:nvSpPr>
          <p:cNvPr id="49158" name="Text Box 7"/>
          <p:cNvSpPr txBox="1">
            <a:spLocks noChangeArrowheads="1"/>
          </p:cNvSpPr>
          <p:nvPr/>
        </p:nvSpPr>
        <p:spPr bwMode="auto">
          <a:xfrm>
            <a:off x="5562600" y="5268913"/>
            <a:ext cx="825500" cy="346075"/>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Payors</a:t>
            </a:r>
          </a:p>
        </p:txBody>
      </p:sp>
      <p:sp>
        <p:nvSpPr>
          <p:cNvPr id="49159" name="Line 8"/>
          <p:cNvSpPr>
            <a:spLocks noChangeShapeType="1"/>
          </p:cNvSpPr>
          <p:nvPr/>
        </p:nvSpPr>
        <p:spPr bwMode="auto">
          <a:xfrm flipV="1">
            <a:off x="5943600" y="4583113"/>
            <a:ext cx="0" cy="685800"/>
          </a:xfrm>
          <a:prstGeom prst="line">
            <a:avLst/>
          </a:prstGeom>
          <a:noFill/>
          <a:ln w="9525">
            <a:solidFill>
              <a:schemeClr val="tx1"/>
            </a:solidFill>
            <a:round/>
            <a:headEnd/>
            <a:tailEnd type="triangle" w="med" len="med"/>
          </a:ln>
        </p:spPr>
        <p:txBody>
          <a:bodyPr/>
          <a:lstStyle/>
          <a:p>
            <a:endParaRPr lang="en-US"/>
          </a:p>
        </p:txBody>
      </p:sp>
      <p:sp>
        <p:nvSpPr>
          <p:cNvPr id="49160" name="Text Box 9"/>
          <p:cNvSpPr txBox="1">
            <a:spLocks noChangeArrowheads="1"/>
          </p:cNvSpPr>
          <p:nvPr/>
        </p:nvSpPr>
        <p:spPr bwMode="auto">
          <a:xfrm>
            <a:off x="5943600" y="1154113"/>
            <a:ext cx="631825" cy="346075"/>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CDC</a:t>
            </a:r>
          </a:p>
        </p:txBody>
      </p:sp>
      <p:sp>
        <p:nvSpPr>
          <p:cNvPr id="49161" name="Text Box 10"/>
          <p:cNvSpPr txBox="1">
            <a:spLocks noChangeArrowheads="1"/>
          </p:cNvSpPr>
          <p:nvPr/>
        </p:nvSpPr>
        <p:spPr bwMode="auto">
          <a:xfrm>
            <a:off x="3332163" y="4186238"/>
            <a:ext cx="746125" cy="346075"/>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CROs</a:t>
            </a:r>
          </a:p>
        </p:txBody>
      </p:sp>
      <p:sp>
        <p:nvSpPr>
          <p:cNvPr id="49162" name="Line 11"/>
          <p:cNvSpPr>
            <a:spLocks noChangeShapeType="1"/>
          </p:cNvSpPr>
          <p:nvPr/>
        </p:nvSpPr>
        <p:spPr bwMode="auto">
          <a:xfrm>
            <a:off x="4114800" y="4354513"/>
            <a:ext cx="990600" cy="0"/>
          </a:xfrm>
          <a:prstGeom prst="line">
            <a:avLst/>
          </a:prstGeom>
          <a:noFill/>
          <a:ln w="38100">
            <a:solidFill>
              <a:srgbClr val="FF0000"/>
            </a:solidFill>
            <a:prstDash val="dash"/>
            <a:round/>
            <a:headEnd type="triangle" w="med" len="med"/>
            <a:tailEnd type="triangle" w="med" len="med"/>
          </a:ln>
        </p:spPr>
        <p:txBody>
          <a:bodyPr/>
          <a:lstStyle/>
          <a:p>
            <a:endParaRPr lang="en-US"/>
          </a:p>
        </p:txBody>
      </p:sp>
      <p:sp>
        <p:nvSpPr>
          <p:cNvPr id="49163" name="Text Box 12"/>
          <p:cNvSpPr txBox="1">
            <a:spLocks noChangeArrowheads="1"/>
          </p:cNvSpPr>
          <p:nvPr/>
        </p:nvSpPr>
        <p:spPr bwMode="auto">
          <a:xfrm>
            <a:off x="3048000" y="2373313"/>
            <a:ext cx="1592263" cy="590550"/>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Pharmaceutical</a:t>
            </a:r>
          </a:p>
          <a:p>
            <a:r>
              <a:rPr lang="en-US" sz="1600">
                <a:solidFill>
                  <a:srgbClr val="0000FF"/>
                </a:solidFill>
                <a:latin typeface="Arial" charset="0"/>
              </a:rPr>
              <a:t>Companies</a:t>
            </a:r>
          </a:p>
        </p:txBody>
      </p:sp>
      <p:sp>
        <p:nvSpPr>
          <p:cNvPr id="49164" name="Line 13"/>
          <p:cNvSpPr>
            <a:spLocks noChangeShapeType="1"/>
          </p:cNvSpPr>
          <p:nvPr/>
        </p:nvSpPr>
        <p:spPr bwMode="auto">
          <a:xfrm flipV="1">
            <a:off x="3657600" y="2982913"/>
            <a:ext cx="0" cy="1219200"/>
          </a:xfrm>
          <a:prstGeom prst="line">
            <a:avLst/>
          </a:prstGeom>
          <a:noFill/>
          <a:ln w="9525">
            <a:solidFill>
              <a:schemeClr val="tx1"/>
            </a:solidFill>
            <a:round/>
            <a:headEnd/>
            <a:tailEnd type="triangle" w="med" len="med"/>
          </a:ln>
        </p:spPr>
        <p:txBody>
          <a:bodyPr/>
          <a:lstStyle/>
          <a:p>
            <a:endParaRPr lang="en-US"/>
          </a:p>
        </p:txBody>
      </p:sp>
      <p:sp>
        <p:nvSpPr>
          <p:cNvPr id="49165" name="Freeform 14"/>
          <p:cNvSpPr>
            <a:spLocks/>
          </p:cNvSpPr>
          <p:nvPr/>
        </p:nvSpPr>
        <p:spPr bwMode="auto">
          <a:xfrm>
            <a:off x="6096000" y="1306513"/>
            <a:ext cx="1752600" cy="2819400"/>
          </a:xfrm>
          <a:custGeom>
            <a:avLst/>
            <a:gdLst>
              <a:gd name="T0" fmla="*/ 0 w 1104"/>
              <a:gd name="T1" fmla="*/ 2147483647 h 1776"/>
              <a:gd name="T2" fmla="*/ 2147483647 w 1104"/>
              <a:gd name="T3" fmla="*/ 2147483647 h 1776"/>
              <a:gd name="T4" fmla="*/ 2147483647 w 1104"/>
              <a:gd name="T5" fmla="*/ 2147483647 h 1776"/>
              <a:gd name="T6" fmla="*/ 2147483647 w 1104"/>
              <a:gd name="T7" fmla="*/ 0 h 1776"/>
              <a:gd name="T8" fmla="*/ 0 60000 65536"/>
              <a:gd name="T9" fmla="*/ 0 60000 65536"/>
              <a:gd name="T10" fmla="*/ 0 60000 65536"/>
              <a:gd name="T11" fmla="*/ 0 60000 65536"/>
              <a:gd name="T12" fmla="*/ 0 w 1104"/>
              <a:gd name="T13" fmla="*/ 0 h 1776"/>
              <a:gd name="T14" fmla="*/ 1104 w 1104"/>
              <a:gd name="T15" fmla="*/ 1776 h 1776"/>
            </a:gdLst>
            <a:ahLst/>
            <a:cxnLst>
              <a:cxn ang="T8">
                <a:pos x="T0" y="T1"/>
              </a:cxn>
              <a:cxn ang="T9">
                <a:pos x="T2" y="T3"/>
              </a:cxn>
              <a:cxn ang="T10">
                <a:pos x="T4" y="T5"/>
              </a:cxn>
              <a:cxn ang="T11">
                <a:pos x="T6" y="T7"/>
              </a:cxn>
            </a:cxnLst>
            <a:rect l="T12" t="T13" r="T14" b="T15"/>
            <a:pathLst>
              <a:path w="1104" h="1776">
                <a:moveTo>
                  <a:pt x="0" y="1776"/>
                </a:moveTo>
                <a:cubicBezTo>
                  <a:pt x="348" y="1680"/>
                  <a:pt x="696" y="1584"/>
                  <a:pt x="864" y="1344"/>
                </a:cubicBezTo>
                <a:cubicBezTo>
                  <a:pt x="1032" y="1104"/>
                  <a:pt x="1104" y="560"/>
                  <a:pt x="1008" y="336"/>
                </a:cubicBezTo>
                <a:cubicBezTo>
                  <a:pt x="912" y="112"/>
                  <a:pt x="600" y="56"/>
                  <a:pt x="288" y="0"/>
                </a:cubicBezTo>
              </a:path>
            </a:pathLst>
          </a:custGeom>
          <a:noFill/>
          <a:ln w="9525">
            <a:solidFill>
              <a:schemeClr val="tx1"/>
            </a:solidFill>
            <a:round/>
            <a:headEnd/>
            <a:tailEnd type="triangle" w="med" len="med"/>
          </a:ln>
        </p:spPr>
        <p:txBody>
          <a:bodyPr/>
          <a:lstStyle/>
          <a:p>
            <a:endParaRPr lang="en-US"/>
          </a:p>
        </p:txBody>
      </p:sp>
      <p:sp>
        <p:nvSpPr>
          <p:cNvPr id="49166" name="Line 15"/>
          <p:cNvSpPr>
            <a:spLocks noChangeShapeType="1"/>
          </p:cNvSpPr>
          <p:nvPr/>
        </p:nvSpPr>
        <p:spPr bwMode="auto">
          <a:xfrm>
            <a:off x="6248400" y="1458913"/>
            <a:ext cx="0" cy="1676400"/>
          </a:xfrm>
          <a:prstGeom prst="line">
            <a:avLst/>
          </a:prstGeom>
          <a:noFill/>
          <a:ln w="9525">
            <a:solidFill>
              <a:schemeClr val="tx1"/>
            </a:solidFill>
            <a:round/>
            <a:headEnd/>
            <a:tailEnd type="triangle" w="med" len="med"/>
          </a:ln>
        </p:spPr>
        <p:txBody>
          <a:bodyPr/>
          <a:lstStyle/>
          <a:p>
            <a:endParaRPr lang="en-US"/>
          </a:p>
        </p:txBody>
      </p:sp>
      <p:sp>
        <p:nvSpPr>
          <p:cNvPr id="49167" name="Text Box 16"/>
          <p:cNvSpPr txBox="1">
            <a:spLocks noChangeArrowheads="1"/>
          </p:cNvSpPr>
          <p:nvPr/>
        </p:nvSpPr>
        <p:spPr bwMode="auto">
          <a:xfrm>
            <a:off x="4114800" y="1154113"/>
            <a:ext cx="598488" cy="346075"/>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FDA</a:t>
            </a:r>
          </a:p>
        </p:txBody>
      </p:sp>
      <p:sp>
        <p:nvSpPr>
          <p:cNvPr id="49168" name="Line 17"/>
          <p:cNvSpPr>
            <a:spLocks noChangeShapeType="1"/>
          </p:cNvSpPr>
          <p:nvPr/>
        </p:nvSpPr>
        <p:spPr bwMode="auto">
          <a:xfrm>
            <a:off x="4724400" y="1306513"/>
            <a:ext cx="1219200" cy="0"/>
          </a:xfrm>
          <a:prstGeom prst="line">
            <a:avLst/>
          </a:prstGeom>
          <a:noFill/>
          <a:ln w="38100">
            <a:solidFill>
              <a:srgbClr val="FF0000"/>
            </a:solidFill>
            <a:prstDash val="dash"/>
            <a:round/>
            <a:headEnd type="triangle" w="med" len="med"/>
            <a:tailEnd type="triangle" w="med" len="med"/>
          </a:ln>
        </p:spPr>
        <p:txBody>
          <a:bodyPr/>
          <a:lstStyle/>
          <a:p>
            <a:endParaRPr lang="en-US"/>
          </a:p>
        </p:txBody>
      </p:sp>
      <p:sp>
        <p:nvSpPr>
          <p:cNvPr id="49169" name="Line 18"/>
          <p:cNvSpPr>
            <a:spLocks noChangeShapeType="1"/>
          </p:cNvSpPr>
          <p:nvPr/>
        </p:nvSpPr>
        <p:spPr bwMode="auto">
          <a:xfrm flipH="1">
            <a:off x="3962400" y="1458913"/>
            <a:ext cx="457200" cy="914400"/>
          </a:xfrm>
          <a:prstGeom prst="line">
            <a:avLst/>
          </a:prstGeom>
          <a:noFill/>
          <a:ln w="9525">
            <a:solidFill>
              <a:schemeClr val="tx1"/>
            </a:solidFill>
            <a:round/>
            <a:headEnd/>
            <a:tailEnd type="triangle" w="med" len="med"/>
          </a:ln>
        </p:spPr>
        <p:txBody>
          <a:bodyPr/>
          <a:lstStyle/>
          <a:p>
            <a:endParaRPr lang="en-US"/>
          </a:p>
        </p:txBody>
      </p:sp>
      <p:sp>
        <p:nvSpPr>
          <p:cNvPr id="49170" name="Line 19"/>
          <p:cNvSpPr>
            <a:spLocks noChangeShapeType="1"/>
          </p:cNvSpPr>
          <p:nvPr/>
        </p:nvSpPr>
        <p:spPr bwMode="auto">
          <a:xfrm>
            <a:off x="4419600" y="1458913"/>
            <a:ext cx="1676400" cy="1676400"/>
          </a:xfrm>
          <a:prstGeom prst="line">
            <a:avLst/>
          </a:prstGeom>
          <a:noFill/>
          <a:ln w="9525">
            <a:solidFill>
              <a:schemeClr val="tx1"/>
            </a:solidFill>
            <a:round/>
            <a:headEnd/>
            <a:tailEnd type="triangle" w="med" len="med"/>
          </a:ln>
        </p:spPr>
        <p:txBody>
          <a:bodyPr/>
          <a:lstStyle/>
          <a:p>
            <a:endParaRPr lang="en-US"/>
          </a:p>
        </p:txBody>
      </p:sp>
      <p:sp>
        <p:nvSpPr>
          <p:cNvPr id="49171" name="Text Box 20"/>
          <p:cNvSpPr txBox="1">
            <a:spLocks noChangeArrowheads="1"/>
          </p:cNvSpPr>
          <p:nvPr/>
        </p:nvSpPr>
        <p:spPr bwMode="auto">
          <a:xfrm>
            <a:off x="1752600" y="1077913"/>
            <a:ext cx="1198563" cy="590550"/>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     NIH</a:t>
            </a:r>
          </a:p>
          <a:p>
            <a:r>
              <a:rPr lang="en-US" sz="1600">
                <a:solidFill>
                  <a:srgbClr val="0000FF"/>
                </a:solidFill>
                <a:latin typeface="Arial" charset="0"/>
              </a:rPr>
              <a:t>(Research)</a:t>
            </a:r>
          </a:p>
        </p:txBody>
      </p:sp>
      <p:sp>
        <p:nvSpPr>
          <p:cNvPr id="49172" name="Text Box 21"/>
          <p:cNvSpPr txBox="1">
            <a:spLocks noChangeArrowheads="1"/>
          </p:cNvSpPr>
          <p:nvPr/>
        </p:nvSpPr>
        <p:spPr bwMode="auto">
          <a:xfrm>
            <a:off x="990600" y="2449513"/>
            <a:ext cx="1298575" cy="590550"/>
          </a:xfrm>
          <a:prstGeom prst="rect">
            <a:avLst/>
          </a:prstGeom>
          <a:noFill/>
          <a:ln w="9525">
            <a:solidFill>
              <a:schemeClr val="tx1"/>
            </a:solidFill>
            <a:miter lim="800000"/>
            <a:headEnd/>
            <a:tailEnd/>
          </a:ln>
        </p:spPr>
        <p:txBody>
          <a:bodyPr wrap="none">
            <a:spAutoFit/>
          </a:bodyPr>
          <a:lstStyle/>
          <a:p>
            <a:r>
              <a:rPr lang="en-US" sz="1600">
                <a:solidFill>
                  <a:srgbClr val="0000FF"/>
                </a:solidFill>
                <a:latin typeface="Arial" charset="0"/>
              </a:rPr>
              <a:t>Universities,</a:t>
            </a:r>
          </a:p>
          <a:p>
            <a:r>
              <a:rPr lang="en-US" sz="1600">
                <a:solidFill>
                  <a:srgbClr val="0000FF"/>
                </a:solidFill>
                <a:latin typeface="Arial" charset="0"/>
              </a:rPr>
              <a:t>     AMCs</a:t>
            </a:r>
          </a:p>
        </p:txBody>
      </p:sp>
      <p:sp>
        <p:nvSpPr>
          <p:cNvPr id="49173" name="Line 22"/>
          <p:cNvSpPr>
            <a:spLocks noChangeShapeType="1"/>
          </p:cNvSpPr>
          <p:nvPr/>
        </p:nvSpPr>
        <p:spPr bwMode="auto">
          <a:xfrm flipH="1">
            <a:off x="1828800" y="1687513"/>
            <a:ext cx="457200" cy="762000"/>
          </a:xfrm>
          <a:prstGeom prst="line">
            <a:avLst/>
          </a:prstGeom>
          <a:noFill/>
          <a:ln w="9525">
            <a:solidFill>
              <a:schemeClr val="tx1"/>
            </a:solidFill>
            <a:round/>
            <a:headEnd/>
            <a:tailEnd type="triangle" w="med" len="med"/>
          </a:ln>
        </p:spPr>
        <p:txBody>
          <a:bodyPr/>
          <a:lstStyle/>
          <a:p>
            <a:endParaRPr lang="en-US"/>
          </a:p>
        </p:txBody>
      </p:sp>
      <p:sp>
        <p:nvSpPr>
          <p:cNvPr id="49174" name="Line 23"/>
          <p:cNvSpPr>
            <a:spLocks noChangeShapeType="1"/>
          </p:cNvSpPr>
          <p:nvPr/>
        </p:nvSpPr>
        <p:spPr bwMode="auto">
          <a:xfrm flipH="1">
            <a:off x="2971800" y="1306513"/>
            <a:ext cx="1143000" cy="0"/>
          </a:xfrm>
          <a:prstGeom prst="line">
            <a:avLst/>
          </a:prstGeom>
          <a:noFill/>
          <a:ln w="38100">
            <a:solidFill>
              <a:srgbClr val="FF0000"/>
            </a:solidFill>
            <a:prstDash val="dash"/>
            <a:round/>
            <a:headEnd type="triangle" w="med" len="med"/>
            <a:tailEnd type="triangle" w="med" len="med"/>
          </a:ln>
        </p:spPr>
        <p:txBody>
          <a:bodyPr/>
          <a:lstStyle/>
          <a:p>
            <a:endParaRPr lang="en-US"/>
          </a:p>
        </p:txBody>
      </p:sp>
      <p:sp>
        <p:nvSpPr>
          <p:cNvPr id="49175" name="Line 24"/>
          <p:cNvSpPr>
            <a:spLocks noChangeShapeType="1"/>
          </p:cNvSpPr>
          <p:nvPr/>
        </p:nvSpPr>
        <p:spPr bwMode="auto">
          <a:xfrm>
            <a:off x="2286000" y="2754313"/>
            <a:ext cx="762000" cy="0"/>
          </a:xfrm>
          <a:prstGeom prst="line">
            <a:avLst/>
          </a:prstGeom>
          <a:noFill/>
          <a:ln w="38100">
            <a:solidFill>
              <a:srgbClr val="FF0000"/>
            </a:solidFill>
            <a:prstDash val="dash"/>
            <a:round/>
            <a:headEnd type="triangle" w="med" len="med"/>
            <a:tailEnd type="triangle" w="med" len="med"/>
          </a:ln>
        </p:spPr>
        <p:txBody>
          <a:bodyPr/>
          <a:lstStyle/>
          <a:p>
            <a:endParaRPr lang="en-US"/>
          </a:p>
        </p:txBody>
      </p:sp>
      <p:sp>
        <p:nvSpPr>
          <p:cNvPr id="49176" name="Line 25"/>
          <p:cNvSpPr>
            <a:spLocks noChangeShapeType="1"/>
          </p:cNvSpPr>
          <p:nvPr/>
        </p:nvSpPr>
        <p:spPr bwMode="auto">
          <a:xfrm>
            <a:off x="3886200" y="2982913"/>
            <a:ext cx="1371600" cy="1219200"/>
          </a:xfrm>
          <a:prstGeom prst="line">
            <a:avLst/>
          </a:prstGeom>
          <a:noFill/>
          <a:ln w="38100">
            <a:solidFill>
              <a:srgbClr val="FF0000"/>
            </a:solidFill>
            <a:prstDash val="dash"/>
            <a:round/>
            <a:headEnd type="triangle" w="med" len="med"/>
            <a:tailEnd/>
          </a:ln>
        </p:spPr>
        <p:txBody>
          <a:bodyPr/>
          <a:lstStyle/>
          <a:p>
            <a:endParaRPr lang="en-US"/>
          </a:p>
        </p:txBody>
      </p:sp>
      <p:sp>
        <p:nvSpPr>
          <p:cNvPr id="49177" name="Line 26"/>
          <p:cNvSpPr>
            <a:spLocks noChangeShapeType="1"/>
          </p:cNvSpPr>
          <p:nvPr/>
        </p:nvSpPr>
        <p:spPr bwMode="auto">
          <a:xfrm flipV="1">
            <a:off x="3733800" y="3287713"/>
            <a:ext cx="1676400" cy="914400"/>
          </a:xfrm>
          <a:prstGeom prst="line">
            <a:avLst/>
          </a:prstGeom>
          <a:noFill/>
          <a:ln w="9525">
            <a:solidFill>
              <a:schemeClr val="tx1"/>
            </a:solidFill>
            <a:round/>
            <a:headEnd/>
            <a:tailEnd type="triangle" w="med" len="med"/>
          </a:ln>
        </p:spPr>
        <p:txBody>
          <a:bodyPr/>
          <a:lstStyle/>
          <a:p>
            <a:endParaRPr lang="en-US"/>
          </a:p>
        </p:txBody>
      </p:sp>
      <p:sp>
        <p:nvSpPr>
          <p:cNvPr id="49178" name="Line 27"/>
          <p:cNvSpPr>
            <a:spLocks noChangeShapeType="1"/>
          </p:cNvSpPr>
          <p:nvPr/>
        </p:nvSpPr>
        <p:spPr bwMode="auto">
          <a:xfrm flipV="1">
            <a:off x="4191000" y="1535113"/>
            <a:ext cx="1828800" cy="838200"/>
          </a:xfrm>
          <a:prstGeom prst="line">
            <a:avLst/>
          </a:prstGeom>
          <a:noFill/>
          <a:ln w="38100">
            <a:solidFill>
              <a:srgbClr val="FF0000"/>
            </a:solidFill>
            <a:prstDash val="dash"/>
            <a:round/>
            <a:headEnd/>
            <a:tailEnd type="triangle" w="med" len="med"/>
          </a:ln>
        </p:spPr>
        <p:txBody>
          <a:bodyPr/>
          <a:lstStyle/>
          <a:p>
            <a:endParaRPr lang="en-US"/>
          </a:p>
        </p:txBody>
      </p:sp>
      <p:sp>
        <p:nvSpPr>
          <p:cNvPr id="49179" name="Line 28"/>
          <p:cNvSpPr>
            <a:spLocks noChangeShapeType="1"/>
          </p:cNvSpPr>
          <p:nvPr/>
        </p:nvSpPr>
        <p:spPr bwMode="auto">
          <a:xfrm>
            <a:off x="2209800" y="3059113"/>
            <a:ext cx="1066800" cy="1219200"/>
          </a:xfrm>
          <a:prstGeom prst="line">
            <a:avLst/>
          </a:prstGeom>
          <a:noFill/>
          <a:ln w="38100">
            <a:solidFill>
              <a:srgbClr val="FF0000"/>
            </a:solidFill>
            <a:prstDash val="dash"/>
            <a:round/>
            <a:headEnd type="triangle" w="med" len="med"/>
            <a:tailEnd type="triangle" w="med" len="med"/>
          </a:ln>
        </p:spPr>
        <p:txBody>
          <a:bodyPr/>
          <a:lstStyle/>
          <a:p>
            <a:endParaRPr lang="en-US"/>
          </a:p>
        </p:txBody>
      </p:sp>
      <p:sp>
        <p:nvSpPr>
          <p:cNvPr id="49180" name="Line 29"/>
          <p:cNvSpPr>
            <a:spLocks noChangeShapeType="1"/>
          </p:cNvSpPr>
          <p:nvPr/>
        </p:nvSpPr>
        <p:spPr bwMode="auto">
          <a:xfrm flipH="1">
            <a:off x="6400800" y="5405438"/>
            <a:ext cx="1066800" cy="0"/>
          </a:xfrm>
          <a:prstGeom prst="line">
            <a:avLst/>
          </a:prstGeom>
          <a:noFill/>
          <a:ln w="38100">
            <a:solidFill>
              <a:srgbClr val="FF0000"/>
            </a:solidFill>
            <a:prstDash val="dash"/>
            <a:round/>
            <a:headEnd/>
            <a:tailEnd type="triangle" w="med" len="med"/>
          </a:ln>
        </p:spPr>
        <p:txBody>
          <a:bodyPr/>
          <a:lstStyle/>
          <a:p>
            <a:endParaRPr lang="en-US"/>
          </a:p>
        </p:txBody>
      </p:sp>
      <p:sp>
        <p:nvSpPr>
          <p:cNvPr id="49181" name="Text Box 30"/>
          <p:cNvSpPr txBox="1">
            <a:spLocks noChangeArrowheads="1"/>
          </p:cNvSpPr>
          <p:nvPr/>
        </p:nvSpPr>
        <p:spPr bwMode="auto">
          <a:xfrm>
            <a:off x="7451725" y="5237163"/>
            <a:ext cx="1673225" cy="336550"/>
          </a:xfrm>
          <a:prstGeom prst="rect">
            <a:avLst/>
          </a:prstGeom>
          <a:noFill/>
          <a:ln w="9525">
            <a:noFill/>
            <a:miter lim="800000"/>
            <a:headEnd/>
            <a:tailEnd/>
          </a:ln>
        </p:spPr>
        <p:txBody>
          <a:bodyPr wrap="none">
            <a:spAutoFit/>
          </a:bodyPr>
          <a:lstStyle/>
          <a:p>
            <a:r>
              <a:rPr lang="en-US" sz="1600">
                <a:latin typeface="Arial" charset="0"/>
              </a:rPr>
              <a:t>From FDA, CDC</a:t>
            </a:r>
          </a:p>
        </p:txBody>
      </p:sp>
      <p:sp>
        <p:nvSpPr>
          <p:cNvPr id="103455" name="Text Box 31"/>
          <p:cNvSpPr txBox="1">
            <a:spLocks noChangeArrowheads="1"/>
          </p:cNvSpPr>
          <p:nvPr/>
        </p:nvSpPr>
        <p:spPr bwMode="auto">
          <a:xfrm>
            <a:off x="0" y="5776913"/>
            <a:ext cx="9144000" cy="762000"/>
          </a:xfrm>
          <a:prstGeom prst="rect">
            <a:avLst/>
          </a:prstGeom>
          <a:noFill/>
          <a:ln w="9525">
            <a:noFill/>
            <a:miter lim="800000"/>
            <a:headEnd/>
            <a:tailEnd/>
          </a:ln>
        </p:spPr>
        <p:txBody>
          <a:bodyPr>
            <a:spAutoFit/>
          </a:bodyPr>
          <a:lstStyle/>
          <a:p>
            <a:pPr>
              <a:buFontTx/>
              <a:buChar char="•"/>
            </a:pPr>
            <a:r>
              <a:rPr lang="en-US" sz="2200">
                <a:solidFill>
                  <a:srgbClr val="FF3300"/>
                </a:solidFill>
                <a:latin typeface="Times New Roman" pitchFamily="18" charset="0"/>
              </a:rPr>
              <a:t> The ability to share and exchange clinical observations is a critical enabler</a:t>
            </a:r>
          </a:p>
          <a:p>
            <a:pPr>
              <a:buFontTx/>
              <a:buChar char="•"/>
            </a:pPr>
            <a:r>
              <a:rPr lang="en-US" sz="2200">
                <a:solidFill>
                  <a:srgbClr val="FF3300"/>
                </a:solidFill>
                <a:latin typeface="Times New Roman" pitchFamily="18" charset="0"/>
              </a:rPr>
              <a:t> Critical to bring down the cost of healthcare in the 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decel="50000" fill="hold" nodeType="clickEffect">
                                  <p:stCondLst>
                                    <p:cond delay="0"/>
                                  </p:stCondLst>
                                  <p:childTnLst>
                                    <p:set>
                                      <p:cBhvr>
                                        <p:cTn id="6" dur="1" fill="hold">
                                          <p:stCondLst>
                                            <p:cond delay="0"/>
                                          </p:stCondLst>
                                        </p:cTn>
                                        <p:tgtEl>
                                          <p:spTgt spid="103455">
                                            <p:txEl>
                                              <p:pRg st="0" end="0"/>
                                            </p:txEl>
                                          </p:spTgt>
                                        </p:tgtEl>
                                        <p:attrNameLst>
                                          <p:attrName>style.visibility</p:attrName>
                                        </p:attrNameLst>
                                      </p:cBhvr>
                                      <p:to>
                                        <p:strVal val="visible"/>
                                      </p:to>
                                    </p:set>
                                    <p:anim calcmode="lin" valueType="num">
                                      <p:cBhvr additive="base">
                                        <p:cTn id="7" dur="5000" fill="hold"/>
                                        <p:tgtEl>
                                          <p:spTgt spid="103455">
                                            <p:txEl>
                                              <p:pRg st="0" end="0"/>
                                            </p:txEl>
                                          </p:spTgt>
                                        </p:tgtEl>
                                        <p:attrNameLst>
                                          <p:attrName>ppt_x</p:attrName>
                                        </p:attrNameLst>
                                      </p:cBhvr>
                                      <p:tavLst>
                                        <p:tav tm="0">
                                          <p:val>
                                            <p:strVal val="0-#ppt_w/2"/>
                                          </p:val>
                                        </p:tav>
                                        <p:tav tm="100000">
                                          <p:val>
                                            <p:strVal val="#ppt_x"/>
                                          </p:val>
                                        </p:tav>
                                      </p:tavLst>
                                    </p:anim>
                                    <p:anim calcmode="lin" valueType="num">
                                      <p:cBhvr additive="base">
                                        <p:cTn id="8" dur="5000" fill="hold"/>
                                        <p:tgtEl>
                                          <p:spTgt spid="1034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nodeType="clickEffect">
                                  <p:stCondLst>
                                    <p:cond delay="0"/>
                                  </p:stCondLst>
                                  <p:childTnLst>
                                    <p:set>
                                      <p:cBhvr>
                                        <p:cTn id="12" dur="1" fill="hold">
                                          <p:stCondLst>
                                            <p:cond delay="0"/>
                                          </p:stCondLst>
                                        </p:cTn>
                                        <p:tgtEl>
                                          <p:spTgt spid="103455">
                                            <p:txEl>
                                              <p:pRg st="1" end="1"/>
                                            </p:txEl>
                                          </p:spTgt>
                                        </p:tgtEl>
                                        <p:attrNameLst>
                                          <p:attrName>style.visibility</p:attrName>
                                        </p:attrNameLst>
                                      </p:cBhvr>
                                      <p:to>
                                        <p:strVal val="visible"/>
                                      </p:to>
                                    </p:set>
                                    <p:anim calcmode="lin" valueType="num">
                                      <p:cBhvr additive="base">
                                        <p:cTn id="13" dur="5000" fill="hold"/>
                                        <p:tgtEl>
                                          <p:spTgt spid="103455">
                                            <p:txEl>
                                              <p:pRg st="1" end="1"/>
                                            </p:txEl>
                                          </p:spTgt>
                                        </p:tgtEl>
                                        <p:attrNameLst>
                                          <p:attrName>ppt_x</p:attrName>
                                        </p:attrNameLst>
                                      </p:cBhvr>
                                      <p:tavLst>
                                        <p:tav tm="0">
                                          <p:val>
                                            <p:strVal val="0-#ppt_w/2"/>
                                          </p:val>
                                        </p:tav>
                                        <p:tav tm="100000">
                                          <p:val>
                                            <p:strVal val="#ppt_x"/>
                                          </p:val>
                                        </p:tav>
                                      </p:tavLst>
                                    </p:anim>
                                    <p:anim calcmode="lin" valueType="num">
                                      <p:cBhvr additive="base">
                                        <p:cTn id="14" dur="5000" fill="hold"/>
                                        <p:tgtEl>
                                          <p:spTgt spid="10345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idx="4294967295"/>
          </p:nvPr>
        </p:nvSpPr>
        <p:spPr/>
        <p:txBody>
          <a:bodyPr/>
          <a:lstStyle/>
          <a:p>
            <a:r>
              <a:rPr lang="en-US" smtClean="0"/>
              <a:t> Use Cases and Functional Requirements</a:t>
            </a:r>
          </a:p>
        </p:txBody>
      </p:sp>
      <p:pic>
        <p:nvPicPr>
          <p:cNvPr id="51202" name="Picture 3"/>
          <p:cNvPicPr>
            <a:picLocks noChangeAspect="1" noChangeArrowheads="1"/>
          </p:cNvPicPr>
          <p:nvPr/>
        </p:nvPicPr>
        <p:blipFill>
          <a:blip r:embed="rId3"/>
          <a:srcRect t="14063" r="26875" b="46875"/>
          <a:stretch>
            <a:fillRect/>
          </a:stretch>
        </p:blipFill>
        <p:spPr bwMode="auto">
          <a:xfrm>
            <a:off x="0" y="1066800"/>
            <a:ext cx="8915400" cy="3810000"/>
          </a:xfrm>
          <a:prstGeom prst="rect">
            <a:avLst/>
          </a:prstGeom>
          <a:noFill/>
          <a:ln w="9525">
            <a:noFill/>
            <a:miter lim="800000"/>
            <a:headEnd/>
            <a:tailEnd/>
          </a:ln>
        </p:spPr>
      </p:pic>
      <p:sp>
        <p:nvSpPr>
          <p:cNvPr id="51203" name="Text Box 4"/>
          <p:cNvSpPr txBox="1">
            <a:spLocks noChangeArrowheads="1"/>
          </p:cNvSpPr>
          <p:nvPr/>
        </p:nvSpPr>
        <p:spPr bwMode="auto">
          <a:xfrm>
            <a:off x="152400" y="5105400"/>
            <a:ext cx="8778875" cy="915988"/>
          </a:xfrm>
          <a:prstGeom prst="rect">
            <a:avLst/>
          </a:prstGeom>
          <a:noFill/>
          <a:ln w="9525">
            <a:noFill/>
            <a:miter lim="800000"/>
            <a:headEnd/>
            <a:tailEnd/>
          </a:ln>
        </p:spPr>
        <p:txBody>
          <a:bodyPr wrap="none">
            <a:spAutoFit/>
          </a:bodyPr>
          <a:lstStyle/>
          <a:p>
            <a:pPr>
              <a:buFontTx/>
              <a:buChar char="•"/>
            </a:pPr>
            <a:r>
              <a:rPr lang="en-US" sz="1800">
                <a:latin typeface="Times New Roman" pitchFamily="18" charset="0"/>
              </a:rPr>
              <a:t> X identifies the Use Cases, Systems and Functional Requirement under consideration of the </a:t>
            </a:r>
          </a:p>
          <a:p>
            <a:r>
              <a:rPr lang="en-US" sz="1800">
                <a:latin typeface="Times New Roman" pitchFamily="18" charset="0"/>
              </a:rPr>
              <a:t>  COI Task Force</a:t>
            </a:r>
          </a:p>
          <a:p>
            <a:pPr>
              <a:buFontTx/>
              <a:buChar char="•"/>
            </a:pPr>
            <a:r>
              <a:rPr lang="en-US" sz="1800">
                <a:latin typeface="Times New Roman" pitchFamily="18" charset="0"/>
              </a:rPr>
              <a:t> Based on the Functional Requirements Specification developed  by EHRVA/HIMSS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idx="4294967295"/>
          </p:nvPr>
        </p:nvSpPr>
        <p:spPr/>
        <p:txBody>
          <a:bodyPr/>
          <a:lstStyle/>
          <a:p>
            <a:pPr eaLnBrk="1" hangingPunct="1"/>
            <a:r>
              <a:rPr lang="en-US" smtClean="0"/>
              <a:t>Use Case – Patient Screening</a:t>
            </a:r>
          </a:p>
        </p:txBody>
      </p:sp>
      <p:grpSp>
        <p:nvGrpSpPr>
          <p:cNvPr id="53250" name="Group 145"/>
          <p:cNvGrpSpPr>
            <a:grpSpLocks noChangeAspect="1"/>
          </p:cNvGrpSpPr>
          <p:nvPr/>
        </p:nvGrpSpPr>
        <p:grpSpPr bwMode="auto">
          <a:xfrm>
            <a:off x="312738" y="685800"/>
            <a:ext cx="7545387" cy="5648325"/>
            <a:chOff x="191" y="527"/>
            <a:chExt cx="4753" cy="3558"/>
          </a:xfrm>
        </p:grpSpPr>
        <p:sp>
          <p:nvSpPr>
            <p:cNvPr id="53258" name="AutoShape 146"/>
            <p:cNvSpPr>
              <a:spLocks noChangeAspect="1" noChangeArrowheads="1" noTextEdit="1"/>
            </p:cNvSpPr>
            <p:nvPr/>
          </p:nvSpPr>
          <p:spPr bwMode="auto">
            <a:xfrm>
              <a:off x="192" y="528"/>
              <a:ext cx="4752" cy="3557"/>
            </a:xfrm>
            <a:prstGeom prst="rect">
              <a:avLst/>
            </a:prstGeom>
            <a:noFill/>
            <a:ln w="9525">
              <a:noFill/>
              <a:miter lim="800000"/>
              <a:headEnd/>
              <a:tailEnd/>
            </a:ln>
          </p:spPr>
          <p:txBody>
            <a:bodyPr/>
            <a:lstStyle/>
            <a:p>
              <a:endParaRPr lang="en-US"/>
            </a:p>
          </p:txBody>
        </p:sp>
        <p:sp>
          <p:nvSpPr>
            <p:cNvPr id="53259" name="Rectangle 147"/>
            <p:cNvSpPr>
              <a:spLocks noChangeArrowheads="1"/>
            </p:cNvSpPr>
            <p:nvPr/>
          </p:nvSpPr>
          <p:spPr bwMode="auto">
            <a:xfrm>
              <a:off x="191" y="527"/>
              <a:ext cx="4752" cy="3557"/>
            </a:xfrm>
            <a:prstGeom prst="rect">
              <a:avLst/>
            </a:prstGeom>
            <a:solidFill>
              <a:srgbClr val="FFFFFF"/>
            </a:solidFill>
            <a:ln w="9525">
              <a:noFill/>
              <a:miter lim="800000"/>
              <a:headEnd/>
              <a:tailEnd/>
            </a:ln>
          </p:spPr>
          <p:txBody>
            <a:bodyPr/>
            <a:lstStyle/>
            <a:p>
              <a:pPr eaLnBrk="0" hangingPunct="0"/>
              <a:endParaRPr lang="en-US"/>
            </a:p>
          </p:txBody>
        </p:sp>
        <p:grpSp>
          <p:nvGrpSpPr>
            <p:cNvPr id="53260" name="Group 148"/>
            <p:cNvGrpSpPr>
              <a:grpSpLocks/>
            </p:cNvGrpSpPr>
            <p:nvPr/>
          </p:nvGrpSpPr>
          <p:grpSpPr bwMode="auto">
            <a:xfrm>
              <a:off x="2409" y="883"/>
              <a:ext cx="950" cy="395"/>
              <a:chOff x="2409" y="883"/>
              <a:chExt cx="950" cy="395"/>
            </a:xfrm>
          </p:grpSpPr>
          <p:sp>
            <p:nvSpPr>
              <p:cNvPr id="53396" name="Rectangle 149"/>
              <p:cNvSpPr>
                <a:spLocks noChangeArrowheads="1"/>
              </p:cNvSpPr>
              <p:nvPr/>
            </p:nvSpPr>
            <p:spPr bwMode="auto">
              <a:xfrm>
                <a:off x="2409" y="883"/>
                <a:ext cx="950" cy="395"/>
              </a:xfrm>
              <a:prstGeom prst="rect">
                <a:avLst/>
              </a:prstGeom>
              <a:solidFill>
                <a:srgbClr val="FFFFFF"/>
              </a:solidFill>
              <a:ln w="9525">
                <a:noFill/>
                <a:miter lim="800000"/>
                <a:headEnd/>
                <a:tailEnd/>
              </a:ln>
            </p:spPr>
            <p:txBody>
              <a:bodyPr/>
              <a:lstStyle/>
              <a:p>
                <a:pPr eaLnBrk="0" hangingPunct="0"/>
                <a:endParaRPr lang="en-US"/>
              </a:p>
            </p:txBody>
          </p:sp>
          <p:sp>
            <p:nvSpPr>
              <p:cNvPr id="53397" name="Rectangle 150"/>
              <p:cNvSpPr>
                <a:spLocks noChangeArrowheads="1"/>
              </p:cNvSpPr>
              <p:nvPr/>
            </p:nvSpPr>
            <p:spPr bwMode="auto">
              <a:xfrm>
                <a:off x="2409" y="883"/>
                <a:ext cx="950" cy="395"/>
              </a:xfrm>
              <a:prstGeom prst="rect">
                <a:avLst/>
              </a:prstGeom>
              <a:noFill/>
              <a:ln w="19050" cap="rnd">
                <a:solidFill>
                  <a:srgbClr val="000000"/>
                </a:solidFill>
                <a:miter lim="800000"/>
                <a:headEnd/>
                <a:tailEnd/>
              </a:ln>
            </p:spPr>
            <p:txBody>
              <a:bodyPr/>
              <a:lstStyle/>
              <a:p>
                <a:pPr eaLnBrk="0" hangingPunct="0"/>
                <a:endParaRPr lang="en-US"/>
              </a:p>
            </p:txBody>
          </p:sp>
        </p:grpSp>
        <p:sp>
          <p:nvSpPr>
            <p:cNvPr id="53261" name="Rectangle 151"/>
            <p:cNvSpPr>
              <a:spLocks noChangeArrowheads="1"/>
            </p:cNvSpPr>
            <p:nvPr/>
          </p:nvSpPr>
          <p:spPr bwMode="auto">
            <a:xfrm>
              <a:off x="2463" y="917"/>
              <a:ext cx="214" cy="77"/>
            </a:xfrm>
            <a:prstGeom prst="rect">
              <a:avLst/>
            </a:prstGeom>
            <a:noFill/>
            <a:ln w="9525">
              <a:noFill/>
              <a:miter lim="800000"/>
              <a:headEnd/>
              <a:tailEnd/>
            </a:ln>
          </p:spPr>
          <p:txBody>
            <a:bodyPr wrap="none" lIns="0" tIns="0" rIns="0" bIns="0">
              <a:spAutoFit/>
            </a:bodyPr>
            <a:lstStyle/>
            <a:p>
              <a:r>
                <a:rPr lang="en-US" sz="800" b="1">
                  <a:solidFill>
                    <a:srgbClr val="000000"/>
                  </a:solidFill>
                  <a:latin typeface="Times New Roman" pitchFamily="18" charset="0"/>
                </a:rPr>
                <a:t>Clinical</a:t>
              </a:r>
              <a:endParaRPr lang="en-US" sz="3400">
                <a:latin typeface="Times New Roman" pitchFamily="18" charset="0"/>
              </a:endParaRPr>
            </a:p>
          </p:txBody>
        </p:sp>
        <p:sp>
          <p:nvSpPr>
            <p:cNvPr id="53262" name="Rectangle 152"/>
            <p:cNvSpPr>
              <a:spLocks noChangeArrowheads="1"/>
            </p:cNvSpPr>
            <p:nvPr/>
          </p:nvSpPr>
          <p:spPr bwMode="auto">
            <a:xfrm>
              <a:off x="2463" y="985"/>
              <a:ext cx="221" cy="5"/>
            </a:xfrm>
            <a:prstGeom prst="rect">
              <a:avLst/>
            </a:prstGeom>
            <a:solidFill>
              <a:srgbClr val="000000"/>
            </a:solidFill>
            <a:ln w="9525">
              <a:noFill/>
              <a:miter lim="800000"/>
              <a:headEnd/>
              <a:tailEnd/>
            </a:ln>
          </p:spPr>
          <p:txBody>
            <a:bodyPr/>
            <a:lstStyle/>
            <a:p>
              <a:pPr eaLnBrk="0" hangingPunct="0"/>
              <a:endParaRPr lang="en-US"/>
            </a:p>
          </p:txBody>
        </p:sp>
        <p:sp>
          <p:nvSpPr>
            <p:cNvPr id="53263" name="Rectangle 153"/>
            <p:cNvSpPr>
              <a:spLocks noChangeArrowheads="1"/>
            </p:cNvSpPr>
            <p:nvPr/>
          </p:nvSpPr>
          <p:spPr bwMode="auto">
            <a:xfrm>
              <a:off x="2701" y="917"/>
              <a:ext cx="251" cy="77"/>
            </a:xfrm>
            <a:prstGeom prst="rect">
              <a:avLst/>
            </a:prstGeom>
            <a:noFill/>
            <a:ln w="9525">
              <a:noFill/>
              <a:miter lim="800000"/>
              <a:headEnd/>
              <a:tailEnd/>
            </a:ln>
          </p:spPr>
          <p:txBody>
            <a:bodyPr wrap="none" lIns="0" tIns="0" rIns="0" bIns="0">
              <a:spAutoFit/>
            </a:bodyPr>
            <a:lstStyle/>
            <a:p>
              <a:r>
                <a:rPr lang="en-US" sz="800" b="1">
                  <a:solidFill>
                    <a:srgbClr val="000000"/>
                  </a:solidFill>
                  <a:latin typeface="Times New Roman" pitchFamily="18" charset="0"/>
                </a:rPr>
                <a:t>Research</a:t>
              </a:r>
              <a:endParaRPr lang="en-US" sz="3400">
                <a:latin typeface="Times New Roman" pitchFamily="18" charset="0"/>
              </a:endParaRPr>
            </a:p>
          </p:txBody>
        </p:sp>
        <p:sp>
          <p:nvSpPr>
            <p:cNvPr id="53264" name="Rectangle 154"/>
            <p:cNvSpPr>
              <a:spLocks noChangeArrowheads="1"/>
            </p:cNvSpPr>
            <p:nvPr/>
          </p:nvSpPr>
          <p:spPr bwMode="auto">
            <a:xfrm>
              <a:off x="2701" y="985"/>
              <a:ext cx="260" cy="5"/>
            </a:xfrm>
            <a:prstGeom prst="rect">
              <a:avLst/>
            </a:prstGeom>
            <a:solidFill>
              <a:srgbClr val="000000"/>
            </a:solidFill>
            <a:ln w="9525">
              <a:noFill/>
              <a:miter lim="800000"/>
              <a:headEnd/>
              <a:tailEnd/>
            </a:ln>
          </p:spPr>
          <p:txBody>
            <a:bodyPr/>
            <a:lstStyle/>
            <a:p>
              <a:pPr eaLnBrk="0" hangingPunct="0"/>
              <a:endParaRPr lang="en-US"/>
            </a:p>
          </p:txBody>
        </p:sp>
        <p:sp>
          <p:nvSpPr>
            <p:cNvPr id="53265" name="Rectangle 155"/>
            <p:cNvSpPr>
              <a:spLocks noChangeArrowheads="1"/>
            </p:cNvSpPr>
            <p:nvPr/>
          </p:nvSpPr>
          <p:spPr bwMode="auto">
            <a:xfrm>
              <a:off x="2978" y="917"/>
              <a:ext cx="230" cy="77"/>
            </a:xfrm>
            <a:prstGeom prst="rect">
              <a:avLst/>
            </a:prstGeom>
            <a:noFill/>
            <a:ln w="9525">
              <a:noFill/>
              <a:miter lim="800000"/>
              <a:headEnd/>
              <a:tailEnd/>
            </a:ln>
          </p:spPr>
          <p:txBody>
            <a:bodyPr wrap="none" lIns="0" tIns="0" rIns="0" bIns="0">
              <a:spAutoFit/>
            </a:bodyPr>
            <a:lstStyle/>
            <a:p>
              <a:r>
                <a:rPr lang="en-US" sz="800" b="1">
                  <a:solidFill>
                    <a:srgbClr val="000000"/>
                  </a:solidFill>
                  <a:latin typeface="Times New Roman" pitchFamily="18" charset="0"/>
                </a:rPr>
                <a:t>Protocol</a:t>
              </a:r>
              <a:endParaRPr lang="en-US" sz="3400">
                <a:latin typeface="Times New Roman" pitchFamily="18" charset="0"/>
              </a:endParaRPr>
            </a:p>
          </p:txBody>
        </p:sp>
        <p:sp>
          <p:nvSpPr>
            <p:cNvPr id="53266" name="Rectangle 156"/>
            <p:cNvSpPr>
              <a:spLocks noChangeArrowheads="1"/>
            </p:cNvSpPr>
            <p:nvPr/>
          </p:nvSpPr>
          <p:spPr bwMode="auto">
            <a:xfrm>
              <a:off x="2978" y="985"/>
              <a:ext cx="238" cy="5"/>
            </a:xfrm>
            <a:prstGeom prst="rect">
              <a:avLst/>
            </a:prstGeom>
            <a:solidFill>
              <a:srgbClr val="000000"/>
            </a:solidFill>
            <a:ln w="9525">
              <a:noFill/>
              <a:miter lim="800000"/>
              <a:headEnd/>
              <a:tailEnd/>
            </a:ln>
          </p:spPr>
          <p:txBody>
            <a:bodyPr/>
            <a:lstStyle/>
            <a:p>
              <a:pPr eaLnBrk="0" hangingPunct="0"/>
              <a:endParaRPr lang="en-US"/>
            </a:p>
          </p:txBody>
        </p:sp>
        <p:sp>
          <p:nvSpPr>
            <p:cNvPr id="53267" name="Rectangle 157"/>
            <p:cNvSpPr>
              <a:spLocks noChangeArrowheads="1"/>
            </p:cNvSpPr>
            <p:nvPr/>
          </p:nvSpPr>
          <p:spPr bwMode="auto">
            <a:xfrm>
              <a:off x="2463" y="998"/>
              <a:ext cx="490" cy="77"/>
            </a:xfrm>
            <a:prstGeom prst="rect">
              <a:avLst/>
            </a:prstGeom>
            <a:noFill/>
            <a:ln w="9525">
              <a:noFill/>
              <a:miter lim="800000"/>
              <a:headEnd/>
              <a:tailEnd/>
            </a:ln>
          </p:spPr>
          <p:txBody>
            <a:bodyPr wrap="none" lIns="0" tIns="0" rIns="0" bIns="0">
              <a:spAutoFit/>
            </a:bodyPr>
            <a:lstStyle/>
            <a:p>
              <a:r>
                <a:rPr lang="en-US" sz="800">
                  <a:solidFill>
                    <a:srgbClr val="000000"/>
                  </a:solidFill>
                  <a:latin typeface="Times New Roman" pitchFamily="18" charset="0"/>
                </a:rPr>
                <a:t>Eligibility Criteria:</a:t>
              </a:r>
              <a:endParaRPr lang="en-US" sz="3400">
                <a:latin typeface="Times New Roman" pitchFamily="18" charset="0"/>
              </a:endParaRPr>
            </a:p>
          </p:txBody>
        </p:sp>
        <p:sp>
          <p:nvSpPr>
            <p:cNvPr id="53268" name="Rectangle 158"/>
            <p:cNvSpPr>
              <a:spLocks noChangeArrowheads="1"/>
            </p:cNvSpPr>
            <p:nvPr/>
          </p:nvSpPr>
          <p:spPr bwMode="auto">
            <a:xfrm>
              <a:off x="2498" y="1075"/>
              <a:ext cx="21" cy="77"/>
            </a:xfrm>
            <a:prstGeom prst="rect">
              <a:avLst/>
            </a:prstGeom>
            <a:noFill/>
            <a:ln w="9525">
              <a:noFill/>
              <a:miter lim="800000"/>
              <a:headEnd/>
              <a:tailEnd/>
            </a:ln>
          </p:spPr>
          <p:txBody>
            <a:bodyPr wrap="none" lIns="0" tIns="0" rIns="0" bIns="0">
              <a:spAutoFit/>
            </a:bodyPr>
            <a:lstStyle/>
            <a:p>
              <a:r>
                <a:rPr lang="en-US" sz="800" b="1">
                  <a:solidFill>
                    <a:srgbClr val="000000"/>
                  </a:solidFill>
                  <a:latin typeface="Times New Roman" pitchFamily="18" charset="0"/>
                </a:rPr>
                <a:t>-</a:t>
              </a:r>
              <a:endParaRPr lang="en-US" sz="3400">
                <a:latin typeface="Times New Roman" pitchFamily="18" charset="0"/>
              </a:endParaRPr>
            </a:p>
          </p:txBody>
        </p:sp>
        <p:sp>
          <p:nvSpPr>
            <p:cNvPr id="53269" name="Rectangle 159"/>
            <p:cNvSpPr>
              <a:spLocks noChangeArrowheads="1"/>
            </p:cNvSpPr>
            <p:nvPr/>
          </p:nvSpPr>
          <p:spPr bwMode="auto">
            <a:xfrm>
              <a:off x="2536" y="1075"/>
              <a:ext cx="254" cy="77"/>
            </a:xfrm>
            <a:prstGeom prst="rect">
              <a:avLst/>
            </a:prstGeom>
            <a:noFill/>
            <a:ln w="9525">
              <a:noFill/>
              <a:miter lim="800000"/>
              <a:headEnd/>
              <a:tailEnd/>
            </a:ln>
          </p:spPr>
          <p:txBody>
            <a:bodyPr wrap="none" lIns="0" tIns="0" rIns="0" bIns="0">
              <a:spAutoFit/>
            </a:bodyPr>
            <a:lstStyle/>
            <a:p>
              <a:r>
                <a:rPr lang="en-US" sz="800" b="1">
                  <a:solidFill>
                    <a:srgbClr val="000000"/>
                  </a:solidFill>
                  <a:latin typeface="Times New Roman" pitchFamily="18" charset="0"/>
                </a:rPr>
                <a:t>Inclusion</a:t>
              </a:r>
              <a:endParaRPr lang="en-US" sz="3400">
                <a:latin typeface="Times New Roman" pitchFamily="18" charset="0"/>
              </a:endParaRPr>
            </a:p>
          </p:txBody>
        </p:sp>
        <p:sp>
          <p:nvSpPr>
            <p:cNvPr id="53270" name="Rectangle 160"/>
            <p:cNvSpPr>
              <a:spLocks noChangeArrowheads="1"/>
            </p:cNvSpPr>
            <p:nvPr/>
          </p:nvSpPr>
          <p:spPr bwMode="auto">
            <a:xfrm>
              <a:off x="2498" y="1154"/>
              <a:ext cx="21" cy="77"/>
            </a:xfrm>
            <a:prstGeom prst="rect">
              <a:avLst/>
            </a:prstGeom>
            <a:noFill/>
            <a:ln w="9525">
              <a:noFill/>
              <a:miter lim="800000"/>
              <a:headEnd/>
              <a:tailEnd/>
            </a:ln>
          </p:spPr>
          <p:txBody>
            <a:bodyPr wrap="none" lIns="0" tIns="0" rIns="0" bIns="0">
              <a:spAutoFit/>
            </a:bodyPr>
            <a:lstStyle/>
            <a:p>
              <a:r>
                <a:rPr lang="en-US" sz="800" b="1">
                  <a:solidFill>
                    <a:srgbClr val="000000"/>
                  </a:solidFill>
                  <a:latin typeface="Times New Roman" pitchFamily="18" charset="0"/>
                </a:rPr>
                <a:t>-</a:t>
              </a:r>
              <a:endParaRPr lang="en-US" sz="3400">
                <a:latin typeface="Times New Roman" pitchFamily="18" charset="0"/>
              </a:endParaRPr>
            </a:p>
          </p:txBody>
        </p:sp>
        <p:sp>
          <p:nvSpPr>
            <p:cNvPr id="53271" name="Rectangle 161"/>
            <p:cNvSpPr>
              <a:spLocks noChangeArrowheads="1"/>
            </p:cNvSpPr>
            <p:nvPr/>
          </p:nvSpPr>
          <p:spPr bwMode="auto">
            <a:xfrm>
              <a:off x="2536" y="1154"/>
              <a:ext cx="268" cy="77"/>
            </a:xfrm>
            <a:prstGeom prst="rect">
              <a:avLst/>
            </a:prstGeom>
            <a:noFill/>
            <a:ln w="9525">
              <a:noFill/>
              <a:miter lim="800000"/>
              <a:headEnd/>
              <a:tailEnd/>
            </a:ln>
          </p:spPr>
          <p:txBody>
            <a:bodyPr wrap="none" lIns="0" tIns="0" rIns="0" bIns="0">
              <a:spAutoFit/>
            </a:bodyPr>
            <a:lstStyle/>
            <a:p>
              <a:r>
                <a:rPr lang="en-US" sz="800" b="1">
                  <a:solidFill>
                    <a:srgbClr val="000000"/>
                  </a:solidFill>
                  <a:latin typeface="Times New Roman" pitchFamily="18" charset="0"/>
                </a:rPr>
                <a:t>Exclusion</a:t>
              </a:r>
              <a:endParaRPr lang="en-US" sz="3400">
                <a:latin typeface="Times New Roman" pitchFamily="18" charset="0"/>
              </a:endParaRPr>
            </a:p>
          </p:txBody>
        </p:sp>
        <p:grpSp>
          <p:nvGrpSpPr>
            <p:cNvPr id="53272" name="Group 162"/>
            <p:cNvGrpSpPr>
              <a:grpSpLocks/>
            </p:cNvGrpSpPr>
            <p:nvPr/>
          </p:nvGrpSpPr>
          <p:grpSpPr bwMode="auto">
            <a:xfrm>
              <a:off x="1815" y="1594"/>
              <a:ext cx="2297" cy="717"/>
              <a:chOff x="1815" y="1594"/>
              <a:chExt cx="2297" cy="717"/>
            </a:xfrm>
          </p:grpSpPr>
          <p:grpSp>
            <p:nvGrpSpPr>
              <p:cNvPr id="53378" name="Group 163"/>
              <p:cNvGrpSpPr>
                <a:grpSpLocks/>
              </p:cNvGrpSpPr>
              <p:nvPr/>
            </p:nvGrpSpPr>
            <p:grpSpPr bwMode="auto">
              <a:xfrm>
                <a:off x="1815" y="1594"/>
                <a:ext cx="2297" cy="717"/>
                <a:chOff x="1815" y="1594"/>
                <a:chExt cx="2297" cy="717"/>
              </a:xfrm>
            </p:grpSpPr>
            <p:sp>
              <p:nvSpPr>
                <p:cNvPr id="53394" name="Rectangle 164"/>
                <p:cNvSpPr>
                  <a:spLocks noChangeArrowheads="1"/>
                </p:cNvSpPr>
                <p:nvPr/>
              </p:nvSpPr>
              <p:spPr bwMode="auto">
                <a:xfrm>
                  <a:off x="1815" y="1594"/>
                  <a:ext cx="2297" cy="717"/>
                </a:xfrm>
                <a:prstGeom prst="rect">
                  <a:avLst/>
                </a:prstGeom>
                <a:solidFill>
                  <a:srgbClr val="FFFFFF"/>
                </a:solidFill>
                <a:ln w="9525">
                  <a:noFill/>
                  <a:miter lim="800000"/>
                  <a:headEnd/>
                  <a:tailEnd/>
                </a:ln>
              </p:spPr>
              <p:txBody>
                <a:bodyPr/>
                <a:lstStyle/>
                <a:p>
                  <a:pPr eaLnBrk="0" hangingPunct="0"/>
                  <a:endParaRPr lang="en-US"/>
                </a:p>
              </p:txBody>
            </p:sp>
            <p:sp>
              <p:nvSpPr>
                <p:cNvPr id="53395" name="Rectangle 165"/>
                <p:cNvSpPr>
                  <a:spLocks noChangeArrowheads="1"/>
                </p:cNvSpPr>
                <p:nvPr/>
              </p:nvSpPr>
              <p:spPr bwMode="auto">
                <a:xfrm>
                  <a:off x="1815" y="1594"/>
                  <a:ext cx="2297" cy="717"/>
                </a:xfrm>
                <a:prstGeom prst="rect">
                  <a:avLst/>
                </a:prstGeom>
                <a:noFill/>
                <a:ln w="20638" cap="rnd">
                  <a:solidFill>
                    <a:srgbClr val="000000"/>
                  </a:solidFill>
                  <a:miter lim="800000"/>
                  <a:headEnd/>
                  <a:tailEnd/>
                </a:ln>
              </p:spPr>
              <p:txBody>
                <a:bodyPr/>
                <a:lstStyle/>
                <a:p>
                  <a:pPr eaLnBrk="0" hangingPunct="0"/>
                  <a:endParaRPr lang="en-US"/>
                </a:p>
              </p:txBody>
            </p:sp>
          </p:grpSp>
          <p:sp>
            <p:nvSpPr>
              <p:cNvPr id="53379" name="Rectangle 166"/>
              <p:cNvSpPr>
                <a:spLocks noChangeArrowheads="1"/>
              </p:cNvSpPr>
              <p:nvPr/>
            </p:nvSpPr>
            <p:spPr bwMode="auto">
              <a:xfrm>
                <a:off x="2677" y="1725"/>
                <a:ext cx="562" cy="125"/>
              </a:xfrm>
              <a:prstGeom prst="rect">
                <a:avLst/>
              </a:prstGeom>
              <a:noFill/>
              <a:ln w="9525">
                <a:noFill/>
                <a:miter lim="800000"/>
                <a:headEnd/>
                <a:tailEnd/>
              </a:ln>
            </p:spPr>
            <p:txBody>
              <a:bodyPr wrap="none" lIns="0" tIns="0" rIns="0" bIns="0">
                <a:spAutoFit/>
              </a:bodyPr>
              <a:lstStyle/>
              <a:p>
                <a:r>
                  <a:rPr lang="en-US" sz="1300" b="1">
                    <a:solidFill>
                      <a:srgbClr val="000000"/>
                    </a:solidFill>
                    <a:latin typeface="Times New Roman" pitchFamily="18" charset="0"/>
                  </a:rPr>
                  <a:t>EMR DATA</a:t>
                </a:r>
                <a:endParaRPr lang="en-US" sz="3400">
                  <a:latin typeface="Times New Roman" pitchFamily="18" charset="0"/>
                </a:endParaRPr>
              </a:p>
            </p:txBody>
          </p:sp>
          <p:sp>
            <p:nvSpPr>
              <p:cNvPr id="53380" name="Rectangle 167"/>
              <p:cNvSpPr>
                <a:spLocks noChangeArrowheads="1"/>
              </p:cNvSpPr>
              <p:nvPr/>
            </p:nvSpPr>
            <p:spPr bwMode="auto">
              <a:xfrm>
                <a:off x="2528" y="1876"/>
                <a:ext cx="554" cy="171"/>
              </a:xfrm>
              <a:prstGeom prst="rect">
                <a:avLst/>
              </a:prstGeom>
              <a:noFill/>
              <a:ln w="20638" cap="rnd">
                <a:solidFill>
                  <a:srgbClr val="000000"/>
                </a:solidFill>
                <a:miter lim="800000"/>
                <a:headEnd/>
                <a:tailEnd/>
              </a:ln>
            </p:spPr>
            <p:txBody>
              <a:bodyPr/>
              <a:lstStyle/>
              <a:p>
                <a:pPr eaLnBrk="0" hangingPunct="0"/>
                <a:endParaRPr lang="en-US"/>
              </a:p>
            </p:txBody>
          </p:sp>
          <p:sp>
            <p:nvSpPr>
              <p:cNvPr id="53381" name="Rectangle 168"/>
              <p:cNvSpPr>
                <a:spLocks noChangeArrowheads="1"/>
              </p:cNvSpPr>
              <p:nvPr/>
            </p:nvSpPr>
            <p:spPr bwMode="auto">
              <a:xfrm>
                <a:off x="2582" y="1913"/>
                <a:ext cx="234"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Meds</a:t>
                </a:r>
                <a:endParaRPr lang="en-US" sz="3400">
                  <a:latin typeface="Times New Roman" pitchFamily="18" charset="0"/>
                </a:endParaRPr>
              </a:p>
            </p:txBody>
          </p:sp>
          <p:sp>
            <p:nvSpPr>
              <p:cNvPr id="53382" name="Rectangle 169"/>
              <p:cNvSpPr>
                <a:spLocks noChangeArrowheads="1"/>
              </p:cNvSpPr>
              <p:nvPr/>
            </p:nvSpPr>
            <p:spPr bwMode="auto">
              <a:xfrm>
                <a:off x="3122" y="1876"/>
                <a:ext cx="673" cy="171"/>
              </a:xfrm>
              <a:prstGeom prst="rect">
                <a:avLst/>
              </a:prstGeom>
              <a:noFill/>
              <a:ln w="20638" cap="rnd">
                <a:solidFill>
                  <a:srgbClr val="000000"/>
                </a:solidFill>
                <a:miter lim="800000"/>
                <a:headEnd/>
                <a:tailEnd/>
              </a:ln>
            </p:spPr>
            <p:txBody>
              <a:bodyPr/>
              <a:lstStyle/>
              <a:p>
                <a:pPr eaLnBrk="0" hangingPunct="0"/>
                <a:endParaRPr lang="en-US"/>
              </a:p>
            </p:txBody>
          </p:sp>
          <p:sp>
            <p:nvSpPr>
              <p:cNvPr id="53383" name="Rectangle 170"/>
              <p:cNvSpPr>
                <a:spLocks noChangeArrowheads="1"/>
              </p:cNvSpPr>
              <p:nvPr/>
            </p:nvSpPr>
            <p:spPr bwMode="auto">
              <a:xfrm>
                <a:off x="3176" y="1913"/>
                <a:ext cx="489"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Procedures</a:t>
                </a:r>
                <a:endParaRPr lang="en-US" sz="3400">
                  <a:latin typeface="Times New Roman" pitchFamily="18" charset="0"/>
                </a:endParaRPr>
              </a:p>
            </p:txBody>
          </p:sp>
          <p:grpSp>
            <p:nvGrpSpPr>
              <p:cNvPr id="53384" name="Group 171"/>
              <p:cNvGrpSpPr>
                <a:grpSpLocks/>
              </p:cNvGrpSpPr>
              <p:nvPr/>
            </p:nvGrpSpPr>
            <p:grpSpPr bwMode="auto">
              <a:xfrm>
                <a:off x="2132" y="2074"/>
                <a:ext cx="752" cy="171"/>
                <a:chOff x="2132" y="2074"/>
                <a:chExt cx="752" cy="171"/>
              </a:xfrm>
            </p:grpSpPr>
            <p:sp>
              <p:nvSpPr>
                <p:cNvPr id="53392" name="Rectangle 172"/>
                <p:cNvSpPr>
                  <a:spLocks noChangeArrowheads="1"/>
                </p:cNvSpPr>
                <p:nvPr/>
              </p:nvSpPr>
              <p:spPr bwMode="auto">
                <a:xfrm>
                  <a:off x="2132" y="2074"/>
                  <a:ext cx="752" cy="171"/>
                </a:xfrm>
                <a:prstGeom prst="rect">
                  <a:avLst/>
                </a:prstGeom>
                <a:solidFill>
                  <a:srgbClr val="FFFFFF"/>
                </a:solidFill>
                <a:ln w="9525">
                  <a:noFill/>
                  <a:miter lim="800000"/>
                  <a:headEnd/>
                  <a:tailEnd/>
                </a:ln>
              </p:spPr>
              <p:txBody>
                <a:bodyPr/>
                <a:lstStyle/>
                <a:p>
                  <a:pPr eaLnBrk="0" hangingPunct="0"/>
                  <a:endParaRPr lang="en-US"/>
                </a:p>
              </p:txBody>
            </p:sp>
            <p:sp>
              <p:nvSpPr>
                <p:cNvPr id="53393" name="Rectangle 173"/>
                <p:cNvSpPr>
                  <a:spLocks noChangeArrowheads="1"/>
                </p:cNvSpPr>
                <p:nvPr/>
              </p:nvSpPr>
              <p:spPr bwMode="auto">
                <a:xfrm>
                  <a:off x="2132" y="2074"/>
                  <a:ext cx="752" cy="171"/>
                </a:xfrm>
                <a:prstGeom prst="rect">
                  <a:avLst/>
                </a:prstGeom>
                <a:noFill/>
                <a:ln w="20638" cap="rnd">
                  <a:solidFill>
                    <a:srgbClr val="000000"/>
                  </a:solidFill>
                  <a:miter lim="800000"/>
                  <a:headEnd/>
                  <a:tailEnd/>
                </a:ln>
              </p:spPr>
              <p:txBody>
                <a:bodyPr/>
                <a:lstStyle/>
                <a:p>
                  <a:pPr eaLnBrk="0" hangingPunct="0"/>
                  <a:endParaRPr lang="en-US"/>
                </a:p>
              </p:txBody>
            </p:sp>
          </p:grpSp>
          <p:sp>
            <p:nvSpPr>
              <p:cNvPr id="53385" name="Rectangle 174"/>
              <p:cNvSpPr>
                <a:spLocks noChangeArrowheads="1"/>
              </p:cNvSpPr>
              <p:nvPr/>
            </p:nvSpPr>
            <p:spPr bwMode="auto">
              <a:xfrm>
                <a:off x="2186" y="2111"/>
                <a:ext cx="451"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Diagnoses</a:t>
                </a:r>
                <a:endParaRPr lang="en-US" sz="3400">
                  <a:latin typeface="Times New Roman" pitchFamily="18" charset="0"/>
                </a:endParaRPr>
              </a:p>
            </p:txBody>
          </p:sp>
          <p:sp>
            <p:nvSpPr>
              <p:cNvPr id="53386" name="Rectangle 175"/>
              <p:cNvSpPr>
                <a:spLocks noChangeArrowheads="1"/>
              </p:cNvSpPr>
              <p:nvPr/>
            </p:nvSpPr>
            <p:spPr bwMode="auto">
              <a:xfrm>
                <a:off x="2013" y="1678"/>
                <a:ext cx="554" cy="172"/>
              </a:xfrm>
              <a:prstGeom prst="rect">
                <a:avLst/>
              </a:prstGeom>
              <a:noFill/>
              <a:ln w="20638" cap="rnd">
                <a:solidFill>
                  <a:srgbClr val="000000"/>
                </a:solidFill>
                <a:miter lim="800000"/>
                <a:headEnd/>
                <a:tailEnd/>
              </a:ln>
            </p:spPr>
            <p:txBody>
              <a:bodyPr/>
              <a:lstStyle/>
              <a:p>
                <a:pPr eaLnBrk="0" hangingPunct="0"/>
                <a:endParaRPr lang="en-US"/>
              </a:p>
            </p:txBody>
          </p:sp>
          <p:sp>
            <p:nvSpPr>
              <p:cNvPr id="53387" name="Rectangle 176"/>
              <p:cNvSpPr>
                <a:spLocks noChangeArrowheads="1"/>
              </p:cNvSpPr>
              <p:nvPr/>
            </p:nvSpPr>
            <p:spPr bwMode="auto">
              <a:xfrm>
                <a:off x="2963" y="2074"/>
                <a:ext cx="832" cy="171"/>
              </a:xfrm>
              <a:prstGeom prst="rect">
                <a:avLst/>
              </a:prstGeom>
              <a:noFill/>
              <a:ln w="20638" cap="rnd">
                <a:solidFill>
                  <a:srgbClr val="000000"/>
                </a:solidFill>
                <a:miter lim="800000"/>
                <a:headEnd/>
                <a:tailEnd/>
              </a:ln>
            </p:spPr>
            <p:txBody>
              <a:bodyPr/>
              <a:lstStyle/>
              <a:p>
                <a:pPr eaLnBrk="0" hangingPunct="0"/>
                <a:endParaRPr lang="en-US"/>
              </a:p>
            </p:txBody>
          </p:sp>
          <p:sp>
            <p:nvSpPr>
              <p:cNvPr id="53388" name="Rectangle 177"/>
              <p:cNvSpPr>
                <a:spLocks noChangeArrowheads="1"/>
              </p:cNvSpPr>
              <p:nvPr/>
            </p:nvSpPr>
            <p:spPr bwMode="auto">
              <a:xfrm>
                <a:off x="3018" y="2111"/>
                <a:ext cx="616"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Demographics</a:t>
                </a:r>
                <a:endParaRPr lang="en-US" sz="3400">
                  <a:latin typeface="Times New Roman" pitchFamily="18" charset="0"/>
                </a:endParaRPr>
              </a:p>
            </p:txBody>
          </p:sp>
          <p:sp>
            <p:nvSpPr>
              <p:cNvPr id="53389" name="Rectangle 178"/>
              <p:cNvSpPr>
                <a:spLocks noChangeArrowheads="1"/>
              </p:cNvSpPr>
              <p:nvPr/>
            </p:nvSpPr>
            <p:spPr bwMode="auto">
              <a:xfrm>
                <a:off x="3834" y="1876"/>
                <a:ext cx="159" cy="219"/>
              </a:xfrm>
              <a:prstGeom prst="rect">
                <a:avLst/>
              </a:prstGeom>
              <a:noFill/>
              <a:ln w="20638" cap="rnd">
                <a:solidFill>
                  <a:srgbClr val="000000"/>
                </a:solidFill>
                <a:miter lim="800000"/>
                <a:headEnd/>
                <a:tailEnd/>
              </a:ln>
            </p:spPr>
            <p:txBody>
              <a:bodyPr/>
              <a:lstStyle/>
              <a:p>
                <a:pPr eaLnBrk="0" hangingPunct="0"/>
                <a:endParaRPr lang="en-US"/>
              </a:p>
            </p:txBody>
          </p:sp>
          <p:sp>
            <p:nvSpPr>
              <p:cNvPr id="53390" name="Rectangle 179"/>
              <p:cNvSpPr>
                <a:spLocks noChangeArrowheads="1"/>
              </p:cNvSpPr>
              <p:nvPr/>
            </p:nvSpPr>
            <p:spPr bwMode="auto">
              <a:xfrm>
                <a:off x="3438" y="1678"/>
                <a:ext cx="555" cy="172"/>
              </a:xfrm>
              <a:prstGeom prst="rect">
                <a:avLst/>
              </a:prstGeom>
              <a:noFill/>
              <a:ln w="20638" cap="rnd">
                <a:solidFill>
                  <a:srgbClr val="000000"/>
                </a:solidFill>
                <a:miter lim="800000"/>
                <a:headEnd/>
                <a:tailEnd/>
              </a:ln>
            </p:spPr>
            <p:txBody>
              <a:bodyPr/>
              <a:lstStyle/>
              <a:p>
                <a:pPr eaLnBrk="0" hangingPunct="0"/>
                <a:endParaRPr lang="en-US"/>
              </a:p>
            </p:txBody>
          </p:sp>
          <p:sp>
            <p:nvSpPr>
              <p:cNvPr id="53391" name="Rectangle 180"/>
              <p:cNvSpPr>
                <a:spLocks noChangeArrowheads="1"/>
              </p:cNvSpPr>
              <p:nvPr/>
            </p:nvSpPr>
            <p:spPr bwMode="auto">
              <a:xfrm>
                <a:off x="1894" y="1876"/>
                <a:ext cx="554" cy="171"/>
              </a:xfrm>
              <a:prstGeom prst="rect">
                <a:avLst/>
              </a:prstGeom>
              <a:noFill/>
              <a:ln w="20638" cap="rnd">
                <a:solidFill>
                  <a:srgbClr val="000000"/>
                </a:solidFill>
                <a:miter lim="800000"/>
                <a:headEnd/>
                <a:tailEnd/>
              </a:ln>
            </p:spPr>
            <p:txBody>
              <a:bodyPr/>
              <a:lstStyle/>
              <a:p>
                <a:pPr eaLnBrk="0" hangingPunct="0"/>
                <a:endParaRPr lang="en-US"/>
              </a:p>
            </p:txBody>
          </p:sp>
        </p:grpSp>
        <p:sp>
          <p:nvSpPr>
            <p:cNvPr id="53273" name="Freeform 181"/>
            <p:cNvSpPr>
              <a:spLocks/>
            </p:cNvSpPr>
            <p:nvPr/>
          </p:nvSpPr>
          <p:spPr bwMode="auto">
            <a:xfrm>
              <a:off x="548" y="3175"/>
              <a:ext cx="198" cy="237"/>
            </a:xfrm>
            <a:custGeom>
              <a:avLst/>
              <a:gdLst>
                <a:gd name="T0" fmla="*/ 0 w 198"/>
                <a:gd name="T1" fmla="*/ 178 h 237"/>
                <a:gd name="T2" fmla="*/ 49 w 198"/>
                <a:gd name="T3" fmla="*/ 178 h 237"/>
                <a:gd name="T4" fmla="*/ 49 w 198"/>
                <a:gd name="T5" fmla="*/ 0 h 237"/>
                <a:gd name="T6" fmla="*/ 148 w 198"/>
                <a:gd name="T7" fmla="*/ 0 h 237"/>
                <a:gd name="T8" fmla="*/ 148 w 198"/>
                <a:gd name="T9" fmla="*/ 178 h 237"/>
                <a:gd name="T10" fmla="*/ 198 w 198"/>
                <a:gd name="T11" fmla="*/ 178 h 237"/>
                <a:gd name="T12" fmla="*/ 99 w 198"/>
                <a:gd name="T13" fmla="*/ 237 h 237"/>
                <a:gd name="T14" fmla="*/ 0 w 198"/>
                <a:gd name="T15" fmla="*/ 178 h 237"/>
                <a:gd name="T16" fmla="*/ 0 60000 65536"/>
                <a:gd name="T17" fmla="*/ 0 60000 65536"/>
                <a:gd name="T18" fmla="*/ 0 60000 65536"/>
                <a:gd name="T19" fmla="*/ 0 60000 65536"/>
                <a:gd name="T20" fmla="*/ 0 60000 65536"/>
                <a:gd name="T21" fmla="*/ 0 60000 65536"/>
                <a:gd name="T22" fmla="*/ 0 60000 65536"/>
                <a:gd name="T23" fmla="*/ 0 60000 65536"/>
                <a:gd name="T24" fmla="*/ 0 w 198"/>
                <a:gd name="T25" fmla="*/ 0 h 237"/>
                <a:gd name="T26" fmla="*/ 198 w 198"/>
                <a:gd name="T27" fmla="*/ 237 h 23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8" h="237">
                  <a:moveTo>
                    <a:pt x="0" y="178"/>
                  </a:moveTo>
                  <a:lnTo>
                    <a:pt x="49" y="178"/>
                  </a:lnTo>
                  <a:lnTo>
                    <a:pt x="49" y="0"/>
                  </a:lnTo>
                  <a:lnTo>
                    <a:pt x="148" y="0"/>
                  </a:lnTo>
                  <a:lnTo>
                    <a:pt x="148" y="178"/>
                  </a:lnTo>
                  <a:lnTo>
                    <a:pt x="198" y="178"/>
                  </a:lnTo>
                  <a:lnTo>
                    <a:pt x="99" y="237"/>
                  </a:lnTo>
                  <a:lnTo>
                    <a:pt x="0" y="178"/>
                  </a:lnTo>
                  <a:close/>
                </a:path>
              </a:pathLst>
            </a:custGeom>
            <a:noFill/>
            <a:ln w="7938" cap="rnd">
              <a:solidFill>
                <a:srgbClr val="000000"/>
              </a:solidFill>
              <a:round/>
              <a:headEnd/>
              <a:tailEnd/>
            </a:ln>
          </p:spPr>
          <p:txBody>
            <a:bodyPr/>
            <a:lstStyle/>
            <a:p>
              <a:pPr eaLnBrk="0" hangingPunct="0"/>
              <a:endParaRPr lang="en-US"/>
            </a:p>
          </p:txBody>
        </p:sp>
        <p:grpSp>
          <p:nvGrpSpPr>
            <p:cNvPr id="53274" name="Group 182"/>
            <p:cNvGrpSpPr>
              <a:grpSpLocks/>
            </p:cNvGrpSpPr>
            <p:nvPr/>
          </p:nvGrpSpPr>
          <p:grpSpPr bwMode="auto">
            <a:xfrm>
              <a:off x="1577" y="2701"/>
              <a:ext cx="3247" cy="1230"/>
              <a:chOff x="1577" y="2701"/>
              <a:chExt cx="3247" cy="1230"/>
            </a:xfrm>
          </p:grpSpPr>
          <p:sp>
            <p:nvSpPr>
              <p:cNvPr id="53304" name="Rectangle 183"/>
              <p:cNvSpPr>
                <a:spLocks noChangeArrowheads="1"/>
              </p:cNvSpPr>
              <p:nvPr/>
            </p:nvSpPr>
            <p:spPr bwMode="auto">
              <a:xfrm>
                <a:off x="4675" y="3597"/>
                <a:ext cx="96" cy="115"/>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a:t>
                </a:r>
                <a:endParaRPr lang="en-US" sz="3400">
                  <a:latin typeface="Times New Roman" pitchFamily="18" charset="0"/>
                </a:endParaRPr>
              </a:p>
            </p:txBody>
          </p:sp>
          <p:sp>
            <p:nvSpPr>
              <p:cNvPr id="53305" name="Rectangle 184"/>
              <p:cNvSpPr>
                <a:spLocks noChangeArrowheads="1"/>
              </p:cNvSpPr>
              <p:nvPr/>
            </p:nvSpPr>
            <p:spPr bwMode="auto">
              <a:xfrm>
                <a:off x="4206" y="3598"/>
                <a:ext cx="103"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Fail</a:t>
                </a:r>
                <a:endParaRPr lang="en-US" sz="3400">
                  <a:latin typeface="Times New Roman" pitchFamily="18" charset="0"/>
                </a:endParaRPr>
              </a:p>
            </p:txBody>
          </p:sp>
          <p:sp>
            <p:nvSpPr>
              <p:cNvPr id="53306" name="Rectangle 185"/>
              <p:cNvSpPr>
                <a:spLocks noChangeArrowheads="1"/>
              </p:cNvSpPr>
              <p:nvPr/>
            </p:nvSpPr>
            <p:spPr bwMode="auto">
              <a:xfrm>
                <a:off x="3618" y="3598"/>
                <a:ext cx="143"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Pass</a:t>
                </a:r>
                <a:endParaRPr lang="en-US" sz="3400">
                  <a:latin typeface="Times New Roman" pitchFamily="18" charset="0"/>
                </a:endParaRPr>
              </a:p>
            </p:txBody>
          </p:sp>
          <p:sp>
            <p:nvSpPr>
              <p:cNvPr id="53307" name="Rectangle 186"/>
              <p:cNvSpPr>
                <a:spLocks noChangeArrowheads="1"/>
              </p:cNvSpPr>
              <p:nvPr/>
            </p:nvSpPr>
            <p:spPr bwMode="auto">
              <a:xfrm>
                <a:off x="3094" y="3598"/>
                <a:ext cx="143"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Pass</a:t>
                </a:r>
                <a:endParaRPr lang="en-US" sz="3400">
                  <a:latin typeface="Times New Roman" pitchFamily="18" charset="0"/>
                </a:endParaRPr>
              </a:p>
            </p:txBody>
          </p:sp>
          <p:sp>
            <p:nvSpPr>
              <p:cNvPr id="53308" name="Rectangle 187"/>
              <p:cNvSpPr>
                <a:spLocks noChangeArrowheads="1"/>
              </p:cNvSpPr>
              <p:nvPr/>
            </p:nvSpPr>
            <p:spPr bwMode="auto">
              <a:xfrm>
                <a:off x="2623" y="3598"/>
                <a:ext cx="318"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5/8 criteria </a:t>
                </a:r>
                <a:endParaRPr lang="en-US" sz="3400">
                  <a:latin typeface="Times New Roman" pitchFamily="18" charset="0"/>
                </a:endParaRPr>
              </a:p>
            </p:txBody>
          </p:sp>
          <p:sp>
            <p:nvSpPr>
              <p:cNvPr id="53309" name="Rectangle 188"/>
              <p:cNvSpPr>
                <a:spLocks noChangeArrowheads="1"/>
              </p:cNvSpPr>
              <p:nvPr/>
            </p:nvSpPr>
            <p:spPr bwMode="auto">
              <a:xfrm>
                <a:off x="2623" y="3677"/>
                <a:ext cx="107"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met</a:t>
                </a:r>
                <a:endParaRPr lang="en-US" sz="3400">
                  <a:latin typeface="Times New Roman" pitchFamily="18" charset="0"/>
                </a:endParaRPr>
              </a:p>
            </p:txBody>
          </p:sp>
          <p:sp>
            <p:nvSpPr>
              <p:cNvPr id="53310" name="Rectangle 189"/>
              <p:cNvSpPr>
                <a:spLocks noChangeArrowheads="1"/>
              </p:cNvSpPr>
              <p:nvPr/>
            </p:nvSpPr>
            <p:spPr bwMode="auto">
              <a:xfrm>
                <a:off x="2124" y="3598"/>
                <a:ext cx="111"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Yes</a:t>
                </a:r>
                <a:endParaRPr lang="en-US" sz="3400">
                  <a:latin typeface="Times New Roman" pitchFamily="18" charset="0"/>
                </a:endParaRPr>
              </a:p>
            </p:txBody>
          </p:sp>
          <p:sp>
            <p:nvSpPr>
              <p:cNvPr id="53311" name="Rectangle 190"/>
              <p:cNvSpPr>
                <a:spLocks noChangeArrowheads="1"/>
              </p:cNvSpPr>
              <p:nvPr/>
            </p:nvSpPr>
            <p:spPr bwMode="auto">
              <a:xfrm>
                <a:off x="1577" y="3569"/>
                <a:ext cx="499" cy="205"/>
              </a:xfrm>
              <a:prstGeom prst="rect">
                <a:avLst/>
              </a:prstGeom>
              <a:solidFill>
                <a:srgbClr val="808080"/>
              </a:solidFill>
              <a:ln w="9525">
                <a:noFill/>
                <a:miter lim="800000"/>
                <a:headEnd/>
                <a:tailEnd/>
              </a:ln>
            </p:spPr>
            <p:txBody>
              <a:bodyPr/>
              <a:lstStyle/>
              <a:p>
                <a:pPr eaLnBrk="0" hangingPunct="0"/>
                <a:endParaRPr lang="en-US"/>
              </a:p>
            </p:txBody>
          </p:sp>
          <p:sp>
            <p:nvSpPr>
              <p:cNvPr id="53312" name="Rectangle 191"/>
              <p:cNvSpPr>
                <a:spLocks noChangeArrowheads="1"/>
              </p:cNvSpPr>
              <p:nvPr/>
            </p:nvSpPr>
            <p:spPr bwMode="auto">
              <a:xfrm>
                <a:off x="1626" y="3598"/>
                <a:ext cx="252"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0033333</a:t>
                </a:r>
                <a:endParaRPr lang="en-US" sz="3400">
                  <a:latin typeface="Times New Roman" pitchFamily="18" charset="0"/>
                </a:endParaRPr>
              </a:p>
            </p:txBody>
          </p:sp>
          <p:sp>
            <p:nvSpPr>
              <p:cNvPr id="53313" name="Rectangle 192"/>
              <p:cNvSpPr>
                <a:spLocks noChangeArrowheads="1"/>
              </p:cNvSpPr>
              <p:nvPr/>
            </p:nvSpPr>
            <p:spPr bwMode="auto">
              <a:xfrm>
                <a:off x="4675" y="3803"/>
                <a:ext cx="96" cy="115"/>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a:t>
                </a:r>
                <a:endParaRPr lang="en-US" sz="3400">
                  <a:latin typeface="Times New Roman" pitchFamily="18" charset="0"/>
                </a:endParaRPr>
              </a:p>
            </p:txBody>
          </p:sp>
          <p:sp>
            <p:nvSpPr>
              <p:cNvPr id="53314" name="Rectangle 193"/>
              <p:cNvSpPr>
                <a:spLocks noChangeArrowheads="1"/>
              </p:cNvSpPr>
              <p:nvPr/>
            </p:nvSpPr>
            <p:spPr bwMode="auto">
              <a:xfrm>
                <a:off x="4206" y="3803"/>
                <a:ext cx="96" cy="115"/>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a:t>
                </a:r>
                <a:endParaRPr lang="en-US" sz="3400">
                  <a:latin typeface="Times New Roman" pitchFamily="18" charset="0"/>
                </a:endParaRPr>
              </a:p>
            </p:txBody>
          </p:sp>
          <p:sp>
            <p:nvSpPr>
              <p:cNvPr id="53315" name="Rectangle 194"/>
              <p:cNvSpPr>
                <a:spLocks noChangeArrowheads="1"/>
              </p:cNvSpPr>
              <p:nvPr/>
            </p:nvSpPr>
            <p:spPr bwMode="auto">
              <a:xfrm>
                <a:off x="3618" y="3803"/>
                <a:ext cx="96" cy="115"/>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a:t>
                </a:r>
                <a:endParaRPr lang="en-US" sz="3400">
                  <a:latin typeface="Times New Roman" pitchFamily="18" charset="0"/>
                </a:endParaRPr>
              </a:p>
            </p:txBody>
          </p:sp>
          <p:sp>
            <p:nvSpPr>
              <p:cNvPr id="53316" name="Rectangle 195"/>
              <p:cNvSpPr>
                <a:spLocks noChangeArrowheads="1"/>
              </p:cNvSpPr>
              <p:nvPr/>
            </p:nvSpPr>
            <p:spPr bwMode="auto">
              <a:xfrm>
                <a:off x="3094" y="3803"/>
                <a:ext cx="96" cy="115"/>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a:t>
                </a:r>
                <a:endParaRPr lang="en-US" sz="3400">
                  <a:latin typeface="Times New Roman" pitchFamily="18" charset="0"/>
                </a:endParaRPr>
              </a:p>
            </p:txBody>
          </p:sp>
          <p:sp>
            <p:nvSpPr>
              <p:cNvPr id="53317" name="Rectangle 196"/>
              <p:cNvSpPr>
                <a:spLocks noChangeArrowheads="1"/>
              </p:cNvSpPr>
              <p:nvPr/>
            </p:nvSpPr>
            <p:spPr bwMode="auto">
              <a:xfrm>
                <a:off x="2623" y="3803"/>
                <a:ext cx="96" cy="115"/>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a:t>
                </a:r>
                <a:endParaRPr lang="en-US" sz="3400">
                  <a:latin typeface="Times New Roman" pitchFamily="18" charset="0"/>
                </a:endParaRPr>
              </a:p>
            </p:txBody>
          </p:sp>
          <p:sp>
            <p:nvSpPr>
              <p:cNvPr id="53318" name="Rectangle 197"/>
              <p:cNvSpPr>
                <a:spLocks noChangeArrowheads="1"/>
              </p:cNvSpPr>
              <p:nvPr/>
            </p:nvSpPr>
            <p:spPr bwMode="auto">
              <a:xfrm>
                <a:off x="2124" y="3803"/>
                <a:ext cx="96" cy="115"/>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a:t>
                </a:r>
                <a:endParaRPr lang="en-US" sz="3400">
                  <a:latin typeface="Times New Roman" pitchFamily="18" charset="0"/>
                </a:endParaRPr>
              </a:p>
            </p:txBody>
          </p:sp>
          <p:sp>
            <p:nvSpPr>
              <p:cNvPr id="53319" name="Rectangle 198"/>
              <p:cNvSpPr>
                <a:spLocks noChangeArrowheads="1"/>
              </p:cNvSpPr>
              <p:nvPr/>
            </p:nvSpPr>
            <p:spPr bwMode="auto">
              <a:xfrm>
                <a:off x="1577" y="3774"/>
                <a:ext cx="499" cy="157"/>
              </a:xfrm>
              <a:prstGeom prst="rect">
                <a:avLst/>
              </a:prstGeom>
              <a:solidFill>
                <a:srgbClr val="808080"/>
              </a:solidFill>
              <a:ln w="9525">
                <a:noFill/>
                <a:miter lim="800000"/>
                <a:headEnd/>
                <a:tailEnd/>
              </a:ln>
            </p:spPr>
            <p:txBody>
              <a:bodyPr/>
              <a:lstStyle/>
              <a:p>
                <a:pPr eaLnBrk="0" hangingPunct="0"/>
                <a:endParaRPr lang="en-US"/>
              </a:p>
            </p:txBody>
          </p:sp>
          <p:sp>
            <p:nvSpPr>
              <p:cNvPr id="53320" name="Rectangle 199"/>
              <p:cNvSpPr>
                <a:spLocks noChangeArrowheads="1"/>
              </p:cNvSpPr>
              <p:nvPr/>
            </p:nvSpPr>
            <p:spPr bwMode="auto">
              <a:xfrm>
                <a:off x="1626" y="3803"/>
                <a:ext cx="96" cy="115"/>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a:t>
                </a:r>
                <a:endParaRPr lang="en-US" sz="3400">
                  <a:latin typeface="Times New Roman" pitchFamily="18" charset="0"/>
                </a:endParaRPr>
              </a:p>
            </p:txBody>
          </p:sp>
          <p:sp>
            <p:nvSpPr>
              <p:cNvPr id="53321" name="Rectangle 200"/>
              <p:cNvSpPr>
                <a:spLocks noChangeArrowheads="1"/>
              </p:cNvSpPr>
              <p:nvPr/>
            </p:nvSpPr>
            <p:spPr bwMode="auto">
              <a:xfrm>
                <a:off x="4206" y="3393"/>
                <a:ext cx="143"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Pass</a:t>
                </a:r>
                <a:endParaRPr lang="en-US" sz="3400">
                  <a:latin typeface="Times New Roman" pitchFamily="18" charset="0"/>
                </a:endParaRPr>
              </a:p>
            </p:txBody>
          </p:sp>
          <p:sp>
            <p:nvSpPr>
              <p:cNvPr id="53322" name="Rectangle 201"/>
              <p:cNvSpPr>
                <a:spLocks noChangeArrowheads="1"/>
              </p:cNvSpPr>
              <p:nvPr/>
            </p:nvSpPr>
            <p:spPr bwMode="auto">
              <a:xfrm>
                <a:off x="4206" y="3189"/>
                <a:ext cx="143"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Pass</a:t>
                </a:r>
                <a:endParaRPr lang="en-US" sz="3400">
                  <a:latin typeface="Times New Roman" pitchFamily="18" charset="0"/>
                </a:endParaRPr>
              </a:p>
            </p:txBody>
          </p:sp>
          <p:sp>
            <p:nvSpPr>
              <p:cNvPr id="53323" name="Rectangle 202"/>
              <p:cNvSpPr>
                <a:spLocks noChangeArrowheads="1"/>
              </p:cNvSpPr>
              <p:nvPr/>
            </p:nvSpPr>
            <p:spPr bwMode="auto">
              <a:xfrm>
                <a:off x="4206" y="2730"/>
                <a:ext cx="296"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Criteria #3</a:t>
                </a:r>
                <a:endParaRPr lang="en-US" sz="3400">
                  <a:latin typeface="Times New Roman" pitchFamily="18" charset="0"/>
                </a:endParaRPr>
              </a:p>
            </p:txBody>
          </p:sp>
          <p:sp>
            <p:nvSpPr>
              <p:cNvPr id="53324" name="Rectangle 203"/>
              <p:cNvSpPr>
                <a:spLocks noChangeArrowheads="1"/>
              </p:cNvSpPr>
              <p:nvPr/>
            </p:nvSpPr>
            <p:spPr bwMode="auto">
              <a:xfrm>
                <a:off x="4206" y="2825"/>
                <a:ext cx="321"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(Pass/Fail/ </a:t>
                </a:r>
                <a:endParaRPr lang="en-US" sz="3400">
                  <a:latin typeface="Times New Roman" pitchFamily="18" charset="0"/>
                </a:endParaRPr>
              </a:p>
            </p:txBody>
          </p:sp>
          <p:sp>
            <p:nvSpPr>
              <p:cNvPr id="53325" name="Rectangle 204"/>
              <p:cNvSpPr>
                <a:spLocks noChangeArrowheads="1"/>
              </p:cNvSpPr>
              <p:nvPr/>
            </p:nvSpPr>
            <p:spPr bwMode="auto">
              <a:xfrm>
                <a:off x="4206" y="2904"/>
                <a:ext cx="350"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Researcher </a:t>
                </a:r>
                <a:endParaRPr lang="en-US" sz="3400">
                  <a:latin typeface="Times New Roman" pitchFamily="18" charset="0"/>
                </a:endParaRPr>
              </a:p>
            </p:txBody>
          </p:sp>
          <p:sp>
            <p:nvSpPr>
              <p:cNvPr id="53326" name="Rectangle 205"/>
              <p:cNvSpPr>
                <a:spLocks noChangeArrowheads="1"/>
              </p:cNvSpPr>
              <p:nvPr/>
            </p:nvSpPr>
            <p:spPr bwMode="auto">
              <a:xfrm>
                <a:off x="4206" y="2983"/>
                <a:ext cx="276"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Needs to </a:t>
                </a:r>
                <a:endParaRPr lang="en-US" sz="3400">
                  <a:latin typeface="Times New Roman" pitchFamily="18" charset="0"/>
                </a:endParaRPr>
              </a:p>
            </p:txBody>
          </p:sp>
          <p:sp>
            <p:nvSpPr>
              <p:cNvPr id="53327" name="Rectangle 206"/>
              <p:cNvSpPr>
                <a:spLocks noChangeArrowheads="1"/>
              </p:cNvSpPr>
              <p:nvPr/>
            </p:nvSpPr>
            <p:spPr bwMode="auto">
              <a:xfrm>
                <a:off x="4206" y="3062"/>
                <a:ext cx="272"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Evaluate)</a:t>
                </a:r>
                <a:endParaRPr lang="en-US" sz="3400">
                  <a:latin typeface="Times New Roman" pitchFamily="18" charset="0"/>
                </a:endParaRPr>
              </a:p>
            </p:txBody>
          </p:sp>
          <p:sp>
            <p:nvSpPr>
              <p:cNvPr id="53328" name="Rectangle 207"/>
              <p:cNvSpPr>
                <a:spLocks noChangeArrowheads="1"/>
              </p:cNvSpPr>
              <p:nvPr/>
            </p:nvSpPr>
            <p:spPr bwMode="auto">
              <a:xfrm>
                <a:off x="4675" y="3391"/>
                <a:ext cx="96" cy="115"/>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a:t>
                </a:r>
                <a:endParaRPr lang="en-US" sz="3400">
                  <a:latin typeface="Times New Roman" pitchFamily="18" charset="0"/>
                </a:endParaRPr>
              </a:p>
            </p:txBody>
          </p:sp>
          <p:sp>
            <p:nvSpPr>
              <p:cNvPr id="53329" name="Rectangle 208"/>
              <p:cNvSpPr>
                <a:spLocks noChangeArrowheads="1"/>
              </p:cNvSpPr>
              <p:nvPr/>
            </p:nvSpPr>
            <p:spPr bwMode="auto">
              <a:xfrm>
                <a:off x="4675" y="3186"/>
                <a:ext cx="96" cy="115"/>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a:t>
                </a:r>
                <a:endParaRPr lang="en-US" sz="3400">
                  <a:latin typeface="Times New Roman" pitchFamily="18" charset="0"/>
                </a:endParaRPr>
              </a:p>
            </p:txBody>
          </p:sp>
          <p:sp>
            <p:nvSpPr>
              <p:cNvPr id="53330" name="Rectangle 209"/>
              <p:cNvSpPr>
                <a:spLocks noChangeArrowheads="1"/>
              </p:cNvSpPr>
              <p:nvPr/>
            </p:nvSpPr>
            <p:spPr bwMode="auto">
              <a:xfrm>
                <a:off x="4675" y="2729"/>
                <a:ext cx="96" cy="115"/>
              </a:xfrm>
              <a:prstGeom prst="rect">
                <a:avLst/>
              </a:prstGeom>
              <a:noFill/>
              <a:ln w="9525">
                <a:noFill/>
                <a:miter lim="800000"/>
                <a:headEnd/>
                <a:tailEnd/>
              </a:ln>
            </p:spPr>
            <p:txBody>
              <a:bodyPr wrap="none" lIns="0" tIns="0" rIns="0" bIns="0">
                <a:spAutoFit/>
              </a:bodyPr>
              <a:lstStyle/>
              <a:p>
                <a:r>
                  <a:rPr lang="en-US" sz="1200" b="1">
                    <a:solidFill>
                      <a:srgbClr val="000000"/>
                    </a:solidFill>
                    <a:latin typeface="Arial" charset="0"/>
                  </a:rPr>
                  <a:t>…</a:t>
                </a:r>
                <a:endParaRPr lang="en-US" sz="3400">
                  <a:latin typeface="Times New Roman" pitchFamily="18" charset="0"/>
                </a:endParaRPr>
              </a:p>
            </p:txBody>
          </p:sp>
          <p:sp>
            <p:nvSpPr>
              <p:cNvPr id="53331" name="Rectangle 210"/>
              <p:cNvSpPr>
                <a:spLocks noChangeArrowheads="1"/>
              </p:cNvSpPr>
              <p:nvPr/>
            </p:nvSpPr>
            <p:spPr bwMode="auto">
              <a:xfrm>
                <a:off x="3618" y="3393"/>
                <a:ext cx="103"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Fail</a:t>
                </a:r>
                <a:endParaRPr lang="en-US" sz="3400">
                  <a:latin typeface="Times New Roman" pitchFamily="18" charset="0"/>
                </a:endParaRPr>
              </a:p>
            </p:txBody>
          </p:sp>
          <p:sp>
            <p:nvSpPr>
              <p:cNvPr id="53332" name="Rectangle 211"/>
              <p:cNvSpPr>
                <a:spLocks noChangeArrowheads="1"/>
              </p:cNvSpPr>
              <p:nvPr/>
            </p:nvSpPr>
            <p:spPr bwMode="auto">
              <a:xfrm>
                <a:off x="3094" y="3393"/>
                <a:ext cx="143"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Pass</a:t>
                </a:r>
                <a:endParaRPr lang="en-US" sz="3400">
                  <a:latin typeface="Times New Roman" pitchFamily="18" charset="0"/>
                </a:endParaRPr>
              </a:p>
            </p:txBody>
          </p:sp>
          <p:sp>
            <p:nvSpPr>
              <p:cNvPr id="53333" name="Rectangle 212"/>
              <p:cNvSpPr>
                <a:spLocks noChangeArrowheads="1"/>
              </p:cNvSpPr>
              <p:nvPr/>
            </p:nvSpPr>
            <p:spPr bwMode="auto">
              <a:xfrm>
                <a:off x="2623" y="3393"/>
                <a:ext cx="318"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3/8 criteria </a:t>
                </a:r>
                <a:endParaRPr lang="en-US" sz="3400">
                  <a:latin typeface="Times New Roman" pitchFamily="18" charset="0"/>
                </a:endParaRPr>
              </a:p>
            </p:txBody>
          </p:sp>
          <p:sp>
            <p:nvSpPr>
              <p:cNvPr id="53334" name="Rectangle 213"/>
              <p:cNvSpPr>
                <a:spLocks noChangeArrowheads="1"/>
              </p:cNvSpPr>
              <p:nvPr/>
            </p:nvSpPr>
            <p:spPr bwMode="auto">
              <a:xfrm>
                <a:off x="2623" y="3472"/>
                <a:ext cx="107"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met</a:t>
                </a:r>
                <a:endParaRPr lang="en-US" sz="3400">
                  <a:latin typeface="Times New Roman" pitchFamily="18" charset="0"/>
                </a:endParaRPr>
              </a:p>
            </p:txBody>
          </p:sp>
          <p:sp>
            <p:nvSpPr>
              <p:cNvPr id="53335" name="Rectangle 214"/>
              <p:cNvSpPr>
                <a:spLocks noChangeArrowheads="1"/>
              </p:cNvSpPr>
              <p:nvPr/>
            </p:nvSpPr>
            <p:spPr bwMode="auto">
              <a:xfrm>
                <a:off x="2124" y="3393"/>
                <a:ext cx="100"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No </a:t>
                </a:r>
                <a:endParaRPr lang="en-US" sz="3400">
                  <a:latin typeface="Times New Roman" pitchFamily="18" charset="0"/>
                </a:endParaRPr>
              </a:p>
            </p:txBody>
          </p:sp>
          <p:sp>
            <p:nvSpPr>
              <p:cNvPr id="53336" name="Rectangle 215"/>
              <p:cNvSpPr>
                <a:spLocks noChangeArrowheads="1"/>
              </p:cNvSpPr>
              <p:nvPr/>
            </p:nvSpPr>
            <p:spPr bwMode="auto">
              <a:xfrm>
                <a:off x="1577" y="3364"/>
                <a:ext cx="499" cy="205"/>
              </a:xfrm>
              <a:prstGeom prst="rect">
                <a:avLst/>
              </a:prstGeom>
              <a:solidFill>
                <a:srgbClr val="808080"/>
              </a:solidFill>
              <a:ln w="9525">
                <a:noFill/>
                <a:miter lim="800000"/>
                <a:headEnd/>
                <a:tailEnd/>
              </a:ln>
            </p:spPr>
            <p:txBody>
              <a:bodyPr/>
              <a:lstStyle/>
              <a:p>
                <a:pPr eaLnBrk="0" hangingPunct="0"/>
                <a:endParaRPr lang="en-US"/>
              </a:p>
            </p:txBody>
          </p:sp>
          <p:sp>
            <p:nvSpPr>
              <p:cNvPr id="53337" name="Rectangle 216"/>
              <p:cNvSpPr>
                <a:spLocks noChangeArrowheads="1"/>
              </p:cNvSpPr>
              <p:nvPr/>
            </p:nvSpPr>
            <p:spPr bwMode="auto">
              <a:xfrm>
                <a:off x="1626" y="3393"/>
                <a:ext cx="252"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0022222</a:t>
                </a:r>
                <a:endParaRPr lang="en-US" sz="3400">
                  <a:latin typeface="Times New Roman" pitchFamily="18" charset="0"/>
                </a:endParaRPr>
              </a:p>
            </p:txBody>
          </p:sp>
          <p:sp>
            <p:nvSpPr>
              <p:cNvPr id="53338" name="Rectangle 217"/>
              <p:cNvSpPr>
                <a:spLocks noChangeArrowheads="1"/>
              </p:cNvSpPr>
              <p:nvPr/>
            </p:nvSpPr>
            <p:spPr bwMode="auto">
              <a:xfrm>
                <a:off x="3618" y="3189"/>
                <a:ext cx="143"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Pass</a:t>
                </a:r>
                <a:endParaRPr lang="en-US" sz="3400">
                  <a:latin typeface="Times New Roman" pitchFamily="18" charset="0"/>
                </a:endParaRPr>
              </a:p>
            </p:txBody>
          </p:sp>
          <p:sp>
            <p:nvSpPr>
              <p:cNvPr id="53339" name="Rectangle 218"/>
              <p:cNvSpPr>
                <a:spLocks noChangeArrowheads="1"/>
              </p:cNvSpPr>
              <p:nvPr/>
            </p:nvSpPr>
            <p:spPr bwMode="auto">
              <a:xfrm>
                <a:off x="3618" y="2730"/>
                <a:ext cx="396"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No Criteria #2</a:t>
                </a:r>
                <a:endParaRPr lang="en-US" sz="3400">
                  <a:latin typeface="Times New Roman" pitchFamily="18" charset="0"/>
                </a:endParaRPr>
              </a:p>
            </p:txBody>
          </p:sp>
          <p:sp>
            <p:nvSpPr>
              <p:cNvPr id="53340" name="Rectangle 219"/>
              <p:cNvSpPr>
                <a:spLocks noChangeArrowheads="1"/>
              </p:cNvSpPr>
              <p:nvPr/>
            </p:nvSpPr>
            <p:spPr bwMode="auto">
              <a:xfrm>
                <a:off x="3618" y="2825"/>
                <a:ext cx="321"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(Pass/Fail/ </a:t>
                </a:r>
                <a:endParaRPr lang="en-US" sz="3400">
                  <a:latin typeface="Times New Roman" pitchFamily="18" charset="0"/>
                </a:endParaRPr>
              </a:p>
            </p:txBody>
          </p:sp>
          <p:sp>
            <p:nvSpPr>
              <p:cNvPr id="53341" name="Rectangle 220"/>
              <p:cNvSpPr>
                <a:spLocks noChangeArrowheads="1"/>
              </p:cNvSpPr>
              <p:nvPr/>
            </p:nvSpPr>
            <p:spPr bwMode="auto">
              <a:xfrm>
                <a:off x="3618" y="2904"/>
                <a:ext cx="350"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Researcher </a:t>
                </a:r>
                <a:endParaRPr lang="en-US" sz="3400">
                  <a:latin typeface="Times New Roman" pitchFamily="18" charset="0"/>
                </a:endParaRPr>
              </a:p>
            </p:txBody>
          </p:sp>
          <p:sp>
            <p:nvSpPr>
              <p:cNvPr id="53342" name="Rectangle 221"/>
              <p:cNvSpPr>
                <a:spLocks noChangeArrowheads="1"/>
              </p:cNvSpPr>
              <p:nvPr/>
            </p:nvSpPr>
            <p:spPr bwMode="auto">
              <a:xfrm>
                <a:off x="3618" y="2983"/>
                <a:ext cx="276"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Needs to </a:t>
                </a:r>
                <a:endParaRPr lang="en-US" sz="3400">
                  <a:latin typeface="Times New Roman" pitchFamily="18" charset="0"/>
                </a:endParaRPr>
              </a:p>
            </p:txBody>
          </p:sp>
          <p:sp>
            <p:nvSpPr>
              <p:cNvPr id="53343" name="Rectangle 222"/>
              <p:cNvSpPr>
                <a:spLocks noChangeArrowheads="1"/>
              </p:cNvSpPr>
              <p:nvPr/>
            </p:nvSpPr>
            <p:spPr bwMode="auto">
              <a:xfrm>
                <a:off x="3618" y="3062"/>
                <a:ext cx="272"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Evaluate)</a:t>
                </a:r>
                <a:endParaRPr lang="en-US" sz="3400">
                  <a:latin typeface="Times New Roman" pitchFamily="18" charset="0"/>
                </a:endParaRPr>
              </a:p>
            </p:txBody>
          </p:sp>
          <p:sp>
            <p:nvSpPr>
              <p:cNvPr id="53344" name="Rectangle 223"/>
              <p:cNvSpPr>
                <a:spLocks noChangeArrowheads="1"/>
              </p:cNvSpPr>
              <p:nvPr/>
            </p:nvSpPr>
            <p:spPr bwMode="auto">
              <a:xfrm>
                <a:off x="3094" y="3189"/>
                <a:ext cx="161"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Pass </a:t>
                </a:r>
                <a:endParaRPr lang="en-US" sz="3400">
                  <a:latin typeface="Times New Roman" pitchFamily="18" charset="0"/>
                </a:endParaRPr>
              </a:p>
            </p:txBody>
          </p:sp>
          <p:sp>
            <p:nvSpPr>
              <p:cNvPr id="53345" name="Rectangle 224"/>
              <p:cNvSpPr>
                <a:spLocks noChangeArrowheads="1"/>
              </p:cNvSpPr>
              <p:nvPr/>
            </p:nvSpPr>
            <p:spPr bwMode="auto">
              <a:xfrm>
                <a:off x="2623" y="3189"/>
                <a:ext cx="318"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6/8 criteria </a:t>
                </a:r>
                <a:endParaRPr lang="en-US" sz="3400">
                  <a:latin typeface="Times New Roman" pitchFamily="18" charset="0"/>
                </a:endParaRPr>
              </a:p>
            </p:txBody>
          </p:sp>
          <p:sp>
            <p:nvSpPr>
              <p:cNvPr id="53346" name="Rectangle 225"/>
              <p:cNvSpPr>
                <a:spLocks noChangeArrowheads="1"/>
              </p:cNvSpPr>
              <p:nvPr/>
            </p:nvSpPr>
            <p:spPr bwMode="auto">
              <a:xfrm>
                <a:off x="2623" y="3268"/>
                <a:ext cx="107"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met</a:t>
                </a:r>
                <a:endParaRPr lang="en-US" sz="3400">
                  <a:latin typeface="Times New Roman" pitchFamily="18" charset="0"/>
                </a:endParaRPr>
              </a:p>
            </p:txBody>
          </p:sp>
          <p:sp>
            <p:nvSpPr>
              <p:cNvPr id="53347" name="Rectangle 226"/>
              <p:cNvSpPr>
                <a:spLocks noChangeArrowheads="1"/>
              </p:cNvSpPr>
              <p:nvPr/>
            </p:nvSpPr>
            <p:spPr bwMode="auto">
              <a:xfrm>
                <a:off x="2124" y="3189"/>
                <a:ext cx="111"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Yes</a:t>
                </a:r>
                <a:endParaRPr lang="en-US" sz="3400">
                  <a:latin typeface="Times New Roman" pitchFamily="18" charset="0"/>
                </a:endParaRPr>
              </a:p>
            </p:txBody>
          </p:sp>
          <p:sp>
            <p:nvSpPr>
              <p:cNvPr id="53348" name="Rectangle 227"/>
              <p:cNvSpPr>
                <a:spLocks noChangeArrowheads="1"/>
              </p:cNvSpPr>
              <p:nvPr/>
            </p:nvSpPr>
            <p:spPr bwMode="auto">
              <a:xfrm>
                <a:off x="1577" y="3159"/>
                <a:ext cx="499" cy="205"/>
              </a:xfrm>
              <a:prstGeom prst="rect">
                <a:avLst/>
              </a:prstGeom>
              <a:solidFill>
                <a:srgbClr val="808080"/>
              </a:solidFill>
              <a:ln w="9525">
                <a:noFill/>
                <a:miter lim="800000"/>
                <a:headEnd/>
                <a:tailEnd/>
              </a:ln>
            </p:spPr>
            <p:txBody>
              <a:bodyPr/>
              <a:lstStyle/>
              <a:p>
                <a:pPr eaLnBrk="0" hangingPunct="0"/>
                <a:endParaRPr lang="en-US"/>
              </a:p>
            </p:txBody>
          </p:sp>
          <p:sp>
            <p:nvSpPr>
              <p:cNvPr id="53349" name="Rectangle 228"/>
              <p:cNvSpPr>
                <a:spLocks noChangeArrowheads="1"/>
              </p:cNvSpPr>
              <p:nvPr/>
            </p:nvSpPr>
            <p:spPr bwMode="auto">
              <a:xfrm>
                <a:off x="1626" y="3189"/>
                <a:ext cx="252"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0011111</a:t>
                </a:r>
                <a:endParaRPr lang="en-US" sz="3400">
                  <a:latin typeface="Times New Roman" pitchFamily="18" charset="0"/>
                </a:endParaRPr>
              </a:p>
            </p:txBody>
          </p:sp>
          <p:sp>
            <p:nvSpPr>
              <p:cNvPr id="53350" name="Rectangle 229"/>
              <p:cNvSpPr>
                <a:spLocks noChangeArrowheads="1"/>
              </p:cNvSpPr>
              <p:nvPr/>
            </p:nvSpPr>
            <p:spPr bwMode="auto">
              <a:xfrm>
                <a:off x="3094" y="2730"/>
                <a:ext cx="296"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Criteria #1</a:t>
                </a:r>
                <a:endParaRPr lang="en-US" sz="3400">
                  <a:latin typeface="Times New Roman" pitchFamily="18" charset="0"/>
                </a:endParaRPr>
              </a:p>
            </p:txBody>
          </p:sp>
          <p:sp>
            <p:nvSpPr>
              <p:cNvPr id="53351" name="Rectangle 230"/>
              <p:cNvSpPr>
                <a:spLocks noChangeArrowheads="1"/>
              </p:cNvSpPr>
              <p:nvPr/>
            </p:nvSpPr>
            <p:spPr bwMode="auto">
              <a:xfrm>
                <a:off x="3094" y="2825"/>
                <a:ext cx="321"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(Pass/Fail/ </a:t>
                </a:r>
                <a:endParaRPr lang="en-US" sz="3400">
                  <a:latin typeface="Times New Roman" pitchFamily="18" charset="0"/>
                </a:endParaRPr>
              </a:p>
            </p:txBody>
          </p:sp>
          <p:sp>
            <p:nvSpPr>
              <p:cNvPr id="53352" name="Rectangle 231"/>
              <p:cNvSpPr>
                <a:spLocks noChangeArrowheads="1"/>
              </p:cNvSpPr>
              <p:nvPr/>
            </p:nvSpPr>
            <p:spPr bwMode="auto">
              <a:xfrm>
                <a:off x="3094" y="2904"/>
                <a:ext cx="350"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Researcher </a:t>
                </a:r>
                <a:endParaRPr lang="en-US" sz="3400">
                  <a:latin typeface="Times New Roman" pitchFamily="18" charset="0"/>
                </a:endParaRPr>
              </a:p>
            </p:txBody>
          </p:sp>
          <p:sp>
            <p:nvSpPr>
              <p:cNvPr id="53353" name="Rectangle 232"/>
              <p:cNvSpPr>
                <a:spLocks noChangeArrowheads="1"/>
              </p:cNvSpPr>
              <p:nvPr/>
            </p:nvSpPr>
            <p:spPr bwMode="auto">
              <a:xfrm>
                <a:off x="3094" y="2983"/>
                <a:ext cx="276"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Needs to </a:t>
                </a:r>
                <a:endParaRPr lang="en-US" sz="3400">
                  <a:latin typeface="Times New Roman" pitchFamily="18" charset="0"/>
                </a:endParaRPr>
              </a:p>
            </p:txBody>
          </p:sp>
          <p:sp>
            <p:nvSpPr>
              <p:cNvPr id="53354" name="Rectangle 233"/>
              <p:cNvSpPr>
                <a:spLocks noChangeArrowheads="1"/>
              </p:cNvSpPr>
              <p:nvPr/>
            </p:nvSpPr>
            <p:spPr bwMode="auto">
              <a:xfrm>
                <a:off x="3094" y="3062"/>
                <a:ext cx="272"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Evaluate)</a:t>
                </a:r>
                <a:endParaRPr lang="en-US" sz="3400">
                  <a:latin typeface="Times New Roman" pitchFamily="18" charset="0"/>
                </a:endParaRPr>
              </a:p>
            </p:txBody>
          </p:sp>
          <p:sp>
            <p:nvSpPr>
              <p:cNvPr id="53355" name="Rectangle 234"/>
              <p:cNvSpPr>
                <a:spLocks noChangeArrowheads="1"/>
              </p:cNvSpPr>
              <p:nvPr/>
            </p:nvSpPr>
            <p:spPr bwMode="auto">
              <a:xfrm>
                <a:off x="2623" y="2730"/>
                <a:ext cx="278"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 Criteria </a:t>
                </a:r>
                <a:endParaRPr lang="en-US" sz="3400">
                  <a:latin typeface="Times New Roman" pitchFamily="18" charset="0"/>
                </a:endParaRPr>
              </a:p>
            </p:txBody>
          </p:sp>
          <p:sp>
            <p:nvSpPr>
              <p:cNvPr id="53356" name="Rectangle 235"/>
              <p:cNvSpPr>
                <a:spLocks noChangeArrowheads="1"/>
              </p:cNvSpPr>
              <p:nvPr/>
            </p:nvSpPr>
            <p:spPr bwMode="auto">
              <a:xfrm>
                <a:off x="2623" y="2809"/>
                <a:ext cx="322"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Met / Total </a:t>
                </a:r>
                <a:endParaRPr lang="en-US" sz="3400">
                  <a:latin typeface="Times New Roman" pitchFamily="18" charset="0"/>
                </a:endParaRPr>
              </a:p>
            </p:txBody>
          </p:sp>
          <p:sp>
            <p:nvSpPr>
              <p:cNvPr id="53357" name="Rectangle 236"/>
              <p:cNvSpPr>
                <a:spLocks noChangeArrowheads="1"/>
              </p:cNvSpPr>
              <p:nvPr/>
            </p:nvSpPr>
            <p:spPr bwMode="auto">
              <a:xfrm>
                <a:off x="2623" y="2888"/>
                <a:ext cx="292"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Criteria in </a:t>
                </a:r>
                <a:endParaRPr lang="en-US" sz="3400">
                  <a:latin typeface="Times New Roman" pitchFamily="18" charset="0"/>
                </a:endParaRPr>
              </a:p>
            </p:txBody>
          </p:sp>
          <p:sp>
            <p:nvSpPr>
              <p:cNvPr id="53358" name="Rectangle 237"/>
              <p:cNvSpPr>
                <a:spLocks noChangeArrowheads="1"/>
              </p:cNvSpPr>
              <p:nvPr/>
            </p:nvSpPr>
            <p:spPr bwMode="auto">
              <a:xfrm>
                <a:off x="2623" y="2967"/>
                <a:ext cx="236"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Protocol</a:t>
                </a:r>
                <a:endParaRPr lang="en-US" sz="3400">
                  <a:latin typeface="Times New Roman" pitchFamily="18" charset="0"/>
                </a:endParaRPr>
              </a:p>
            </p:txBody>
          </p:sp>
          <p:sp>
            <p:nvSpPr>
              <p:cNvPr id="53359" name="Rectangle 238"/>
              <p:cNvSpPr>
                <a:spLocks noChangeArrowheads="1"/>
              </p:cNvSpPr>
              <p:nvPr/>
            </p:nvSpPr>
            <p:spPr bwMode="auto">
              <a:xfrm>
                <a:off x="2124" y="2730"/>
                <a:ext cx="315"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Potentially </a:t>
                </a:r>
                <a:endParaRPr lang="en-US" sz="3400">
                  <a:latin typeface="Times New Roman" pitchFamily="18" charset="0"/>
                </a:endParaRPr>
              </a:p>
            </p:txBody>
          </p:sp>
          <p:sp>
            <p:nvSpPr>
              <p:cNvPr id="53360" name="Rectangle 239"/>
              <p:cNvSpPr>
                <a:spLocks noChangeArrowheads="1"/>
              </p:cNvSpPr>
              <p:nvPr/>
            </p:nvSpPr>
            <p:spPr bwMode="auto">
              <a:xfrm>
                <a:off x="2124" y="2809"/>
                <a:ext cx="318"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Eligible for </a:t>
                </a:r>
                <a:endParaRPr lang="en-US" sz="3400">
                  <a:latin typeface="Times New Roman" pitchFamily="18" charset="0"/>
                </a:endParaRPr>
              </a:p>
            </p:txBody>
          </p:sp>
          <p:sp>
            <p:nvSpPr>
              <p:cNvPr id="53361" name="Rectangle 240"/>
              <p:cNvSpPr>
                <a:spLocks noChangeArrowheads="1"/>
              </p:cNvSpPr>
              <p:nvPr/>
            </p:nvSpPr>
            <p:spPr bwMode="auto">
              <a:xfrm>
                <a:off x="2124" y="2888"/>
                <a:ext cx="236"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Protocol</a:t>
                </a:r>
                <a:endParaRPr lang="en-US" sz="3400">
                  <a:latin typeface="Times New Roman" pitchFamily="18" charset="0"/>
                </a:endParaRPr>
              </a:p>
            </p:txBody>
          </p:sp>
          <p:sp>
            <p:nvSpPr>
              <p:cNvPr id="53362" name="Rectangle 241"/>
              <p:cNvSpPr>
                <a:spLocks noChangeArrowheads="1"/>
              </p:cNvSpPr>
              <p:nvPr/>
            </p:nvSpPr>
            <p:spPr bwMode="auto">
              <a:xfrm>
                <a:off x="1577" y="2701"/>
                <a:ext cx="499" cy="458"/>
              </a:xfrm>
              <a:prstGeom prst="rect">
                <a:avLst/>
              </a:prstGeom>
              <a:solidFill>
                <a:srgbClr val="808080"/>
              </a:solidFill>
              <a:ln w="9525">
                <a:noFill/>
                <a:miter lim="800000"/>
                <a:headEnd/>
                <a:tailEnd/>
              </a:ln>
            </p:spPr>
            <p:txBody>
              <a:bodyPr/>
              <a:lstStyle/>
              <a:p>
                <a:pPr eaLnBrk="0" hangingPunct="0"/>
                <a:endParaRPr lang="en-US"/>
              </a:p>
            </p:txBody>
          </p:sp>
          <p:sp>
            <p:nvSpPr>
              <p:cNvPr id="53363" name="Rectangle 242"/>
              <p:cNvSpPr>
                <a:spLocks noChangeArrowheads="1"/>
              </p:cNvSpPr>
              <p:nvPr/>
            </p:nvSpPr>
            <p:spPr bwMode="auto">
              <a:xfrm>
                <a:off x="1626" y="2730"/>
                <a:ext cx="372" cy="77"/>
              </a:xfrm>
              <a:prstGeom prst="rect">
                <a:avLst/>
              </a:prstGeom>
              <a:noFill/>
              <a:ln w="9525">
                <a:noFill/>
                <a:miter lim="800000"/>
                <a:headEnd/>
                <a:tailEnd/>
              </a:ln>
            </p:spPr>
            <p:txBody>
              <a:bodyPr wrap="none" lIns="0" tIns="0" rIns="0" bIns="0">
                <a:spAutoFit/>
              </a:bodyPr>
              <a:lstStyle/>
              <a:p>
                <a:r>
                  <a:rPr lang="en-US" sz="800">
                    <a:solidFill>
                      <a:srgbClr val="000000"/>
                    </a:solidFill>
                    <a:latin typeface="Arial" charset="0"/>
                  </a:rPr>
                  <a:t>Patient MR #</a:t>
                </a:r>
                <a:endParaRPr lang="en-US" sz="3400">
                  <a:latin typeface="Times New Roman" pitchFamily="18" charset="0"/>
                </a:endParaRPr>
              </a:p>
            </p:txBody>
          </p:sp>
          <p:sp>
            <p:nvSpPr>
              <p:cNvPr id="53364" name="Line 243"/>
              <p:cNvSpPr>
                <a:spLocks noChangeShapeType="1"/>
              </p:cNvSpPr>
              <p:nvPr/>
            </p:nvSpPr>
            <p:spPr bwMode="auto">
              <a:xfrm>
                <a:off x="1577" y="2701"/>
                <a:ext cx="3247" cy="0"/>
              </a:xfrm>
              <a:prstGeom prst="line">
                <a:avLst/>
              </a:prstGeom>
              <a:noFill/>
              <a:ln w="23813" cap="sq">
                <a:solidFill>
                  <a:srgbClr val="000000"/>
                </a:solidFill>
                <a:round/>
                <a:headEnd/>
                <a:tailEnd/>
              </a:ln>
            </p:spPr>
            <p:txBody>
              <a:bodyPr/>
              <a:lstStyle/>
              <a:p>
                <a:endParaRPr lang="en-US"/>
              </a:p>
            </p:txBody>
          </p:sp>
          <p:sp>
            <p:nvSpPr>
              <p:cNvPr id="53365" name="Line 244"/>
              <p:cNvSpPr>
                <a:spLocks noChangeShapeType="1"/>
              </p:cNvSpPr>
              <p:nvPr/>
            </p:nvSpPr>
            <p:spPr bwMode="auto">
              <a:xfrm>
                <a:off x="1577" y="3159"/>
                <a:ext cx="3247" cy="0"/>
              </a:xfrm>
              <a:prstGeom prst="line">
                <a:avLst/>
              </a:prstGeom>
              <a:noFill/>
              <a:ln w="11113">
                <a:solidFill>
                  <a:srgbClr val="000000"/>
                </a:solidFill>
                <a:round/>
                <a:headEnd/>
                <a:tailEnd/>
              </a:ln>
            </p:spPr>
            <p:txBody>
              <a:bodyPr/>
              <a:lstStyle/>
              <a:p>
                <a:endParaRPr lang="en-US"/>
              </a:p>
            </p:txBody>
          </p:sp>
          <p:sp>
            <p:nvSpPr>
              <p:cNvPr id="53366" name="Line 245"/>
              <p:cNvSpPr>
                <a:spLocks noChangeShapeType="1"/>
              </p:cNvSpPr>
              <p:nvPr/>
            </p:nvSpPr>
            <p:spPr bwMode="auto">
              <a:xfrm>
                <a:off x="1577" y="3364"/>
                <a:ext cx="3247" cy="0"/>
              </a:xfrm>
              <a:prstGeom prst="line">
                <a:avLst/>
              </a:prstGeom>
              <a:noFill/>
              <a:ln w="11113">
                <a:solidFill>
                  <a:srgbClr val="000000"/>
                </a:solidFill>
                <a:round/>
                <a:headEnd/>
                <a:tailEnd/>
              </a:ln>
            </p:spPr>
            <p:txBody>
              <a:bodyPr/>
              <a:lstStyle/>
              <a:p>
                <a:endParaRPr lang="en-US"/>
              </a:p>
            </p:txBody>
          </p:sp>
          <p:sp>
            <p:nvSpPr>
              <p:cNvPr id="53367" name="Line 246"/>
              <p:cNvSpPr>
                <a:spLocks noChangeShapeType="1"/>
              </p:cNvSpPr>
              <p:nvPr/>
            </p:nvSpPr>
            <p:spPr bwMode="auto">
              <a:xfrm>
                <a:off x="1577" y="3931"/>
                <a:ext cx="3247" cy="0"/>
              </a:xfrm>
              <a:prstGeom prst="line">
                <a:avLst/>
              </a:prstGeom>
              <a:noFill/>
              <a:ln w="23813" cap="sq">
                <a:solidFill>
                  <a:srgbClr val="000000"/>
                </a:solidFill>
                <a:round/>
                <a:headEnd/>
                <a:tailEnd/>
              </a:ln>
            </p:spPr>
            <p:txBody>
              <a:bodyPr/>
              <a:lstStyle/>
              <a:p>
                <a:endParaRPr lang="en-US"/>
              </a:p>
            </p:txBody>
          </p:sp>
          <p:sp>
            <p:nvSpPr>
              <p:cNvPr id="53368" name="Line 247"/>
              <p:cNvSpPr>
                <a:spLocks noChangeShapeType="1"/>
              </p:cNvSpPr>
              <p:nvPr/>
            </p:nvSpPr>
            <p:spPr bwMode="auto">
              <a:xfrm>
                <a:off x="1577" y="2701"/>
                <a:ext cx="0" cy="1230"/>
              </a:xfrm>
              <a:prstGeom prst="line">
                <a:avLst/>
              </a:prstGeom>
              <a:noFill/>
              <a:ln w="23813" cap="sq">
                <a:solidFill>
                  <a:srgbClr val="000000"/>
                </a:solidFill>
                <a:round/>
                <a:headEnd/>
                <a:tailEnd/>
              </a:ln>
            </p:spPr>
            <p:txBody>
              <a:bodyPr/>
              <a:lstStyle/>
              <a:p>
                <a:endParaRPr lang="en-US"/>
              </a:p>
            </p:txBody>
          </p:sp>
          <p:sp>
            <p:nvSpPr>
              <p:cNvPr id="53369" name="Line 248"/>
              <p:cNvSpPr>
                <a:spLocks noChangeShapeType="1"/>
              </p:cNvSpPr>
              <p:nvPr/>
            </p:nvSpPr>
            <p:spPr bwMode="auto">
              <a:xfrm>
                <a:off x="2076" y="2701"/>
                <a:ext cx="0" cy="1230"/>
              </a:xfrm>
              <a:prstGeom prst="line">
                <a:avLst/>
              </a:prstGeom>
              <a:noFill/>
              <a:ln w="11113">
                <a:solidFill>
                  <a:srgbClr val="000000"/>
                </a:solidFill>
                <a:round/>
                <a:headEnd/>
                <a:tailEnd/>
              </a:ln>
            </p:spPr>
            <p:txBody>
              <a:bodyPr/>
              <a:lstStyle/>
              <a:p>
                <a:endParaRPr lang="en-US"/>
              </a:p>
            </p:txBody>
          </p:sp>
          <p:sp>
            <p:nvSpPr>
              <p:cNvPr id="53370" name="Line 249"/>
              <p:cNvSpPr>
                <a:spLocks noChangeShapeType="1"/>
              </p:cNvSpPr>
              <p:nvPr/>
            </p:nvSpPr>
            <p:spPr bwMode="auto">
              <a:xfrm>
                <a:off x="2576" y="2701"/>
                <a:ext cx="0" cy="1230"/>
              </a:xfrm>
              <a:prstGeom prst="line">
                <a:avLst/>
              </a:prstGeom>
              <a:noFill/>
              <a:ln w="11113">
                <a:solidFill>
                  <a:srgbClr val="000000"/>
                </a:solidFill>
                <a:round/>
                <a:headEnd/>
                <a:tailEnd/>
              </a:ln>
            </p:spPr>
            <p:txBody>
              <a:bodyPr/>
              <a:lstStyle/>
              <a:p>
                <a:endParaRPr lang="en-US"/>
              </a:p>
            </p:txBody>
          </p:sp>
          <p:sp>
            <p:nvSpPr>
              <p:cNvPr id="53371" name="Line 250"/>
              <p:cNvSpPr>
                <a:spLocks noChangeShapeType="1"/>
              </p:cNvSpPr>
              <p:nvPr/>
            </p:nvSpPr>
            <p:spPr bwMode="auto">
              <a:xfrm>
                <a:off x="3045" y="2701"/>
                <a:ext cx="0" cy="1230"/>
              </a:xfrm>
              <a:prstGeom prst="line">
                <a:avLst/>
              </a:prstGeom>
              <a:noFill/>
              <a:ln w="11113">
                <a:solidFill>
                  <a:srgbClr val="000000"/>
                </a:solidFill>
                <a:round/>
                <a:headEnd/>
                <a:tailEnd/>
              </a:ln>
            </p:spPr>
            <p:txBody>
              <a:bodyPr/>
              <a:lstStyle/>
              <a:p>
                <a:endParaRPr lang="en-US"/>
              </a:p>
            </p:txBody>
          </p:sp>
          <p:sp>
            <p:nvSpPr>
              <p:cNvPr id="53372" name="Line 251"/>
              <p:cNvSpPr>
                <a:spLocks noChangeShapeType="1"/>
              </p:cNvSpPr>
              <p:nvPr/>
            </p:nvSpPr>
            <p:spPr bwMode="auto">
              <a:xfrm>
                <a:off x="3570" y="2701"/>
                <a:ext cx="0" cy="1230"/>
              </a:xfrm>
              <a:prstGeom prst="line">
                <a:avLst/>
              </a:prstGeom>
              <a:noFill/>
              <a:ln w="11113">
                <a:solidFill>
                  <a:srgbClr val="000000"/>
                </a:solidFill>
                <a:round/>
                <a:headEnd/>
                <a:tailEnd/>
              </a:ln>
            </p:spPr>
            <p:txBody>
              <a:bodyPr/>
              <a:lstStyle/>
              <a:p>
                <a:endParaRPr lang="en-US"/>
              </a:p>
            </p:txBody>
          </p:sp>
          <p:sp>
            <p:nvSpPr>
              <p:cNvPr id="53373" name="Line 252"/>
              <p:cNvSpPr>
                <a:spLocks noChangeShapeType="1"/>
              </p:cNvSpPr>
              <p:nvPr/>
            </p:nvSpPr>
            <p:spPr bwMode="auto">
              <a:xfrm>
                <a:off x="4824" y="2701"/>
                <a:ext cx="0" cy="1230"/>
              </a:xfrm>
              <a:prstGeom prst="line">
                <a:avLst/>
              </a:prstGeom>
              <a:noFill/>
              <a:ln w="23813" cap="sq">
                <a:solidFill>
                  <a:srgbClr val="000000"/>
                </a:solidFill>
                <a:round/>
                <a:headEnd/>
                <a:tailEnd/>
              </a:ln>
            </p:spPr>
            <p:txBody>
              <a:bodyPr/>
              <a:lstStyle/>
              <a:p>
                <a:endParaRPr lang="en-US"/>
              </a:p>
            </p:txBody>
          </p:sp>
          <p:sp>
            <p:nvSpPr>
              <p:cNvPr id="53374" name="Line 253"/>
              <p:cNvSpPr>
                <a:spLocks noChangeShapeType="1"/>
              </p:cNvSpPr>
              <p:nvPr/>
            </p:nvSpPr>
            <p:spPr bwMode="auto">
              <a:xfrm>
                <a:off x="4158" y="2701"/>
                <a:ext cx="0" cy="1230"/>
              </a:xfrm>
              <a:prstGeom prst="line">
                <a:avLst/>
              </a:prstGeom>
              <a:noFill/>
              <a:ln w="11113">
                <a:solidFill>
                  <a:srgbClr val="000000"/>
                </a:solidFill>
                <a:round/>
                <a:headEnd/>
                <a:tailEnd/>
              </a:ln>
            </p:spPr>
            <p:txBody>
              <a:bodyPr/>
              <a:lstStyle/>
              <a:p>
                <a:endParaRPr lang="en-US"/>
              </a:p>
            </p:txBody>
          </p:sp>
          <p:sp>
            <p:nvSpPr>
              <p:cNvPr id="53375" name="Line 254"/>
              <p:cNvSpPr>
                <a:spLocks noChangeShapeType="1"/>
              </p:cNvSpPr>
              <p:nvPr/>
            </p:nvSpPr>
            <p:spPr bwMode="auto">
              <a:xfrm>
                <a:off x="1577" y="3569"/>
                <a:ext cx="3247" cy="0"/>
              </a:xfrm>
              <a:prstGeom prst="line">
                <a:avLst/>
              </a:prstGeom>
              <a:noFill/>
              <a:ln w="11113">
                <a:solidFill>
                  <a:srgbClr val="000000"/>
                </a:solidFill>
                <a:round/>
                <a:headEnd/>
                <a:tailEnd/>
              </a:ln>
            </p:spPr>
            <p:txBody>
              <a:bodyPr/>
              <a:lstStyle/>
              <a:p>
                <a:endParaRPr lang="en-US"/>
              </a:p>
            </p:txBody>
          </p:sp>
          <p:sp>
            <p:nvSpPr>
              <p:cNvPr id="53376" name="Line 255"/>
              <p:cNvSpPr>
                <a:spLocks noChangeShapeType="1"/>
              </p:cNvSpPr>
              <p:nvPr/>
            </p:nvSpPr>
            <p:spPr bwMode="auto">
              <a:xfrm>
                <a:off x="4626" y="2701"/>
                <a:ext cx="0" cy="1230"/>
              </a:xfrm>
              <a:prstGeom prst="line">
                <a:avLst/>
              </a:prstGeom>
              <a:noFill/>
              <a:ln w="11113">
                <a:solidFill>
                  <a:srgbClr val="000000"/>
                </a:solidFill>
                <a:round/>
                <a:headEnd/>
                <a:tailEnd/>
              </a:ln>
            </p:spPr>
            <p:txBody>
              <a:bodyPr/>
              <a:lstStyle/>
              <a:p>
                <a:endParaRPr lang="en-US"/>
              </a:p>
            </p:txBody>
          </p:sp>
          <p:sp>
            <p:nvSpPr>
              <p:cNvPr id="53377" name="Line 256"/>
              <p:cNvSpPr>
                <a:spLocks noChangeShapeType="1"/>
              </p:cNvSpPr>
              <p:nvPr/>
            </p:nvSpPr>
            <p:spPr bwMode="auto">
              <a:xfrm>
                <a:off x="1577" y="3774"/>
                <a:ext cx="3247" cy="0"/>
              </a:xfrm>
              <a:prstGeom prst="line">
                <a:avLst/>
              </a:prstGeom>
              <a:noFill/>
              <a:ln w="11113">
                <a:solidFill>
                  <a:srgbClr val="000000"/>
                </a:solidFill>
                <a:round/>
                <a:headEnd/>
                <a:tailEnd/>
              </a:ln>
            </p:spPr>
            <p:txBody>
              <a:bodyPr/>
              <a:lstStyle/>
              <a:p>
                <a:endParaRPr lang="en-US"/>
              </a:p>
            </p:txBody>
          </p:sp>
        </p:grpSp>
        <p:sp>
          <p:nvSpPr>
            <p:cNvPr id="53275" name="Freeform 257"/>
            <p:cNvSpPr>
              <a:spLocks noEditPoints="1"/>
            </p:cNvSpPr>
            <p:nvPr/>
          </p:nvSpPr>
          <p:spPr bwMode="auto">
            <a:xfrm>
              <a:off x="384" y="680"/>
              <a:ext cx="1277" cy="399"/>
            </a:xfrm>
            <a:custGeom>
              <a:avLst/>
              <a:gdLst>
                <a:gd name="T0" fmla="*/ 1193 w 1277"/>
                <a:gd name="T1" fmla="*/ 0 h 399"/>
                <a:gd name="T2" fmla="*/ 1164 w 1277"/>
                <a:gd name="T3" fmla="*/ 10 h 399"/>
                <a:gd name="T4" fmla="*/ 1164 w 1277"/>
                <a:gd name="T5" fmla="*/ 0 h 399"/>
                <a:gd name="T6" fmla="*/ 975 w 1277"/>
                <a:gd name="T7" fmla="*/ 10 h 399"/>
                <a:gd name="T8" fmla="*/ 1055 w 1277"/>
                <a:gd name="T9" fmla="*/ 10 h 399"/>
                <a:gd name="T10" fmla="*/ 867 w 1277"/>
                <a:gd name="T11" fmla="*/ 0 h 399"/>
                <a:gd name="T12" fmla="*/ 837 w 1277"/>
                <a:gd name="T13" fmla="*/ 10 h 399"/>
                <a:gd name="T14" fmla="*/ 837 w 1277"/>
                <a:gd name="T15" fmla="*/ 0 h 399"/>
                <a:gd name="T16" fmla="*/ 649 w 1277"/>
                <a:gd name="T17" fmla="*/ 10 h 399"/>
                <a:gd name="T18" fmla="*/ 728 w 1277"/>
                <a:gd name="T19" fmla="*/ 10 h 399"/>
                <a:gd name="T20" fmla="*/ 540 w 1277"/>
                <a:gd name="T21" fmla="*/ 0 h 399"/>
                <a:gd name="T22" fmla="*/ 510 w 1277"/>
                <a:gd name="T23" fmla="*/ 10 h 399"/>
                <a:gd name="T24" fmla="*/ 510 w 1277"/>
                <a:gd name="T25" fmla="*/ 0 h 399"/>
                <a:gd name="T26" fmla="*/ 322 w 1277"/>
                <a:gd name="T27" fmla="*/ 10 h 399"/>
                <a:gd name="T28" fmla="*/ 401 w 1277"/>
                <a:gd name="T29" fmla="*/ 10 h 399"/>
                <a:gd name="T30" fmla="*/ 213 w 1277"/>
                <a:gd name="T31" fmla="*/ 0 h 399"/>
                <a:gd name="T32" fmla="*/ 183 w 1277"/>
                <a:gd name="T33" fmla="*/ 10 h 399"/>
                <a:gd name="T34" fmla="*/ 183 w 1277"/>
                <a:gd name="T35" fmla="*/ 0 h 399"/>
                <a:gd name="T36" fmla="*/ 5 w 1277"/>
                <a:gd name="T37" fmla="*/ 10 h 399"/>
                <a:gd name="T38" fmla="*/ 0 w 1277"/>
                <a:gd name="T39" fmla="*/ 15 h 399"/>
                <a:gd name="T40" fmla="*/ 75 w 1277"/>
                <a:gd name="T41" fmla="*/ 10 h 399"/>
                <a:gd name="T42" fmla="*/ 0 w 1277"/>
                <a:gd name="T43" fmla="*/ 124 h 399"/>
                <a:gd name="T44" fmla="*/ 10 w 1277"/>
                <a:gd name="T45" fmla="*/ 154 h 399"/>
                <a:gd name="T46" fmla="*/ 0 w 1277"/>
                <a:gd name="T47" fmla="*/ 154 h 399"/>
                <a:gd name="T48" fmla="*/ 10 w 1277"/>
                <a:gd name="T49" fmla="*/ 341 h 399"/>
                <a:gd name="T50" fmla="*/ 10 w 1277"/>
                <a:gd name="T51" fmla="*/ 262 h 399"/>
                <a:gd name="T52" fmla="*/ 5 w 1277"/>
                <a:gd name="T53" fmla="*/ 389 h 399"/>
                <a:gd name="T54" fmla="*/ 0 w 1277"/>
                <a:gd name="T55" fmla="*/ 399 h 399"/>
                <a:gd name="T56" fmla="*/ 91 w 1277"/>
                <a:gd name="T57" fmla="*/ 389 h 399"/>
                <a:gd name="T58" fmla="*/ 91 w 1277"/>
                <a:gd name="T59" fmla="*/ 399 h 399"/>
                <a:gd name="T60" fmla="*/ 279 w 1277"/>
                <a:gd name="T61" fmla="*/ 389 h 399"/>
                <a:gd name="T62" fmla="*/ 200 w 1277"/>
                <a:gd name="T63" fmla="*/ 389 h 399"/>
                <a:gd name="T64" fmla="*/ 388 w 1277"/>
                <a:gd name="T65" fmla="*/ 399 h 399"/>
                <a:gd name="T66" fmla="*/ 418 w 1277"/>
                <a:gd name="T67" fmla="*/ 389 h 399"/>
                <a:gd name="T68" fmla="*/ 418 w 1277"/>
                <a:gd name="T69" fmla="*/ 399 h 399"/>
                <a:gd name="T70" fmla="*/ 606 w 1277"/>
                <a:gd name="T71" fmla="*/ 389 h 399"/>
                <a:gd name="T72" fmla="*/ 527 w 1277"/>
                <a:gd name="T73" fmla="*/ 389 h 399"/>
                <a:gd name="T74" fmla="*/ 715 w 1277"/>
                <a:gd name="T75" fmla="*/ 399 h 399"/>
                <a:gd name="T76" fmla="*/ 744 w 1277"/>
                <a:gd name="T77" fmla="*/ 389 h 399"/>
                <a:gd name="T78" fmla="*/ 744 w 1277"/>
                <a:gd name="T79" fmla="*/ 399 h 399"/>
                <a:gd name="T80" fmla="*/ 933 w 1277"/>
                <a:gd name="T81" fmla="*/ 389 h 399"/>
                <a:gd name="T82" fmla="*/ 853 w 1277"/>
                <a:gd name="T83" fmla="*/ 389 h 399"/>
                <a:gd name="T84" fmla="*/ 1041 w 1277"/>
                <a:gd name="T85" fmla="*/ 399 h 399"/>
                <a:gd name="T86" fmla="*/ 1071 w 1277"/>
                <a:gd name="T87" fmla="*/ 389 h 399"/>
                <a:gd name="T88" fmla="*/ 1071 w 1277"/>
                <a:gd name="T89" fmla="*/ 399 h 399"/>
                <a:gd name="T90" fmla="*/ 1259 w 1277"/>
                <a:gd name="T91" fmla="*/ 389 h 399"/>
                <a:gd name="T92" fmla="*/ 1180 w 1277"/>
                <a:gd name="T93" fmla="*/ 389 h 399"/>
                <a:gd name="T94" fmla="*/ 1277 w 1277"/>
                <a:gd name="T95" fmla="*/ 298 h 399"/>
                <a:gd name="T96" fmla="*/ 1267 w 1277"/>
                <a:gd name="T97" fmla="*/ 269 h 399"/>
                <a:gd name="T98" fmla="*/ 1277 w 1277"/>
                <a:gd name="T99" fmla="*/ 269 h 399"/>
                <a:gd name="T100" fmla="*/ 1267 w 1277"/>
                <a:gd name="T101" fmla="*/ 81 h 399"/>
                <a:gd name="T102" fmla="*/ 1267 w 1277"/>
                <a:gd name="T103" fmla="*/ 160 h 399"/>
                <a:gd name="T104" fmla="*/ 1277 w 1277"/>
                <a:gd name="T105" fmla="*/ 5 h 39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277"/>
                <a:gd name="T160" fmla="*/ 0 h 399"/>
                <a:gd name="T161" fmla="*/ 1277 w 1277"/>
                <a:gd name="T162" fmla="*/ 399 h 39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277" h="399">
                  <a:moveTo>
                    <a:pt x="1272" y="10"/>
                  </a:moveTo>
                  <a:lnTo>
                    <a:pt x="1193" y="10"/>
                  </a:lnTo>
                  <a:lnTo>
                    <a:pt x="1193" y="0"/>
                  </a:lnTo>
                  <a:lnTo>
                    <a:pt x="1272" y="0"/>
                  </a:lnTo>
                  <a:lnTo>
                    <a:pt x="1272" y="10"/>
                  </a:lnTo>
                  <a:close/>
                  <a:moveTo>
                    <a:pt x="1164" y="10"/>
                  </a:moveTo>
                  <a:lnTo>
                    <a:pt x="1084" y="10"/>
                  </a:lnTo>
                  <a:lnTo>
                    <a:pt x="1084" y="0"/>
                  </a:lnTo>
                  <a:lnTo>
                    <a:pt x="1164" y="0"/>
                  </a:lnTo>
                  <a:lnTo>
                    <a:pt x="1164" y="10"/>
                  </a:lnTo>
                  <a:close/>
                  <a:moveTo>
                    <a:pt x="1055" y="10"/>
                  </a:moveTo>
                  <a:lnTo>
                    <a:pt x="975" y="10"/>
                  </a:lnTo>
                  <a:lnTo>
                    <a:pt x="975" y="0"/>
                  </a:lnTo>
                  <a:lnTo>
                    <a:pt x="1055" y="0"/>
                  </a:lnTo>
                  <a:lnTo>
                    <a:pt x="1055" y="10"/>
                  </a:lnTo>
                  <a:close/>
                  <a:moveTo>
                    <a:pt x="946" y="10"/>
                  </a:moveTo>
                  <a:lnTo>
                    <a:pt x="867" y="10"/>
                  </a:lnTo>
                  <a:lnTo>
                    <a:pt x="867" y="0"/>
                  </a:lnTo>
                  <a:lnTo>
                    <a:pt x="946" y="0"/>
                  </a:lnTo>
                  <a:lnTo>
                    <a:pt x="946" y="10"/>
                  </a:lnTo>
                  <a:close/>
                  <a:moveTo>
                    <a:pt x="837" y="10"/>
                  </a:moveTo>
                  <a:lnTo>
                    <a:pt x="758" y="10"/>
                  </a:lnTo>
                  <a:lnTo>
                    <a:pt x="758" y="0"/>
                  </a:lnTo>
                  <a:lnTo>
                    <a:pt x="837" y="0"/>
                  </a:lnTo>
                  <a:lnTo>
                    <a:pt x="837" y="10"/>
                  </a:lnTo>
                  <a:close/>
                  <a:moveTo>
                    <a:pt x="728" y="10"/>
                  </a:moveTo>
                  <a:lnTo>
                    <a:pt x="649" y="10"/>
                  </a:lnTo>
                  <a:lnTo>
                    <a:pt x="649" y="0"/>
                  </a:lnTo>
                  <a:lnTo>
                    <a:pt x="728" y="0"/>
                  </a:lnTo>
                  <a:lnTo>
                    <a:pt x="728" y="10"/>
                  </a:lnTo>
                  <a:close/>
                  <a:moveTo>
                    <a:pt x="619" y="10"/>
                  </a:moveTo>
                  <a:lnTo>
                    <a:pt x="540" y="10"/>
                  </a:lnTo>
                  <a:lnTo>
                    <a:pt x="540" y="0"/>
                  </a:lnTo>
                  <a:lnTo>
                    <a:pt x="619" y="0"/>
                  </a:lnTo>
                  <a:lnTo>
                    <a:pt x="619" y="10"/>
                  </a:lnTo>
                  <a:close/>
                  <a:moveTo>
                    <a:pt x="510" y="10"/>
                  </a:moveTo>
                  <a:lnTo>
                    <a:pt x="431" y="10"/>
                  </a:lnTo>
                  <a:lnTo>
                    <a:pt x="431" y="0"/>
                  </a:lnTo>
                  <a:lnTo>
                    <a:pt x="510" y="0"/>
                  </a:lnTo>
                  <a:lnTo>
                    <a:pt x="510" y="10"/>
                  </a:lnTo>
                  <a:close/>
                  <a:moveTo>
                    <a:pt x="401" y="10"/>
                  </a:moveTo>
                  <a:lnTo>
                    <a:pt x="322" y="10"/>
                  </a:lnTo>
                  <a:lnTo>
                    <a:pt x="322" y="0"/>
                  </a:lnTo>
                  <a:lnTo>
                    <a:pt x="401" y="0"/>
                  </a:lnTo>
                  <a:lnTo>
                    <a:pt x="401" y="10"/>
                  </a:lnTo>
                  <a:close/>
                  <a:moveTo>
                    <a:pt x="292" y="10"/>
                  </a:moveTo>
                  <a:lnTo>
                    <a:pt x="213" y="10"/>
                  </a:lnTo>
                  <a:lnTo>
                    <a:pt x="213" y="0"/>
                  </a:lnTo>
                  <a:lnTo>
                    <a:pt x="292" y="0"/>
                  </a:lnTo>
                  <a:lnTo>
                    <a:pt x="292" y="10"/>
                  </a:lnTo>
                  <a:close/>
                  <a:moveTo>
                    <a:pt x="183" y="10"/>
                  </a:moveTo>
                  <a:lnTo>
                    <a:pt x="104" y="10"/>
                  </a:lnTo>
                  <a:lnTo>
                    <a:pt x="104" y="0"/>
                  </a:lnTo>
                  <a:lnTo>
                    <a:pt x="183" y="0"/>
                  </a:lnTo>
                  <a:lnTo>
                    <a:pt x="183" y="10"/>
                  </a:lnTo>
                  <a:close/>
                  <a:moveTo>
                    <a:pt x="75" y="10"/>
                  </a:moveTo>
                  <a:lnTo>
                    <a:pt x="5" y="10"/>
                  </a:lnTo>
                  <a:lnTo>
                    <a:pt x="10" y="5"/>
                  </a:lnTo>
                  <a:lnTo>
                    <a:pt x="10" y="15"/>
                  </a:lnTo>
                  <a:lnTo>
                    <a:pt x="0" y="15"/>
                  </a:lnTo>
                  <a:lnTo>
                    <a:pt x="0" y="0"/>
                  </a:lnTo>
                  <a:lnTo>
                    <a:pt x="75" y="0"/>
                  </a:lnTo>
                  <a:lnTo>
                    <a:pt x="75" y="10"/>
                  </a:lnTo>
                  <a:close/>
                  <a:moveTo>
                    <a:pt x="10" y="45"/>
                  </a:moveTo>
                  <a:lnTo>
                    <a:pt x="10" y="124"/>
                  </a:lnTo>
                  <a:lnTo>
                    <a:pt x="0" y="124"/>
                  </a:lnTo>
                  <a:lnTo>
                    <a:pt x="0" y="45"/>
                  </a:lnTo>
                  <a:lnTo>
                    <a:pt x="10" y="45"/>
                  </a:lnTo>
                  <a:close/>
                  <a:moveTo>
                    <a:pt x="10" y="154"/>
                  </a:moveTo>
                  <a:lnTo>
                    <a:pt x="10" y="233"/>
                  </a:lnTo>
                  <a:lnTo>
                    <a:pt x="0" y="233"/>
                  </a:lnTo>
                  <a:lnTo>
                    <a:pt x="0" y="154"/>
                  </a:lnTo>
                  <a:lnTo>
                    <a:pt x="10" y="154"/>
                  </a:lnTo>
                  <a:close/>
                  <a:moveTo>
                    <a:pt x="10" y="262"/>
                  </a:moveTo>
                  <a:lnTo>
                    <a:pt x="10" y="341"/>
                  </a:lnTo>
                  <a:lnTo>
                    <a:pt x="0" y="341"/>
                  </a:lnTo>
                  <a:lnTo>
                    <a:pt x="0" y="262"/>
                  </a:lnTo>
                  <a:lnTo>
                    <a:pt x="10" y="262"/>
                  </a:lnTo>
                  <a:close/>
                  <a:moveTo>
                    <a:pt x="10" y="371"/>
                  </a:moveTo>
                  <a:lnTo>
                    <a:pt x="10" y="394"/>
                  </a:lnTo>
                  <a:lnTo>
                    <a:pt x="5" y="389"/>
                  </a:lnTo>
                  <a:lnTo>
                    <a:pt x="61" y="389"/>
                  </a:lnTo>
                  <a:lnTo>
                    <a:pt x="61" y="399"/>
                  </a:lnTo>
                  <a:lnTo>
                    <a:pt x="0" y="399"/>
                  </a:lnTo>
                  <a:lnTo>
                    <a:pt x="0" y="371"/>
                  </a:lnTo>
                  <a:lnTo>
                    <a:pt x="10" y="371"/>
                  </a:lnTo>
                  <a:close/>
                  <a:moveTo>
                    <a:pt x="91" y="389"/>
                  </a:moveTo>
                  <a:lnTo>
                    <a:pt x="170" y="389"/>
                  </a:lnTo>
                  <a:lnTo>
                    <a:pt x="170" y="399"/>
                  </a:lnTo>
                  <a:lnTo>
                    <a:pt x="91" y="399"/>
                  </a:lnTo>
                  <a:lnTo>
                    <a:pt x="91" y="389"/>
                  </a:lnTo>
                  <a:close/>
                  <a:moveTo>
                    <a:pt x="200" y="389"/>
                  </a:moveTo>
                  <a:lnTo>
                    <a:pt x="279" y="389"/>
                  </a:lnTo>
                  <a:lnTo>
                    <a:pt x="279" y="399"/>
                  </a:lnTo>
                  <a:lnTo>
                    <a:pt x="200" y="399"/>
                  </a:lnTo>
                  <a:lnTo>
                    <a:pt x="200" y="389"/>
                  </a:lnTo>
                  <a:close/>
                  <a:moveTo>
                    <a:pt x="309" y="389"/>
                  </a:moveTo>
                  <a:lnTo>
                    <a:pt x="388" y="389"/>
                  </a:lnTo>
                  <a:lnTo>
                    <a:pt x="388" y="399"/>
                  </a:lnTo>
                  <a:lnTo>
                    <a:pt x="309" y="399"/>
                  </a:lnTo>
                  <a:lnTo>
                    <a:pt x="309" y="389"/>
                  </a:lnTo>
                  <a:close/>
                  <a:moveTo>
                    <a:pt x="418" y="389"/>
                  </a:moveTo>
                  <a:lnTo>
                    <a:pt x="497" y="389"/>
                  </a:lnTo>
                  <a:lnTo>
                    <a:pt x="497" y="399"/>
                  </a:lnTo>
                  <a:lnTo>
                    <a:pt x="418" y="399"/>
                  </a:lnTo>
                  <a:lnTo>
                    <a:pt x="418" y="389"/>
                  </a:lnTo>
                  <a:close/>
                  <a:moveTo>
                    <a:pt x="527" y="389"/>
                  </a:moveTo>
                  <a:lnTo>
                    <a:pt x="606" y="389"/>
                  </a:lnTo>
                  <a:lnTo>
                    <a:pt x="606" y="399"/>
                  </a:lnTo>
                  <a:lnTo>
                    <a:pt x="527" y="399"/>
                  </a:lnTo>
                  <a:lnTo>
                    <a:pt x="527" y="389"/>
                  </a:lnTo>
                  <a:close/>
                  <a:moveTo>
                    <a:pt x="636" y="389"/>
                  </a:moveTo>
                  <a:lnTo>
                    <a:pt x="715" y="389"/>
                  </a:lnTo>
                  <a:lnTo>
                    <a:pt x="715" y="399"/>
                  </a:lnTo>
                  <a:lnTo>
                    <a:pt x="636" y="399"/>
                  </a:lnTo>
                  <a:lnTo>
                    <a:pt x="636" y="389"/>
                  </a:lnTo>
                  <a:close/>
                  <a:moveTo>
                    <a:pt x="744" y="389"/>
                  </a:moveTo>
                  <a:lnTo>
                    <a:pt x="824" y="389"/>
                  </a:lnTo>
                  <a:lnTo>
                    <a:pt x="824" y="399"/>
                  </a:lnTo>
                  <a:lnTo>
                    <a:pt x="744" y="399"/>
                  </a:lnTo>
                  <a:lnTo>
                    <a:pt x="744" y="389"/>
                  </a:lnTo>
                  <a:close/>
                  <a:moveTo>
                    <a:pt x="853" y="389"/>
                  </a:moveTo>
                  <a:lnTo>
                    <a:pt x="933" y="389"/>
                  </a:lnTo>
                  <a:lnTo>
                    <a:pt x="933" y="399"/>
                  </a:lnTo>
                  <a:lnTo>
                    <a:pt x="853" y="399"/>
                  </a:lnTo>
                  <a:lnTo>
                    <a:pt x="853" y="389"/>
                  </a:lnTo>
                  <a:close/>
                  <a:moveTo>
                    <a:pt x="962" y="389"/>
                  </a:moveTo>
                  <a:lnTo>
                    <a:pt x="1041" y="389"/>
                  </a:lnTo>
                  <a:lnTo>
                    <a:pt x="1041" y="399"/>
                  </a:lnTo>
                  <a:lnTo>
                    <a:pt x="962" y="399"/>
                  </a:lnTo>
                  <a:lnTo>
                    <a:pt x="962" y="389"/>
                  </a:lnTo>
                  <a:close/>
                  <a:moveTo>
                    <a:pt x="1071" y="389"/>
                  </a:moveTo>
                  <a:lnTo>
                    <a:pt x="1150" y="389"/>
                  </a:lnTo>
                  <a:lnTo>
                    <a:pt x="1150" y="399"/>
                  </a:lnTo>
                  <a:lnTo>
                    <a:pt x="1071" y="399"/>
                  </a:lnTo>
                  <a:lnTo>
                    <a:pt x="1071" y="389"/>
                  </a:lnTo>
                  <a:close/>
                  <a:moveTo>
                    <a:pt x="1180" y="389"/>
                  </a:moveTo>
                  <a:lnTo>
                    <a:pt x="1259" y="389"/>
                  </a:lnTo>
                  <a:lnTo>
                    <a:pt x="1259" y="399"/>
                  </a:lnTo>
                  <a:lnTo>
                    <a:pt x="1180" y="399"/>
                  </a:lnTo>
                  <a:lnTo>
                    <a:pt x="1180" y="389"/>
                  </a:lnTo>
                  <a:close/>
                  <a:moveTo>
                    <a:pt x="1267" y="378"/>
                  </a:moveTo>
                  <a:lnTo>
                    <a:pt x="1267" y="298"/>
                  </a:lnTo>
                  <a:lnTo>
                    <a:pt x="1277" y="298"/>
                  </a:lnTo>
                  <a:lnTo>
                    <a:pt x="1277" y="378"/>
                  </a:lnTo>
                  <a:lnTo>
                    <a:pt x="1267" y="378"/>
                  </a:lnTo>
                  <a:close/>
                  <a:moveTo>
                    <a:pt x="1267" y="269"/>
                  </a:moveTo>
                  <a:lnTo>
                    <a:pt x="1267" y="190"/>
                  </a:lnTo>
                  <a:lnTo>
                    <a:pt x="1277" y="190"/>
                  </a:lnTo>
                  <a:lnTo>
                    <a:pt x="1277" y="269"/>
                  </a:lnTo>
                  <a:lnTo>
                    <a:pt x="1267" y="269"/>
                  </a:lnTo>
                  <a:close/>
                  <a:moveTo>
                    <a:pt x="1267" y="160"/>
                  </a:moveTo>
                  <a:lnTo>
                    <a:pt x="1267" y="81"/>
                  </a:lnTo>
                  <a:lnTo>
                    <a:pt x="1277" y="81"/>
                  </a:lnTo>
                  <a:lnTo>
                    <a:pt x="1277" y="160"/>
                  </a:lnTo>
                  <a:lnTo>
                    <a:pt x="1267" y="160"/>
                  </a:lnTo>
                  <a:close/>
                  <a:moveTo>
                    <a:pt x="1267" y="51"/>
                  </a:moveTo>
                  <a:lnTo>
                    <a:pt x="1267" y="5"/>
                  </a:lnTo>
                  <a:lnTo>
                    <a:pt x="1277" y="5"/>
                  </a:lnTo>
                  <a:lnTo>
                    <a:pt x="1277" y="51"/>
                  </a:lnTo>
                  <a:lnTo>
                    <a:pt x="1267" y="51"/>
                  </a:lnTo>
                  <a:close/>
                </a:path>
              </a:pathLst>
            </a:custGeom>
            <a:solidFill>
              <a:srgbClr val="000000"/>
            </a:solidFill>
            <a:ln w="3175">
              <a:solidFill>
                <a:srgbClr val="000000"/>
              </a:solidFill>
              <a:bevel/>
              <a:headEnd/>
              <a:tailEnd/>
            </a:ln>
          </p:spPr>
          <p:txBody>
            <a:bodyPr/>
            <a:lstStyle/>
            <a:p>
              <a:pPr eaLnBrk="0" hangingPunct="0"/>
              <a:endParaRPr lang="en-US"/>
            </a:p>
          </p:txBody>
        </p:sp>
        <p:sp>
          <p:nvSpPr>
            <p:cNvPr id="53276" name="Rectangle 258"/>
            <p:cNvSpPr>
              <a:spLocks noChangeArrowheads="1"/>
            </p:cNvSpPr>
            <p:nvPr/>
          </p:nvSpPr>
          <p:spPr bwMode="auto">
            <a:xfrm>
              <a:off x="442" y="721"/>
              <a:ext cx="962"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Research Coordinator </a:t>
              </a:r>
              <a:endParaRPr lang="en-US" sz="3400">
                <a:latin typeface="Times New Roman" pitchFamily="18" charset="0"/>
              </a:endParaRPr>
            </a:p>
          </p:txBody>
        </p:sp>
        <p:sp>
          <p:nvSpPr>
            <p:cNvPr id="53277" name="Rectangle 259"/>
            <p:cNvSpPr>
              <a:spLocks noChangeArrowheads="1"/>
            </p:cNvSpPr>
            <p:nvPr/>
          </p:nvSpPr>
          <p:spPr bwMode="auto">
            <a:xfrm>
              <a:off x="442" y="832"/>
              <a:ext cx="1145"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selects protocol for patient </a:t>
              </a:r>
              <a:endParaRPr lang="en-US" sz="3400">
                <a:latin typeface="Times New Roman" pitchFamily="18" charset="0"/>
              </a:endParaRPr>
            </a:p>
          </p:txBody>
        </p:sp>
        <p:sp>
          <p:nvSpPr>
            <p:cNvPr id="53278" name="Rectangle 260"/>
            <p:cNvSpPr>
              <a:spLocks noChangeArrowheads="1"/>
            </p:cNvSpPr>
            <p:nvPr/>
          </p:nvSpPr>
          <p:spPr bwMode="auto">
            <a:xfrm>
              <a:off x="442" y="942"/>
              <a:ext cx="468"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screening: </a:t>
              </a:r>
              <a:endParaRPr lang="en-US" sz="3400">
                <a:latin typeface="Times New Roman" pitchFamily="18" charset="0"/>
              </a:endParaRPr>
            </a:p>
          </p:txBody>
        </p:sp>
        <p:sp>
          <p:nvSpPr>
            <p:cNvPr id="53279" name="Freeform 261"/>
            <p:cNvSpPr>
              <a:spLocks noEditPoints="1"/>
            </p:cNvSpPr>
            <p:nvPr/>
          </p:nvSpPr>
          <p:spPr bwMode="auto">
            <a:xfrm>
              <a:off x="1653" y="982"/>
              <a:ext cx="756" cy="39"/>
            </a:xfrm>
            <a:custGeom>
              <a:avLst/>
              <a:gdLst>
                <a:gd name="T0" fmla="*/ 0 w 7633"/>
                <a:gd name="T1" fmla="*/ 0 h 400"/>
                <a:gd name="T2" fmla="*/ 0 w 7633"/>
                <a:gd name="T3" fmla="*/ 0 h 400"/>
                <a:gd name="T4" fmla="*/ 0 w 7633"/>
                <a:gd name="T5" fmla="*/ 0 h 400"/>
                <a:gd name="T6" fmla="*/ 0 w 7633"/>
                <a:gd name="T7" fmla="*/ 0 h 400"/>
                <a:gd name="T8" fmla="*/ 0 w 7633"/>
                <a:gd name="T9" fmla="*/ 0 h 400"/>
                <a:gd name="T10" fmla="*/ 0 w 7633"/>
                <a:gd name="T11" fmla="*/ 0 h 400"/>
                <a:gd name="T12" fmla="*/ 0 w 7633"/>
                <a:gd name="T13" fmla="*/ 0 h 400"/>
                <a:gd name="T14" fmla="*/ 0 w 7633"/>
                <a:gd name="T15" fmla="*/ 0 h 400"/>
                <a:gd name="T16" fmla="*/ 0 w 7633"/>
                <a:gd name="T17" fmla="*/ 0 h 400"/>
                <a:gd name="T18" fmla="*/ 0 w 7633"/>
                <a:gd name="T19" fmla="*/ 0 h 400"/>
                <a:gd name="T20" fmla="*/ 0 w 7633"/>
                <a:gd name="T21" fmla="*/ 0 h 400"/>
                <a:gd name="T22" fmla="*/ 0 w 7633"/>
                <a:gd name="T23" fmla="*/ 0 h 400"/>
                <a:gd name="T24" fmla="*/ 0 w 7633"/>
                <a:gd name="T25" fmla="*/ 0 h 400"/>
                <a:gd name="T26" fmla="*/ 0 w 7633"/>
                <a:gd name="T27" fmla="*/ 0 h 400"/>
                <a:gd name="T28" fmla="*/ 0 w 7633"/>
                <a:gd name="T29" fmla="*/ 0 h 400"/>
                <a:gd name="T30" fmla="*/ 0 w 7633"/>
                <a:gd name="T31" fmla="*/ 0 h 400"/>
                <a:gd name="T32" fmla="*/ 0 w 7633"/>
                <a:gd name="T33" fmla="*/ 0 h 400"/>
                <a:gd name="T34" fmla="*/ 0 w 7633"/>
                <a:gd name="T35" fmla="*/ 0 h 400"/>
                <a:gd name="T36" fmla="*/ 0 w 7633"/>
                <a:gd name="T37" fmla="*/ 0 h 400"/>
                <a:gd name="T38" fmla="*/ 0 w 7633"/>
                <a:gd name="T39" fmla="*/ 0 h 400"/>
                <a:gd name="T40" fmla="*/ 0 w 7633"/>
                <a:gd name="T41" fmla="*/ 0 h 400"/>
                <a:gd name="T42" fmla="*/ 0 w 7633"/>
                <a:gd name="T43" fmla="*/ 0 h 400"/>
                <a:gd name="T44" fmla="*/ 0 w 7633"/>
                <a:gd name="T45" fmla="*/ 0 h 400"/>
                <a:gd name="T46" fmla="*/ 0 w 7633"/>
                <a:gd name="T47" fmla="*/ 0 h 400"/>
                <a:gd name="T48" fmla="*/ 0 w 7633"/>
                <a:gd name="T49" fmla="*/ 0 h 400"/>
                <a:gd name="T50" fmla="*/ 0 w 7633"/>
                <a:gd name="T51" fmla="*/ 0 h 400"/>
                <a:gd name="T52" fmla="*/ 0 w 7633"/>
                <a:gd name="T53" fmla="*/ 0 h 400"/>
                <a:gd name="T54" fmla="*/ 0 w 7633"/>
                <a:gd name="T55" fmla="*/ 0 h 400"/>
                <a:gd name="T56" fmla="*/ 0 w 7633"/>
                <a:gd name="T57" fmla="*/ 0 h 400"/>
                <a:gd name="T58" fmla="*/ 0 w 7633"/>
                <a:gd name="T59" fmla="*/ 0 h 400"/>
                <a:gd name="T60" fmla="*/ 0 w 7633"/>
                <a:gd name="T61" fmla="*/ 0 h 400"/>
                <a:gd name="T62" fmla="*/ 0 w 7633"/>
                <a:gd name="T63" fmla="*/ 0 h 400"/>
                <a:gd name="T64" fmla="*/ 0 w 7633"/>
                <a:gd name="T65" fmla="*/ 0 h 400"/>
                <a:gd name="T66" fmla="*/ 0 w 7633"/>
                <a:gd name="T67" fmla="*/ 0 h 400"/>
                <a:gd name="T68" fmla="*/ 0 w 7633"/>
                <a:gd name="T69" fmla="*/ 0 h 400"/>
                <a:gd name="T70" fmla="*/ 0 w 7633"/>
                <a:gd name="T71" fmla="*/ 0 h 400"/>
                <a:gd name="T72" fmla="*/ 0 w 7633"/>
                <a:gd name="T73" fmla="*/ 0 h 4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7633"/>
                <a:gd name="T112" fmla="*/ 0 h 400"/>
                <a:gd name="T113" fmla="*/ 7633 w 7633"/>
                <a:gd name="T114" fmla="*/ 400 h 4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7633" h="400">
                  <a:moveTo>
                    <a:pt x="33" y="167"/>
                  </a:moveTo>
                  <a:lnTo>
                    <a:pt x="500" y="167"/>
                  </a:lnTo>
                  <a:cubicBezTo>
                    <a:pt x="519" y="167"/>
                    <a:pt x="533" y="182"/>
                    <a:pt x="533" y="200"/>
                  </a:cubicBezTo>
                  <a:cubicBezTo>
                    <a:pt x="533" y="219"/>
                    <a:pt x="519" y="234"/>
                    <a:pt x="500" y="234"/>
                  </a:cubicBezTo>
                  <a:lnTo>
                    <a:pt x="33" y="234"/>
                  </a:lnTo>
                  <a:cubicBezTo>
                    <a:pt x="15" y="234"/>
                    <a:pt x="0" y="219"/>
                    <a:pt x="0" y="200"/>
                  </a:cubicBezTo>
                  <a:cubicBezTo>
                    <a:pt x="0" y="182"/>
                    <a:pt x="15" y="167"/>
                    <a:pt x="33" y="167"/>
                  </a:cubicBezTo>
                  <a:close/>
                  <a:moveTo>
                    <a:pt x="767" y="167"/>
                  </a:moveTo>
                  <a:lnTo>
                    <a:pt x="1233" y="167"/>
                  </a:lnTo>
                  <a:cubicBezTo>
                    <a:pt x="1252" y="167"/>
                    <a:pt x="1267" y="182"/>
                    <a:pt x="1267" y="200"/>
                  </a:cubicBezTo>
                  <a:cubicBezTo>
                    <a:pt x="1267" y="219"/>
                    <a:pt x="1252" y="234"/>
                    <a:pt x="1233" y="234"/>
                  </a:cubicBezTo>
                  <a:lnTo>
                    <a:pt x="767" y="234"/>
                  </a:lnTo>
                  <a:cubicBezTo>
                    <a:pt x="748" y="234"/>
                    <a:pt x="733" y="219"/>
                    <a:pt x="733" y="200"/>
                  </a:cubicBezTo>
                  <a:cubicBezTo>
                    <a:pt x="733" y="182"/>
                    <a:pt x="748" y="167"/>
                    <a:pt x="767" y="167"/>
                  </a:cubicBezTo>
                  <a:close/>
                  <a:moveTo>
                    <a:pt x="1500" y="167"/>
                  </a:moveTo>
                  <a:lnTo>
                    <a:pt x="1967" y="167"/>
                  </a:lnTo>
                  <a:cubicBezTo>
                    <a:pt x="1985" y="167"/>
                    <a:pt x="2000" y="182"/>
                    <a:pt x="2000" y="200"/>
                  </a:cubicBezTo>
                  <a:cubicBezTo>
                    <a:pt x="2000" y="219"/>
                    <a:pt x="1985" y="234"/>
                    <a:pt x="1967" y="234"/>
                  </a:cubicBezTo>
                  <a:lnTo>
                    <a:pt x="1500" y="234"/>
                  </a:lnTo>
                  <a:cubicBezTo>
                    <a:pt x="1482" y="234"/>
                    <a:pt x="1467" y="219"/>
                    <a:pt x="1467" y="200"/>
                  </a:cubicBezTo>
                  <a:cubicBezTo>
                    <a:pt x="1467" y="182"/>
                    <a:pt x="1482" y="167"/>
                    <a:pt x="1500" y="167"/>
                  </a:cubicBezTo>
                  <a:close/>
                  <a:moveTo>
                    <a:pt x="2233" y="167"/>
                  </a:moveTo>
                  <a:lnTo>
                    <a:pt x="2700" y="167"/>
                  </a:lnTo>
                  <a:cubicBezTo>
                    <a:pt x="2719" y="167"/>
                    <a:pt x="2733" y="182"/>
                    <a:pt x="2733" y="200"/>
                  </a:cubicBezTo>
                  <a:cubicBezTo>
                    <a:pt x="2733" y="219"/>
                    <a:pt x="2719" y="234"/>
                    <a:pt x="2700" y="234"/>
                  </a:cubicBezTo>
                  <a:lnTo>
                    <a:pt x="2233" y="234"/>
                  </a:lnTo>
                  <a:cubicBezTo>
                    <a:pt x="2215" y="234"/>
                    <a:pt x="2200" y="219"/>
                    <a:pt x="2200" y="200"/>
                  </a:cubicBezTo>
                  <a:cubicBezTo>
                    <a:pt x="2200" y="182"/>
                    <a:pt x="2215" y="167"/>
                    <a:pt x="2233" y="167"/>
                  </a:cubicBezTo>
                  <a:close/>
                  <a:moveTo>
                    <a:pt x="2967" y="167"/>
                  </a:moveTo>
                  <a:lnTo>
                    <a:pt x="3433" y="167"/>
                  </a:lnTo>
                  <a:cubicBezTo>
                    <a:pt x="3452" y="167"/>
                    <a:pt x="3467" y="182"/>
                    <a:pt x="3467" y="200"/>
                  </a:cubicBezTo>
                  <a:cubicBezTo>
                    <a:pt x="3467" y="219"/>
                    <a:pt x="3452" y="234"/>
                    <a:pt x="3433" y="234"/>
                  </a:cubicBezTo>
                  <a:lnTo>
                    <a:pt x="2967" y="234"/>
                  </a:lnTo>
                  <a:cubicBezTo>
                    <a:pt x="2948" y="234"/>
                    <a:pt x="2933" y="219"/>
                    <a:pt x="2933" y="200"/>
                  </a:cubicBezTo>
                  <a:cubicBezTo>
                    <a:pt x="2933" y="182"/>
                    <a:pt x="2948" y="167"/>
                    <a:pt x="2967" y="167"/>
                  </a:cubicBezTo>
                  <a:close/>
                  <a:moveTo>
                    <a:pt x="3700" y="167"/>
                  </a:moveTo>
                  <a:lnTo>
                    <a:pt x="4167" y="167"/>
                  </a:lnTo>
                  <a:cubicBezTo>
                    <a:pt x="4185" y="167"/>
                    <a:pt x="4200" y="182"/>
                    <a:pt x="4200" y="200"/>
                  </a:cubicBezTo>
                  <a:cubicBezTo>
                    <a:pt x="4200" y="219"/>
                    <a:pt x="4185" y="234"/>
                    <a:pt x="4167" y="234"/>
                  </a:cubicBezTo>
                  <a:lnTo>
                    <a:pt x="3700" y="234"/>
                  </a:lnTo>
                  <a:cubicBezTo>
                    <a:pt x="3682" y="234"/>
                    <a:pt x="3667" y="219"/>
                    <a:pt x="3667" y="200"/>
                  </a:cubicBezTo>
                  <a:cubicBezTo>
                    <a:pt x="3667" y="182"/>
                    <a:pt x="3682" y="167"/>
                    <a:pt x="3700" y="167"/>
                  </a:cubicBezTo>
                  <a:close/>
                  <a:moveTo>
                    <a:pt x="4433" y="167"/>
                  </a:moveTo>
                  <a:lnTo>
                    <a:pt x="4900" y="167"/>
                  </a:lnTo>
                  <a:cubicBezTo>
                    <a:pt x="4919" y="167"/>
                    <a:pt x="4933" y="182"/>
                    <a:pt x="4933" y="200"/>
                  </a:cubicBezTo>
                  <a:cubicBezTo>
                    <a:pt x="4933" y="219"/>
                    <a:pt x="4919" y="234"/>
                    <a:pt x="4900" y="234"/>
                  </a:cubicBezTo>
                  <a:lnTo>
                    <a:pt x="4433" y="234"/>
                  </a:lnTo>
                  <a:cubicBezTo>
                    <a:pt x="4415" y="234"/>
                    <a:pt x="4400" y="219"/>
                    <a:pt x="4400" y="200"/>
                  </a:cubicBezTo>
                  <a:cubicBezTo>
                    <a:pt x="4400" y="182"/>
                    <a:pt x="4415" y="167"/>
                    <a:pt x="4433" y="167"/>
                  </a:cubicBezTo>
                  <a:close/>
                  <a:moveTo>
                    <a:pt x="5167" y="167"/>
                  </a:moveTo>
                  <a:lnTo>
                    <a:pt x="5633" y="167"/>
                  </a:lnTo>
                  <a:cubicBezTo>
                    <a:pt x="5652" y="167"/>
                    <a:pt x="5667" y="182"/>
                    <a:pt x="5667" y="200"/>
                  </a:cubicBezTo>
                  <a:cubicBezTo>
                    <a:pt x="5667" y="219"/>
                    <a:pt x="5652" y="234"/>
                    <a:pt x="5633" y="234"/>
                  </a:cubicBezTo>
                  <a:lnTo>
                    <a:pt x="5167" y="234"/>
                  </a:lnTo>
                  <a:cubicBezTo>
                    <a:pt x="5148" y="234"/>
                    <a:pt x="5133" y="219"/>
                    <a:pt x="5133" y="200"/>
                  </a:cubicBezTo>
                  <a:cubicBezTo>
                    <a:pt x="5133" y="182"/>
                    <a:pt x="5148" y="167"/>
                    <a:pt x="5167" y="167"/>
                  </a:cubicBezTo>
                  <a:close/>
                  <a:moveTo>
                    <a:pt x="5900" y="167"/>
                  </a:moveTo>
                  <a:lnTo>
                    <a:pt x="6367" y="167"/>
                  </a:lnTo>
                  <a:cubicBezTo>
                    <a:pt x="6385" y="167"/>
                    <a:pt x="6400" y="182"/>
                    <a:pt x="6400" y="200"/>
                  </a:cubicBezTo>
                  <a:cubicBezTo>
                    <a:pt x="6400" y="219"/>
                    <a:pt x="6385" y="234"/>
                    <a:pt x="6367" y="234"/>
                  </a:cubicBezTo>
                  <a:lnTo>
                    <a:pt x="5900" y="234"/>
                  </a:lnTo>
                  <a:cubicBezTo>
                    <a:pt x="5882" y="234"/>
                    <a:pt x="5867" y="219"/>
                    <a:pt x="5867" y="200"/>
                  </a:cubicBezTo>
                  <a:cubicBezTo>
                    <a:pt x="5867" y="182"/>
                    <a:pt x="5882" y="167"/>
                    <a:pt x="5900" y="167"/>
                  </a:cubicBezTo>
                  <a:close/>
                  <a:moveTo>
                    <a:pt x="6633" y="167"/>
                  </a:moveTo>
                  <a:lnTo>
                    <a:pt x="7100" y="167"/>
                  </a:lnTo>
                  <a:cubicBezTo>
                    <a:pt x="7119" y="167"/>
                    <a:pt x="7133" y="182"/>
                    <a:pt x="7133" y="200"/>
                  </a:cubicBezTo>
                  <a:cubicBezTo>
                    <a:pt x="7133" y="219"/>
                    <a:pt x="7119" y="234"/>
                    <a:pt x="7100" y="234"/>
                  </a:cubicBezTo>
                  <a:lnTo>
                    <a:pt x="6633" y="234"/>
                  </a:lnTo>
                  <a:cubicBezTo>
                    <a:pt x="6615" y="234"/>
                    <a:pt x="6600" y="219"/>
                    <a:pt x="6600" y="200"/>
                  </a:cubicBezTo>
                  <a:cubicBezTo>
                    <a:pt x="6600" y="182"/>
                    <a:pt x="6615" y="167"/>
                    <a:pt x="6633" y="167"/>
                  </a:cubicBezTo>
                  <a:close/>
                  <a:moveTo>
                    <a:pt x="7233" y="0"/>
                  </a:moveTo>
                  <a:lnTo>
                    <a:pt x="7633" y="200"/>
                  </a:lnTo>
                  <a:lnTo>
                    <a:pt x="7233" y="400"/>
                  </a:lnTo>
                  <a:lnTo>
                    <a:pt x="7233" y="0"/>
                  </a:lnTo>
                  <a:close/>
                </a:path>
              </a:pathLst>
            </a:custGeom>
            <a:solidFill>
              <a:srgbClr val="000000"/>
            </a:solidFill>
            <a:ln w="3175">
              <a:solidFill>
                <a:srgbClr val="000000"/>
              </a:solidFill>
              <a:bevel/>
              <a:headEnd/>
              <a:tailEnd/>
            </a:ln>
          </p:spPr>
          <p:txBody>
            <a:bodyPr/>
            <a:lstStyle/>
            <a:p>
              <a:pPr eaLnBrk="0" hangingPunct="0"/>
              <a:endParaRPr lang="en-US"/>
            </a:p>
          </p:txBody>
        </p:sp>
        <p:sp>
          <p:nvSpPr>
            <p:cNvPr id="53280" name="Freeform 262"/>
            <p:cNvSpPr>
              <a:spLocks noEditPoints="1"/>
            </p:cNvSpPr>
            <p:nvPr/>
          </p:nvSpPr>
          <p:spPr bwMode="auto">
            <a:xfrm>
              <a:off x="424" y="2024"/>
              <a:ext cx="841" cy="1061"/>
            </a:xfrm>
            <a:custGeom>
              <a:avLst/>
              <a:gdLst>
                <a:gd name="T0" fmla="*/ 757 w 841"/>
                <a:gd name="T1" fmla="*/ 0 h 1061"/>
                <a:gd name="T2" fmla="*/ 728 w 841"/>
                <a:gd name="T3" fmla="*/ 10 h 1061"/>
                <a:gd name="T4" fmla="*/ 728 w 841"/>
                <a:gd name="T5" fmla="*/ 0 h 1061"/>
                <a:gd name="T6" fmla="*/ 539 w 841"/>
                <a:gd name="T7" fmla="*/ 10 h 1061"/>
                <a:gd name="T8" fmla="*/ 619 w 841"/>
                <a:gd name="T9" fmla="*/ 10 h 1061"/>
                <a:gd name="T10" fmla="*/ 431 w 841"/>
                <a:gd name="T11" fmla="*/ 0 h 1061"/>
                <a:gd name="T12" fmla="*/ 401 w 841"/>
                <a:gd name="T13" fmla="*/ 10 h 1061"/>
                <a:gd name="T14" fmla="*/ 401 w 841"/>
                <a:gd name="T15" fmla="*/ 0 h 1061"/>
                <a:gd name="T16" fmla="*/ 213 w 841"/>
                <a:gd name="T17" fmla="*/ 10 h 1061"/>
                <a:gd name="T18" fmla="*/ 292 w 841"/>
                <a:gd name="T19" fmla="*/ 10 h 1061"/>
                <a:gd name="T20" fmla="*/ 104 w 841"/>
                <a:gd name="T21" fmla="*/ 0 h 1061"/>
                <a:gd name="T22" fmla="*/ 74 w 841"/>
                <a:gd name="T23" fmla="*/ 10 h 1061"/>
                <a:gd name="T24" fmla="*/ 10 w 841"/>
                <a:gd name="T25" fmla="*/ 15 h 1061"/>
                <a:gd name="T26" fmla="*/ 74 w 841"/>
                <a:gd name="T27" fmla="*/ 0 h 1061"/>
                <a:gd name="T28" fmla="*/ 10 w 841"/>
                <a:gd name="T29" fmla="*/ 124 h 1061"/>
                <a:gd name="T30" fmla="*/ 10 w 841"/>
                <a:gd name="T31" fmla="*/ 45 h 1061"/>
                <a:gd name="T32" fmla="*/ 0 w 841"/>
                <a:gd name="T33" fmla="*/ 232 h 1061"/>
                <a:gd name="T34" fmla="*/ 10 w 841"/>
                <a:gd name="T35" fmla="*/ 262 h 1061"/>
                <a:gd name="T36" fmla="*/ 0 w 841"/>
                <a:gd name="T37" fmla="*/ 262 h 1061"/>
                <a:gd name="T38" fmla="*/ 10 w 841"/>
                <a:gd name="T39" fmla="*/ 450 h 1061"/>
                <a:gd name="T40" fmla="*/ 10 w 841"/>
                <a:gd name="T41" fmla="*/ 371 h 1061"/>
                <a:gd name="T42" fmla="*/ 0 w 841"/>
                <a:gd name="T43" fmla="*/ 558 h 1061"/>
                <a:gd name="T44" fmla="*/ 10 w 841"/>
                <a:gd name="T45" fmla="*/ 588 h 1061"/>
                <a:gd name="T46" fmla="*/ 0 w 841"/>
                <a:gd name="T47" fmla="*/ 588 h 1061"/>
                <a:gd name="T48" fmla="*/ 10 w 841"/>
                <a:gd name="T49" fmla="*/ 776 h 1061"/>
                <a:gd name="T50" fmla="*/ 10 w 841"/>
                <a:gd name="T51" fmla="*/ 697 h 1061"/>
                <a:gd name="T52" fmla="*/ 0 w 841"/>
                <a:gd name="T53" fmla="*/ 885 h 1061"/>
                <a:gd name="T54" fmla="*/ 10 w 841"/>
                <a:gd name="T55" fmla="*/ 914 h 1061"/>
                <a:gd name="T56" fmla="*/ 0 w 841"/>
                <a:gd name="T57" fmla="*/ 914 h 1061"/>
                <a:gd name="T58" fmla="*/ 10 w 841"/>
                <a:gd name="T59" fmla="*/ 1056 h 1061"/>
                <a:gd name="T60" fmla="*/ 51 w 841"/>
                <a:gd name="T61" fmla="*/ 1061 h 1061"/>
                <a:gd name="T62" fmla="*/ 10 w 841"/>
                <a:gd name="T63" fmla="*/ 1023 h 1061"/>
                <a:gd name="T64" fmla="*/ 160 w 841"/>
                <a:gd name="T65" fmla="*/ 1061 h 1061"/>
                <a:gd name="T66" fmla="*/ 190 w 841"/>
                <a:gd name="T67" fmla="*/ 1051 h 1061"/>
                <a:gd name="T68" fmla="*/ 190 w 841"/>
                <a:gd name="T69" fmla="*/ 1061 h 1061"/>
                <a:gd name="T70" fmla="*/ 378 w 841"/>
                <a:gd name="T71" fmla="*/ 1051 h 1061"/>
                <a:gd name="T72" fmla="*/ 299 w 841"/>
                <a:gd name="T73" fmla="*/ 1051 h 1061"/>
                <a:gd name="T74" fmla="*/ 487 w 841"/>
                <a:gd name="T75" fmla="*/ 1061 h 1061"/>
                <a:gd name="T76" fmla="*/ 516 w 841"/>
                <a:gd name="T77" fmla="*/ 1051 h 1061"/>
                <a:gd name="T78" fmla="*/ 516 w 841"/>
                <a:gd name="T79" fmla="*/ 1061 h 1061"/>
                <a:gd name="T80" fmla="*/ 704 w 841"/>
                <a:gd name="T81" fmla="*/ 1051 h 1061"/>
                <a:gd name="T82" fmla="*/ 625 w 841"/>
                <a:gd name="T83" fmla="*/ 1051 h 1061"/>
                <a:gd name="T84" fmla="*/ 813 w 841"/>
                <a:gd name="T85" fmla="*/ 1061 h 1061"/>
                <a:gd name="T86" fmla="*/ 831 w 841"/>
                <a:gd name="T87" fmla="*/ 1049 h 1061"/>
                <a:gd name="T88" fmla="*/ 841 w 841"/>
                <a:gd name="T89" fmla="*/ 1049 h 1061"/>
                <a:gd name="T90" fmla="*/ 831 w 841"/>
                <a:gd name="T91" fmla="*/ 862 h 1061"/>
                <a:gd name="T92" fmla="*/ 831 w 841"/>
                <a:gd name="T93" fmla="*/ 941 h 1061"/>
                <a:gd name="T94" fmla="*/ 841 w 841"/>
                <a:gd name="T95" fmla="*/ 753 h 1061"/>
                <a:gd name="T96" fmla="*/ 831 w 841"/>
                <a:gd name="T97" fmla="*/ 723 h 1061"/>
                <a:gd name="T98" fmla="*/ 841 w 841"/>
                <a:gd name="T99" fmla="*/ 723 h 1061"/>
                <a:gd name="T100" fmla="*/ 831 w 841"/>
                <a:gd name="T101" fmla="*/ 535 h 1061"/>
                <a:gd name="T102" fmla="*/ 831 w 841"/>
                <a:gd name="T103" fmla="*/ 614 h 1061"/>
                <a:gd name="T104" fmla="*/ 841 w 841"/>
                <a:gd name="T105" fmla="*/ 427 h 1061"/>
                <a:gd name="T106" fmla="*/ 831 w 841"/>
                <a:gd name="T107" fmla="*/ 397 h 1061"/>
                <a:gd name="T108" fmla="*/ 841 w 841"/>
                <a:gd name="T109" fmla="*/ 397 h 1061"/>
                <a:gd name="T110" fmla="*/ 831 w 841"/>
                <a:gd name="T111" fmla="*/ 209 h 1061"/>
                <a:gd name="T112" fmla="*/ 831 w 841"/>
                <a:gd name="T113" fmla="*/ 288 h 1061"/>
                <a:gd name="T114" fmla="*/ 841 w 841"/>
                <a:gd name="T115" fmla="*/ 101 h 1061"/>
                <a:gd name="T116" fmla="*/ 831 w 841"/>
                <a:gd name="T117" fmla="*/ 71 h 1061"/>
                <a:gd name="T118" fmla="*/ 841 w 841"/>
                <a:gd name="T119" fmla="*/ 71 h 106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41"/>
                <a:gd name="T181" fmla="*/ 0 h 1061"/>
                <a:gd name="T182" fmla="*/ 841 w 841"/>
                <a:gd name="T183" fmla="*/ 1061 h 106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41" h="1061">
                  <a:moveTo>
                    <a:pt x="836" y="10"/>
                  </a:moveTo>
                  <a:lnTo>
                    <a:pt x="757" y="10"/>
                  </a:lnTo>
                  <a:lnTo>
                    <a:pt x="757" y="0"/>
                  </a:lnTo>
                  <a:lnTo>
                    <a:pt x="836" y="0"/>
                  </a:lnTo>
                  <a:lnTo>
                    <a:pt x="836" y="10"/>
                  </a:lnTo>
                  <a:close/>
                  <a:moveTo>
                    <a:pt x="728" y="10"/>
                  </a:moveTo>
                  <a:lnTo>
                    <a:pt x="648" y="10"/>
                  </a:lnTo>
                  <a:lnTo>
                    <a:pt x="648" y="0"/>
                  </a:lnTo>
                  <a:lnTo>
                    <a:pt x="728" y="0"/>
                  </a:lnTo>
                  <a:lnTo>
                    <a:pt x="728" y="10"/>
                  </a:lnTo>
                  <a:close/>
                  <a:moveTo>
                    <a:pt x="619" y="10"/>
                  </a:moveTo>
                  <a:lnTo>
                    <a:pt x="539" y="10"/>
                  </a:lnTo>
                  <a:lnTo>
                    <a:pt x="539" y="0"/>
                  </a:lnTo>
                  <a:lnTo>
                    <a:pt x="619" y="0"/>
                  </a:lnTo>
                  <a:lnTo>
                    <a:pt x="619" y="10"/>
                  </a:lnTo>
                  <a:close/>
                  <a:moveTo>
                    <a:pt x="510" y="10"/>
                  </a:moveTo>
                  <a:lnTo>
                    <a:pt x="431" y="10"/>
                  </a:lnTo>
                  <a:lnTo>
                    <a:pt x="431" y="0"/>
                  </a:lnTo>
                  <a:lnTo>
                    <a:pt x="510" y="0"/>
                  </a:lnTo>
                  <a:lnTo>
                    <a:pt x="510" y="10"/>
                  </a:lnTo>
                  <a:close/>
                  <a:moveTo>
                    <a:pt x="401" y="10"/>
                  </a:moveTo>
                  <a:lnTo>
                    <a:pt x="322" y="10"/>
                  </a:lnTo>
                  <a:lnTo>
                    <a:pt x="322" y="0"/>
                  </a:lnTo>
                  <a:lnTo>
                    <a:pt x="401" y="0"/>
                  </a:lnTo>
                  <a:lnTo>
                    <a:pt x="401" y="10"/>
                  </a:lnTo>
                  <a:close/>
                  <a:moveTo>
                    <a:pt x="292" y="10"/>
                  </a:moveTo>
                  <a:lnTo>
                    <a:pt x="213" y="10"/>
                  </a:lnTo>
                  <a:lnTo>
                    <a:pt x="213" y="0"/>
                  </a:lnTo>
                  <a:lnTo>
                    <a:pt x="292" y="0"/>
                  </a:lnTo>
                  <a:lnTo>
                    <a:pt x="292" y="10"/>
                  </a:lnTo>
                  <a:close/>
                  <a:moveTo>
                    <a:pt x="183" y="10"/>
                  </a:moveTo>
                  <a:lnTo>
                    <a:pt x="104" y="10"/>
                  </a:lnTo>
                  <a:lnTo>
                    <a:pt x="104" y="0"/>
                  </a:lnTo>
                  <a:lnTo>
                    <a:pt x="183" y="0"/>
                  </a:lnTo>
                  <a:lnTo>
                    <a:pt x="183" y="10"/>
                  </a:lnTo>
                  <a:close/>
                  <a:moveTo>
                    <a:pt x="74" y="10"/>
                  </a:moveTo>
                  <a:lnTo>
                    <a:pt x="5" y="10"/>
                  </a:lnTo>
                  <a:lnTo>
                    <a:pt x="10" y="5"/>
                  </a:lnTo>
                  <a:lnTo>
                    <a:pt x="10" y="15"/>
                  </a:lnTo>
                  <a:lnTo>
                    <a:pt x="0" y="15"/>
                  </a:lnTo>
                  <a:lnTo>
                    <a:pt x="0" y="0"/>
                  </a:lnTo>
                  <a:lnTo>
                    <a:pt x="74" y="0"/>
                  </a:lnTo>
                  <a:lnTo>
                    <a:pt x="74" y="10"/>
                  </a:lnTo>
                  <a:close/>
                  <a:moveTo>
                    <a:pt x="10" y="45"/>
                  </a:moveTo>
                  <a:lnTo>
                    <a:pt x="10" y="124"/>
                  </a:lnTo>
                  <a:lnTo>
                    <a:pt x="0" y="124"/>
                  </a:lnTo>
                  <a:lnTo>
                    <a:pt x="0" y="45"/>
                  </a:lnTo>
                  <a:lnTo>
                    <a:pt x="10" y="45"/>
                  </a:lnTo>
                  <a:close/>
                  <a:moveTo>
                    <a:pt x="10" y="153"/>
                  </a:moveTo>
                  <a:lnTo>
                    <a:pt x="10" y="232"/>
                  </a:lnTo>
                  <a:lnTo>
                    <a:pt x="0" y="232"/>
                  </a:lnTo>
                  <a:lnTo>
                    <a:pt x="0" y="153"/>
                  </a:lnTo>
                  <a:lnTo>
                    <a:pt x="10" y="153"/>
                  </a:lnTo>
                  <a:close/>
                  <a:moveTo>
                    <a:pt x="10" y="262"/>
                  </a:moveTo>
                  <a:lnTo>
                    <a:pt x="10" y="341"/>
                  </a:lnTo>
                  <a:lnTo>
                    <a:pt x="0" y="341"/>
                  </a:lnTo>
                  <a:lnTo>
                    <a:pt x="0" y="262"/>
                  </a:lnTo>
                  <a:lnTo>
                    <a:pt x="10" y="262"/>
                  </a:lnTo>
                  <a:close/>
                  <a:moveTo>
                    <a:pt x="10" y="371"/>
                  </a:moveTo>
                  <a:lnTo>
                    <a:pt x="10" y="450"/>
                  </a:lnTo>
                  <a:lnTo>
                    <a:pt x="0" y="450"/>
                  </a:lnTo>
                  <a:lnTo>
                    <a:pt x="0" y="371"/>
                  </a:lnTo>
                  <a:lnTo>
                    <a:pt x="10" y="371"/>
                  </a:lnTo>
                  <a:close/>
                  <a:moveTo>
                    <a:pt x="10" y="479"/>
                  </a:moveTo>
                  <a:lnTo>
                    <a:pt x="10" y="558"/>
                  </a:lnTo>
                  <a:lnTo>
                    <a:pt x="0" y="558"/>
                  </a:lnTo>
                  <a:lnTo>
                    <a:pt x="0" y="479"/>
                  </a:lnTo>
                  <a:lnTo>
                    <a:pt x="10" y="479"/>
                  </a:lnTo>
                  <a:close/>
                  <a:moveTo>
                    <a:pt x="10" y="588"/>
                  </a:moveTo>
                  <a:lnTo>
                    <a:pt x="10" y="667"/>
                  </a:lnTo>
                  <a:lnTo>
                    <a:pt x="0" y="667"/>
                  </a:lnTo>
                  <a:lnTo>
                    <a:pt x="0" y="588"/>
                  </a:lnTo>
                  <a:lnTo>
                    <a:pt x="10" y="588"/>
                  </a:lnTo>
                  <a:close/>
                  <a:moveTo>
                    <a:pt x="10" y="697"/>
                  </a:moveTo>
                  <a:lnTo>
                    <a:pt x="10" y="776"/>
                  </a:lnTo>
                  <a:lnTo>
                    <a:pt x="0" y="776"/>
                  </a:lnTo>
                  <a:lnTo>
                    <a:pt x="0" y="697"/>
                  </a:lnTo>
                  <a:lnTo>
                    <a:pt x="10" y="697"/>
                  </a:lnTo>
                  <a:close/>
                  <a:moveTo>
                    <a:pt x="10" y="805"/>
                  </a:moveTo>
                  <a:lnTo>
                    <a:pt x="10" y="885"/>
                  </a:lnTo>
                  <a:lnTo>
                    <a:pt x="0" y="885"/>
                  </a:lnTo>
                  <a:lnTo>
                    <a:pt x="0" y="805"/>
                  </a:lnTo>
                  <a:lnTo>
                    <a:pt x="10" y="805"/>
                  </a:lnTo>
                  <a:close/>
                  <a:moveTo>
                    <a:pt x="10" y="914"/>
                  </a:moveTo>
                  <a:lnTo>
                    <a:pt x="10" y="993"/>
                  </a:lnTo>
                  <a:lnTo>
                    <a:pt x="0" y="993"/>
                  </a:lnTo>
                  <a:lnTo>
                    <a:pt x="0" y="914"/>
                  </a:lnTo>
                  <a:lnTo>
                    <a:pt x="10" y="914"/>
                  </a:lnTo>
                  <a:close/>
                  <a:moveTo>
                    <a:pt x="10" y="1023"/>
                  </a:moveTo>
                  <a:lnTo>
                    <a:pt x="10" y="1056"/>
                  </a:lnTo>
                  <a:lnTo>
                    <a:pt x="5" y="1051"/>
                  </a:lnTo>
                  <a:lnTo>
                    <a:pt x="51" y="1051"/>
                  </a:lnTo>
                  <a:lnTo>
                    <a:pt x="51" y="1061"/>
                  </a:lnTo>
                  <a:lnTo>
                    <a:pt x="0" y="1061"/>
                  </a:lnTo>
                  <a:lnTo>
                    <a:pt x="0" y="1023"/>
                  </a:lnTo>
                  <a:lnTo>
                    <a:pt x="10" y="1023"/>
                  </a:lnTo>
                  <a:close/>
                  <a:moveTo>
                    <a:pt x="81" y="1051"/>
                  </a:moveTo>
                  <a:lnTo>
                    <a:pt x="160" y="1051"/>
                  </a:lnTo>
                  <a:lnTo>
                    <a:pt x="160" y="1061"/>
                  </a:lnTo>
                  <a:lnTo>
                    <a:pt x="81" y="1061"/>
                  </a:lnTo>
                  <a:lnTo>
                    <a:pt x="81" y="1051"/>
                  </a:lnTo>
                  <a:close/>
                  <a:moveTo>
                    <a:pt x="190" y="1051"/>
                  </a:moveTo>
                  <a:lnTo>
                    <a:pt x="269" y="1051"/>
                  </a:lnTo>
                  <a:lnTo>
                    <a:pt x="269" y="1061"/>
                  </a:lnTo>
                  <a:lnTo>
                    <a:pt x="190" y="1061"/>
                  </a:lnTo>
                  <a:lnTo>
                    <a:pt x="190" y="1051"/>
                  </a:lnTo>
                  <a:close/>
                  <a:moveTo>
                    <a:pt x="299" y="1051"/>
                  </a:moveTo>
                  <a:lnTo>
                    <a:pt x="378" y="1051"/>
                  </a:lnTo>
                  <a:lnTo>
                    <a:pt x="378" y="1061"/>
                  </a:lnTo>
                  <a:lnTo>
                    <a:pt x="299" y="1061"/>
                  </a:lnTo>
                  <a:lnTo>
                    <a:pt x="299" y="1051"/>
                  </a:lnTo>
                  <a:close/>
                  <a:moveTo>
                    <a:pt x="407" y="1051"/>
                  </a:moveTo>
                  <a:lnTo>
                    <a:pt x="487" y="1051"/>
                  </a:lnTo>
                  <a:lnTo>
                    <a:pt x="487" y="1061"/>
                  </a:lnTo>
                  <a:lnTo>
                    <a:pt x="407" y="1061"/>
                  </a:lnTo>
                  <a:lnTo>
                    <a:pt x="407" y="1051"/>
                  </a:lnTo>
                  <a:close/>
                  <a:moveTo>
                    <a:pt x="516" y="1051"/>
                  </a:moveTo>
                  <a:lnTo>
                    <a:pt x="596" y="1051"/>
                  </a:lnTo>
                  <a:lnTo>
                    <a:pt x="596" y="1061"/>
                  </a:lnTo>
                  <a:lnTo>
                    <a:pt x="516" y="1061"/>
                  </a:lnTo>
                  <a:lnTo>
                    <a:pt x="516" y="1051"/>
                  </a:lnTo>
                  <a:close/>
                  <a:moveTo>
                    <a:pt x="625" y="1051"/>
                  </a:moveTo>
                  <a:lnTo>
                    <a:pt x="704" y="1051"/>
                  </a:lnTo>
                  <a:lnTo>
                    <a:pt x="704" y="1061"/>
                  </a:lnTo>
                  <a:lnTo>
                    <a:pt x="625" y="1061"/>
                  </a:lnTo>
                  <a:lnTo>
                    <a:pt x="625" y="1051"/>
                  </a:lnTo>
                  <a:close/>
                  <a:moveTo>
                    <a:pt x="734" y="1051"/>
                  </a:moveTo>
                  <a:lnTo>
                    <a:pt x="813" y="1051"/>
                  </a:lnTo>
                  <a:lnTo>
                    <a:pt x="813" y="1061"/>
                  </a:lnTo>
                  <a:lnTo>
                    <a:pt x="734" y="1061"/>
                  </a:lnTo>
                  <a:lnTo>
                    <a:pt x="734" y="1051"/>
                  </a:lnTo>
                  <a:close/>
                  <a:moveTo>
                    <a:pt x="831" y="1049"/>
                  </a:moveTo>
                  <a:lnTo>
                    <a:pt x="831" y="970"/>
                  </a:lnTo>
                  <a:lnTo>
                    <a:pt x="841" y="970"/>
                  </a:lnTo>
                  <a:lnTo>
                    <a:pt x="841" y="1049"/>
                  </a:lnTo>
                  <a:lnTo>
                    <a:pt x="831" y="1049"/>
                  </a:lnTo>
                  <a:close/>
                  <a:moveTo>
                    <a:pt x="831" y="941"/>
                  </a:moveTo>
                  <a:lnTo>
                    <a:pt x="831" y="862"/>
                  </a:lnTo>
                  <a:lnTo>
                    <a:pt x="841" y="862"/>
                  </a:lnTo>
                  <a:lnTo>
                    <a:pt x="841" y="941"/>
                  </a:lnTo>
                  <a:lnTo>
                    <a:pt x="831" y="941"/>
                  </a:lnTo>
                  <a:close/>
                  <a:moveTo>
                    <a:pt x="831" y="832"/>
                  </a:moveTo>
                  <a:lnTo>
                    <a:pt x="831" y="753"/>
                  </a:lnTo>
                  <a:lnTo>
                    <a:pt x="841" y="753"/>
                  </a:lnTo>
                  <a:lnTo>
                    <a:pt x="841" y="832"/>
                  </a:lnTo>
                  <a:lnTo>
                    <a:pt x="831" y="832"/>
                  </a:lnTo>
                  <a:close/>
                  <a:moveTo>
                    <a:pt x="831" y="723"/>
                  </a:moveTo>
                  <a:lnTo>
                    <a:pt x="831" y="644"/>
                  </a:lnTo>
                  <a:lnTo>
                    <a:pt x="841" y="644"/>
                  </a:lnTo>
                  <a:lnTo>
                    <a:pt x="841" y="723"/>
                  </a:lnTo>
                  <a:lnTo>
                    <a:pt x="831" y="723"/>
                  </a:lnTo>
                  <a:close/>
                  <a:moveTo>
                    <a:pt x="831" y="614"/>
                  </a:moveTo>
                  <a:lnTo>
                    <a:pt x="831" y="535"/>
                  </a:lnTo>
                  <a:lnTo>
                    <a:pt x="841" y="535"/>
                  </a:lnTo>
                  <a:lnTo>
                    <a:pt x="841" y="614"/>
                  </a:lnTo>
                  <a:lnTo>
                    <a:pt x="831" y="614"/>
                  </a:lnTo>
                  <a:close/>
                  <a:moveTo>
                    <a:pt x="831" y="506"/>
                  </a:moveTo>
                  <a:lnTo>
                    <a:pt x="831" y="427"/>
                  </a:lnTo>
                  <a:lnTo>
                    <a:pt x="841" y="427"/>
                  </a:lnTo>
                  <a:lnTo>
                    <a:pt x="841" y="506"/>
                  </a:lnTo>
                  <a:lnTo>
                    <a:pt x="831" y="506"/>
                  </a:lnTo>
                  <a:close/>
                  <a:moveTo>
                    <a:pt x="831" y="397"/>
                  </a:moveTo>
                  <a:lnTo>
                    <a:pt x="831" y="318"/>
                  </a:lnTo>
                  <a:lnTo>
                    <a:pt x="841" y="318"/>
                  </a:lnTo>
                  <a:lnTo>
                    <a:pt x="841" y="397"/>
                  </a:lnTo>
                  <a:lnTo>
                    <a:pt x="831" y="397"/>
                  </a:lnTo>
                  <a:close/>
                  <a:moveTo>
                    <a:pt x="831" y="288"/>
                  </a:moveTo>
                  <a:lnTo>
                    <a:pt x="831" y="209"/>
                  </a:lnTo>
                  <a:lnTo>
                    <a:pt x="841" y="209"/>
                  </a:lnTo>
                  <a:lnTo>
                    <a:pt x="841" y="288"/>
                  </a:lnTo>
                  <a:lnTo>
                    <a:pt x="831" y="288"/>
                  </a:lnTo>
                  <a:close/>
                  <a:moveTo>
                    <a:pt x="831" y="180"/>
                  </a:moveTo>
                  <a:lnTo>
                    <a:pt x="831" y="101"/>
                  </a:lnTo>
                  <a:lnTo>
                    <a:pt x="841" y="101"/>
                  </a:lnTo>
                  <a:lnTo>
                    <a:pt x="841" y="180"/>
                  </a:lnTo>
                  <a:lnTo>
                    <a:pt x="831" y="180"/>
                  </a:lnTo>
                  <a:close/>
                  <a:moveTo>
                    <a:pt x="831" y="71"/>
                  </a:moveTo>
                  <a:lnTo>
                    <a:pt x="831" y="5"/>
                  </a:lnTo>
                  <a:lnTo>
                    <a:pt x="841" y="5"/>
                  </a:lnTo>
                  <a:lnTo>
                    <a:pt x="841" y="71"/>
                  </a:lnTo>
                  <a:lnTo>
                    <a:pt x="831" y="71"/>
                  </a:lnTo>
                  <a:close/>
                </a:path>
              </a:pathLst>
            </a:custGeom>
            <a:solidFill>
              <a:srgbClr val="000000"/>
            </a:solidFill>
            <a:ln w="3175">
              <a:solidFill>
                <a:srgbClr val="000000"/>
              </a:solidFill>
              <a:bevel/>
              <a:headEnd/>
              <a:tailEnd/>
            </a:ln>
          </p:spPr>
          <p:txBody>
            <a:bodyPr/>
            <a:lstStyle/>
            <a:p>
              <a:pPr eaLnBrk="0" hangingPunct="0"/>
              <a:endParaRPr lang="en-US"/>
            </a:p>
          </p:txBody>
        </p:sp>
        <p:sp>
          <p:nvSpPr>
            <p:cNvPr id="53281" name="Rectangle 263"/>
            <p:cNvSpPr>
              <a:spLocks noChangeArrowheads="1"/>
            </p:cNvSpPr>
            <p:nvPr/>
          </p:nvSpPr>
          <p:spPr bwMode="auto">
            <a:xfrm>
              <a:off x="482" y="2065"/>
              <a:ext cx="436"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Research </a:t>
              </a:r>
              <a:endParaRPr lang="en-US" sz="3400">
                <a:latin typeface="Times New Roman" pitchFamily="18" charset="0"/>
              </a:endParaRPr>
            </a:p>
          </p:txBody>
        </p:sp>
        <p:sp>
          <p:nvSpPr>
            <p:cNvPr id="53282" name="Rectangle 264"/>
            <p:cNvSpPr>
              <a:spLocks noChangeArrowheads="1"/>
            </p:cNvSpPr>
            <p:nvPr/>
          </p:nvSpPr>
          <p:spPr bwMode="auto">
            <a:xfrm>
              <a:off x="482" y="2176"/>
              <a:ext cx="526"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Coordinator </a:t>
              </a:r>
              <a:endParaRPr lang="en-US" sz="3400">
                <a:latin typeface="Times New Roman" pitchFamily="18" charset="0"/>
              </a:endParaRPr>
            </a:p>
          </p:txBody>
        </p:sp>
        <p:sp>
          <p:nvSpPr>
            <p:cNvPr id="53283" name="Rectangle 265"/>
            <p:cNvSpPr>
              <a:spLocks noChangeArrowheads="1"/>
            </p:cNvSpPr>
            <p:nvPr/>
          </p:nvSpPr>
          <p:spPr bwMode="auto">
            <a:xfrm>
              <a:off x="482" y="2286"/>
              <a:ext cx="517"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views list of </a:t>
              </a:r>
              <a:endParaRPr lang="en-US" sz="3400">
                <a:latin typeface="Times New Roman" pitchFamily="18" charset="0"/>
              </a:endParaRPr>
            </a:p>
          </p:txBody>
        </p:sp>
        <p:sp>
          <p:nvSpPr>
            <p:cNvPr id="53284" name="Rectangle 266"/>
            <p:cNvSpPr>
              <a:spLocks noChangeArrowheads="1"/>
            </p:cNvSpPr>
            <p:nvPr/>
          </p:nvSpPr>
          <p:spPr bwMode="auto">
            <a:xfrm>
              <a:off x="482" y="2395"/>
              <a:ext cx="548"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patients and </a:t>
              </a:r>
              <a:endParaRPr lang="en-US" sz="3400">
                <a:latin typeface="Times New Roman" pitchFamily="18" charset="0"/>
              </a:endParaRPr>
            </a:p>
          </p:txBody>
        </p:sp>
        <p:sp>
          <p:nvSpPr>
            <p:cNvPr id="53285" name="Rectangle 267"/>
            <p:cNvSpPr>
              <a:spLocks noChangeArrowheads="1"/>
            </p:cNvSpPr>
            <p:nvPr/>
          </p:nvSpPr>
          <p:spPr bwMode="auto">
            <a:xfrm>
              <a:off x="482" y="2506"/>
              <a:ext cx="596"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selects which </a:t>
              </a:r>
              <a:endParaRPr lang="en-US" sz="3400">
                <a:latin typeface="Times New Roman" pitchFamily="18" charset="0"/>
              </a:endParaRPr>
            </a:p>
          </p:txBody>
        </p:sp>
        <p:sp>
          <p:nvSpPr>
            <p:cNvPr id="53286" name="Rectangle 268"/>
            <p:cNvSpPr>
              <a:spLocks noChangeArrowheads="1"/>
            </p:cNvSpPr>
            <p:nvPr/>
          </p:nvSpPr>
          <p:spPr bwMode="auto">
            <a:xfrm>
              <a:off x="482" y="2617"/>
              <a:ext cx="766"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ones to approach </a:t>
              </a:r>
              <a:endParaRPr lang="en-US" sz="3400">
                <a:latin typeface="Times New Roman" pitchFamily="18" charset="0"/>
              </a:endParaRPr>
            </a:p>
          </p:txBody>
        </p:sp>
        <p:sp>
          <p:nvSpPr>
            <p:cNvPr id="53287" name="Rectangle 269"/>
            <p:cNvSpPr>
              <a:spLocks noChangeArrowheads="1"/>
            </p:cNvSpPr>
            <p:nvPr/>
          </p:nvSpPr>
          <p:spPr bwMode="auto">
            <a:xfrm>
              <a:off x="482" y="2727"/>
              <a:ext cx="559"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in person for </a:t>
              </a:r>
              <a:endParaRPr lang="en-US" sz="3400">
                <a:latin typeface="Times New Roman" pitchFamily="18" charset="0"/>
              </a:endParaRPr>
            </a:p>
          </p:txBody>
        </p:sp>
        <p:sp>
          <p:nvSpPr>
            <p:cNvPr id="53288" name="Rectangle 270"/>
            <p:cNvSpPr>
              <a:spLocks noChangeArrowheads="1"/>
            </p:cNvSpPr>
            <p:nvPr/>
          </p:nvSpPr>
          <p:spPr bwMode="auto">
            <a:xfrm>
              <a:off x="482" y="2838"/>
              <a:ext cx="648"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evaluation and </a:t>
              </a:r>
              <a:endParaRPr lang="en-US" sz="3400">
                <a:latin typeface="Times New Roman" pitchFamily="18" charset="0"/>
              </a:endParaRPr>
            </a:p>
          </p:txBody>
        </p:sp>
        <p:sp>
          <p:nvSpPr>
            <p:cNvPr id="53289" name="Rectangle 271"/>
            <p:cNvSpPr>
              <a:spLocks noChangeArrowheads="1"/>
            </p:cNvSpPr>
            <p:nvPr/>
          </p:nvSpPr>
          <p:spPr bwMode="auto">
            <a:xfrm>
              <a:off x="482" y="2947"/>
              <a:ext cx="506"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recruitment.</a:t>
              </a:r>
              <a:endParaRPr lang="en-US" sz="3400">
                <a:latin typeface="Times New Roman" pitchFamily="18" charset="0"/>
              </a:endParaRPr>
            </a:p>
          </p:txBody>
        </p:sp>
        <p:sp>
          <p:nvSpPr>
            <p:cNvPr id="53290" name="Freeform 272"/>
            <p:cNvSpPr>
              <a:spLocks noEditPoints="1"/>
            </p:cNvSpPr>
            <p:nvPr/>
          </p:nvSpPr>
          <p:spPr bwMode="auto">
            <a:xfrm>
              <a:off x="2864" y="1275"/>
              <a:ext cx="40" cy="280"/>
            </a:xfrm>
            <a:custGeom>
              <a:avLst/>
              <a:gdLst>
                <a:gd name="T0" fmla="*/ 0 w 400"/>
                <a:gd name="T1" fmla="*/ 0 h 2833"/>
                <a:gd name="T2" fmla="*/ 0 w 400"/>
                <a:gd name="T3" fmla="*/ 0 h 2833"/>
                <a:gd name="T4" fmla="*/ 0 w 400"/>
                <a:gd name="T5" fmla="*/ 0 h 2833"/>
                <a:gd name="T6" fmla="*/ 0 w 400"/>
                <a:gd name="T7" fmla="*/ 0 h 2833"/>
                <a:gd name="T8" fmla="*/ 0 w 400"/>
                <a:gd name="T9" fmla="*/ 0 h 2833"/>
                <a:gd name="T10" fmla="*/ 0 w 400"/>
                <a:gd name="T11" fmla="*/ 0 h 2833"/>
                <a:gd name="T12" fmla="*/ 0 w 400"/>
                <a:gd name="T13" fmla="*/ 0 h 2833"/>
                <a:gd name="T14" fmla="*/ 0 w 400"/>
                <a:gd name="T15" fmla="*/ 0 h 2833"/>
                <a:gd name="T16" fmla="*/ 0 w 400"/>
                <a:gd name="T17" fmla="*/ 0 h 2833"/>
                <a:gd name="T18" fmla="*/ 0 w 400"/>
                <a:gd name="T19" fmla="*/ 0 h 2833"/>
                <a:gd name="T20" fmla="*/ 0 w 400"/>
                <a:gd name="T21" fmla="*/ 0 h 28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00"/>
                <a:gd name="T34" fmla="*/ 0 h 2833"/>
                <a:gd name="T35" fmla="*/ 400 w 400"/>
                <a:gd name="T36" fmla="*/ 2833 h 28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00" h="2833">
                  <a:moveTo>
                    <a:pt x="234" y="33"/>
                  </a:moveTo>
                  <a:lnTo>
                    <a:pt x="234" y="2500"/>
                  </a:lnTo>
                  <a:cubicBezTo>
                    <a:pt x="234" y="2519"/>
                    <a:pt x="219" y="2533"/>
                    <a:pt x="200" y="2533"/>
                  </a:cubicBezTo>
                  <a:cubicBezTo>
                    <a:pt x="182" y="2533"/>
                    <a:pt x="167" y="2519"/>
                    <a:pt x="167" y="2500"/>
                  </a:cubicBezTo>
                  <a:lnTo>
                    <a:pt x="167" y="33"/>
                  </a:lnTo>
                  <a:cubicBezTo>
                    <a:pt x="167" y="15"/>
                    <a:pt x="182" y="0"/>
                    <a:pt x="200" y="0"/>
                  </a:cubicBezTo>
                  <a:cubicBezTo>
                    <a:pt x="219" y="0"/>
                    <a:pt x="234" y="15"/>
                    <a:pt x="234" y="33"/>
                  </a:cubicBezTo>
                  <a:close/>
                  <a:moveTo>
                    <a:pt x="400" y="2433"/>
                  </a:moveTo>
                  <a:lnTo>
                    <a:pt x="200" y="2833"/>
                  </a:lnTo>
                  <a:lnTo>
                    <a:pt x="0" y="2433"/>
                  </a:lnTo>
                  <a:lnTo>
                    <a:pt x="400" y="2433"/>
                  </a:lnTo>
                  <a:close/>
                </a:path>
              </a:pathLst>
            </a:custGeom>
            <a:solidFill>
              <a:srgbClr val="000000"/>
            </a:solidFill>
            <a:ln w="3175">
              <a:solidFill>
                <a:srgbClr val="000000"/>
              </a:solidFill>
              <a:bevel/>
              <a:headEnd/>
              <a:tailEnd/>
            </a:ln>
          </p:spPr>
          <p:txBody>
            <a:bodyPr/>
            <a:lstStyle/>
            <a:p>
              <a:pPr eaLnBrk="0" hangingPunct="0"/>
              <a:endParaRPr lang="en-US"/>
            </a:p>
          </p:txBody>
        </p:sp>
        <p:sp>
          <p:nvSpPr>
            <p:cNvPr id="53291" name="Freeform 273"/>
            <p:cNvSpPr>
              <a:spLocks noEditPoints="1"/>
            </p:cNvSpPr>
            <p:nvPr/>
          </p:nvSpPr>
          <p:spPr bwMode="auto">
            <a:xfrm>
              <a:off x="1260" y="2879"/>
              <a:ext cx="317" cy="39"/>
            </a:xfrm>
            <a:custGeom>
              <a:avLst/>
              <a:gdLst>
                <a:gd name="T0" fmla="*/ 317 w 317"/>
                <a:gd name="T1" fmla="*/ 24 h 39"/>
                <a:gd name="T2" fmla="*/ 251 w 317"/>
                <a:gd name="T3" fmla="*/ 24 h 39"/>
                <a:gd name="T4" fmla="*/ 251 w 317"/>
                <a:gd name="T5" fmla="*/ 16 h 39"/>
                <a:gd name="T6" fmla="*/ 317 w 317"/>
                <a:gd name="T7" fmla="*/ 16 h 39"/>
                <a:gd name="T8" fmla="*/ 317 w 317"/>
                <a:gd name="T9" fmla="*/ 24 h 39"/>
                <a:gd name="T10" fmla="*/ 227 w 317"/>
                <a:gd name="T11" fmla="*/ 24 h 39"/>
                <a:gd name="T12" fmla="*/ 161 w 317"/>
                <a:gd name="T13" fmla="*/ 24 h 39"/>
                <a:gd name="T14" fmla="*/ 161 w 317"/>
                <a:gd name="T15" fmla="*/ 16 h 39"/>
                <a:gd name="T16" fmla="*/ 227 w 317"/>
                <a:gd name="T17" fmla="*/ 16 h 39"/>
                <a:gd name="T18" fmla="*/ 227 w 317"/>
                <a:gd name="T19" fmla="*/ 24 h 39"/>
                <a:gd name="T20" fmla="*/ 136 w 317"/>
                <a:gd name="T21" fmla="*/ 24 h 39"/>
                <a:gd name="T22" fmla="*/ 70 w 317"/>
                <a:gd name="T23" fmla="*/ 24 h 39"/>
                <a:gd name="T24" fmla="*/ 70 w 317"/>
                <a:gd name="T25" fmla="*/ 16 h 39"/>
                <a:gd name="T26" fmla="*/ 136 w 317"/>
                <a:gd name="T27" fmla="*/ 16 h 39"/>
                <a:gd name="T28" fmla="*/ 136 w 317"/>
                <a:gd name="T29" fmla="*/ 24 h 39"/>
                <a:gd name="T30" fmla="*/ 45 w 317"/>
                <a:gd name="T31" fmla="*/ 24 h 39"/>
                <a:gd name="T32" fmla="*/ 33 w 317"/>
                <a:gd name="T33" fmla="*/ 24 h 39"/>
                <a:gd name="T34" fmla="*/ 33 w 317"/>
                <a:gd name="T35" fmla="*/ 16 h 39"/>
                <a:gd name="T36" fmla="*/ 45 w 317"/>
                <a:gd name="T37" fmla="*/ 16 h 39"/>
                <a:gd name="T38" fmla="*/ 45 w 317"/>
                <a:gd name="T39" fmla="*/ 24 h 39"/>
                <a:gd name="T40" fmla="*/ 40 w 317"/>
                <a:gd name="T41" fmla="*/ 39 h 39"/>
                <a:gd name="T42" fmla="*/ 0 w 317"/>
                <a:gd name="T43" fmla="*/ 20 h 39"/>
                <a:gd name="T44" fmla="*/ 40 w 317"/>
                <a:gd name="T45" fmla="*/ 0 h 39"/>
                <a:gd name="T46" fmla="*/ 40 w 317"/>
                <a:gd name="T47" fmla="*/ 39 h 3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17"/>
                <a:gd name="T73" fmla="*/ 0 h 39"/>
                <a:gd name="T74" fmla="*/ 317 w 317"/>
                <a:gd name="T75" fmla="*/ 39 h 3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17" h="39">
                  <a:moveTo>
                    <a:pt x="317" y="24"/>
                  </a:moveTo>
                  <a:lnTo>
                    <a:pt x="251" y="24"/>
                  </a:lnTo>
                  <a:lnTo>
                    <a:pt x="251" y="16"/>
                  </a:lnTo>
                  <a:lnTo>
                    <a:pt x="317" y="16"/>
                  </a:lnTo>
                  <a:lnTo>
                    <a:pt x="317" y="24"/>
                  </a:lnTo>
                  <a:close/>
                  <a:moveTo>
                    <a:pt x="227" y="24"/>
                  </a:moveTo>
                  <a:lnTo>
                    <a:pt x="161" y="24"/>
                  </a:lnTo>
                  <a:lnTo>
                    <a:pt x="161" y="16"/>
                  </a:lnTo>
                  <a:lnTo>
                    <a:pt x="227" y="16"/>
                  </a:lnTo>
                  <a:lnTo>
                    <a:pt x="227" y="24"/>
                  </a:lnTo>
                  <a:close/>
                  <a:moveTo>
                    <a:pt x="136" y="24"/>
                  </a:moveTo>
                  <a:lnTo>
                    <a:pt x="70" y="24"/>
                  </a:lnTo>
                  <a:lnTo>
                    <a:pt x="70" y="16"/>
                  </a:lnTo>
                  <a:lnTo>
                    <a:pt x="136" y="16"/>
                  </a:lnTo>
                  <a:lnTo>
                    <a:pt x="136" y="24"/>
                  </a:lnTo>
                  <a:close/>
                  <a:moveTo>
                    <a:pt x="45" y="24"/>
                  </a:moveTo>
                  <a:lnTo>
                    <a:pt x="33" y="24"/>
                  </a:lnTo>
                  <a:lnTo>
                    <a:pt x="33" y="16"/>
                  </a:lnTo>
                  <a:lnTo>
                    <a:pt x="45" y="16"/>
                  </a:lnTo>
                  <a:lnTo>
                    <a:pt x="45" y="24"/>
                  </a:lnTo>
                  <a:close/>
                  <a:moveTo>
                    <a:pt x="40" y="39"/>
                  </a:moveTo>
                  <a:lnTo>
                    <a:pt x="0" y="20"/>
                  </a:lnTo>
                  <a:lnTo>
                    <a:pt x="40" y="0"/>
                  </a:lnTo>
                  <a:lnTo>
                    <a:pt x="40" y="39"/>
                  </a:lnTo>
                  <a:close/>
                </a:path>
              </a:pathLst>
            </a:custGeom>
            <a:solidFill>
              <a:srgbClr val="000000"/>
            </a:solidFill>
            <a:ln w="3175">
              <a:solidFill>
                <a:srgbClr val="000000"/>
              </a:solidFill>
              <a:bevel/>
              <a:headEnd/>
              <a:tailEnd/>
            </a:ln>
          </p:spPr>
          <p:txBody>
            <a:bodyPr/>
            <a:lstStyle/>
            <a:p>
              <a:pPr eaLnBrk="0" hangingPunct="0"/>
              <a:endParaRPr lang="en-US"/>
            </a:p>
          </p:txBody>
        </p:sp>
        <p:sp>
          <p:nvSpPr>
            <p:cNvPr id="53292" name="Freeform 274"/>
            <p:cNvSpPr>
              <a:spLocks noEditPoints="1"/>
            </p:cNvSpPr>
            <p:nvPr/>
          </p:nvSpPr>
          <p:spPr bwMode="auto">
            <a:xfrm>
              <a:off x="2904" y="2303"/>
              <a:ext cx="39" cy="359"/>
            </a:xfrm>
            <a:custGeom>
              <a:avLst/>
              <a:gdLst>
                <a:gd name="T0" fmla="*/ 0 w 400"/>
                <a:gd name="T1" fmla="*/ 0 h 3633"/>
                <a:gd name="T2" fmla="*/ 0 w 400"/>
                <a:gd name="T3" fmla="*/ 0 h 3633"/>
                <a:gd name="T4" fmla="*/ 0 w 400"/>
                <a:gd name="T5" fmla="*/ 0 h 3633"/>
                <a:gd name="T6" fmla="*/ 0 w 400"/>
                <a:gd name="T7" fmla="*/ 0 h 3633"/>
                <a:gd name="T8" fmla="*/ 0 w 400"/>
                <a:gd name="T9" fmla="*/ 0 h 3633"/>
                <a:gd name="T10" fmla="*/ 0 w 400"/>
                <a:gd name="T11" fmla="*/ 0 h 3633"/>
                <a:gd name="T12" fmla="*/ 0 w 400"/>
                <a:gd name="T13" fmla="*/ 0 h 3633"/>
                <a:gd name="T14" fmla="*/ 0 w 400"/>
                <a:gd name="T15" fmla="*/ 0 h 3633"/>
                <a:gd name="T16" fmla="*/ 0 w 400"/>
                <a:gd name="T17" fmla="*/ 0 h 3633"/>
                <a:gd name="T18" fmla="*/ 0 w 400"/>
                <a:gd name="T19" fmla="*/ 0 h 3633"/>
                <a:gd name="T20" fmla="*/ 0 w 400"/>
                <a:gd name="T21" fmla="*/ 0 h 363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00"/>
                <a:gd name="T34" fmla="*/ 0 h 3633"/>
                <a:gd name="T35" fmla="*/ 400 w 400"/>
                <a:gd name="T36" fmla="*/ 3633 h 363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00" h="3633">
                  <a:moveTo>
                    <a:pt x="234" y="33"/>
                  </a:moveTo>
                  <a:lnTo>
                    <a:pt x="234" y="3300"/>
                  </a:lnTo>
                  <a:cubicBezTo>
                    <a:pt x="234" y="3319"/>
                    <a:pt x="219" y="3333"/>
                    <a:pt x="200" y="3333"/>
                  </a:cubicBezTo>
                  <a:cubicBezTo>
                    <a:pt x="182" y="3333"/>
                    <a:pt x="167" y="3319"/>
                    <a:pt x="167" y="3300"/>
                  </a:cubicBezTo>
                  <a:lnTo>
                    <a:pt x="167" y="33"/>
                  </a:lnTo>
                  <a:cubicBezTo>
                    <a:pt x="167" y="15"/>
                    <a:pt x="182" y="0"/>
                    <a:pt x="200" y="0"/>
                  </a:cubicBezTo>
                  <a:cubicBezTo>
                    <a:pt x="219" y="0"/>
                    <a:pt x="234" y="15"/>
                    <a:pt x="234" y="33"/>
                  </a:cubicBezTo>
                  <a:close/>
                  <a:moveTo>
                    <a:pt x="400" y="3233"/>
                  </a:moveTo>
                  <a:lnTo>
                    <a:pt x="200" y="3633"/>
                  </a:lnTo>
                  <a:lnTo>
                    <a:pt x="0" y="3233"/>
                  </a:lnTo>
                  <a:lnTo>
                    <a:pt x="400" y="3233"/>
                  </a:lnTo>
                  <a:close/>
                </a:path>
              </a:pathLst>
            </a:custGeom>
            <a:solidFill>
              <a:srgbClr val="000000"/>
            </a:solidFill>
            <a:ln w="3175">
              <a:solidFill>
                <a:srgbClr val="000000"/>
              </a:solidFill>
              <a:bevel/>
              <a:headEnd/>
              <a:tailEnd/>
            </a:ln>
          </p:spPr>
          <p:txBody>
            <a:bodyPr/>
            <a:lstStyle/>
            <a:p>
              <a:pPr eaLnBrk="0" hangingPunct="0"/>
              <a:endParaRPr lang="en-US"/>
            </a:p>
          </p:txBody>
        </p:sp>
        <p:sp>
          <p:nvSpPr>
            <p:cNvPr id="53293" name="Freeform 275"/>
            <p:cNvSpPr>
              <a:spLocks/>
            </p:cNvSpPr>
            <p:nvPr/>
          </p:nvSpPr>
          <p:spPr bwMode="auto">
            <a:xfrm>
              <a:off x="548" y="1160"/>
              <a:ext cx="158" cy="790"/>
            </a:xfrm>
            <a:custGeom>
              <a:avLst/>
              <a:gdLst>
                <a:gd name="T0" fmla="*/ 0 w 158"/>
                <a:gd name="T1" fmla="*/ 592 h 790"/>
                <a:gd name="T2" fmla="*/ 39 w 158"/>
                <a:gd name="T3" fmla="*/ 592 h 790"/>
                <a:gd name="T4" fmla="*/ 39 w 158"/>
                <a:gd name="T5" fmla="*/ 0 h 790"/>
                <a:gd name="T6" fmla="*/ 118 w 158"/>
                <a:gd name="T7" fmla="*/ 0 h 790"/>
                <a:gd name="T8" fmla="*/ 118 w 158"/>
                <a:gd name="T9" fmla="*/ 592 h 790"/>
                <a:gd name="T10" fmla="*/ 158 w 158"/>
                <a:gd name="T11" fmla="*/ 592 h 790"/>
                <a:gd name="T12" fmla="*/ 79 w 158"/>
                <a:gd name="T13" fmla="*/ 790 h 790"/>
                <a:gd name="T14" fmla="*/ 0 w 158"/>
                <a:gd name="T15" fmla="*/ 592 h 790"/>
                <a:gd name="T16" fmla="*/ 0 60000 65536"/>
                <a:gd name="T17" fmla="*/ 0 60000 65536"/>
                <a:gd name="T18" fmla="*/ 0 60000 65536"/>
                <a:gd name="T19" fmla="*/ 0 60000 65536"/>
                <a:gd name="T20" fmla="*/ 0 60000 65536"/>
                <a:gd name="T21" fmla="*/ 0 60000 65536"/>
                <a:gd name="T22" fmla="*/ 0 60000 65536"/>
                <a:gd name="T23" fmla="*/ 0 60000 65536"/>
                <a:gd name="T24" fmla="*/ 0 w 158"/>
                <a:gd name="T25" fmla="*/ 0 h 790"/>
                <a:gd name="T26" fmla="*/ 158 w 158"/>
                <a:gd name="T27" fmla="*/ 790 h 79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 h="790">
                  <a:moveTo>
                    <a:pt x="0" y="592"/>
                  </a:moveTo>
                  <a:lnTo>
                    <a:pt x="39" y="592"/>
                  </a:lnTo>
                  <a:lnTo>
                    <a:pt x="39" y="0"/>
                  </a:lnTo>
                  <a:lnTo>
                    <a:pt x="118" y="0"/>
                  </a:lnTo>
                  <a:lnTo>
                    <a:pt x="118" y="592"/>
                  </a:lnTo>
                  <a:lnTo>
                    <a:pt x="158" y="592"/>
                  </a:lnTo>
                  <a:lnTo>
                    <a:pt x="79" y="790"/>
                  </a:lnTo>
                  <a:lnTo>
                    <a:pt x="0" y="592"/>
                  </a:lnTo>
                  <a:close/>
                </a:path>
              </a:pathLst>
            </a:custGeom>
            <a:noFill/>
            <a:ln w="7938" cap="rnd">
              <a:solidFill>
                <a:srgbClr val="000000"/>
              </a:solidFill>
              <a:round/>
              <a:headEnd/>
              <a:tailEnd/>
            </a:ln>
          </p:spPr>
          <p:txBody>
            <a:bodyPr/>
            <a:lstStyle/>
            <a:p>
              <a:pPr eaLnBrk="0" hangingPunct="0"/>
              <a:endParaRPr lang="en-US"/>
            </a:p>
          </p:txBody>
        </p:sp>
        <p:sp>
          <p:nvSpPr>
            <p:cNvPr id="53294" name="Freeform 276"/>
            <p:cNvSpPr>
              <a:spLocks noEditPoints="1"/>
            </p:cNvSpPr>
            <p:nvPr/>
          </p:nvSpPr>
          <p:spPr bwMode="auto">
            <a:xfrm>
              <a:off x="424" y="3470"/>
              <a:ext cx="841" cy="399"/>
            </a:xfrm>
            <a:custGeom>
              <a:avLst/>
              <a:gdLst>
                <a:gd name="T0" fmla="*/ 757 w 841"/>
                <a:gd name="T1" fmla="*/ 10 h 399"/>
                <a:gd name="T2" fmla="*/ 836 w 841"/>
                <a:gd name="T3" fmla="*/ 0 h 399"/>
                <a:gd name="T4" fmla="*/ 728 w 841"/>
                <a:gd name="T5" fmla="*/ 10 h 399"/>
                <a:gd name="T6" fmla="*/ 648 w 841"/>
                <a:gd name="T7" fmla="*/ 0 h 399"/>
                <a:gd name="T8" fmla="*/ 728 w 841"/>
                <a:gd name="T9" fmla="*/ 10 h 399"/>
                <a:gd name="T10" fmla="*/ 539 w 841"/>
                <a:gd name="T11" fmla="*/ 10 h 399"/>
                <a:gd name="T12" fmla="*/ 619 w 841"/>
                <a:gd name="T13" fmla="*/ 0 h 399"/>
                <a:gd name="T14" fmla="*/ 510 w 841"/>
                <a:gd name="T15" fmla="*/ 10 h 399"/>
                <a:gd name="T16" fmla="*/ 431 w 841"/>
                <a:gd name="T17" fmla="*/ 0 h 399"/>
                <a:gd name="T18" fmla="*/ 510 w 841"/>
                <a:gd name="T19" fmla="*/ 10 h 399"/>
                <a:gd name="T20" fmla="*/ 322 w 841"/>
                <a:gd name="T21" fmla="*/ 10 h 399"/>
                <a:gd name="T22" fmla="*/ 401 w 841"/>
                <a:gd name="T23" fmla="*/ 0 h 399"/>
                <a:gd name="T24" fmla="*/ 292 w 841"/>
                <a:gd name="T25" fmla="*/ 10 h 399"/>
                <a:gd name="T26" fmla="*/ 213 w 841"/>
                <a:gd name="T27" fmla="*/ 0 h 399"/>
                <a:gd name="T28" fmla="*/ 292 w 841"/>
                <a:gd name="T29" fmla="*/ 10 h 399"/>
                <a:gd name="T30" fmla="*/ 104 w 841"/>
                <a:gd name="T31" fmla="*/ 10 h 399"/>
                <a:gd name="T32" fmla="*/ 183 w 841"/>
                <a:gd name="T33" fmla="*/ 0 h 399"/>
                <a:gd name="T34" fmla="*/ 74 w 841"/>
                <a:gd name="T35" fmla="*/ 10 h 399"/>
                <a:gd name="T36" fmla="*/ 10 w 841"/>
                <a:gd name="T37" fmla="*/ 5 h 399"/>
                <a:gd name="T38" fmla="*/ 0 w 841"/>
                <a:gd name="T39" fmla="*/ 15 h 399"/>
                <a:gd name="T40" fmla="*/ 74 w 841"/>
                <a:gd name="T41" fmla="*/ 0 h 399"/>
                <a:gd name="T42" fmla="*/ 10 w 841"/>
                <a:gd name="T43" fmla="*/ 45 h 399"/>
                <a:gd name="T44" fmla="*/ 0 w 841"/>
                <a:gd name="T45" fmla="*/ 124 h 399"/>
                <a:gd name="T46" fmla="*/ 10 w 841"/>
                <a:gd name="T47" fmla="*/ 45 h 399"/>
                <a:gd name="T48" fmla="*/ 10 w 841"/>
                <a:gd name="T49" fmla="*/ 232 h 399"/>
                <a:gd name="T50" fmla="*/ 0 w 841"/>
                <a:gd name="T51" fmla="*/ 153 h 399"/>
                <a:gd name="T52" fmla="*/ 10 w 841"/>
                <a:gd name="T53" fmla="*/ 262 h 399"/>
                <a:gd name="T54" fmla="*/ 0 w 841"/>
                <a:gd name="T55" fmla="*/ 341 h 399"/>
                <a:gd name="T56" fmla="*/ 10 w 841"/>
                <a:gd name="T57" fmla="*/ 262 h 399"/>
                <a:gd name="T58" fmla="*/ 10 w 841"/>
                <a:gd name="T59" fmla="*/ 394 h 399"/>
                <a:gd name="T60" fmla="*/ 61 w 841"/>
                <a:gd name="T61" fmla="*/ 389 h 399"/>
                <a:gd name="T62" fmla="*/ 0 w 841"/>
                <a:gd name="T63" fmla="*/ 399 h 399"/>
                <a:gd name="T64" fmla="*/ 10 w 841"/>
                <a:gd name="T65" fmla="*/ 371 h 399"/>
                <a:gd name="T66" fmla="*/ 170 w 841"/>
                <a:gd name="T67" fmla="*/ 389 h 399"/>
                <a:gd name="T68" fmla="*/ 91 w 841"/>
                <a:gd name="T69" fmla="*/ 399 h 399"/>
                <a:gd name="T70" fmla="*/ 200 w 841"/>
                <a:gd name="T71" fmla="*/ 389 h 399"/>
                <a:gd name="T72" fmla="*/ 279 w 841"/>
                <a:gd name="T73" fmla="*/ 399 h 399"/>
                <a:gd name="T74" fmla="*/ 200 w 841"/>
                <a:gd name="T75" fmla="*/ 389 h 399"/>
                <a:gd name="T76" fmla="*/ 388 w 841"/>
                <a:gd name="T77" fmla="*/ 389 h 399"/>
                <a:gd name="T78" fmla="*/ 309 w 841"/>
                <a:gd name="T79" fmla="*/ 399 h 399"/>
                <a:gd name="T80" fmla="*/ 417 w 841"/>
                <a:gd name="T81" fmla="*/ 389 h 399"/>
                <a:gd name="T82" fmla="*/ 497 w 841"/>
                <a:gd name="T83" fmla="*/ 399 h 399"/>
                <a:gd name="T84" fmla="*/ 417 w 841"/>
                <a:gd name="T85" fmla="*/ 389 h 399"/>
                <a:gd name="T86" fmla="*/ 606 w 841"/>
                <a:gd name="T87" fmla="*/ 389 h 399"/>
                <a:gd name="T88" fmla="*/ 526 w 841"/>
                <a:gd name="T89" fmla="*/ 399 h 399"/>
                <a:gd name="T90" fmla="*/ 635 w 841"/>
                <a:gd name="T91" fmla="*/ 389 h 399"/>
                <a:gd name="T92" fmla="*/ 714 w 841"/>
                <a:gd name="T93" fmla="*/ 399 h 399"/>
                <a:gd name="T94" fmla="*/ 635 w 841"/>
                <a:gd name="T95" fmla="*/ 389 h 399"/>
                <a:gd name="T96" fmla="*/ 823 w 841"/>
                <a:gd name="T97" fmla="*/ 389 h 399"/>
                <a:gd name="T98" fmla="*/ 744 w 841"/>
                <a:gd name="T99" fmla="*/ 399 h 399"/>
                <a:gd name="T100" fmla="*/ 831 w 841"/>
                <a:gd name="T101" fmla="*/ 377 h 399"/>
                <a:gd name="T102" fmla="*/ 841 w 841"/>
                <a:gd name="T103" fmla="*/ 298 h 399"/>
                <a:gd name="T104" fmla="*/ 831 w 841"/>
                <a:gd name="T105" fmla="*/ 377 h 399"/>
                <a:gd name="T106" fmla="*/ 831 w 841"/>
                <a:gd name="T107" fmla="*/ 189 h 399"/>
                <a:gd name="T108" fmla="*/ 841 w 841"/>
                <a:gd name="T109" fmla="*/ 269 h 399"/>
                <a:gd name="T110" fmla="*/ 831 w 841"/>
                <a:gd name="T111" fmla="*/ 160 h 399"/>
                <a:gd name="T112" fmla="*/ 841 w 841"/>
                <a:gd name="T113" fmla="*/ 81 h 399"/>
                <a:gd name="T114" fmla="*/ 831 w 841"/>
                <a:gd name="T115" fmla="*/ 160 h 399"/>
                <a:gd name="T116" fmla="*/ 831 w 841"/>
                <a:gd name="T117" fmla="*/ 5 h 399"/>
                <a:gd name="T118" fmla="*/ 841 w 841"/>
                <a:gd name="T119" fmla="*/ 51 h 39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41"/>
                <a:gd name="T181" fmla="*/ 0 h 399"/>
                <a:gd name="T182" fmla="*/ 841 w 841"/>
                <a:gd name="T183" fmla="*/ 399 h 39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41" h="399">
                  <a:moveTo>
                    <a:pt x="836" y="10"/>
                  </a:moveTo>
                  <a:lnTo>
                    <a:pt x="757" y="10"/>
                  </a:lnTo>
                  <a:lnTo>
                    <a:pt x="757" y="0"/>
                  </a:lnTo>
                  <a:lnTo>
                    <a:pt x="836" y="0"/>
                  </a:lnTo>
                  <a:lnTo>
                    <a:pt x="836" y="10"/>
                  </a:lnTo>
                  <a:close/>
                  <a:moveTo>
                    <a:pt x="728" y="10"/>
                  </a:moveTo>
                  <a:lnTo>
                    <a:pt x="648" y="10"/>
                  </a:lnTo>
                  <a:lnTo>
                    <a:pt x="648" y="0"/>
                  </a:lnTo>
                  <a:lnTo>
                    <a:pt x="728" y="0"/>
                  </a:lnTo>
                  <a:lnTo>
                    <a:pt x="728" y="10"/>
                  </a:lnTo>
                  <a:close/>
                  <a:moveTo>
                    <a:pt x="619" y="10"/>
                  </a:moveTo>
                  <a:lnTo>
                    <a:pt x="539" y="10"/>
                  </a:lnTo>
                  <a:lnTo>
                    <a:pt x="539" y="0"/>
                  </a:lnTo>
                  <a:lnTo>
                    <a:pt x="619" y="0"/>
                  </a:lnTo>
                  <a:lnTo>
                    <a:pt x="619" y="10"/>
                  </a:lnTo>
                  <a:close/>
                  <a:moveTo>
                    <a:pt x="510" y="10"/>
                  </a:moveTo>
                  <a:lnTo>
                    <a:pt x="431" y="10"/>
                  </a:lnTo>
                  <a:lnTo>
                    <a:pt x="431" y="0"/>
                  </a:lnTo>
                  <a:lnTo>
                    <a:pt x="510" y="0"/>
                  </a:lnTo>
                  <a:lnTo>
                    <a:pt x="510" y="10"/>
                  </a:lnTo>
                  <a:close/>
                  <a:moveTo>
                    <a:pt x="401" y="10"/>
                  </a:moveTo>
                  <a:lnTo>
                    <a:pt x="322" y="10"/>
                  </a:lnTo>
                  <a:lnTo>
                    <a:pt x="322" y="0"/>
                  </a:lnTo>
                  <a:lnTo>
                    <a:pt x="401" y="0"/>
                  </a:lnTo>
                  <a:lnTo>
                    <a:pt x="401" y="10"/>
                  </a:lnTo>
                  <a:close/>
                  <a:moveTo>
                    <a:pt x="292" y="10"/>
                  </a:moveTo>
                  <a:lnTo>
                    <a:pt x="213" y="10"/>
                  </a:lnTo>
                  <a:lnTo>
                    <a:pt x="213" y="0"/>
                  </a:lnTo>
                  <a:lnTo>
                    <a:pt x="292" y="0"/>
                  </a:lnTo>
                  <a:lnTo>
                    <a:pt x="292" y="10"/>
                  </a:lnTo>
                  <a:close/>
                  <a:moveTo>
                    <a:pt x="183" y="10"/>
                  </a:moveTo>
                  <a:lnTo>
                    <a:pt x="104" y="10"/>
                  </a:lnTo>
                  <a:lnTo>
                    <a:pt x="104" y="0"/>
                  </a:lnTo>
                  <a:lnTo>
                    <a:pt x="183" y="0"/>
                  </a:lnTo>
                  <a:lnTo>
                    <a:pt x="183" y="10"/>
                  </a:lnTo>
                  <a:close/>
                  <a:moveTo>
                    <a:pt x="74" y="10"/>
                  </a:moveTo>
                  <a:lnTo>
                    <a:pt x="5" y="10"/>
                  </a:lnTo>
                  <a:lnTo>
                    <a:pt x="10" y="5"/>
                  </a:lnTo>
                  <a:lnTo>
                    <a:pt x="10" y="15"/>
                  </a:lnTo>
                  <a:lnTo>
                    <a:pt x="0" y="15"/>
                  </a:lnTo>
                  <a:lnTo>
                    <a:pt x="0" y="0"/>
                  </a:lnTo>
                  <a:lnTo>
                    <a:pt x="74" y="0"/>
                  </a:lnTo>
                  <a:lnTo>
                    <a:pt x="74" y="10"/>
                  </a:lnTo>
                  <a:close/>
                  <a:moveTo>
                    <a:pt x="10" y="45"/>
                  </a:moveTo>
                  <a:lnTo>
                    <a:pt x="10" y="124"/>
                  </a:lnTo>
                  <a:lnTo>
                    <a:pt x="0" y="124"/>
                  </a:lnTo>
                  <a:lnTo>
                    <a:pt x="0" y="45"/>
                  </a:lnTo>
                  <a:lnTo>
                    <a:pt x="10" y="45"/>
                  </a:lnTo>
                  <a:close/>
                  <a:moveTo>
                    <a:pt x="10" y="153"/>
                  </a:moveTo>
                  <a:lnTo>
                    <a:pt x="10" y="232"/>
                  </a:lnTo>
                  <a:lnTo>
                    <a:pt x="0" y="232"/>
                  </a:lnTo>
                  <a:lnTo>
                    <a:pt x="0" y="153"/>
                  </a:lnTo>
                  <a:lnTo>
                    <a:pt x="10" y="153"/>
                  </a:lnTo>
                  <a:close/>
                  <a:moveTo>
                    <a:pt x="10" y="262"/>
                  </a:moveTo>
                  <a:lnTo>
                    <a:pt x="10" y="341"/>
                  </a:lnTo>
                  <a:lnTo>
                    <a:pt x="0" y="341"/>
                  </a:lnTo>
                  <a:lnTo>
                    <a:pt x="0" y="262"/>
                  </a:lnTo>
                  <a:lnTo>
                    <a:pt x="10" y="262"/>
                  </a:lnTo>
                  <a:close/>
                  <a:moveTo>
                    <a:pt x="10" y="371"/>
                  </a:moveTo>
                  <a:lnTo>
                    <a:pt x="10" y="394"/>
                  </a:lnTo>
                  <a:lnTo>
                    <a:pt x="5" y="389"/>
                  </a:lnTo>
                  <a:lnTo>
                    <a:pt x="61" y="389"/>
                  </a:lnTo>
                  <a:lnTo>
                    <a:pt x="61" y="399"/>
                  </a:lnTo>
                  <a:lnTo>
                    <a:pt x="0" y="399"/>
                  </a:lnTo>
                  <a:lnTo>
                    <a:pt x="0" y="371"/>
                  </a:lnTo>
                  <a:lnTo>
                    <a:pt x="10" y="371"/>
                  </a:lnTo>
                  <a:close/>
                  <a:moveTo>
                    <a:pt x="91" y="389"/>
                  </a:moveTo>
                  <a:lnTo>
                    <a:pt x="170" y="389"/>
                  </a:lnTo>
                  <a:lnTo>
                    <a:pt x="170" y="399"/>
                  </a:lnTo>
                  <a:lnTo>
                    <a:pt x="91" y="399"/>
                  </a:lnTo>
                  <a:lnTo>
                    <a:pt x="91" y="389"/>
                  </a:lnTo>
                  <a:close/>
                  <a:moveTo>
                    <a:pt x="200" y="389"/>
                  </a:moveTo>
                  <a:lnTo>
                    <a:pt x="279" y="389"/>
                  </a:lnTo>
                  <a:lnTo>
                    <a:pt x="279" y="399"/>
                  </a:lnTo>
                  <a:lnTo>
                    <a:pt x="200" y="399"/>
                  </a:lnTo>
                  <a:lnTo>
                    <a:pt x="200" y="389"/>
                  </a:lnTo>
                  <a:close/>
                  <a:moveTo>
                    <a:pt x="309" y="389"/>
                  </a:moveTo>
                  <a:lnTo>
                    <a:pt x="388" y="389"/>
                  </a:lnTo>
                  <a:lnTo>
                    <a:pt x="388" y="399"/>
                  </a:lnTo>
                  <a:lnTo>
                    <a:pt x="309" y="399"/>
                  </a:lnTo>
                  <a:lnTo>
                    <a:pt x="309" y="389"/>
                  </a:lnTo>
                  <a:close/>
                  <a:moveTo>
                    <a:pt x="417" y="389"/>
                  </a:moveTo>
                  <a:lnTo>
                    <a:pt x="497" y="389"/>
                  </a:lnTo>
                  <a:lnTo>
                    <a:pt x="497" y="399"/>
                  </a:lnTo>
                  <a:lnTo>
                    <a:pt x="417" y="399"/>
                  </a:lnTo>
                  <a:lnTo>
                    <a:pt x="417" y="389"/>
                  </a:lnTo>
                  <a:close/>
                  <a:moveTo>
                    <a:pt x="526" y="389"/>
                  </a:moveTo>
                  <a:lnTo>
                    <a:pt x="606" y="389"/>
                  </a:lnTo>
                  <a:lnTo>
                    <a:pt x="606" y="399"/>
                  </a:lnTo>
                  <a:lnTo>
                    <a:pt x="526" y="399"/>
                  </a:lnTo>
                  <a:lnTo>
                    <a:pt x="526" y="389"/>
                  </a:lnTo>
                  <a:close/>
                  <a:moveTo>
                    <a:pt x="635" y="389"/>
                  </a:moveTo>
                  <a:lnTo>
                    <a:pt x="714" y="389"/>
                  </a:lnTo>
                  <a:lnTo>
                    <a:pt x="714" y="399"/>
                  </a:lnTo>
                  <a:lnTo>
                    <a:pt x="635" y="399"/>
                  </a:lnTo>
                  <a:lnTo>
                    <a:pt x="635" y="389"/>
                  </a:lnTo>
                  <a:close/>
                  <a:moveTo>
                    <a:pt x="744" y="389"/>
                  </a:moveTo>
                  <a:lnTo>
                    <a:pt x="823" y="389"/>
                  </a:lnTo>
                  <a:lnTo>
                    <a:pt x="823" y="399"/>
                  </a:lnTo>
                  <a:lnTo>
                    <a:pt x="744" y="399"/>
                  </a:lnTo>
                  <a:lnTo>
                    <a:pt x="744" y="389"/>
                  </a:lnTo>
                  <a:close/>
                  <a:moveTo>
                    <a:pt x="831" y="377"/>
                  </a:moveTo>
                  <a:lnTo>
                    <a:pt x="831" y="298"/>
                  </a:lnTo>
                  <a:lnTo>
                    <a:pt x="841" y="298"/>
                  </a:lnTo>
                  <a:lnTo>
                    <a:pt x="841" y="377"/>
                  </a:lnTo>
                  <a:lnTo>
                    <a:pt x="831" y="377"/>
                  </a:lnTo>
                  <a:close/>
                  <a:moveTo>
                    <a:pt x="831" y="269"/>
                  </a:moveTo>
                  <a:lnTo>
                    <a:pt x="831" y="189"/>
                  </a:lnTo>
                  <a:lnTo>
                    <a:pt x="841" y="189"/>
                  </a:lnTo>
                  <a:lnTo>
                    <a:pt x="841" y="269"/>
                  </a:lnTo>
                  <a:lnTo>
                    <a:pt x="831" y="269"/>
                  </a:lnTo>
                  <a:close/>
                  <a:moveTo>
                    <a:pt x="831" y="160"/>
                  </a:moveTo>
                  <a:lnTo>
                    <a:pt x="831" y="81"/>
                  </a:lnTo>
                  <a:lnTo>
                    <a:pt x="841" y="81"/>
                  </a:lnTo>
                  <a:lnTo>
                    <a:pt x="841" y="160"/>
                  </a:lnTo>
                  <a:lnTo>
                    <a:pt x="831" y="160"/>
                  </a:lnTo>
                  <a:close/>
                  <a:moveTo>
                    <a:pt x="831" y="51"/>
                  </a:moveTo>
                  <a:lnTo>
                    <a:pt x="831" y="5"/>
                  </a:lnTo>
                  <a:lnTo>
                    <a:pt x="841" y="5"/>
                  </a:lnTo>
                  <a:lnTo>
                    <a:pt x="841" y="51"/>
                  </a:lnTo>
                  <a:lnTo>
                    <a:pt x="831" y="51"/>
                  </a:lnTo>
                  <a:close/>
                </a:path>
              </a:pathLst>
            </a:custGeom>
            <a:solidFill>
              <a:srgbClr val="000000"/>
            </a:solidFill>
            <a:ln w="3175">
              <a:solidFill>
                <a:srgbClr val="000000"/>
              </a:solidFill>
              <a:bevel/>
              <a:headEnd/>
              <a:tailEnd/>
            </a:ln>
          </p:spPr>
          <p:txBody>
            <a:bodyPr/>
            <a:lstStyle/>
            <a:p>
              <a:pPr eaLnBrk="0" hangingPunct="0"/>
              <a:endParaRPr lang="en-US"/>
            </a:p>
          </p:txBody>
        </p:sp>
        <p:sp>
          <p:nvSpPr>
            <p:cNvPr id="53295" name="Rectangle 277"/>
            <p:cNvSpPr>
              <a:spLocks noChangeArrowheads="1"/>
            </p:cNvSpPr>
            <p:nvPr/>
          </p:nvSpPr>
          <p:spPr bwMode="auto">
            <a:xfrm>
              <a:off x="482" y="3511"/>
              <a:ext cx="334"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Clinical </a:t>
              </a:r>
              <a:endParaRPr lang="en-US" sz="3400">
                <a:latin typeface="Times New Roman" pitchFamily="18" charset="0"/>
              </a:endParaRPr>
            </a:p>
          </p:txBody>
        </p:sp>
        <p:sp>
          <p:nvSpPr>
            <p:cNvPr id="53296" name="Rectangle 278"/>
            <p:cNvSpPr>
              <a:spLocks noChangeArrowheads="1"/>
            </p:cNvSpPr>
            <p:nvPr/>
          </p:nvSpPr>
          <p:spPr bwMode="auto">
            <a:xfrm>
              <a:off x="482" y="3621"/>
              <a:ext cx="659"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Evaluation and </a:t>
              </a:r>
              <a:endParaRPr lang="en-US" sz="3400">
                <a:latin typeface="Times New Roman" pitchFamily="18" charset="0"/>
              </a:endParaRPr>
            </a:p>
          </p:txBody>
        </p:sp>
        <p:sp>
          <p:nvSpPr>
            <p:cNvPr id="53297" name="Rectangle 279"/>
            <p:cNvSpPr>
              <a:spLocks noChangeArrowheads="1"/>
            </p:cNvSpPr>
            <p:nvPr/>
          </p:nvSpPr>
          <p:spPr bwMode="auto">
            <a:xfrm>
              <a:off x="482" y="3731"/>
              <a:ext cx="516" cy="115"/>
            </a:xfrm>
            <a:prstGeom prst="rect">
              <a:avLst/>
            </a:prstGeom>
            <a:noFill/>
            <a:ln w="9525">
              <a:noFill/>
              <a:miter lim="800000"/>
              <a:headEnd/>
              <a:tailEnd/>
            </a:ln>
          </p:spPr>
          <p:txBody>
            <a:bodyPr wrap="none" lIns="0" tIns="0" rIns="0" bIns="0">
              <a:spAutoFit/>
            </a:bodyPr>
            <a:lstStyle/>
            <a:p>
              <a:r>
                <a:rPr lang="en-US" sz="1200">
                  <a:solidFill>
                    <a:srgbClr val="000000"/>
                  </a:solidFill>
                  <a:latin typeface="Arial" charset="0"/>
                </a:rPr>
                <a:t>Recruitment</a:t>
              </a:r>
              <a:endParaRPr lang="en-US" sz="3400">
                <a:latin typeface="Times New Roman" pitchFamily="18" charset="0"/>
              </a:endParaRPr>
            </a:p>
          </p:txBody>
        </p:sp>
        <p:sp>
          <p:nvSpPr>
            <p:cNvPr id="53298" name="Rectangle 280"/>
            <p:cNvSpPr>
              <a:spLocks noChangeArrowheads="1"/>
            </p:cNvSpPr>
            <p:nvPr/>
          </p:nvSpPr>
          <p:spPr bwMode="auto">
            <a:xfrm>
              <a:off x="1863" y="558"/>
              <a:ext cx="33" cy="144"/>
            </a:xfrm>
            <a:prstGeom prst="rect">
              <a:avLst/>
            </a:prstGeom>
            <a:noFill/>
            <a:ln w="9525">
              <a:noFill/>
              <a:miter lim="800000"/>
              <a:headEnd/>
              <a:tailEnd/>
            </a:ln>
          </p:spPr>
          <p:txBody>
            <a:bodyPr wrap="none" lIns="0" tIns="0" rIns="0" bIns="0">
              <a:spAutoFit/>
            </a:bodyPr>
            <a:lstStyle/>
            <a:p>
              <a:r>
                <a:rPr lang="en-US" sz="1500" b="1" i="1">
                  <a:solidFill>
                    <a:srgbClr val="000000"/>
                  </a:solidFill>
                  <a:latin typeface="Arial" charset="0"/>
                </a:rPr>
                <a:t> </a:t>
              </a:r>
              <a:endParaRPr lang="en-US" sz="3400">
                <a:latin typeface="Times New Roman" pitchFamily="18" charset="0"/>
              </a:endParaRPr>
            </a:p>
          </p:txBody>
        </p:sp>
        <p:sp>
          <p:nvSpPr>
            <p:cNvPr id="53299" name="Rectangle 281"/>
            <p:cNvSpPr>
              <a:spLocks noChangeArrowheads="1"/>
            </p:cNvSpPr>
            <p:nvPr/>
          </p:nvSpPr>
          <p:spPr bwMode="auto">
            <a:xfrm>
              <a:off x="4201" y="585"/>
              <a:ext cx="1" cy="326"/>
            </a:xfrm>
            <a:prstGeom prst="rect">
              <a:avLst/>
            </a:prstGeom>
            <a:noFill/>
            <a:ln w="9525">
              <a:noFill/>
              <a:miter lim="800000"/>
              <a:headEnd/>
              <a:tailEnd/>
            </a:ln>
          </p:spPr>
          <p:txBody>
            <a:bodyPr wrap="none" lIns="0" tIns="0" rIns="0" bIns="0">
              <a:spAutoFit/>
            </a:bodyPr>
            <a:lstStyle/>
            <a:p>
              <a:endParaRPr lang="en-US" sz="3400">
                <a:latin typeface="Times New Roman" pitchFamily="18" charset="0"/>
              </a:endParaRPr>
            </a:p>
          </p:txBody>
        </p:sp>
        <p:sp>
          <p:nvSpPr>
            <p:cNvPr id="53300" name="Rectangle 282"/>
            <p:cNvSpPr>
              <a:spLocks noChangeArrowheads="1"/>
            </p:cNvSpPr>
            <p:nvPr/>
          </p:nvSpPr>
          <p:spPr bwMode="auto">
            <a:xfrm>
              <a:off x="4252" y="585"/>
              <a:ext cx="32" cy="115"/>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a:t>
              </a:r>
              <a:endParaRPr lang="en-US" sz="3400">
                <a:latin typeface="Times New Roman" pitchFamily="18" charset="0"/>
              </a:endParaRPr>
            </a:p>
          </p:txBody>
        </p:sp>
        <p:sp>
          <p:nvSpPr>
            <p:cNvPr id="53301" name="Rectangle 283"/>
            <p:cNvSpPr>
              <a:spLocks noChangeArrowheads="1"/>
            </p:cNvSpPr>
            <p:nvPr/>
          </p:nvSpPr>
          <p:spPr bwMode="auto">
            <a:xfrm>
              <a:off x="4282" y="585"/>
              <a:ext cx="1" cy="326"/>
            </a:xfrm>
            <a:prstGeom prst="rect">
              <a:avLst/>
            </a:prstGeom>
            <a:noFill/>
            <a:ln w="9525">
              <a:noFill/>
              <a:miter lim="800000"/>
              <a:headEnd/>
              <a:tailEnd/>
            </a:ln>
          </p:spPr>
          <p:txBody>
            <a:bodyPr wrap="none" lIns="0" tIns="0" rIns="0" bIns="0">
              <a:spAutoFit/>
            </a:bodyPr>
            <a:lstStyle/>
            <a:p>
              <a:endParaRPr lang="en-US" sz="3400">
                <a:latin typeface="Times New Roman" pitchFamily="18" charset="0"/>
              </a:endParaRPr>
            </a:p>
          </p:txBody>
        </p:sp>
        <p:sp>
          <p:nvSpPr>
            <p:cNvPr id="53302" name="Rectangle 284"/>
            <p:cNvSpPr>
              <a:spLocks noChangeArrowheads="1"/>
            </p:cNvSpPr>
            <p:nvPr/>
          </p:nvSpPr>
          <p:spPr bwMode="auto">
            <a:xfrm>
              <a:off x="4383" y="585"/>
              <a:ext cx="32" cy="115"/>
            </a:xfrm>
            <a:prstGeom prst="rect">
              <a:avLst/>
            </a:prstGeom>
            <a:noFill/>
            <a:ln w="9525">
              <a:noFill/>
              <a:miter lim="800000"/>
              <a:headEnd/>
              <a:tailEnd/>
            </a:ln>
          </p:spPr>
          <p:txBody>
            <a:bodyPr wrap="none" lIns="0" tIns="0" rIns="0" bIns="0">
              <a:spAutoFit/>
            </a:bodyPr>
            <a:lstStyle/>
            <a:p>
              <a:r>
                <a:rPr lang="en-US" sz="1200" i="1">
                  <a:solidFill>
                    <a:srgbClr val="000000"/>
                  </a:solidFill>
                  <a:latin typeface="Arial" charset="0"/>
                </a:rPr>
                <a:t>-</a:t>
              </a:r>
              <a:endParaRPr lang="en-US" sz="3400">
                <a:latin typeface="Times New Roman" pitchFamily="18" charset="0"/>
              </a:endParaRPr>
            </a:p>
          </p:txBody>
        </p:sp>
        <p:sp>
          <p:nvSpPr>
            <p:cNvPr id="53303" name="Rectangle 285"/>
            <p:cNvSpPr>
              <a:spLocks noChangeArrowheads="1"/>
            </p:cNvSpPr>
            <p:nvPr/>
          </p:nvSpPr>
          <p:spPr bwMode="auto">
            <a:xfrm>
              <a:off x="4413" y="585"/>
              <a:ext cx="1" cy="326"/>
            </a:xfrm>
            <a:prstGeom prst="rect">
              <a:avLst/>
            </a:prstGeom>
            <a:noFill/>
            <a:ln w="9525">
              <a:noFill/>
              <a:miter lim="800000"/>
              <a:headEnd/>
              <a:tailEnd/>
            </a:ln>
          </p:spPr>
          <p:txBody>
            <a:bodyPr wrap="none" lIns="0" tIns="0" rIns="0" bIns="0">
              <a:spAutoFit/>
            </a:bodyPr>
            <a:lstStyle/>
            <a:p>
              <a:endParaRPr lang="en-US" sz="3400">
                <a:latin typeface="Times New Roman" pitchFamily="18" charset="0"/>
              </a:endParaRPr>
            </a:p>
          </p:txBody>
        </p:sp>
      </p:grpSp>
      <p:grpSp>
        <p:nvGrpSpPr>
          <p:cNvPr id="8" name="Group 290"/>
          <p:cNvGrpSpPr>
            <a:grpSpLocks/>
          </p:cNvGrpSpPr>
          <p:nvPr/>
        </p:nvGrpSpPr>
        <p:grpSpPr bwMode="auto">
          <a:xfrm>
            <a:off x="3771900" y="1041400"/>
            <a:ext cx="2874963" cy="901700"/>
            <a:chOff x="2376" y="684"/>
            <a:chExt cx="1764" cy="540"/>
          </a:xfrm>
        </p:grpSpPr>
        <p:sp>
          <p:nvSpPr>
            <p:cNvPr id="53256" name="Rectangle 286"/>
            <p:cNvSpPr>
              <a:spLocks noChangeArrowheads="1"/>
            </p:cNvSpPr>
            <p:nvPr/>
          </p:nvSpPr>
          <p:spPr bwMode="auto">
            <a:xfrm>
              <a:off x="2376" y="744"/>
              <a:ext cx="1026" cy="480"/>
            </a:xfrm>
            <a:prstGeom prst="rect">
              <a:avLst/>
            </a:prstGeom>
            <a:noFill/>
            <a:ln w="9525">
              <a:solidFill>
                <a:srgbClr val="FF0000"/>
              </a:solidFill>
              <a:prstDash val="dashDot"/>
              <a:miter lim="800000"/>
              <a:headEnd/>
              <a:tailEnd/>
            </a:ln>
          </p:spPr>
          <p:txBody>
            <a:bodyPr wrap="none" anchor="ctr"/>
            <a:lstStyle/>
            <a:p>
              <a:pPr eaLnBrk="0" hangingPunct="0"/>
              <a:endParaRPr lang="en-US"/>
            </a:p>
          </p:txBody>
        </p:sp>
        <p:sp>
          <p:nvSpPr>
            <p:cNvPr id="53257" name="Line 288"/>
            <p:cNvSpPr>
              <a:spLocks noChangeShapeType="1"/>
            </p:cNvSpPr>
            <p:nvPr/>
          </p:nvSpPr>
          <p:spPr bwMode="auto">
            <a:xfrm flipV="1">
              <a:off x="2856" y="684"/>
              <a:ext cx="1284" cy="330"/>
            </a:xfrm>
            <a:prstGeom prst="line">
              <a:avLst/>
            </a:prstGeom>
            <a:noFill/>
            <a:ln w="9525">
              <a:solidFill>
                <a:srgbClr val="FF0000"/>
              </a:solidFill>
              <a:round/>
              <a:headEnd type="triangle" w="med" len="med"/>
              <a:tailEnd/>
            </a:ln>
          </p:spPr>
          <p:txBody>
            <a:bodyPr/>
            <a:lstStyle/>
            <a:p>
              <a:endParaRPr lang="en-US"/>
            </a:p>
          </p:txBody>
        </p:sp>
      </p:grpSp>
      <p:grpSp>
        <p:nvGrpSpPr>
          <p:cNvPr id="9" name="Group 291"/>
          <p:cNvGrpSpPr>
            <a:grpSpLocks/>
          </p:cNvGrpSpPr>
          <p:nvPr/>
        </p:nvGrpSpPr>
        <p:grpSpPr bwMode="auto">
          <a:xfrm>
            <a:off x="2828925" y="1169988"/>
            <a:ext cx="3846513" cy="2401887"/>
            <a:chOff x="1782" y="737"/>
            <a:chExt cx="2423" cy="1513"/>
          </a:xfrm>
        </p:grpSpPr>
        <p:sp>
          <p:nvSpPr>
            <p:cNvPr id="53254" name="Rectangle 287"/>
            <p:cNvSpPr>
              <a:spLocks noChangeArrowheads="1"/>
            </p:cNvSpPr>
            <p:nvPr/>
          </p:nvSpPr>
          <p:spPr bwMode="auto">
            <a:xfrm>
              <a:off x="1782" y="1464"/>
              <a:ext cx="2376" cy="786"/>
            </a:xfrm>
            <a:prstGeom prst="rect">
              <a:avLst/>
            </a:prstGeom>
            <a:noFill/>
            <a:ln w="9525">
              <a:solidFill>
                <a:srgbClr val="99CC00"/>
              </a:solidFill>
              <a:prstDash val="dashDot"/>
              <a:miter lim="800000"/>
              <a:headEnd/>
              <a:tailEnd/>
            </a:ln>
          </p:spPr>
          <p:txBody>
            <a:bodyPr wrap="none" anchor="ctr"/>
            <a:lstStyle/>
            <a:p>
              <a:pPr eaLnBrk="0" hangingPunct="0"/>
              <a:endParaRPr lang="en-US"/>
            </a:p>
          </p:txBody>
        </p:sp>
        <p:sp>
          <p:nvSpPr>
            <p:cNvPr id="53255" name="Line 289"/>
            <p:cNvSpPr>
              <a:spLocks noChangeShapeType="1"/>
            </p:cNvSpPr>
            <p:nvPr/>
          </p:nvSpPr>
          <p:spPr bwMode="auto">
            <a:xfrm flipV="1">
              <a:off x="2897" y="737"/>
              <a:ext cx="1308" cy="1134"/>
            </a:xfrm>
            <a:prstGeom prst="line">
              <a:avLst/>
            </a:prstGeom>
            <a:noFill/>
            <a:ln w="9525">
              <a:solidFill>
                <a:srgbClr val="FF0000"/>
              </a:solidFill>
              <a:round/>
              <a:headEnd type="triangle" w="med" len="med"/>
              <a:tailEnd/>
            </a:ln>
          </p:spPr>
          <p:txBody>
            <a:bodyPr/>
            <a:lstStyle/>
            <a:p>
              <a:endParaRPr lang="en-US"/>
            </a:p>
          </p:txBody>
        </p:sp>
      </p:grpSp>
      <p:sp>
        <p:nvSpPr>
          <p:cNvPr id="825636" name="Text Box 292"/>
          <p:cNvSpPr txBox="1">
            <a:spLocks noChangeArrowheads="1"/>
          </p:cNvSpPr>
          <p:nvPr/>
        </p:nvSpPr>
        <p:spPr bwMode="auto">
          <a:xfrm>
            <a:off x="6697663" y="738188"/>
            <a:ext cx="2239962" cy="1552575"/>
          </a:xfrm>
          <a:prstGeom prst="rect">
            <a:avLst/>
          </a:prstGeom>
          <a:solidFill>
            <a:schemeClr val="bg1"/>
          </a:solidFill>
          <a:ln w="28575">
            <a:solidFill>
              <a:srgbClr val="FF0000"/>
            </a:solidFill>
            <a:prstDash val="dashDot"/>
            <a:miter lim="800000"/>
            <a:headEnd/>
            <a:tailEnd/>
          </a:ln>
        </p:spPr>
        <p:txBody>
          <a:bodyPr>
            <a:spAutoFit/>
          </a:bodyPr>
          <a:lstStyle/>
          <a:p>
            <a:pPr eaLnBrk="0" hangingPunct="0">
              <a:spcBef>
                <a:spcPct val="50000"/>
              </a:spcBef>
            </a:pPr>
            <a:r>
              <a:rPr lang="en-US" b="1" i="1" u="sng"/>
              <a:t>PROBLEM:</a:t>
            </a:r>
          </a:p>
          <a:p>
            <a:pPr eaLnBrk="0" hangingPunct="0">
              <a:spcBef>
                <a:spcPct val="50000"/>
              </a:spcBef>
            </a:pPr>
            <a:r>
              <a:rPr lang="en-US" sz="2000" i="1"/>
              <a:t>Same construct     in 2 different representations…</a:t>
            </a:r>
            <a:r>
              <a:rPr lang="en-US" sz="1600" i="1"/>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5636"/>
                                        </p:tgtEl>
                                        <p:attrNameLst>
                                          <p:attrName>style.visibility</p:attrName>
                                        </p:attrNameLst>
                                      </p:cBhvr>
                                      <p:to>
                                        <p:strVal val="visible"/>
                                      </p:to>
                                    </p:set>
                                    <p:animEffect transition="in" filter="blinds(horizontal)">
                                      <p:cBhvr>
                                        <p:cTn id="7" dur="500"/>
                                        <p:tgtEl>
                                          <p:spTgt spid="82563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563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idx="4294967295"/>
          </p:nvPr>
        </p:nvSpPr>
        <p:spPr/>
        <p:txBody>
          <a:bodyPr/>
          <a:lstStyle/>
          <a:p>
            <a:pPr eaLnBrk="1" hangingPunct="1"/>
            <a:r>
              <a:rPr lang="en-US" sz="2800" smtClean="0"/>
              <a:t>Examples: Drug Class in Research Protocols</a:t>
            </a:r>
          </a:p>
        </p:txBody>
      </p:sp>
      <p:sp>
        <p:nvSpPr>
          <p:cNvPr id="55298" name="Rectangle 3"/>
          <p:cNvSpPr>
            <a:spLocks noGrp="1" noChangeArrowheads="1"/>
          </p:cNvSpPr>
          <p:nvPr>
            <p:ph type="body" idx="4294967295"/>
          </p:nvPr>
        </p:nvSpPr>
        <p:spPr/>
        <p:txBody>
          <a:bodyPr/>
          <a:lstStyle/>
          <a:p>
            <a:pPr eaLnBrk="1" hangingPunct="1"/>
            <a:r>
              <a:rPr lang="en-US" sz="1800" smtClean="0"/>
              <a:t>monotherapy with </a:t>
            </a:r>
            <a:r>
              <a:rPr lang="en-US" sz="1800" b="1" smtClean="0"/>
              <a:t>metformin</a:t>
            </a:r>
            <a:r>
              <a:rPr lang="en-US" sz="1800" smtClean="0"/>
              <a:t>, </a:t>
            </a:r>
            <a:r>
              <a:rPr lang="en-US" sz="1800" b="1" smtClean="0"/>
              <a:t>insulin secretagogue</a:t>
            </a:r>
            <a:r>
              <a:rPr lang="en-US" sz="1800" smtClean="0"/>
              <a:t>, or </a:t>
            </a:r>
            <a:r>
              <a:rPr lang="en-US" sz="1800" b="1" smtClean="0"/>
              <a:t>alpha-glucosidase inhibitors</a:t>
            </a:r>
            <a:r>
              <a:rPr lang="en-US" sz="1800" smtClean="0"/>
              <a:t> and a low dose combination of all</a:t>
            </a:r>
          </a:p>
          <a:p>
            <a:pPr eaLnBrk="1" hangingPunct="1"/>
            <a:r>
              <a:rPr lang="en-US" sz="1800" smtClean="0"/>
              <a:t>Long term </a:t>
            </a:r>
            <a:r>
              <a:rPr lang="en-US" sz="1800" b="1" smtClean="0"/>
              <a:t>insulin</a:t>
            </a:r>
            <a:r>
              <a:rPr lang="en-US" sz="1800" smtClean="0"/>
              <a:t> therapy</a:t>
            </a:r>
          </a:p>
          <a:p>
            <a:pPr eaLnBrk="1" hangingPunct="1"/>
            <a:r>
              <a:rPr lang="en-US" sz="1800" smtClean="0"/>
              <a:t>Therapy with </a:t>
            </a:r>
            <a:r>
              <a:rPr lang="en-US" sz="1800" b="1" smtClean="0"/>
              <a:t>rosiglitazone</a:t>
            </a:r>
            <a:r>
              <a:rPr lang="en-US" sz="1800" smtClean="0"/>
              <a:t> (Avandia) or </a:t>
            </a:r>
            <a:r>
              <a:rPr lang="en-US" sz="1800" b="1" smtClean="0"/>
              <a:t>pioglitazone</a:t>
            </a:r>
            <a:r>
              <a:rPr lang="en-US" sz="1800" smtClean="0"/>
              <a:t> (Actos), or </a:t>
            </a:r>
            <a:r>
              <a:rPr lang="en-US" sz="1800" b="1" smtClean="0"/>
              <a:t>extendin-4</a:t>
            </a:r>
            <a:r>
              <a:rPr lang="en-US" sz="1800" smtClean="0"/>
              <a:t> (Byetta), alone or in combination </a:t>
            </a:r>
          </a:p>
          <a:p>
            <a:pPr eaLnBrk="1" hangingPunct="1"/>
            <a:r>
              <a:rPr lang="en-US" sz="1800" b="1" smtClean="0"/>
              <a:t>corticosteroids</a:t>
            </a:r>
            <a:r>
              <a:rPr lang="en-US" sz="1800" smtClean="0"/>
              <a:t> </a:t>
            </a:r>
          </a:p>
          <a:p>
            <a:pPr eaLnBrk="1" hangingPunct="1"/>
            <a:r>
              <a:rPr lang="en-US" sz="1800" b="1" smtClean="0"/>
              <a:t>weightloss drugs</a:t>
            </a:r>
            <a:r>
              <a:rPr lang="en-US" sz="1800" smtClean="0"/>
              <a:t> e.g., Xenical (orlistat), Meridia (sibutramine), Acutrim (phenylpropanol-amine), or similar medications </a:t>
            </a:r>
          </a:p>
          <a:p>
            <a:pPr eaLnBrk="1" hangingPunct="1"/>
            <a:r>
              <a:rPr lang="en-US" sz="1800" b="1" smtClean="0"/>
              <a:t>nonsteroidal anti-inflammatory</a:t>
            </a:r>
            <a:r>
              <a:rPr lang="en-US" sz="1800" smtClean="0"/>
              <a:t> drugs </a:t>
            </a:r>
          </a:p>
          <a:p>
            <a:pPr eaLnBrk="1" hangingPunct="1"/>
            <a:r>
              <a:rPr lang="en-US" sz="1800" smtClean="0"/>
              <a:t>Use of </a:t>
            </a:r>
            <a:r>
              <a:rPr lang="en-US" sz="1800" b="1" smtClean="0"/>
              <a:t>warfarin</a:t>
            </a:r>
            <a:r>
              <a:rPr lang="en-US" sz="1800" smtClean="0"/>
              <a:t> (Coumadin), </a:t>
            </a:r>
            <a:r>
              <a:rPr lang="en-US" sz="1800" b="1" smtClean="0"/>
              <a:t>clopidogrel</a:t>
            </a:r>
            <a:r>
              <a:rPr lang="en-US" sz="1800" smtClean="0"/>
              <a:t> (Plavix) or other </a:t>
            </a:r>
            <a:r>
              <a:rPr lang="en-US" sz="1800" b="1" smtClean="0"/>
              <a:t>anticoagulants</a:t>
            </a:r>
            <a:r>
              <a:rPr lang="en-US" sz="1800" smtClean="0"/>
              <a:t> </a:t>
            </a:r>
          </a:p>
          <a:p>
            <a:pPr eaLnBrk="1" hangingPunct="1"/>
            <a:r>
              <a:rPr lang="en-US" sz="1800" smtClean="0"/>
              <a:t>Use of </a:t>
            </a:r>
            <a:r>
              <a:rPr lang="en-US" sz="1800" b="1" smtClean="0"/>
              <a:t>probenecid</a:t>
            </a:r>
            <a:r>
              <a:rPr lang="en-US" sz="1800" smtClean="0"/>
              <a:t> (Benemid, Probalan), </a:t>
            </a:r>
            <a:r>
              <a:rPr lang="en-US" sz="1800" b="1" smtClean="0"/>
              <a:t>sulfinpyrazone</a:t>
            </a:r>
            <a:r>
              <a:rPr lang="en-US" sz="1800" smtClean="0"/>
              <a:t> (Anturane) or other </a:t>
            </a:r>
            <a:r>
              <a:rPr lang="en-US" sz="1800" b="1" smtClean="0"/>
              <a:t>uricosuric</a:t>
            </a:r>
            <a:r>
              <a:rPr lang="en-US" sz="1800" smtClean="0"/>
              <a:t> agents </a:t>
            </a:r>
          </a:p>
          <a:p>
            <a:pPr eaLnBrk="1" hangingPunct="1"/>
            <a:endParaRPr lang="en-US" sz="1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idx="4294967295"/>
          </p:nvPr>
        </p:nvSpPr>
        <p:spPr/>
        <p:txBody>
          <a:bodyPr/>
          <a:lstStyle/>
          <a:p>
            <a:pPr eaLnBrk="1" hangingPunct="1"/>
            <a:r>
              <a:rPr lang="en-US" sz="2800" smtClean="0"/>
              <a:t>Prescription Information in EMR</a:t>
            </a:r>
          </a:p>
        </p:txBody>
      </p:sp>
      <p:sp>
        <p:nvSpPr>
          <p:cNvPr id="57346" name="Rectangle 3"/>
          <p:cNvSpPr>
            <a:spLocks noGrp="1" noChangeArrowheads="1"/>
          </p:cNvSpPr>
          <p:nvPr>
            <p:ph type="body" idx="4294967295"/>
          </p:nvPr>
        </p:nvSpPr>
        <p:spPr/>
        <p:txBody>
          <a:bodyPr/>
          <a:lstStyle/>
          <a:p>
            <a:pPr eaLnBrk="1" hangingPunct="1">
              <a:lnSpc>
                <a:spcPct val="80000"/>
              </a:lnSpc>
            </a:pPr>
            <a:endParaRPr lang="en-US" sz="1400" smtClean="0"/>
          </a:p>
          <a:p>
            <a:pPr eaLnBrk="1" hangingPunct="1">
              <a:lnSpc>
                <a:spcPct val="80000"/>
              </a:lnSpc>
            </a:pPr>
            <a:r>
              <a:rPr lang="en-US" sz="1400" smtClean="0"/>
              <a:t>"132139","131933","98630     ","GlipiZIDE-Metformin HCl 2.5-250 MG Tablet","</a:t>
            </a:r>
            <a:r>
              <a:rPr lang="en-US" sz="1400" b="1" smtClean="0">
                <a:solidFill>
                  <a:srgbClr val="CC0000"/>
                </a:solidFill>
              </a:rPr>
              <a:t>54868079500</a:t>
            </a:r>
            <a:r>
              <a:rPr lang="en-US" sz="1400" smtClean="0"/>
              <a:t> ",98630,"2.5-250        ","TABS","","MG        ","  ","15","GlipiZIDE-Metformin HCl       ","","GlipiZIDE-Metformin HCl 2.5-250 MG Tablet“</a:t>
            </a:r>
          </a:p>
          <a:p>
            <a:pPr eaLnBrk="1" hangingPunct="1">
              <a:lnSpc>
                <a:spcPct val="80000"/>
              </a:lnSpc>
            </a:pPr>
            <a:endParaRPr lang="en-US" sz="1400" smtClean="0"/>
          </a:p>
          <a:p>
            <a:pPr eaLnBrk="1" hangingPunct="1">
              <a:lnSpc>
                <a:spcPct val="80000"/>
              </a:lnSpc>
            </a:pPr>
            <a:r>
              <a:rPr lang="en-US" sz="1400" smtClean="0"/>
              <a:t>"132152","131946","98629     ","GlipiZIDE-Metformin HCl 2.5-500 MG Tablet","</a:t>
            </a:r>
            <a:r>
              <a:rPr lang="en-US" sz="1400" b="1" smtClean="0">
                <a:solidFill>
                  <a:srgbClr val="CC0000"/>
                </a:solidFill>
              </a:rPr>
              <a:t>54868518802</a:t>
            </a:r>
            <a:r>
              <a:rPr lang="en-US" sz="1400" smtClean="0"/>
              <a:t> ",98629,"2.5-500        ","TABS","","MG        ","  ","15","GlipiZIDE-Metformin HCl       ","","GlipiZIDE-Metformin HCl 2.5-500 MG Tablet“</a:t>
            </a:r>
          </a:p>
          <a:p>
            <a:pPr eaLnBrk="1" hangingPunct="1">
              <a:lnSpc>
                <a:spcPct val="80000"/>
              </a:lnSpc>
            </a:pPr>
            <a:endParaRPr lang="en-US" sz="1400" smtClean="0"/>
          </a:p>
          <a:p>
            <a:pPr eaLnBrk="1" hangingPunct="1">
              <a:lnSpc>
                <a:spcPct val="80000"/>
              </a:lnSpc>
            </a:pPr>
            <a:r>
              <a:rPr lang="en-US" sz="1400" smtClean="0"/>
              <a:t>"132407","132201","98628     ","GlipiZIDE-Metformin HCl 5-500 MG Tablet","</a:t>
            </a:r>
            <a:r>
              <a:rPr lang="en-US" sz="1400" b="1" smtClean="0">
                <a:solidFill>
                  <a:srgbClr val="CC0000"/>
                </a:solidFill>
              </a:rPr>
              <a:t>54868546702</a:t>
            </a:r>
            <a:r>
              <a:rPr lang="en-US" sz="1400" smtClean="0"/>
              <a:t> ",98628,"5-500          ","TABS","","MG        ","  ","15","GlipiZIDE-Metformin HCl       ","","GlipiZIDE-Metformin HCl 5-500 MG Tablet“</a:t>
            </a:r>
          </a:p>
          <a:p>
            <a:pPr eaLnBrk="1" hangingPunct="1">
              <a:lnSpc>
                <a:spcPct val="80000"/>
              </a:lnSpc>
            </a:pPr>
            <a:endParaRPr lang="en-US" sz="1400" smtClean="0"/>
          </a:p>
          <a:p>
            <a:pPr eaLnBrk="1" hangingPunct="1">
              <a:lnSpc>
                <a:spcPct val="80000"/>
              </a:lnSpc>
            </a:pPr>
            <a:r>
              <a:rPr lang="en-US" sz="1400" smtClean="0"/>
              <a:t>"132642","132436","C98630    ","GlipiZIDE-Metformin HCl TABS","</a:t>
            </a:r>
            <a:r>
              <a:rPr lang="en-US" sz="1400" b="1" smtClean="0">
                <a:solidFill>
                  <a:srgbClr val="CC0000"/>
                </a:solidFill>
              </a:rPr>
              <a:t>54868079500</a:t>
            </a:r>
            <a:r>
              <a:rPr lang="en-US" sz="1400" smtClean="0"/>
              <a:t> ",98630,"","TABS","","          ","  ","15","GlipiZIDE-Metformin HCl       ","","GlipiZIDE-Metformin HCl TABS"</a:t>
            </a:r>
          </a:p>
          <a:p>
            <a:pPr eaLnBrk="1" hangingPunct="1">
              <a:lnSpc>
                <a:spcPct val="80000"/>
              </a:lnSpc>
            </a:pPr>
            <a:endParaRPr lang="en-US" sz="1400" smtClean="0"/>
          </a:p>
        </p:txBody>
      </p:sp>
      <p:grpSp>
        <p:nvGrpSpPr>
          <p:cNvPr id="2" name="Group 9"/>
          <p:cNvGrpSpPr>
            <a:grpSpLocks/>
          </p:cNvGrpSpPr>
          <p:nvPr/>
        </p:nvGrpSpPr>
        <p:grpSpPr bwMode="auto">
          <a:xfrm>
            <a:off x="4854575" y="2178050"/>
            <a:ext cx="2597150" cy="3990975"/>
            <a:chOff x="3124" y="1018"/>
            <a:chExt cx="1636" cy="2514"/>
          </a:xfrm>
        </p:grpSpPr>
        <p:sp>
          <p:nvSpPr>
            <p:cNvPr id="57348" name="Text Box 4"/>
            <p:cNvSpPr txBox="1">
              <a:spLocks noChangeArrowheads="1"/>
            </p:cNvSpPr>
            <p:nvPr/>
          </p:nvSpPr>
          <p:spPr bwMode="auto">
            <a:xfrm>
              <a:off x="3124" y="3301"/>
              <a:ext cx="874" cy="231"/>
            </a:xfrm>
            <a:prstGeom prst="rect">
              <a:avLst/>
            </a:prstGeom>
            <a:noFill/>
            <a:ln w="9525">
              <a:noFill/>
              <a:miter lim="800000"/>
              <a:headEnd/>
              <a:tailEnd/>
            </a:ln>
          </p:spPr>
          <p:txBody>
            <a:bodyPr>
              <a:spAutoFit/>
            </a:bodyPr>
            <a:lstStyle/>
            <a:p>
              <a:r>
                <a:rPr lang="en-US" sz="1800" b="1">
                  <a:solidFill>
                    <a:srgbClr val="CC0000"/>
                  </a:solidFill>
                  <a:latin typeface="Arial" charset="0"/>
                </a:rPr>
                <a:t>NDC Code</a:t>
              </a:r>
            </a:p>
          </p:txBody>
        </p:sp>
        <p:sp>
          <p:nvSpPr>
            <p:cNvPr id="57349" name="Line 5"/>
            <p:cNvSpPr>
              <a:spLocks noChangeShapeType="1"/>
            </p:cNvSpPr>
            <p:nvPr/>
          </p:nvSpPr>
          <p:spPr bwMode="auto">
            <a:xfrm flipV="1">
              <a:off x="3603" y="2006"/>
              <a:ext cx="252" cy="1225"/>
            </a:xfrm>
            <a:prstGeom prst="line">
              <a:avLst/>
            </a:prstGeom>
            <a:noFill/>
            <a:ln w="9525">
              <a:solidFill>
                <a:schemeClr val="tx1"/>
              </a:solidFill>
              <a:round/>
              <a:headEnd/>
              <a:tailEnd type="triangle" w="med" len="med"/>
            </a:ln>
          </p:spPr>
          <p:txBody>
            <a:bodyPr/>
            <a:lstStyle/>
            <a:p>
              <a:endParaRPr lang="en-US"/>
            </a:p>
          </p:txBody>
        </p:sp>
        <p:sp>
          <p:nvSpPr>
            <p:cNvPr id="57350" name="Line 8"/>
            <p:cNvSpPr>
              <a:spLocks noChangeShapeType="1"/>
            </p:cNvSpPr>
            <p:nvPr/>
          </p:nvSpPr>
          <p:spPr bwMode="auto">
            <a:xfrm flipV="1">
              <a:off x="3618" y="1018"/>
              <a:ext cx="1142" cy="2249"/>
            </a:xfrm>
            <a:prstGeom prst="line">
              <a:avLst/>
            </a:prstGeom>
            <a:noFill/>
            <a:ln w="9525">
              <a:solidFill>
                <a:schemeClr val="tx1"/>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662181">
  <a:themeElements>
    <a:clrScheme name="~2662181 15">
      <a:dk1>
        <a:srgbClr val="000000"/>
      </a:dk1>
      <a:lt1>
        <a:srgbClr val="FFFFFF"/>
      </a:lt1>
      <a:dk2>
        <a:srgbClr val="000000"/>
      </a:dk2>
      <a:lt2>
        <a:srgbClr val="808080"/>
      </a:lt2>
      <a:accent1>
        <a:srgbClr val="74B547"/>
      </a:accent1>
      <a:accent2>
        <a:srgbClr val="FEB014"/>
      </a:accent2>
      <a:accent3>
        <a:srgbClr val="FFFFFF"/>
      </a:accent3>
      <a:accent4>
        <a:srgbClr val="000000"/>
      </a:accent4>
      <a:accent5>
        <a:srgbClr val="BCD7B1"/>
      </a:accent5>
      <a:accent6>
        <a:srgbClr val="E69F11"/>
      </a:accent6>
      <a:hlink>
        <a:srgbClr val="E88610"/>
      </a:hlink>
      <a:folHlink>
        <a:srgbClr val="C38EC4"/>
      </a:folHlink>
    </a:clrScheme>
    <a:fontScheme name="~2662181">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266218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66218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66218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66218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66218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66218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662181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66218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66218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66218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66218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66218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2662181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2662181 14">
        <a:dk1>
          <a:srgbClr val="000000"/>
        </a:dk1>
        <a:lt1>
          <a:srgbClr val="FFFFFF"/>
        </a:lt1>
        <a:dk2>
          <a:srgbClr val="000000"/>
        </a:dk2>
        <a:lt2>
          <a:srgbClr val="808080"/>
        </a:lt2>
        <a:accent1>
          <a:srgbClr val="77AF45"/>
        </a:accent1>
        <a:accent2>
          <a:srgbClr val="FEB500"/>
        </a:accent2>
        <a:accent3>
          <a:srgbClr val="FFFFFF"/>
        </a:accent3>
        <a:accent4>
          <a:srgbClr val="000000"/>
        </a:accent4>
        <a:accent5>
          <a:srgbClr val="BDD4B0"/>
        </a:accent5>
        <a:accent6>
          <a:srgbClr val="E6A400"/>
        </a:accent6>
        <a:hlink>
          <a:srgbClr val="EC8B16"/>
        </a:hlink>
        <a:folHlink>
          <a:srgbClr val="BA8AB3"/>
        </a:folHlink>
      </a:clrScheme>
      <a:clrMap bg1="lt1" tx1="dk1" bg2="lt2" tx2="dk2" accent1="accent1" accent2="accent2" accent3="accent3" accent4="accent4" accent5="accent5" accent6="accent6" hlink="hlink" folHlink="folHlink"/>
    </a:extraClrScheme>
    <a:extraClrScheme>
      <a:clrScheme name="~2662181 15">
        <a:dk1>
          <a:srgbClr val="000000"/>
        </a:dk1>
        <a:lt1>
          <a:srgbClr val="FFFFFF"/>
        </a:lt1>
        <a:dk2>
          <a:srgbClr val="000000"/>
        </a:dk2>
        <a:lt2>
          <a:srgbClr val="808080"/>
        </a:lt2>
        <a:accent1>
          <a:srgbClr val="74B547"/>
        </a:accent1>
        <a:accent2>
          <a:srgbClr val="FEB014"/>
        </a:accent2>
        <a:accent3>
          <a:srgbClr val="FFFFFF"/>
        </a:accent3>
        <a:accent4>
          <a:srgbClr val="000000"/>
        </a:accent4>
        <a:accent5>
          <a:srgbClr val="BCD7B1"/>
        </a:accent5>
        <a:accent6>
          <a:srgbClr val="E69F11"/>
        </a:accent6>
        <a:hlink>
          <a:srgbClr val="E88610"/>
        </a:hlink>
        <a:folHlink>
          <a:srgbClr val="C38EC4"/>
        </a:folHlink>
      </a:clrScheme>
      <a:clrMap bg1="lt1" tx1="dk1" bg2="lt2" tx2="dk2" accent1="accent1" accent2="accent2" accent3="accent3" accent4="accent4" accent5="accent5" accent6="accent6" hlink="hlink" folHlink="folHlink"/>
    </a:extraClrScheme>
    <a:extraClrScheme>
      <a:clrScheme name="~2662181 16">
        <a:dk1>
          <a:srgbClr val="000000"/>
        </a:dk1>
        <a:lt1>
          <a:srgbClr val="DDDDDD"/>
        </a:lt1>
        <a:dk2>
          <a:srgbClr val="000000"/>
        </a:dk2>
        <a:lt2>
          <a:srgbClr val="808080"/>
        </a:lt2>
        <a:accent1>
          <a:srgbClr val="74B547"/>
        </a:accent1>
        <a:accent2>
          <a:srgbClr val="FEB014"/>
        </a:accent2>
        <a:accent3>
          <a:srgbClr val="EBEBEB"/>
        </a:accent3>
        <a:accent4>
          <a:srgbClr val="000000"/>
        </a:accent4>
        <a:accent5>
          <a:srgbClr val="BCD7B1"/>
        </a:accent5>
        <a:accent6>
          <a:srgbClr val="E69F11"/>
        </a:accent6>
        <a:hlink>
          <a:srgbClr val="E88610"/>
        </a:hlink>
        <a:folHlink>
          <a:srgbClr val="C38EC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3">
      <a:dk1>
        <a:srgbClr val="000000"/>
      </a:dk1>
      <a:lt1>
        <a:srgbClr val="FFFFFF"/>
      </a:lt1>
      <a:dk2>
        <a:srgbClr val="000000"/>
      </a:dk2>
      <a:lt2>
        <a:srgbClr val="808080"/>
      </a:lt2>
      <a:accent1>
        <a:srgbClr val="77AF45"/>
      </a:accent1>
      <a:accent2>
        <a:srgbClr val="FEB500"/>
      </a:accent2>
      <a:accent3>
        <a:srgbClr val="FFFFFF"/>
      </a:accent3>
      <a:accent4>
        <a:srgbClr val="000000"/>
      </a:accent4>
      <a:accent5>
        <a:srgbClr val="BDD4B0"/>
      </a:accent5>
      <a:accent6>
        <a:srgbClr val="E6A400"/>
      </a:accent6>
      <a:hlink>
        <a:srgbClr val="EC8B16"/>
      </a:hlink>
      <a:folHlink>
        <a:srgbClr val="BA8AB3"/>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77AF45"/>
        </a:accent1>
        <a:accent2>
          <a:srgbClr val="FEB500"/>
        </a:accent2>
        <a:accent3>
          <a:srgbClr val="FFFFFF"/>
        </a:accent3>
        <a:accent4>
          <a:srgbClr val="000000"/>
        </a:accent4>
        <a:accent5>
          <a:srgbClr val="BDD4B0"/>
        </a:accent5>
        <a:accent6>
          <a:srgbClr val="E6A400"/>
        </a:accent6>
        <a:hlink>
          <a:srgbClr val="EC8B16"/>
        </a:hlink>
        <a:folHlink>
          <a:srgbClr val="BA8AB3"/>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0000"/>
        </a:dk2>
        <a:lt2>
          <a:srgbClr val="808080"/>
        </a:lt2>
        <a:accent1>
          <a:srgbClr val="74B547"/>
        </a:accent1>
        <a:accent2>
          <a:srgbClr val="FEB014"/>
        </a:accent2>
        <a:accent3>
          <a:srgbClr val="FFFFFF"/>
        </a:accent3>
        <a:accent4>
          <a:srgbClr val="000000"/>
        </a:accent4>
        <a:accent5>
          <a:srgbClr val="BCD7B1"/>
        </a:accent5>
        <a:accent6>
          <a:srgbClr val="E69F11"/>
        </a:accent6>
        <a:hlink>
          <a:srgbClr val="E88610"/>
        </a:hlink>
        <a:folHlink>
          <a:srgbClr val="C38EC4"/>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DDDDDD"/>
        </a:lt1>
        <a:dk2>
          <a:srgbClr val="000000"/>
        </a:dk2>
        <a:lt2>
          <a:srgbClr val="808080"/>
        </a:lt2>
        <a:accent1>
          <a:srgbClr val="74B547"/>
        </a:accent1>
        <a:accent2>
          <a:srgbClr val="FEB014"/>
        </a:accent2>
        <a:accent3>
          <a:srgbClr val="EBEBEB"/>
        </a:accent3>
        <a:accent4>
          <a:srgbClr val="000000"/>
        </a:accent4>
        <a:accent5>
          <a:srgbClr val="BCD7B1"/>
        </a:accent5>
        <a:accent6>
          <a:srgbClr val="E69F11"/>
        </a:accent6>
        <a:hlink>
          <a:srgbClr val="E88610"/>
        </a:hlink>
        <a:folHlink>
          <a:srgbClr val="C38EC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PPT_Template</Template>
  <TotalTime>22049</TotalTime>
  <Words>2057</Words>
  <Application>Microsoft Office PowerPoint</Application>
  <PresentationFormat>On-screen Show (4:3)</PresentationFormat>
  <Paragraphs>542</Paragraphs>
  <Slides>30</Slides>
  <Notes>26</Notes>
  <HiddenSlides>0</HiddenSlides>
  <MMClips>0</MMClips>
  <ScaleCrop>false</ScaleCrop>
  <HeadingPairs>
    <vt:vector size="6" baseType="variant">
      <vt:variant>
        <vt:lpstr>Fonts Used</vt:lpstr>
      </vt:variant>
      <vt:variant>
        <vt:i4>6</vt:i4>
      </vt:variant>
      <vt:variant>
        <vt:lpstr>Design Template</vt:lpstr>
      </vt:variant>
      <vt:variant>
        <vt:i4>4</vt:i4>
      </vt:variant>
      <vt:variant>
        <vt:lpstr>Slide Titles</vt:lpstr>
      </vt:variant>
      <vt:variant>
        <vt:i4>30</vt:i4>
      </vt:variant>
    </vt:vector>
  </HeadingPairs>
  <TitlesOfParts>
    <vt:vector size="40" baseType="lpstr">
      <vt:lpstr>Times</vt:lpstr>
      <vt:lpstr>Arial</vt:lpstr>
      <vt:lpstr>Times New Roman</vt:lpstr>
      <vt:lpstr>Consolas</vt:lpstr>
      <vt:lpstr>Wingdings</vt:lpstr>
      <vt:lpstr>MS PGothic</vt:lpstr>
      <vt:lpstr>~2662181</vt:lpstr>
      <vt:lpstr>1_Custom Design</vt:lpstr>
      <vt:lpstr>Custom Design</vt:lpstr>
      <vt:lpstr>~2662181</vt:lpstr>
      <vt:lpstr>          Semantic Web Technologies for         Assessing Clinical Trials Eligibility</vt:lpstr>
      <vt:lpstr>Outline</vt:lpstr>
      <vt:lpstr>Developers of this Demonstration</vt:lpstr>
      <vt:lpstr>Healthcare and Life Sciences Ecoystem: Current State</vt:lpstr>
      <vt:lpstr>Healthcare and Life Sciences Ecosystem: Goal State</vt:lpstr>
      <vt:lpstr> Use Cases and Functional Requirements</vt:lpstr>
      <vt:lpstr>Use Case – Patient Screening</vt:lpstr>
      <vt:lpstr>Examples: Drug Class in Research Protocols</vt:lpstr>
      <vt:lpstr>Prescription Information in EMR</vt:lpstr>
      <vt:lpstr>What is the Semantic Web?</vt:lpstr>
      <vt:lpstr>What is the Semantic Web?</vt:lpstr>
      <vt:lpstr>What is the Semantic Web?</vt:lpstr>
      <vt:lpstr>Semantics-enabled shareable open source models of Clinical Data</vt:lpstr>
      <vt:lpstr>Slide 14</vt:lpstr>
      <vt:lpstr>Semantic Web Technologies</vt:lpstr>
      <vt:lpstr>Demonstration: Methods</vt:lpstr>
      <vt:lpstr>COI Demo – Clinical Trial Eligibility Criteria</vt:lpstr>
      <vt:lpstr>COI Demo – Selecting Inclusion Criteria</vt:lpstr>
      <vt:lpstr>Criteria in SPARQL</vt:lpstr>
      <vt:lpstr>COI Demo – Drug Ontology Inference</vt:lpstr>
      <vt:lpstr>COI Demo – Selecting Mapping Rules</vt:lpstr>
      <vt:lpstr>Mapping Between CT and Patient Record</vt:lpstr>
      <vt:lpstr>Pushing Query to Database</vt:lpstr>
      <vt:lpstr>SDTM to HL7 Transformation</vt:lpstr>
      <vt:lpstr>HL7 to EMR Database Transformation</vt:lpstr>
      <vt:lpstr>SQL to Database</vt:lpstr>
      <vt:lpstr>COI Demo – Getting Right Patients</vt:lpstr>
      <vt:lpstr>COI Demo – Evolving</vt:lpstr>
      <vt:lpstr>Conclusions</vt:lpstr>
      <vt:lpstr>Acknowledgements</vt:lpstr>
    </vt:vector>
  </TitlesOfParts>
  <Company>Agfa Gent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Dirk Colaert</dc:creator>
  <cp:lastModifiedBy>c27800</cp:lastModifiedBy>
  <cp:revision>369</cp:revision>
  <dcterms:created xsi:type="dcterms:W3CDTF">2006-10-12T08:21:15Z</dcterms:created>
  <dcterms:modified xsi:type="dcterms:W3CDTF">2009-11-01T22:34:23Z</dcterms:modified>
</cp:coreProperties>
</file>