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5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9" d="100"/>
          <a:sy n="49" d="100"/>
        </p:scale>
        <p:origin x="-2056" y="-112"/>
      </p:cViewPr>
      <p:guideLst>
        <p:guide orient="horz" pos="4319"/>
        <p:guide pos="55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3267769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1877" y="3712497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、図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、図、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3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DA57D46-6718-9043-8165-28A7A73F28B3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9AB27E1-F238-B540-8373-ED0BA08C1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r" defTabSz="914400" rtl="0" eaLnBrk="1" latinLnBrk="0" hangingPunct="1">
        <a:spcBef>
          <a:spcPct val="0"/>
        </a:spcBef>
        <a:buNone/>
        <a:defRPr kumimoji="1"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kumimoji="1"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kumimoji="1"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1340" y="1537141"/>
            <a:ext cx="8394047" cy="108813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Presentation API for non-screen Devices Demo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6205" y="2803609"/>
            <a:ext cx="7754112" cy="762405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000" dirty="0" smtClean="0"/>
              <a:t>Oct, 29 2014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NTT Communications</a:t>
            </a:r>
            <a:endParaRPr lang="en-US" altLang="ja-JP" sz="2000" dirty="0"/>
          </a:p>
          <a:p>
            <a:r>
              <a:rPr kumimoji="1" lang="en-US" altLang="ja-JP" sz="2000" dirty="0" smtClean="0"/>
              <a:t>Saki Homma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0026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6205511" y="2184027"/>
            <a:ext cx="2658645" cy="3736108"/>
          </a:xfrm>
          <a:prstGeom prst="roundRect">
            <a:avLst/>
          </a:prstGeom>
          <a:solidFill>
            <a:srgbClr val="EAE7E4"/>
          </a:solidFill>
          <a:ln>
            <a:solidFill>
              <a:srgbClr val="373A4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84163" y="2184027"/>
            <a:ext cx="2658645" cy="3736108"/>
          </a:xfrm>
          <a:prstGeom prst="roundRect">
            <a:avLst/>
          </a:prstGeom>
          <a:solidFill>
            <a:srgbClr val="EAE7E4"/>
          </a:solidFill>
          <a:ln>
            <a:solidFill>
              <a:srgbClr val="373A4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 descr="macbook-ai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66" y="4107934"/>
            <a:ext cx="1673253" cy="16732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Communicate with non-screen devices</a:t>
            </a:r>
            <a:endParaRPr kumimoji="1" lang="ja-JP" altLang="en-US" dirty="0"/>
          </a:p>
        </p:txBody>
      </p:sp>
      <p:pic>
        <p:nvPicPr>
          <p:cNvPr id="5" name="図 4" descr="camera-unmou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174" y="2526404"/>
            <a:ext cx="1379813" cy="1379813"/>
          </a:xfrm>
          <a:prstGeom prst="rect">
            <a:avLst/>
          </a:prstGeom>
        </p:spPr>
      </p:pic>
      <p:sp>
        <p:nvSpPr>
          <p:cNvPr id="11" name="左右矢印 10"/>
          <p:cNvSpPr/>
          <p:nvPr/>
        </p:nvSpPr>
        <p:spPr>
          <a:xfrm>
            <a:off x="2430992" y="3655528"/>
            <a:ext cx="4290303" cy="105329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05511" y="5920135"/>
            <a:ext cx="265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Non-screen Devices</a:t>
            </a:r>
            <a:endParaRPr kumimoji="1" lang="ja-JP" alt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図 7" descr="speaker_f010-20111217111251-000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174" y="4252285"/>
            <a:ext cx="1368640" cy="1368640"/>
          </a:xfrm>
          <a:prstGeom prst="rect">
            <a:avLst/>
          </a:prstGeom>
        </p:spPr>
      </p:pic>
      <p:pic>
        <p:nvPicPr>
          <p:cNvPr id="16" name="図 15" descr="1392739685_mobile_devic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96" y="2650318"/>
            <a:ext cx="1395656" cy="1395656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78067" y="5936254"/>
            <a:ext cx="2258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Web Application</a:t>
            </a:r>
            <a:endParaRPr kumimoji="1" lang="ja-JP" alt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macbook-ai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2" y="3454171"/>
            <a:ext cx="1673253" cy="16732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Communicate with Sony Action Cam</a:t>
            </a:r>
            <a:endParaRPr kumimoji="1" lang="ja-JP" altLang="en-US" dirty="0"/>
          </a:p>
        </p:txBody>
      </p:sp>
      <p:pic>
        <p:nvPicPr>
          <p:cNvPr id="5" name="図 4" descr="camera-unmou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593" y="3732503"/>
            <a:ext cx="1379813" cy="1379813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480142" y="1879046"/>
            <a:ext cx="7222860" cy="1575125"/>
          </a:xfrm>
          <a:prstGeom prst="wedgeRoundRectCallout">
            <a:avLst>
              <a:gd name="adj1" fmla="val -33276"/>
              <a:gd name="adj2" fmla="val 77699"/>
              <a:gd name="adj3" fmla="val 16667"/>
            </a:avLst>
          </a:prstGeom>
          <a:solidFill>
            <a:schemeClr val="bg2"/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5498" y="1982659"/>
            <a:ext cx="6832619" cy="1190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err="1" smtClean="0">
                <a:solidFill>
                  <a:schemeClr val="bg2">
                    <a:lumMod val="25000"/>
                  </a:schemeClr>
                </a:solidFill>
              </a:rPr>
              <a:t>navigator.presentation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  .</a:t>
            </a:r>
            <a:r>
              <a:rPr lang="en-US" altLang="ja-JP" sz="2000" dirty="0" err="1">
                <a:solidFill>
                  <a:schemeClr val="bg2">
                    <a:lumMod val="25000"/>
                  </a:schemeClr>
                </a:solidFill>
              </a:rPr>
              <a:t>startSession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altLang="ja-JP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'urn:schemas-sony-com:service:ScalarWebAPI:1'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</a:rPr>
              <a:t>then(function(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session) {…}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</a:rPr>
              <a:t>);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254565" y="4995001"/>
            <a:ext cx="4869662" cy="1784658"/>
          </a:xfrm>
          <a:prstGeom prst="wedgeRoundRectCallout">
            <a:avLst>
              <a:gd name="adj1" fmla="val -43144"/>
              <a:gd name="adj2" fmla="val -72765"/>
              <a:gd name="adj3" fmla="val 16667"/>
            </a:avLst>
          </a:prstGeom>
          <a:solidFill>
            <a:srgbClr val="EAE7E4"/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2381" y="5112316"/>
            <a:ext cx="4141704" cy="1559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err="1" smtClean="0">
                <a:solidFill>
                  <a:srgbClr val="413A33"/>
                </a:solidFill>
              </a:rPr>
              <a:t>session.onmessage</a:t>
            </a:r>
            <a:r>
              <a:rPr lang="en-US" altLang="ja-JP" sz="2000" dirty="0" smtClean="0">
                <a:solidFill>
                  <a:srgbClr val="413A33"/>
                </a:solidFill>
              </a:rPr>
              <a:t> = function(</a:t>
            </a:r>
            <a:r>
              <a:rPr lang="en-US" altLang="ja-JP" sz="2000" dirty="0" err="1" smtClean="0">
                <a:solidFill>
                  <a:srgbClr val="413A33"/>
                </a:solidFill>
              </a:rPr>
              <a:t>mesg</a:t>
            </a:r>
            <a:r>
              <a:rPr lang="en-US" altLang="ja-JP" sz="2000" dirty="0" smtClean="0">
                <a:solidFill>
                  <a:srgbClr val="413A33"/>
                </a:solidFill>
              </a:rPr>
              <a:t>) {</a:t>
            </a:r>
          </a:p>
          <a:p>
            <a:pPr>
              <a:lnSpc>
                <a:spcPct val="120000"/>
              </a:lnSpc>
            </a:pPr>
            <a:r>
              <a:rPr lang="en-US" altLang="ja-JP" sz="2000" dirty="0">
                <a:solidFill>
                  <a:srgbClr val="413A33"/>
                </a:solidFill>
              </a:rPr>
              <a:t>	</a:t>
            </a:r>
            <a:r>
              <a:rPr lang="en-US" altLang="ja-JP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showLiveView</a:t>
            </a:r>
            <a:r>
              <a:rPr lang="en-US" altLang="ja-JP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ja-JP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mesg</a:t>
            </a:r>
            <a:r>
              <a:rPr lang="en-US" altLang="ja-JP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); </a:t>
            </a:r>
          </a:p>
          <a:p>
            <a:pPr>
              <a:lnSpc>
                <a:spcPct val="120000"/>
              </a:lnSpc>
            </a:pPr>
            <a:r>
              <a:rPr lang="en-US" altLang="ja-JP" sz="2000" dirty="0">
                <a:solidFill>
                  <a:srgbClr val="413A33"/>
                </a:solidFill>
              </a:rPr>
              <a:t>}</a:t>
            </a:r>
            <a:endParaRPr lang="en-US" altLang="ja-JP" sz="2000" dirty="0" smtClean="0">
              <a:solidFill>
                <a:srgbClr val="413A33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2000" dirty="0" err="1" smtClean="0">
                <a:solidFill>
                  <a:srgbClr val="413A33"/>
                </a:solidFill>
              </a:rPr>
              <a:t>session.postMessage</a:t>
            </a:r>
            <a:r>
              <a:rPr lang="en-US" altLang="ja-JP" sz="2000" dirty="0">
                <a:solidFill>
                  <a:srgbClr val="413A33"/>
                </a:solidFill>
              </a:rPr>
              <a:t>(</a:t>
            </a:r>
            <a:r>
              <a:rPr lang="en-US" altLang="ja-JP" sz="2000" dirty="0">
                <a:solidFill>
                  <a:srgbClr val="FF2929"/>
                </a:solidFill>
              </a:rPr>
              <a:t>"</a:t>
            </a:r>
            <a:r>
              <a:rPr lang="en-US" altLang="ja-JP" sz="2000" dirty="0" err="1">
                <a:solidFill>
                  <a:srgbClr val="FF2929"/>
                </a:solidFill>
              </a:rPr>
              <a:t>getLiveView</a:t>
            </a:r>
            <a:r>
              <a:rPr lang="en-US" altLang="ja-JP" sz="2000" dirty="0">
                <a:solidFill>
                  <a:srgbClr val="FF2929"/>
                </a:solidFill>
              </a:rPr>
              <a:t>"</a:t>
            </a:r>
            <a:r>
              <a:rPr lang="en-US" altLang="ja-JP" sz="2000" dirty="0">
                <a:solidFill>
                  <a:srgbClr val="413A33"/>
                </a:solidFill>
              </a:rPr>
              <a:t>);</a:t>
            </a:r>
            <a:endParaRPr kumimoji="1" lang="ja-JP" altLang="en-US" sz="2000" dirty="0">
              <a:solidFill>
                <a:srgbClr val="413A33"/>
              </a:solidFill>
            </a:endParaRPr>
          </a:p>
        </p:txBody>
      </p:sp>
      <p:sp>
        <p:nvSpPr>
          <p:cNvPr id="11" name="左右矢印 10"/>
          <p:cNvSpPr/>
          <p:nvPr/>
        </p:nvSpPr>
        <p:spPr>
          <a:xfrm>
            <a:off x="2252112" y="4182175"/>
            <a:ext cx="4454391" cy="37174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2422" y="3812843"/>
            <a:ext cx="2919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SSDP, Camera Remote API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08478" y="4927369"/>
            <a:ext cx="989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Camera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55712" y="1956496"/>
            <a:ext cx="1053796" cy="495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urn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64503" y="5594042"/>
            <a:ext cx="1927945" cy="80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device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-specific method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8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macbook-ai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" y="4130562"/>
            <a:ext cx="1673253" cy="1673253"/>
          </a:xfrm>
          <a:prstGeom prst="rect">
            <a:avLst/>
          </a:prstGeom>
        </p:spPr>
      </p:pic>
      <p:sp>
        <p:nvSpPr>
          <p:cNvPr id="23" name="角丸四角形吹き出し 22"/>
          <p:cNvSpPr/>
          <p:nvPr/>
        </p:nvSpPr>
        <p:spPr>
          <a:xfrm>
            <a:off x="1595311" y="1926009"/>
            <a:ext cx="3470254" cy="4145879"/>
          </a:xfrm>
          <a:prstGeom prst="wedgeRoundRectCallout">
            <a:avLst>
              <a:gd name="adj1" fmla="val -58816"/>
              <a:gd name="adj2" fmla="val 17547"/>
              <a:gd name="adj3" fmla="val 16667"/>
            </a:avLst>
          </a:prstGeom>
          <a:solidFill>
            <a:srgbClr val="EAE7E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190671" y="3689420"/>
            <a:ext cx="590638" cy="1071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Demo Architecture</a:t>
            </a:r>
            <a:endParaRPr kumimoji="1" lang="ja-JP" altLang="en-US" dirty="0"/>
          </a:p>
        </p:txBody>
      </p:sp>
      <p:pic>
        <p:nvPicPr>
          <p:cNvPr id="5" name="図 4" descr="camera-unmou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117" y="4407443"/>
            <a:ext cx="1379813" cy="1379813"/>
          </a:xfrm>
          <a:prstGeom prst="rect">
            <a:avLst/>
          </a:prstGeom>
        </p:spPr>
      </p:pic>
      <p:pic>
        <p:nvPicPr>
          <p:cNvPr id="6" name="図 5" descr="window-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16" y="1714638"/>
            <a:ext cx="3902797" cy="2916739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337767" y="3127901"/>
            <a:ext cx="2314130" cy="740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Presentation API shim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41088" y="2662119"/>
            <a:ext cx="96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Browser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2337767" y="4762750"/>
            <a:ext cx="2314130" cy="740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Device Driver module</a:t>
            </a:r>
            <a:endParaRPr kumimoji="1" lang="ja-JP" altLang="en-US" dirty="0"/>
          </a:p>
        </p:txBody>
      </p:sp>
      <p:sp>
        <p:nvSpPr>
          <p:cNvPr id="18" name="角丸四角形吹き出し 17"/>
          <p:cNvSpPr/>
          <p:nvPr/>
        </p:nvSpPr>
        <p:spPr>
          <a:xfrm>
            <a:off x="4651897" y="2355795"/>
            <a:ext cx="1391058" cy="612648"/>
          </a:xfrm>
          <a:prstGeom prst="wedgeRoundRectCallout">
            <a:avLst>
              <a:gd name="adj1" fmla="val -66081"/>
              <a:gd name="adj2" fmla="val 9846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JS Library</a:t>
            </a:r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1150030" y="6071888"/>
            <a:ext cx="1391058" cy="612648"/>
          </a:xfrm>
          <a:prstGeom prst="wedgeRoundRectCallout">
            <a:avLst>
              <a:gd name="adj1" fmla="val 79711"/>
              <a:gd name="adj2" fmla="val -16299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Node</a:t>
            </a:r>
            <a:endParaRPr kumimoji="1" lang="ja-JP" altLang="en-US" dirty="0"/>
          </a:p>
        </p:txBody>
      </p:sp>
      <p:sp>
        <p:nvSpPr>
          <p:cNvPr id="22" name="左右矢印 21"/>
          <p:cNvSpPr/>
          <p:nvPr/>
        </p:nvSpPr>
        <p:spPr>
          <a:xfrm>
            <a:off x="4651897" y="4886826"/>
            <a:ext cx="2783678" cy="517568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trike="sngStrike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5065564" y="3580325"/>
            <a:ext cx="1703005" cy="612648"/>
          </a:xfrm>
          <a:prstGeom prst="wedgeRoundRectCallout">
            <a:avLst>
              <a:gd name="adj1" fmla="val -142099"/>
              <a:gd name="adj2" fmla="val 6527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WebSocket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5046158" y="4374168"/>
            <a:ext cx="2025747" cy="7404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25000"/>
                  </a:schemeClr>
                </a:solidFill>
              </a:rPr>
              <a:t>D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</a:rPr>
              <a:t>evice-specific</a:t>
            </a:r>
            <a:endParaRPr lang="en-US" altLang="ja-JP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</a:rPr>
              <a:t>communication</a:t>
            </a:r>
            <a:endParaRPr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4693649" y="5603760"/>
            <a:ext cx="2074920" cy="1087269"/>
          </a:xfrm>
          <a:prstGeom prst="wedgeRoundRectCallout">
            <a:avLst>
              <a:gd name="adj1" fmla="val -1620"/>
              <a:gd name="adj2" fmla="val -9308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XHR</a:t>
            </a:r>
          </a:p>
          <a:p>
            <a:pPr algn="ctr"/>
            <a:r>
              <a:rPr kumimoji="1" lang="en-US" altLang="ja-JP" dirty="0" smtClean="0"/>
              <a:t>(SONY Camera Remote API)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58044" y="5603760"/>
            <a:ext cx="1569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Camera</a:t>
            </a:r>
          </a:p>
          <a:p>
            <a:pPr algn="ctr"/>
            <a:r>
              <a:rPr kumimoji="1"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(SONY </a:t>
            </a:r>
          </a:p>
          <a:p>
            <a:pPr algn="ctr"/>
            <a:r>
              <a:rPr kumimoji="1" lang="en-US" altLang="ja-JP" sz="2000" dirty="0" smtClean="0">
                <a:solidFill>
                  <a:schemeClr val="bg2">
                    <a:lumMod val="25000"/>
                  </a:schemeClr>
                </a:solidFill>
              </a:rPr>
              <a:t>HDR-AS100v)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6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477" y="2133600"/>
            <a:ext cx="8343774" cy="39925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Indicates </a:t>
            </a:r>
            <a:r>
              <a:rPr kumimoji="1" lang="en-US" altLang="ja-JP" sz="2800" dirty="0" smtClean="0"/>
              <a:t>the filtering rule for which UA discover</a:t>
            </a:r>
          </a:p>
          <a:p>
            <a:pPr lvl="1"/>
            <a:r>
              <a:rPr lang="en-US" altLang="ja-JP" sz="2400" dirty="0" smtClean="0"/>
              <a:t>By web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pp with dedicated API (JS or internal).</a:t>
            </a:r>
          </a:p>
          <a:p>
            <a:pPr lvl="1"/>
            <a:r>
              <a:rPr lang="en-US" altLang="ja-JP" sz="2400" dirty="0" smtClean="0"/>
              <a:t>Browser discover all kinds of devices and notify web app.</a:t>
            </a:r>
          </a:p>
          <a:p>
            <a:r>
              <a:rPr lang="en-US" altLang="ja-JP" sz="2800" dirty="0" smtClean="0"/>
              <a:t>Communicate various devices </a:t>
            </a:r>
            <a:endParaRPr lang="en-US" altLang="ja-JP" sz="2800" dirty="0"/>
          </a:p>
          <a:p>
            <a:pPr lvl="1"/>
            <a:r>
              <a:rPr lang="en-US" altLang="ja-JP" sz="2400" dirty="0"/>
              <a:t>With the modules provide by the 3</a:t>
            </a:r>
            <a:r>
              <a:rPr lang="en-US" altLang="ja-JP" sz="2400" baseline="30000" dirty="0"/>
              <a:t>rd</a:t>
            </a:r>
            <a:r>
              <a:rPr lang="en-US" altLang="ja-JP" sz="2400" dirty="0"/>
              <a:t> vendor (i.e. device manufacturer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/>
              <a:t>W</a:t>
            </a:r>
            <a:r>
              <a:rPr lang="en-US" altLang="ja-JP" sz="2400" dirty="0" smtClean="0"/>
              <a:t>ith the modules provided by browser vendor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3333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スペクトル">
  <a:themeElements>
    <a:clrScheme name="スペクトル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スペクトル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スペクトル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スペクトル.thmx</Template>
  <TotalTime>671</TotalTime>
  <Words>166</Words>
  <Application>Microsoft Macintosh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スペクトル</vt:lpstr>
      <vt:lpstr>Presentation API for non-screen Devices Demo</vt:lpstr>
      <vt:lpstr>Communicate with non-screen devices</vt:lpstr>
      <vt:lpstr>Communicate with Sony Action Cam</vt:lpstr>
      <vt:lpstr>Demo Architecture</vt:lpstr>
      <vt:lpstr>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Homma Saki</dc:creator>
  <cp:lastModifiedBy>Homma Saki</cp:lastModifiedBy>
  <cp:revision>31</cp:revision>
  <dcterms:created xsi:type="dcterms:W3CDTF">2014-10-28T17:10:23Z</dcterms:created>
  <dcterms:modified xsi:type="dcterms:W3CDTF">2014-10-29T04:21:49Z</dcterms:modified>
</cp:coreProperties>
</file>