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5057598"/>
            <a:ext cx="8296421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4281951"/>
            <a:ext cx="8302625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FFFFFE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3519969"/>
            <a:ext cx="8340152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pic>
        <p:nvPicPr>
          <p:cNvPr id="8" name="Picture 7" descr="logo_black.ai"/>
          <p:cNvPicPr>
            <a:picLocks noChangeAspect="1"/>
          </p:cNvPicPr>
          <p:nvPr userDrawn="1"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" y="468034"/>
            <a:ext cx="949596" cy="585216"/>
          </a:xfrm>
          <a:prstGeom prst="rect">
            <a:avLst/>
          </a:prstGeom>
        </p:spPr>
      </p:pic>
      <p:sp>
        <p:nvSpPr>
          <p:cNvPr id="27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3" y="539303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28" name="Text Placeholder 40"/>
          <p:cNvSpPr>
            <a:spLocks noGrp="1"/>
          </p:cNvSpPr>
          <p:nvPr>
            <p:ph type="body" sz="quarter" idx="15" hasCustomPrompt="1"/>
          </p:nvPr>
        </p:nvSpPr>
        <p:spPr>
          <a:xfrm>
            <a:off x="463293" y="563303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661" y="1194135"/>
            <a:ext cx="839873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1104071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9" y="1168479"/>
            <a:ext cx="8259762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12400" indent="-392400">
              <a:lnSpc>
                <a:spcPts val="444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741371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797051"/>
            <a:ext cx="8277344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7" y="1797051"/>
            <a:ext cx="3901123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564794" y="1797051"/>
            <a:ext cx="42184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3266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65970" y="812801"/>
            <a:ext cx="0" cy="5312833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929" y="403341"/>
            <a:ext cx="3715995" cy="1101929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68572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0" i="0" kern="1200" spc="-75" baseline="0" dirty="0" smtClean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905965" y="403341"/>
            <a:ext cx="3715995" cy="110192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kern="1200" spc="-75" baseline="0" dirty="0">
                <a:solidFill>
                  <a:srgbClr val="676767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929" y="1797051"/>
            <a:ext cx="3715995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905965" y="1797051"/>
            <a:ext cx="3715995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02"/>
      </p:ext>
    </p:extLst>
  </p:cSld>
  <p:clrMapOvr>
    <a:masterClrMapping/>
  </p:clrMapOvr>
  <p:transition xmlns:p14="http://schemas.microsoft.com/office/powerpoint/2010/main" spd="med"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3070225" y="812801"/>
            <a:ext cx="0" cy="5312833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37263" y="812801"/>
            <a:ext cx="0" cy="5312833"/>
          </a:xfrm>
          <a:prstGeom prst="line">
            <a:avLst/>
          </a:prstGeom>
          <a:ln w="38100" cap="flat" cmpd="sng">
            <a:solidFill>
              <a:srgbClr val="3E6B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61964" y="304425"/>
            <a:ext cx="2337109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377729" y="303785"/>
            <a:ext cx="2337109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54814" y="293972"/>
            <a:ext cx="2337109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68572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5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GB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1601459"/>
            <a:ext cx="2337110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77728" y="1600428"/>
            <a:ext cx="2337110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54812" y="1600428"/>
            <a:ext cx="2337110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3316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1600" b="0" i="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31910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>
              <a:buClr>
                <a:schemeClr val="tx1"/>
              </a:buClr>
              <a:buSzPct val="80000"/>
              <a:defRPr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25828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70476" y="1773768"/>
            <a:ext cx="3712779" cy="413596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lumMod val="92000"/>
                </a:schemeClr>
              </a:gs>
              <a:gs pos="47000">
                <a:schemeClr val="bg1"/>
              </a:gs>
              <a:gs pos="100000">
                <a:schemeClr val="bg2">
                  <a:lumMod val="92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0" rIns="91420" bIns="4571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48706" y="1975668"/>
            <a:ext cx="3375912" cy="221202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85718" indent="-85718" algn="l" defTabSz="68572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15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85718" indent="-85718" algn="l" defTabSz="685720" rtl="0" eaLnBrk="1" latinLnBrk="0" hangingPunct="1">
              <a:defRPr lang="en-US" sz="15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8707" y="4736592"/>
            <a:ext cx="3506245" cy="3383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2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7" y="1797051"/>
            <a:ext cx="3901123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555" indent="-17141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45710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628520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799934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971347" indent="-171415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776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221411"/>
            <a:ext cx="7791858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Click to edit text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87923" y="2054069"/>
            <a:ext cx="7972248" cy="30384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183600" indent="-399968" algn="l">
              <a:lnSpc>
                <a:spcPct val="90000"/>
              </a:lnSpc>
              <a:defRPr sz="4600" b="0" i="1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“Quote Goes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01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10196" y="812801"/>
            <a:ext cx="0" cy="5312833"/>
          </a:xfrm>
          <a:prstGeom prst="line">
            <a:avLst/>
          </a:prstGeom>
          <a:ln w="38100" cap="flat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3763" y="1918747"/>
            <a:ext cx="3820348" cy="3020519"/>
          </a:xfrm>
        </p:spPr>
        <p:txBody>
          <a:bodyPr lIns="61715" tIns="34288" rIns="61715" bIns="34288" rtlCol="0" anchor="ctr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4500" b="0" kern="1200" spc="0" baseline="0" dirty="0">
                <a:solidFill>
                  <a:srgbClr val="2968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Title Goes Here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20" y="872691"/>
            <a:ext cx="3865880" cy="512064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961399751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" y="-16712"/>
            <a:ext cx="9141904" cy="687471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3" y="4281951"/>
            <a:ext cx="8302625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aseline="0">
                <a:solidFill>
                  <a:srgbClr val="4D4D4D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 dirty="0" smtClean="0"/>
              <a:t>Subtitle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3519969"/>
            <a:ext cx="8340152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200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Presentation Title Goes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5057598"/>
            <a:ext cx="8296421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Speaker Name</a:t>
            </a:r>
            <a:endParaRPr lang="en-US" dirty="0"/>
          </a:p>
        </p:txBody>
      </p:sp>
      <p:sp>
        <p:nvSpPr>
          <p:cNvPr id="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463293" y="539303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Speaker Title</a:t>
            </a:r>
          </a:p>
        </p:txBody>
      </p:sp>
      <p:sp>
        <p:nvSpPr>
          <p:cNvPr id="15" name="Text Placeholder 40"/>
          <p:cNvSpPr>
            <a:spLocks noGrp="1"/>
          </p:cNvSpPr>
          <p:nvPr>
            <p:ph type="body" sz="quarter" idx="15" hasCustomPrompt="1"/>
          </p:nvPr>
        </p:nvSpPr>
        <p:spPr>
          <a:xfrm>
            <a:off x="463293" y="563303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400" b="0" i="0" kern="1200" dirty="0" smtClean="0">
                <a:solidFill>
                  <a:schemeClr val="tx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 smtClean="0"/>
              <a:t>Date</a:t>
            </a:r>
          </a:p>
        </p:txBody>
      </p:sp>
      <p:pic>
        <p:nvPicPr>
          <p:cNvPr id="17" name="Picture 8" descr="logo_black.ai"/>
          <p:cNvPicPr>
            <a:picLocks noChangeAspect="1"/>
          </p:cNvPicPr>
          <p:nvPr userDrawn="1"/>
        </p:nvPicPr>
        <p:blipFill>
          <a:blip r:embed="rId3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1" y="468034"/>
            <a:ext cx="949325" cy="5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196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6593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437766" y="1797051"/>
            <a:ext cx="8345488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5530961"/>
            <a:ext cx="7180312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032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37766" y="1799167"/>
            <a:ext cx="8345488" cy="354753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5530961"/>
            <a:ext cx="7180312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600" b="0" i="0">
                <a:solidFill>
                  <a:srgbClr val="676767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GB" dirty="0" smtClean="0"/>
              <a:t>Source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56367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1799275"/>
            <a:ext cx="4007001" cy="4054364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709908" y="1799166"/>
            <a:ext cx="4073346" cy="4052529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2954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37767" y="1799139"/>
            <a:ext cx="4003995" cy="405450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24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708110" y="1799167"/>
            <a:ext cx="4075144" cy="4054944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83574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6085116" y="2491589"/>
            <a:ext cx="2318564" cy="2372616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423230" y="2491589"/>
            <a:ext cx="2318564" cy="2372616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4271" y="2491589"/>
            <a:ext cx="2318564" cy="2372616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777485" y="3733524"/>
            <a:ext cx="2292136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436444" y="3730928"/>
            <a:ext cx="2292136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098330" y="3730928"/>
            <a:ext cx="2292136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1520825" y="2911777"/>
            <a:ext cx="788988" cy="84432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202870" y="2924817"/>
            <a:ext cx="788988" cy="84432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841860" y="2911777"/>
            <a:ext cx="788988" cy="84432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857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/>
          <p:nvPr userDrawn="1"/>
        </p:nvSpPr>
        <p:spPr>
          <a:xfrm>
            <a:off x="774822" y="2491589"/>
            <a:ext cx="2306251" cy="2372616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3422843" y="2491589"/>
            <a:ext cx="2306251" cy="2372616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6087360" y="2491589"/>
            <a:ext cx="2306251" cy="2372616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774965" y="2491589"/>
            <a:ext cx="2305968" cy="2372616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</a:t>
            </a:r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422986" y="2491589"/>
            <a:ext cx="2305968" cy="2372616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6087503" y="2491589"/>
            <a:ext cx="2305968" cy="2372616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	</a:t>
            </a:r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endParaRPr lang="en-US" noProof="0" dirty="0" smtClean="0"/>
          </a:p>
          <a:p>
            <a:pPr lvl="0"/>
            <a:r>
              <a:rPr lang="en-US" noProof="0" dirty="0" smtClean="0"/>
              <a:t>	Drag picture to placeholder or click icon to add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88797" y="4811410"/>
            <a:ext cx="2292136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436818" y="4808814"/>
            <a:ext cx="2292136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01335" y="4808814"/>
            <a:ext cx="2292136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7729699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2" descr="kid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7175" cy="68580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5867508" y="6373710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2014  Cisco and/or its affiliates. All rights reserved.   Cisco Confidential</a:t>
            </a:r>
          </a:p>
        </p:txBody>
      </p:sp>
      <p:pic>
        <p:nvPicPr>
          <p:cNvPr id="8" name="Picture 7" descr="logo_black.ai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95" y="6249665"/>
            <a:ext cx="460865" cy="2651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00063" y="4732136"/>
            <a:ext cx="8139112" cy="500992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172800" indent="0">
              <a:lnSpc>
                <a:spcPts val="3680"/>
              </a:lnSpc>
              <a:spcBef>
                <a:spcPts val="0"/>
              </a:spcBef>
              <a:buNone/>
              <a:defRPr sz="2400" i="1"/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7249282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3" y="401383"/>
            <a:ext cx="8563172" cy="338956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rgbClr val="676767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48785" y="4072691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rgbClr val="676767"/>
                </a:solidFill>
              </a:defRPr>
            </a:lvl1pPr>
          </a:lstStyle>
          <a:p>
            <a:pPr lvl="0"/>
            <a:r>
              <a:rPr lang="en-GB" dirty="0" smtClean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473071393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14" y="6172201"/>
            <a:ext cx="733425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348" y="0"/>
            <a:ext cx="9144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212470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320842"/>
            <a:ext cx="8480388" cy="5688861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8971332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4" tIns="34288" rIns="68574" bIns="34288" anchor="ctr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9916" y="4279401"/>
            <a:ext cx="4684867" cy="384175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3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Presenter Name and Title Go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9526" y="3282703"/>
            <a:ext cx="4712557" cy="1022351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68574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200" b="0" kern="1200" spc="0" baseline="0" dirty="0">
                <a:solidFill>
                  <a:srgbClr val="3E6BB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Demo Title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5540382" y="1917701"/>
            <a:ext cx="2676525" cy="2889251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500548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92300" y="795867"/>
            <a:ext cx="5348288" cy="40047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2300" y="4794251"/>
            <a:ext cx="5346700" cy="996949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900238" y="795528"/>
            <a:ext cx="5329238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065871" y="4873439"/>
            <a:ext cx="5074070" cy="838200"/>
          </a:xfrm>
        </p:spPr>
        <p:txBody>
          <a:bodyPr anchor="ctr"/>
          <a:lstStyle>
            <a:lvl1pPr>
              <a:defRPr sz="20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626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01" y="311151"/>
            <a:ext cx="3273425" cy="245956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549991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685777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0936" y="3307591"/>
            <a:ext cx="6729865" cy="2152559"/>
          </a:xfrm>
        </p:spPr>
        <p:txBody>
          <a:bodyPr>
            <a:noAutofit/>
          </a:bodyPr>
          <a:lstStyle>
            <a:lvl1pPr marL="0" marR="0" indent="0" algn="l" defTabSz="68577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>
                <a:solidFill>
                  <a:srgbClr val="676767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552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2688" y="728810"/>
            <a:ext cx="3630612" cy="515975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992624" y="728979"/>
            <a:ext cx="3630168" cy="515975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37669" y="728980"/>
            <a:ext cx="4349918" cy="1085313"/>
          </a:xfrm>
        </p:spPr>
        <p:txBody>
          <a:bodyPr wrap="none" anchor="t" anchorCtr="0">
            <a:noAutofit/>
          </a:bodyPr>
          <a:lstStyle>
            <a:lvl1pPr>
              <a:lnSpc>
                <a:spcPct val="90000"/>
              </a:lnSpc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8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68713" y="311152"/>
            <a:ext cx="3268662" cy="26606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963" y="311152"/>
            <a:ext cx="3287712" cy="26606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0239" y="311151"/>
            <a:ext cx="1838325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964" y="3028952"/>
            <a:ext cx="2522537" cy="34586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11475" y="3028952"/>
            <a:ext cx="4025900" cy="34586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80239" y="1682751"/>
            <a:ext cx="1838325" cy="344381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80239" y="5183717"/>
            <a:ext cx="1838325" cy="130386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8" rIns="68574" bIns="3428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3668996" y="311151"/>
            <a:ext cx="3267861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baseline="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320829" y="311151"/>
            <a:ext cx="3302001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6979833" y="311151"/>
            <a:ext cx="1838730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320824" y="3028958"/>
            <a:ext cx="2537420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2908334" y="3028958"/>
            <a:ext cx="4028516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6979833" y="1676401"/>
            <a:ext cx="1838730" cy="344941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6979833" y="5182964"/>
            <a:ext cx="1838730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500" b="0" i="0" kern="1200" dirty="0">
                <a:solidFill>
                  <a:schemeClr val="tx2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2761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686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528639" y="777240"/>
            <a:ext cx="8164931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2704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179339" y="778669"/>
            <a:ext cx="4424562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685748" rtl="0" eaLnBrk="1" latinLnBrk="0" hangingPunct="1">
              <a:lnSpc>
                <a:spcPct val="95000"/>
              </a:lnSpc>
              <a:spcBef>
                <a:spcPts val="108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400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1989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 rotWithShape="1">
          <a:gsLst>
            <a:gs pos="0">
              <a:srgbClr val="35A2D6"/>
            </a:gs>
            <a:gs pos="999">
              <a:srgbClr val="35A2D6"/>
            </a:gs>
            <a:gs pos="100000">
              <a:srgbClr val="2968A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545" y="2500313"/>
            <a:ext cx="199091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r="134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1021" y="2500313"/>
            <a:ext cx="2081959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56951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gradFill rotWithShape="0">
          <a:gsLst>
            <a:gs pos="0">
              <a:srgbClr val="36A4D7"/>
            </a:gs>
            <a:gs pos="99001">
              <a:srgbClr val="2D5AA3"/>
            </a:gs>
            <a:gs pos="100000">
              <a:srgbClr val="2D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1220545"/>
            <a:ext cx="7598042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ltGray">
          <a:xfrm>
            <a:off x="8515707" y="6375382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7" name="Rectangle 4"/>
          <p:cNvSpPr>
            <a:spLocks noChangeArrowheads="1"/>
          </p:cNvSpPr>
          <p:nvPr userDrawn="1"/>
        </p:nvSpPr>
        <p:spPr bwMode="ltGray">
          <a:xfrm>
            <a:off x="5867508" y="6373710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7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62469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5922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gu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1220545"/>
            <a:ext cx="7598042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8515707" y="6375382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FFFFFF">
                  <a:alpha val="60000"/>
                </a:srgb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5867508" y="6373710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2015  </a:t>
            </a:r>
            <a:r>
              <a:rPr lang="en-US" sz="600" dirty="0">
                <a:solidFill>
                  <a:srgbClr val="FFFFFF">
                    <a:alpha val="60000"/>
                  </a:srgb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pic>
        <p:nvPicPr>
          <p:cNvPr id="12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75" y="6246973"/>
            <a:ext cx="431312" cy="2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6841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1" tIns="34286" rIns="68571" bIns="34286" anchor="ctr"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1220545"/>
            <a:ext cx="7598042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rgbClr val="3E6BB4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 smtClean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4663" y="1797051"/>
            <a:ext cx="8280057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670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797051"/>
            <a:ext cx="8345488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0928" indent="-223792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507895" indent="-215855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47558" indent="-171415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011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37766" y="1797051"/>
            <a:ext cx="8345488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57136" indent="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None/>
              <a:defRPr sz="3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292040" indent="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None/>
              <a:defRPr sz="18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576143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739620" indent="0">
              <a:buClr>
                <a:schemeClr val="tx1"/>
              </a:buClr>
              <a:buSzPct val="80000"/>
              <a:buFont typeface="Arial"/>
              <a:buNone/>
              <a:defRPr sz="14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914210" indent="0">
              <a:buClr>
                <a:schemeClr val="tx1"/>
              </a:buClr>
              <a:buSzPct val="80000"/>
              <a:buFont typeface="Arial"/>
              <a:buNone/>
              <a:defRPr sz="12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25567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455085"/>
            <a:ext cx="8345488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 Goes Here</a:t>
            </a:r>
            <a:endParaRPr lang="en-GB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6375382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600">
                <a:solidFill>
                  <a:srgbClr val="000000">
                    <a:alpha val="25000"/>
                  </a:srgb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rgbClr val="000000">
                  <a:alpha val="25000"/>
                </a:srgbClr>
              </a:solidFill>
              <a:latin typeface="+mn-lt"/>
              <a:ea typeface="+mn-ea"/>
              <a:cs typeface="CiscoSans Thi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3" r:id="rId2"/>
    <p:sldLayoutId id="2147483875" r:id="rId3"/>
    <p:sldLayoutId id="2147483877" r:id="rId4"/>
    <p:sldLayoutId id="2147483920" r:id="rId5"/>
    <p:sldLayoutId id="2147483876" r:id="rId6"/>
    <p:sldLayoutId id="2147483878" r:id="rId7"/>
    <p:sldLayoutId id="2147483881" r:id="rId8"/>
    <p:sldLayoutId id="2147483880" r:id="rId9"/>
    <p:sldLayoutId id="2147483905" r:id="rId10"/>
    <p:sldLayoutId id="2147483906" r:id="rId11"/>
    <p:sldLayoutId id="2147483879" r:id="rId12"/>
    <p:sldLayoutId id="2147483883" r:id="rId13"/>
    <p:sldLayoutId id="2147483886" r:id="rId14"/>
    <p:sldLayoutId id="2147483887" r:id="rId15"/>
    <p:sldLayoutId id="2147483884" r:id="rId16"/>
    <p:sldLayoutId id="2147483885" r:id="rId17"/>
    <p:sldLayoutId id="2147483907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917" r:id="rId24"/>
    <p:sldLayoutId id="2147483918" r:id="rId25"/>
    <p:sldLayoutId id="2147483895" r:id="rId26"/>
    <p:sldLayoutId id="2147483871" r:id="rId27"/>
    <p:sldLayoutId id="2147483898" r:id="rId28"/>
    <p:sldLayoutId id="2147483908" r:id="rId29"/>
    <p:sldLayoutId id="2147483909" r:id="rId30"/>
    <p:sldLayoutId id="2147483910" r:id="rId31"/>
    <p:sldLayoutId id="2147483911" r:id="rId32"/>
    <p:sldLayoutId id="2147483914" r:id="rId33"/>
    <p:sldLayoutId id="2147483896" r:id="rId34"/>
    <p:sldLayoutId id="2147483912" r:id="rId35"/>
    <p:sldLayoutId id="2147483913" r:id="rId36"/>
    <p:sldLayoutId id="2147483897" r:id="rId37"/>
    <p:sldLayoutId id="2147483919" r:id="rId38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676767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Cullen Jennings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Random Thoughts on area that we might consider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Next with WebRTC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Sept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9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Currently most apps that support more than two users reveal all the media to the cloud </a:t>
            </a:r>
          </a:p>
          <a:p>
            <a:r>
              <a:rPr lang="en-US" dirty="0" smtClean="0"/>
              <a:t>Possible to provide end to end by providing browser support for IETF PERC WG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to End Multi Party Security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8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WebRTC 1.0 has limited support for simulcast and scalable video codecs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Provide full blown support for sending and receiving this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Simulcast / Scalable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93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Standardize a API to allow downloadable video codecs to avoid the codec wars</a:t>
            </a:r>
          </a:p>
          <a:p>
            <a:endParaRPr lang="en-US" dirty="0"/>
          </a:p>
          <a:p>
            <a:r>
              <a:rPr lang="en-US" dirty="0" smtClean="0"/>
              <a:t>(like to point out Bernard suggested this long long ago)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Pluggable Video Codecs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5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Make media move between Wi-Fi and cellular data with no hick ups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JS does not have much fine grain control over hints to influence media resiliency and congestion control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Better API for JS to allow the user to configure what devices are used for given operations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/ Output device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0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Standardize ways to deal with things like white balance, contrast, </a:t>
            </a:r>
            <a:r>
              <a:rPr lang="en-US" smtClean="0"/>
              <a:t>brightness etc. </a:t>
            </a:r>
            <a:r>
              <a:rPr lang="en-US" dirty="0" smtClean="0"/>
              <a:t>on camera</a:t>
            </a:r>
          </a:p>
          <a:p>
            <a:r>
              <a:rPr lang="en-US" dirty="0" smtClean="0"/>
              <a:t>Control pan / zoom / tilt of camera (digital or physical )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Control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5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28636" indent="-571500">
              <a:buFont typeface="Arial"/>
              <a:buChar char="•"/>
            </a:pPr>
            <a:r>
              <a:rPr lang="en-US" dirty="0" smtClean="0"/>
              <a:t>Dealing with 360 degree spherical video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Dealing with stereo video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video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2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Approaches to real time sending of: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3d point clouds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video texture maps 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layered fragments of view</a:t>
            </a:r>
          </a:p>
          <a:p>
            <a:r>
              <a:rPr lang="en-US" dirty="0" smtClean="0"/>
              <a:t>Location and Orientation 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Of camera and microphones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Augmented Reality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75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28636" indent="-571500">
              <a:buFont typeface="Arial"/>
              <a:buChar char="•"/>
            </a:pPr>
            <a:r>
              <a:rPr lang="en-US" dirty="0" smtClean="0"/>
              <a:t>Current approves reveal a lot about physical location of both parties. 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See what it would take to improve privacy here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Privacy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79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28636" indent="-571500">
              <a:buFont typeface="Arial"/>
              <a:buChar char="•"/>
            </a:pPr>
            <a:r>
              <a:rPr lang="en-US" dirty="0" smtClean="0"/>
              <a:t>ORTC largely is enshrining SDP in JSON syntax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Be nice to get something that was way easier to work with and better fit with modern cloud approaches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SDP with better model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4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7766" y="1213447"/>
            <a:ext cx="8345488" cy="4807884"/>
          </a:xfrm>
        </p:spPr>
        <p:txBody>
          <a:bodyPr/>
          <a:lstStyle/>
          <a:p>
            <a:r>
              <a:rPr lang="en-US" dirty="0" smtClean="0"/>
              <a:t>Tie real time sensor location between devices synchronized with media</a:t>
            </a:r>
          </a:p>
          <a:p>
            <a:pPr marL="628636" indent="-571500">
              <a:buFont typeface="Arial"/>
              <a:buChar char="•"/>
            </a:pPr>
            <a:r>
              <a:rPr lang="en-US" dirty="0" smtClean="0"/>
              <a:t>Includes GPS, rotation, acceleration, magnetometer</a:t>
            </a:r>
          </a:p>
          <a:p>
            <a:r>
              <a:rPr lang="en-US" dirty="0" smtClean="0"/>
              <a:t>Common request from drone applications </a:t>
            </a:r>
          </a:p>
          <a:p>
            <a:r>
              <a:rPr lang="en-US" dirty="0" smtClean="0"/>
              <a:t>Way to access custom OS sensors (with appropriate permission model)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766" y="455085"/>
            <a:ext cx="8345488" cy="507583"/>
          </a:xfrm>
        </p:spPr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3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Much simpler mechanism to move most of the ICE machinery out of browser and allow JS to use better apaches</a:t>
            </a:r>
          </a:p>
          <a:p>
            <a:r>
              <a:rPr lang="en-US" dirty="0" smtClean="0"/>
              <a:t>Still need basic STUN connectivity checks in browser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4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Replace SCTP with QUIC</a:t>
            </a:r>
          </a:p>
          <a:p>
            <a:r>
              <a:rPr lang="en-US" dirty="0" smtClean="0"/>
              <a:t>Send RTP over QUIC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Data Channel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3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Make it so when the video receiver resizes the window, the sender dynamically changes the size of the transmitted to video to match the window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Resizable Video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3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2015 - 4x3 Blue Theme 2015 4x3">
  <a:themeElements>
    <a:clrScheme name="Cisco Blue">
      <a:dk1>
        <a:srgbClr val="676767"/>
      </a:dk1>
      <a:lt1>
        <a:srgbClr val="FFFFFF"/>
      </a:lt1>
      <a:dk2>
        <a:srgbClr val="2968AF"/>
      </a:dk2>
      <a:lt2>
        <a:srgbClr val="FFFFFF"/>
      </a:lt2>
      <a:accent1>
        <a:srgbClr val="214794"/>
      </a:accent1>
      <a:accent2>
        <a:srgbClr val="8EBCDC"/>
      </a:accent2>
      <a:accent3>
        <a:srgbClr val="676767"/>
      </a:accent3>
      <a:accent4>
        <a:srgbClr val="57B74E"/>
      </a:accent4>
      <a:accent5>
        <a:srgbClr val="32B2DF"/>
      </a:accent5>
      <a:accent6>
        <a:srgbClr val="0D868E"/>
      </a:accent6>
      <a:hlink>
        <a:srgbClr val="2BA2D7"/>
      </a:hlink>
      <a:folHlink>
        <a:srgbClr val="2968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2015 - 4x3 Blue Theme 2015 4x3.thmx</Template>
  <TotalTime>30</TotalTime>
  <Words>392</Words>
  <Application>Microsoft Macintosh PowerPoint</Application>
  <PresentationFormat>On-screen Show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2015 - 4x3 Blue Theme 2015 4x3</vt:lpstr>
      <vt:lpstr>What’s Next with WebRTC</vt:lpstr>
      <vt:lpstr>New video types</vt:lpstr>
      <vt:lpstr>Virtual Augmented Reality </vt:lpstr>
      <vt:lpstr>Location Privacy</vt:lpstr>
      <vt:lpstr>Replace SDP with better model </vt:lpstr>
      <vt:lpstr>Sensors</vt:lpstr>
      <vt:lpstr>Replace ICE</vt:lpstr>
      <vt:lpstr>Better Data Channel </vt:lpstr>
      <vt:lpstr>Resizable Video </vt:lpstr>
      <vt:lpstr>End to End Multi Party Security </vt:lpstr>
      <vt:lpstr>Simulcast / Scalable Codes</vt:lpstr>
      <vt:lpstr>Pluggable Video Codecs </vt:lpstr>
      <vt:lpstr>Mobility </vt:lpstr>
      <vt:lpstr>Congestion Control </vt:lpstr>
      <vt:lpstr>Input / Output device selection</vt:lpstr>
      <vt:lpstr>Camera Control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 with WebRTC</dc:title>
  <dc:creator>Cullen Jennings</dc:creator>
  <cp:lastModifiedBy>Cullen Jennings</cp:lastModifiedBy>
  <cp:revision>5</cp:revision>
  <dcterms:created xsi:type="dcterms:W3CDTF">2016-09-19T18:33:38Z</dcterms:created>
  <dcterms:modified xsi:type="dcterms:W3CDTF">2016-09-19T19:04:38Z</dcterms:modified>
</cp:coreProperties>
</file>