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981" r:id="rId4"/>
  </p:sldMasterIdLst>
  <p:notesMasterIdLst>
    <p:notesMasterId r:id="rId8"/>
  </p:notesMasterIdLst>
  <p:handoutMasterIdLst>
    <p:handoutMasterId r:id="rId9"/>
  </p:handoutMasterIdLst>
  <p:sldIdLst>
    <p:sldId id="285" r:id="rId5"/>
    <p:sldId id="276" r:id="rId6"/>
    <p:sldId id="259" r:id="rId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DCDCDC"/>
    <a:srgbClr val="474747"/>
    <a:srgbClr val="000000"/>
    <a:srgbClr val="969696"/>
    <a:srgbClr val="404040"/>
    <a:srgbClr val="9D8D0C"/>
    <a:srgbClr val="1CC483"/>
    <a:srgbClr val="FFF552"/>
    <a:srgbClr val="7EA6D8"/>
  </p:clrMru>
  <p:extLst>
    <p:ext uri="{E76CE94A-603C-4142-B9EB-6D1370010A27}">
      <p14:discardImageEditData xmlns:mc="http://schemas.openxmlformats.org/markup-compatibility/2006" xmlns:mv="urn:schemas-microsoft-com:mac:vml" xmlns:p14="http://schemas.microsoft.com/office/powerpoint/2010/main" xmlns="" val="0"/>
    </p:ext>
    <p:ext uri="{D31A062A-798A-4329-ABDD-BBA856620510}">
      <p14:defaultImageDpi xmlns:mc="http://schemas.openxmlformats.org/markup-compatibility/2006" xmlns:mv="urn:schemas-microsoft-com:mac:vml"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0" autoAdjust="0"/>
    <p:restoredTop sz="71511" autoAdjust="0"/>
  </p:normalViewPr>
  <p:slideViewPr>
    <p:cSldViewPr snapToGrid="0" snapToObjects="1" showGuides="1">
      <p:cViewPr varScale="1">
        <p:scale>
          <a:sx n="41" d="100"/>
          <a:sy n="41" d="100"/>
        </p:scale>
        <p:origin x="-2286" y="-114"/>
      </p:cViewPr>
      <p:guideLst>
        <p:guide orient="horz" pos="2160"/>
        <p:guide orient="horz" pos="1056"/>
        <p:guide pos="2880"/>
        <p:guide pos="5741"/>
        <p:guide pos="5526"/>
        <p:guide pos="227"/>
      </p:guideLst>
    </p:cSldViewPr>
  </p:slideViewPr>
  <p:outlineViewPr>
    <p:cViewPr>
      <p:scale>
        <a:sx n="33" d="100"/>
        <a:sy n="33" d="100"/>
      </p:scale>
      <p:origin x="0" y="2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1" d="100"/>
          <a:sy n="101" d="100"/>
        </p:scale>
        <p:origin x="-3492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66713" y="457200"/>
            <a:ext cx="6027737" cy="595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595959"/>
                </a:solidFill>
                <a:latin typeface="Calibri" pitchFamily="34" charset="0"/>
              </a:defRPr>
            </a:lvl1pPr>
          </a:lstStyle>
          <a:p>
            <a:fld id="{39247C3B-6CF8-40C0-97C8-E646BCEF4843}" type="datetime1">
              <a:rPr lang="en-US"/>
              <a:pPr/>
              <a:t>10/23/2012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338513" y="8728075"/>
            <a:ext cx="3387725" cy="3143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rgbClr val="595959"/>
                </a:solidFill>
                <a:latin typeface="Calibri" pitchFamily="34" charset="0"/>
              </a:defRPr>
            </a:lvl1pPr>
          </a:lstStyle>
          <a:p>
            <a:r>
              <a:rPr lang="en-US"/>
              <a:t>© 2012, Genesys Telecommunications Laboratories, Inc. All rights reserved.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54438" y="8528050"/>
            <a:ext cx="2971800" cy="3143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0" hangingPunct="0">
              <a:defRPr sz="900">
                <a:latin typeface="Calibri" pitchFamily="34" charset="0"/>
              </a:defRPr>
            </a:lvl1pPr>
          </a:lstStyle>
          <a:p>
            <a:r>
              <a:rPr lang="en-GB"/>
              <a:t>Presentation Title | Month 2012  |  </a:t>
            </a:r>
            <a:fld id="{FE5A22BD-FD98-4295-AC72-B2C44E963339}" type="slidenum">
              <a:rPr lang="en-GB">
                <a:solidFill>
                  <a:srgbClr val="F79646"/>
                </a:solidFill>
              </a:rPr>
              <a:pPr/>
              <a:t>‹#›</a:t>
            </a:fld>
            <a:r>
              <a:rPr lang="en-GB">
                <a:solidFill>
                  <a:srgbClr val="F79646"/>
                </a:solidFill>
              </a:rPr>
              <a:t> </a:t>
            </a:r>
          </a:p>
        </p:txBody>
      </p:sp>
      <p:pic>
        <p:nvPicPr>
          <p:cNvPr id="11270" name="Picture 13" descr="Geneys_logo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75663"/>
            <a:ext cx="157480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30982954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30175" y="141288"/>
            <a:ext cx="5894388" cy="5445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172200" y="0"/>
            <a:ext cx="68421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595959"/>
                </a:solidFill>
                <a:latin typeface="Calibri" pitchFamily="34" charset="0"/>
              </a:defRPr>
            </a:lvl1pPr>
          </a:lstStyle>
          <a:p>
            <a:fld id="{2EC8EBBA-694F-4F62-821A-025E091966A9}" type="datetime1">
              <a:rPr lang="en-US"/>
              <a:pPr/>
              <a:t>10/23/2012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103563" y="8704263"/>
            <a:ext cx="3622675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700">
                <a:solidFill>
                  <a:srgbClr val="595959"/>
                </a:solidFill>
                <a:latin typeface="Calibri" pitchFamily="34" charset="0"/>
              </a:defRPr>
            </a:lvl1pPr>
          </a:lstStyle>
          <a:p>
            <a:r>
              <a:rPr lang="en-US"/>
              <a:t>© 2012, Genesys Telecommunications Laboratories, Inc. All rights reserved.</a:t>
            </a:r>
          </a:p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475663"/>
            <a:ext cx="2841625" cy="3587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0" hangingPunct="0">
              <a:defRPr sz="900">
                <a:latin typeface="Calibri" pitchFamily="34" charset="0"/>
              </a:defRPr>
            </a:lvl1pPr>
          </a:lstStyle>
          <a:p>
            <a:r>
              <a:rPr lang="en-GB"/>
              <a:t>Presentation Title | Month 2012  |  </a:t>
            </a:r>
            <a:fld id="{8749B4E3-CFD1-4F30-8058-59995852FBF5}" type="slidenum">
              <a:rPr lang="en-GB">
                <a:solidFill>
                  <a:srgbClr val="F79646"/>
                </a:solidFill>
              </a:rPr>
              <a:pPr/>
              <a:t>‹#›</a:t>
            </a:fld>
            <a:r>
              <a:rPr lang="en-GB">
                <a:solidFill>
                  <a:srgbClr val="F79646"/>
                </a:solidFill>
              </a:rPr>
              <a:t> </a:t>
            </a:r>
          </a:p>
        </p:txBody>
      </p:sp>
      <p:pic>
        <p:nvPicPr>
          <p:cNvPr id="12296" name="Picture 13" descr="Geneys_logo_RGB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475663"/>
            <a:ext cx="1574800" cy="66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14140733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rgbClr val="595959"/>
        </a:solidFill>
        <a:latin typeface="+mn-lt"/>
        <a:ea typeface="ＭＳ Ｐゴシック" charset="0"/>
        <a:cs typeface="Geneva" pitchFamily="-1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rgbClr val="595959"/>
        </a:solidFill>
        <a:latin typeface="+mn-lt"/>
        <a:ea typeface="Geneva" pitchFamily="-1" charset="-128"/>
        <a:cs typeface="Geneva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rgbClr val="595959"/>
        </a:solidFill>
        <a:latin typeface="+mn-lt"/>
        <a:ea typeface="Geneva" pitchFamily="-1" charset="-128"/>
        <a:cs typeface="Geneva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rgbClr val="595959"/>
        </a:solidFill>
        <a:latin typeface="+mn-lt"/>
        <a:ea typeface="Geneva" pitchFamily="-1" charset="-128"/>
        <a:cs typeface="Geneva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rgbClr val="595959"/>
        </a:solidFill>
        <a:latin typeface="+mn-lt"/>
        <a:ea typeface="Geneva" pitchFamily="-1" charset="-128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with Phot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0" name="Rectangle 8"/>
          <p:cNvSpPr>
            <a:spLocks noGrp="1" noChangeArrowheads="1"/>
          </p:cNvSpPr>
          <p:nvPr>
            <p:ph type="ctrTitle"/>
          </p:nvPr>
        </p:nvSpPr>
        <p:spPr bwMode="auto">
          <a:xfrm>
            <a:off x="341386" y="4471989"/>
            <a:ext cx="8603683" cy="1166092"/>
          </a:xfrm>
        </p:spPr>
        <p:txBody>
          <a:bodyPr wrap="square" anchor="t"/>
          <a:lstStyle>
            <a:lvl1pPr marL="0" marR="0" indent="0" algn="l" defTabSz="914400" rtl="0" eaLnBrk="0" fontAlgn="base" latinLnBrk="0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26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41385" y="5638081"/>
            <a:ext cx="6545190" cy="891769"/>
          </a:xfrm>
        </p:spPr>
        <p:txBody>
          <a:bodyPr/>
          <a:lstStyle>
            <a:lvl1pPr marL="0" marR="0" indent="-1588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-84" charset="0"/>
              <a:buNone/>
              <a:tabLst/>
              <a:def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BFBFBF"/>
                </a:solidFill>
                <a:effectLst/>
                <a:uLnTx/>
                <a:uFillTx/>
                <a:latin typeface="Calibri"/>
                <a:cs typeface="Calibri"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 without Photo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Geneys_logo_RGB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6764338" y="1"/>
            <a:ext cx="2692400" cy="1143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12" descr="NewConversation_Lockup_v2_outlin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55600" y="713318"/>
            <a:ext cx="3327400" cy="1206500"/>
          </a:xfrm>
          <a:prstGeom prst="rect">
            <a:avLst/>
          </a:prstGeom>
          <a:noFill/>
          <a:ln>
            <a:noFill/>
          </a:ln>
        </p:spPr>
      </p:pic>
      <p:sp>
        <p:nvSpPr>
          <p:cNvPr id="8200" name="Rectangle 8"/>
          <p:cNvSpPr>
            <a:spLocks noGrp="1" noChangeArrowheads="1"/>
          </p:cNvSpPr>
          <p:nvPr>
            <p:ph type="ctrTitle"/>
          </p:nvPr>
        </p:nvSpPr>
        <p:spPr bwMode="auto">
          <a:xfrm>
            <a:off x="355600" y="2848845"/>
            <a:ext cx="8401316" cy="1014412"/>
          </a:xfrm>
        </p:spPr>
        <p:txBody>
          <a:bodyPr wrap="square" anchor="t"/>
          <a:lstStyle>
            <a:lvl1pPr>
              <a:lnSpc>
                <a:spcPct val="95000"/>
              </a:lnSpc>
              <a:defRPr sz="3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355601" y="3863256"/>
            <a:ext cx="6916109" cy="1002552"/>
          </a:xfrm>
        </p:spPr>
        <p:txBody>
          <a:bodyPr/>
          <a:lstStyle>
            <a:lvl1pPr marL="0" marR="0" indent="-1588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bg2"/>
              </a:buClr>
              <a:buSzTx/>
              <a:buFont typeface="Arial" pitchFamily="-84" charset="0"/>
              <a:buNone/>
              <a:tabLst/>
              <a:def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Calibri"/>
                <a:cs typeface="Calibri"/>
              </a:defRPr>
            </a:lvl1pPr>
          </a:lstStyle>
          <a:p>
            <a:pPr lvl="0"/>
            <a:r>
              <a:rPr lang="en-US" smtClean="0"/>
              <a:t>Click to edit Master subtitle style</a:t>
            </a:r>
            <a:endParaRPr lang="en-US" dirty="0" smtClean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317626"/>
            <a:ext cx="8443912" cy="4778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dirty="0" smtClean="0"/>
              <a:t>© 2012, Genesys Telecommunications Laboratories, Inc. 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99060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2">
                  <a:lumMod val="90000"/>
                  <a:alpha val="71000"/>
                </a:schemeClr>
              </a:gs>
              <a:gs pos="56000">
                <a:srgbClr val="FFFFFF"/>
              </a:gs>
            </a:gsLst>
            <a:lin ang="5100000" scaled="0"/>
            <a:tileRect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6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317626"/>
            <a:ext cx="8443912" cy="47783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1092200"/>
            <a:ext cx="9144000" cy="5092699"/>
          </a:xfrm>
          <a:prstGeom prst="rect">
            <a:avLst/>
          </a:prstGeom>
          <a:solidFill>
            <a:srgbClr val="474747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Arial" pitchFamily="36" charset="0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363" y="1317626"/>
            <a:ext cx="8443912" cy="4778375"/>
          </a:xfrm>
        </p:spPr>
        <p:txBody>
          <a:bodyPr/>
          <a:lstStyle>
            <a:lvl1pPr>
              <a:buClr>
                <a:srgbClr val="FFFFFF"/>
              </a:buClr>
              <a:defRPr>
                <a:solidFill>
                  <a:srgbClr val="FFFFFF"/>
                </a:solidFill>
              </a:defRPr>
            </a:lvl1pPr>
            <a:lvl2pPr>
              <a:buClr>
                <a:srgbClr val="FFFFFF"/>
              </a:buClr>
              <a:defRPr>
                <a:solidFill>
                  <a:srgbClr val="FFFFFF"/>
                </a:solidFill>
              </a:defRPr>
            </a:lvl2pPr>
            <a:lvl3pPr>
              <a:buClr>
                <a:srgbClr val="FFFFFF"/>
              </a:buClr>
              <a:defRPr>
                <a:solidFill>
                  <a:srgbClr val="FFFFFF"/>
                </a:solidFill>
              </a:defRPr>
            </a:lvl3pPr>
            <a:lvl4pPr>
              <a:buClr>
                <a:srgbClr val="FFFFFF"/>
              </a:buClr>
              <a:defRPr>
                <a:solidFill>
                  <a:srgbClr val="FFFFFF"/>
                </a:solidFill>
              </a:defRPr>
            </a:lvl4pPr>
            <a:lvl5pPr>
              <a:buClr>
                <a:srgbClr val="FFFFFF"/>
              </a:buCl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half" idx="1"/>
          </p:nvPr>
        </p:nvSpPr>
        <p:spPr>
          <a:xfrm>
            <a:off x="355600" y="1600201"/>
            <a:ext cx="4140200" cy="4525963"/>
          </a:xfr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1600201"/>
            <a:ext cx="4038600" cy="452596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210367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4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360363" y="1435102"/>
            <a:ext cx="3008313" cy="46910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</p:spTree>
    <p:extLst>
      <p:ext uri="{BB962C8B-B14F-4D97-AF65-F5344CB8AC3E}">
        <p14:creationId xmlns:mc="http://schemas.openxmlformats.org/markup-compatibility/2006" xmlns:mv="urn:schemas-microsoft-com:mac:vml" xmlns:p14="http://schemas.microsoft.com/office/powerpoint/2010/main" xmlns="" val="2307768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2"/>
          <p:cNvSpPr txBox="1">
            <a:spLocks noChangeArrowheads="1"/>
          </p:cNvSpPr>
          <p:nvPr/>
        </p:nvSpPr>
        <p:spPr bwMode="auto">
          <a:xfrm>
            <a:off x="711200" y="2842684"/>
            <a:ext cx="54008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</a:t>
            </a:r>
            <a:r>
              <a:rPr lang="en-US" sz="1200" smtClean="0">
                <a:latin typeface="Calibri" charset="0"/>
                <a:cs typeface="Geneva" charset="0"/>
              </a:rPr>
              <a:t> 205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53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41</a:t>
            </a:r>
          </a:p>
        </p:txBody>
      </p:sp>
      <p:sp>
        <p:nvSpPr>
          <p:cNvPr id="4" name="Text Box 13"/>
          <p:cNvSpPr txBox="1">
            <a:spLocks noChangeArrowheads="1"/>
          </p:cNvSpPr>
          <p:nvPr/>
        </p:nvSpPr>
        <p:spPr bwMode="auto">
          <a:xfrm>
            <a:off x="2457451" y="2842684"/>
            <a:ext cx="39551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R</a:t>
            </a:r>
            <a:r>
              <a:rPr lang="en-US" sz="1200" smtClean="0">
                <a:latin typeface="Calibri" charset="0"/>
              </a:rPr>
              <a:t> 0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G</a:t>
            </a:r>
            <a:r>
              <a:rPr lang="en-US" sz="1200" smtClean="0">
                <a:latin typeface="Calibri" charset="0"/>
              </a:rPr>
              <a:t> 0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B</a:t>
            </a:r>
            <a:r>
              <a:rPr lang="en-US" sz="1200" smtClean="0">
                <a:latin typeface="Calibri" charset="0"/>
              </a:rPr>
              <a:t> 0</a:t>
            </a:r>
          </a:p>
        </p:txBody>
      </p:sp>
      <p:sp>
        <p:nvSpPr>
          <p:cNvPr id="5" name="Text Box 14"/>
          <p:cNvSpPr txBox="1">
            <a:spLocks noChangeArrowheads="1"/>
          </p:cNvSpPr>
          <p:nvPr/>
        </p:nvSpPr>
        <p:spPr bwMode="auto">
          <a:xfrm>
            <a:off x="3276601" y="2842684"/>
            <a:ext cx="551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</a:t>
            </a:r>
            <a:r>
              <a:rPr lang="en-US" sz="1200" smtClean="0">
                <a:latin typeface="Calibri" charset="0"/>
                <a:cs typeface="Geneva" charset="0"/>
              </a:rPr>
              <a:t> 150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150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150</a:t>
            </a: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4162426" y="2842684"/>
            <a:ext cx="47350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R</a:t>
            </a:r>
            <a:r>
              <a:rPr lang="en-US" sz="1200" smtClean="0">
                <a:latin typeface="Calibri" charset="0"/>
              </a:rPr>
              <a:t> 64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G</a:t>
            </a:r>
            <a:r>
              <a:rPr lang="en-US" sz="1200" smtClean="0">
                <a:latin typeface="Calibri" charset="0"/>
              </a:rPr>
              <a:t> 64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B</a:t>
            </a:r>
            <a:r>
              <a:rPr lang="en-US" sz="1200" smtClean="0">
                <a:latin typeface="Calibri" charset="0"/>
              </a:rPr>
              <a:t> 64</a:t>
            </a:r>
          </a:p>
        </p:txBody>
      </p:sp>
      <p:sp>
        <p:nvSpPr>
          <p:cNvPr id="8" name="Text Box 17"/>
          <p:cNvSpPr txBox="1">
            <a:spLocks noChangeArrowheads="1"/>
          </p:cNvSpPr>
          <p:nvPr/>
        </p:nvSpPr>
        <p:spPr bwMode="auto">
          <a:xfrm>
            <a:off x="5746751" y="2842684"/>
            <a:ext cx="54373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 </a:t>
            </a:r>
            <a:r>
              <a:rPr lang="en-US" sz="1200" smtClean="0">
                <a:latin typeface="Calibri" charset="0"/>
                <a:cs typeface="Geneva" charset="0"/>
              </a:rPr>
              <a:t>181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18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27</a:t>
            </a:r>
          </a:p>
        </p:txBody>
      </p:sp>
      <p:sp>
        <p:nvSpPr>
          <p:cNvPr id="9" name="Text Box 18"/>
          <p:cNvSpPr txBox="1">
            <a:spLocks noChangeArrowheads="1"/>
          </p:cNvSpPr>
          <p:nvPr/>
        </p:nvSpPr>
        <p:spPr bwMode="auto">
          <a:xfrm>
            <a:off x="6643688" y="2842684"/>
            <a:ext cx="5565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</a:t>
            </a:r>
            <a:r>
              <a:rPr lang="en-US" sz="1200" smtClean="0">
                <a:latin typeface="Calibri" charset="0"/>
                <a:cs typeface="Geneva" charset="0"/>
              </a:rPr>
              <a:t> 253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184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19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7512051" y="2842684"/>
            <a:ext cx="5565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</a:t>
            </a:r>
            <a:r>
              <a:rPr lang="en-US" sz="1200" smtClean="0">
                <a:latin typeface="Calibri" charset="0"/>
                <a:cs typeface="Geneva" charset="0"/>
              </a:rPr>
              <a:t> 248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152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29</a:t>
            </a:r>
          </a:p>
        </p:txBody>
      </p:sp>
      <p:sp>
        <p:nvSpPr>
          <p:cNvPr id="11" name="Text Box 24"/>
          <p:cNvSpPr txBox="1">
            <a:spLocks noChangeArrowheads="1"/>
          </p:cNvSpPr>
          <p:nvPr/>
        </p:nvSpPr>
        <p:spPr bwMode="auto">
          <a:xfrm>
            <a:off x="1376364" y="4142318"/>
            <a:ext cx="2719387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Calibri" charset="0"/>
              </a:rPr>
              <a:t>Default Color and line weight </a:t>
            </a:r>
            <a:br>
              <a:rPr lang="en-US" sz="1600" smtClean="0">
                <a:latin typeface="Calibri" charset="0"/>
              </a:rPr>
            </a:br>
            <a:r>
              <a:rPr lang="en-US" sz="1600" smtClean="0">
                <a:latin typeface="Calibri" charset="0"/>
              </a:rPr>
              <a:t>when drawing boxes</a:t>
            </a:r>
          </a:p>
        </p:txBody>
      </p:sp>
      <p:sp>
        <p:nvSpPr>
          <p:cNvPr id="12" name="Text Box 25"/>
          <p:cNvSpPr txBox="1">
            <a:spLocks noChangeArrowheads="1"/>
          </p:cNvSpPr>
          <p:nvPr/>
        </p:nvSpPr>
        <p:spPr bwMode="auto">
          <a:xfrm>
            <a:off x="381000" y="1483785"/>
            <a:ext cx="65532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800" smtClean="0">
                <a:latin typeface="Calibri" charset="0"/>
                <a:cs typeface="Geneva" charset="0"/>
              </a:rPr>
              <a:t>Colors and RGB values in template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7512051" y="4877704"/>
            <a:ext cx="551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</a:t>
            </a:r>
            <a:r>
              <a:rPr lang="en-US" sz="1200" smtClean="0">
                <a:latin typeface="Calibri" charset="0"/>
                <a:cs typeface="Geneva" charset="0"/>
              </a:rPr>
              <a:t> 186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196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5</a:t>
            </a:r>
          </a:p>
        </p:txBody>
      </p:sp>
      <p:sp>
        <p:nvSpPr>
          <p:cNvPr id="15" name="Text Box 17"/>
          <p:cNvSpPr txBox="1">
            <a:spLocks noChangeArrowheads="1"/>
          </p:cNvSpPr>
          <p:nvPr/>
        </p:nvSpPr>
        <p:spPr bwMode="auto">
          <a:xfrm>
            <a:off x="6643688" y="4860771"/>
            <a:ext cx="5565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R</a:t>
            </a:r>
            <a:r>
              <a:rPr lang="en-US" sz="1200" smtClean="0">
                <a:latin typeface="Calibri" charset="0"/>
                <a:cs typeface="Geneva" charset="0"/>
              </a:rPr>
              <a:t> 0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G</a:t>
            </a:r>
            <a:r>
              <a:rPr lang="en-US" sz="1200" smtClean="0">
                <a:latin typeface="Calibri" charset="0"/>
                <a:cs typeface="Geneva" charset="0"/>
              </a:rPr>
              <a:t> 141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  <a:cs typeface="Geneva" charset="0"/>
              </a:rPr>
              <a:t>B</a:t>
            </a:r>
            <a:r>
              <a:rPr lang="en-US" sz="1200" smtClean="0">
                <a:latin typeface="Calibri" charset="0"/>
                <a:cs typeface="Geneva" charset="0"/>
              </a:rPr>
              <a:t> 169</a:t>
            </a: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568451" y="2842684"/>
            <a:ext cx="5515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R</a:t>
            </a:r>
            <a:r>
              <a:rPr lang="en-US" sz="1200" smtClean="0">
                <a:latin typeface="Calibri" charset="0"/>
              </a:rPr>
              <a:t> 255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G</a:t>
            </a:r>
            <a:r>
              <a:rPr lang="en-US" sz="1200" smtClean="0">
                <a:latin typeface="Calibri" charset="0"/>
              </a:rPr>
              <a:t> 255</a:t>
            </a:r>
          </a:p>
          <a:p>
            <a:pPr eaLnBrk="1" hangingPunct="1">
              <a:defRPr/>
            </a:pPr>
            <a:r>
              <a:rPr lang="en-US" sz="1200" b="1" smtClean="0">
                <a:latin typeface="Calibri" charset="0"/>
              </a:rPr>
              <a:t>B</a:t>
            </a:r>
            <a:r>
              <a:rPr lang="en-US" sz="1200" smtClean="0">
                <a:latin typeface="Calibri" charset="0"/>
              </a:rPr>
              <a:t> 255</a:t>
            </a: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1366839" y="5185833"/>
            <a:ext cx="271938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600" smtClean="0">
                <a:latin typeface="Calibri" charset="0"/>
              </a:rPr>
              <a:t>Hyperlink color</a:t>
            </a:r>
          </a:p>
        </p:txBody>
      </p:sp>
      <p:sp>
        <p:nvSpPr>
          <p:cNvPr id="18" name="Oval 17"/>
          <p:cNvSpPr>
            <a:spLocks noChangeArrowheads="1"/>
          </p:cNvSpPr>
          <p:nvPr/>
        </p:nvSpPr>
        <p:spPr bwMode="auto">
          <a:xfrm>
            <a:off x="5732464" y="2204455"/>
            <a:ext cx="592137" cy="598096"/>
          </a:xfrm>
          <a:prstGeom prst="ellipse">
            <a:avLst/>
          </a:prstGeom>
          <a:solidFill>
            <a:srgbClr val="B5121B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608764" y="2204455"/>
            <a:ext cx="592137" cy="598096"/>
          </a:xfrm>
          <a:prstGeom prst="ellipse">
            <a:avLst/>
          </a:prstGeom>
          <a:solidFill>
            <a:srgbClr val="FDB813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7477125" y="2204455"/>
            <a:ext cx="592138" cy="598096"/>
          </a:xfrm>
          <a:prstGeom prst="ellipse">
            <a:avLst/>
          </a:prstGeom>
          <a:solidFill>
            <a:srgbClr val="F8981D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5732464" y="4198355"/>
            <a:ext cx="592137" cy="596498"/>
          </a:xfrm>
          <a:prstGeom prst="ellipse">
            <a:avLst/>
          </a:prstGeom>
          <a:solidFill>
            <a:srgbClr val="005395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6608764" y="4215288"/>
            <a:ext cx="592137" cy="596498"/>
          </a:xfrm>
          <a:prstGeom prst="ellipse">
            <a:avLst/>
          </a:prstGeom>
          <a:solidFill>
            <a:srgbClr val="008DA9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7470775" y="4215288"/>
            <a:ext cx="592138" cy="596498"/>
          </a:xfrm>
          <a:prstGeom prst="ellipse">
            <a:avLst/>
          </a:prstGeom>
          <a:solidFill>
            <a:srgbClr val="BAC405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452689" y="2204455"/>
            <a:ext cx="592137" cy="598096"/>
          </a:xfrm>
          <a:prstGeom prst="ellipse">
            <a:avLst/>
          </a:prstGeom>
          <a:solidFill>
            <a:srgbClr val="000000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328988" y="2204455"/>
            <a:ext cx="592137" cy="598096"/>
          </a:xfrm>
          <a:prstGeom prst="ellipse">
            <a:avLst/>
          </a:prstGeom>
          <a:solidFill>
            <a:srgbClr val="969696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4197350" y="2204455"/>
            <a:ext cx="592138" cy="598096"/>
          </a:xfrm>
          <a:prstGeom prst="ellipse">
            <a:avLst/>
          </a:prstGeom>
          <a:solidFill>
            <a:srgbClr val="404040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7" name="Oval 26"/>
          <p:cNvSpPr>
            <a:spLocks noChangeArrowheads="1"/>
          </p:cNvSpPr>
          <p:nvPr/>
        </p:nvSpPr>
        <p:spPr bwMode="auto">
          <a:xfrm>
            <a:off x="700089" y="2208688"/>
            <a:ext cx="592137" cy="596498"/>
          </a:xfrm>
          <a:prstGeom prst="ellipse">
            <a:avLst/>
          </a:prstGeom>
          <a:solidFill>
            <a:srgbClr val="FA3529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1576389" y="2208688"/>
            <a:ext cx="592137" cy="596498"/>
          </a:xfrm>
          <a:prstGeom prst="ellipse">
            <a:avLst/>
          </a:prstGeom>
          <a:solidFill>
            <a:schemeClr val="bg1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700089" y="4128888"/>
            <a:ext cx="592137" cy="596498"/>
          </a:xfrm>
          <a:prstGeom prst="ellipse">
            <a:avLst/>
          </a:prstGeom>
          <a:solidFill>
            <a:srgbClr val="DCDCDC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0" name="Oval 29"/>
          <p:cNvSpPr>
            <a:spLocks noChangeArrowheads="1"/>
          </p:cNvSpPr>
          <p:nvPr/>
        </p:nvSpPr>
        <p:spPr bwMode="auto">
          <a:xfrm>
            <a:off x="700089" y="5062338"/>
            <a:ext cx="592137" cy="596497"/>
          </a:xfrm>
          <a:prstGeom prst="ellipse">
            <a:avLst/>
          </a:prstGeom>
          <a:solidFill>
            <a:srgbClr val="7EA6D8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7" name="Rectangle 22"/>
          <p:cNvSpPr>
            <a:spLocks noGrp="1" noChangeArrowheads="1"/>
          </p:cNvSpPr>
          <p:nvPr>
            <p:ph type="title"/>
          </p:nvPr>
        </p:nvSpPr>
        <p:spPr>
          <a:xfrm>
            <a:off x="355600" y="243570"/>
            <a:ext cx="7340600" cy="6889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9" name="Oval 48"/>
          <p:cNvSpPr>
            <a:spLocks noChangeArrowheads="1"/>
          </p:cNvSpPr>
          <p:nvPr userDrawn="1"/>
        </p:nvSpPr>
        <p:spPr bwMode="auto">
          <a:xfrm>
            <a:off x="5732464" y="4198355"/>
            <a:ext cx="592137" cy="596498"/>
          </a:xfrm>
          <a:prstGeom prst="ellipse">
            <a:avLst/>
          </a:prstGeom>
          <a:solidFill>
            <a:srgbClr val="005395"/>
          </a:solidFill>
          <a:ln w="9525">
            <a:solidFill>
              <a:srgbClr val="A6A6A6"/>
            </a:solidFill>
            <a:round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9" name="Text Box 17"/>
          <p:cNvSpPr txBox="1">
            <a:spLocks noChangeArrowheads="1"/>
          </p:cNvSpPr>
          <p:nvPr userDrawn="1"/>
        </p:nvSpPr>
        <p:spPr bwMode="auto">
          <a:xfrm>
            <a:off x="5764213" y="4877704"/>
            <a:ext cx="5397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mc="http://schemas.openxmlformats.org/markup-compatibility/2006" xmlns:mv="urn:schemas-microsoft-com:mac:vml"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mc="http://schemas.openxmlformats.org/markup-compatibility/2006" xmlns:mv="urn:schemas-microsoft-com:mac:vml"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1200" b="1" dirty="0" smtClean="0">
                <a:latin typeface="Calibri" charset="0"/>
                <a:cs typeface="Geneva" charset="0"/>
              </a:rPr>
              <a:t>R </a:t>
            </a:r>
            <a:r>
              <a:rPr lang="en-US" sz="1200" dirty="0" smtClean="0">
                <a:latin typeface="Calibri" charset="0"/>
                <a:cs typeface="Geneva" charset="0"/>
              </a:rPr>
              <a:t>0</a:t>
            </a:r>
          </a:p>
          <a:p>
            <a:pPr eaLnBrk="1" hangingPunct="1">
              <a:defRPr/>
            </a:pPr>
            <a:r>
              <a:rPr lang="en-US" sz="1200" b="1" dirty="0" smtClean="0">
                <a:latin typeface="Calibri" charset="0"/>
                <a:cs typeface="Geneva" charset="0"/>
              </a:rPr>
              <a:t>G</a:t>
            </a:r>
            <a:r>
              <a:rPr lang="en-US" sz="1200" dirty="0" smtClean="0">
                <a:latin typeface="Calibri" charset="0"/>
                <a:cs typeface="Geneva" charset="0"/>
              </a:rPr>
              <a:t> 83</a:t>
            </a:r>
          </a:p>
          <a:p>
            <a:pPr eaLnBrk="1" hangingPunct="1">
              <a:defRPr/>
            </a:pPr>
            <a:r>
              <a:rPr lang="en-US" sz="1200" b="1" dirty="0" smtClean="0">
                <a:latin typeface="Calibri" charset="0"/>
                <a:cs typeface="Geneva" charset="0"/>
              </a:rPr>
              <a:t>B</a:t>
            </a:r>
            <a:r>
              <a:rPr lang="en-US" sz="1200" dirty="0" smtClean="0">
                <a:latin typeface="Calibri" charset="0"/>
                <a:cs typeface="Geneva" charset="0"/>
              </a:rPr>
              <a:t> 149</a:t>
            </a:r>
          </a:p>
        </p:txBody>
      </p:sp>
      <p:sp>
        <p:nvSpPr>
          <p:cNvPr id="60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7"/>
          <p:cNvGrpSpPr>
            <a:grpSpLocks/>
          </p:cNvGrpSpPr>
          <p:nvPr/>
        </p:nvGrpSpPr>
        <p:grpSpPr bwMode="auto">
          <a:xfrm>
            <a:off x="1" y="0"/>
            <a:ext cx="9153525" cy="1143000"/>
            <a:chOff x="0" y="627"/>
            <a:chExt cx="5749" cy="76"/>
          </a:xfrm>
        </p:grpSpPr>
        <p:sp>
          <p:nvSpPr>
            <p:cNvPr id="1032" name="Rectangle 8"/>
            <p:cNvSpPr>
              <a:spLocks noChangeArrowheads="1"/>
            </p:cNvSpPr>
            <p:nvPr/>
          </p:nvSpPr>
          <p:spPr bwMode="ltGray">
            <a:xfrm>
              <a:off x="912" y="627"/>
              <a:ext cx="2617" cy="76"/>
            </a:xfrm>
            <a:prstGeom prst="rect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CDCD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33" name="Rectangle 9"/>
            <p:cNvSpPr>
              <a:spLocks noChangeArrowheads="1"/>
            </p:cNvSpPr>
            <p:nvPr/>
          </p:nvSpPr>
          <p:spPr bwMode="ltGray">
            <a:xfrm>
              <a:off x="3502" y="627"/>
              <a:ext cx="2247" cy="76"/>
            </a:xfrm>
            <a:prstGeom prst="rect">
              <a:avLst/>
            </a:prstGeom>
            <a:solidFill>
              <a:srgbClr val="DCDCDC"/>
            </a:soli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034" name="Rectangle 10"/>
            <p:cNvSpPr>
              <a:spLocks noChangeArrowheads="1"/>
            </p:cNvSpPr>
            <p:nvPr/>
          </p:nvSpPr>
          <p:spPr bwMode="ltGray">
            <a:xfrm>
              <a:off x="0" y="627"/>
              <a:ext cx="955" cy="76"/>
            </a:xfrm>
            <a:prstGeom prst="rect">
              <a:avLst/>
            </a:prstGeom>
            <a:gradFill rotWithShape="1">
              <a:gsLst>
                <a:gs pos="0">
                  <a:srgbClr val="E6E6E6"/>
                </a:gs>
                <a:gs pos="100000">
                  <a:srgbClr val="FFFFFF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355601" y="160867"/>
            <a:ext cx="8448675" cy="872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Sample Title, Calibri 22 pt, Initial Caps</a:t>
            </a:r>
            <a:br>
              <a:rPr lang="en-US" dirty="0" smtClean="0"/>
            </a:br>
            <a:r>
              <a:rPr lang="en-US" dirty="0" smtClean="0"/>
              <a:t>Second Line Available or Subhead, Calibri 20, pt.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360363" y="1318684"/>
            <a:ext cx="844391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2" name="Slide Number Placeholder 5"/>
          <p:cNvSpPr txBox="1">
            <a:spLocks/>
          </p:cNvSpPr>
          <p:nvPr/>
        </p:nvSpPr>
        <p:spPr bwMode="auto">
          <a:xfrm>
            <a:off x="5854701" y="6426201"/>
            <a:ext cx="2944812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 defTabSz="914400" eaLnBrk="0" hangingPunct="0"/>
            <a:r>
              <a:rPr lang="en-GB" sz="800" dirty="0" smtClean="0">
                <a:latin typeface="Calibri" pitchFamily="34" charset="0"/>
              </a:rPr>
              <a:t>Hammerhead Status| Oct 2012 </a:t>
            </a:r>
            <a:r>
              <a:rPr lang="en-GB" sz="800" dirty="0" smtClean="0"/>
              <a:t> |</a:t>
            </a:r>
            <a:r>
              <a:rPr lang="en-GB" sz="800" dirty="0" smtClean="0">
                <a:solidFill>
                  <a:srgbClr val="FA3529"/>
                </a:solidFill>
              </a:rPr>
              <a:t> </a:t>
            </a:r>
            <a:endParaRPr lang="en-GB" sz="800" dirty="0">
              <a:solidFill>
                <a:srgbClr val="FA3529"/>
              </a:solidFill>
              <a:latin typeface="Calibri" pitchFamily="34" charset="0"/>
            </a:endParaRPr>
          </a:p>
        </p:txBody>
      </p:sp>
      <p:pic>
        <p:nvPicPr>
          <p:cNvPr id="1031" name="Picture 13" descr="Geneys_logo_RGB.pn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 bwMode="auto">
          <a:xfrm>
            <a:off x="127001" y="6089691"/>
            <a:ext cx="1809794" cy="76830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38651" y="6606121"/>
            <a:ext cx="4360863" cy="1820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>
                <a:solidFill>
                  <a:srgbClr val="7F7F7F"/>
                </a:solidFill>
                <a:latin typeface="Calibri" pitchFamily="34" charset="0"/>
              </a:defRPr>
            </a:lvl1pPr>
          </a:lstStyle>
          <a:p>
            <a:r>
              <a:rPr lang="en-US" smtClean="0"/>
              <a:t>© 2012, Genesys Telecommunications Laboratories, Inc. All rights reserved.</a:t>
            </a:r>
            <a:endParaRPr lang="en-US" dirty="0"/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 bwMode="auto">
          <a:xfrm>
            <a:off x="8707449" y="6428173"/>
            <a:ext cx="339715" cy="207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l" defTabSz="914400" eaLnBrk="0" hangingPunct="0"/>
            <a:fld id="{2E70E697-B099-4C1C-A165-B05391BAF0B7}" type="slidenum">
              <a:rPr lang="en-GB" sz="800" smtClean="0">
                <a:solidFill>
                  <a:srgbClr val="FA3529"/>
                </a:solidFill>
              </a:rPr>
              <a:pPr algn="l" defTabSz="914400" eaLnBrk="0" hangingPunct="0"/>
              <a:t>‹#›</a:t>
            </a:fld>
            <a:r>
              <a:rPr lang="en-GB" sz="800" dirty="0" smtClean="0">
                <a:solidFill>
                  <a:srgbClr val="FA3529"/>
                </a:solidFill>
              </a:rPr>
              <a:t> </a:t>
            </a:r>
            <a:endParaRPr lang="en-GB" sz="800" dirty="0">
              <a:solidFill>
                <a:srgbClr val="FA3529"/>
              </a:solidFill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2" r:id="rId1"/>
    <p:sldLayoutId id="2147483983" r:id="rId2"/>
    <p:sldLayoutId id="2147483984" r:id="rId3"/>
    <p:sldLayoutId id="2147483985" r:id="rId4"/>
    <p:sldLayoutId id="2147483986" r:id="rId5"/>
    <p:sldLayoutId id="2147483987" r:id="rId6"/>
    <p:sldLayoutId id="2147483991" r:id="rId7"/>
    <p:sldLayoutId id="2147483992" r:id="rId8"/>
    <p:sldLayoutId id="2147483990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chemeClr val="tx1"/>
          </a:solidFill>
          <a:latin typeface="+mj-lt"/>
          <a:ea typeface="ＭＳ Ｐゴシック" pitchFamily="123" charset="-128"/>
          <a:cs typeface="ＭＳ Ｐゴシック" pitchFamily="123" charset="-128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262626"/>
          </a:solidFill>
          <a:latin typeface="Calibri" pitchFamily="-84" charset="0"/>
          <a:ea typeface="ＭＳ Ｐゴシック" pitchFamily="123" charset="-128"/>
          <a:cs typeface="ＭＳ Ｐゴシック" pitchFamily="123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262626"/>
          </a:solidFill>
          <a:latin typeface="Calibri" pitchFamily="-84" charset="0"/>
          <a:ea typeface="ＭＳ Ｐゴシック" pitchFamily="123" charset="-128"/>
          <a:cs typeface="ＭＳ Ｐゴシック" pitchFamily="123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262626"/>
          </a:solidFill>
          <a:latin typeface="Calibri" pitchFamily="-84" charset="0"/>
          <a:ea typeface="ＭＳ Ｐゴシック" pitchFamily="123" charset="-128"/>
          <a:cs typeface="ＭＳ Ｐゴシック" pitchFamily="123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200">
          <a:solidFill>
            <a:srgbClr val="262626"/>
          </a:solidFill>
          <a:latin typeface="Calibri" pitchFamily="-84" charset="0"/>
          <a:ea typeface="ＭＳ Ｐゴシック" pitchFamily="123" charset="-128"/>
          <a:cs typeface="ＭＳ Ｐゴシック" pitchFamily="123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hlink"/>
          </a:solidFill>
          <a:latin typeface="Arial" pitchFamily="36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hlink"/>
          </a:solidFill>
          <a:latin typeface="Arial" pitchFamily="36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hlink"/>
          </a:solidFill>
          <a:latin typeface="Arial" pitchFamily="36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chemeClr val="hlink"/>
          </a:solidFill>
          <a:latin typeface="Arial" pitchFamily="36" charset="0"/>
        </a:defRPr>
      </a:lvl9pPr>
    </p:titleStyle>
    <p:bodyStyle>
      <a:lvl1pPr marL="0" indent="0" algn="l" rtl="0" eaLnBrk="1" fontAlgn="base" hangingPunct="1">
        <a:lnSpc>
          <a:spcPct val="95000"/>
        </a:lnSpc>
        <a:spcBef>
          <a:spcPts val="1000"/>
        </a:spcBef>
        <a:spcAft>
          <a:spcPts val="0"/>
        </a:spcAft>
        <a:buClr>
          <a:srgbClr val="474747"/>
        </a:buClr>
        <a:buFontTx/>
        <a:buNone/>
        <a:defRPr sz="2000">
          <a:solidFill>
            <a:schemeClr val="tx1"/>
          </a:solidFill>
          <a:latin typeface="+mn-lt"/>
          <a:ea typeface="ＭＳ Ｐゴシック" pitchFamily="123" charset="-128"/>
          <a:cs typeface="ＭＳ Ｐゴシック" pitchFamily="123" charset="-128"/>
        </a:defRPr>
      </a:lvl1pPr>
      <a:lvl2pPr marL="171450" indent="-169863" algn="l" rtl="0" eaLnBrk="1" fontAlgn="base" hangingPunct="1">
        <a:lnSpc>
          <a:spcPct val="95000"/>
        </a:lnSpc>
        <a:spcBef>
          <a:spcPts val="600"/>
        </a:spcBef>
        <a:spcAft>
          <a:spcPts val="0"/>
        </a:spcAft>
        <a:buClr>
          <a:srgbClr val="474747"/>
        </a:buClr>
        <a:buFont typeface="Arial" pitchFamily="34" charset="0"/>
        <a:buChar char="•"/>
        <a:defRPr>
          <a:solidFill>
            <a:schemeClr val="tx1"/>
          </a:solidFill>
          <a:latin typeface="+mn-lt"/>
          <a:ea typeface="ＭＳ Ｐゴシック" pitchFamily="36" charset="-128"/>
          <a:cs typeface="ＭＳ Ｐゴシック"/>
        </a:defRPr>
      </a:lvl2pPr>
      <a:lvl3pPr marL="342900" indent="-173038" algn="l" rtl="0" eaLnBrk="1" fontAlgn="base" hangingPunct="1">
        <a:lnSpc>
          <a:spcPct val="95000"/>
        </a:lnSpc>
        <a:spcBef>
          <a:spcPts val="600"/>
        </a:spcBef>
        <a:spcAft>
          <a:spcPts val="0"/>
        </a:spcAft>
        <a:buClr>
          <a:srgbClr val="474747"/>
        </a:buClr>
        <a:buFont typeface="Arial" pitchFamily="34" charset="0"/>
        <a:buChar char="•"/>
        <a:defRPr sz="1600">
          <a:solidFill>
            <a:schemeClr val="tx1"/>
          </a:solidFill>
          <a:latin typeface="+mn-lt"/>
          <a:ea typeface="ＭＳ Ｐゴシック" pitchFamily="36" charset="-128"/>
          <a:cs typeface="ＭＳ Ｐゴシック"/>
        </a:defRPr>
      </a:lvl3pPr>
      <a:lvl4pPr marL="512763" indent="-133350" algn="l" rtl="0" eaLnBrk="1" fontAlgn="base" hangingPunct="1">
        <a:lnSpc>
          <a:spcPct val="95000"/>
        </a:lnSpc>
        <a:spcBef>
          <a:spcPts val="600"/>
        </a:spcBef>
        <a:spcAft>
          <a:spcPts val="0"/>
        </a:spcAft>
        <a:buClr>
          <a:srgbClr val="474747"/>
        </a:buClr>
        <a:buFont typeface="Arial" pitchFamily="34" charset="0"/>
        <a:buChar char="•"/>
        <a:defRPr sz="1400">
          <a:solidFill>
            <a:schemeClr val="tx1"/>
          </a:solidFill>
          <a:latin typeface="+mn-lt"/>
          <a:ea typeface="ＭＳ Ｐゴシック" pitchFamily="36" charset="-128"/>
          <a:cs typeface="ＭＳ Ｐゴシック"/>
        </a:defRPr>
      </a:lvl4pPr>
      <a:lvl5pPr marL="682625" indent="-171450" algn="l" rtl="0" eaLnBrk="1" fontAlgn="base" hangingPunct="1">
        <a:lnSpc>
          <a:spcPct val="95000"/>
        </a:lnSpc>
        <a:spcBef>
          <a:spcPts val="600"/>
        </a:spcBef>
        <a:spcAft>
          <a:spcPts val="0"/>
        </a:spcAft>
        <a:buClr>
          <a:srgbClr val="474747"/>
        </a:buClr>
        <a:buFont typeface="Arial" pitchFamily="34" charset="0"/>
        <a:buChar char="•"/>
        <a:defRPr sz="1400">
          <a:solidFill>
            <a:schemeClr val="tx1"/>
          </a:solidFill>
          <a:latin typeface="+mn-lt"/>
          <a:ea typeface="ＭＳ Ｐゴシック" pitchFamily="36" charset="-128"/>
          <a:cs typeface="ＭＳ Ｐゴシック"/>
        </a:defRPr>
      </a:lvl5pPr>
      <a:lvl6pPr marL="2171700" indent="-1714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lr>
          <a:schemeClr val="hlink"/>
        </a:buClr>
        <a:buFont typeface="Arial" pitchFamily="36" charset="0"/>
        <a:buChar char="-"/>
        <a:defRPr sz="1600">
          <a:solidFill>
            <a:schemeClr val="tx1"/>
          </a:solidFill>
          <a:latin typeface="+mn-lt"/>
          <a:ea typeface="ＭＳ Ｐゴシック" pitchFamily="36" charset="-128"/>
        </a:defRPr>
      </a:lvl6pPr>
      <a:lvl7pPr marL="2628900" indent="-1714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lr>
          <a:schemeClr val="hlink"/>
        </a:buClr>
        <a:buFont typeface="Arial" pitchFamily="36" charset="0"/>
        <a:buChar char="-"/>
        <a:defRPr sz="1600">
          <a:solidFill>
            <a:schemeClr val="tx1"/>
          </a:solidFill>
          <a:latin typeface="+mn-lt"/>
          <a:ea typeface="ＭＳ Ｐゴシック" pitchFamily="36" charset="-128"/>
        </a:defRPr>
      </a:lvl7pPr>
      <a:lvl8pPr marL="3086100" indent="-1714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lr>
          <a:schemeClr val="hlink"/>
        </a:buClr>
        <a:buFont typeface="Arial" pitchFamily="36" charset="0"/>
        <a:buChar char="-"/>
        <a:defRPr sz="1600">
          <a:solidFill>
            <a:schemeClr val="tx1"/>
          </a:solidFill>
          <a:latin typeface="+mn-lt"/>
          <a:ea typeface="ＭＳ Ｐゴシック" pitchFamily="36" charset="-128"/>
        </a:defRPr>
      </a:lvl8pPr>
      <a:lvl9pPr marL="3543300" indent="-171450" algn="l" rtl="0" eaLnBrk="1" fontAlgn="base" hangingPunct="1">
        <a:lnSpc>
          <a:spcPct val="95000"/>
        </a:lnSpc>
        <a:spcBef>
          <a:spcPct val="25000"/>
        </a:spcBef>
        <a:spcAft>
          <a:spcPct val="0"/>
        </a:spcAft>
        <a:buClr>
          <a:schemeClr val="hlink"/>
        </a:buClr>
        <a:buFont typeface="Arial" pitchFamily="36" charset="0"/>
        <a:buChar char="-"/>
        <a:defRPr sz="1600">
          <a:solidFill>
            <a:schemeClr val="tx1"/>
          </a:solidFill>
          <a:latin typeface="+mn-lt"/>
          <a:ea typeface="ＭＳ Ｐゴシック" pitchFamily="36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Recording:  Results so Far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000" dirty="0" smtClean="0"/>
          </a:p>
        </p:txBody>
      </p:sp>
      <p:sp>
        <p:nvSpPr>
          <p:cNvPr id="17410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2012, Genesys Telecommunications Laboratories, Inc. All rights reserved.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/>
              <a:t>Different </a:t>
            </a:r>
            <a:r>
              <a:rPr lang="en-US" dirty="0" err="1" smtClean="0"/>
              <a:t>MediaStreams</a:t>
            </a:r>
            <a:r>
              <a:rPr lang="en-US" dirty="0" smtClean="0"/>
              <a:t> do not need to be </a:t>
            </a:r>
            <a:r>
              <a:rPr lang="en-US" dirty="0" smtClean="0"/>
              <a:t>synchronized”</a:t>
            </a:r>
          </a:p>
          <a:p>
            <a:pPr lvl="1"/>
            <a:r>
              <a:rPr lang="en-US" dirty="0" smtClean="0"/>
              <a:t>This appears to mean that synchronization is not transitive across </a:t>
            </a:r>
            <a:r>
              <a:rPr lang="en-US" dirty="0" err="1" smtClean="0"/>
              <a:t>MediaStreams</a:t>
            </a:r>
            <a:endParaRPr lang="en-US" dirty="0" smtClean="0"/>
          </a:p>
          <a:p>
            <a:pPr lvl="1"/>
            <a:r>
              <a:rPr lang="en-US" dirty="0" smtClean="0"/>
              <a:t>If t1, t2 are synchronized in Stream1, they need not be in Stream2</a:t>
            </a:r>
          </a:p>
          <a:p>
            <a:endParaRPr lang="en-US" dirty="0" smtClean="0"/>
          </a:p>
          <a:p>
            <a:r>
              <a:rPr lang="en-US" dirty="0" smtClean="0"/>
              <a:t>No container format allows adding and removal of Tracks while providing streaming encoding (buffer-at-a-time data)</a:t>
            </a:r>
          </a:p>
          <a:p>
            <a:pPr lvl="1"/>
            <a:r>
              <a:rPr lang="en-US" dirty="0" smtClean="0"/>
              <a:t>(from </a:t>
            </a:r>
            <a:r>
              <a:rPr lang="en-US" dirty="0" err="1" smtClean="0"/>
              <a:t>TimT</a:t>
            </a:r>
            <a:r>
              <a:rPr lang="en-US" dirty="0" smtClean="0"/>
              <a:t>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It is easy to add and remove Tracks when recording into a single Blob/File</a:t>
            </a:r>
          </a:p>
          <a:p>
            <a:pPr lvl="1"/>
            <a:r>
              <a:rPr lang="en-US" dirty="0" smtClean="0"/>
              <a:t>(from </a:t>
            </a:r>
            <a:r>
              <a:rPr lang="en-US" dirty="0" err="1" smtClean="0"/>
              <a:t>TimT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Record them separately, then merge when done</a:t>
            </a:r>
          </a:p>
          <a:p>
            <a:pPr lvl="1"/>
            <a:r>
              <a:rPr lang="en-US" dirty="0" smtClean="0"/>
              <a:t>May need to fill in silence or black frames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>
          <a:xfrm>
            <a:off x="360363" y="445559"/>
            <a:ext cx="8448675" cy="872067"/>
          </a:xfrm>
        </p:spPr>
        <p:txBody>
          <a:bodyPr/>
          <a:lstStyle/>
          <a:p>
            <a:r>
              <a:rPr lang="en-US" dirty="0" smtClean="0"/>
              <a:t>Recording:  Tentative Conclusions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000" dirty="0" smtClean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Synchronized recording is possible only at </a:t>
            </a:r>
            <a:r>
              <a:rPr lang="en-US" dirty="0" err="1" smtClean="0"/>
              <a:t>MediaStream</a:t>
            </a:r>
            <a:r>
              <a:rPr lang="en-US" dirty="0" smtClean="0"/>
              <a:t> level</a:t>
            </a:r>
          </a:p>
          <a:p>
            <a:pPr lvl="1"/>
            <a:r>
              <a:rPr lang="en-US" dirty="0" err="1" smtClean="0"/>
              <a:t>TrackLists</a:t>
            </a:r>
            <a:r>
              <a:rPr lang="en-US" dirty="0" smtClean="0"/>
              <a:t> will not work</a:t>
            </a:r>
          </a:p>
          <a:p>
            <a:pPr lvl="1"/>
            <a:r>
              <a:rPr lang="en-US" dirty="0" smtClean="0"/>
              <a:t>Track is possible but not needed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Streaming encoding is a separate function from Blob recording</a:t>
            </a:r>
          </a:p>
          <a:p>
            <a:pPr lvl="1"/>
            <a:r>
              <a:rPr lang="en-US" dirty="0" smtClean="0"/>
              <a:t>Must ignore added Tracks when doing streaming encoding</a:t>
            </a:r>
          </a:p>
          <a:p>
            <a:pPr lvl="1"/>
            <a:r>
              <a:rPr lang="en-US" dirty="0" smtClean="0"/>
              <a:t>Provide silence, black frames for removed Tracks</a:t>
            </a:r>
          </a:p>
          <a:p>
            <a:pPr lvl="1"/>
            <a:r>
              <a:rPr lang="en-US" dirty="0" smtClean="0"/>
              <a:t>Can get n milliseconds of data in </a:t>
            </a:r>
            <a:r>
              <a:rPr lang="en-US" dirty="0" err="1" smtClean="0"/>
              <a:t>dataavailable</a:t>
            </a:r>
            <a:endParaRPr lang="en-US" dirty="0" smtClean="0"/>
          </a:p>
          <a:p>
            <a:pPr lvl="1"/>
            <a:r>
              <a:rPr lang="en-US" dirty="0" smtClean="0"/>
              <a:t>Can call </a:t>
            </a:r>
            <a:r>
              <a:rPr lang="en-US" dirty="0" err="1" smtClean="0"/>
              <a:t>requestData</a:t>
            </a:r>
            <a:endParaRPr lang="en-US" dirty="0" smtClean="0"/>
          </a:p>
          <a:p>
            <a:pPr lvl="1"/>
            <a:r>
              <a:rPr lang="en-US" dirty="0" smtClean="0"/>
              <a:t>Wait for </a:t>
            </a:r>
            <a:r>
              <a:rPr lang="en-US" dirty="0" err="1" smtClean="0"/>
              <a:t>streamdone</a:t>
            </a:r>
            <a:r>
              <a:rPr lang="en-US" dirty="0" smtClean="0"/>
              <a:t> or call </a:t>
            </a:r>
            <a:r>
              <a:rPr lang="en-US" dirty="0" err="1" smtClean="0"/>
              <a:t>stopStream</a:t>
            </a:r>
            <a:r>
              <a:rPr lang="en-US" dirty="0" smtClean="0"/>
              <a:t>()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Blob recording allows Tracks to be added</a:t>
            </a:r>
          </a:p>
          <a:p>
            <a:pPr lvl="1"/>
            <a:r>
              <a:rPr lang="en-US" dirty="0" smtClean="0"/>
              <a:t>Handles removed Tracks the same way</a:t>
            </a:r>
          </a:p>
          <a:p>
            <a:pPr lvl="1"/>
            <a:r>
              <a:rPr lang="en-US" dirty="0" smtClean="0"/>
              <a:t>Call record(), wait for </a:t>
            </a:r>
            <a:r>
              <a:rPr lang="en-US" dirty="0" err="1" smtClean="0"/>
              <a:t>recorddone</a:t>
            </a:r>
            <a:r>
              <a:rPr lang="en-US" dirty="0" smtClean="0"/>
              <a:t> or call </a:t>
            </a:r>
            <a:r>
              <a:rPr lang="en-US" dirty="0" err="1" smtClean="0"/>
              <a:t>stopRecord</a:t>
            </a:r>
            <a:r>
              <a:rPr lang="en-US" dirty="0" smtClean="0"/>
              <a:t>()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17410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2012, Genesys Telecommunications Laboratories, Inc.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Questions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sz="2000" dirty="0" smtClean="0"/>
          </a:p>
        </p:txBody>
      </p:sp>
      <p:sp>
        <p:nvSpPr>
          <p:cNvPr id="1741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kind of API?</a:t>
            </a:r>
          </a:p>
          <a:p>
            <a:pPr lvl="1"/>
            <a:r>
              <a:rPr lang="en-US" dirty="0" smtClean="0"/>
              <a:t>A partial API on </a:t>
            </a:r>
            <a:r>
              <a:rPr lang="en-US" dirty="0" err="1" smtClean="0"/>
              <a:t>MediaStream</a:t>
            </a:r>
            <a:r>
              <a:rPr lang="en-US" dirty="0" smtClean="0"/>
              <a:t> (Travis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Prohibits multiple recordings at same time</a:t>
            </a:r>
            <a:endParaRPr lang="en-US" dirty="0" smtClean="0"/>
          </a:p>
          <a:p>
            <a:pPr lvl="1"/>
            <a:r>
              <a:rPr lang="en-US" dirty="0" smtClean="0"/>
              <a:t>A separate class taking a </a:t>
            </a:r>
            <a:r>
              <a:rPr lang="en-US" dirty="0" err="1" smtClean="0"/>
              <a:t>MediaStream</a:t>
            </a:r>
            <a:r>
              <a:rPr lang="en-US" dirty="0" smtClean="0"/>
              <a:t> argument (majority opinion</a:t>
            </a:r>
            <a:r>
              <a:rPr lang="en-US" dirty="0" smtClean="0"/>
              <a:t>?)</a:t>
            </a:r>
          </a:p>
          <a:p>
            <a:pPr lvl="2"/>
            <a:r>
              <a:rPr lang="en-US" dirty="0" smtClean="0"/>
              <a:t>Could apply to things besides </a:t>
            </a:r>
            <a:r>
              <a:rPr lang="en-US" dirty="0" err="1" smtClean="0"/>
              <a:t>MediaStream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Can you stream record and Blob record at the same time?</a:t>
            </a:r>
          </a:p>
          <a:p>
            <a:endParaRPr lang="en-US" dirty="0" smtClean="0"/>
          </a:p>
          <a:p>
            <a:r>
              <a:rPr lang="en-US" dirty="0" smtClean="0"/>
              <a:t>Recording/streaming in a separate document?</a:t>
            </a:r>
            <a:endParaRPr lang="en-US" dirty="0" smtClean="0"/>
          </a:p>
        </p:txBody>
      </p:sp>
      <p:sp>
        <p:nvSpPr>
          <p:cNvPr id="17410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2012, Genesys Telecommunications Laboratories, Inc. All rights reserved.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mv="urn:schemas-microsoft-com:mac:vml"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mmerhead Status 2012-10-22">
  <a:themeElements>
    <a:clrScheme name="Genesys2012">
      <a:dk1>
        <a:srgbClr val="000000"/>
      </a:dk1>
      <a:lt1>
        <a:sysClr val="window" lastClr="FFFFFF"/>
      </a:lt1>
      <a:dk2>
        <a:srgbClr val="000000"/>
      </a:dk2>
      <a:lt2>
        <a:srgbClr val="E3DED1"/>
      </a:lt2>
      <a:accent1>
        <a:srgbClr val="005395"/>
      </a:accent1>
      <a:accent2>
        <a:srgbClr val="008DA9"/>
      </a:accent2>
      <a:accent3>
        <a:srgbClr val="BAC405"/>
      </a:accent3>
      <a:accent4>
        <a:srgbClr val="F8981D"/>
      </a:accent4>
      <a:accent5>
        <a:srgbClr val="FDB813"/>
      </a:accent5>
      <a:accent6>
        <a:srgbClr val="B5121B"/>
      </a:accent6>
      <a:hlink>
        <a:srgbClr val="7EA6D8"/>
      </a:hlink>
      <a:folHlink>
        <a:srgbClr val="969696"/>
      </a:folHlink>
    </a:clrScheme>
    <a:fontScheme name="Expo">
      <a:majorFont>
        <a:latin typeface="Calibri"/>
        <a:ea typeface=""/>
        <a:cs typeface=""/>
        <a:font script="Jpan" typeface="ＭＳ ゴシック"/>
      </a:majorFont>
      <a:minorFont>
        <a:latin typeface="Calibri"/>
        <a:ea typeface=""/>
        <a:cs typeface=""/>
        <a:font script="Jpan" typeface="ＭＳ 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CDCDC"/>
        </a:solidFill>
        <a:ln w="9525">
          <a:solidFill>
            <a:srgbClr val="A6A6A6"/>
          </a:solidFill>
          <a:round/>
          <a:headEnd/>
          <a:tailEnd/>
        </a:ln>
        <a:effectLst/>
      </a:spPr>
      <a:bodyPr rtlCol="0" anchor="ctr"/>
      <a:lstStyle>
        <a:defPPr algn="ctr">
          <a:defRPr>
            <a:solidFill>
              <a:schemeClr val="lt1"/>
            </a:solidFill>
            <a:latin typeface="+mn-lt"/>
            <a:ea typeface="+mn-ea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3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215584"/>
        </a:dk2>
        <a:lt2>
          <a:srgbClr val="808080"/>
        </a:lt2>
        <a:accent1>
          <a:srgbClr val="7DA2D9"/>
        </a:accent1>
        <a:accent2>
          <a:srgbClr val="006B21"/>
        </a:accent2>
        <a:accent3>
          <a:srgbClr val="FFFFFF"/>
        </a:accent3>
        <a:accent4>
          <a:srgbClr val="000000"/>
        </a:accent4>
        <a:accent5>
          <a:srgbClr val="BFCEE9"/>
        </a:accent5>
        <a:accent6>
          <a:srgbClr val="00601D"/>
        </a:accent6>
        <a:hlink>
          <a:srgbClr val="C6060B"/>
        </a:hlink>
        <a:folHlink>
          <a:srgbClr val="E1C41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Partner xmlns="1f0791a3-5f63-4635-91f8-e516fa76410c" xsi:nil="true"/>
    <Professional_x0020_Services xmlns="1f0791a3-5f63-4635-91f8-e516fa76410c" xsi:nil="true"/>
    <Reviewed_x0020_Date xmlns="1f0791a3-5f63-4635-91f8-e516fa76410c" xsi:nil="true"/>
    <Sales_x0020_Lifecycle xmlns="1f0791a3-5f63-4635-91f8-e516fa76410c"/>
    <Archive_x0020_Date xmlns="82937ef5-02d4-4290-84f2-80dbbd15b47e">2013-01-18T08:00:00+00:00</Archive_x0020_Date>
    <Solution xmlns="1f0791a3-5f63-4635-91f8-e516fa76410c" xsi:nil="true"/>
    <Publishing_x0020_Group xmlns="1f0791a3-5f63-4635-91f8-e516fa76410c">Marketing Communications</Publishing_x0020_Group>
    <_x0032_nd_x0020_Product xmlns="1f0791a3-5f63-4635-91f8-e516fa76410c" xsi:nil="true"/>
    <Document_x0020_Keywords xmlns="1f0791a3-5f63-4635-91f8-e516fa76410c" xsi:nil="true"/>
    <File_x0020_Category xmlns="1f0791a3-5f63-4635-91f8-e516fa76410c">20</File_x0020_Category>
    <Global_x0020_Demand_x0020_Creation xmlns="1f0791a3-5f63-4635-91f8-e516fa76410c" xsi:nil="true"/>
    <File_x0020_Status xmlns="82937ef5-02d4-4290-84f2-80dbbd15b47e" xsi:nil="true"/>
    <File_x0020_Author xmlns="1f0791a3-5f63-4635-91f8-e516fa76410c">278</File_x0020_Author>
    <Marcom xmlns="1f0791a3-5f63-4635-91f8-e516fa76410c" xsi:nil="true"/>
    <Services xmlns="1f0791a3-5f63-4635-91f8-e516fa76410c" xsi:nil="true"/>
    <Document_x0020_Description xmlns="1f0791a3-5f63-4635-91f8-e516fa76410c">This is the PowerPoint template for your use. This template is for a regular (4X3) screen size.</Document_x0020_Description>
    <Sales_x0020_Handbook xmlns="82937ef5-02d4-4290-84f2-80dbbd15b47e" xsi:nil="true"/>
    <Primary_x0020_Product xmlns="1f0791a3-5f63-4635-91f8-e516fa76410c">4</Primary_x0020_Product>
    <Permissions xmlns="1f0791a3-5f63-4635-91f8-e516fa76410c">
      <Value>Internal</Value>
      <Value>Gold Partners</Value>
      <Value>Partners</Value>
    </Permissions>
    <Industry xmlns="1f0791a3-5f63-4635-91f8-e516fa76410c" xsi:nil="true"/>
    <Partner_x0020_Co-marketing xmlns="1f0791a3-5f63-4635-91f8-e516fa76410c" xsi:nil="true"/>
    <Company_x0020_Name xmlns="1f0791a3-5f63-4635-91f8-e516fa76410c" xsi:nil="true"/>
    <File_x0020__x0020_Owner xmlns="82937ef5-02d4-4290-84f2-80dbbd15b47e">
      <UserInfo>
        <DisplayName>Joanne Lesser</DisplayName>
        <AccountId>1906</AccountId>
        <AccountType/>
      </UserInfo>
    </File_x0020__x0020_Owner>
    <Publish_x0020_Date xmlns="1f0791a3-5f63-4635-91f8-e516fa76410c">2012-01-19T08:00:00+00:00</Publish_x0020_Date>
    <Reviewed_x0020_By xmlns="1f0791a3-5f63-4635-91f8-e516fa76410c" xsi:nil="true"/>
    <GenesysDocId xmlns="1f0791a3-5f63-4635-91f8-e516fa76410c">69f79ef4-92e3-414b-909c-954e664ca9bc</GenesysDocId>
    <Release_x0020_Number xmlns="1f0791a3-5f63-4635-91f8-e516fa76410c" xsi:nil="true"/>
    <Sales_x0020_Tools_x0020_Matrix xmlns="1f0791a3-5f63-4635-91f8-e516fa76410c">false</Sales_x0020_Tools_x0020_Matrix>
    <Region xmlns="1f0791a3-5f63-4635-91f8-e516fa76410c">
      <Value>Global</Value>
    </Region>
    <Competitors xmlns="1f0791a3-5f63-4635-91f8-e516fa76410c"/>
    <Partner_x0020_Program xmlns="1f0791a3-5f63-4635-91f8-e516fa76410c" xsi:nil="true"/>
    <Expiration_x0020_Date xmlns="1f0791a3-5f63-4635-91f8-e516fa76410c" xsi:nil="true"/>
    <File_x0020_Publisher xmlns="1f0791a3-5f63-4635-91f8-e516fa76410c">Becky Roberts</File_x0020_Publisher>
    <Document_x0020_Language xmlns="1f0791a3-5f63-4635-91f8-e516fa76410c">English</Document_x0020_Language>
    <_x0033_rd_x0020_Product xmlns="1f0791a3-5f63-4635-91f8-e516fa76410c" xsi:nil="true"/>
    <Document_x0020_Name xmlns="b6c84141-f4b2-4776-b88e-517c7ce3e277">Genesys 2012 PowerPoint Template - Regular Width</Document_x0020_Nam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Xchange Document" ma:contentTypeID="0x0101007CA19473B95C1D4CB7A99E373B691BF00048401A5F55BE544889EFA33B5DD665F0" ma:contentTypeVersion="21" ma:contentTypeDescription="" ma:contentTypeScope="" ma:versionID="0ae1a905b1fee2044eefaa102749184f">
  <xsd:schema xmlns:xsd="http://www.w3.org/2001/XMLSchema" xmlns:p="http://schemas.microsoft.com/office/2006/metadata/properties" xmlns:ns1="b6c84141-f4b2-4776-b88e-517c7ce3e277" xmlns:ns3="1f0791a3-5f63-4635-91f8-e516fa76410c" xmlns:ns4="82937ef5-02d4-4290-84f2-80dbbd15b47e" targetNamespace="http://schemas.microsoft.com/office/2006/metadata/properties" ma:root="true" ma:fieldsID="6d1b3cd6511c702ca40edb805017507f" ns1:_="" ns3:_="" ns4:_="">
    <xsd:import namespace="b6c84141-f4b2-4776-b88e-517c7ce3e277"/>
    <xsd:import namespace="1f0791a3-5f63-4635-91f8-e516fa76410c"/>
    <xsd:import namespace="82937ef5-02d4-4290-84f2-80dbbd15b47e"/>
    <xsd:element name="properties">
      <xsd:complexType>
        <xsd:sequence>
          <xsd:element name="documentManagement">
            <xsd:complexType>
              <xsd:all>
                <xsd:element ref="ns1:Document_x0020_Name"/>
                <xsd:element ref="ns3:Document_x0020_Description"/>
                <xsd:element ref="ns3:Permissions" minOccurs="0"/>
                <xsd:element ref="ns3:File_x0020_Author"/>
                <xsd:element ref="ns4:File_x0020__x0020_Owner"/>
                <xsd:element ref="ns3:File_x0020_Category" minOccurs="0"/>
                <xsd:element ref="ns3:Primary_x0020_Product" minOccurs="0"/>
                <xsd:element ref="ns3:_x0032_nd_x0020_Product" minOccurs="0"/>
                <xsd:element ref="ns3:_x0033_rd_x0020_Product" minOccurs="0"/>
                <xsd:element ref="ns3:Release_x0020_Number" minOccurs="0"/>
                <xsd:element ref="ns3:Region" minOccurs="0"/>
                <xsd:element ref="ns3:Document_x0020_Language"/>
                <xsd:element ref="ns3:Document_x0020_Keywords" minOccurs="0"/>
                <xsd:element ref="ns3:Company_x0020_Name" minOccurs="0"/>
                <xsd:element ref="ns3:Competitors" minOccurs="0"/>
                <xsd:element ref="ns3:Industry" minOccurs="0"/>
                <xsd:element ref="ns3:Partner" minOccurs="0"/>
                <xsd:element ref="ns3:Partner_x0020_Co-marketing" minOccurs="0"/>
                <xsd:element ref="ns3:Partner_x0020_Program" minOccurs="0"/>
                <xsd:element ref="ns3:Sales_x0020_Lifecycle" minOccurs="0"/>
                <xsd:element ref="ns3:Professional_x0020_Services" minOccurs="0"/>
                <xsd:element ref="ns3:Solution" minOccurs="0"/>
                <xsd:element ref="ns3:Services" minOccurs="0"/>
                <xsd:element ref="ns3:Marcom" minOccurs="0"/>
                <xsd:element ref="ns3:Global_x0020_Demand_x0020_Creation" minOccurs="0"/>
                <xsd:element ref="ns3:Publish_x0020_Date" minOccurs="0"/>
                <xsd:element ref="ns3:File_x0020_Publisher" minOccurs="0"/>
                <xsd:element ref="ns3:Publishing_x0020_Group"/>
                <xsd:element ref="ns3:Sales_x0020_Tools_x0020_Matrix" minOccurs="0"/>
                <xsd:element ref="ns3:Reviewed_x0020_By" minOccurs="0"/>
                <xsd:element ref="ns3:Reviewed_x0020_Date" minOccurs="0"/>
                <xsd:element ref="ns4:Sales_x0020_Handbook" minOccurs="0"/>
                <xsd:element ref="ns3:GenesysDocId" minOccurs="0"/>
                <xsd:element ref="ns4:Archive_x0020_Date" minOccurs="0"/>
                <xsd:element ref="ns3:Expiration_x0020_Date" minOccurs="0"/>
                <xsd:element ref="ns4:File_x0020_Status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b6c84141-f4b2-4776-b88e-517c7ce3e277" elementFormDefault="qualified">
    <xsd:import namespace="http://schemas.microsoft.com/office/2006/documentManagement/types"/>
    <xsd:element name="Document_x0020_Name" ma:index="0" ma:displayName="Document Name" ma:description="" ma:internalName="Document_x0020_Name">
      <xsd:simpleType>
        <xsd:restriction base="dms:Text"/>
      </xsd:simpleType>
    </xsd:element>
  </xsd:schema>
  <xsd:schema xmlns:xsd="http://www.w3.org/2001/XMLSchema" xmlns:dms="http://schemas.microsoft.com/office/2006/documentManagement/types" targetNamespace="1f0791a3-5f63-4635-91f8-e516fa76410c" elementFormDefault="qualified">
    <xsd:import namespace="http://schemas.microsoft.com/office/2006/documentManagement/types"/>
    <xsd:element name="Document_x0020_Description" ma:index="2" ma:displayName="Document Description" ma:default="" ma:internalName="Document_x0020_Description">
      <xsd:simpleType>
        <xsd:restriction base="dms:Note"/>
      </xsd:simpleType>
    </xsd:element>
    <xsd:element name="Permissions" ma:index="3" nillable="true" ma:displayName="Permissions" ma:default="Internal" ma:internalName="Permissions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Resellers"/>
                    <xsd:enumeration value="Internal"/>
                    <xsd:enumeration value="Gold Partners"/>
                    <xsd:enumeration value="Partners"/>
                  </xsd:restriction>
                </xsd:simpleType>
              </xsd:element>
            </xsd:sequence>
          </xsd:extension>
        </xsd:complexContent>
      </xsd:complexType>
    </xsd:element>
    <xsd:element name="File_x0020_Author" ma:index="4" ma:displayName="File Author" ma:description="Created the original document" ma:list="df976eed-70ec-4b46-9844-244f0035ed4d" ma:internalName="File_x0020_Author" ma:showField="Title" ma:web="82937ef5-02d4-4290-84f2-80dbbd15b47e">
      <xsd:simpleType>
        <xsd:restriction base="dms:Lookup"/>
      </xsd:simpleType>
    </xsd:element>
    <xsd:element name="File_x0020_Category" ma:index="6" nillable="true" ma:displayName="File Category" ma:list="282c72ae-bf3a-4771-be06-300c814a4a12" ma:internalName="File_x0020_Category" ma:showField="Title" ma:web="82937ef5-02d4-4290-84f2-80dbbd15b47e">
      <xsd:simpleType>
        <xsd:restriction base="dms:Lookup"/>
      </xsd:simpleType>
    </xsd:element>
    <xsd:element name="Primary_x0020_Product" ma:index="7" nillable="true" ma:displayName="Primary Product" ma:list="bc3d7427-854f-470e-b22a-e4382e54da2b" ma:internalName="Primary_x0020_Product" ma:showField="Title" ma:web="82937ef5-02d4-4290-84f2-80dbbd15b47e">
      <xsd:simpleType>
        <xsd:restriction base="dms:Lookup"/>
      </xsd:simpleType>
    </xsd:element>
    <xsd:element name="_x0032_nd_x0020_Product" ma:index="8" nillable="true" ma:displayName="2nd Product" ma:list="bc3d7427-854f-470e-b22a-e4382e54da2b" ma:internalName="_x0032_nd_x0020_Product" ma:showField="Title" ma:web="82937ef5-02d4-4290-84f2-80dbbd15b47e">
      <xsd:simpleType>
        <xsd:restriction base="dms:Lookup"/>
      </xsd:simpleType>
    </xsd:element>
    <xsd:element name="_x0033_rd_x0020_Product" ma:index="9" nillable="true" ma:displayName="3rd Product" ma:list="bc3d7427-854f-470e-b22a-e4382e54da2b" ma:internalName="_x0033_rd_x0020_Product" ma:showField="Title" ma:web="82937ef5-02d4-4290-84f2-80dbbd15b47e">
      <xsd:simpleType>
        <xsd:restriction base="dms:Lookup"/>
      </xsd:simpleType>
    </xsd:element>
    <xsd:element name="Release_x0020_Number" ma:index="10" nillable="true" ma:displayName="Release Number" ma:description="i.e 7.5 GETS" ma:list="37cfbcf5-2e62-4438-9cba-c83e00743539" ma:internalName="Release_x0020_Number" ma:showField="Title" ma:web="82937ef5-02d4-4290-84f2-80dbbd15b47e">
      <xsd:simpleType>
        <xsd:restriction base="dms:Lookup"/>
      </xsd:simpleType>
    </xsd:element>
    <xsd:element name="Region" ma:index="11" nillable="true" ma:displayName="Region" ma:default="Global" ma:internalName="Region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Global"/>
                    <xsd:enumeration value="APAC"/>
                    <xsd:enumeration value="EMEA"/>
                    <xsd:enumeration value="Japan"/>
                    <xsd:enumeration value="Latin America"/>
                    <xsd:enumeration value="North America"/>
                  </xsd:restriction>
                </xsd:simpleType>
              </xsd:element>
            </xsd:sequence>
          </xsd:extension>
        </xsd:complexContent>
      </xsd:complexType>
    </xsd:element>
    <xsd:element name="Document_x0020_Language" ma:index="12" ma:displayName="Document Language" ma:default="English" ma:format="Dropdown" ma:internalName="Document_x0020_Language">
      <xsd:simpleType>
        <xsd:restriction base="dms:Choice">
          <xsd:enumeration value="Chinese Simplified"/>
          <xsd:enumeration value="Chinese Traditional"/>
          <xsd:enumeration value="Dutch"/>
          <xsd:enumeration value="English"/>
          <xsd:enumeration value="French"/>
          <xsd:enumeration value="German"/>
          <xsd:enumeration value="Italian"/>
          <xsd:enumeration value="Japanese"/>
          <xsd:enumeration value="Korean"/>
          <xsd:enumeration value="Portuguese"/>
          <xsd:enumeration value="Spanish"/>
        </xsd:restriction>
      </xsd:simpleType>
    </xsd:element>
    <xsd:element name="Document_x0020_Keywords" ma:index="13" nillable="true" ma:displayName="Document Keywords" ma:internalName="Document_x0020_Keywords">
      <xsd:simpleType>
        <xsd:restriction base="dms:Text">
          <xsd:maxLength value="255"/>
        </xsd:restriction>
      </xsd:simpleType>
    </xsd:element>
    <xsd:element name="Company_x0020_Name" ma:index="14" nillable="true" ma:displayName="Company Name" ma:description="Is there a customer associated with this document?" ma:list="50e6e1f2-43c2-4cc2-b686-dcc16b7b73b9" ma:internalName="Company_x0020_Name" ma:showField="Title" ma:web="82937ef5-02d4-4290-84f2-80dbbd15b47e">
      <xsd:simpleType>
        <xsd:restriction base="dms:Lookup"/>
      </xsd:simpleType>
    </xsd:element>
    <xsd:element name="Competitors" ma:index="15" nillable="true" ma:displayName="Competitors" ma:default="" ma:internalName="Competitor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spect"/>
                    <xsd:enumeration value="Avaya"/>
                    <xsd:enumeration value="Cisco"/>
                    <xsd:enumeration value="Interactive Intelligence"/>
                    <xsd:enumeration value="Intervoice"/>
                    <xsd:enumeration value="Invision"/>
                    <xsd:enumeration value="NICE-IEX"/>
                    <xsd:enumeration value="Nortel"/>
                    <xsd:enumeration value="Siemens"/>
                    <xsd:enumeration value="TeleOpti"/>
                    <xsd:enumeration value="Verint-Witness"/>
                    <xsd:enumeration value="Other"/>
                  </xsd:restriction>
                </xsd:simpleType>
              </xsd:element>
            </xsd:sequence>
          </xsd:extension>
        </xsd:complexContent>
      </xsd:complexType>
    </xsd:element>
    <xsd:element name="Industry" ma:index="16" nillable="true" ma:displayName="Industry" ma:list="ff10acbf-6a55-4ac5-95d7-45974afb3dce" ma:internalName="Industry" ma:showField="Title" ma:web="82937ef5-02d4-4290-84f2-80dbbd15b47e">
      <xsd:simpleType>
        <xsd:restriction base="dms:Lookup"/>
      </xsd:simpleType>
    </xsd:element>
    <xsd:element name="Partner" ma:index="17" nillable="true" ma:displayName="Partner" ma:list="ab70b803-38b0-4e00-aa7d-4ed422324bc8" ma:internalName="Partner" ma:showField="Title" ma:web="82937ef5-02d4-4290-84f2-80dbbd15b47e">
      <xsd:simpleType>
        <xsd:restriction base="dms:Lookup"/>
      </xsd:simpleType>
    </xsd:element>
    <xsd:element name="Partner_x0020_Co-marketing" ma:index="18" nillable="true" ma:displayName="Partner Co-marketing" ma:list="2e3af220-6fa4-4e3c-add7-45062c257a3c" ma:internalName="Partner_x0020_Co_x002d_marketing" ma:showField="Title" ma:web="82937ef5-02d4-4290-84f2-80dbbd15b47e">
      <xsd:simpleType>
        <xsd:restriction base="dms:Lookup"/>
      </xsd:simpleType>
    </xsd:element>
    <xsd:element name="Partner_x0020_Program" ma:index="19" nillable="true" ma:displayName="Partner Program" ma:description="**Channel Marketing Use Only**" ma:list="cd217689-3182-45d3-8fce-13ff65844df2" ma:internalName="Partner_x0020_Program" ma:showField="Title" ma:web="82937ef5-02d4-4290-84f2-80dbbd15b47e">
      <xsd:simpleType>
        <xsd:restriction base="dms:Lookup"/>
      </xsd:simpleType>
    </xsd:element>
    <xsd:element name="Sales_x0020_Lifecycle" ma:index="20" nillable="true" ma:displayName="Sales Content Level" ma:default="" ma:internalName="Sales_x0020_Lifecycl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Sales"/>
                    <xsd:enumeration value="Pre-Sales"/>
                    <xsd:enumeration value="Post-Sales"/>
                  </xsd:restriction>
                </xsd:simpleType>
              </xsd:element>
            </xsd:sequence>
          </xsd:extension>
        </xsd:complexContent>
      </xsd:complexType>
    </xsd:element>
    <xsd:element name="Professional_x0020_Services" ma:index="21" nillable="true" ma:displayName="Professional Services" ma:list="f86b278f-c88b-4dd7-ab9e-caa3db661d5c" ma:internalName="Professional_x0020_Services" ma:showField="Title" ma:web="82937ef5-02d4-4290-84f2-80dbbd15b47e">
      <xsd:simpleType>
        <xsd:restriction base="dms:Lookup"/>
      </xsd:simpleType>
    </xsd:element>
    <xsd:element name="Solution" ma:index="22" nillable="true" ma:displayName="Solution" ma:list="da449b64-fecf-4d2b-a9c1-e108484853d5" ma:internalName="Solution" ma:showField="Title" ma:web="82937ef5-02d4-4290-84f2-80dbbd15b47e">
      <xsd:simpleType>
        <xsd:restriction base="dms:Lookup"/>
      </xsd:simpleType>
    </xsd:element>
    <xsd:element name="Services" ma:index="23" nillable="true" ma:displayName="Services" ma:list="7441238f-9885-4c38-8862-06c9cfadd3d9" ma:internalName="Services" ma:showField="Title" ma:web="82937ef5-02d4-4290-84f2-80dbbd15b47e">
      <xsd:simpleType>
        <xsd:restriction base="dms:Lookup"/>
      </xsd:simpleType>
    </xsd:element>
    <xsd:element name="Marcom" ma:index="24" nillable="true" ma:displayName="Marcom" ma:list="40a1f4a8-f601-4ee6-b96e-67bddc76491c" ma:internalName="Marcom" ma:showField="Title" ma:web="82937ef5-02d4-4290-84f2-80dbbd15b47e">
      <xsd:simpleType>
        <xsd:restriction base="dms:Lookup"/>
      </xsd:simpleType>
    </xsd:element>
    <xsd:element name="Global_x0020_Demand_x0020_Creation" ma:index="25" nillable="true" ma:displayName="Global Demand Creation" ma:list="b65b991a-321c-403d-a57d-4d18d217468a" ma:internalName="Global_x0020_Demand_x0020_Creation" ma:showField="Title" ma:web="82937ef5-02d4-4290-84f2-80dbbd15b47e">
      <xsd:simpleType>
        <xsd:restriction base="dms:Lookup"/>
      </xsd:simpleType>
    </xsd:element>
    <xsd:element name="Publish_x0020_Date" ma:index="26" nillable="true" ma:displayName="Publish Date" ma:format="DateOnly" ma:internalName="Publish_x0020_Date">
      <xsd:simpleType>
        <xsd:restriction base="dms:DateTime"/>
      </xsd:simpleType>
    </xsd:element>
    <xsd:element name="File_x0020_Publisher" ma:index="27" nillable="true" ma:displayName="File Publisher" ma:internalName="File_x0020_Publisher">
      <xsd:simpleType>
        <xsd:restriction base="dms:Text">
          <xsd:maxLength value="255"/>
        </xsd:restriction>
      </xsd:simpleType>
    </xsd:element>
    <xsd:element name="Publishing_x0020_Group" ma:index="28" ma:displayName="Publishing Group" ma:default="" ma:format="Dropdown" ma:internalName="Publishing_x0020_Group">
      <xsd:simpleType>
        <xsd:restriction base="dms:Choice">
          <xsd:enumeration value="Americas Field Marketing"/>
          <xsd:enumeration value="APAC Field Marketing"/>
          <xsd:enumeration value="Business Consulting"/>
          <xsd:enumeration value="Corporate Release Management"/>
          <xsd:enumeration value="Customer Marketing"/>
          <xsd:enumeration value="EMEA Field Marketing"/>
          <xsd:enumeration value="Events"/>
          <xsd:enumeration value="Executive Briefing Center"/>
          <xsd:enumeration value="Field Readiness"/>
          <xsd:enumeration value="Genesys Enterprise Telephony Software"/>
          <xsd:enumeration value="Genesys Sales Academy"/>
          <xsd:enumeration value="Genesys University"/>
          <xsd:enumeration value="Global Demand Creation"/>
          <xsd:enumeration value="Managed Service Solutions"/>
          <xsd:enumeration value="Marketing Communications"/>
          <xsd:enumeration value="Marketing Operations"/>
          <xsd:enumeration value="Product Management"/>
          <xsd:enumeration value="Product Marketing"/>
          <xsd:enumeration value="Professional Services"/>
          <xsd:enumeration value="Public Relations"/>
          <xsd:enumeration value="Sales Development"/>
          <xsd:enumeration value="Sales Operations"/>
          <xsd:enumeration value="SEO"/>
          <xsd:enumeration value="Technical Marketing"/>
          <xsd:enumeration value="Technical Support"/>
          <xsd:enumeration value="Worldwide Field &amp; Partner Marketing"/>
          <xsd:enumeration value="WW Channel Marketing - Programs"/>
        </xsd:restriction>
      </xsd:simpleType>
    </xsd:element>
    <xsd:element name="Sales_x0020_Tools_x0020_Matrix" ma:index="29" nillable="true" ma:displayName="ASTM" ma:default="0" ma:description="**FOR ADMIN USE ONLY**" ma:internalName="Sales_x0020_Tools_x0020_Matrix">
      <xsd:simpleType>
        <xsd:restriction base="dms:Boolean"/>
      </xsd:simpleType>
    </xsd:element>
    <xsd:element name="Reviewed_x0020_By" ma:index="30" nillable="true" ma:displayName="Reviewed By" ma:default="" ma:description="** FOR ADMIN USE ONLY **" ma:internalName="Reviewed_x0020_By">
      <xsd:simpleType>
        <xsd:restriction base="dms:Text">
          <xsd:maxLength value="255"/>
        </xsd:restriction>
      </xsd:simpleType>
    </xsd:element>
    <xsd:element name="Reviewed_x0020_Date" ma:index="31" nillable="true" ma:displayName="Reviewed Date" ma:default="" ma:description="** FOR ADMIN USE ONLY **" ma:internalName="Reviewed_x0020_Date">
      <xsd:simpleType>
        <xsd:restriction base="dms:Text">
          <xsd:maxLength value="255"/>
        </xsd:restriction>
      </xsd:simpleType>
    </xsd:element>
    <xsd:element name="GenesysDocId" ma:index="33" nillable="true" ma:displayName="GenesysDocId" ma:internalName="GenesysDocId">
      <xsd:simpleType>
        <xsd:restriction base="dms:Text">
          <xsd:maxLength value="255"/>
        </xsd:restriction>
      </xsd:simpleType>
    </xsd:element>
    <xsd:element name="Expiration_x0020_Date" ma:index="42" nillable="true" ma:displayName="Expiration Date" ma:format="DateOnly" ma:hidden="true" ma:internalName="Expiration_x0020_Date" ma:readOnly="false">
      <xsd:simpleType>
        <xsd:restriction base="dms:DateTime"/>
      </xsd:simpleType>
    </xsd:element>
  </xsd:schema>
  <xsd:schema xmlns:xsd="http://www.w3.org/2001/XMLSchema" xmlns:dms="http://schemas.microsoft.com/office/2006/documentManagement/types" targetNamespace="82937ef5-02d4-4290-84f2-80dbbd15b47e" elementFormDefault="qualified">
    <xsd:import namespace="http://schemas.microsoft.com/office/2006/documentManagement/types"/>
    <xsd:element name="File_x0020__x0020_Owner" ma:index="5" ma:displayName="File  Owner" ma:description="Responsible for updates/edits and renewals" ma:list="UserInfo" ma:internalName="File_x0020_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ales_x0020_Handbook" ma:index="32" nillable="true" ma:displayName="Sales Handbook" ma:default="" ma:description="** FOR ADMIN USE ONLY **" ma:internalName="Sales_x0020_Handbook">
      <xsd:simpleType>
        <xsd:restriction base="dms:Text">
          <xsd:maxLength value="255"/>
        </xsd:restriction>
      </xsd:simpleType>
    </xsd:element>
    <xsd:element name="Archive_x0020_Date" ma:index="41" nillable="true" ma:displayName="Archive Date" ma:format="DateOnly" ma:internalName="Archive_x0020_Date" ma:readOnly="false">
      <xsd:simpleType>
        <xsd:restriction base="dms:DateTime"/>
      </xsd:simpleType>
    </xsd:element>
    <xsd:element name="File_x0020_Status" ma:index="43" nillable="true" ma:displayName="File Status" ma:hidden="true" ma:internalName="File_x0020_Status" ma:readOnly="fals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7" ma:displayName="Content Type"/>
        <xsd:element ref="dc:title" maxOccurs="1" ma:index="4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43F25D2-1BEA-4834-A105-2C4B11A6729C}">
  <ds:schemaRefs>
    <ds:schemaRef ds:uri="http://schemas.microsoft.com/office/2006/metadata/properties"/>
    <ds:schemaRef ds:uri="1f0791a3-5f63-4635-91f8-e516fa76410c"/>
    <ds:schemaRef ds:uri="82937ef5-02d4-4290-84f2-80dbbd15b47e"/>
    <ds:schemaRef ds:uri="b6c84141-f4b2-4776-b88e-517c7ce3e277"/>
  </ds:schemaRefs>
</ds:datastoreItem>
</file>

<file path=customXml/itemProps2.xml><?xml version="1.0" encoding="utf-8"?>
<ds:datastoreItem xmlns:ds="http://schemas.openxmlformats.org/officeDocument/2006/customXml" ds:itemID="{56F8907B-383C-47E1-86AA-783BB710079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5ABB86-8FD4-4137-989B-0612E491A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c84141-f4b2-4776-b88e-517c7ce3e277"/>
    <ds:schemaRef ds:uri="1f0791a3-5f63-4635-91f8-e516fa76410c"/>
    <ds:schemaRef ds:uri="82937ef5-02d4-4290-84f2-80dbbd15b47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Hammerhead Status 2012-10-22</Template>
  <TotalTime>40</TotalTime>
  <Words>280</Words>
  <Application>Microsoft Office PowerPoint</Application>
  <PresentationFormat>On-screen Show (4:3)</PresentationFormat>
  <Paragraphs>43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Hammerhead Status 2012-10-22</vt:lpstr>
      <vt:lpstr>Recording:  Results so Far </vt:lpstr>
      <vt:lpstr>Recording:  Tentative Conclusions </vt:lpstr>
      <vt:lpstr>Open Questions </vt:lpstr>
    </vt:vector>
  </TitlesOfParts>
  <Company>Genesys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Recording:  Results so Far </dc:title>
  <dc:creator>Genesys</dc:creator>
  <cp:lastModifiedBy>Genesys</cp:lastModifiedBy>
  <cp:revision>8</cp:revision>
  <dcterms:created xsi:type="dcterms:W3CDTF">2012-10-23T14:03:06Z</dcterms:created>
  <dcterms:modified xsi:type="dcterms:W3CDTF">2012-10-23T14:43:10Z</dcterms:modified>
  <cp:contentType>Team Document</cp:contentTyp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0x0101007CA19473B95C1D4CB7A99E373B691BF00048401A5F55BE544889EFA33B5DD665F0</vt:lpwstr>
  </property>
  <property fmtid="{D5CDD505-2E9C-101B-9397-08002B2CF9AE}" pid="3" name="Document Status">
    <vt:lpwstr>3</vt:lpwstr>
  </property>
</Properties>
</file>