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6"/>
  </p:notesMasterIdLst>
  <p:handoutMasterIdLst>
    <p:handoutMasterId r:id="rId27"/>
  </p:handoutMasterIdLst>
  <p:sldIdLst>
    <p:sldId id="256" r:id="rId2"/>
    <p:sldId id="257" r:id="rId3"/>
    <p:sldId id="259" r:id="rId4"/>
    <p:sldId id="302" r:id="rId5"/>
    <p:sldId id="303" r:id="rId6"/>
    <p:sldId id="260" r:id="rId7"/>
    <p:sldId id="281" r:id="rId8"/>
    <p:sldId id="282" r:id="rId9"/>
    <p:sldId id="261" r:id="rId10"/>
    <p:sldId id="283" r:id="rId11"/>
    <p:sldId id="288" r:id="rId12"/>
    <p:sldId id="262" r:id="rId13"/>
    <p:sldId id="305" r:id="rId14"/>
    <p:sldId id="265" r:id="rId15"/>
    <p:sldId id="290" r:id="rId16"/>
    <p:sldId id="306" r:id="rId17"/>
    <p:sldId id="266" r:id="rId18"/>
    <p:sldId id="299" r:id="rId19"/>
    <p:sldId id="300" r:id="rId20"/>
    <p:sldId id="287" r:id="rId21"/>
    <p:sldId id="271" r:id="rId22"/>
    <p:sldId id="297" r:id="rId23"/>
    <p:sldId id="298"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06" autoAdjust="0"/>
  </p:normalViewPr>
  <p:slideViewPr>
    <p:cSldViewPr snapToGrid="0" snapToObjects="1">
      <p:cViewPr varScale="1">
        <p:scale>
          <a:sx n="94" d="100"/>
          <a:sy n="94" d="100"/>
        </p:scale>
        <p:origin x="-10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86CB8-ED4B-3642-9AE3-6A8662480BEB}" type="datetimeFigureOut">
              <a:rPr lang="en-US" smtClean="0"/>
              <a:t>10/31/11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2DFCBD-A895-D941-ADBE-ECDFB8D45AC8}" type="slidenum">
              <a:rPr lang="en-US" smtClean="0"/>
              <a:t>‹#›</a:t>
            </a:fld>
            <a:endParaRPr lang="en-US"/>
          </a:p>
        </p:txBody>
      </p:sp>
    </p:spTree>
    <p:extLst>
      <p:ext uri="{BB962C8B-B14F-4D97-AF65-F5344CB8AC3E}">
        <p14:creationId xmlns:p14="http://schemas.microsoft.com/office/powerpoint/2010/main" val="2496668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F29CE-26B2-C24C-BA85-066B9DE1C2C9}" type="datetimeFigureOut">
              <a:rPr lang="en-US" smtClean="0"/>
              <a:t>10/31/11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26644-2BAF-B94B-917E-429CCA1B21C8}" type="slidenum">
              <a:rPr lang="en-US" smtClean="0"/>
              <a:t>‹#›</a:t>
            </a:fld>
            <a:endParaRPr lang="en-US"/>
          </a:p>
        </p:txBody>
      </p:sp>
    </p:spTree>
    <p:extLst>
      <p:ext uri="{BB962C8B-B14F-4D97-AF65-F5344CB8AC3E}">
        <p14:creationId xmlns:p14="http://schemas.microsoft.com/office/powerpoint/2010/main" val="311092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person:  Dave McAlister, </a:t>
            </a:r>
            <a:r>
              <a:rPr lang="en-US" dirty="0" err="1" smtClean="0"/>
              <a:t>Yoseuke</a:t>
            </a:r>
            <a:r>
              <a:rPr lang="en-US" dirty="0" smtClean="0"/>
              <a:t> </a:t>
            </a:r>
            <a:r>
              <a:rPr lang="en-US" dirty="0" err="1" smtClean="0"/>
              <a:t>Funahasi</a:t>
            </a:r>
            <a:r>
              <a:rPr lang="en-US" dirty="0" smtClean="0"/>
              <a:t>, Bede McCall, Phil Archer, Hadley </a:t>
            </a:r>
            <a:r>
              <a:rPr lang="en-US" dirty="0" err="1" smtClean="0"/>
              <a:t>Beeman</a:t>
            </a:r>
            <a:r>
              <a:rPr lang="en-US" dirty="0" smtClean="0"/>
              <a:t>,</a:t>
            </a:r>
            <a:r>
              <a:rPr lang="en-US" baseline="0" dirty="0" smtClean="0"/>
              <a:t> John Erickson, Jeanne Holm </a:t>
            </a:r>
            <a:endParaRPr lang="en-US" dirty="0" smtClean="0"/>
          </a:p>
          <a:p>
            <a:endParaRPr lang="en-US" dirty="0" smtClean="0"/>
          </a:p>
          <a:p>
            <a:r>
              <a:rPr lang="en-US" dirty="0" smtClean="0"/>
              <a:t>Virtual:  Anne Fitzgerald, Gannon</a:t>
            </a:r>
            <a:r>
              <a:rPr lang="en-US" baseline="0" dirty="0" smtClean="0"/>
              <a:t> Dick, Jose Alonso, </a:t>
            </a:r>
          </a:p>
          <a:p>
            <a:endParaRPr lang="en-US" baseline="0" dirty="0" smtClean="0"/>
          </a:p>
          <a:p>
            <a:r>
              <a:rPr lang="en-US" baseline="0" dirty="0" smtClean="0"/>
              <a:t>Observer:  </a:t>
            </a:r>
            <a:r>
              <a:rPr lang="en-US" baseline="0" dirty="0" err="1" smtClean="0"/>
              <a:t>Taisuke</a:t>
            </a:r>
            <a:r>
              <a:rPr lang="en-US" baseline="0" dirty="0" smtClean="0"/>
              <a:t> </a:t>
            </a:r>
            <a:r>
              <a:rPr lang="en-US" baseline="0" dirty="0" err="1" smtClean="0"/>
              <a:t>Fukuno</a:t>
            </a:r>
            <a:r>
              <a:rPr lang="en-US" baseline="0" dirty="0" smtClean="0"/>
              <a:t>, Daniel </a:t>
            </a:r>
            <a:r>
              <a:rPr lang="en-US" baseline="0" dirty="0" err="1" smtClean="0"/>
              <a:t>Dladky</a:t>
            </a:r>
            <a:r>
              <a:rPr lang="en-US" baseline="0" dirty="0" smtClean="0"/>
              <a:t>, Geoffrey Creighton, </a:t>
            </a:r>
            <a:r>
              <a:rPr lang="en-US" baseline="0" dirty="0" err="1" smtClean="0"/>
              <a:t>Rigo</a:t>
            </a:r>
            <a:r>
              <a:rPr lang="en-US" baseline="0" dirty="0" smtClean="0"/>
              <a:t> </a:t>
            </a:r>
            <a:r>
              <a:rPr lang="en-US" baseline="0" dirty="0" err="1" smtClean="0"/>
              <a:t>Wenning</a:t>
            </a:r>
            <a:r>
              <a:rPr lang="en-US" baseline="0" dirty="0" smtClean="0"/>
              <a:t>, Thomas </a:t>
            </a:r>
            <a:r>
              <a:rPr lang="en-US" baseline="0" dirty="0" err="1" smtClean="0"/>
              <a:t>Roessler</a:t>
            </a:r>
            <a:r>
              <a:rPr lang="en-US" baseline="0" dirty="0" smtClean="0"/>
              <a:t>, Judy Brewer, Jason Kiss, Mark Crawford, Mohamed </a:t>
            </a:r>
            <a:r>
              <a:rPr lang="en-US" baseline="0" dirty="0" err="1" smtClean="0"/>
              <a:t>Zergaoui</a:t>
            </a:r>
            <a:r>
              <a:rPr lang="en-US" baseline="0" dirty="0" smtClean="0"/>
              <a:t>, J. Alan Bird, Tony </a:t>
            </a:r>
            <a:r>
              <a:rPr lang="en-US" baseline="0" dirty="0" err="1" smtClean="0"/>
              <a:t>Rahman</a:t>
            </a:r>
            <a:r>
              <a:rPr lang="en-US" baseline="0" dirty="0" smtClean="0"/>
              <a:t>, </a:t>
            </a:r>
            <a:r>
              <a:rPr lang="en-US" baseline="0" dirty="0" err="1" smtClean="0"/>
              <a:t>Virginie</a:t>
            </a:r>
            <a:r>
              <a:rPr lang="en-US" baseline="0" dirty="0" smtClean="0"/>
              <a:t> Galindo, Karen Myers, Victor </a:t>
            </a:r>
            <a:r>
              <a:rPr lang="en-US" baseline="0" dirty="0" err="1" smtClean="0"/>
              <a:t>Klinstov</a:t>
            </a:r>
            <a:r>
              <a:rPr lang="en-US" baseline="0" dirty="0" smtClean="0"/>
              <a:t>, Cheng-Hung Lee, </a:t>
            </a:r>
            <a:r>
              <a:rPr lang="en-US" baseline="0" dirty="0" err="1" smtClean="0"/>
              <a:t>Tkim</a:t>
            </a:r>
            <a:r>
              <a:rPr lang="en-US" baseline="0" dirty="0" smtClean="0"/>
              <a:t> Berners-Lee, Larry </a:t>
            </a:r>
            <a:r>
              <a:rPr lang="en-US" baseline="0" dirty="0" err="1" smtClean="0"/>
              <a:t>Masinter</a:t>
            </a:r>
            <a:r>
              <a:rPr lang="en-US" baseline="0" dirty="0" smtClean="0"/>
              <a:t>, Armin </a:t>
            </a:r>
            <a:r>
              <a:rPr lang="en-US" baseline="0" dirty="0" err="1" smtClean="0"/>
              <a:t>Halier</a:t>
            </a:r>
            <a:r>
              <a:rPr lang="en-US" baseline="0" dirty="0" smtClean="0"/>
              <a:t>, Matthew Yates</a:t>
            </a:r>
            <a:endParaRPr lang="en-US" dirty="0"/>
          </a:p>
        </p:txBody>
      </p:sp>
      <p:sp>
        <p:nvSpPr>
          <p:cNvPr id="4" name="Slide Number Placeholder 3"/>
          <p:cNvSpPr>
            <a:spLocks noGrp="1"/>
          </p:cNvSpPr>
          <p:nvPr>
            <p:ph type="sldNum" sz="quarter" idx="10"/>
          </p:nvPr>
        </p:nvSpPr>
        <p:spPr/>
        <p:txBody>
          <a:bodyPr/>
          <a:lstStyle/>
          <a:p>
            <a:fld id="{6D826644-2BAF-B94B-917E-429CCA1B21C8}" type="slidenum">
              <a:rPr lang="en-US" smtClean="0"/>
              <a:t>6</a:t>
            </a:fld>
            <a:endParaRPr lang="en-US"/>
          </a:p>
        </p:txBody>
      </p:sp>
    </p:spTree>
    <p:extLst>
      <p:ext uri="{BB962C8B-B14F-4D97-AF65-F5344CB8AC3E}">
        <p14:creationId xmlns:p14="http://schemas.microsoft.com/office/powerpoint/2010/main" val="251839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r>
              <a:rPr lang="en-US" smtClean="0"/>
              <a:t>31 October-1 November 2011</a:t>
            </a:r>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r>
              <a:rPr lang="en-US" smtClean="0"/>
              <a:t>31 October-1 November 2011</a:t>
            </a:r>
            <a:endParaRPr/>
          </a:p>
        </p:txBody>
      </p:sp>
      <p:sp>
        <p:nvSpPr>
          <p:cNvPr id="6" name="Footer Placeholder 5"/>
          <p:cNvSpPr>
            <a:spLocks noGrp="1"/>
          </p:cNvSpPr>
          <p:nvPr>
            <p:ph type="ftr" sz="quarter" idx="11"/>
          </p:nvPr>
        </p:nvSpPr>
        <p:spPr>
          <a:xfrm>
            <a:off x="2057400" y="6300216"/>
            <a:ext cx="2340864" cy="365125"/>
          </a:xfrm>
        </p:spPr>
        <p:txBody>
          <a:bodyPr/>
          <a:lstStyle/>
          <a:p>
            <a:endParaRPr/>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61F84E61-BFA6-4150-9FE3-AA0C8F288190}"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31 October-1 November 2011</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84442D2-6EC0-47EE-B633-BA0A345679BF}" type="slidenum">
              <a:rPr/>
              <a:pPr/>
              <a:t>‹#›</a:t>
            </a:fld>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31 October-1 November 2011</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31 October-1 November 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31 October-1 November 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31 October-1 November 2011</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r>
              <a:rPr lang="en-US" smtClean="0"/>
              <a:t>31 October-1 November 2011</a:t>
            </a:r>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r>
              <a:rPr lang="en-US" smtClean="0"/>
              <a:t>31 October-1 November 2011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31 October-1 November 2011</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31 October-1 November 2011</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31 October-1 November 2011</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US" smtClean="0"/>
              <a:t>31 October-1 November 2011</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1F84E61-BFA6-4150-9FE3-AA0C8F288190}"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r>
              <a:rPr lang="en-US" smtClean="0"/>
              <a:t>31 October-1 November 2011</a:t>
            </a:r>
            <a:endParaRPr/>
          </a:p>
        </p:txBody>
      </p:sp>
      <p:sp>
        <p:nvSpPr>
          <p:cNvPr id="6" name="Footer Placeholder 5"/>
          <p:cNvSpPr>
            <a:spLocks noGrp="1"/>
          </p:cNvSpPr>
          <p:nvPr>
            <p:ph type="ftr" sz="quarter" idx="11"/>
          </p:nvPr>
        </p:nvSpPr>
        <p:spPr>
          <a:xfrm>
            <a:off x="2057400" y="6297706"/>
            <a:ext cx="2339788" cy="365125"/>
          </a:xfrm>
        </p:spPr>
        <p:txBody>
          <a:bodyPr/>
          <a:lstStyle/>
          <a:p>
            <a:endParaRPr/>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61F84E61-BFA6-4150-9FE3-AA0C8F288190}"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31 October-1 November 2011</a:t>
            </a:r>
            <a:endParaRPr/>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61F84E61-BFA6-4150-9FE3-AA0C8F288190}" type="slidenum">
              <a:rPr/>
              <a:pPr/>
              <a:t>‹#›</a:t>
            </a:fld>
            <a:endParaRPr/>
          </a:p>
        </p:txBody>
      </p:sp>
    </p:spTree>
  </p:cSld>
  <p:clrMap bg1="dk1" tx1="lt1" bg2="dk2" tx2="lt2" accent1="accent1" accent2="accent2" accent3="accent3" accent4="accent4" accent5="accent5" accent6="accent6" hlink="hlink" folHlink="folHlink"/>
  <p:sldLayoutIdLst>
    <p:sldLayoutId id="2147483929" r:id="rId1"/>
    <p:sldLayoutId id="2147483931" r:id="rId2"/>
    <p:sldLayoutId id="2147483930"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hf hdr="0" ftr="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www.ag.gov.au/archived/Sig/images/dale3.jpg" TargetMode="Externa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21711338" TargetMode="External"/><Relationship Id="rId3" Type="http://schemas.openxmlformats.org/officeDocument/2006/relationships/hyperlink" Target="http://www.youtube.com/watch?feature=player_embedded&amp;v=gBUpUD4l1W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stprivacy.org/2011/phase/tpac201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www.jeffiscool.com/pictures/Foxtrot/foxtrot_playoutside.JPG" TargetMode="Externa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org/Project/IRC/" TargetMode="External"/><Relationship Id="rId3" Type="http://schemas.openxmlformats.org/officeDocument/2006/relationships/hyperlink" Target="http://irc.w3.org/?channels=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501552" cy="1470025"/>
          </a:xfrm>
        </p:spPr>
        <p:txBody>
          <a:bodyPr>
            <a:normAutofit fontScale="90000"/>
          </a:bodyPr>
          <a:lstStyle/>
          <a:p>
            <a:r>
              <a:rPr lang="en-US" dirty="0" smtClean="0"/>
              <a:t>W3C eGovernment Interest Group</a:t>
            </a:r>
            <a:br>
              <a:rPr lang="en-US" dirty="0" smtClean="0"/>
            </a:br>
            <a:r>
              <a:rPr lang="en-US" dirty="0" smtClean="0"/>
              <a:t>Launch Workshop</a:t>
            </a:r>
            <a:endParaRPr lang="en-US" dirty="0"/>
          </a:p>
        </p:txBody>
      </p:sp>
      <p:sp>
        <p:nvSpPr>
          <p:cNvPr id="3" name="Subtitle 2"/>
          <p:cNvSpPr>
            <a:spLocks noGrp="1"/>
          </p:cNvSpPr>
          <p:nvPr>
            <p:ph type="subTitle" idx="1"/>
          </p:nvPr>
        </p:nvSpPr>
        <p:spPr/>
        <p:txBody>
          <a:bodyPr/>
          <a:lstStyle/>
          <a:p>
            <a:r>
              <a:rPr lang="en-US" dirty="0" smtClean="0"/>
              <a:t>31 October – 1 November 2011</a:t>
            </a:r>
            <a:endParaRPr lang="en-US" dirty="0"/>
          </a:p>
        </p:txBody>
      </p:sp>
      <p:pic>
        <p:nvPicPr>
          <p:cNvPr id="4" name="Picture 3"/>
          <p:cNvPicPr>
            <a:picLocks noChangeAspect="1"/>
          </p:cNvPicPr>
          <p:nvPr/>
        </p:nvPicPr>
        <p:blipFill>
          <a:blip r:embed="rId2"/>
          <a:stretch>
            <a:fillRect/>
          </a:stretch>
        </p:blipFill>
        <p:spPr>
          <a:xfrm>
            <a:off x="4326552" y="150091"/>
            <a:ext cx="3175000" cy="3048000"/>
          </a:xfrm>
          <a:prstGeom prst="rect">
            <a:avLst/>
          </a:prstGeom>
        </p:spPr>
      </p:pic>
      <p:sp>
        <p:nvSpPr>
          <p:cNvPr id="5" name="Date Placeholder 4"/>
          <p:cNvSpPr>
            <a:spLocks noGrp="1"/>
          </p:cNvSpPr>
          <p:nvPr>
            <p:ph type="dt" sz="half" idx="10"/>
          </p:nvPr>
        </p:nvSpPr>
        <p:spPr/>
        <p:txBody>
          <a:bodyPr/>
          <a:lstStyle/>
          <a:p>
            <a:r>
              <a:rPr lang="en-US" smtClean="0"/>
              <a:t>31 October-1 November 2011</a:t>
            </a:r>
            <a:endParaRPr lang="en-US"/>
          </a:p>
        </p:txBody>
      </p:sp>
    </p:spTree>
    <p:extLst>
      <p:ext uri="{BB962C8B-B14F-4D97-AF65-F5344CB8AC3E}">
        <p14:creationId xmlns:p14="http://schemas.microsoft.com/office/powerpoint/2010/main" val="376990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 </a:t>
            </a:r>
            <a:r>
              <a:rPr lang="en-US" dirty="0" err="1" smtClean="0"/>
              <a:t>eGov</a:t>
            </a:r>
            <a:r>
              <a:rPr lang="en-US" dirty="0" smtClean="0"/>
              <a:t> Intent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W3C eGovernment Interest Group was chartered in June 2008 (re-chartered in June 2011) recognizing that governments throughout the world needed assistance and guidance in achieving the promises of electronic government through technology and the Web.</a:t>
            </a:r>
          </a:p>
          <a:p>
            <a:r>
              <a:rPr lang="en-US" dirty="0" smtClean="0"/>
              <a:t>The </a:t>
            </a:r>
            <a:r>
              <a:rPr lang="en-US" dirty="0"/>
              <a:t>group and its efforts fill a distinct gap in the Web and technology standards space focusing on the unique and diverse needs and issues that governments throughout the developed and developing World face in enabling electronic service and information delivery and providing opportunities for discovery, interaction and participation.</a:t>
            </a:r>
          </a:p>
          <a:p>
            <a:r>
              <a:rPr lang="en-US" dirty="0"/>
              <a:t>This meeting will bring together government officials, computer scientists, civic activists, and academics specializing in both technical and legal eGovernment issues, leaders in the Web standards community, as well as a wide range of companies providing products and services in the government marketplace.</a:t>
            </a:r>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10</a:t>
            </a:fld>
            <a:endParaRPr lang="en-US"/>
          </a:p>
        </p:txBody>
      </p:sp>
    </p:spTree>
    <p:extLst>
      <p:ext uri="{BB962C8B-B14F-4D97-AF65-F5344CB8AC3E}">
        <p14:creationId xmlns:p14="http://schemas.microsoft.com/office/powerpoint/2010/main" val="336319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48200"/>
            <a:ext cx="8153400" cy="1939753"/>
          </a:xfrm>
        </p:spPr>
        <p:txBody>
          <a:bodyPr>
            <a:normAutofit/>
          </a:bodyPr>
          <a:lstStyle/>
          <a:p>
            <a:pPr algn="ctr"/>
            <a:r>
              <a:rPr lang="en-US" dirty="0" smtClean="0"/>
              <a:t>Break (</a:t>
            </a:r>
            <a:r>
              <a:rPr lang="en-US" sz="3200" b="1" dirty="0" smtClean="0"/>
              <a:t>10:</a:t>
            </a:r>
            <a:r>
              <a:rPr lang="en-US" sz="3200" b="1" dirty="0"/>
              <a:t>3</a:t>
            </a:r>
            <a:r>
              <a:rPr lang="en-US" sz="3200" b="1" dirty="0" smtClean="0"/>
              <a:t>0-10:45)</a:t>
            </a:r>
            <a:br>
              <a:rPr lang="en-US" sz="3200" b="1" dirty="0" smtClean="0"/>
            </a:br>
            <a:r>
              <a:rPr lang="en-US" sz="3200" b="1" dirty="0"/>
              <a:t/>
            </a:r>
            <a:br>
              <a:rPr lang="en-US" sz="3200" b="1" dirty="0"/>
            </a:br>
            <a:r>
              <a:rPr lang="en-US" sz="1600" i="1" dirty="0" smtClean="0">
                <a:solidFill>
                  <a:srgbClr val="103154"/>
                </a:solidFill>
              </a:rPr>
              <a:t>Courtesy </a:t>
            </a:r>
            <a:r>
              <a:rPr lang="en-US" sz="1600" i="1" dirty="0">
                <a:hlinkClick r:id="rId2"/>
              </a:rPr>
              <a:t>http://www.ag.gov.au/archived/Sig/images/dale3.</a:t>
            </a:r>
            <a:r>
              <a:rPr lang="en-US" sz="1600" i="1" dirty="0" smtClean="0">
                <a:hlinkClick r:id="rId2"/>
              </a:rPr>
              <a:t>jpg</a:t>
            </a:r>
            <a:r>
              <a:rPr lang="en-US" sz="1600" i="1" dirty="0" smtClean="0"/>
              <a:t> </a:t>
            </a:r>
            <a:endParaRPr lang="en-US" sz="1600" i="1" dirty="0">
              <a:solidFill>
                <a:srgbClr val="103154"/>
              </a:solidFill>
            </a:endParaRPr>
          </a:p>
        </p:txBody>
      </p:sp>
      <p:pic>
        <p:nvPicPr>
          <p:cNvPr id="3" name="Picture 2"/>
          <p:cNvPicPr>
            <a:picLocks noChangeAspect="1"/>
          </p:cNvPicPr>
          <p:nvPr/>
        </p:nvPicPr>
        <p:blipFill>
          <a:blip r:embed="rId3"/>
          <a:stretch>
            <a:fillRect/>
          </a:stretch>
        </p:blipFill>
        <p:spPr>
          <a:xfrm>
            <a:off x="2478646" y="23740"/>
            <a:ext cx="4110509" cy="4590068"/>
          </a:xfrm>
          <a:prstGeom prst="rect">
            <a:avLst/>
          </a:prstGeom>
        </p:spPr>
      </p:pic>
      <p:sp>
        <p:nvSpPr>
          <p:cNvPr id="2" name="Date Placeholder 1"/>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784442D2-6EC0-47EE-B633-BA0A345679BF}" type="slidenum">
              <a:rPr lang="en-US" smtClean="0"/>
              <a:pPr/>
              <a:t>11</a:t>
            </a:fld>
            <a:endParaRPr lang="en-US"/>
          </a:p>
        </p:txBody>
      </p:sp>
    </p:spTree>
    <p:extLst>
      <p:ext uri="{BB962C8B-B14F-4D97-AF65-F5344CB8AC3E}">
        <p14:creationId xmlns:p14="http://schemas.microsoft.com/office/powerpoint/2010/main" val="82241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Thoughts (10:45-11:</a:t>
            </a:r>
            <a:r>
              <a:rPr lang="en-US" dirty="0"/>
              <a:t>3</a:t>
            </a:r>
            <a:r>
              <a:rPr lang="en-US" dirty="0" smtClean="0"/>
              <a:t>0)</a:t>
            </a:r>
            <a:endParaRPr lang="en-US" dirty="0"/>
          </a:p>
        </p:txBody>
      </p:sp>
      <p:sp>
        <p:nvSpPr>
          <p:cNvPr id="3" name="Content Placeholder 2"/>
          <p:cNvSpPr>
            <a:spLocks noGrp="1"/>
          </p:cNvSpPr>
          <p:nvPr>
            <p:ph idx="1"/>
          </p:nvPr>
        </p:nvSpPr>
        <p:spPr/>
        <p:txBody>
          <a:bodyPr>
            <a:normAutofit/>
          </a:bodyPr>
          <a:lstStyle/>
          <a:p>
            <a:r>
              <a:rPr lang="en-US" sz="2400" b="1" dirty="0" smtClean="0"/>
              <a:t>View </a:t>
            </a:r>
            <a:r>
              <a:rPr lang="en-US" sz="2400" b="1" dirty="0"/>
              <a:t>from the Government and </a:t>
            </a:r>
            <a:r>
              <a:rPr lang="en-US" sz="2400" b="1" dirty="0" smtClean="0"/>
              <a:t>Stakeholders</a:t>
            </a:r>
            <a:endParaRPr lang="en-US" sz="2400" b="1" dirty="0"/>
          </a:p>
          <a:p>
            <a:pPr lvl="1"/>
            <a:r>
              <a:rPr lang="pt-BR" b="1" dirty="0" smtClean="0">
                <a:hlinkClick r:id="rId2"/>
              </a:rPr>
              <a:t>Knowledge Foundation:  http</a:t>
            </a:r>
            <a:r>
              <a:rPr lang="pt-BR" b="1" dirty="0">
                <a:hlinkClick r:id="rId2"/>
              </a:rPr>
              <a:t>://vimeo.com/</a:t>
            </a:r>
            <a:r>
              <a:rPr lang="pt-BR" b="1" dirty="0" smtClean="0">
                <a:hlinkClick r:id="rId2"/>
              </a:rPr>
              <a:t>21711338</a:t>
            </a:r>
            <a:r>
              <a:rPr lang="pt-BR" b="1" dirty="0" smtClean="0"/>
              <a:t> </a:t>
            </a:r>
            <a:endParaRPr lang="en-US" b="1" dirty="0" smtClean="0"/>
          </a:p>
          <a:p>
            <a:pPr lvl="1"/>
            <a:r>
              <a:rPr lang="en-US" b="1" dirty="0" smtClean="0">
                <a:hlinkClick r:id="rId3"/>
              </a:rPr>
              <a:t>European Commissioner VP Kroes:  http</a:t>
            </a:r>
            <a:r>
              <a:rPr lang="en-US" b="1" dirty="0">
                <a:hlinkClick r:id="rId3"/>
              </a:rPr>
              <a:t>://www.youtube.com/watch?feature=player_embedded&amp;v=</a:t>
            </a:r>
            <a:r>
              <a:rPr lang="en-US" b="1" dirty="0" smtClean="0">
                <a:hlinkClick r:id="rId3"/>
              </a:rPr>
              <a:t>gBUpUD4l1Wo</a:t>
            </a:r>
            <a:endParaRPr lang="en-US" b="1" dirty="0" smtClean="0"/>
          </a:p>
          <a:p>
            <a:pPr lvl="1"/>
            <a:r>
              <a:rPr lang="en-US" b="1" dirty="0" smtClean="0"/>
              <a:t>What </a:t>
            </a:r>
            <a:r>
              <a:rPr lang="en-US" b="1" dirty="0"/>
              <a:t>Is More </a:t>
            </a:r>
            <a:r>
              <a:rPr lang="en-US" b="1" dirty="0" smtClean="0"/>
              <a:t>Important?</a:t>
            </a:r>
            <a:endParaRPr lang="en-US" b="1" dirty="0"/>
          </a:p>
          <a:p>
            <a:pPr lvl="1"/>
            <a:r>
              <a:rPr lang="en-US" b="1" dirty="0" smtClean="0"/>
              <a:t>What </a:t>
            </a:r>
            <a:r>
              <a:rPr lang="en-US" b="1" dirty="0"/>
              <a:t>Is </a:t>
            </a:r>
            <a:r>
              <a:rPr lang="en-US" b="1" dirty="0" smtClean="0"/>
              <a:t>Missing?</a:t>
            </a:r>
            <a:endParaRPr lang="en-US" b="1" dirty="0"/>
          </a:p>
          <a:p>
            <a:pPr lvl="1"/>
            <a:r>
              <a:rPr lang="en-US" b="1" dirty="0" smtClean="0"/>
              <a:t>What </a:t>
            </a:r>
            <a:r>
              <a:rPr lang="en-US" b="1" dirty="0"/>
              <a:t>the Future Could Bring to </a:t>
            </a:r>
            <a:r>
              <a:rPr lang="en-US" b="1" dirty="0" err="1" smtClean="0"/>
              <a:t>eGov</a:t>
            </a:r>
            <a:r>
              <a:rPr lang="en-US" b="1" dirty="0" smtClean="0"/>
              <a:t>?</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12</a:t>
            </a:fld>
            <a:endParaRPr lang="en-US"/>
          </a:p>
        </p:txBody>
      </p:sp>
    </p:spTree>
    <p:extLst>
      <p:ext uri="{BB962C8B-B14F-4D97-AF65-F5344CB8AC3E}">
        <p14:creationId xmlns:p14="http://schemas.microsoft.com/office/powerpoint/2010/main" val="14776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956354" cy="1143000"/>
          </a:xfrm>
        </p:spPr>
        <p:txBody>
          <a:bodyPr>
            <a:normAutofit fontScale="90000"/>
          </a:bodyPr>
          <a:lstStyle/>
          <a:p>
            <a:r>
              <a:rPr lang="en-US" sz="4000" b="1" dirty="0"/>
              <a:t>Reports from </a:t>
            </a:r>
            <a:r>
              <a:rPr lang="en-US" sz="4000" b="1" dirty="0" smtClean="0"/>
              <a:t>Open </a:t>
            </a:r>
            <a:r>
              <a:rPr lang="en-US" sz="4000" b="1" dirty="0"/>
              <a:t>Government Data </a:t>
            </a:r>
            <a:r>
              <a:rPr lang="en-US" sz="4000" b="1" dirty="0" smtClean="0"/>
              <a:t>Camp (11:30-12:</a:t>
            </a:r>
            <a:r>
              <a:rPr lang="en-US" sz="4000" b="1" dirty="0"/>
              <a:t>3</a:t>
            </a:r>
            <a:r>
              <a:rPr lang="en-US" sz="4000" b="1" dirty="0" smtClean="0"/>
              <a:t>0)</a:t>
            </a:r>
            <a:r>
              <a:rPr lang="en-US" sz="4000" dirty="0" smtClean="0"/>
              <a:t> </a:t>
            </a:r>
            <a:endParaRPr lang="en-US" dirty="0"/>
          </a:p>
        </p:txBody>
      </p:sp>
      <p:sp>
        <p:nvSpPr>
          <p:cNvPr id="3" name="Content Placeholder 2"/>
          <p:cNvSpPr>
            <a:spLocks noGrp="1"/>
          </p:cNvSpPr>
          <p:nvPr>
            <p:ph idx="1"/>
          </p:nvPr>
        </p:nvSpPr>
        <p:spPr/>
        <p:txBody>
          <a:bodyPr/>
          <a:lstStyle/>
          <a:p>
            <a:r>
              <a:rPr lang="en-US" sz="2400" dirty="0" smtClean="0"/>
              <a:t>All participants join in who attended OGD Camp in  Warsaw</a:t>
            </a:r>
            <a:r>
              <a:rPr lang="en-US" dirty="0"/>
              <a:t> </a:t>
            </a:r>
            <a:r>
              <a:rPr lang="en-US" dirty="0" smtClean="0"/>
              <a:t>to highlight</a:t>
            </a:r>
          </a:p>
          <a:p>
            <a:pPr lvl="1"/>
            <a:r>
              <a:rPr lang="en-US" dirty="0" smtClean="0"/>
              <a:t>Key </a:t>
            </a:r>
            <a:r>
              <a:rPr lang="en-US" dirty="0" err="1" smtClean="0"/>
              <a:t>learnings</a:t>
            </a:r>
            <a:endParaRPr lang="en-US" dirty="0" smtClean="0"/>
          </a:p>
          <a:p>
            <a:pPr lvl="1"/>
            <a:r>
              <a:rPr lang="en-US" dirty="0" smtClean="0"/>
              <a:t>Best ideas and implementations</a:t>
            </a:r>
          </a:p>
          <a:p>
            <a:pPr lvl="1"/>
            <a:r>
              <a:rPr lang="en-US" dirty="0" smtClean="0"/>
              <a:t>Biggest challenges</a:t>
            </a:r>
          </a:p>
          <a:p>
            <a:pPr lvl="1"/>
            <a:r>
              <a:rPr lang="en-US" dirty="0" smtClean="0"/>
              <a:t>Biggest opportunities</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13</a:t>
            </a:fld>
            <a:endParaRPr lang="en-US"/>
          </a:p>
        </p:txBody>
      </p:sp>
    </p:spTree>
    <p:extLst>
      <p:ext uri="{BB962C8B-B14F-4D97-AF65-F5344CB8AC3E}">
        <p14:creationId xmlns:p14="http://schemas.microsoft.com/office/powerpoint/2010/main" val="13304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12:30-14:00</a:t>
            </a:r>
            <a:endParaRPr lang="en-US" dirty="0"/>
          </a:p>
        </p:txBody>
      </p:sp>
      <p:pic>
        <p:nvPicPr>
          <p:cNvPr id="4" name="Picture 3"/>
          <p:cNvPicPr>
            <a:picLocks noChangeAspect="1"/>
          </p:cNvPicPr>
          <p:nvPr/>
        </p:nvPicPr>
        <p:blipFill>
          <a:blip r:embed="rId2"/>
          <a:stretch>
            <a:fillRect/>
          </a:stretch>
        </p:blipFill>
        <p:spPr>
          <a:xfrm>
            <a:off x="1175088" y="1725231"/>
            <a:ext cx="6445163" cy="4833873"/>
          </a:xfrm>
          <a:prstGeom prst="rect">
            <a:avLst/>
          </a:prstGeom>
        </p:spPr>
      </p:pic>
      <p:sp>
        <p:nvSpPr>
          <p:cNvPr id="5" name="Date Placeholder 4"/>
          <p:cNvSpPr>
            <a:spLocks noGrp="1"/>
          </p:cNvSpPr>
          <p:nvPr>
            <p:ph type="dt" sz="half" idx="10"/>
          </p:nvPr>
        </p:nvSpPr>
        <p:spPr/>
        <p:txBody>
          <a:bodyPr/>
          <a:lstStyle/>
          <a:p>
            <a:r>
              <a:rPr lang="en-US" smtClean="0"/>
              <a:t>31 October-1 November 2011</a:t>
            </a:r>
            <a:endParaRPr lang="en-US"/>
          </a:p>
        </p:txBody>
      </p:sp>
      <p:sp>
        <p:nvSpPr>
          <p:cNvPr id="6" name="Slide Number Placeholder 5"/>
          <p:cNvSpPr>
            <a:spLocks noGrp="1"/>
          </p:cNvSpPr>
          <p:nvPr>
            <p:ph type="sldNum" sz="quarter" idx="12"/>
          </p:nvPr>
        </p:nvSpPr>
        <p:spPr/>
        <p:txBody>
          <a:bodyPr/>
          <a:lstStyle/>
          <a:p>
            <a:fld id="{61F84E61-BFA6-4150-9FE3-AA0C8F288190}" type="slidenum">
              <a:rPr lang="en-US" smtClean="0"/>
              <a:pPr/>
              <a:t>14</a:t>
            </a:fld>
            <a:endParaRPr lang="en-US"/>
          </a:p>
        </p:txBody>
      </p:sp>
    </p:spTree>
    <p:extLst>
      <p:ext uri="{BB962C8B-B14F-4D97-AF65-F5344CB8AC3E}">
        <p14:creationId xmlns:p14="http://schemas.microsoft.com/office/powerpoint/2010/main" val="276691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normAutofit/>
          </a:bodyPr>
          <a:lstStyle/>
          <a:p>
            <a:pPr marL="342900" lvl="1" indent="-342900">
              <a:spcBef>
                <a:spcPts val="2000"/>
              </a:spcBef>
            </a:pPr>
            <a:r>
              <a:rPr lang="en-US" sz="2400" dirty="0"/>
              <a:t>What is your favorite website and why</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220471" y="5104180"/>
            <a:ext cx="1498017" cy="1498017"/>
          </a:xfrm>
          <a:prstGeom prst="rect">
            <a:avLst/>
          </a:prstGeom>
        </p:spPr>
      </p:pic>
      <p:sp>
        <p:nvSpPr>
          <p:cNvPr id="5" name="Date Placeholder 4"/>
          <p:cNvSpPr>
            <a:spLocks noGrp="1"/>
          </p:cNvSpPr>
          <p:nvPr>
            <p:ph type="dt" sz="half" idx="10"/>
          </p:nvPr>
        </p:nvSpPr>
        <p:spPr/>
        <p:txBody>
          <a:bodyPr/>
          <a:lstStyle/>
          <a:p>
            <a:r>
              <a:rPr lang="en-US" smtClean="0"/>
              <a:t>31 October-1 November 2011</a:t>
            </a:r>
            <a:endParaRPr lang="en-US"/>
          </a:p>
        </p:txBody>
      </p:sp>
      <p:sp>
        <p:nvSpPr>
          <p:cNvPr id="6" name="Slide Number Placeholder 5"/>
          <p:cNvSpPr>
            <a:spLocks noGrp="1"/>
          </p:cNvSpPr>
          <p:nvPr>
            <p:ph type="sldNum" sz="quarter" idx="12"/>
          </p:nvPr>
        </p:nvSpPr>
        <p:spPr/>
        <p:txBody>
          <a:bodyPr/>
          <a:lstStyle/>
          <a:p>
            <a:fld id="{61F84E61-BFA6-4150-9FE3-AA0C8F288190}" type="slidenum">
              <a:rPr lang="en-US" smtClean="0"/>
              <a:pPr/>
              <a:t>15</a:t>
            </a:fld>
            <a:endParaRPr lang="en-US"/>
          </a:p>
        </p:txBody>
      </p:sp>
    </p:spTree>
    <p:extLst>
      <p:ext uri="{BB962C8B-B14F-4D97-AF65-F5344CB8AC3E}">
        <p14:creationId xmlns:p14="http://schemas.microsoft.com/office/powerpoint/2010/main" val="2815715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956354" cy="1143000"/>
          </a:xfrm>
        </p:spPr>
        <p:txBody>
          <a:bodyPr>
            <a:normAutofit fontScale="90000"/>
          </a:bodyPr>
          <a:lstStyle/>
          <a:p>
            <a:r>
              <a:rPr lang="en-US" sz="4000" b="1" dirty="0"/>
              <a:t>Reports from </a:t>
            </a:r>
            <a:r>
              <a:rPr lang="en-US" sz="4000" b="1" dirty="0" smtClean="0"/>
              <a:t>World Bank and WWW Foundation (14:00-14:</a:t>
            </a:r>
            <a:r>
              <a:rPr lang="en-US" sz="4000" b="1" dirty="0"/>
              <a:t>3</a:t>
            </a:r>
            <a:r>
              <a:rPr lang="en-US" sz="4000" b="1" dirty="0" smtClean="0"/>
              <a:t>0)</a:t>
            </a:r>
            <a:r>
              <a:rPr lang="en-US" sz="4000" dirty="0" smtClean="0"/>
              <a:t> </a:t>
            </a:r>
            <a:endParaRPr lang="en-US" dirty="0"/>
          </a:p>
        </p:txBody>
      </p:sp>
      <p:sp>
        <p:nvSpPr>
          <p:cNvPr id="3" name="Content Placeholder 2"/>
          <p:cNvSpPr>
            <a:spLocks noGrp="1"/>
          </p:cNvSpPr>
          <p:nvPr>
            <p:ph idx="1"/>
          </p:nvPr>
        </p:nvSpPr>
        <p:spPr/>
        <p:txBody>
          <a:bodyPr/>
          <a:lstStyle/>
          <a:p>
            <a:r>
              <a:rPr lang="en-US" sz="2400" dirty="0" smtClean="0"/>
              <a:t>Jose Alonso on World Bank and WWW Foundation activities and charters</a:t>
            </a:r>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16</a:t>
            </a:fld>
            <a:endParaRPr lang="en-US"/>
          </a:p>
        </p:txBody>
      </p:sp>
    </p:spTree>
    <p:extLst>
      <p:ext uri="{BB962C8B-B14F-4D97-AF65-F5344CB8AC3E}">
        <p14:creationId xmlns:p14="http://schemas.microsoft.com/office/powerpoint/2010/main" val="42320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Open Government Data Practices and </a:t>
            </a:r>
            <a:r>
              <a:rPr lang="en-US" sz="4000" b="1" dirty="0" smtClean="0"/>
              <a:t>Policies (14:</a:t>
            </a:r>
            <a:r>
              <a:rPr lang="en-US" sz="4000" b="1" dirty="0"/>
              <a:t>3</a:t>
            </a:r>
            <a:r>
              <a:rPr lang="en-US" sz="4000" b="1" dirty="0" smtClean="0"/>
              <a:t>0-16:30)</a:t>
            </a:r>
            <a:endParaRPr lang="en-US" dirty="0"/>
          </a:p>
        </p:txBody>
      </p:sp>
      <p:sp>
        <p:nvSpPr>
          <p:cNvPr id="3" name="Content Placeholder 2"/>
          <p:cNvSpPr>
            <a:spLocks noGrp="1"/>
          </p:cNvSpPr>
          <p:nvPr>
            <p:ph idx="1"/>
          </p:nvPr>
        </p:nvSpPr>
        <p:spPr/>
        <p:txBody>
          <a:bodyPr/>
          <a:lstStyle/>
          <a:p>
            <a:r>
              <a:rPr lang="en-US" sz="2400" dirty="0" smtClean="0"/>
              <a:t>Chair</a:t>
            </a:r>
            <a:r>
              <a:rPr lang="en-US" sz="2400" dirty="0"/>
              <a:t>: Hadley </a:t>
            </a:r>
            <a:r>
              <a:rPr lang="en-US" sz="2400" dirty="0" err="1" smtClean="0"/>
              <a:t>Beeman</a:t>
            </a:r>
            <a:endParaRPr lang="en-US" sz="2400" dirty="0" smtClean="0"/>
          </a:p>
          <a:p>
            <a:r>
              <a:rPr lang="en-US" sz="2400" dirty="0" smtClean="0"/>
              <a:t>Presentations from everyone present about their activities</a:t>
            </a:r>
            <a:endParaRPr lang="en-US" sz="2400" dirty="0"/>
          </a:p>
          <a:p>
            <a:endParaRPr lang="en-US" sz="2400"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17</a:t>
            </a:fld>
            <a:endParaRPr lang="en-US"/>
          </a:p>
        </p:txBody>
      </p:sp>
    </p:spTree>
    <p:extLst>
      <p:ext uri="{BB962C8B-B14F-4D97-AF65-F5344CB8AC3E}">
        <p14:creationId xmlns:p14="http://schemas.microsoft.com/office/powerpoint/2010/main" val="26925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 Forecast App from Gannon Dick</a:t>
            </a:r>
            <a:endParaRPr lang="en-US" dirty="0"/>
          </a:p>
        </p:txBody>
      </p:sp>
      <p:sp>
        <p:nvSpPr>
          <p:cNvPr id="3" name="Content Placeholder 2"/>
          <p:cNvSpPr>
            <a:spLocks noGrp="1"/>
          </p:cNvSpPr>
          <p:nvPr>
            <p:ph idx="1"/>
          </p:nvPr>
        </p:nvSpPr>
        <p:spPr>
          <a:xfrm>
            <a:off x="779463" y="1949823"/>
            <a:ext cx="7583488" cy="4512153"/>
          </a:xfrm>
        </p:spPr>
        <p:txBody>
          <a:bodyPr>
            <a:normAutofit fontScale="62500" lnSpcReduction="20000"/>
          </a:bodyPr>
          <a:lstStyle/>
          <a:p>
            <a:r>
              <a:rPr lang="en-US" dirty="0"/>
              <a:t>The weather forecast is now in the 7 day window, so I'll put the weather part of my "Personal Regional Address Book of Public Sector Information"[1] web application live.  The data coverage area is Santa Clara County, CA.  For the very short term of TPAC, only some of the links work on the website, but everything works on a local copy (in </a:t>
            </a:r>
            <a:r>
              <a:rPr lang="en-US" dirty="0" err="1"/>
              <a:t>TPAC.zip</a:t>
            </a:r>
            <a:r>
              <a:rPr lang="en-US" dirty="0"/>
              <a:t>).  The purpose is to give small developers hints for direct access methods to the data without a Private Sector Gatekeeper.  The subject is more interesting lately with the successful launch of a European navigation satellite</a:t>
            </a:r>
            <a:r>
              <a:rPr lang="en-US" dirty="0" smtClean="0"/>
              <a:t>.</a:t>
            </a:r>
            <a:endParaRPr lang="en-US" dirty="0"/>
          </a:p>
          <a:p>
            <a:pPr lvl="1"/>
            <a:r>
              <a:rPr lang="en-US" dirty="0"/>
              <a:t>The page includes links for Public Sector Information, </a:t>
            </a:r>
            <a:r>
              <a:rPr lang="en-US" dirty="0" smtClean="0"/>
              <a:t>including</a:t>
            </a:r>
            <a:endParaRPr lang="en-US" dirty="0"/>
          </a:p>
          <a:p>
            <a:pPr lvl="1"/>
            <a:r>
              <a:rPr lang="en-US" dirty="0" smtClean="0"/>
              <a:t>Merged </a:t>
            </a:r>
            <a:r>
              <a:rPr lang="en-US" dirty="0"/>
              <a:t>Weather and Sun (Civil Twilight) Forecasts.  In the US, the Authorities do not merge these, or have not gotten around to it yet.  It is a logical thing to do since the data is both Multi-National (as in many Nations) and International (everywhere in between, including the "High Seas"[2]).  The merged format (into </a:t>
            </a:r>
            <a:r>
              <a:rPr lang="en-US" dirty="0" err="1"/>
              <a:t>dwml</a:t>
            </a:r>
            <a:r>
              <a:rPr lang="en-US" dirty="0"/>
              <a:t> weather) has XSD validation (the revised schema is in the </a:t>
            </a:r>
            <a:r>
              <a:rPr lang="en-US" dirty="0" err="1"/>
              <a:t>TPAC.zip</a:t>
            </a:r>
            <a:r>
              <a:rPr lang="en-US" dirty="0"/>
              <a:t> file).  There is more weather data available, temperatures, probabilities of precipitation, etc. besides the text forecast </a:t>
            </a:r>
            <a:r>
              <a:rPr lang="en-US" dirty="0" smtClean="0"/>
              <a:t>shown.</a:t>
            </a:r>
          </a:p>
          <a:p>
            <a:pPr lvl="1"/>
            <a:r>
              <a:rPr lang="en-US" dirty="0" smtClean="0"/>
              <a:t>Santa </a:t>
            </a:r>
            <a:r>
              <a:rPr lang="en-US" dirty="0"/>
              <a:t>Clara County runs a Foreign Trade Zone.  Information on the FTZ as well as UN LOCODE data for California is </a:t>
            </a:r>
            <a:r>
              <a:rPr lang="en-US" dirty="0" smtClean="0"/>
              <a:t>provided.</a:t>
            </a:r>
          </a:p>
          <a:p>
            <a:pPr lvl="2"/>
            <a:r>
              <a:rPr lang="en-US" dirty="0" smtClean="0"/>
              <a:t>Links </a:t>
            </a:r>
            <a:r>
              <a:rPr lang="en-US" dirty="0"/>
              <a:t>to datasets of Points of Interest are provided in the following categories ... (Natural Features, Civil Features, Schools and Water Quality Monitoring Stations</a:t>
            </a:r>
            <a:r>
              <a:rPr lang="en-US" dirty="0" smtClean="0"/>
              <a:t>)</a:t>
            </a:r>
          </a:p>
          <a:p>
            <a:pPr lvl="2"/>
            <a:r>
              <a:rPr lang="en-US" dirty="0" smtClean="0"/>
              <a:t>Current </a:t>
            </a:r>
            <a:r>
              <a:rPr lang="en-US" dirty="0"/>
              <a:t>Air Quality status for Santa Clara </a:t>
            </a:r>
            <a:r>
              <a:rPr lang="en-US" dirty="0" smtClean="0"/>
              <a:t>County.</a:t>
            </a:r>
          </a:p>
          <a:p>
            <a:pPr lvl="2"/>
            <a:r>
              <a:rPr lang="en-US" dirty="0"/>
              <a:t>D</a:t>
            </a:r>
            <a:r>
              <a:rPr lang="en-US" dirty="0" smtClean="0"/>
              <a:t>irect </a:t>
            </a:r>
            <a:r>
              <a:rPr lang="en-US" dirty="0"/>
              <a:t>links to population data and social statistics for California, Santa Clara County and the City of Santa Clara (San Jose is the County Seat)</a:t>
            </a:r>
            <a:r>
              <a:rPr lang="en-US" dirty="0" smtClean="0"/>
              <a:t>.</a:t>
            </a:r>
            <a:endParaRPr lang="en-US" dirty="0"/>
          </a:p>
          <a:p>
            <a:r>
              <a:rPr lang="en-US" dirty="0">
                <a:hlinkClick r:id="rId2"/>
              </a:rPr>
              <a:t>http://www.rustprivacy.org/2011/phase/tpac2011</a:t>
            </a:r>
            <a:r>
              <a:rPr lang="en-US" dirty="0" smtClean="0">
                <a:hlinkClick r:id="rId2"/>
              </a:rPr>
              <a:t>/</a:t>
            </a:r>
            <a:endParaRPr lang="en-US" dirty="0" smtClean="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18</a:t>
            </a:fld>
            <a:endParaRPr lang="en-US"/>
          </a:p>
        </p:txBody>
      </p:sp>
    </p:spTree>
    <p:extLst>
      <p:ext uri="{BB962C8B-B14F-4D97-AF65-F5344CB8AC3E}">
        <p14:creationId xmlns:p14="http://schemas.microsoft.com/office/powerpoint/2010/main" val="350869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nn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88" y="360336"/>
            <a:ext cx="7394023" cy="6248707"/>
          </a:xfrm>
          <a:prstGeom prst="rect">
            <a:avLst/>
          </a:prstGeom>
        </p:spPr>
      </p:pic>
      <p:sp>
        <p:nvSpPr>
          <p:cNvPr id="7" name="Date Placeholder 6"/>
          <p:cNvSpPr>
            <a:spLocks noGrp="1"/>
          </p:cNvSpPr>
          <p:nvPr>
            <p:ph type="dt" sz="half" idx="10"/>
          </p:nvPr>
        </p:nvSpPr>
        <p:spPr/>
        <p:txBody>
          <a:bodyPr/>
          <a:lstStyle/>
          <a:p>
            <a:r>
              <a:rPr lang="en-US" smtClean="0"/>
              <a:t>31 October-1 November 2011</a:t>
            </a:r>
            <a:endParaRPr lang="en-US"/>
          </a:p>
        </p:txBody>
      </p:sp>
      <p:sp>
        <p:nvSpPr>
          <p:cNvPr id="8" name="Slide Number Placeholder 7"/>
          <p:cNvSpPr>
            <a:spLocks noGrp="1"/>
          </p:cNvSpPr>
          <p:nvPr>
            <p:ph type="sldNum" sz="quarter" idx="12"/>
          </p:nvPr>
        </p:nvSpPr>
        <p:spPr/>
        <p:txBody>
          <a:bodyPr/>
          <a:lstStyle/>
          <a:p>
            <a:fld id="{61F84E61-BFA6-4150-9FE3-AA0C8F288190}" type="slidenum">
              <a:rPr lang="en-US" smtClean="0"/>
              <a:pPr/>
              <a:t>19</a:t>
            </a:fld>
            <a:endParaRPr lang="en-US"/>
          </a:p>
        </p:txBody>
      </p:sp>
    </p:spTree>
    <p:extLst>
      <p:ext uri="{BB962C8B-B14F-4D97-AF65-F5344CB8AC3E}">
        <p14:creationId xmlns:p14="http://schemas.microsoft.com/office/powerpoint/2010/main" val="75258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Monday 31 October</a:t>
            </a:r>
            <a:endParaRPr lang="en-US" dirty="0"/>
          </a:p>
        </p:txBody>
      </p:sp>
      <p:sp>
        <p:nvSpPr>
          <p:cNvPr id="3" name="Content Placeholder 2"/>
          <p:cNvSpPr>
            <a:spLocks noGrp="1"/>
          </p:cNvSpPr>
          <p:nvPr>
            <p:ph idx="1"/>
          </p:nvPr>
        </p:nvSpPr>
        <p:spPr>
          <a:xfrm>
            <a:off x="779462" y="1949824"/>
            <a:ext cx="7858669" cy="4007224"/>
          </a:xfrm>
        </p:spPr>
        <p:txBody>
          <a:bodyPr>
            <a:noAutofit/>
          </a:bodyPr>
          <a:lstStyle/>
          <a:p>
            <a:pPr>
              <a:spcBef>
                <a:spcPts val="800"/>
              </a:spcBef>
            </a:pPr>
            <a:r>
              <a:rPr lang="en-US" sz="1800" b="1" dirty="0" smtClean="0"/>
              <a:t>09:00</a:t>
            </a:r>
            <a:r>
              <a:rPr lang="en-US" sz="1800" b="1" dirty="0"/>
              <a:t>-</a:t>
            </a:r>
            <a:r>
              <a:rPr lang="en-US" sz="1800" b="1" dirty="0" smtClean="0"/>
              <a:t>09:30</a:t>
            </a:r>
            <a:r>
              <a:rPr lang="en-US" sz="1800" dirty="0" smtClean="0"/>
              <a:t> </a:t>
            </a:r>
            <a:r>
              <a:rPr lang="en-US" sz="1800" dirty="0"/>
              <a:t>- </a:t>
            </a:r>
            <a:r>
              <a:rPr lang="en-US" sz="1800" b="1" dirty="0"/>
              <a:t>Introductions by Participants and </a:t>
            </a:r>
            <a:r>
              <a:rPr lang="en-US" sz="1800" b="1" dirty="0" smtClean="0"/>
              <a:t>Observers</a:t>
            </a:r>
            <a:endParaRPr lang="en-US" sz="1800" dirty="0"/>
          </a:p>
          <a:p>
            <a:pPr>
              <a:spcBef>
                <a:spcPts val="800"/>
              </a:spcBef>
            </a:pPr>
            <a:r>
              <a:rPr lang="en-US" sz="1800" b="1" dirty="0" smtClean="0"/>
              <a:t>09:30</a:t>
            </a:r>
            <a:r>
              <a:rPr lang="en-US" sz="1800" b="1" dirty="0"/>
              <a:t>-</a:t>
            </a:r>
            <a:r>
              <a:rPr lang="en-US" sz="1800" b="1" dirty="0" smtClean="0"/>
              <a:t>10:00</a:t>
            </a:r>
            <a:r>
              <a:rPr lang="en-US" sz="1800" dirty="0" smtClean="0"/>
              <a:t> </a:t>
            </a:r>
            <a:r>
              <a:rPr lang="en-US" sz="1800" dirty="0"/>
              <a:t>- </a:t>
            </a:r>
            <a:r>
              <a:rPr lang="en-US" sz="1800" b="1" dirty="0"/>
              <a:t>Introductions and Goals of the </a:t>
            </a:r>
            <a:r>
              <a:rPr lang="en-US" sz="1800" b="1" dirty="0" smtClean="0"/>
              <a:t>Meeting</a:t>
            </a:r>
          </a:p>
          <a:p>
            <a:pPr>
              <a:spcBef>
                <a:spcPts val="800"/>
              </a:spcBef>
            </a:pPr>
            <a:r>
              <a:rPr lang="en-US" sz="1800" b="1" dirty="0"/>
              <a:t>10:00-10:30</a:t>
            </a:r>
            <a:r>
              <a:rPr lang="en-US" sz="1800" dirty="0"/>
              <a:t> - </a:t>
            </a:r>
            <a:r>
              <a:rPr lang="en-US" sz="1800" b="1" dirty="0" smtClean="0"/>
              <a:t>View </a:t>
            </a:r>
            <a:r>
              <a:rPr lang="en-US" sz="1800" b="1" dirty="0"/>
              <a:t>from the Government and Stakeholders, What Is More Important, What Is Missing, What the Future Could Bring to </a:t>
            </a:r>
            <a:r>
              <a:rPr lang="en-US" sz="1800" b="1" dirty="0" err="1" smtClean="0"/>
              <a:t>eGov</a:t>
            </a:r>
            <a:endParaRPr lang="en-US" sz="1800" dirty="0"/>
          </a:p>
          <a:p>
            <a:pPr>
              <a:spcBef>
                <a:spcPts val="800"/>
              </a:spcBef>
            </a:pPr>
            <a:r>
              <a:rPr lang="en-US" sz="1800" b="1" dirty="0"/>
              <a:t>10:30-10:45 - </a:t>
            </a:r>
            <a:r>
              <a:rPr lang="en-US" sz="1800" b="1" i="1" dirty="0"/>
              <a:t>Break</a:t>
            </a:r>
            <a:endParaRPr lang="en-US" sz="1800" dirty="0"/>
          </a:p>
          <a:p>
            <a:pPr>
              <a:spcBef>
                <a:spcPts val="800"/>
              </a:spcBef>
            </a:pPr>
            <a:r>
              <a:rPr lang="en-US" sz="1800" b="1" dirty="0" smtClean="0"/>
              <a:t>10:45-12:30</a:t>
            </a:r>
            <a:r>
              <a:rPr lang="en-US" sz="1800" dirty="0" smtClean="0"/>
              <a:t> </a:t>
            </a:r>
            <a:r>
              <a:rPr lang="en-US" sz="1800" dirty="0"/>
              <a:t>- </a:t>
            </a:r>
            <a:r>
              <a:rPr lang="en-US" sz="1800" b="1" dirty="0"/>
              <a:t>Reports from </a:t>
            </a:r>
            <a:r>
              <a:rPr lang="en-US" sz="1800" b="1" dirty="0" smtClean="0"/>
              <a:t>Open </a:t>
            </a:r>
            <a:r>
              <a:rPr lang="en-US" sz="1800" b="1" dirty="0"/>
              <a:t>Government Data </a:t>
            </a:r>
            <a:r>
              <a:rPr lang="en-US" sz="1800" b="1" dirty="0" smtClean="0"/>
              <a:t>Camp</a:t>
            </a:r>
            <a:endParaRPr lang="en-US" sz="1800" dirty="0"/>
          </a:p>
          <a:p>
            <a:pPr>
              <a:spcBef>
                <a:spcPts val="800"/>
              </a:spcBef>
            </a:pPr>
            <a:r>
              <a:rPr lang="en-US" sz="1800" b="1" dirty="0" smtClean="0"/>
              <a:t>12</a:t>
            </a:r>
            <a:r>
              <a:rPr lang="en-US" sz="1800" b="1" dirty="0"/>
              <a:t>:</a:t>
            </a:r>
            <a:r>
              <a:rPr lang="en-US" sz="1800" b="1" dirty="0" smtClean="0"/>
              <a:t>30</a:t>
            </a:r>
            <a:r>
              <a:rPr lang="en-US" sz="1800" b="1" dirty="0"/>
              <a:t>-</a:t>
            </a:r>
            <a:r>
              <a:rPr lang="en-US" sz="1800" b="1" dirty="0" smtClean="0"/>
              <a:t>14</a:t>
            </a:r>
            <a:r>
              <a:rPr lang="en-US" sz="1800" b="1" dirty="0"/>
              <a:t>:</a:t>
            </a:r>
            <a:r>
              <a:rPr lang="en-US" sz="1800" b="1" dirty="0" smtClean="0"/>
              <a:t>00 </a:t>
            </a:r>
            <a:r>
              <a:rPr lang="en-US" sz="1800" b="1" dirty="0"/>
              <a:t>- </a:t>
            </a:r>
            <a:r>
              <a:rPr lang="en-US" sz="1800" b="1" i="1" dirty="0"/>
              <a:t>Lunch</a:t>
            </a:r>
            <a:endParaRPr lang="en-US" sz="1800" dirty="0"/>
          </a:p>
          <a:p>
            <a:pPr>
              <a:spcBef>
                <a:spcPts val="800"/>
              </a:spcBef>
            </a:pPr>
            <a:r>
              <a:rPr lang="en-US" sz="1800" b="1" dirty="0" smtClean="0"/>
              <a:t>14:00-14:</a:t>
            </a:r>
            <a:r>
              <a:rPr lang="en-US" sz="1800" b="1" dirty="0"/>
              <a:t>30</a:t>
            </a:r>
            <a:r>
              <a:rPr lang="en-US" sz="1800" dirty="0"/>
              <a:t> - </a:t>
            </a:r>
            <a:r>
              <a:rPr lang="en-US" sz="1800" b="1" dirty="0"/>
              <a:t>Reports from </a:t>
            </a:r>
            <a:r>
              <a:rPr lang="en-US" sz="1800" b="1" dirty="0" smtClean="0"/>
              <a:t>World Bank</a:t>
            </a:r>
            <a:endParaRPr lang="en-US" sz="1800" dirty="0"/>
          </a:p>
          <a:p>
            <a:pPr>
              <a:spcBef>
                <a:spcPts val="800"/>
              </a:spcBef>
            </a:pPr>
            <a:r>
              <a:rPr lang="en-US" sz="1800" b="1" dirty="0" smtClean="0"/>
              <a:t>14:</a:t>
            </a:r>
            <a:r>
              <a:rPr lang="en-US" sz="1800" b="1" dirty="0"/>
              <a:t>3</a:t>
            </a:r>
            <a:r>
              <a:rPr lang="en-US" sz="1800" b="1" dirty="0" smtClean="0"/>
              <a:t>0-16:</a:t>
            </a:r>
            <a:r>
              <a:rPr lang="en-US" sz="1800" b="1" dirty="0"/>
              <a:t>3</a:t>
            </a:r>
            <a:r>
              <a:rPr lang="en-US" sz="1800" b="1" dirty="0" smtClean="0"/>
              <a:t>0</a:t>
            </a:r>
            <a:r>
              <a:rPr lang="en-US" sz="1800" dirty="0" smtClean="0"/>
              <a:t> - </a:t>
            </a:r>
            <a:r>
              <a:rPr lang="en-US" sz="1800" b="1" dirty="0"/>
              <a:t>Open Government Data Practices and Policies</a:t>
            </a:r>
            <a:r>
              <a:rPr lang="en-US" sz="1800" dirty="0"/>
              <a:t> </a:t>
            </a:r>
            <a:endParaRPr lang="en-US" sz="1800" dirty="0" smtClean="0"/>
          </a:p>
          <a:p>
            <a:pPr>
              <a:spcBef>
                <a:spcPts val="800"/>
              </a:spcBef>
            </a:pPr>
            <a:r>
              <a:rPr lang="en-US" sz="1800" b="1" dirty="0" smtClean="0"/>
              <a:t>16:</a:t>
            </a:r>
            <a:r>
              <a:rPr lang="en-US" sz="1800" b="1" dirty="0"/>
              <a:t>3</a:t>
            </a:r>
            <a:r>
              <a:rPr lang="en-US" sz="1800" b="1" dirty="0" smtClean="0"/>
              <a:t>0</a:t>
            </a:r>
            <a:r>
              <a:rPr lang="en-US" sz="1800" b="1" dirty="0"/>
              <a:t>-</a:t>
            </a:r>
            <a:r>
              <a:rPr lang="en-US" sz="1800" b="1" dirty="0" smtClean="0"/>
              <a:t>16:45 </a:t>
            </a:r>
            <a:r>
              <a:rPr lang="en-US" sz="1800" b="1" dirty="0"/>
              <a:t>- </a:t>
            </a:r>
            <a:r>
              <a:rPr lang="en-US" sz="1800" b="1" i="1" dirty="0" smtClean="0"/>
              <a:t>Break</a:t>
            </a:r>
          </a:p>
          <a:p>
            <a:pPr>
              <a:spcBef>
                <a:spcPts val="800"/>
              </a:spcBef>
            </a:pPr>
            <a:r>
              <a:rPr lang="en-US" sz="1800" b="1" dirty="0" smtClean="0"/>
              <a:t>16</a:t>
            </a:r>
            <a:r>
              <a:rPr lang="en-US" sz="1800" b="1" dirty="0"/>
              <a:t>:</a:t>
            </a:r>
            <a:r>
              <a:rPr lang="en-US" sz="1800" b="1" dirty="0" smtClean="0"/>
              <a:t>30-17</a:t>
            </a:r>
            <a:r>
              <a:rPr lang="en-US" sz="1800" b="1" dirty="0"/>
              <a:t>:</a:t>
            </a:r>
            <a:r>
              <a:rPr lang="en-US" sz="1800" b="1" dirty="0" smtClean="0"/>
              <a:t>30</a:t>
            </a:r>
            <a:r>
              <a:rPr lang="en-US" sz="1800" dirty="0" smtClean="0"/>
              <a:t> - </a:t>
            </a:r>
            <a:r>
              <a:rPr lang="en-US" sz="1800" b="1" dirty="0" smtClean="0"/>
              <a:t>Accessibility</a:t>
            </a:r>
            <a:endParaRPr lang="en-US" sz="1800" dirty="0" smtClean="0"/>
          </a:p>
          <a:p>
            <a:pPr>
              <a:spcBef>
                <a:spcPts val="800"/>
              </a:spcBef>
            </a:pPr>
            <a:r>
              <a:rPr lang="en-US" sz="1800" b="1" dirty="0" smtClean="0"/>
              <a:t>18</a:t>
            </a:r>
            <a:r>
              <a:rPr lang="en-US" sz="1800" b="1" dirty="0"/>
              <a:t>:</a:t>
            </a:r>
            <a:r>
              <a:rPr lang="en-US" sz="1800" b="1" dirty="0" smtClean="0"/>
              <a:t>30-21</a:t>
            </a:r>
            <a:r>
              <a:rPr lang="en-US" sz="1800" b="1" dirty="0"/>
              <a:t>:</a:t>
            </a:r>
            <a:r>
              <a:rPr lang="en-US" sz="1800" b="1" dirty="0" smtClean="0"/>
              <a:t>00 - </a:t>
            </a:r>
            <a:r>
              <a:rPr lang="en-US" sz="1800" b="1" i="1" dirty="0" smtClean="0"/>
              <a:t>Networking/Dinner</a:t>
            </a:r>
            <a:endParaRPr lang="en-US" sz="1800" dirty="0" smtClean="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2</a:t>
            </a:fld>
            <a:endParaRPr lang="en-US"/>
          </a:p>
        </p:txBody>
      </p:sp>
    </p:spTree>
    <p:extLst>
      <p:ext uri="{BB962C8B-B14F-4D97-AF65-F5344CB8AC3E}">
        <p14:creationId xmlns:p14="http://schemas.microsoft.com/office/powerpoint/2010/main" val="352596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399" y="4648200"/>
            <a:ext cx="8153400" cy="1939753"/>
          </a:xfrm>
        </p:spPr>
        <p:txBody>
          <a:bodyPr>
            <a:normAutofit/>
          </a:bodyPr>
          <a:lstStyle/>
          <a:p>
            <a:pPr algn="ctr"/>
            <a:r>
              <a:rPr lang="en-US" dirty="0" smtClean="0"/>
              <a:t>Break (</a:t>
            </a:r>
            <a:r>
              <a:rPr lang="en-US" sz="3200" b="1" dirty="0" smtClean="0"/>
              <a:t>16:30-16:45)</a:t>
            </a:r>
            <a:br>
              <a:rPr lang="en-US" sz="3200" b="1" dirty="0" smtClean="0"/>
            </a:br>
            <a:r>
              <a:rPr lang="en-US" sz="3200" b="1" dirty="0"/>
              <a:t/>
            </a:r>
            <a:br>
              <a:rPr lang="en-US" sz="3200" b="1" dirty="0"/>
            </a:br>
            <a:r>
              <a:rPr lang="en-US" sz="1600" i="1" dirty="0" smtClean="0">
                <a:solidFill>
                  <a:srgbClr val="103154"/>
                </a:solidFill>
              </a:rPr>
              <a:t>Courtesy </a:t>
            </a:r>
            <a:r>
              <a:rPr lang="en-US" sz="1600" i="1" dirty="0" smtClean="0">
                <a:hlinkClick r:id="rId2"/>
              </a:rPr>
              <a:t>http</a:t>
            </a:r>
            <a:r>
              <a:rPr lang="en-US" sz="1600" i="1" dirty="0">
                <a:hlinkClick r:id="rId2"/>
              </a:rPr>
              <a:t>://www.jeffiscool.com/pictures/Foxtrot/</a:t>
            </a:r>
            <a:r>
              <a:rPr lang="en-US" sz="1600" i="1" dirty="0" smtClean="0">
                <a:hlinkClick r:id="rId2"/>
              </a:rPr>
              <a:t>foxtrot_playoutside.JPG</a:t>
            </a:r>
            <a:r>
              <a:rPr lang="en-US" sz="1600" i="1" dirty="0" smtClean="0"/>
              <a:t>  </a:t>
            </a:r>
            <a:endParaRPr lang="en-US" sz="1600" i="1" dirty="0">
              <a:solidFill>
                <a:srgbClr val="103154"/>
              </a:solidFill>
            </a:endParaRPr>
          </a:p>
        </p:txBody>
      </p:sp>
      <p:pic>
        <p:nvPicPr>
          <p:cNvPr id="2" name="Picture 1"/>
          <p:cNvPicPr>
            <a:picLocks noChangeAspect="1"/>
          </p:cNvPicPr>
          <p:nvPr/>
        </p:nvPicPr>
        <p:blipFill>
          <a:blip r:embed="rId3"/>
          <a:stretch>
            <a:fillRect/>
          </a:stretch>
        </p:blipFill>
        <p:spPr>
          <a:xfrm>
            <a:off x="186403" y="358809"/>
            <a:ext cx="8781392" cy="4045030"/>
          </a:xfrm>
          <a:prstGeom prst="rect">
            <a:avLst/>
          </a:prstGeom>
        </p:spPr>
      </p:pic>
      <p:sp>
        <p:nvSpPr>
          <p:cNvPr id="3" name="Date Placeholder 2"/>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784442D2-6EC0-47EE-B633-BA0A345679BF}" type="slidenum">
              <a:rPr lang="en-US" smtClean="0"/>
              <a:pPr/>
              <a:t>20</a:t>
            </a:fld>
            <a:endParaRPr lang="en-US"/>
          </a:p>
        </p:txBody>
      </p:sp>
    </p:spTree>
    <p:extLst>
      <p:ext uri="{BB962C8B-B14F-4D97-AF65-F5344CB8AC3E}">
        <p14:creationId xmlns:p14="http://schemas.microsoft.com/office/powerpoint/2010/main" val="297404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(16:45-17:30)</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21</a:t>
            </a:fld>
            <a:endParaRPr lang="en-US"/>
          </a:p>
        </p:txBody>
      </p:sp>
      <p:pic>
        <p:nvPicPr>
          <p:cNvPr id="7" name="Picture 6"/>
          <p:cNvPicPr>
            <a:picLocks noChangeAspect="1"/>
          </p:cNvPicPr>
          <p:nvPr/>
        </p:nvPicPr>
        <p:blipFill>
          <a:blip r:embed="rId2"/>
          <a:stretch>
            <a:fillRect/>
          </a:stretch>
        </p:blipFill>
        <p:spPr>
          <a:xfrm>
            <a:off x="4487920" y="2053516"/>
            <a:ext cx="4176722" cy="4007395"/>
          </a:xfrm>
          <a:prstGeom prst="rect">
            <a:avLst/>
          </a:prstGeom>
        </p:spPr>
      </p:pic>
      <p:sp>
        <p:nvSpPr>
          <p:cNvPr id="8" name="Content Placeholder 4"/>
          <p:cNvSpPr>
            <a:spLocks noGrp="1"/>
          </p:cNvSpPr>
          <p:nvPr>
            <p:ph idx="1"/>
          </p:nvPr>
        </p:nvSpPr>
        <p:spPr>
          <a:xfrm>
            <a:off x="779463" y="1949824"/>
            <a:ext cx="3708457" cy="4007224"/>
          </a:xfrm>
        </p:spPr>
        <p:txBody>
          <a:bodyPr/>
          <a:lstStyle/>
          <a:p>
            <a:r>
              <a:rPr lang="en-US" dirty="0" smtClean="0"/>
              <a:t>Making datasets and data tools accessible?</a:t>
            </a:r>
          </a:p>
          <a:p>
            <a:r>
              <a:rPr lang="en-US" dirty="0" smtClean="0"/>
              <a:t>Creating apps and visualizations that work in multiple ways</a:t>
            </a:r>
          </a:p>
          <a:p>
            <a:pPr marL="0" indent="0">
              <a:buNone/>
            </a:pPr>
            <a:endParaRPr lang="en-US" dirty="0"/>
          </a:p>
        </p:txBody>
      </p:sp>
    </p:spTree>
    <p:extLst>
      <p:ext uri="{BB962C8B-B14F-4D97-AF65-F5344CB8AC3E}">
        <p14:creationId xmlns:p14="http://schemas.microsoft.com/office/powerpoint/2010/main" val="292173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Discussion</a:t>
            </a:r>
            <a:endParaRPr lang="en-US" dirty="0"/>
          </a:p>
        </p:txBody>
      </p:sp>
      <p:sp>
        <p:nvSpPr>
          <p:cNvPr id="3" name="Content Placeholder 2"/>
          <p:cNvSpPr>
            <a:spLocks noGrp="1"/>
          </p:cNvSpPr>
          <p:nvPr>
            <p:ph idx="1"/>
          </p:nvPr>
        </p:nvSpPr>
        <p:spPr/>
        <p:txBody>
          <a:bodyPr/>
          <a:lstStyle/>
          <a:p>
            <a:r>
              <a:rPr lang="en-US" dirty="0" smtClean="0"/>
              <a:t>What are your favorite social network and social media products and platforms and why?</a:t>
            </a:r>
            <a:endParaRPr lang="en-US" dirty="0"/>
          </a:p>
        </p:txBody>
      </p:sp>
      <p:pic>
        <p:nvPicPr>
          <p:cNvPr id="4" name="Picture 3"/>
          <p:cNvPicPr>
            <a:picLocks noChangeAspect="1"/>
          </p:cNvPicPr>
          <p:nvPr/>
        </p:nvPicPr>
        <p:blipFill>
          <a:blip r:embed="rId2"/>
          <a:stretch>
            <a:fillRect/>
          </a:stretch>
        </p:blipFill>
        <p:spPr>
          <a:xfrm>
            <a:off x="860066" y="295833"/>
            <a:ext cx="7178448" cy="6348938"/>
          </a:xfrm>
          <a:prstGeom prst="rect">
            <a:avLst/>
          </a:prstGeom>
        </p:spPr>
      </p:pic>
      <p:sp>
        <p:nvSpPr>
          <p:cNvPr id="5" name="Date Placeholder 4"/>
          <p:cNvSpPr>
            <a:spLocks noGrp="1"/>
          </p:cNvSpPr>
          <p:nvPr>
            <p:ph type="dt" sz="half" idx="10"/>
          </p:nvPr>
        </p:nvSpPr>
        <p:spPr/>
        <p:txBody>
          <a:bodyPr/>
          <a:lstStyle/>
          <a:p>
            <a:r>
              <a:rPr lang="en-US" smtClean="0"/>
              <a:t>31 October-1 November 2011</a:t>
            </a:r>
            <a:endParaRPr lang="en-US"/>
          </a:p>
        </p:txBody>
      </p:sp>
      <p:sp>
        <p:nvSpPr>
          <p:cNvPr id="6" name="Slide Number Placeholder 5"/>
          <p:cNvSpPr>
            <a:spLocks noGrp="1"/>
          </p:cNvSpPr>
          <p:nvPr>
            <p:ph type="sldNum" sz="quarter" idx="12"/>
          </p:nvPr>
        </p:nvSpPr>
        <p:spPr/>
        <p:txBody>
          <a:bodyPr/>
          <a:lstStyle/>
          <a:p>
            <a:fld id="{61F84E61-BFA6-4150-9FE3-AA0C8F288190}" type="slidenum">
              <a:rPr lang="en-US" smtClean="0"/>
              <a:pPr/>
              <a:t>22</a:t>
            </a:fld>
            <a:endParaRPr lang="en-US"/>
          </a:p>
        </p:txBody>
      </p:sp>
    </p:spTree>
    <p:extLst>
      <p:ext uri="{BB962C8B-B14F-4D97-AF65-F5344CB8AC3E}">
        <p14:creationId xmlns:p14="http://schemas.microsoft.com/office/powerpoint/2010/main" val="54479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Cards from the Parking Lot</a:t>
            </a:r>
            <a:endParaRPr lang="en-US" dirty="0"/>
          </a:p>
        </p:txBody>
      </p:sp>
      <p:sp>
        <p:nvSpPr>
          <p:cNvPr id="5" name="Content Placeholder 4"/>
          <p:cNvSpPr>
            <a:spLocks noGrp="1"/>
          </p:cNvSpPr>
          <p:nvPr>
            <p:ph idx="1"/>
          </p:nvPr>
        </p:nvSpPr>
        <p:spPr/>
        <p:txBody>
          <a:bodyPr/>
          <a:lstStyle/>
          <a:p>
            <a:r>
              <a:rPr lang="en-US" dirty="0" smtClean="0"/>
              <a:t>Items to add from today’s discussions?</a:t>
            </a:r>
            <a:endParaRPr lang="en-US" dirty="0"/>
          </a:p>
        </p:txBody>
      </p:sp>
      <p:pic>
        <p:nvPicPr>
          <p:cNvPr id="6" name="Content Placeholder 3"/>
          <p:cNvPicPr>
            <a:picLocks noChangeAspect="1"/>
          </p:cNvPicPr>
          <p:nvPr/>
        </p:nvPicPr>
        <p:blipFill>
          <a:blip r:embed="rId2"/>
          <a:srcRect t="10373" b="10373"/>
          <a:stretch>
            <a:fillRect/>
          </a:stretch>
        </p:blipFill>
        <p:spPr>
          <a:xfrm>
            <a:off x="4619098" y="4221510"/>
            <a:ext cx="4021848" cy="2125202"/>
          </a:xfrm>
          <a:prstGeom prst="rect">
            <a:avLst/>
          </a:prstGeom>
        </p:spPr>
      </p:pic>
      <p:sp>
        <p:nvSpPr>
          <p:cNvPr id="7" name="Date Placeholder 6"/>
          <p:cNvSpPr>
            <a:spLocks noGrp="1"/>
          </p:cNvSpPr>
          <p:nvPr>
            <p:ph type="dt" sz="half" idx="10"/>
          </p:nvPr>
        </p:nvSpPr>
        <p:spPr/>
        <p:txBody>
          <a:bodyPr/>
          <a:lstStyle/>
          <a:p>
            <a:r>
              <a:rPr lang="en-US" smtClean="0"/>
              <a:t>31 October-1 November 2011</a:t>
            </a:r>
            <a:endParaRPr lang="en-US"/>
          </a:p>
        </p:txBody>
      </p:sp>
      <p:sp>
        <p:nvSpPr>
          <p:cNvPr id="8" name="Slide Number Placeholder 7"/>
          <p:cNvSpPr>
            <a:spLocks noGrp="1"/>
          </p:cNvSpPr>
          <p:nvPr>
            <p:ph type="sldNum" sz="quarter" idx="12"/>
          </p:nvPr>
        </p:nvSpPr>
        <p:spPr/>
        <p:txBody>
          <a:bodyPr/>
          <a:lstStyle/>
          <a:p>
            <a:fld id="{61F84E61-BFA6-4150-9FE3-AA0C8F288190}" type="slidenum">
              <a:rPr lang="en-US" smtClean="0"/>
              <a:pPr/>
              <a:t>23</a:t>
            </a:fld>
            <a:endParaRPr lang="en-US"/>
          </a:p>
        </p:txBody>
      </p:sp>
    </p:spTree>
    <p:extLst>
      <p:ext uri="{BB962C8B-B14F-4D97-AF65-F5344CB8AC3E}">
        <p14:creationId xmlns:p14="http://schemas.microsoft.com/office/powerpoint/2010/main" val="240847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Actions</a:t>
            </a:r>
            <a:endParaRPr lang="en-US" dirty="0"/>
          </a:p>
        </p:txBody>
      </p:sp>
      <p:sp>
        <p:nvSpPr>
          <p:cNvPr id="3" name="Content Placeholder 2"/>
          <p:cNvSpPr>
            <a:spLocks noGrp="1"/>
          </p:cNvSpPr>
          <p:nvPr>
            <p:ph idx="1"/>
          </p:nvPr>
        </p:nvSpPr>
        <p:spPr/>
        <p:txBody>
          <a:bodyPr/>
          <a:lstStyle/>
          <a:p>
            <a:r>
              <a:rPr lang="en-US" dirty="0" smtClean="0"/>
              <a:t>To evolve from today’s discussions…</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24</a:t>
            </a:fld>
            <a:endParaRPr lang="en-US"/>
          </a:p>
        </p:txBody>
      </p:sp>
    </p:spTree>
    <p:extLst>
      <p:ext uri="{BB962C8B-B14F-4D97-AF65-F5344CB8AC3E}">
        <p14:creationId xmlns:p14="http://schemas.microsoft.com/office/powerpoint/2010/main" val="316560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Tuesday 1 November</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1400"/>
              </a:spcBef>
            </a:pPr>
            <a:r>
              <a:rPr lang="en-US" sz="2400" b="1" dirty="0" smtClean="0"/>
              <a:t>09</a:t>
            </a:r>
            <a:r>
              <a:rPr lang="en-US" sz="2400" b="1" dirty="0"/>
              <a:t>:</a:t>
            </a:r>
            <a:r>
              <a:rPr lang="en-US" sz="2400" b="1" dirty="0" smtClean="0"/>
              <a:t>00</a:t>
            </a:r>
            <a:r>
              <a:rPr lang="en-US" sz="2400" b="1" dirty="0"/>
              <a:t>-</a:t>
            </a:r>
            <a:r>
              <a:rPr lang="en-US" sz="2400" b="1" dirty="0" smtClean="0"/>
              <a:t>10</a:t>
            </a:r>
            <a:r>
              <a:rPr lang="en-US" sz="2400" b="1" dirty="0"/>
              <a:t>:</a:t>
            </a:r>
            <a:r>
              <a:rPr lang="en-US" sz="2400" b="1" dirty="0" smtClean="0"/>
              <a:t>00</a:t>
            </a:r>
            <a:r>
              <a:rPr lang="en-US" sz="2400" dirty="0" smtClean="0"/>
              <a:t> </a:t>
            </a:r>
            <a:r>
              <a:rPr lang="en-US" sz="2400" dirty="0" smtClean="0"/>
              <a:t>– </a:t>
            </a:r>
            <a:r>
              <a:rPr lang="en-US" sz="2400" b="1" dirty="0" smtClean="0"/>
              <a:t>Social Media</a:t>
            </a:r>
            <a:endParaRPr lang="en-US" sz="2400" dirty="0"/>
          </a:p>
          <a:p>
            <a:pPr>
              <a:lnSpc>
                <a:spcPct val="120000"/>
              </a:lnSpc>
              <a:spcBef>
                <a:spcPts val="1400"/>
              </a:spcBef>
            </a:pPr>
            <a:r>
              <a:rPr lang="en-US" sz="2400" b="1" dirty="0" smtClean="0"/>
              <a:t>10</a:t>
            </a:r>
            <a:r>
              <a:rPr lang="en-US" sz="2400" b="1" dirty="0"/>
              <a:t>:</a:t>
            </a:r>
            <a:r>
              <a:rPr lang="en-US" sz="2400" b="1" dirty="0" smtClean="0"/>
              <a:t>00</a:t>
            </a:r>
            <a:r>
              <a:rPr lang="en-US" sz="2400" b="1" dirty="0"/>
              <a:t>-</a:t>
            </a:r>
            <a:r>
              <a:rPr lang="en-US" sz="2400" b="1" dirty="0" smtClean="0"/>
              <a:t>10</a:t>
            </a:r>
            <a:r>
              <a:rPr lang="en-US" sz="2400" b="1" dirty="0"/>
              <a:t>:</a:t>
            </a:r>
            <a:r>
              <a:rPr lang="en-US" sz="2400" b="1" dirty="0" smtClean="0"/>
              <a:t>45</a:t>
            </a:r>
            <a:r>
              <a:rPr lang="en-US" sz="2400" dirty="0" smtClean="0"/>
              <a:t> – </a:t>
            </a:r>
            <a:r>
              <a:rPr lang="en-US" sz="2400" b="1" dirty="0" smtClean="0"/>
              <a:t>Data Licensing</a:t>
            </a:r>
            <a:endParaRPr lang="en-US" sz="2400" dirty="0"/>
          </a:p>
          <a:p>
            <a:pPr>
              <a:lnSpc>
                <a:spcPct val="120000"/>
              </a:lnSpc>
              <a:spcBef>
                <a:spcPts val="1400"/>
              </a:spcBef>
            </a:pPr>
            <a:r>
              <a:rPr lang="en-US" sz="2400" b="1" dirty="0" smtClean="0"/>
              <a:t>10</a:t>
            </a:r>
            <a:r>
              <a:rPr lang="en-US" sz="2400" b="1" dirty="0"/>
              <a:t>:</a:t>
            </a:r>
            <a:r>
              <a:rPr lang="en-US" sz="2400" b="1" dirty="0" smtClean="0"/>
              <a:t>45</a:t>
            </a:r>
            <a:r>
              <a:rPr lang="en-US" sz="2400" b="1" dirty="0"/>
              <a:t>-</a:t>
            </a:r>
            <a:r>
              <a:rPr lang="en-US" sz="2400" b="1" dirty="0" smtClean="0"/>
              <a:t>11</a:t>
            </a:r>
            <a:r>
              <a:rPr lang="en-US" sz="2400" b="1" dirty="0"/>
              <a:t>:</a:t>
            </a:r>
            <a:r>
              <a:rPr lang="en-US" sz="2400" b="1" dirty="0" smtClean="0"/>
              <a:t>00 </a:t>
            </a:r>
            <a:r>
              <a:rPr lang="en-US" sz="2400" b="1" dirty="0"/>
              <a:t>- </a:t>
            </a:r>
            <a:r>
              <a:rPr lang="en-US" sz="2400" b="1" i="1" dirty="0"/>
              <a:t>Break</a:t>
            </a:r>
            <a:endParaRPr lang="en-US" sz="2400" dirty="0"/>
          </a:p>
          <a:p>
            <a:pPr>
              <a:lnSpc>
                <a:spcPct val="120000"/>
              </a:lnSpc>
              <a:spcBef>
                <a:spcPts val="1400"/>
              </a:spcBef>
            </a:pPr>
            <a:r>
              <a:rPr lang="en-US" sz="2400" b="1" dirty="0" smtClean="0"/>
              <a:t>11</a:t>
            </a:r>
            <a:r>
              <a:rPr lang="en-US" sz="2400" b="1" dirty="0"/>
              <a:t>:</a:t>
            </a:r>
            <a:r>
              <a:rPr lang="en-US" sz="2400" b="1" dirty="0" smtClean="0"/>
              <a:t>00</a:t>
            </a:r>
            <a:r>
              <a:rPr lang="en-US" sz="2400" b="1" dirty="0"/>
              <a:t>-</a:t>
            </a:r>
            <a:r>
              <a:rPr lang="en-US" sz="2400" b="1" dirty="0" smtClean="0"/>
              <a:t>12</a:t>
            </a:r>
            <a:r>
              <a:rPr lang="en-US" sz="2400" b="1" dirty="0"/>
              <a:t>:</a:t>
            </a:r>
            <a:r>
              <a:rPr lang="en-US" sz="2400" b="1" dirty="0" smtClean="0"/>
              <a:t>30</a:t>
            </a:r>
            <a:r>
              <a:rPr lang="en-US" sz="2400" dirty="0" smtClean="0"/>
              <a:t> </a:t>
            </a:r>
            <a:r>
              <a:rPr lang="en-US" sz="2400" dirty="0"/>
              <a:t>- </a:t>
            </a:r>
            <a:r>
              <a:rPr lang="en-US" sz="2400" b="1" dirty="0"/>
              <a:t>Community Directory and </a:t>
            </a:r>
            <a:r>
              <a:rPr lang="en-US" sz="2400" b="1" dirty="0" smtClean="0"/>
              <a:t>Resources</a:t>
            </a:r>
            <a:endParaRPr lang="en-US" sz="2400" dirty="0"/>
          </a:p>
          <a:p>
            <a:pPr>
              <a:lnSpc>
                <a:spcPct val="120000"/>
              </a:lnSpc>
              <a:spcBef>
                <a:spcPts val="1400"/>
              </a:spcBef>
            </a:pPr>
            <a:r>
              <a:rPr lang="en-US" sz="2400" b="1" dirty="0" smtClean="0"/>
              <a:t>12</a:t>
            </a:r>
            <a:r>
              <a:rPr lang="en-US" sz="2400" b="1" dirty="0"/>
              <a:t>:</a:t>
            </a:r>
            <a:r>
              <a:rPr lang="en-US" sz="2400" b="1" dirty="0" smtClean="0"/>
              <a:t>30</a:t>
            </a:r>
            <a:r>
              <a:rPr lang="en-US" sz="2400" b="1" dirty="0"/>
              <a:t>-</a:t>
            </a:r>
            <a:r>
              <a:rPr lang="en-US" sz="2400" b="1" dirty="0" smtClean="0"/>
              <a:t>14</a:t>
            </a:r>
            <a:r>
              <a:rPr lang="en-US" sz="2400" b="1" dirty="0"/>
              <a:t>:</a:t>
            </a:r>
            <a:r>
              <a:rPr lang="en-US" sz="2400" b="1" dirty="0" smtClean="0"/>
              <a:t>00 </a:t>
            </a:r>
            <a:r>
              <a:rPr lang="en-US" sz="2400" b="1" dirty="0"/>
              <a:t>- </a:t>
            </a:r>
            <a:r>
              <a:rPr lang="en-US" sz="2400" b="1" i="1" dirty="0"/>
              <a:t>Lunch</a:t>
            </a:r>
            <a:endParaRPr lang="en-US" sz="2400" dirty="0"/>
          </a:p>
          <a:p>
            <a:pPr>
              <a:lnSpc>
                <a:spcPct val="120000"/>
              </a:lnSpc>
              <a:spcBef>
                <a:spcPts val="1400"/>
              </a:spcBef>
            </a:pPr>
            <a:r>
              <a:rPr lang="en-US" sz="2400" b="1" dirty="0" smtClean="0"/>
              <a:t>14</a:t>
            </a:r>
            <a:r>
              <a:rPr lang="en-US" sz="2400" b="1" dirty="0"/>
              <a:t>:</a:t>
            </a:r>
            <a:r>
              <a:rPr lang="en-US" sz="2400" b="1" dirty="0" smtClean="0"/>
              <a:t>00</a:t>
            </a:r>
            <a:r>
              <a:rPr lang="en-US" sz="2400" b="1" dirty="0"/>
              <a:t>-</a:t>
            </a:r>
            <a:r>
              <a:rPr lang="en-US" sz="2400" b="1" dirty="0" smtClean="0"/>
              <a:t>15</a:t>
            </a:r>
            <a:r>
              <a:rPr lang="en-US" sz="2400" b="1" dirty="0"/>
              <a:t>:</a:t>
            </a:r>
            <a:r>
              <a:rPr lang="en-US" sz="2400" b="1" dirty="0" smtClean="0"/>
              <a:t>00</a:t>
            </a:r>
            <a:r>
              <a:rPr lang="en-US" sz="2400" dirty="0" smtClean="0"/>
              <a:t> </a:t>
            </a:r>
            <a:r>
              <a:rPr lang="en-US" sz="2400" dirty="0"/>
              <a:t>- </a:t>
            </a:r>
            <a:r>
              <a:rPr lang="en-US" sz="2400" b="1" dirty="0"/>
              <a:t>Education and Outreach</a:t>
            </a:r>
            <a:r>
              <a:rPr lang="en-US" sz="2400" dirty="0"/>
              <a:t> </a:t>
            </a:r>
          </a:p>
          <a:p>
            <a:pPr>
              <a:lnSpc>
                <a:spcPct val="120000"/>
              </a:lnSpc>
              <a:spcBef>
                <a:spcPts val="1400"/>
              </a:spcBef>
            </a:pPr>
            <a:r>
              <a:rPr lang="en-US" sz="2400" b="1" dirty="0" smtClean="0"/>
              <a:t>15</a:t>
            </a:r>
            <a:r>
              <a:rPr lang="en-US" sz="2400" b="1" dirty="0"/>
              <a:t>:</a:t>
            </a:r>
            <a:r>
              <a:rPr lang="en-US" sz="2400" b="1" dirty="0" smtClean="0"/>
              <a:t>00</a:t>
            </a:r>
            <a:r>
              <a:rPr lang="en-US" sz="2400" b="1" dirty="0"/>
              <a:t>-</a:t>
            </a:r>
            <a:r>
              <a:rPr lang="en-US" sz="2400" b="1" dirty="0" smtClean="0"/>
              <a:t>15</a:t>
            </a:r>
            <a:r>
              <a:rPr lang="en-US" sz="2400" b="1" dirty="0"/>
              <a:t>:</a:t>
            </a:r>
            <a:r>
              <a:rPr lang="en-US" sz="2400" b="1" dirty="0" smtClean="0"/>
              <a:t>15 </a:t>
            </a:r>
            <a:r>
              <a:rPr lang="en-US" sz="2400" b="1" dirty="0"/>
              <a:t>- </a:t>
            </a:r>
            <a:r>
              <a:rPr lang="en-US" sz="2400" b="1" i="1" dirty="0"/>
              <a:t>Break</a:t>
            </a:r>
            <a:endParaRPr lang="en-US" sz="2400" dirty="0"/>
          </a:p>
          <a:p>
            <a:pPr>
              <a:lnSpc>
                <a:spcPct val="120000"/>
              </a:lnSpc>
              <a:spcBef>
                <a:spcPts val="1400"/>
              </a:spcBef>
            </a:pPr>
            <a:r>
              <a:rPr lang="en-US" sz="2400" b="1" dirty="0" smtClean="0"/>
              <a:t>15</a:t>
            </a:r>
            <a:r>
              <a:rPr lang="en-US" sz="2400" b="1" dirty="0"/>
              <a:t>:</a:t>
            </a:r>
            <a:r>
              <a:rPr lang="en-US" sz="2400" b="1" dirty="0" smtClean="0"/>
              <a:t>15</a:t>
            </a:r>
            <a:r>
              <a:rPr lang="en-US" sz="2400" b="1" dirty="0"/>
              <a:t>-</a:t>
            </a:r>
            <a:r>
              <a:rPr lang="en-US" sz="2400" b="1" dirty="0" smtClean="0"/>
              <a:t>17</a:t>
            </a:r>
            <a:r>
              <a:rPr lang="en-US" sz="2400" b="1" dirty="0"/>
              <a:t>:</a:t>
            </a:r>
            <a:r>
              <a:rPr lang="en-US" sz="2400" b="1" dirty="0" smtClean="0"/>
              <a:t>00</a:t>
            </a:r>
            <a:r>
              <a:rPr lang="en-US" sz="2400" dirty="0" smtClean="0"/>
              <a:t> </a:t>
            </a:r>
            <a:r>
              <a:rPr lang="en-US" sz="2400" dirty="0"/>
              <a:t>- </a:t>
            </a:r>
            <a:r>
              <a:rPr lang="en-US" sz="2400" b="1" dirty="0"/>
              <a:t>Future of eGovernment at W3C: Summary and </a:t>
            </a:r>
            <a:r>
              <a:rPr lang="en-US" sz="2400" b="1" dirty="0" smtClean="0"/>
              <a:t>Actions</a:t>
            </a:r>
            <a:endParaRPr lang="en-US" sz="2400" dirty="0"/>
          </a:p>
          <a:p>
            <a:pPr>
              <a:lnSpc>
                <a:spcPct val="120000"/>
              </a:lnSpc>
              <a:spcBef>
                <a:spcPts val="1400"/>
              </a:spcBef>
            </a:pPr>
            <a:r>
              <a:rPr lang="en-US" sz="2400" b="1" dirty="0" smtClean="0"/>
              <a:t>18</a:t>
            </a:r>
            <a:r>
              <a:rPr lang="en-US" sz="2400" b="1" dirty="0"/>
              <a:t>:</a:t>
            </a:r>
            <a:r>
              <a:rPr lang="en-US" sz="2400" b="1" dirty="0" smtClean="0"/>
              <a:t>30</a:t>
            </a:r>
            <a:r>
              <a:rPr lang="en-US" sz="2400" b="1" dirty="0"/>
              <a:t>-</a:t>
            </a:r>
            <a:r>
              <a:rPr lang="en-US" sz="2400" b="1" dirty="0" smtClean="0"/>
              <a:t>21</a:t>
            </a:r>
            <a:r>
              <a:rPr lang="en-US" sz="2400" b="1" dirty="0"/>
              <a:t>:</a:t>
            </a:r>
            <a:r>
              <a:rPr lang="en-US" sz="2400" b="1" dirty="0" smtClean="0"/>
              <a:t>00 </a:t>
            </a:r>
            <a:r>
              <a:rPr lang="en-US" sz="2400" b="1" dirty="0"/>
              <a:t>- </a:t>
            </a:r>
            <a:r>
              <a:rPr lang="en-US" sz="2400" b="1" i="1" dirty="0"/>
              <a:t>Networking/Dinner</a:t>
            </a:r>
            <a:endParaRPr lang="en-US" sz="2400"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3</a:t>
            </a:fld>
            <a:endParaRPr lang="en-US"/>
          </a:p>
        </p:txBody>
      </p:sp>
    </p:spTree>
    <p:extLst>
      <p:ext uri="{BB962C8B-B14F-4D97-AF65-F5344CB8AC3E}">
        <p14:creationId xmlns:p14="http://schemas.microsoft.com/office/powerpoint/2010/main" val="362587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smtClean="0"/>
              <a:t>Face to face</a:t>
            </a:r>
          </a:p>
          <a:p>
            <a:r>
              <a:rPr lang="en-US" dirty="0" smtClean="0"/>
              <a:t>Virtual via teleconference</a:t>
            </a:r>
          </a:p>
          <a:p>
            <a:r>
              <a:rPr lang="en-US" dirty="0" smtClean="0"/>
              <a:t>IRC</a:t>
            </a:r>
          </a:p>
          <a:p>
            <a:pPr lvl="1"/>
            <a:r>
              <a:rPr lang="en-US" u="sng" dirty="0" smtClean="0">
                <a:hlinkClick r:id="rId2"/>
              </a:rPr>
              <a:t>http</a:t>
            </a:r>
            <a:r>
              <a:rPr lang="en-US" u="sng" dirty="0">
                <a:hlinkClick r:id="rId2"/>
              </a:rPr>
              <a:t>://www.w3.org/Project/IRC</a:t>
            </a:r>
            <a:r>
              <a:rPr lang="en-US" u="sng" dirty="0" smtClean="0">
                <a:hlinkClick r:id="rId2"/>
              </a:rPr>
              <a:t>/</a:t>
            </a:r>
            <a:r>
              <a:rPr lang="en-US" u="sng" dirty="0" smtClean="0"/>
              <a:t>   </a:t>
            </a:r>
            <a:r>
              <a:rPr lang="en-US" dirty="0" smtClean="0"/>
              <a:t>OR</a:t>
            </a:r>
            <a:endParaRPr lang="en-US" dirty="0"/>
          </a:p>
          <a:p>
            <a:pPr lvl="1"/>
            <a:r>
              <a:rPr lang="en-US" u="sng" dirty="0" smtClean="0">
                <a:hlinkClick r:id="rId3"/>
              </a:rPr>
              <a:t>http</a:t>
            </a:r>
            <a:r>
              <a:rPr lang="en-US" u="sng" dirty="0">
                <a:hlinkClick r:id="rId3"/>
              </a:rPr>
              <a:t>://irc.w3.org/?channels=egov</a:t>
            </a:r>
            <a:endParaRPr lang="en-US" dirty="0" smtClean="0"/>
          </a:p>
          <a:p>
            <a:pPr lvl="1"/>
            <a:r>
              <a:rPr lang="en-US" dirty="0" smtClean="0"/>
              <a:t>Please volunteer to help scribe</a:t>
            </a:r>
          </a:p>
          <a:p>
            <a:r>
              <a:rPr lang="en-US" dirty="0" smtClean="0"/>
              <a:t>Open discussion around topics</a:t>
            </a:r>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4</a:t>
            </a:fld>
            <a:endParaRPr lang="en-US"/>
          </a:p>
        </p:txBody>
      </p:sp>
    </p:spTree>
    <p:extLst>
      <p:ext uri="{BB962C8B-B14F-4D97-AF65-F5344CB8AC3E}">
        <p14:creationId xmlns:p14="http://schemas.microsoft.com/office/powerpoint/2010/main" val="51558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discussion around topics in order to lead to</a:t>
            </a:r>
          </a:p>
          <a:p>
            <a:pPr lvl="1"/>
            <a:r>
              <a:rPr lang="en-US" dirty="0" smtClean="0"/>
              <a:t>Sharing of best practices and ideas</a:t>
            </a:r>
          </a:p>
          <a:p>
            <a:pPr lvl="1"/>
            <a:r>
              <a:rPr lang="en-US" dirty="0" smtClean="0"/>
              <a:t>Requirements for another W3C standards group</a:t>
            </a:r>
          </a:p>
          <a:p>
            <a:pPr lvl="1"/>
            <a:r>
              <a:rPr lang="en-US" dirty="0" smtClean="0"/>
              <a:t>Recommendations or papers</a:t>
            </a:r>
          </a:p>
          <a:p>
            <a:pPr lvl="1"/>
            <a:r>
              <a:rPr lang="en-US" dirty="0" smtClean="0"/>
              <a:t>Projects</a:t>
            </a:r>
          </a:p>
          <a:p>
            <a:r>
              <a:rPr lang="en-US" dirty="0" smtClean="0"/>
              <a:t>Off-topic discussions welcome via note cards at tables or in IRC with “CARD” preceding comment</a:t>
            </a:r>
          </a:p>
          <a:p>
            <a:pPr lvl="1"/>
            <a:r>
              <a:rPr lang="en-US" dirty="0" smtClean="0"/>
              <a:t>All note cards will be discussed during that day</a:t>
            </a:r>
          </a:p>
          <a:p>
            <a:r>
              <a:rPr lang="en-US" dirty="0" smtClean="0"/>
              <a:t>Have an idea for a project or action use a note card and put it in “space”</a:t>
            </a:r>
          </a:p>
          <a:p>
            <a:pPr lvl="1"/>
            <a:r>
              <a:rPr lang="en-US" dirty="0" smtClean="0"/>
              <a:t>In IRC put “ACTION” preceding the comment</a:t>
            </a:r>
          </a:p>
          <a:p>
            <a:pPr lvl="1"/>
            <a:r>
              <a:rPr lang="en-US" dirty="0" smtClean="0"/>
              <a:t>All actions will be discussed as part of the overall actions and plans</a:t>
            </a:r>
          </a:p>
          <a:p>
            <a:r>
              <a:rPr lang="en-US" dirty="0" smtClean="0"/>
              <a:t>Participate, enjoy, relax, and engage!</a:t>
            </a:r>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5</a:t>
            </a:fld>
            <a:endParaRPr lang="en-US"/>
          </a:p>
        </p:txBody>
      </p:sp>
    </p:spTree>
    <p:extLst>
      <p:ext uri="{BB962C8B-B14F-4D97-AF65-F5344CB8AC3E}">
        <p14:creationId xmlns:p14="http://schemas.microsoft.com/office/powerpoint/2010/main" val="251720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pPr>
              <a:lnSpc>
                <a:spcPct val="90000"/>
              </a:lnSpc>
            </a:pPr>
            <a:r>
              <a:rPr lang="en-US" sz="2400" dirty="0" smtClean="0"/>
              <a:t>Please </a:t>
            </a:r>
            <a:r>
              <a:rPr lang="en-US" sz="2400" dirty="0"/>
              <a:t>introduce yourself</a:t>
            </a:r>
          </a:p>
          <a:p>
            <a:pPr lvl="1">
              <a:lnSpc>
                <a:spcPct val="90000"/>
              </a:lnSpc>
            </a:pPr>
            <a:r>
              <a:rPr lang="en-US" sz="2400" dirty="0" smtClean="0"/>
              <a:t>Name, organization, </a:t>
            </a:r>
            <a:r>
              <a:rPr lang="en-US" sz="2400" dirty="0"/>
              <a:t>and </a:t>
            </a:r>
            <a:r>
              <a:rPr lang="en-US" sz="2400" dirty="0" smtClean="0"/>
              <a:t>job</a:t>
            </a:r>
            <a:endParaRPr lang="en-US" sz="2400" dirty="0"/>
          </a:p>
          <a:p>
            <a:pPr lvl="1">
              <a:lnSpc>
                <a:spcPct val="90000"/>
              </a:lnSpc>
            </a:pPr>
            <a:r>
              <a:rPr lang="en-US" sz="2400" dirty="0"/>
              <a:t>What challenges are you facing at work that you hope this </a:t>
            </a:r>
            <a:r>
              <a:rPr lang="en-US" sz="2400" dirty="0" smtClean="0"/>
              <a:t>workshop will </a:t>
            </a:r>
            <a:r>
              <a:rPr lang="en-US" sz="2400" dirty="0"/>
              <a:t>help you solve?</a:t>
            </a:r>
          </a:p>
          <a:p>
            <a:pPr lvl="1">
              <a:lnSpc>
                <a:spcPct val="90000"/>
              </a:lnSpc>
            </a:pPr>
            <a:r>
              <a:rPr lang="en-US" sz="2400" dirty="0" smtClean="0"/>
              <a:t>What successes have you had that you want to share?</a:t>
            </a:r>
          </a:p>
          <a:p>
            <a:pPr lvl="1">
              <a:lnSpc>
                <a:spcPct val="90000"/>
              </a:lnSpc>
            </a:pPr>
            <a:r>
              <a:rPr lang="en-US" sz="2400" dirty="0" smtClean="0"/>
              <a:t>What is one thing about you that we probably don’t know?</a:t>
            </a:r>
            <a:endParaRPr lang="en-US" sz="2400"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6</a:t>
            </a:fld>
            <a:endParaRPr lang="en-US"/>
          </a:p>
        </p:txBody>
      </p:sp>
    </p:spTree>
    <p:extLst>
      <p:ext uri="{BB962C8B-B14F-4D97-AF65-F5344CB8AC3E}">
        <p14:creationId xmlns:p14="http://schemas.microsoft.com/office/powerpoint/2010/main" val="173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Plan</a:t>
            </a:r>
            <a:endParaRPr lang="en-US" dirty="0"/>
          </a:p>
        </p:txBody>
      </p:sp>
      <p:sp>
        <p:nvSpPr>
          <p:cNvPr id="3" name="Content Placeholder 2"/>
          <p:cNvSpPr>
            <a:spLocks noGrp="1"/>
          </p:cNvSpPr>
          <p:nvPr>
            <p:ph idx="1"/>
          </p:nvPr>
        </p:nvSpPr>
        <p:spPr>
          <a:xfrm>
            <a:off x="779463" y="1949823"/>
            <a:ext cx="7583488" cy="4442369"/>
          </a:xfrm>
        </p:spPr>
        <p:txBody>
          <a:bodyPr>
            <a:normAutofit lnSpcReduction="10000"/>
          </a:bodyPr>
          <a:lstStyle/>
          <a:p>
            <a:r>
              <a:rPr lang="en-US" dirty="0"/>
              <a:t>Sessions on open discussion following a </a:t>
            </a:r>
            <a:r>
              <a:rPr lang="en-US" dirty="0" smtClean="0"/>
              <a:t>provocation, reflection, and/or action approach</a:t>
            </a:r>
            <a:endParaRPr lang="en-US" dirty="0"/>
          </a:p>
          <a:p>
            <a:pPr lvl="1"/>
            <a:r>
              <a:rPr lang="en-US" dirty="0"/>
              <a:t>Provocation of challenges in establishing and sustaining eGovernment activities</a:t>
            </a:r>
          </a:p>
          <a:p>
            <a:pPr lvl="1"/>
            <a:r>
              <a:rPr lang="en-US" dirty="0"/>
              <a:t>Analyze how those could be addressed </a:t>
            </a:r>
            <a:r>
              <a:rPr lang="en-US" dirty="0" smtClean="0"/>
              <a:t>and give </a:t>
            </a:r>
            <a:r>
              <a:rPr lang="en-US" dirty="0"/>
              <a:t>examples of success</a:t>
            </a:r>
          </a:p>
          <a:p>
            <a:pPr lvl="1"/>
            <a:r>
              <a:rPr lang="en-US" dirty="0"/>
              <a:t>Create actions that the Group should take to be most </a:t>
            </a:r>
            <a:r>
              <a:rPr lang="en-US" dirty="0" smtClean="0"/>
              <a:t>effective</a:t>
            </a:r>
            <a:endParaRPr lang="en-US" dirty="0"/>
          </a:p>
          <a:p>
            <a:r>
              <a:rPr lang="en-US" dirty="0" smtClean="0"/>
              <a:t>Feel free to brainstorm</a:t>
            </a:r>
          </a:p>
          <a:p>
            <a:r>
              <a:rPr lang="en-US" dirty="0" smtClean="0"/>
              <a:t>If you have an idea to bring up later or we go too far off topic, put up a note card</a:t>
            </a:r>
          </a:p>
          <a:p>
            <a:r>
              <a:rPr lang="en-US" dirty="0" smtClean="0"/>
              <a:t>If you have an idea for a project or action, put it up in space</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7</a:t>
            </a:fld>
            <a:endParaRPr lang="en-US"/>
          </a:p>
        </p:txBody>
      </p:sp>
    </p:spTree>
    <p:extLst>
      <p:ext uri="{BB962C8B-B14F-4D97-AF65-F5344CB8AC3E}">
        <p14:creationId xmlns:p14="http://schemas.microsoft.com/office/powerpoint/2010/main" val="389182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Topics</a:t>
            </a:r>
            <a:endParaRPr lang="en-US" dirty="0"/>
          </a:p>
        </p:txBody>
      </p:sp>
      <p:sp>
        <p:nvSpPr>
          <p:cNvPr id="3" name="Content Placeholder 2"/>
          <p:cNvSpPr>
            <a:spLocks noGrp="1"/>
          </p:cNvSpPr>
          <p:nvPr>
            <p:ph idx="1"/>
          </p:nvPr>
        </p:nvSpPr>
        <p:spPr/>
        <p:txBody>
          <a:bodyPr>
            <a:normAutofit/>
          </a:bodyPr>
          <a:lstStyle/>
          <a:p>
            <a:r>
              <a:rPr lang="en-US" dirty="0"/>
              <a:t>The Group will be creating a resource of government data examples, standards, and policies in the areas of</a:t>
            </a:r>
          </a:p>
          <a:p>
            <a:pPr lvl="1"/>
            <a:r>
              <a:rPr lang="en-US" dirty="0"/>
              <a:t>Government </a:t>
            </a:r>
            <a:r>
              <a:rPr lang="en-US" dirty="0" smtClean="0"/>
              <a:t>data</a:t>
            </a:r>
            <a:endParaRPr lang="en-US" dirty="0"/>
          </a:p>
          <a:p>
            <a:pPr lvl="1"/>
            <a:r>
              <a:rPr lang="en-US" dirty="0"/>
              <a:t>Social </a:t>
            </a:r>
            <a:r>
              <a:rPr lang="en-US" dirty="0" smtClean="0"/>
              <a:t>media</a:t>
            </a:r>
          </a:p>
          <a:p>
            <a:pPr lvl="1"/>
            <a:r>
              <a:rPr lang="en-US" dirty="0" smtClean="0"/>
              <a:t>Accessibility</a:t>
            </a:r>
          </a:p>
          <a:p>
            <a:pPr lvl="1"/>
            <a:r>
              <a:rPr lang="en-US" dirty="0"/>
              <a:t>Data </a:t>
            </a:r>
            <a:r>
              <a:rPr lang="en-US" dirty="0" smtClean="0"/>
              <a:t>licensing</a:t>
            </a:r>
            <a:endParaRPr lang="en-US" dirty="0"/>
          </a:p>
          <a:p>
            <a:pPr lvl="1"/>
            <a:r>
              <a:rPr lang="en-US" dirty="0"/>
              <a:t>Community directory</a:t>
            </a:r>
          </a:p>
          <a:p>
            <a:pPr lvl="1"/>
            <a:r>
              <a:rPr lang="en-US" dirty="0"/>
              <a:t>Education and </a:t>
            </a:r>
            <a:r>
              <a:rPr lang="en-US" dirty="0" smtClean="0"/>
              <a:t>outreach</a:t>
            </a:r>
            <a:endParaRPr lang="en-US"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8</a:t>
            </a:fld>
            <a:endParaRPr lang="en-US"/>
          </a:p>
        </p:txBody>
      </p:sp>
    </p:spTree>
    <p:extLst>
      <p:ext uri="{BB962C8B-B14F-4D97-AF65-F5344CB8AC3E}">
        <p14:creationId xmlns:p14="http://schemas.microsoft.com/office/powerpoint/2010/main" val="139280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 (9:30-10</a:t>
            </a:r>
            <a:r>
              <a:rPr lang="en-US" dirty="0" smtClean="0">
                <a:sym typeface="Wingdings"/>
              </a:rPr>
              <a:t>:00)</a:t>
            </a:r>
            <a:endParaRPr lang="en-US" dirty="0"/>
          </a:p>
        </p:txBody>
      </p:sp>
      <p:sp>
        <p:nvSpPr>
          <p:cNvPr id="3" name="Content Placeholder 2"/>
          <p:cNvSpPr>
            <a:spLocks noGrp="1"/>
          </p:cNvSpPr>
          <p:nvPr>
            <p:ph idx="1"/>
          </p:nvPr>
        </p:nvSpPr>
        <p:spPr/>
        <p:txBody>
          <a:bodyPr>
            <a:normAutofit/>
          </a:bodyPr>
          <a:lstStyle/>
          <a:p>
            <a:r>
              <a:rPr lang="en-US" sz="2400" dirty="0" smtClean="0"/>
              <a:t>W3C </a:t>
            </a:r>
            <a:r>
              <a:rPr lang="en-US" sz="2400" dirty="0"/>
              <a:t>Introduction (Phil Archer)</a:t>
            </a:r>
          </a:p>
          <a:p>
            <a:r>
              <a:rPr lang="en-US" sz="2400" dirty="0"/>
              <a:t>W3C </a:t>
            </a:r>
            <a:r>
              <a:rPr lang="en-US" sz="2400" dirty="0" err="1"/>
              <a:t>eGov</a:t>
            </a:r>
            <a:r>
              <a:rPr lang="en-US" sz="2400" dirty="0"/>
              <a:t> Interest Group Introduction (Jeanne </a:t>
            </a:r>
            <a:r>
              <a:rPr lang="en-US" sz="2400" dirty="0" smtClean="0"/>
              <a:t>Holm, David McAllister, </a:t>
            </a:r>
            <a:r>
              <a:rPr lang="en-US" sz="2400" dirty="0" err="1" smtClean="0"/>
              <a:t>Sandro</a:t>
            </a:r>
            <a:r>
              <a:rPr lang="en-US" sz="2400" dirty="0" smtClean="0"/>
              <a:t> Hawke)</a:t>
            </a:r>
            <a:endParaRPr lang="en-US" sz="2400" dirty="0"/>
          </a:p>
        </p:txBody>
      </p:sp>
      <p:sp>
        <p:nvSpPr>
          <p:cNvPr id="4" name="Date Placeholder 3"/>
          <p:cNvSpPr>
            <a:spLocks noGrp="1"/>
          </p:cNvSpPr>
          <p:nvPr>
            <p:ph type="dt" sz="half" idx="10"/>
          </p:nvPr>
        </p:nvSpPr>
        <p:spPr/>
        <p:txBody>
          <a:bodyPr/>
          <a:lstStyle/>
          <a:p>
            <a:r>
              <a:rPr lang="en-US" smtClean="0"/>
              <a:t>31 October-1 November 2011</a:t>
            </a:r>
            <a:endParaRPr lang="en-US"/>
          </a:p>
        </p:txBody>
      </p:sp>
      <p:sp>
        <p:nvSpPr>
          <p:cNvPr id="5" name="Slide Number Placeholder 4"/>
          <p:cNvSpPr>
            <a:spLocks noGrp="1"/>
          </p:cNvSpPr>
          <p:nvPr>
            <p:ph type="sldNum" sz="quarter" idx="12"/>
          </p:nvPr>
        </p:nvSpPr>
        <p:spPr/>
        <p:txBody>
          <a:bodyPr/>
          <a:lstStyle/>
          <a:p>
            <a:fld id="{61F84E61-BFA6-4150-9FE3-AA0C8F288190}" type="slidenum">
              <a:rPr lang="en-US" smtClean="0"/>
              <a:pPr/>
              <a:t>9</a:t>
            </a:fld>
            <a:endParaRPr lang="en-US"/>
          </a:p>
        </p:txBody>
      </p:sp>
    </p:spTree>
    <p:extLst>
      <p:ext uri="{BB962C8B-B14F-4D97-AF65-F5344CB8AC3E}">
        <p14:creationId xmlns:p14="http://schemas.microsoft.com/office/powerpoint/2010/main" val="3414360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1069</TotalTime>
  <Words>1327</Words>
  <Application>Microsoft Macintosh PowerPoint</Application>
  <PresentationFormat>On-screen Show (4:3)</PresentationFormat>
  <Paragraphs>167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Pixel</vt:lpstr>
      <vt:lpstr>W3C eGovernment Interest Group Launch Workshop</vt:lpstr>
      <vt:lpstr>Agenda:  Monday 31 October</vt:lpstr>
      <vt:lpstr>Agenda: Tuesday 1 November</vt:lpstr>
      <vt:lpstr>Logistics</vt:lpstr>
      <vt:lpstr>Procedures</vt:lpstr>
      <vt:lpstr>Introductions</vt:lpstr>
      <vt:lpstr>Today’s Plan</vt:lpstr>
      <vt:lpstr>Major Topics</vt:lpstr>
      <vt:lpstr>Goals and Objectives (9:30-10:00)</vt:lpstr>
      <vt:lpstr>W3C eGov Intent</vt:lpstr>
      <vt:lpstr>Break (10:30-10:45)  Courtesy http://www.ag.gov.au/archived/Sig/images/dale3.jpg </vt:lpstr>
      <vt:lpstr>Trending Thoughts (10:45-11:30)</vt:lpstr>
      <vt:lpstr>Reports from Open Government Data Camp (11:30-12:30) </vt:lpstr>
      <vt:lpstr>Lunch:  12:30-14:00</vt:lpstr>
      <vt:lpstr>Ice Breaker</vt:lpstr>
      <vt:lpstr>Reports from World Bank and WWW Foundation (14:00-14:30) </vt:lpstr>
      <vt:lpstr>Open Government Data Practices and Policies (14:30-16:30)</vt:lpstr>
      <vt:lpstr>Weather Forecast App from Gannon Dick</vt:lpstr>
      <vt:lpstr>PowerPoint Presentation</vt:lpstr>
      <vt:lpstr>Break (16:30-16:45)  Courtesy http://www.jeffiscool.com/pictures/Foxtrot/foxtrot_playoutside.JPG  </vt:lpstr>
      <vt:lpstr>Accessibility (16:45-17:30)</vt:lpstr>
      <vt:lpstr>Social Media Discussion</vt:lpstr>
      <vt:lpstr>Collect Cards from the Parking Lot</vt:lpstr>
      <vt:lpstr>Summary and Actions</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W3C eGovernment Interest Group Launch Workshop</dc:title>
  <dc:creator>Jeanne Holm</dc:creator>
  <cp:lastModifiedBy>Jeanne Holm</cp:lastModifiedBy>
  <cp:revision>39</cp:revision>
  <cp:lastPrinted>2011-10-31T10:37:34Z</cp:lastPrinted>
  <dcterms:created xsi:type="dcterms:W3CDTF">2011-10-30T18:49:42Z</dcterms:created>
  <dcterms:modified xsi:type="dcterms:W3CDTF">2011-10-31T18:36:56Z</dcterms:modified>
</cp:coreProperties>
</file>