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21" r:id="rId4"/>
    <p:sldId id="267" r:id="rId5"/>
    <p:sldId id="294" r:id="rId6"/>
    <p:sldId id="296" r:id="rId7"/>
    <p:sldId id="295" r:id="rId8"/>
    <p:sldId id="268" r:id="rId9"/>
    <p:sldId id="264" r:id="rId10"/>
    <p:sldId id="265" r:id="rId11"/>
    <p:sldId id="266" r:id="rId12"/>
    <p:sldId id="297" r:id="rId13"/>
    <p:sldId id="269" r:id="rId14"/>
    <p:sldId id="270" r:id="rId15"/>
    <p:sldId id="298" r:id="rId16"/>
    <p:sldId id="261" r:id="rId17"/>
    <p:sldId id="273" r:id="rId18"/>
    <p:sldId id="300" r:id="rId19"/>
    <p:sldId id="275" r:id="rId20"/>
    <p:sldId id="299" r:id="rId21"/>
    <p:sldId id="323" r:id="rId22"/>
    <p:sldId id="281" r:id="rId23"/>
    <p:sldId id="279" r:id="rId24"/>
    <p:sldId id="324" r:id="rId25"/>
    <p:sldId id="325" r:id="rId26"/>
    <p:sldId id="326" r:id="rId27"/>
    <p:sldId id="280" r:id="rId28"/>
    <p:sldId id="301" r:id="rId29"/>
    <p:sldId id="282" r:id="rId30"/>
    <p:sldId id="283" r:id="rId31"/>
    <p:sldId id="276" r:id="rId32"/>
    <p:sldId id="277" r:id="rId33"/>
    <p:sldId id="278" r:id="rId34"/>
    <p:sldId id="274" r:id="rId35"/>
    <p:sldId id="284" r:id="rId36"/>
    <p:sldId id="285" r:id="rId37"/>
    <p:sldId id="286" r:id="rId38"/>
    <p:sldId id="287" r:id="rId39"/>
    <p:sldId id="288" r:id="rId40"/>
    <p:sldId id="289" r:id="rId41"/>
    <p:sldId id="290" r:id="rId42"/>
    <p:sldId id="291" r:id="rId43"/>
    <p:sldId id="292" r:id="rId44"/>
    <p:sldId id="302" r:id="rId45"/>
    <p:sldId id="305" r:id="rId46"/>
    <p:sldId id="304" r:id="rId47"/>
    <p:sldId id="307" r:id="rId48"/>
    <p:sldId id="306" r:id="rId49"/>
    <p:sldId id="308" r:id="rId50"/>
    <p:sldId id="309" r:id="rId51"/>
    <p:sldId id="310" r:id="rId52"/>
    <p:sldId id="312" r:id="rId53"/>
    <p:sldId id="313" r:id="rId54"/>
    <p:sldId id="314" r:id="rId55"/>
    <p:sldId id="315" r:id="rId56"/>
    <p:sldId id="316" r:id="rId57"/>
    <p:sldId id="317" r:id="rId58"/>
    <p:sldId id="318" r:id="rId59"/>
    <p:sldId id="319" r:id="rId60"/>
    <p:sldId id="32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34" autoAdjust="0"/>
  </p:normalViewPr>
  <p:slideViewPr>
    <p:cSldViewPr>
      <p:cViewPr>
        <p:scale>
          <a:sx n="50" d="100"/>
          <a:sy n="50" d="100"/>
        </p:scale>
        <p:origin x="-948" y="-168"/>
      </p:cViewPr>
      <p:guideLst>
        <p:guide orient="horz" pos="2160"/>
        <p:guide pos="2880"/>
      </p:guideLst>
    </p:cSldViewPr>
  </p:slideViewPr>
  <p:notesTextViewPr>
    <p:cViewPr>
      <p:scale>
        <a:sx n="1" d="1"/>
        <a:sy n="1" d="1"/>
      </p:scale>
      <p:origin x="0" y="0"/>
    </p:cViewPr>
  </p:notesTextViewPr>
  <p:sorterViewPr>
    <p:cViewPr>
      <p:scale>
        <a:sx n="100" d="100"/>
        <a:sy n="100" d="100"/>
      </p:scale>
      <p:origin x="0" y="20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8BED2-7C3C-4D92-A0B9-9E383B6D9B4B}" type="datetimeFigureOut">
              <a:rPr lang="en-US" smtClean="0"/>
              <a:t>2/25/2013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45E81-F91B-4903-81FF-A1F8B4730428}" type="slidenum">
              <a:rPr lang="en-US" smtClean="0"/>
              <a:t>‹#›</a:t>
            </a:fld>
            <a:endParaRPr lang="en-US"/>
          </a:p>
        </p:txBody>
      </p:sp>
    </p:spTree>
    <p:extLst>
      <p:ext uri="{BB962C8B-B14F-4D97-AF65-F5344CB8AC3E}">
        <p14:creationId xmlns:p14="http://schemas.microsoft.com/office/powerpoint/2010/main" val="389058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let me apologize that my slides aren’t very pretty – it’s tough to share a stage with so many of the most talented front-end engineers in the world and be the security person.  But to that point, we’ve seen a ton of really amazing stuff here so far, yesterday, this morning, and with more to come.  I think it’s safe to say that all the developers in the room are really excited about the possibilities of HTML5 and the Open Web Platform.  But there is one group of people that isn’t so excited about all of this:  the security community. </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1</a:t>
            </a:fld>
            <a:endParaRPr lang="en-US" dirty="0"/>
          </a:p>
        </p:txBody>
      </p:sp>
    </p:spTree>
    <p:extLst>
      <p:ext uri="{BB962C8B-B14F-4D97-AF65-F5344CB8AC3E}">
        <p14:creationId xmlns:p14="http://schemas.microsoft.com/office/powerpoint/2010/main" val="66021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Get interpreted as valid script in HTML4 in some browsers and can be used to mount attacks!  Does your filter block those?  How many browsers did you test it in?</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10</a:t>
            </a:fld>
            <a:endParaRPr lang="en-US"/>
          </a:p>
        </p:txBody>
      </p:sp>
    </p:spTree>
    <p:extLst>
      <p:ext uri="{BB962C8B-B14F-4D97-AF65-F5344CB8AC3E}">
        <p14:creationId xmlns:p14="http://schemas.microsoft.com/office/powerpoint/2010/main" val="131324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Those examples are from a book called Web Application Obfuscation by Gareth Heyes, Mario </a:t>
            </a:r>
            <a:r>
              <a:rPr lang="en-US" sz="1200" kern="1200" dirty="0" err="1" smtClean="0">
                <a:solidFill>
                  <a:schemeClr val="tx1"/>
                </a:solidFill>
                <a:effectLst/>
                <a:latin typeface="+mn-lt"/>
                <a:ea typeface="+mn-ea"/>
                <a:cs typeface="+mn-cs"/>
              </a:rPr>
              <a:t>Heidrich</a:t>
            </a:r>
            <a:r>
              <a:rPr lang="en-US" sz="1200" kern="1200" dirty="0" smtClean="0">
                <a:solidFill>
                  <a:schemeClr val="tx1"/>
                </a:solidFill>
                <a:effectLst/>
                <a:latin typeface="+mn-lt"/>
                <a:ea typeface="+mn-ea"/>
                <a:cs typeface="+mn-cs"/>
              </a:rPr>
              <a:t>, Eduardo Vela Nava and David Lindsay.  An ENTIRE 280 PAGE BOOK full of stuff like that.   Those examples I showed you are only the shore of a </a:t>
            </a:r>
            <a:r>
              <a:rPr lang="en-US" sz="1200" kern="1200" dirty="0" err="1" smtClean="0">
                <a:solidFill>
                  <a:schemeClr val="tx1"/>
                </a:solidFill>
                <a:effectLst/>
                <a:latin typeface="+mn-lt"/>
                <a:ea typeface="+mn-ea"/>
                <a:cs typeface="+mn-cs"/>
              </a:rPr>
              <a:t>Lovecraftian</a:t>
            </a:r>
            <a:r>
              <a:rPr lang="en-US" sz="1200" kern="1200" dirty="0" smtClean="0">
                <a:solidFill>
                  <a:schemeClr val="tx1"/>
                </a:solidFill>
                <a:effectLst/>
                <a:latin typeface="+mn-lt"/>
                <a:ea typeface="+mn-ea"/>
                <a:cs typeface="+mn-cs"/>
              </a:rPr>
              <a:t> continent of horror.   </a:t>
            </a:r>
          </a:p>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11</a:t>
            </a:fld>
            <a:endParaRPr lang="en-US"/>
          </a:p>
        </p:txBody>
      </p:sp>
    </p:spTree>
    <p:extLst>
      <p:ext uri="{BB962C8B-B14F-4D97-AF65-F5344CB8AC3E}">
        <p14:creationId xmlns:p14="http://schemas.microsoft.com/office/powerpoint/2010/main" val="150314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could they fill 280 pages with this stuff, and why are all of our XSS filters broken?  They work in very limited contexts, but in a broader sense, they were doomed from the start, because an XSS filter is a server-side attempt to simulate the client-side parsing and execution environment, but before HTML5, every browser did this differently, how they did it was a secret, browsers were chock-full of proprietary features, tags and syntax, and accepting bad markup was actually considered a feature, in the tradition of </a:t>
            </a:r>
            <a:r>
              <a:rPr lang="en-US" sz="1200" kern="1200" dirty="0" err="1" smtClean="0">
                <a:solidFill>
                  <a:schemeClr val="tx1"/>
                </a:solidFill>
                <a:effectLst/>
                <a:latin typeface="+mn-lt"/>
                <a:ea typeface="+mn-ea"/>
                <a:cs typeface="+mn-cs"/>
              </a:rPr>
              <a:t>Postel’s</a:t>
            </a:r>
            <a:r>
              <a:rPr lang="en-US" sz="1200" kern="1200" dirty="0" smtClean="0">
                <a:solidFill>
                  <a:schemeClr val="tx1"/>
                </a:solidFill>
                <a:effectLst/>
                <a:latin typeface="+mn-lt"/>
                <a:ea typeface="+mn-ea"/>
                <a:cs typeface="+mn-cs"/>
              </a:rPr>
              <a:t> Law.</a:t>
            </a:r>
          </a:p>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12</a:t>
            </a:fld>
            <a:endParaRPr lang="en-US"/>
          </a:p>
        </p:txBody>
      </p:sp>
    </p:spTree>
    <p:extLst>
      <p:ext uri="{BB962C8B-B14F-4D97-AF65-F5344CB8AC3E}">
        <p14:creationId xmlns:p14="http://schemas.microsoft.com/office/powerpoint/2010/main" val="139008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all to say that the security improvements of HTML5 start at the very foundations, because HTML5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t’s the first version of HTML to specify a normative state machine for parsing, including handling error conditions.  Yes, there are new tags and new syntax, but if you want to know how browsers are going to parse markup, for the first time you can find out, and you can have some reasonable confidence that different browsers are going to act in a mostly consistent manner.  </a:t>
            </a:r>
          </a:p>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13</a:t>
            </a:fld>
            <a:endParaRPr lang="en-US"/>
          </a:p>
        </p:txBody>
      </p:sp>
    </p:spTree>
    <p:extLst>
      <p:ext uri="{BB962C8B-B14F-4D97-AF65-F5344CB8AC3E}">
        <p14:creationId xmlns:p14="http://schemas.microsoft.com/office/powerpoint/2010/main" val="308596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 of standardizing parsing is that generously coercing shambling mounds of random line noise into an application is no longer a competitive feature!  And this is an insight and an outcome that doesn’t just apply to parsing –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45E81-F91B-4903-81FF-A1F8B4730428}" type="slidenum">
              <a:rPr lang="en-US" smtClean="0"/>
              <a:t>14</a:t>
            </a:fld>
            <a:endParaRPr lang="en-US"/>
          </a:p>
        </p:txBody>
      </p:sp>
    </p:spTree>
    <p:extLst>
      <p:ext uri="{BB962C8B-B14F-4D97-AF65-F5344CB8AC3E}">
        <p14:creationId xmlns:p14="http://schemas.microsoft.com/office/powerpoint/2010/main" val="116463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standardizing the technology for building Rich Web Applications, HTML5 began a fundamental shift in the security posture of the Web as a platform.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biggest false charges leveled against HTML5 is that it’s insecure because it’s “more complex than HTML4.”  But that’s not the right comparison to make. HTML4 was never by itself the platform of the Web.  The Rich Web Application has been with us for a decade, but it was built in terms of plugins – in Java, Flash and ActiveX.    </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15</a:t>
            </a:fld>
            <a:endParaRPr lang="en-US"/>
          </a:p>
        </p:txBody>
      </p:sp>
    </p:spTree>
    <p:extLst>
      <p:ext uri="{BB962C8B-B14F-4D97-AF65-F5344CB8AC3E}">
        <p14:creationId xmlns:p14="http://schemas.microsoft.com/office/powerpoint/2010/main" val="232487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you’re the creator of one</a:t>
            </a:r>
            <a:r>
              <a:rPr lang="en-US" sz="1200" kern="1200" baseline="0" dirty="0" smtClean="0">
                <a:solidFill>
                  <a:schemeClr val="tx1"/>
                </a:solidFill>
                <a:effectLst/>
                <a:latin typeface="+mn-lt"/>
                <a:ea typeface="+mn-ea"/>
                <a:cs typeface="+mn-cs"/>
              </a:rPr>
              <a:t> of these</a:t>
            </a:r>
            <a:r>
              <a:rPr lang="en-US" sz="1200" kern="1200" dirty="0" smtClean="0">
                <a:solidFill>
                  <a:schemeClr val="tx1"/>
                </a:solidFill>
                <a:effectLst/>
                <a:latin typeface="+mn-lt"/>
                <a:ea typeface="+mn-ea"/>
                <a:cs typeface="+mn-cs"/>
              </a:rPr>
              <a:t> proprietary rich web app platform whether</a:t>
            </a:r>
            <a:r>
              <a:rPr lang="en-US" sz="1200" kern="1200" baseline="0" dirty="0" smtClean="0">
                <a:solidFill>
                  <a:schemeClr val="tx1"/>
                </a:solidFill>
                <a:effectLst/>
                <a:latin typeface="+mn-lt"/>
                <a:ea typeface="+mn-ea"/>
                <a:cs typeface="+mn-cs"/>
              </a:rPr>
              <a:t> browser or plugin</a:t>
            </a:r>
            <a:r>
              <a:rPr lang="en-US" sz="1200" kern="1200" dirty="0" smtClean="0">
                <a:solidFill>
                  <a:schemeClr val="tx1"/>
                </a:solidFill>
                <a:effectLst/>
                <a:latin typeface="+mn-lt"/>
                <a:ea typeface="+mn-ea"/>
                <a:cs typeface="+mn-cs"/>
              </a:rPr>
              <a:t>, you need to attract developers, so you live or die by how much you let developers do, not by how many security restrictions you put on them.  You compete for</a:t>
            </a:r>
            <a:r>
              <a:rPr lang="en-US" sz="1200" kern="1200" baseline="0" dirty="0" smtClean="0">
                <a:solidFill>
                  <a:schemeClr val="tx1"/>
                </a:solidFill>
                <a:effectLst/>
                <a:latin typeface="+mn-lt"/>
                <a:ea typeface="+mn-ea"/>
                <a:cs typeface="+mn-cs"/>
              </a:rPr>
              <a:t> developers </a:t>
            </a:r>
            <a:r>
              <a:rPr lang="en-US" sz="1200" kern="1200" dirty="0" smtClean="0">
                <a:solidFill>
                  <a:schemeClr val="tx1"/>
                </a:solidFill>
                <a:effectLst/>
                <a:latin typeface="+mn-lt"/>
                <a:ea typeface="+mn-ea"/>
                <a:cs typeface="+mn-cs"/>
              </a:rPr>
              <a:t>and once you have them they’re locked in.  If you’re not happy with Java’s security record, you have to re-write your whole application to switch.  If you’re a user, you can’t switch – you have to take it or leave it.  On the contrary, if I was using an HTML5 app and my browser had a security record like Java, I</a:t>
            </a:r>
            <a:r>
              <a:rPr lang="en-US" sz="1200" kern="1200" baseline="0" dirty="0" smtClean="0">
                <a:solidFill>
                  <a:schemeClr val="tx1"/>
                </a:solidFill>
                <a:effectLst/>
                <a:latin typeface="+mn-lt"/>
                <a:ea typeface="+mn-ea"/>
                <a:cs typeface="+mn-cs"/>
              </a:rPr>
              <a:t> could</a:t>
            </a:r>
            <a:r>
              <a:rPr lang="en-US" sz="1200" kern="1200" dirty="0" smtClean="0">
                <a:solidFill>
                  <a:schemeClr val="tx1"/>
                </a:solidFill>
                <a:effectLst/>
                <a:latin typeface="+mn-lt"/>
                <a:ea typeface="+mn-ea"/>
                <a:cs typeface="+mn-cs"/>
              </a:rPr>
              <a:t> switch in a second, and the app developers wouldn’t have to change anything.  </a:t>
            </a:r>
          </a:p>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16</a:t>
            </a:fld>
            <a:endParaRPr lang="en-US"/>
          </a:p>
        </p:txBody>
      </p:sp>
    </p:spTree>
    <p:extLst>
      <p:ext uri="{BB962C8B-B14F-4D97-AF65-F5344CB8AC3E}">
        <p14:creationId xmlns:p14="http://schemas.microsoft.com/office/powerpoint/2010/main" val="707216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the incentives of the Open Web Platform are different than they’ve been</a:t>
            </a:r>
            <a:r>
              <a:rPr lang="en-US" sz="1200" kern="1200" dirty="0" smtClean="0">
                <a:solidFill>
                  <a:schemeClr val="tx1"/>
                </a:solidFill>
                <a:effectLst/>
                <a:latin typeface="+mn-lt"/>
                <a:ea typeface="+mn-ea"/>
                <a:cs typeface="+mn-cs"/>
              </a:rPr>
              <a:t>: Proprietary platforms compete for developers by offering features, and they can keep them because switching costs are high.  On an open platform, switching costs are low, so implementers have to compete for users by offering them quality, which includes security.</a:t>
            </a:r>
          </a:p>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17</a:t>
            </a:fld>
            <a:endParaRPr lang="en-US"/>
          </a:p>
        </p:txBody>
      </p:sp>
    </p:spTree>
    <p:extLst>
      <p:ext uri="{BB962C8B-B14F-4D97-AF65-F5344CB8AC3E}">
        <p14:creationId xmlns:p14="http://schemas.microsoft.com/office/powerpoint/2010/main" val="361650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enough soap box ranting – we were talking about solving script injection.</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18</a:t>
            </a:fld>
            <a:endParaRPr lang="en-US"/>
          </a:p>
        </p:txBody>
      </p:sp>
    </p:spTree>
    <p:extLst>
      <p:ext uri="{BB962C8B-B14F-4D97-AF65-F5344CB8AC3E}">
        <p14:creationId xmlns:p14="http://schemas.microsoft.com/office/powerpoint/2010/main" val="3441563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even though we finally</a:t>
            </a:r>
            <a:r>
              <a:rPr lang="en-US" baseline="0" dirty="0" smtClean="0"/>
              <a:t> have some hope of an accurate simulation of the browser in HTML5, that’s still not a great strategy.  It’s complex, it’s not future-proof, and it misses what’s called DOM XSS, vulnerabilities through data flows that can’t be filtered at the server because the server never sees them.</a:t>
            </a:r>
          </a:p>
          <a:p>
            <a:endParaRPr lang="en-US" baseline="0" dirty="0" smtClean="0"/>
          </a:p>
          <a:p>
            <a:r>
              <a:rPr lang="en-US" baseline="0" dirty="0" smtClean="0"/>
              <a:t>If script injection is a security issue at the client layer, why not solve it in the client? </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19</a:t>
            </a:fld>
            <a:endParaRPr lang="en-US"/>
          </a:p>
        </p:txBody>
      </p:sp>
    </p:spTree>
    <p:extLst>
      <p:ext uri="{BB962C8B-B14F-4D97-AF65-F5344CB8AC3E}">
        <p14:creationId xmlns:p14="http://schemas.microsoft.com/office/powerpoint/2010/main" val="123773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Almost since HTML5 was born, you can’t go to a security conference or read the security tech press without finding HTML5 at the top of almost every list of threats.  It’s framed it as part of an out-of-control spiral of complexity on the web that’s going to leave everyone vulnerable to more malware, more application-level compromises and more enterprise risk.  Now, security people are grumpy by nature.  We are constantly warning people of dangers ahead, and we’re making a better living than ever because nobody ever listens.  So, when it comes to HTML5, should you listen?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I’m here to say that no, in this case you shouldn’t.   I’ve been working on Web technologies and in security since 1994, and despite hearing about </a:t>
            </a:r>
            <a:r>
              <a:rPr lang="en-US" sz="1200" kern="1200" dirty="0" err="1" smtClean="0">
                <a:solidFill>
                  <a:schemeClr val="tx1"/>
                </a:solidFill>
                <a:effectLst/>
                <a:latin typeface="+mn-lt"/>
                <a:ea typeface="+mn-ea"/>
                <a:cs typeface="+mn-cs"/>
              </a:rPr>
              <a:t>Lulzsec</a:t>
            </a:r>
            <a:r>
              <a:rPr lang="en-US" sz="1200" kern="1200" dirty="0" smtClean="0">
                <a:solidFill>
                  <a:schemeClr val="tx1"/>
                </a:solidFill>
                <a:effectLst/>
                <a:latin typeface="+mn-lt"/>
                <a:ea typeface="+mn-ea"/>
                <a:cs typeface="+mn-cs"/>
              </a:rPr>
              <a:t> or Chinese hackers on the news every week, the security state of the Web today is better than it has ever been.  In particular, we’ve made very large advancements in the last few years, largely due to the rapid advancement of HTML5 and the Open Web Platform, and I think the next few years are going to continue that positive trajectory. </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2</a:t>
            </a:fld>
            <a:endParaRPr lang="en-US"/>
          </a:p>
        </p:txBody>
      </p:sp>
    </p:spTree>
    <p:extLst>
      <p:ext uri="{BB962C8B-B14F-4D97-AF65-F5344CB8AC3E}">
        <p14:creationId xmlns:p14="http://schemas.microsoft.com/office/powerpoint/2010/main" val="121225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20</a:t>
            </a:fld>
            <a:endParaRPr lang="en-US"/>
          </a:p>
        </p:txBody>
      </p:sp>
    </p:spTree>
    <p:extLst>
      <p:ext uri="{BB962C8B-B14F-4D97-AF65-F5344CB8AC3E}">
        <p14:creationId xmlns:p14="http://schemas.microsoft.com/office/powerpoint/2010/main" val="370456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you remember the scene in the Odyssey where they’re about to sail past the Sirens.  Odysseus knows that he’ll go mad from the siren’s song, so he orders his crew to tie him to the mast and,</a:t>
            </a:r>
            <a:r>
              <a:rPr lang="en-US" baseline="0" dirty="0" smtClean="0"/>
              <a:t> whatever he says later, not to untie him.</a:t>
            </a:r>
          </a:p>
          <a:p>
            <a:endParaRPr lang="en-US" baseline="0" dirty="0" smtClean="0"/>
          </a:p>
          <a:p>
            <a:r>
              <a:rPr lang="en-US" baseline="0" dirty="0" smtClean="0"/>
              <a:t>That’s kind of what CSP does.  It lets an app tell the browser to tie it to the mast.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21</a:t>
            </a:fld>
            <a:endParaRPr lang="en-US"/>
          </a:p>
        </p:txBody>
      </p:sp>
    </p:spTree>
    <p:extLst>
      <p:ext uri="{BB962C8B-B14F-4D97-AF65-F5344CB8AC3E}">
        <p14:creationId xmlns:p14="http://schemas.microsoft.com/office/powerpoint/2010/main" val="379466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a:t>
            </a:r>
            <a:r>
              <a:rPr lang="en-US" baseline="0" dirty="0" smtClean="0"/>
              <a:t> of a CSP header, and you can see it’s pretty straightforward.  We just list the origins that are allowed to load content.</a:t>
            </a:r>
          </a:p>
          <a:p>
            <a:endParaRPr lang="en-US" baseline="0" dirty="0" smtClean="0"/>
          </a:p>
          <a:p>
            <a:r>
              <a:rPr lang="en-US" baseline="0" dirty="0" smtClean="0"/>
              <a:t>The difficult part here is that to get the full benefit, you can’t use inline script or </a:t>
            </a:r>
            <a:r>
              <a:rPr lang="en-US" baseline="0" dirty="0" err="1" smtClean="0"/>
              <a:t>css</a:t>
            </a:r>
            <a:r>
              <a:rPr lang="en-US" baseline="0" dirty="0" smtClean="0"/>
              <a:t>, and that’s pretty problematic for existing apps.</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22</a:t>
            </a:fld>
            <a:endParaRPr lang="en-US"/>
          </a:p>
        </p:txBody>
      </p:sp>
    </p:spTree>
    <p:extLst>
      <p:ext uri="{BB962C8B-B14F-4D97-AF65-F5344CB8AC3E}">
        <p14:creationId xmlns:p14="http://schemas.microsoft.com/office/powerpoint/2010/main" val="2631288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t>
            </a:r>
          </a:p>
          <a:p>
            <a:endParaRPr lang="en-US" dirty="0" smtClean="0"/>
          </a:p>
          <a:p>
            <a:endParaRPr lang="en-US" dirty="0" smtClean="0"/>
          </a:p>
          <a:p>
            <a:r>
              <a:rPr lang="en-US" dirty="0" smtClean="0"/>
              <a:t>And CSP has</a:t>
            </a:r>
            <a:r>
              <a:rPr lang="en-US" baseline="0" dirty="0" smtClean="0"/>
              <a:t> a reporting feature, which makes deployment much easier, because you can measure what’s going to happen and build correct policies before you start enforcing them.</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23</a:t>
            </a:fld>
            <a:endParaRPr lang="en-US"/>
          </a:p>
        </p:txBody>
      </p:sp>
    </p:spTree>
    <p:extLst>
      <p:ext uri="{BB962C8B-B14F-4D97-AF65-F5344CB8AC3E}">
        <p14:creationId xmlns:p14="http://schemas.microsoft.com/office/powerpoint/2010/main" val="1347106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24</a:t>
            </a:fld>
            <a:endParaRPr lang="en-US"/>
          </a:p>
        </p:txBody>
      </p:sp>
    </p:spTree>
    <p:extLst>
      <p:ext uri="{BB962C8B-B14F-4D97-AF65-F5344CB8AC3E}">
        <p14:creationId xmlns:p14="http://schemas.microsoft.com/office/powerpoint/2010/main" val="148725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25</a:t>
            </a:fld>
            <a:endParaRPr lang="en-US"/>
          </a:p>
        </p:txBody>
      </p:sp>
    </p:spTree>
    <p:extLst>
      <p:ext uri="{BB962C8B-B14F-4D97-AF65-F5344CB8AC3E}">
        <p14:creationId xmlns:p14="http://schemas.microsoft.com/office/powerpoint/2010/main" val="586526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CSP 1.1,</a:t>
            </a:r>
            <a:r>
              <a:rPr lang="en-US" baseline="0" dirty="0" smtClean="0"/>
              <a:t> we are working to fix this, by allowing whitelisting of inline scripts and </a:t>
            </a:r>
            <a:r>
              <a:rPr lang="en-US" baseline="0" dirty="0" err="1" smtClean="0"/>
              <a:t>css</a:t>
            </a:r>
            <a:r>
              <a:rPr lang="en-US" baseline="0" dirty="0" smtClean="0"/>
              <a:t>, along with other features like controlling the types of plugins that can run, and adding reporting to existing browser anti-XSS filters.  </a:t>
            </a:r>
          </a:p>
          <a:p>
            <a:endParaRPr lang="en-US" baseline="0" dirty="0" smtClean="0"/>
          </a:p>
          <a:p>
            <a:r>
              <a:rPr lang="en-US" baseline="0" dirty="0" smtClean="0"/>
              <a:t>So this is a great start on preventing XSS attacks that you can start using today, but there’s one other up and coming technology I want to touch on – and that’s HTML templates.</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27</a:t>
            </a:fld>
            <a:endParaRPr lang="en-US"/>
          </a:p>
        </p:txBody>
      </p:sp>
    </p:spTree>
    <p:extLst>
      <p:ext uri="{BB962C8B-B14F-4D97-AF65-F5344CB8AC3E}">
        <p14:creationId xmlns:p14="http://schemas.microsoft.com/office/powerpoint/2010/main" val="2932769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HTML templates</a:t>
            </a:r>
            <a:r>
              <a:rPr lang="en-US" baseline="0" dirty="0" smtClean="0"/>
              <a:t> are a new spec under development in the WebApps Working Group that allow you to declare templates as first-class client-side objects.   Instead of dynamically building markup using strings concatenation and </a:t>
            </a:r>
            <a:r>
              <a:rPr lang="en-US" baseline="0" dirty="0" err="1" smtClean="0"/>
              <a:t>innerHTML</a:t>
            </a:r>
            <a:r>
              <a:rPr lang="en-US" baseline="0" dirty="0" smtClean="0"/>
              <a:t>, we’ll have a pattern that has the potential to be both faster and offer much better security against script injection.</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29</a:t>
            </a:fld>
            <a:endParaRPr lang="en-US"/>
          </a:p>
        </p:txBody>
      </p:sp>
    </p:spTree>
    <p:extLst>
      <p:ext uri="{BB962C8B-B14F-4D97-AF65-F5344CB8AC3E}">
        <p14:creationId xmlns:p14="http://schemas.microsoft.com/office/powerpoint/2010/main" val="701987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this boils down to is that: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30</a:t>
            </a:fld>
            <a:endParaRPr lang="en-US"/>
          </a:p>
        </p:txBody>
      </p:sp>
    </p:spTree>
    <p:extLst>
      <p:ext uri="{BB962C8B-B14F-4D97-AF65-F5344CB8AC3E}">
        <p14:creationId xmlns:p14="http://schemas.microsoft.com/office/powerpoint/2010/main" val="867801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a:t>
            </a:r>
            <a:r>
              <a:rPr lang="en-US" baseline="0" dirty="0" smtClean="0"/>
              <a:t> so we’ve solved XSS, which is a pretty good day’s work– but I also promised I’d show you how to build secure mashups in HTML5 – another thing that security folks like to say can’t be done.</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31</a:t>
            </a:fld>
            <a:endParaRPr lang="en-US"/>
          </a:p>
        </p:txBody>
      </p:sp>
    </p:spTree>
    <p:extLst>
      <p:ext uri="{BB962C8B-B14F-4D97-AF65-F5344CB8AC3E}">
        <p14:creationId xmlns:p14="http://schemas.microsoft.com/office/powerpoint/2010/main" val="354888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last</a:t>
            </a:r>
            <a:r>
              <a:rPr lang="en-US" sz="1200" kern="1200" baseline="0" dirty="0" smtClean="0">
                <a:solidFill>
                  <a:schemeClr val="tx1"/>
                </a:solidFill>
                <a:effectLst/>
                <a:latin typeface="+mn-lt"/>
                <a:ea typeface="+mn-ea"/>
                <a:cs typeface="+mn-cs"/>
              </a:rPr>
              <a:t> W3Conf I gave a talk with Scott </a:t>
            </a:r>
            <a:r>
              <a:rPr lang="en-US" sz="1200" kern="1200" baseline="0" dirty="0" err="1" smtClean="0">
                <a:solidFill>
                  <a:schemeClr val="tx1"/>
                </a:solidFill>
                <a:effectLst/>
                <a:latin typeface="+mn-lt"/>
                <a:ea typeface="+mn-ea"/>
                <a:cs typeface="+mn-cs"/>
              </a:rPr>
              <a:t>Stender</a:t>
            </a:r>
            <a:r>
              <a:rPr lang="en-US" sz="1200" kern="1200" baseline="0" dirty="0" smtClean="0">
                <a:solidFill>
                  <a:schemeClr val="tx1"/>
                </a:solidFill>
                <a:effectLst/>
                <a:latin typeface="+mn-lt"/>
                <a:ea typeface="+mn-ea"/>
                <a:cs typeface="+mn-cs"/>
              </a:rPr>
              <a:t> of </a:t>
            </a:r>
            <a:r>
              <a:rPr lang="en-US" sz="1200" kern="1200" baseline="0" dirty="0" err="1" smtClean="0">
                <a:solidFill>
                  <a:schemeClr val="tx1"/>
                </a:solidFill>
                <a:effectLst/>
                <a:latin typeface="+mn-lt"/>
                <a:ea typeface="+mn-ea"/>
                <a:cs typeface="+mn-cs"/>
              </a:rPr>
              <a:t>iSEC</a:t>
            </a:r>
            <a:r>
              <a:rPr lang="en-US" sz="1200" kern="1200" baseline="0" dirty="0" smtClean="0">
                <a:solidFill>
                  <a:schemeClr val="tx1"/>
                </a:solidFill>
                <a:effectLst/>
                <a:latin typeface="+mn-lt"/>
                <a:ea typeface="+mn-ea"/>
                <a:cs typeface="+mn-cs"/>
              </a:rPr>
              <a:t> Partners where we talked at a high level about some the ways HTML5 is changing security for modern web apps and what to be aware of</a:t>
            </a:r>
            <a:r>
              <a:rPr lang="en-US" sz="1200" kern="1200" dirty="0" smtClean="0">
                <a:solidFill>
                  <a:schemeClr val="tx1"/>
                </a:solidFill>
                <a:effectLst/>
                <a:latin typeface="+mn-lt"/>
                <a:ea typeface="+mn-ea"/>
                <a:cs typeface="+mn-cs"/>
              </a:rPr>
              <a:t>.  This time I want to</a:t>
            </a:r>
            <a:r>
              <a:rPr lang="en-US" sz="1200" kern="1200" baseline="0" dirty="0" smtClean="0">
                <a:solidFill>
                  <a:schemeClr val="tx1"/>
                </a:solidFill>
                <a:effectLst/>
                <a:latin typeface="+mn-lt"/>
                <a:ea typeface="+mn-ea"/>
                <a:cs typeface="+mn-cs"/>
              </a:rPr>
              <a:t> show some real code on how to use new standards to tackle two of the biggest problems in Web security: solving Script Injection, and building secure mashups.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Along the way, I hope I’ll convince you, and maybe, if some security people are watching, them, that HTML5 is a big step forward in security for the Web platform.</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a:t>
            </a:fld>
            <a:endParaRPr lang="en-US"/>
          </a:p>
        </p:txBody>
      </p:sp>
    </p:spTree>
    <p:extLst>
      <p:ext uri="{BB962C8B-B14F-4D97-AF65-F5344CB8AC3E}">
        <p14:creationId xmlns:p14="http://schemas.microsoft.com/office/powerpoint/2010/main" val="1815948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a mashup?  It’s when</a:t>
            </a:r>
            <a:r>
              <a:rPr lang="en-US" baseline="0" dirty="0" smtClean="0"/>
              <a:t> you include content from multiple sites in a single app.  And I think we’re all familiar with anonymous mashups, like putting Craigslist apartment listings onto a Google map, but what a lot people probably don’t think about is that almost every major app today is part mashup – and moreover, they’re authenticated mashups.  With features like advertising, analytics and federated login, we’re sharing authenticated user data across origins at most places we visit on the Web.</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32</a:t>
            </a:fld>
            <a:endParaRPr lang="en-US"/>
          </a:p>
        </p:txBody>
      </p:sp>
    </p:spTree>
    <p:extLst>
      <p:ext uri="{BB962C8B-B14F-4D97-AF65-F5344CB8AC3E}">
        <p14:creationId xmlns:p14="http://schemas.microsoft.com/office/powerpoint/2010/main" val="748684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Flash</a:t>
            </a:r>
            <a:r>
              <a:rPr lang="en-US" baseline="0" dirty="0" smtClean="0"/>
              <a:t> allows us to do this, using a policy file called crossdomain.xml, which defines ACLs for foreign SWFs.  This policy file lets SWFs loaded from www.example-analytics.com to make requests, with cookies, and read the results, from www.foo.com.</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33</a:t>
            </a:fld>
            <a:endParaRPr lang="en-US"/>
          </a:p>
        </p:txBody>
      </p:sp>
    </p:spTree>
    <p:extLst>
      <p:ext uri="{BB962C8B-B14F-4D97-AF65-F5344CB8AC3E}">
        <p14:creationId xmlns:p14="http://schemas.microsoft.com/office/powerpoint/2010/main" val="892056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we security folks are kind of cynical, we’ve seen it all.  And my friend Jan recently </a:t>
            </a:r>
            <a:r>
              <a:rPr lang="en-US" baseline="0" dirty="0" err="1" smtClean="0"/>
              <a:t>quippped</a:t>
            </a:r>
            <a:r>
              <a:rPr lang="en-US" baseline="0" dirty="0" smtClean="0"/>
              <a:t>:  </a:t>
            </a:r>
          </a:p>
          <a:p>
            <a:endParaRPr lang="en-US" baseline="0" dirty="0" smtClean="0"/>
          </a:p>
          <a:p>
            <a:r>
              <a:rPr lang="en-US" baseline="0" dirty="0" smtClean="0"/>
              <a:t>Give someone an ACL and they’ll put in a *.</a:t>
            </a:r>
          </a:p>
          <a:p>
            <a:endParaRPr lang="en-US" baseline="0" dirty="0" smtClean="0"/>
          </a:p>
          <a:p>
            <a:r>
              <a:rPr lang="en-US" baseline="0" dirty="0" smtClean="0"/>
              <a:t>So what happens if you put a * in crossdomain.xml?</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34</a:t>
            </a:fld>
            <a:endParaRPr lang="en-US"/>
          </a:p>
        </p:txBody>
      </p:sp>
    </p:spTree>
    <p:extLst>
      <p:ext uri="{BB962C8B-B14F-4D97-AF65-F5344CB8AC3E}">
        <p14:creationId xmlns:p14="http://schemas.microsoft.com/office/powerpoint/2010/main" val="2520903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Oops..</a:t>
            </a:r>
            <a:r>
              <a:rPr lang="en-US" baseline="0" dirty="0" smtClean="0"/>
              <a:t>  If you put * in your master policy file, you just allowed any malicious SWF anywhere on the Internet to access all your user’s information.  Game over.  So that’s not great…</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35</a:t>
            </a:fld>
            <a:endParaRPr lang="en-US"/>
          </a:p>
        </p:txBody>
      </p:sp>
    </p:spTree>
    <p:extLst>
      <p:ext uri="{BB962C8B-B14F-4D97-AF65-F5344CB8AC3E}">
        <p14:creationId xmlns:p14="http://schemas.microsoft.com/office/powerpoint/2010/main" val="1918107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36</a:t>
            </a:fld>
            <a:endParaRPr lang="en-US"/>
          </a:p>
        </p:txBody>
      </p:sp>
    </p:spTree>
    <p:extLst>
      <p:ext uri="{BB962C8B-B14F-4D97-AF65-F5344CB8AC3E}">
        <p14:creationId xmlns:p14="http://schemas.microsoft.com/office/powerpoint/2010/main" val="2595504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answer is that, since the beginning of the Same-Origin Policy, there’s always been a loophole.  If I load content,</a:t>
            </a:r>
            <a:r>
              <a:rPr lang="en-US" baseline="0" dirty="0" smtClean="0"/>
              <a:t> and it sources script from another domain, that script becomes part of my application, effectively allowing us to read that information across domains and use this as a communication channel.  </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37</a:t>
            </a:fld>
            <a:endParaRPr lang="en-US"/>
          </a:p>
        </p:txBody>
      </p:sp>
    </p:spTree>
    <p:extLst>
      <p:ext uri="{BB962C8B-B14F-4D97-AF65-F5344CB8AC3E}">
        <p14:creationId xmlns:p14="http://schemas.microsoft.com/office/powerpoint/2010/main" val="371461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38</a:t>
            </a:fld>
            <a:endParaRPr lang="en-US"/>
          </a:p>
        </p:txBody>
      </p:sp>
    </p:spTree>
    <p:extLst>
      <p:ext uri="{BB962C8B-B14F-4D97-AF65-F5344CB8AC3E}">
        <p14:creationId xmlns:p14="http://schemas.microsoft.com/office/powerpoint/2010/main" val="1503081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still,</a:t>
            </a:r>
            <a:r>
              <a:rPr lang="en-US" baseline="0" dirty="0" smtClean="0"/>
              <a:t> everyone thinks this is OK.  We security people warn that this is dangerous, but nobody thinks anything bad is going to happen, they trust the people they’re getting this script from.</a:t>
            </a:r>
          </a:p>
          <a:p>
            <a:endParaRPr lang="en-US" baseline="0" dirty="0" smtClean="0"/>
          </a:p>
          <a:p>
            <a:r>
              <a:rPr lang="en-US" baseline="0" dirty="0" smtClean="0"/>
              <a:t>Until two weeks ago…</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39</a:t>
            </a:fld>
            <a:endParaRPr lang="en-US"/>
          </a:p>
        </p:txBody>
      </p:sp>
    </p:spTree>
    <p:extLst>
      <p:ext uri="{BB962C8B-B14F-4D97-AF65-F5344CB8AC3E}">
        <p14:creationId xmlns:p14="http://schemas.microsoft.com/office/powerpoint/2010/main" val="4243790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Facebook broke the Internet.  Did anyone see this?  If you went to any of thousands of sites on the web, instead of seeing that site, you got a Facebook error page instead.  Do you want to see the one line of code the broke the Internet?</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40</a:t>
            </a:fld>
            <a:endParaRPr lang="en-US"/>
          </a:p>
        </p:txBody>
      </p:sp>
    </p:spTree>
    <p:extLst>
      <p:ext uri="{BB962C8B-B14F-4D97-AF65-F5344CB8AC3E}">
        <p14:creationId xmlns:p14="http://schemas.microsoft.com/office/powerpoint/2010/main" val="9200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this is</a:t>
            </a:r>
            <a:r>
              <a:rPr lang="en-US" baseline="0" dirty="0" smtClean="0"/>
              <a:t> the mashup pattern for Facebook Connect.  So one bug here, and your application is at its mercy.  </a:t>
            </a:r>
          </a:p>
          <a:p>
            <a:r>
              <a:rPr lang="en-US" baseline="0" dirty="0" smtClean="0"/>
              <a:t/>
            </a:r>
            <a:br>
              <a:rPr lang="en-US" baseline="0" dirty="0" smtClean="0"/>
            </a:br>
            <a:r>
              <a:rPr lang="en-US" baseline="0" dirty="0" smtClean="0"/>
              <a:t>But still, this was just a bug, it wasn’t an attack.</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41</a:t>
            </a:fld>
            <a:endParaRPr lang="en-US"/>
          </a:p>
        </p:txBody>
      </p:sp>
    </p:spTree>
    <p:extLst>
      <p:ext uri="{BB962C8B-B14F-4D97-AF65-F5344CB8AC3E}">
        <p14:creationId xmlns:p14="http://schemas.microsoft.com/office/powerpoint/2010/main" val="178331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not to lack ambition, let’s tackle the biggest security problem on the Web first: Script Injection, also known as Cross-Site Scripting or XSS.  </a:t>
            </a:r>
          </a:p>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4</a:t>
            </a:fld>
            <a:endParaRPr lang="en-US"/>
          </a:p>
        </p:txBody>
      </p:sp>
    </p:spTree>
    <p:extLst>
      <p:ext uri="{BB962C8B-B14F-4D97-AF65-F5344CB8AC3E}">
        <p14:creationId xmlns:p14="http://schemas.microsoft.com/office/powerpoint/2010/main" val="3571404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Hmm… This is what Facebook had to say</a:t>
            </a:r>
            <a:r>
              <a:rPr lang="en-US" baseline="0" dirty="0" smtClean="0"/>
              <a:t>, just a week after the connect fiasco.  </a:t>
            </a:r>
          </a:p>
          <a:p>
            <a:endParaRPr lang="en-US" baseline="0" dirty="0" smtClean="0"/>
          </a:p>
          <a:p>
            <a:r>
              <a:rPr lang="en-US" baseline="0" dirty="0" smtClean="0"/>
              <a:t>Now these aren’t related and I’m sure that Facebook has really good security measures in place to make sure that a compromise of a developer workstation doesn’t propagate out to impact code on the live site, but it should give you pause.</a:t>
            </a:r>
          </a:p>
          <a:p>
            <a:endParaRPr lang="en-US" baseline="0" dirty="0" smtClean="0"/>
          </a:p>
          <a:p>
            <a:r>
              <a:rPr lang="en-US" baseline="0" dirty="0" smtClean="0"/>
              <a:t>The more we use insecure patterns like script </a:t>
            </a:r>
            <a:r>
              <a:rPr lang="en-US" baseline="0" dirty="0" err="1" smtClean="0"/>
              <a:t>src</a:t>
            </a:r>
            <a:r>
              <a:rPr lang="en-US" baseline="0" dirty="0" smtClean="0"/>
              <a:t> to connect the web, the more fragile we make it, and the more we make an individual API \a single point of failure for the security of huge parts of the web, the harder the bad guys are going to try to exploit it.</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42</a:t>
            </a:fld>
            <a:endParaRPr lang="en-US"/>
          </a:p>
        </p:txBody>
      </p:sp>
    </p:spTree>
    <p:extLst>
      <p:ext uri="{BB962C8B-B14F-4D97-AF65-F5344CB8AC3E}">
        <p14:creationId xmlns:p14="http://schemas.microsoft.com/office/powerpoint/2010/main" val="575586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43</a:t>
            </a:fld>
            <a:endParaRPr lang="en-US"/>
          </a:p>
        </p:txBody>
      </p:sp>
    </p:spTree>
    <p:extLst>
      <p:ext uri="{BB962C8B-B14F-4D97-AF65-F5344CB8AC3E}">
        <p14:creationId xmlns:p14="http://schemas.microsoft.com/office/powerpoint/2010/main" val="473846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a:t>
            </a:r>
            <a:r>
              <a:rPr lang="en-US" dirty="0" err="1" smtClean="0"/>
              <a:t>src</a:t>
            </a:r>
            <a:r>
              <a:rPr lang="en-US" dirty="0" smtClean="0"/>
              <a:t> gives you code that you have to trust, but CORS gives</a:t>
            </a:r>
            <a:r>
              <a:rPr lang="en-US" baseline="0" dirty="0" smtClean="0"/>
              <a:t> you data that you can validate.</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46</a:t>
            </a:fld>
            <a:endParaRPr lang="en-US"/>
          </a:p>
        </p:txBody>
      </p:sp>
    </p:spTree>
    <p:extLst>
      <p:ext uri="{BB962C8B-B14F-4D97-AF65-F5344CB8AC3E}">
        <p14:creationId xmlns:p14="http://schemas.microsoft.com/office/powerpoint/2010/main" val="281366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 doesn’t introduce any new Cross-Site Request Forgery attack surface.</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47</a:t>
            </a:fld>
            <a:endParaRPr lang="en-US"/>
          </a:p>
        </p:txBody>
      </p:sp>
    </p:spTree>
    <p:extLst>
      <p:ext uri="{BB962C8B-B14F-4D97-AF65-F5344CB8AC3E}">
        <p14:creationId xmlns:p14="http://schemas.microsoft.com/office/powerpoint/2010/main" val="1813867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49</a:t>
            </a:fld>
            <a:endParaRPr lang="en-US"/>
          </a:p>
        </p:txBody>
      </p:sp>
    </p:spTree>
    <p:extLst>
      <p:ext uri="{BB962C8B-B14F-4D97-AF65-F5344CB8AC3E}">
        <p14:creationId xmlns:p14="http://schemas.microsoft.com/office/powerpoint/2010/main" val="2005695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51</a:t>
            </a:fld>
            <a:endParaRPr lang="en-US"/>
          </a:p>
        </p:txBody>
      </p:sp>
    </p:spTree>
    <p:extLst>
      <p:ext uri="{BB962C8B-B14F-4D97-AF65-F5344CB8AC3E}">
        <p14:creationId xmlns:p14="http://schemas.microsoft.com/office/powerpoint/2010/main" val="1517941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in</a:t>
            </a:r>
            <a:r>
              <a:rPr lang="en-US" baseline="0" dirty="0" smtClean="0"/>
              <a:t> just a few lines of code, we’ve locked our legacy mashup into a strong sandbox, and only let it pass notes.  If it breaks or gets hacked, it can’t reach out and affect rest of our application.</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52</a:t>
            </a:fld>
            <a:endParaRPr lang="en-US"/>
          </a:p>
        </p:txBody>
      </p:sp>
    </p:spTree>
    <p:extLst>
      <p:ext uri="{BB962C8B-B14F-4D97-AF65-F5344CB8AC3E}">
        <p14:creationId xmlns:p14="http://schemas.microsoft.com/office/powerpoint/2010/main" val="1837435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there’s more to this than I first realized….I</a:t>
            </a:r>
            <a:r>
              <a:rPr lang="en-US" baseline="0" dirty="0" smtClean="0"/>
              <a:t> mentioned this pattern for safe mashups at the last W3Conf in 2011, and I’m sure I’m wasn’t the first to have done so, but I didn’t realize how important it was until I saw a talk by Devdatta </a:t>
            </a:r>
            <a:r>
              <a:rPr lang="en-US" baseline="0" dirty="0" err="1" smtClean="0"/>
              <a:t>Akhwe</a:t>
            </a:r>
            <a:r>
              <a:rPr lang="en-US" baseline="0" dirty="0" smtClean="0"/>
              <a:t> at last year’s USENIX Security.</a:t>
            </a:r>
          </a:p>
          <a:p>
            <a:endParaRPr lang="en-US" baseline="0" dirty="0" smtClean="0"/>
          </a:p>
          <a:p>
            <a:r>
              <a:rPr lang="en-US" baseline="0" dirty="0" smtClean="0"/>
              <a:t>In one of those brilliant insights that seems obvious once you’ve heard it, Devdatta realized that this wasn’t just a useful trick for legacy mashups – that it is actually a fundamental building block allowing privilege separation in HTML5 applications.</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53</a:t>
            </a:fld>
            <a:endParaRPr lang="en-US"/>
          </a:p>
        </p:txBody>
      </p:sp>
    </p:spTree>
    <p:extLst>
      <p:ext uri="{BB962C8B-B14F-4D97-AF65-F5344CB8AC3E}">
        <p14:creationId xmlns:p14="http://schemas.microsoft.com/office/powerpoint/2010/main" val="3799906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he</a:t>
            </a:r>
            <a:r>
              <a:rPr lang="en-US" baseline="0" dirty="0" smtClean="0"/>
              <a:t> said was basically, what if I treat my own code, and the libraries I host on my own domain, as being just as potentially dangerous as that foreign mashup?  After all, if I’m building a complex app with tens of thousands of lines of JavaScript code, surely there are some latent bugs in there.</a:t>
            </a:r>
          </a:p>
          <a:p>
            <a:endParaRPr lang="en-US" baseline="0" dirty="0" smtClean="0"/>
          </a:p>
          <a:p>
            <a:r>
              <a:rPr lang="en-US" baseline="0" dirty="0" smtClean="0"/>
              <a:t>And actually, the vast majority of that code doesn’t even need to do sensitive things like access the user’s cookie or perform transactions.  We can apply the same architectural principles of privilege separation we use for architecting browsers or operating systems to our HTML5 applications using this iframe plus </a:t>
            </a:r>
            <a:r>
              <a:rPr lang="en-US" baseline="0" dirty="0" err="1" smtClean="0"/>
              <a:t>postMessage</a:t>
            </a:r>
            <a:r>
              <a:rPr lang="en-US" baseline="0" dirty="0" smtClean="0"/>
              <a:t> pattern.</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54</a:t>
            </a:fld>
            <a:endParaRPr lang="en-US"/>
          </a:p>
        </p:txBody>
      </p:sp>
    </p:spTree>
    <p:extLst>
      <p:ext uri="{BB962C8B-B14F-4D97-AF65-F5344CB8AC3E}">
        <p14:creationId xmlns:p14="http://schemas.microsoft.com/office/powerpoint/2010/main" val="2623737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 found that,</a:t>
            </a:r>
            <a:r>
              <a:rPr lang="en-US" baseline="0" dirty="0" smtClean="0"/>
              <a:t> for real-world applications using off-the-shelf libraries, by changing just a few lines of code, it was possible to reduce the trusted computing base of these applications by 95%, isolating all of those latent bugs into strong, browser-provided, same-origin sandboxes.  </a:t>
            </a:r>
          </a:p>
          <a:p>
            <a:endParaRPr lang="en-US" baseline="0" dirty="0" smtClean="0"/>
          </a:p>
          <a:p>
            <a:r>
              <a:rPr lang="en-US" baseline="0" dirty="0" smtClean="0"/>
              <a:t>So go check out this paper.  If people pay attention to it, I think it has the potential to be one of the most important computer security papers of the decade and hugely reshape the risk profile of client-side WebApps.</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55</a:t>
            </a:fld>
            <a:endParaRPr lang="en-US"/>
          </a:p>
        </p:txBody>
      </p:sp>
    </p:spTree>
    <p:extLst>
      <p:ext uri="{BB962C8B-B14F-4D97-AF65-F5344CB8AC3E}">
        <p14:creationId xmlns:p14="http://schemas.microsoft.com/office/powerpoint/2010/main" val="371683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most common vulnerability on the Web – some studies have estimated its prevalence at 90%, and I believe that.  One of the things HTML, of any version, is not good at is separating data and code, so any dynamic application tends to have script injection issues unless you’ve specifically architected your app to avoid them.</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5</a:t>
            </a:fld>
            <a:endParaRPr lang="en-US"/>
          </a:p>
        </p:txBody>
      </p:sp>
    </p:spTree>
    <p:extLst>
      <p:ext uri="{BB962C8B-B14F-4D97-AF65-F5344CB8AC3E}">
        <p14:creationId xmlns:p14="http://schemas.microsoft.com/office/powerpoint/2010/main" val="2209030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could go</a:t>
            </a:r>
            <a:r>
              <a:rPr lang="en-US" baseline="0" dirty="0" smtClean="0"/>
              <a:t> on about many more features, but I think that’s a pretty good start.  I hope I’ve convinced you that HTML5 and the Open Web Platform are improving the security of the Web ecosystem.   Rich Web Apps aren’t new, and HTML5 offers big security improvements compared to the proprietary plugin technologies it’s actually replacing.</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56</a:t>
            </a:fld>
            <a:endParaRPr lang="en-US"/>
          </a:p>
        </p:txBody>
      </p:sp>
    </p:spTree>
    <p:extLst>
      <p:ext uri="{BB962C8B-B14F-4D97-AF65-F5344CB8AC3E}">
        <p14:creationId xmlns:p14="http://schemas.microsoft.com/office/powerpoint/2010/main" val="3700822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57</a:t>
            </a:fld>
            <a:endParaRPr lang="en-US" dirty="0"/>
          </a:p>
        </p:txBody>
      </p:sp>
    </p:spTree>
    <p:extLst>
      <p:ext uri="{BB962C8B-B14F-4D97-AF65-F5344CB8AC3E}">
        <p14:creationId xmlns:p14="http://schemas.microsoft.com/office/powerpoint/2010/main" val="4035820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58</a:t>
            </a:fld>
            <a:endParaRPr lang="en-US"/>
          </a:p>
        </p:txBody>
      </p:sp>
    </p:spTree>
    <p:extLst>
      <p:ext uri="{BB962C8B-B14F-4D97-AF65-F5344CB8AC3E}">
        <p14:creationId xmlns:p14="http://schemas.microsoft.com/office/powerpoint/2010/main" val="385640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59</a:t>
            </a:fld>
            <a:endParaRPr lang="en-US"/>
          </a:p>
        </p:txBody>
      </p:sp>
    </p:spTree>
    <p:extLst>
      <p:ext uri="{BB962C8B-B14F-4D97-AF65-F5344CB8AC3E}">
        <p14:creationId xmlns:p14="http://schemas.microsoft.com/office/powerpoint/2010/main" val="847722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60</a:t>
            </a:fld>
            <a:endParaRPr lang="en-US"/>
          </a:p>
        </p:txBody>
      </p:sp>
    </p:spTree>
    <p:extLst>
      <p:ext uri="{BB962C8B-B14F-4D97-AF65-F5344CB8AC3E}">
        <p14:creationId xmlns:p14="http://schemas.microsoft.com/office/powerpoint/2010/main" val="226281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 hope that most everyone who’s a web developer today already has some idea of what XSS is, but in a nutshell: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somebody else gets to run code in your </a:t>
            </a:r>
            <a:r>
              <a:rPr lang="en-US" sz="1200" kern="1200" dirty="0" err="1" smtClean="0">
                <a:solidFill>
                  <a:schemeClr val="tx1"/>
                </a:solidFill>
                <a:effectLst/>
                <a:latin typeface="+mn-lt"/>
                <a:ea typeface="+mn-ea"/>
                <a:cs typeface="+mn-cs"/>
              </a:rPr>
              <a:t>WebApp</a:t>
            </a:r>
            <a:r>
              <a:rPr lang="en-US" sz="1200" kern="1200" dirty="0" smtClean="0">
                <a:solidFill>
                  <a:schemeClr val="tx1"/>
                </a:solidFill>
                <a:effectLst/>
                <a:latin typeface="+mn-lt"/>
                <a:ea typeface="+mn-ea"/>
                <a:cs typeface="+mn-cs"/>
              </a:rPr>
              <a:t>, it’s not your </a:t>
            </a:r>
            <a:r>
              <a:rPr lang="en-US" sz="1200" kern="1200" dirty="0" err="1" smtClean="0">
                <a:solidFill>
                  <a:schemeClr val="tx1"/>
                </a:solidFill>
                <a:effectLst/>
                <a:latin typeface="+mn-lt"/>
                <a:ea typeface="+mn-ea"/>
                <a:cs typeface="+mn-cs"/>
              </a:rPr>
              <a:t>WebApp</a:t>
            </a:r>
            <a:r>
              <a:rPr lang="en-US" sz="1200" kern="1200" dirty="0" smtClean="0">
                <a:solidFill>
                  <a:schemeClr val="tx1"/>
                </a:solidFill>
                <a:effectLst/>
                <a:latin typeface="+mn-lt"/>
                <a:ea typeface="+mn-ea"/>
                <a:cs typeface="+mn-cs"/>
              </a:rPr>
              <a:t> anymore.  And the Same-Origin Policy for JavaScript means that if there is an XSS vulnerability anywhere on your domain, everything on your domain is vulnerable.  The attackers can take advantage of a single weakness to run amok in the browser, impersonate your users, and do anything they can do.</a:t>
            </a:r>
          </a:p>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6</a:t>
            </a:fld>
            <a:endParaRPr lang="en-US"/>
          </a:p>
        </p:txBody>
      </p:sp>
    </p:spTree>
    <p:extLst>
      <p:ext uri="{BB962C8B-B14F-4D97-AF65-F5344CB8AC3E}">
        <p14:creationId xmlns:p14="http://schemas.microsoft.com/office/powerpoint/2010/main" val="284864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Script Injection has been a known problem since 2001, and we’ve come up with some server-side best defensive practices to prevent it:    Input filtering, where we attempt to strip dangerous characters or tags from user input before we use it in markup, and Output encoding where we attempt to encode user data so that it isn’t treated as markup by</a:t>
            </a:r>
            <a:r>
              <a:rPr lang="en-US" sz="1200" kern="1200" baseline="0" dirty="0" smtClean="0">
                <a:solidFill>
                  <a:schemeClr val="tx1"/>
                </a:solidFill>
                <a:effectLst/>
                <a:latin typeface="+mn-lt"/>
                <a:ea typeface="+mn-ea"/>
                <a:cs typeface="+mn-cs"/>
              </a:rPr>
              <a:t> the browser</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one of the oldest security complaints about HTML5 is that it is going to break many existing XSS filters.  If you have a blacklist filter that tries to strip specific tags and event handler attributes, HTML5 introduces a large number of new tags and features that won’t match your old rules.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7</a:t>
            </a:fld>
            <a:endParaRPr lang="en-US"/>
          </a:p>
        </p:txBody>
      </p:sp>
    </p:spTree>
    <p:extLst>
      <p:ext uri="{BB962C8B-B14F-4D97-AF65-F5344CB8AC3E}">
        <p14:creationId xmlns:p14="http://schemas.microsoft.com/office/powerpoint/2010/main" val="296734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yes, </a:t>
            </a:r>
            <a:r>
              <a:rPr lang="en-US" sz="1200" kern="1200" dirty="0" smtClean="0">
                <a:solidFill>
                  <a:schemeClr val="tx1"/>
                </a:solidFill>
                <a:effectLst/>
                <a:latin typeface="+mn-lt"/>
                <a:ea typeface="+mn-ea"/>
                <a:cs typeface="+mn-cs"/>
              </a:rPr>
              <a:t>this is true, and introducing new security risks into existing legacy systems is something we try really hard to avoid as we build new standards.    But you know what?  Every single blacklist filter for HTML4 is already broken.  How can I be so confident?  Because things like this:</a:t>
            </a:r>
          </a:p>
          <a:p>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8</a:t>
            </a:fld>
            <a:endParaRPr lang="en-US"/>
          </a:p>
        </p:txBody>
      </p:sp>
    </p:spTree>
    <p:extLst>
      <p:ext uri="{BB962C8B-B14F-4D97-AF65-F5344CB8AC3E}">
        <p14:creationId xmlns:p14="http://schemas.microsoft.com/office/powerpoint/2010/main" val="223220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a:t>
            </a:r>
            <a:endParaRPr lang="en-US" dirty="0"/>
          </a:p>
        </p:txBody>
      </p:sp>
      <p:sp>
        <p:nvSpPr>
          <p:cNvPr id="4" name="Slide Number Placeholder 3"/>
          <p:cNvSpPr>
            <a:spLocks noGrp="1"/>
          </p:cNvSpPr>
          <p:nvPr>
            <p:ph type="sldNum" sz="quarter" idx="10"/>
          </p:nvPr>
        </p:nvSpPr>
        <p:spPr/>
        <p:txBody>
          <a:bodyPr/>
          <a:lstStyle/>
          <a:p>
            <a:fld id="{24E45E81-F91B-4903-81FF-A1F8B4730428}" type="slidenum">
              <a:rPr lang="en-US" smtClean="0"/>
              <a:t>9</a:t>
            </a:fld>
            <a:endParaRPr lang="en-US"/>
          </a:p>
        </p:txBody>
      </p:sp>
    </p:spTree>
    <p:extLst>
      <p:ext uri="{BB962C8B-B14F-4D97-AF65-F5344CB8AC3E}">
        <p14:creationId xmlns:p14="http://schemas.microsoft.com/office/powerpoint/2010/main" val="248415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F60611-F7CC-477B-B141-93BFC981C24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246590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60611-F7CC-477B-B141-93BFC981C24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117192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60611-F7CC-477B-B141-93BFC981C24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34302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60611-F7CC-477B-B141-93BFC981C24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205016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60611-F7CC-477B-B141-93BFC981C24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52466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F60611-F7CC-477B-B141-93BFC981C242}"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266894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F60611-F7CC-477B-B141-93BFC981C242}" type="datetimeFigureOut">
              <a:rPr lang="en-US" smtClean="0"/>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163227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F60611-F7CC-477B-B141-93BFC981C242}" type="datetimeFigureOut">
              <a:rPr lang="en-US" smtClean="0"/>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289337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60611-F7CC-477B-B141-93BFC981C242}" type="datetimeFigureOut">
              <a:rPr lang="en-US" smtClean="0"/>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280040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60611-F7CC-477B-B141-93BFC981C242}"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312012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60611-F7CC-477B-B141-93BFC981C242}"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158EB-85A3-4F34-82AB-2C1B6BC10FF7}" type="slidenum">
              <a:rPr lang="en-US" smtClean="0"/>
              <a:t>‹#›</a:t>
            </a:fld>
            <a:endParaRPr lang="en-US"/>
          </a:p>
        </p:txBody>
      </p:sp>
    </p:spTree>
    <p:extLst>
      <p:ext uri="{BB962C8B-B14F-4D97-AF65-F5344CB8AC3E}">
        <p14:creationId xmlns:p14="http://schemas.microsoft.com/office/powerpoint/2010/main" val="191340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60611-F7CC-477B-B141-93BFC981C242}" type="datetimeFigureOut">
              <a:rPr lang="en-US" smtClean="0"/>
              <a:t>2/25/2013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158EB-85A3-4F34-82AB-2C1B6BC10FF7}" type="slidenum">
              <a:rPr lang="en-US" smtClean="0"/>
              <a:t>‹#›</a:t>
            </a:fld>
            <a:endParaRPr lang="en-US"/>
          </a:p>
        </p:txBody>
      </p:sp>
    </p:spTree>
    <p:extLst>
      <p:ext uri="{BB962C8B-B14F-4D97-AF65-F5344CB8AC3E}">
        <p14:creationId xmlns:p14="http://schemas.microsoft.com/office/powerpoint/2010/main" val="28399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vcs.w3.org/hg/content-security-policy/raw-file/tip/csp-specification.dev.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vcs.w3.org/hg/webcomponents/raw-file/tip/spec/templates/index.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2.jpeg"/><Relationship Id="rId4" Type="http://schemas.openxmlformats.org/officeDocument/2006/relationships/image" Target="../media/image31.png"/><Relationship Id="rId9"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1.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s.berkeley.edu/~devdatta/papers/LeastPrivileges.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github.com/devd/html5privsep"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mailto:public-webappsec-request@w3.org"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955" y="1524000"/>
            <a:ext cx="7772400" cy="1470025"/>
          </a:xfrm>
        </p:spPr>
        <p:txBody>
          <a:bodyPr/>
          <a:lstStyle/>
          <a:p>
            <a:r>
              <a:rPr lang="en-US" dirty="0" smtClean="0"/>
              <a:t>HTML5 Security Realities</a:t>
            </a:r>
            <a:endParaRPr lang="en-US" dirty="0"/>
          </a:p>
        </p:txBody>
      </p:sp>
      <p:sp>
        <p:nvSpPr>
          <p:cNvPr id="3" name="Subtitle 2"/>
          <p:cNvSpPr>
            <a:spLocks noGrp="1"/>
          </p:cNvSpPr>
          <p:nvPr>
            <p:ph type="subTitle" idx="1"/>
          </p:nvPr>
        </p:nvSpPr>
        <p:spPr>
          <a:xfrm>
            <a:off x="2057400" y="4495800"/>
            <a:ext cx="6400800" cy="1752600"/>
          </a:xfrm>
        </p:spPr>
        <p:txBody>
          <a:bodyPr/>
          <a:lstStyle/>
          <a:p>
            <a:r>
              <a:rPr lang="en-US" dirty="0" smtClean="0"/>
              <a:t>Brad Hill,  PayPal</a:t>
            </a:r>
          </a:p>
          <a:p>
            <a:r>
              <a:rPr lang="en-US" sz="2000" dirty="0" smtClean="0"/>
              <a:t>bhill@paypal-inc.com  @hillbrad</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3733798"/>
            <a:ext cx="33432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76600" y="5791200"/>
            <a:ext cx="5334000" cy="923330"/>
          </a:xfrm>
          <a:prstGeom prst="rect">
            <a:avLst/>
          </a:prstGeom>
        </p:spPr>
        <p:txBody>
          <a:bodyPr wrap="square">
            <a:spAutoFit/>
          </a:bodyPr>
          <a:lstStyle/>
          <a:p>
            <a:r>
              <a:rPr lang="en-US" b="1" dirty="0"/>
              <a:t>W3Conf:</a:t>
            </a:r>
            <a:r>
              <a:rPr lang="en-US" dirty="0"/>
              <a:t> Practical standards for web </a:t>
            </a:r>
            <a:r>
              <a:rPr lang="en-US" dirty="0" smtClean="0"/>
              <a:t>professionals</a:t>
            </a:r>
          </a:p>
          <a:p>
            <a:r>
              <a:rPr lang="en-US" dirty="0" smtClean="0"/>
              <a:t>21</a:t>
            </a:r>
            <a:r>
              <a:rPr lang="en-US" dirty="0"/>
              <a:t> -22 February 2013 </a:t>
            </a:r>
          </a:p>
          <a:p>
            <a:r>
              <a:rPr lang="en-US" dirty="0" smtClean="0"/>
              <a:t>San </a:t>
            </a:r>
            <a:r>
              <a:rPr lang="en-US" dirty="0"/>
              <a:t>Francisco</a:t>
            </a:r>
          </a:p>
        </p:txBody>
      </p:sp>
    </p:spTree>
    <p:extLst>
      <p:ext uri="{BB962C8B-B14F-4D97-AF65-F5344CB8AC3E}">
        <p14:creationId xmlns:p14="http://schemas.microsoft.com/office/powerpoint/2010/main" val="3281453263"/>
      </p:ext>
    </p:extLst>
  </p:cSld>
  <p:clrMapOvr>
    <a:masterClrMapping/>
  </p:clrMapOvr>
  <mc:AlternateContent xmlns:mc="http://schemas.openxmlformats.org/markup-compatibility/2006" xmlns:p14="http://schemas.microsoft.com/office/powerpoint/2010/main">
    <mc:Choice Requires="p14">
      <p:transition spd="slow" p14:dur="2000" advTm="36235"/>
    </mc:Choice>
    <mc:Fallback xmlns="">
      <p:transition spd="slow" advTm="3623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8227541" cy="4154984"/>
          </a:xfrm>
          <a:prstGeom prst="rect">
            <a:avLst/>
          </a:prstGeom>
        </p:spPr>
        <p:txBody>
          <a:bodyPr wrap="square">
            <a:spAutoFit/>
          </a:bodyPr>
          <a:lstStyle/>
          <a:p>
            <a:r>
              <a:rPr lang="en-US" sz="4400" dirty="0">
                <a:latin typeface="Arial Unicode MS" pitchFamily="34" charset="-128"/>
                <a:ea typeface="Arial Unicode MS" pitchFamily="34" charset="-128"/>
                <a:cs typeface="Arial Unicode MS" pitchFamily="34" charset="-128"/>
              </a:rPr>
              <a:t>1;--&lt;?f&gt;&lt;x</a:t>
            </a:r>
            <a:r>
              <a:rPr lang="en-US" sz="4400" dirty="0" smtClean="0">
                <a:latin typeface="Arial Unicode MS" pitchFamily="34" charset="-128"/>
                <a:ea typeface="Arial Unicode MS" pitchFamily="34" charset="-128"/>
                <a:cs typeface="Arial Unicode MS" pitchFamily="34" charset="-128"/>
              </a:rPr>
              <a:t>:!</a:t>
            </a:r>
            <a:r>
              <a:rPr lang="el-GR" sz="4400" dirty="0" smtClean="0">
                <a:latin typeface="Arial Unicode MS" pitchFamily="34" charset="-128"/>
                <a:ea typeface="Arial Unicode MS" pitchFamily="34" charset="-128"/>
                <a:cs typeface="Arial Unicode MS" pitchFamily="34" charset="-128"/>
              </a:rPr>
              <a:t>μ</a:t>
            </a:r>
            <a:r>
              <a:rPr lang="en-US" sz="4400" dirty="0" smtClean="0">
                <a:latin typeface="Arial Unicode MS" pitchFamily="34" charset="-128"/>
                <a:ea typeface="Arial Unicode MS" pitchFamily="34" charset="-128"/>
                <a:cs typeface="Arial Unicode MS" pitchFamily="34" charset="-128"/>
              </a:rPr>
              <a:t>!:</a:t>
            </a:r>
            <a:r>
              <a:rPr lang="en-US" sz="4400" dirty="0">
                <a:latin typeface="Arial Unicode MS" pitchFamily="34" charset="-128"/>
                <a:ea typeface="Arial Unicode MS" pitchFamily="34" charset="-128"/>
                <a:cs typeface="Arial Unicode MS" pitchFamily="34" charset="-128"/>
              </a:rPr>
              <a:t>x\/style=`b&amp;#x5c;65h\0061vio\</a:t>
            </a:r>
            <a:r>
              <a:rPr lang="en-US" sz="4400" dirty="0" err="1">
                <a:latin typeface="Arial Unicode MS" pitchFamily="34" charset="-128"/>
                <a:ea typeface="Arial Unicode MS" pitchFamily="34" charset="-128"/>
                <a:cs typeface="Arial Unicode MS" pitchFamily="34" charset="-128"/>
              </a:rPr>
              <a:t>r:url</a:t>
            </a:r>
            <a:r>
              <a:rPr lang="en-US" sz="4400" dirty="0">
                <a:latin typeface="Arial Unicode MS" pitchFamily="34" charset="-128"/>
                <a:ea typeface="Arial Unicode MS" pitchFamily="34" charset="-128"/>
                <a:cs typeface="Arial Unicode MS" pitchFamily="34" charset="-128"/>
              </a:rPr>
              <a:t>(#</a:t>
            </a:r>
            <a:r>
              <a:rPr lang="en-US" sz="4400" dirty="0" err="1">
                <a:latin typeface="Arial Unicode MS" pitchFamily="34" charset="-128"/>
                <a:ea typeface="Arial Unicode MS" pitchFamily="34" charset="-128"/>
                <a:cs typeface="Arial Unicode MS" pitchFamily="34" charset="-128"/>
              </a:rPr>
              <a:t>def</a:t>
            </a:r>
            <a:r>
              <a:rPr lang="en-US" sz="4400" dirty="0">
                <a:latin typeface="Arial Unicode MS" pitchFamily="34" charset="-128"/>
                <a:ea typeface="Arial Unicode MS" pitchFamily="34" charset="-128"/>
                <a:cs typeface="Arial Unicode MS" pitchFamily="34" charset="-128"/>
              </a:rPr>
              <a:t>&amp;#x61ult#time2)';'`/</a:t>
            </a:r>
            <a:r>
              <a:rPr lang="en-US" sz="4400" dirty="0" err="1">
                <a:latin typeface="Arial Unicode MS" pitchFamily="34" charset="-128"/>
                <a:ea typeface="Arial Unicode MS" pitchFamily="34" charset="-128"/>
                <a:cs typeface="Arial Unicode MS" pitchFamily="34" charset="-128"/>
              </a:rPr>
              <a:t>onbegin</a:t>
            </a:r>
            <a:r>
              <a:rPr lang="en-US" sz="4400" dirty="0">
                <a:latin typeface="Arial Unicode MS" pitchFamily="34" charset="-128"/>
                <a:ea typeface="Arial Unicode MS" pitchFamily="34" charset="-128"/>
                <a:cs typeface="Arial Unicode MS" pitchFamily="34" charset="-128"/>
              </a:rPr>
              <a:t>=&amp;#x5b�=\u00&amp;#054;1le&amp;#114t&amp;#40&amp;#x31)&amp;#x5d&amp;#x2f/&amp;#</a:t>
            </a:r>
            <a:r>
              <a:rPr lang="en-US" sz="4400" dirty="0" err="1">
                <a:latin typeface="Arial Unicode MS" pitchFamily="34" charset="-128"/>
                <a:ea typeface="Arial Unicode MS" pitchFamily="34" charset="-128"/>
                <a:cs typeface="Arial Unicode MS" pitchFamily="34" charset="-128"/>
              </a:rPr>
              <a:t>xy,z</a:t>
            </a:r>
            <a:r>
              <a:rPr lang="en-US" sz="4400" dirty="0">
                <a:latin typeface="Arial Unicode MS" pitchFamily="34" charset="-128"/>
                <a:ea typeface="Arial Unicode MS" pitchFamily="34" charset="-128"/>
                <a:cs typeface="Arial Unicode MS" pitchFamily="34" charset="-128"/>
              </a:rPr>
              <a:t>\&gt; </a:t>
            </a:r>
          </a:p>
        </p:txBody>
      </p:sp>
    </p:spTree>
    <p:extLst>
      <p:ext uri="{BB962C8B-B14F-4D97-AF65-F5344CB8AC3E}">
        <p14:creationId xmlns:p14="http://schemas.microsoft.com/office/powerpoint/2010/main" val="340608353"/>
      </p:ext>
    </p:extLst>
  </p:cSld>
  <p:clrMapOvr>
    <a:masterClrMapping/>
  </p:clrMapOvr>
  <mc:AlternateContent xmlns:mc="http://schemas.openxmlformats.org/markup-compatibility/2006" xmlns:p14="http://schemas.microsoft.com/office/powerpoint/2010/main">
    <mc:Choice Requires="p14">
      <p:transition spd="slow" p14:dur="2000" advTm="13752"/>
    </mc:Choice>
    <mc:Fallback xmlns="">
      <p:transition spd="slow" advTm="1375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diesel-ebooks-cdn.make-a-store.com/mas_assets/image_cache/2/d/1/6/500x500_2954771_fi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0"/>
            <a:ext cx="38766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22594"/>
      </p:ext>
    </p:extLst>
  </p:cSld>
  <p:clrMapOvr>
    <a:masterClrMapping/>
  </p:clrMapOvr>
  <mc:AlternateContent xmlns:mc="http://schemas.openxmlformats.org/markup-compatibility/2006" xmlns:p14="http://schemas.microsoft.com/office/powerpoint/2010/main">
    <mc:Choice Requires="p14">
      <p:transition spd="slow" p14:dur="2000" advTm="19889"/>
    </mc:Choice>
    <mc:Fallback xmlns="">
      <p:transition spd="slow" advTm="1988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XSS Filters Were </a:t>
            </a:r>
            <a:r>
              <a:rPr lang="en-US" b="1" dirty="0" smtClean="0"/>
              <a:t>Doomed</a:t>
            </a:r>
            <a:endParaRPr lang="en-US" b="1" dirty="0"/>
          </a:p>
        </p:txBody>
      </p:sp>
      <p:sp>
        <p:nvSpPr>
          <p:cNvPr id="3" name="Content Placeholder 2"/>
          <p:cNvSpPr>
            <a:spLocks noGrp="1"/>
          </p:cNvSpPr>
          <p:nvPr>
            <p:ph idx="1"/>
          </p:nvPr>
        </p:nvSpPr>
        <p:spPr/>
        <p:txBody>
          <a:bodyPr/>
          <a:lstStyle/>
          <a:p>
            <a:pPr marL="0" indent="0">
              <a:buNone/>
            </a:pPr>
            <a:r>
              <a:rPr lang="en-US" dirty="0" smtClean="0"/>
              <a:t>Filters are a server-side attempt to simulate the client-side parser and execution environment.  </a:t>
            </a:r>
          </a:p>
          <a:p>
            <a:pPr marL="0" indent="0">
              <a:buNone/>
            </a:pPr>
            <a:r>
              <a:rPr lang="en-US" dirty="0" smtClean="0"/>
              <a:t>But…</a:t>
            </a:r>
          </a:p>
          <a:p>
            <a:r>
              <a:rPr lang="en-US" dirty="0" smtClean="0"/>
              <a:t>Every browser parser operated differently</a:t>
            </a:r>
          </a:p>
          <a:p>
            <a:r>
              <a:rPr lang="en-US" dirty="0" smtClean="0"/>
              <a:t>The algorithms were </a:t>
            </a:r>
            <a:r>
              <a:rPr lang="en-US" i="1" dirty="0" smtClean="0"/>
              <a:t>secret</a:t>
            </a:r>
          </a:p>
          <a:p>
            <a:r>
              <a:rPr lang="en-US" dirty="0" smtClean="0"/>
              <a:t>Every browser had proprietary features, tags and syntax</a:t>
            </a:r>
          </a:p>
          <a:p>
            <a:r>
              <a:rPr lang="en-US" dirty="0" smtClean="0"/>
              <a:t>Accepting bad markup was a </a:t>
            </a:r>
            <a:r>
              <a:rPr lang="en-US" i="1" dirty="0" smtClean="0"/>
              <a:t>feature</a:t>
            </a:r>
            <a:endParaRPr lang="en-US" dirty="0"/>
          </a:p>
        </p:txBody>
      </p:sp>
    </p:spTree>
    <p:extLst>
      <p:ext uri="{BB962C8B-B14F-4D97-AF65-F5344CB8AC3E}">
        <p14:creationId xmlns:p14="http://schemas.microsoft.com/office/powerpoint/2010/main" val="701140138"/>
      </p:ext>
    </p:extLst>
  </p:cSld>
  <p:clrMapOvr>
    <a:masterClrMapping/>
  </p:clrMapOvr>
  <mc:AlternateContent xmlns:mc="http://schemas.openxmlformats.org/markup-compatibility/2006" xmlns:p14="http://schemas.microsoft.com/office/powerpoint/2010/main">
    <mc:Choice Requires="p14">
      <p:transition spd="slow" p14:dur="2000" advTm="39720"/>
    </mc:Choice>
    <mc:Fallback xmlns="">
      <p:transition spd="slow" advTm="3972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43627"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354419"/>
      </p:ext>
    </p:extLst>
  </p:cSld>
  <p:clrMapOvr>
    <a:masterClrMapping/>
  </p:clrMapOvr>
  <mc:AlternateContent xmlns:mc="http://schemas.openxmlformats.org/markup-compatibility/2006" xmlns:p14="http://schemas.microsoft.com/office/powerpoint/2010/main">
    <mc:Choice Requires="p14">
      <p:transition spd="slow" p14:dur="2000" advTm="31199"/>
    </mc:Choice>
    <mc:Fallback xmlns="">
      <p:transition spd="slow" advTm="3119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456" y="2057400"/>
            <a:ext cx="8077200" cy="2554545"/>
          </a:xfrm>
          <a:prstGeom prst="rect">
            <a:avLst/>
          </a:prstGeom>
          <a:noFill/>
        </p:spPr>
        <p:txBody>
          <a:bodyPr wrap="square" rtlCol="0">
            <a:spAutoFit/>
          </a:bodyPr>
          <a:lstStyle/>
          <a:p>
            <a:pPr algn="ctr"/>
            <a:r>
              <a:rPr lang="en-US" sz="4000" dirty="0" smtClean="0"/>
              <a:t>Generously coercing a shambling mound of line noise into an application is no longer a competitive feature.</a:t>
            </a:r>
          </a:p>
        </p:txBody>
      </p:sp>
    </p:spTree>
    <p:extLst>
      <p:ext uri="{BB962C8B-B14F-4D97-AF65-F5344CB8AC3E}">
        <p14:creationId xmlns:p14="http://schemas.microsoft.com/office/powerpoint/2010/main" val="2683273888"/>
      </p:ext>
    </p:extLst>
  </p:cSld>
  <p:clrMapOvr>
    <a:masterClrMapping/>
  </p:clrMapOvr>
  <mc:AlternateContent xmlns:mc="http://schemas.openxmlformats.org/markup-compatibility/2006" xmlns:p14="http://schemas.microsoft.com/office/powerpoint/2010/main">
    <mc:Choice Requires="p14">
      <p:transition spd="slow" p14:dur="2000" advTm="11262"/>
    </mc:Choice>
    <mc:Fallback xmlns="">
      <p:transition spd="slow" advTm="1126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456" y="2057400"/>
            <a:ext cx="8077200" cy="3170099"/>
          </a:xfrm>
          <a:prstGeom prst="rect">
            <a:avLst/>
          </a:prstGeom>
          <a:noFill/>
        </p:spPr>
        <p:txBody>
          <a:bodyPr wrap="square" rtlCol="0">
            <a:spAutoFit/>
          </a:bodyPr>
          <a:lstStyle/>
          <a:p>
            <a:pPr algn="ctr"/>
            <a:r>
              <a:rPr lang="en-US" sz="4000" dirty="0" smtClean="0"/>
              <a:t>By standardizing the technology for building Rich Web Applications, HTML5 began a fundamental shift in the security posture of the Web as a platform.</a:t>
            </a:r>
          </a:p>
        </p:txBody>
      </p:sp>
    </p:spTree>
    <p:extLst>
      <p:ext uri="{BB962C8B-B14F-4D97-AF65-F5344CB8AC3E}">
        <p14:creationId xmlns:p14="http://schemas.microsoft.com/office/powerpoint/2010/main" val="3607350085"/>
      </p:ext>
    </p:extLst>
  </p:cSld>
  <p:clrMapOvr>
    <a:masterClrMapping/>
  </p:clrMapOvr>
  <mc:AlternateContent xmlns:mc="http://schemas.openxmlformats.org/markup-compatibility/2006" xmlns:p14="http://schemas.microsoft.com/office/powerpoint/2010/main">
    <mc:Choice Requires="p14">
      <p:transition spd="slow" p14:dur="2000" advTm="9978"/>
    </mc:Choice>
    <mc:Fallback xmlns="">
      <p:transition spd="slow" advTm="997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4045" y="4118444"/>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1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988" y="2680873"/>
            <a:ext cx="89439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3338" y="3581400"/>
            <a:ext cx="2336884"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3288" y="2362200"/>
            <a:ext cx="2336884"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2155" y="1143000"/>
            <a:ext cx="2336884"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6">
            <a:clrChange>
              <a:clrFrom>
                <a:srgbClr val="0026FF"/>
              </a:clrFrom>
              <a:clrTo>
                <a:srgbClr val="0026FF">
                  <a:alpha val="0"/>
                </a:srgbClr>
              </a:clrTo>
            </a:clrChange>
            <a:extLst>
              <a:ext uri="{28A0092B-C50C-407E-A947-70E740481C1C}">
                <a14:useLocalDpi xmlns:a14="http://schemas.microsoft.com/office/drawing/2010/main" val="0"/>
              </a:ext>
            </a:extLst>
          </a:blip>
          <a:srcRect/>
          <a:stretch>
            <a:fillRect/>
          </a:stretch>
        </p:blipFill>
        <p:spPr bwMode="auto">
          <a:xfrm>
            <a:off x="4267200" y="2831953"/>
            <a:ext cx="1613164" cy="120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descr="https://www.notarytools.net/images/site/media/cam/quicktime_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2695" y="4191000"/>
            <a:ext cx="837798" cy="837798"/>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http://www.aaronkaa.com/images/java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4388" y="1676400"/>
            <a:ext cx="1014412" cy="101441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505" y="4051970"/>
            <a:ext cx="5105400" cy="217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http://www.technobuffalo.com/wp-content/uploads/2011/04/ie-logo.png"/>
          <p:cNvPicPr>
            <a:picLocks noChangeAspect="1" noChangeArrowheads="1"/>
          </p:cNvPicPr>
          <p:nvPr/>
        </p:nvPicPr>
        <p:blipFill>
          <a:blip r:embed="rId10"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03170" y="3581400"/>
            <a:ext cx="6667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67707"/>
      </p:ext>
    </p:extLst>
  </p:cSld>
  <p:clrMapOvr>
    <a:masterClrMapping/>
  </p:clrMapOvr>
  <mc:AlternateContent xmlns:mc="http://schemas.openxmlformats.org/markup-compatibility/2006" xmlns:p14="http://schemas.microsoft.com/office/powerpoint/2010/main">
    <mc:Choice Requires="p14">
      <p:transition spd="slow" p14:dur="2000" advTm="75489"/>
    </mc:Choice>
    <mc:Fallback xmlns="">
      <p:transition spd="slow" advTm="7548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456" y="914400"/>
            <a:ext cx="8077200" cy="5201424"/>
          </a:xfrm>
          <a:prstGeom prst="rect">
            <a:avLst/>
          </a:prstGeom>
          <a:noFill/>
        </p:spPr>
        <p:txBody>
          <a:bodyPr wrap="square" rtlCol="0">
            <a:spAutoFit/>
          </a:bodyPr>
          <a:lstStyle/>
          <a:p>
            <a:pPr algn="ctr"/>
            <a:r>
              <a:rPr lang="en-US" sz="4000" dirty="0" smtClean="0"/>
              <a:t>Proprietary platforms compete for </a:t>
            </a:r>
            <a:r>
              <a:rPr lang="en-US" sz="4000" i="1" dirty="0" smtClean="0"/>
              <a:t>developers</a:t>
            </a:r>
            <a:r>
              <a:rPr lang="en-US" sz="4000" dirty="0" smtClean="0"/>
              <a:t> by offering </a:t>
            </a:r>
            <a:r>
              <a:rPr lang="en-US" sz="4000" i="1" dirty="0" smtClean="0"/>
              <a:t>features</a:t>
            </a:r>
            <a:r>
              <a:rPr lang="en-US" sz="4000" dirty="0" smtClean="0"/>
              <a:t>.</a:t>
            </a:r>
          </a:p>
          <a:p>
            <a:pPr algn="ctr"/>
            <a:endParaRPr lang="en-US" sz="3600" dirty="0"/>
          </a:p>
          <a:p>
            <a:pPr algn="ctr"/>
            <a:endParaRPr lang="en-US" sz="3600" dirty="0" smtClean="0"/>
          </a:p>
          <a:p>
            <a:pPr algn="ctr"/>
            <a:endParaRPr lang="en-US" sz="3600" dirty="0"/>
          </a:p>
          <a:p>
            <a:pPr algn="ctr"/>
            <a:r>
              <a:rPr lang="en-US" sz="4800" dirty="0" smtClean="0"/>
              <a:t>Open platform implementers compete for </a:t>
            </a:r>
            <a:r>
              <a:rPr lang="en-US" sz="4800" i="1" dirty="0" smtClean="0"/>
              <a:t>users</a:t>
            </a:r>
            <a:r>
              <a:rPr lang="en-US" sz="4800" dirty="0" smtClean="0"/>
              <a:t> by offering </a:t>
            </a:r>
            <a:r>
              <a:rPr lang="en-US" sz="4800" i="1" dirty="0" smtClean="0"/>
              <a:t>quality</a:t>
            </a:r>
            <a:r>
              <a:rPr lang="en-US" sz="4800" dirty="0" smtClean="0"/>
              <a:t>.</a:t>
            </a:r>
            <a:endParaRPr lang="en-US" sz="4800" dirty="0"/>
          </a:p>
        </p:txBody>
      </p:sp>
    </p:spTree>
    <p:extLst>
      <p:ext uri="{BB962C8B-B14F-4D97-AF65-F5344CB8AC3E}">
        <p14:creationId xmlns:p14="http://schemas.microsoft.com/office/powerpoint/2010/main" val="1842563981"/>
      </p:ext>
    </p:extLst>
  </p:cSld>
  <p:clrMapOvr>
    <a:masterClrMapping/>
  </p:clrMapOvr>
  <mc:AlternateContent xmlns:mc="http://schemas.openxmlformats.org/markup-compatibility/2006" xmlns:p14="http://schemas.microsoft.com/office/powerpoint/2010/main">
    <mc:Choice Requires="p14">
      <p:transition spd="slow" p14:dur="2000" advTm="25219"/>
    </mc:Choice>
    <mc:Fallback xmlns="">
      <p:transition spd="slow" advTm="2521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06900"/>
            <a:ext cx="7961313" cy="1362075"/>
          </a:xfrm>
        </p:spPr>
        <p:txBody>
          <a:bodyPr/>
          <a:lstStyle/>
          <a:p>
            <a:r>
              <a:rPr lang="en-US" dirty="0" smtClean="0"/>
              <a:t>Back to Solving Script Injection</a:t>
            </a:r>
            <a:endParaRPr lang="en-US" dirty="0"/>
          </a:p>
        </p:txBody>
      </p:sp>
      <p:sp>
        <p:nvSpPr>
          <p:cNvPr id="3" name="Text Placeholder 2"/>
          <p:cNvSpPr>
            <a:spLocks noGrp="1"/>
          </p:cNvSpPr>
          <p:nvPr>
            <p:ph type="body" idx="1"/>
          </p:nvPr>
        </p:nvSpPr>
        <p:spPr/>
        <p:txBody>
          <a:bodyPr/>
          <a:lstStyle/>
          <a:p>
            <a:r>
              <a:rPr lang="en-US" dirty="0" smtClean="0"/>
              <a:t>And now,</a:t>
            </a:r>
            <a:endParaRPr lang="en-US" dirty="0"/>
          </a:p>
        </p:txBody>
      </p:sp>
    </p:spTree>
    <p:extLst>
      <p:ext uri="{BB962C8B-B14F-4D97-AF65-F5344CB8AC3E}">
        <p14:creationId xmlns:p14="http://schemas.microsoft.com/office/powerpoint/2010/main" val="3523450436"/>
      </p:ext>
    </p:extLst>
  </p:cSld>
  <p:clrMapOvr>
    <a:masterClrMapping/>
  </p:clrMapOvr>
  <mc:AlternateContent xmlns:mc="http://schemas.openxmlformats.org/markup-compatibility/2006" xmlns:p14="http://schemas.microsoft.com/office/powerpoint/2010/main">
    <mc:Choice Requires="p14">
      <p:transition spd="slow" p14:dur="2000" advTm="7722"/>
    </mc:Choice>
    <mc:Fallback xmlns="">
      <p:transition spd="slow" advTm="772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and Better Anti-XSS Approaches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Even if we now have some hope of simulating the browser parser for HTML5…</a:t>
            </a:r>
          </a:p>
          <a:p>
            <a:pPr marL="0" indent="0">
              <a:buNone/>
            </a:pPr>
            <a:endParaRPr lang="en-US" dirty="0"/>
          </a:p>
          <a:p>
            <a:pPr marL="0" indent="0">
              <a:buNone/>
            </a:pPr>
            <a:r>
              <a:rPr lang="en-US" dirty="0" smtClean="0"/>
              <a:t>	</a:t>
            </a:r>
            <a:r>
              <a:rPr lang="en-US" i="1" dirty="0" smtClean="0"/>
              <a:t>Not easy, definitely not future-proof.</a:t>
            </a:r>
          </a:p>
          <a:p>
            <a:pPr marL="0" indent="0">
              <a:buNone/>
            </a:pPr>
            <a:r>
              <a:rPr lang="en-US" i="1" dirty="0"/>
              <a:t>	</a:t>
            </a:r>
            <a:r>
              <a:rPr lang="en-US" i="1" dirty="0" smtClean="0"/>
              <a:t>Misses client-only data flows.</a:t>
            </a:r>
          </a:p>
          <a:p>
            <a:pPr marL="0" indent="0">
              <a:buNone/>
            </a:pPr>
            <a:endParaRPr lang="en-US" dirty="0" smtClean="0"/>
          </a:p>
          <a:p>
            <a:pPr marL="0" indent="0">
              <a:buNone/>
            </a:pPr>
            <a:r>
              <a:rPr lang="en-US" dirty="0" smtClean="0"/>
              <a:t>Why not get help from the client?</a:t>
            </a:r>
          </a:p>
        </p:txBody>
      </p:sp>
    </p:spTree>
    <p:extLst>
      <p:ext uri="{BB962C8B-B14F-4D97-AF65-F5344CB8AC3E}">
        <p14:creationId xmlns:p14="http://schemas.microsoft.com/office/powerpoint/2010/main" val="1792474145"/>
      </p:ext>
    </p:extLst>
  </p:cSld>
  <p:clrMapOvr>
    <a:masterClrMapping/>
  </p:clrMapOvr>
  <mc:AlternateContent xmlns:mc="http://schemas.openxmlformats.org/markup-compatibility/2006" xmlns:p14="http://schemas.microsoft.com/office/powerpoint/2010/main">
    <mc:Choice Requires="p14">
      <p:transition spd="slow" p14:dur="2000" advTm="51928"/>
    </mc:Choice>
    <mc:Fallback xmlns="">
      <p:transition spd="slow" advTm="5192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2" y="152400"/>
            <a:ext cx="48863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614" y="668628"/>
            <a:ext cx="38576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07" y="1681163"/>
            <a:ext cx="4781550" cy="200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1543050"/>
            <a:ext cx="3908738" cy="2554545"/>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a:t>
            </a:r>
            <a:r>
              <a:rPr lang="en-US" sz="2000" i="1" dirty="0">
                <a:latin typeface="Times New Roman" pitchFamily="18" charset="0"/>
                <a:cs typeface="Times New Roman" pitchFamily="18" charset="0"/>
              </a:rPr>
              <a:t>The reason that the Web browser is the principal entry point for malware is the number of choices that a browser offers up to whomever is at the other end. Evolving technologies like HTML5 promise to make this significantly worse</a:t>
            </a:r>
            <a:r>
              <a:rPr lang="en-US" sz="2000" i="1" dirty="0" smtClean="0">
                <a:latin typeface="Times New Roman" pitchFamily="18" charset="0"/>
                <a:cs typeface="Times New Roman" pitchFamily="18" charset="0"/>
              </a:rPr>
              <a:t>.” – Dan Geer</a:t>
            </a:r>
            <a:endParaRPr lang="en-US" sz="2000" i="1"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041" y="4038600"/>
            <a:ext cx="6558298" cy="112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15" y="4027868"/>
            <a:ext cx="24479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9932" y="-20391"/>
            <a:ext cx="2032716"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6282" y="4892875"/>
            <a:ext cx="3086100" cy="197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876951"/>
      </p:ext>
    </p:extLst>
  </p:cSld>
  <p:clrMapOvr>
    <a:masterClrMapping/>
  </p:clrMapOvr>
  <mc:AlternateContent xmlns:mc="http://schemas.openxmlformats.org/markup-compatibility/2006" xmlns:p14="http://schemas.microsoft.com/office/powerpoint/2010/main">
    <mc:Choice Requires="p14">
      <p:transition spd="slow" p14:dur="2000" advTm="47900"/>
    </mc:Choice>
    <mc:Fallback xmlns="">
      <p:transition spd="slow" advTm="479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Security Policy</a:t>
            </a:r>
            <a:endParaRPr lang="en-US" dirty="0"/>
          </a:p>
        </p:txBody>
      </p:sp>
      <p:sp>
        <p:nvSpPr>
          <p:cNvPr id="3" name="Content Placeholder 2"/>
          <p:cNvSpPr>
            <a:spLocks noGrp="1"/>
          </p:cNvSpPr>
          <p:nvPr>
            <p:ph idx="1"/>
          </p:nvPr>
        </p:nvSpPr>
        <p:spPr>
          <a:xfrm>
            <a:off x="457200" y="3886200"/>
            <a:ext cx="8229600" cy="2239963"/>
          </a:xfrm>
        </p:spPr>
        <p:txBody>
          <a:bodyPr/>
          <a:lstStyle/>
          <a:p>
            <a:pPr marL="0" indent="0" algn="ctr">
              <a:buNone/>
            </a:pPr>
            <a:r>
              <a:rPr lang="en-US" dirty="0" smtClean="0"/>
              <a:t>HTTP header to enforce, </a:t>
            </a:r>
            <a:r>
              <a:rPr lang="en-US" dirty="0"/>
              <a:t>in the </a:t>
            </a:r>
            <a:r>
              <a:rPr lang="en-US" dirty="0" smtClean="0"/>
              <a:t>client, a least-privilege environment for script and other content.</a:t>
            </a:r>
            <a:endParaRPr lang="en-US" dirty="0"/>
          </a:p>
        </p:txBody>
      </p:sp>
      <p:pic>
        <p:nvPicPr>
          <p:cNvPr id="9218" name="Picture 2" descr="http://omgdroid.com.previewdns.com/wp-content/uploads/2013/02/chrome-beta-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2212"/>
            <a:ext cx="1181100" cy="1181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2291704"/>
            <a:ext cx="550151" cy="523220"/>
          </a:xfrm>
          <a:prstGeom prst="rect">
            <a:avLst/>
          </a:prstGeom>
          <a:noFill/>
        </p:spPr>
        <p:txBody>
          <a:bodyPr wrap="none" rtlCol="0">
            <a:spAutoFit/>
          </a:bodyPr>
          <a:lstStyle/>
          <a:p>
            <a:r>
              <a:rPr lang="en-US" sz="2800" b="1" dirty="0" smtClean="0"/>
              <a:t>25</a:t>
            </a:r>
            <a:endParaRPr lang="en-US" sz="2800" b="1" dirty="0"/>
          </a:p>
        </p:txBody>
      </p:sp>
      <p:pic>
        <p:nvPicPr>
          <p:cNvPr id="9220" name="Picture 4" descr="http://www.yourlogoresources.com/wp-content/uploads/2011/08/safari-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1211" y="1295400"/>
            <a:ext cx="1384546" cy="1295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63484" y="2137815"/>
            <a:ext cx="2431927" cy="830997"/>
          </a:xfrm>
          <a:prstGeom prst="rect">
            <a:avLst/>
          </a:prstGeom>
          <a:noFill/>
        </p:spPr>
        <p:txBody>
          <a:bodyPr wrap="square" rtlCol="0">
            <a:spAutoFit/>
          </a:bodyPr>
          <a:lstStyle/>
          <a:p>
            <a:pPr algn="r"/>
            <a:r>
              <a:rPr lang="en-US" sz="2800" b="1" dirty="0" smtClean="0"/>
              <a:t>6.0             6.0</a:t>
            </a:r>
          </a:p>
          <a:p>
            <a:r>
              <a:rPr lang="en-US" sz="2000" b="1" dirty="0" smtClean="0"/>
              <a:t>         X-</a:t>
            </a:r>
            <a:r>
              <a:rPr lang="en-US" sz="2000" b="1" dirty="0" err="1" smtClean="0"/>
              <a:t>WebKit</a:t>
            </a:r>
            <a:r>
              <a:rPr lang="en-US" sz="2000" b="1" dirty="0" smtClean="0"/>
              <a:t>-CSP</a:t>
            </a:r>
            <a:endParaRPr lang="en-US" sz="2000" b="1" dirty="0"/>
          </a:p>
        </p:txBody>
      </p:sp>
      <p:pic>
        <p:nvPicPr>
          <p:cNvPr id="9222" name="Picture 6" descr="https://assets.mozillalabs.com/Brands-Logos/Firefox/logo-only/firefox_logo-only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0751" y="1270000"/>
            <a:ext cx="1466389" cy="14068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45551" y="2184401"/>
            <a:ext cx="2894574" cy="830997"/>
          </a:xfrm>
          <a:prstGeom prst="rect">
            <a:avLst/>
          </a:prstGeom>
          <a:noFill/>
        </p:spPr>
        <p:txBody>
          <a:bodyPr wrap="none" rtlCol="0">
            <a:spAutoFit/>
          </a:bodyPr>
          <a:lstStyle/>
          <a:p>
            <a:pPr algn="r"/>
            <a:r>
              <a:rPr lang="en-US" sz="2800" b="1" dirty="0" smtClean="0"/>
              <a:t>6.0                   </a:t>
            </a:r>
          </a:p>
          <a:p>
            <a:pPr algn="r"/>
            <a:r>
              <a:rPr lang="en-US" sz="2000" b="1" dirty="0" smtClean="0"/>
              <a:t>X-Content-Security-Policy</a:t>
            </a:r>
            <a:endParaRPr lang="en-US" sz="2000" b="1" dirty="0"/>
          </a:p>
        </p:txBody>
      </p:sp>
      <p:pic>
        <p:nvPicPr>
          <p:cNvPr id="9228" name="Picture 12" descr="http://tedxcopenhagen.dk/wp-content/uploads/2012/08/IE10_logo_images.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692" y="1454907"/>
            <a:ext cx="1015708" cy="10157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70011" y="2194704"/>
            <a:ext cx="1776447" cy="830997"/>
          </a:xfrm>
          <a:prstGeom prst="rect">
            <a:avLst/>
          </a:prstGeom>
          <a:noFill/>
        </p:spPr>
        <p:txBody>
          <a:bodyPr wrap="none" rtlCol="0">
            <a:spAutoFit/>
          </a:bodyPr>
          <a:lstStyle/>
          <a:p>
            <a:pPr algn="r"/>
            <a:r>
              <a:rPr lang="en-US" sz="2800" b="1" dirty="0" smtClean="0"/>
              <a:t>10    </a:t>
            </a:r>
          </a:p>
          <a:p>
            <a:pPr algn="r"/>
            <a:r>
              <a:rPr lang="en-US" sz="2000" b="1" dirty="0" smtClean="0"/>
              <a:t>(sandbox only)</a:t>
            </a:r>
            <a:endParaRPr lang="en-US" sz="2000" b="1" dirty="0"/>
          </a:p>
        </p:txBody>
      </p:sp>
      <p:pic>
        <p:nvPicPr>
          <p:cNvPr id="9230" name="Picture 14" descr="http://logonoid.com/images/ios-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9206" y="1689700"/>
            <a:ext cx="1518450" cy="61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54501"/>
      </p:ext>
    </p:extLst>
  </p:cSld>
  <p:clrMapOvr>
    <a:masterClrMapping/>
  </p:clrMapOvr>
  <mc:AlternateContent xmlns:mc="http://schemas.openxmlformats.org/markup-compatibility/2006" xmlns:p14="http://schemas.microsoft.com/office/powerpoint/2010/main">
    <mc:Choice Requires="p14">
      <p:transition spd="slow" p14:dur="2000" advTm="45998"/>
    </mc:Choice>
    <mc:Fallback xmlns="">
      <p:transition spd="slow" advTm="4599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farm3.staticflickr.com/2294/2224323309_c1ecb720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48800" cy="689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97740"/>
      </p:ext>
    </p:extLst>
  </p:cSld>
  <p:clrMapOvr>
    <a:masterClrMapping/>
  </p:clrMapOvr>
  <mc:AlternateContent xmlns:mc="http://schemas.openxmlformats.org/markup-compatibility/2006" xmlns:p14="http://schemas.microsoft.com/office/powerpoint/2010/main">
    <mc:Choice Requires="p14">
      <p:transition spd="slow" p14:dur="2000" advTm="32305"/>
    </mc:Choice>
    <mc:Fallback xmlns="">
      <p:transition spd="slow" advTm="3230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477000"/>
          </a:xfrm>
        </p:spPr>
        <p:txBody>
          <a:bodyPr/>
          <a:lstStyle/>
          <a:p>
            <a:pPr marL="0" indent="0">
              <a:buNone/>
            </a:pPr>
            <a:r>
              <a:rPr lang="en-US" b="1" dirty="0" smtClean="0">
                <a:solidFill>
                  <a:srgbClr val="00B050"/>
                </a:solidFill>
                <a:latin typeface="Consolas" pitchFamily="49" charset="0"/>
                <a:cs typeface="Consolas" pitchFamily="49" charset="0"/>
              </a:rPr>
              <a:t>Content-Security-Policy</a:t>
            </a:r>
            <a:r>
              <a:rPr lang="en-US" b="1" dirty="0">
                <a:solidFill>
                  <a:srgbClr val="00B050"/>
                </a:solidFill>
                <a:latin typeface="Consolas" pitchFamily="49" charset="0"/>
                <a:cs typeface="Consolas" pitchFamily="49" charset="0"/>
              </a:rPr>
              <a:t>: </a:t>
            </a:r>
            <a:endParaRPr lang="en-US" b="1" dirty="0" smtClean="0">
              <a:solidFill>
                <a:srgbClr val="00B050"/>
              </a:solidFill>
              <a:latin typeface="Consolas" pitchFamily="49" charset="0"/>
              <a:cs typeface="Consolas" pitchFamily="49" charset="0"/>
            </a:endParaRPr>
          </a:p>
          <a:p>
            <a:pPr marL="0" indent="0">
              <a:buNone/>
            </a:pPr>
            <a:r>
              <a:rPr lang="en-US" sz="2800" dirty="0" smtClean="0">
                <a:latin typeface="Consolas" pitchFamily="49" charset="0"/>
                <a:cs typeface="Consolas" pitchFamily="49" charset="0"/>
              </a:rPr>
              <a:t>default-</a:t>
            </a:r>
            <a:r>
              <a:rPr lang="en-US" sz="2800" dirty="0" err="1" smtClean="0">
                <a:latin typeface="Consolas" pitchFamily="49" charset="0"/>
                <a:cs typeface="Consolas" pitchFamily="49" charset="0"/>
              </a:rPr>
              <a:t>src</a:t>
            </a:r>
            <a:r>
              <a:rPr lang="en-US" sz="2800" dirty="0" smtClean="0">
                <a:latin typeface="Consolas" pitchFamily="49" charset="0"/>
                <a:cs typeface="Consolas" pitchFamily="49" charset="0"/>
              </a:rPr>
              <a:t> </a:t>
            </a:r>
            <a:r>
              <a:rPr lang="en-US" sz="2800" b="1" dirty="0">
                <a:latin typeface="Consolas" pitchFamily="49" charset="0"/>
                <a:cs typeface="Consolas" pitchFamily="49" charset="0"/>
              </a:rPr>
              <a:t>'self'</a:t>
            </a:r>
            <a:r>
              <a:rPr lang="en-US" sz="2800" dirty="0">
                <a:latin typeface="Consolas" pitchFamily="49" charset="0"/>
                <a:cs typeface="Consolas" pitchFamily="49" charset="0"/>
              </a:rPr>
              <a:t>; </a:t>
            </a:r>
            <a:endParaRPr lang="en-US" sz="2800" dirty="0" smtClean="0">
              <a:latin typeface="Consolas" pitchFamily="49" charset="0"/>
              <a:cs typeface="Consolas" pitchFamily="49" charset="0"/>
            </a:endParaRPr>
          </a:p>
          <a:p>
            <a:pPr marL="0" indent="0">
              <a:buNone/>
            </a:pPr>
            <a:r>
              <a:rPr lang="en-US" sz="2800" dirty="0">
                <a:latin typeface="Consolas" pitchFamily="49" charset="0"/>
                <a:cs typeface="Consolas" pitchFamily="49" charset="0"/>
              </a:rPr>
              <a:t>o</a:t>
            </a:r>
            <a:r>
              <a:rPr lang="en-US" sz="2800" dirty="0" smtClean="0">
                <a:latin typeface="Consolas" pitchFamily="49" charset="0"/>
                <a:cs typeface="Consolas" pitchFamily="49" charset="0"/>
              </a:rPr>
              <a:t>bject-</a:t>
            </a:r>
            <a:r>
              <a:rPr lang="en-US" sz="2800" dirty="0" err="1" smtClean="0">
                <a:latin typeface="Consolas" pitchFamily="49" charset="0"/>
                <a:cs typeface="Consolas" pitchFamily="49" charset="0"/>
              </a:rPr>
              <a:t>src</a:t>
            </a:r>
            <a:r>
              <a:rPr lang="en-US" sz="2800" dirty="0" smtClean="0">
                <a:latin typeface="Consolas" pitchFamily="49" charset="0"/>
                <a:cs typeface="Consolas" pitchFamily="49" charset="0"/>
              </a:rPr>
              <a:t> </a:t>
            </a:r>
            <a:r>
              <a:rPr lang="en-US" sz="2800" b="1" dirty="0" smtClean="0">
                <a:latin typeface="Consolas" pitchFamily="49" charset="0"/>
                <a:cs typeface="Consolas" pitchFamily="49" charset="0"/>
              </a:rPr>
              <a:t>'none'</a:t>
            </a:r>
            <a:r>
              <a:rPr lang="en-US" sz="2800" dirty="0" smtClean="0">
                <a:latin typeface="Consolas" pitchFamily="49" charset="0"/>
                <a:cs typeface="Consolas" pitchFamily="49" charset="0"/>
              </a:rPr>
              <a:t>;</a:t>
            </a:r>
          </a:p>
          <a:p>
            <a:pPr marL="0" indent="0">
              <a:buNone/>
            </a:pPr>
            <a:r>
              <a:rPr lang="en-US" sz="2800" dirty="0" err="1" smtClean="0">
                <a:latin typeface="Consolas" pitchFamily="49" charset="0"/>
                <a:cs typeface="Consolas" pitchFamily="49" charset="0"/>
              </a:rPr>
              <a:t>img-src</a:t>
            </a:r>
            <a:r>
              <a:rPr lang="en-US" sz="2800" dirty="0" smtClean="0">
                <a:latin typeface="Consolas" pitchFamily="49" charset="0"/>
                <a:cs typeface="Consolas" pitchFamily="49" charset="0"/>
              </a:rPr>
              <a:t> </a:t>
            </a:r>
            <a:r>
              <a:rPr lang="en-US" sz="2800" b="1" dirty="0" smtClean="0">
                <a:latin typeface="Consolas" pitchFamily="49" charset="0"/>
                <a:cs typeface="Consolas" pitchFamily="49" charset="0"/>
              </a:rPr>
              <a:t>https://uploads.example-board.net                   </a:t>
            </a:r>
          </a:p>
          <a:p>
            <a:pPr marL="0" indent="0">
              <a:buNone/>
            </a:pPr>
            <a:r>
              <a:rPr lang="en-US" sz="2800" b="1" dirty="0">
                <a:latin typeface="Consolas" pitchFamily="49" charset="0"/>
                <a:cs typeface="Consolas" pitchFamily="49" charset="0"/>
              </a:rPr>
              <a:t>	 </a:t>
            </a:r>
            <a:r>
              <a:rPr lang="en-US" sz="2800" b="1" dirty="0" smtClean="0">
                <a:latin typeface="Consolas" pitchFamily="49" charset="0"/>
                <a:cs typeface="Consolas" pitchFamily="49" charset="0"/>
              </a:rPr>
              <a:t>   https://cdn.example-board.com</a:t>
            </a:r>
          </a:p>
          <a:p>
            <a:pPr marL="0" indent="0">
              <a:buNone/>
            </a:pPr>
            <a:r>
              <a:rPr lang="en-US" sz="2800" b="1" dirty="0">
                <a:latin typeface="Consolas" pitchFamily="49" charset="0"/>
                <a:cs typeface="Consolas" pitchFamily="49" charset="0"/>
              </a:rPr>
              <a:t>	 </a:t>
            </a:r>
            <a:r>
              <a:rPr lang="en-US" sz="2800" b="1" dirty="0" smtClean="0">
                <a:latin typeface="Consolas" pitchFamily="49" charset="0"/>
                <a:cs typeface="Consolas" pitchFamily="49" charset="0"/>
              </a:rPr>
              <a:t>   data:</a:t>
            </a:r>
            <a:r>
              <a:rPr lang="en-US" sz="2800" dirty="0" smtClean="0">
                <a:latin typeface="Consolas" pitchFamily="49" charset="0"/>
                <a:cs typeface="Consolas" pitchFamily="49" charset="0"/>
              </a:rPr>
              <a:t>; </a:t>
            </a:r>
          </a:p>
          <a:p>
            <a:pPr marL="0" indent="0">
              <a:buNone/>
            </a:pPr>
            <a:r>
              <a:rPr lang="en-US" sz="2800" dirty="0" smtClean="0">
                <a:latin typeface="Consolas" pitchFamily="49" charset="0"/>
                <a:cs typeface="Consolas" pitchFamily="49" charset="0"/>
              </a:rPr>
              <a:t>script-</a:t>
            </a:r>
            <a:r>
              <a:rPr lang="en-US" sz="2800" dirty="0" err="1" smtClean="0">
                <a:latin typeface="Consolas" pitchFamily="49" charset="0"/>
                <a:cs typeface="Consolas" pitchFamily="49" charset="0"/>
              </a:rPr>
              <a:t>src</a:t>
            </a:r>
            <a:r>
              <a:rPr lang="en-US" sz="2800" dirty="0" smtClean="0">
                <a:latin typeface="Consolas" pitchFamily="49" charset="0"/>
                <a:cs typeface="Consolas" pitchFamily="49" charset="0"/>
              </a:rPr>
              <a:t> </a:t>
            </a:r>
            <a:r>
              <a:rPr lang="en-US" sz="2800" b="1" dirty="0" smtClean="0">
                <a:latin typeface="Consolas" pitchFamily="49" charset="0"/>
                <a:cs typeface="Consolas" pitchFamily="49" charset="0"/>
              </a:rPr>
              <a:t>https://code.example-board.net</a:t>
            </a:r>
          </a:p>
          <a:p>
            <a:pPr marL="0" indent="0">
              <a:buNone/>
            </a:pPr>
            <a:r>
              <a:rPr lang="en-US" sz="2800" b="1" dirty="0" smtClean="0">
                <a:latin typeface="Consolas" pitchFamily="49" charset="0"/>
                <a:cs typeface="Consolas" pitchFamily="49" charset="0"/>
              </a:rPr>
              <a:t>           https://www.google-analytics.com</a:t>
            </a:r>
            <a:r>
              <a:rPr lang="en-US" sz="2800" dirty="0" smtClean="0">
                <a:latin typeface="Consolas" pitchFamily="49" charset="0"/>
                <a:cs typeface="Consolas" pitchFamily="49" charset="0"/>
              </a:rPr>
              <a:t>;</a:t>
            </a:r>
          </a:p>
          <a:p>
            <a:pPr marL="0" indent="0">
              <a:buNone/>
            </a:pPr>
            <a:r>
              <a:rPr lang="en-US" sz="2800" dirty="0" smtClean="0">
                <a:latin typeface="Consolas" pitchFamily="49" charset="0"/>
                <a:cs typeface="Consolas" pitchFamily="49" charset="0"/>
              </a:rPr>
              <a:t>frame-</a:t>
            </a:r>
            <a:r>
              <a:rPr lang="en-US" sz="2800" dirty="0" err="1" smtClean="0">
                <a:latin typeface="Consolas" pitchFamily="49" charset="0"/>
                <a:cs typeface="Consolas" pitchFamily="49" charset="0"/>
              </a:rPr>
              <a:t>src</a:t>
            </a:r>
            <a:r>
              <a:rPr lang="en-US" sz="2800" dirty="0" smtClean="0">
                <a:latin typeface="Consolas" pitchFamily="49" charset="0"/>
                <a:cs typeface="Consolas" pitchFamily="49" charset="0"/>
              </a:rPr>
              <a:t> </a:t>
            </a:r>
            <a:r>
              <a:rPr lang="en-US" sz="2800" b="1" dirty="0" smtClean="0">
                <a:latin typeface="Consolas" pitchFamily="49" charset="0"/>
                <a:cs typeface="Consolas" pitchFamily="49" charset="0"/>
              </a:rPr>
              <a:t>*.youtube.com</a:t>
            </a:r>
            <a:r>
              <a:rPr lang="en-US" sz="2800" dirty="0" smtClean="0">
                <a:latin typeface="Consolas" pitchFamily="49" charset="0"/>
                <a:cs typeface="Consolas" pitchFamily="49" charset="0"/>
              </a:rPr>
              <a:t>;</a:t>
            </a:r>
          </a:p>
          <a:p>
            <a:pPr marL="0" indent="0">
              <a:buNone/>
            </a:pPr>
            <a:r>
              <a:rPr lang="en-US" sz="2800" dirty="0" smtClean="0">
                <a:latin typeface="Consolas" pitchFamily="49" charset="0"/>
                <a:cs typeface="Consolas" pitchFamily="49" charset="0"/>
              </a:rPr>
              <a:t>report-</a:t>
            </a:r>
            <a:r>
              <a:rPr lang="en-US" sz="2800" dirty="0" err="1" smtClean="0">
                <a:latin typeface="Consolas" pitchFamily="49" charset="0"/>
                <a:cs typeface="Consolas" pitchFamily="49" charset="0"/>
              </a:rPr>
              <a:t>uri</a:t>
            </a:r>
            <a:r>
              <a:rPr lang="en-US" sz="2800" dirty="0" smtClean="0">
                <a:latin typeface="Consolas" pitchFamily="49" charset="0"/>
                <a:cs typeface="Consolas" pitchFamily="49" charset="0"/>
              </a:rPr>
              <a:t> </a:t>
            </a:r>
            <a:r>
              <a:rPr lang="en-US" sz="2800" b="1" dirty="0" smtClean="0">
                <a:latin typeface="Consolas" pitchFamily="49" charset="0"/>
                <a:cs typeface="Consolas" pitchFamily="49" charset="0"/>
              </a:rPr>
              <a:t>https://www.example-board.net/cspViolations.xyz</a:t>
            </a:r>
            <a:endParaRPr lang="en-US" sz="2800" b="1" dirty="0">
              <a:latin typeface="Consolas" pitchFamily="49" charset="0"/>
              <a:cs typeface="Consolas" pitchFamily="49" charset="0"/>
            </a:endParaRPr>
          </a:p>
        </p:txBody>
      </p:sp>
    </p:spTree>
    <p:extLst>
      <p:ext uri="{BB962C8B-B14F-4D97-AF65-F5344CB8AC3E}">
        <p14:creationId xmlns:p14="http://schemas.microsoft.com/office/powerpoint/2010/main" val="2578009000"/>
      </p:ext>
    </p:extLst>
  </p:cSld>
  <p:clrMapOvr>
    <a:masterClrMapping/>
  </p:clrMapOvr>
  <mc:AlternateContent xmlns:mc="http://schemas.openxmlformats.org/markup-compatibility/2006" xmlns:p14="http://schemas.microsoft.com/office/powerpoint/2010/main">
    <mc:Choice Requires="p14">
      <p:transition spd="slow" p14:dur="2000" advTm="82773"/>
    </mc:Choice>
    <mc:Fallback xmlns="">
      <p:transition spd="slow" advTm="8277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Security Policy 1.0</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default-</a:t>
            </a:r>
            <a:r>
              <a:rPr lang="en-US" dirty="0" err="1" smtClean="0"/>
              <a:t>src</a:t>
            </a:r>
            <a:r>
              <a:rPr lang="en-US" dirty="0" smtClean="0"/>
              <a:t>  			Everything </a:t>
            </a:r>
          </a:p>
          <a:p>
            <a:pPr marL="0" indent="0">
              <a:buNone/>
            </a:pPr>
            <a:r>
              <a:rPr lang="en-US" dirty="0" smtClean="0"/>
              <a:t>script-</a:t>
            </a:r>
            <a:r>
              <a:rPr lang="en-US" dirty="0" err="1" smtClean="0"/>
              <a:t>src</a:t>
            </a:r>
            <a:r>
              <a:rPr lang="en-US" dirty="0" smtClean="0"/>
              <a:t>			Scripts</a:t>
            </a:r>
          </a:p>
          <a:p>
            <a:pPr marL="0" indent="0">
              <a:buNone/>
            </a:pPr>
            <a:r>
              <a:rPr lang="en-US" dirty="0" smtClean="0"/>
              <a:t>object-</a:t>
            </a:r>
            <a:r>
              <a:rPr lang="en-US" dirty="0" err="1" smtClean="0"/>
              <a:t>src</a:t>
            </a:r>
            <a:r>
              <a:rPr lang="en-US" dirty="0" smtClean="0"/>
              <a:t>			Plugins</a:t>
            </a:r>
          </a:p>
          <a:p>
            <a:pPr marL="0" indent="0">
              <a:buNone/>
            </a:pPr>
            <a:r>
              <a:rPr lang="en-US" dirty="0" smtClean="0"/>
              <a:t>style-</a:t>
            </a:r>
            <a:r>
              <a:rPr lang="en-US" dirty="0" err="1" smtClean="0"/>
              <a:t>src</a:t>
            </a:r>
            <a:r>
              <a:rPr lang="en-US" dirty="0" smtClean="0"/>
              <a:t>			CSS</a:t>
            </a:r>
          </a:p>
          <a:p>
            <a:pPr marL="0" indent="0">
              <a:buNone/>
            </a:pPr>
            <a:r>
              <a:rPr lang="en-US" dirty="0" err="1" smtClean="0"/>
              <a:t>img-src</a:t>
            </a:r>
            <a:r>
              <a:rPr lang="en-US" dirty="0" smtClean="0"/>
              <a:t>			Images</a:t>
            </a:r>
          </a:p>
          <a:p>
            <a:pPr marL="0" indent="0">
              <a:buNone/>
            </a:pPr>
            <a:r>
              <a:rPr lang="en-US" dirty="0" smtClean="0"/>
              <a:t>media-</a:t>
            </a:r>
            <a:r>
              <a:rPr lang="en-US" dirty="0" err="1" smtClean="0"/>
              <a:t>src</a:t>
            </a:r>
            <a:r>
              <a:rPr lang="en-US" dirty="0" smtClean="0"/>
              <a:t>			Audio + Video</a:t>
            </a:r>
          </a:p>
          <a:p>
            <a:pPr marL="0" indent="0">
              <a:buNone/>
            </a:pPr>
            <a:r>
              <a:rPr lang="en-US" dirty="0" smtClean="0"/>
              <a:t>frame-</a:t>
            </a:r>
            <a:r>
              <a:rPr lang="en-US" dirty="0" err="1" smtClean="0"/>
              <a:t>src</a:t>
            </a:r>
            <a:r>
              <a:rPr lang="en-US" dirty="0" smtClean="0"/>
              <a:t>			Frame content</a:t>
            </a:r>
          </a:p>
          <a:p>
            <a:pPr marL="0" indent="0">
              <a:buNone/>
            </a:pPr>
            <a:r>
              <a:rPr lang="en-US" dirty="0" smtClean="0"/>
              <a:t>font-</a:t>
            </a:r>
            <a:r>
              <a:rPr lang="en-US" dirty="0" err="1" smtClean="0"/>
              <a:t>src</a:t>
            </a:r>
            <a:r>
              <a:rPr lang="en-US" dirty="0" smtClean="0"/>
              <a:t>			Fonts</a:t>
            </a:r>
          </a:p>
          <a:p>
            <a:pPr marL="0" indent="0">
              <a:buNone/>
            </a:pPr>
            <a:r>
              <a:rPr lang="en-US" dirty="0" smtClean="0"/>
              <a:t>connect-</a:t>
            </a:r>
            <a:r>
              <a:rPr lang="en-US" dirty="0" err="1" smtClean="0"/>
              <a:t>src</a:t>
            </a:r>
            <a:r>
              <a:rPr lang="en-US" dirty="0" smtClean="0"/>
              <a:t>			Script-loaded content (e.g. XHR)</a:t>
            </a:r>
          </a:p>
          <a:p>
            <a:pPr marL="0" indent="0">
              <a:buNone/>
            </a:pPr>
            <a:r>
              <a:rPr lang="en-US" dirty="0"/>
              <a:t>s</a:t>
            </a:r>
            <a:r>
              <a:rPr lang="en-US" dirty="0" smtClean="0"/>
              <a:t>andbox			Same as HTML5 iframe sandbox</a:t>
            </a:r>
          </a:p>
          <a:p>
            <a:pPr marL="0" indent="0">
              <a:buNone/>
            </a:pPr>
            <a:r>
              <a:rPr lang="en-US" dirty="0" err="1"/>
              <a:t>r</a:t>
            </a:r>
            <a:r>
              <a:rPr lang="en-US" dirty="0" err="1" smtClean="0"/>
              <a:t>eporturi</a:t>
            </a:r>
            <a:r>
              <a:rPr lang="en-US" dirty="0" smtClean="0"/>
              <a:t>			Violation reporting</a:t>
            </a:r>
          </a:p>
        </p:txBody>
      </p:sp>
    </p:spTree>
    <p:extLst>
      <p:ext uri="{BB962C8B-B14F-4D97-AF65-F5344CB8AC3E}">
        <p14:creationId xmlns:p14="http://schemas.microsoft.com/office/powerpoint/2010/main" val="2080205304"/>
      </p:ext>
    </p:extLst>
  </p:cSld>
  <p:clrMapOvr>
    <a:masterClrMapping/>
  </p:clrMapOvr>
  <mc:AlternateContent xmlns:mc="http://schemas.openxmlformats.org/markup-compatibility/2006" xmlns:p14="http://schemas.microsoft.com/office/powerpoint/2010/main">
    <mc:Choice Requires="p14">
      <p:transition spd="slow" p14:dur="2000" advTm="14449"/>
    </mc:Choice>
    <mc:Fallback xmlns="">
      <p:transition spd="slow" advTm="1444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catch…</a:t>
            </a:r>
            <a:endParaRPr lang="en-US" dirty="0"/>
          </a:p>
        </p:txBody>
      </p:sp>
      <p:sp>
        <p:nvSpPr>
          <p:cNvPr id="3" name="Content Placeholder 2"/>
          <p:cNvSpPr>
            <a:spLocks noGrp="1"/>
          </p:cNvSpPr>
          <p:nvPr>
            <p:ph idx="1"/>
          </p:nvPr>
        </p:nvSpPr>
        <p:spPr/>
        <p:txBody>
          <a:bodyPr>
            <a:normAutofit lnSpcReduction="10000"/>
          </a:bodyPr>
          <a:lstStyle/>
          <a:p>
            <a:r>
              <a:rPr lang="en-US" dirty="0" smtClean="0"/>
              <a:t>CSP enforces code / data separation</a:t>
            </a:r>
          </a:p>
          <a:p>
            <a:endParaRPr lang="en-US" dirty="0"/>
          </a:p>
          <a:p>
            <a:r>
              <a:rPr lang="en-US" dirty="0" smtClean="0"/>
              <a:t>This means:</a:t>
            </a:r>
            <a:endParaRPr lang="en-US" dirty="0"/>
          </a:p>
          <a:p>
            <a:pPr marL="457200" lvl="1" indent="0">
              <a:buNone/>
            </a:pPr>
            <a:r>
              <a:rPr lang="en-US" sz="3600" i="1" dirty="0" smtClean="0"/>
              <a:t>NO inline script or </a:t>
            </a:r>
            <a:r>
              <a:rPr lang="en-US" sz="3600" i="1" dirty="0" err="1" smtClean="0"/>
              <a:t>css</a:t>
            </a:r>
            <a:endParaRPr lang="en-US" sz="3600" i="1" dirty="0" smtClean="0"/>
          </a:p>
          <a:p>
            <a:pPr marL="457200" lvl="1" indent="0">
              <a:buNone/>
            </a:pPr>
            <a:r>
              <a:rPr lang="en-US" sz="3600" i="1" dirty="0" smtClean="0"/>
              <a:t>NO </a:t>
            </a:r>
            <a:r>
              <a:rPr lang="en-US" sz="3600" i="1" dirty="0" err="1" smtClean="0"/>
              <a:t>eval</a:t>
            </a:r>
            <a:r>
              <a:rPr lang="en-US" sz="3600" i="1" dirty="0" smtClean="0"/>
              <a:t>, even in libraries</a:t>
            </a:r>
          </a:p>
          <a:p>
            <a:pPr marL="457200" lvl="1" indent="0">
              <a:buNone/>
            </a:pPr>
            <a:endParaRPr lang="en-US" sz="2400" dirty="0"/>
          </a:p>
          <a:p>
            <a:pPr marL="57150" indent="0">
              <a:buNone/>
            </a:pPr>
            <a:r>
              <a:rPr lang="en-US" dirty="0" smtClean="0"/>
              <a:t>(can be disabled, but sacrifices many of the benefits of CSP)</a:t>
            </a:r>
          </a:p>
          <a:p>
            <a:pPr marL="457200" lvl="1" indent="0">
              <a:buNone/>
            </a:pPr>
            <a:endParaRPr lang="en-US" sz="3600" i="1" dirty="0"/>
          </a:p>
        </p:txBody>
      </p:sp>
    </p:spTree>
    <p:extLst>
      <p:ext uri="{BB962C8B-B14F-4D97-AF65-F5344CB8AC3E}">
        <p14:creationId xmlns:p14="http://schemas.microsoft.com/office/powerpoint/2010/main" val="2249331006"/>
      </p:ext>
    </p:extLst>
  </p:cSld>
  <p:clrMapOvr>
    <a:masterClrMapping/>
  </p:clrMapOvr>
  <mc:AlternateContent xmlns:mc="http://schemas.openxmlformats.org/markup-compatibility/2006" xmlns:p14="http://schemas.microsoft.com/office/powerpoint/2010/main">
    <mc:Choice Requires="p14">
      <p:transition spd="slow" p14:dur="2000" advTm="21946"/>
    </mc:Choice>
    <mc:Fallback xmlns="">
      <p:transition spd="slow" advTm="2194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828800"/>
            <a:ext cx="8305800" cy="3170099"/>
          </a:xfrm>
          <a:prstGeom prst="rect">
            <a:avLst/>
          </a:prstGeom>
          <a:noFill/>
        </p:spPr>
        <p:txBody>
          <a:bodyPr wrap="square" rtlCol="0">
            <a:spAutoFit/>
          </a:bodyPr>
          <a:lstStyle/>
          <a:p>
            <a:r>
              <a:rPr lang="en-US" sz="4000" dirty="0" smtClean="0">
                <a:solidFill>
                  <a:srgbClr val="C00000"/>
                </a:solidFill>
              </a:rPr>
              <a:t>&lt;script&gt; function </a:t>
            </a:r>
            <a:r>
              <a:rPr lang="en-US" sz="4000" dirty="0" err="1" smtClean="0">
                <a:solidFill>
                  <a:srgbClr val="C00000"/>
                </a:solidFill>
              </a:rPr>
              <a:t>doSomething</a:t>
            </a:r>
            <a:r>
              <a:rPr lang="en-US" sz="4000" dirty="0" smtClean="0">
                <a:solidFill>
                  <a:srgbClr val="C00000"/>
                </a:solidFill>
              </a:rPr>
              <a:t> ()… &lt;/script&gt;</a:t>
            </a:r>
          </a:p>
          <a:p>
            <a:endParaRPr lang="en-US" sz="4000" dirty="0"/>
          </a:p>
          <a:p>
            <a:r>
              <a:rPr lang="en-US" sz="4000" dirty="0" smtClean="0"/>
              <a:t>&lt;button </a:t>
            </a:r>
            <a:r>
              <a:rPr lang="en-US" sz="4000" dirty="0" err="1" smtClean="0">
                <a:solidFill>
                  <a:srgbClr val="C00000"/>
                </a:solidFill>
              </a:rPr>
              <a:t>onClick</a:t>
            </a:r>
            <a:r>
              <a:rPr lang="en-US" sz="4000" dirty="0" smtClean="0">
                <a:solidFill>
                  <a:srgbClr val="C00000"/>
                </a:solidFill>
              </a:rPr>
              <a:t>="</a:t>
            </a:r>
            <a:r>
              <a:rPr lang="en-US" sz="4000" dirty="0" err="1" smtClean="0">
                <a:solidFill>
                  <a:srgbClr val="C00000"/>
                </a:solidFill>
              </a:rPr>
              <a:t>doSomething</a:t>
            </a:r>
            <a:r>
              <a:rPr lang="en-US" sz="4000" dirty="0" smtClean="0">
                <a:solidFill>
                  <a:srgbClr val="C00000"/>
                </a:solidFill>
              </a:rPr>
              <a:t>()"</a:t>
            </a:r>
            <a:r>
              <a:rPr lang="en-US" sz="4000" dirty="0" smtClean="0"/>
              <a:t>&gt;</a:t>
            </a:r>
          </a:p>
          <a:p>
            <a:r>
              <a:rPr lang="en-US" sz="4000" dirty="0" smtClean="0"/>
              <a:t>Click Here!&lt;/button&gt;</a:t>
            </a:r>
            <a:endParaRPr lang="en-US" sz="4000" dirty="0"/>
          </a:p>
        </p:txBody>
      </p:sp>
    </p:spTree>
    <p:extLst>
      <p:ext uri="{BB962C8B-B14F-4D97-AF65-F5344CB8AC3E}">
        <p14:creationId xmlns:p14="http://schemas.microsoft.com/office/powerpoint/2010/main" val="2030038412"/>
      </p:ext>
    </p:extLst>
  </p:cSld>
  <p:clrMapOvr>
    <a:masterClrMapping/>
  </p:clrMapOvr>
  <mc:AlternateContent xmlns:mc="http://schemas.openxmlformats.org/markup-compatibility/2006" xmlns:p14="http://schemas.microsoft.com/office/powerpoint/2010/main">
    <mc:Choice Requires="p14">
      <p:transition spd="slow" p14:dur="2000" advTm="15420"/>
    </mc:Choice>
    <mc:Fallback xmlns="">
      <p:transition spd="slow" advTm="1542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838200"/>
            <a:ext cx="8915400" cy="5509200"/>
          </a:xfrm>
          <a:prstGeom prst="rect">
            <a:avLst/>
          </a:prstGeom>
          <a:noFill/>
        </p:spPr>
        <p:txBody>
          <a:bodyPr wrap="square" rtlCol="0">
            <a:spAutoFit/>
          </a:bodyPr>
          <a:lstStyle/>
          <a:p>
            <a:r>
              <a:rPr lang="en-US" sz="3200" i="1" dirty="0" smtClean="0">
                <a:solidFill>
                  <a:schemeClr val="bg1">
                    <a:lumMod val="50000"/>
                  </a:schemeClr>
                </a:solidFill>
              </a:rPr>
              <a:t>&lt;!--myPageScript.js--&gt;</a:t>
            </a:r>
          </a:p>
          <a:p>
            <a:r>
              <a:rPr lang="en-US" sz="3200" dirty="0" smtClean="0"/>
              <a:t>function </a:t>
            </a:r>
            <a:r>
              <a:rPr lang="en-US" sz="3200" dirty="0" err="1" smtClean="0"/>
              <a:t>doSomething</a:t>
            </a:r>
            <a:r>
              <a:rPr lang="en-US" sz="3200" dirty="0" smtClean="0"/>
              <a:t> ()… </a:t>
            </a:r>
          </a:p>
          <a:p>
            <a:endParaRPr lang="en-US" sz="3200" dirty="0"/>
          </a:p>
          <a:p>
            <a:r>
              <a:rPr lang="en-US" sz="3200" dirty="0" err="1" smtClean="0"/>
              <a:t>Document.addEventListener</a:t>
            </a:r>
            <a:r>
              <a:rPr lang="en-US" sz="3200" dirty="0" smtClean="0"/>
              <a:t>(‘</a:t>
            </a:r>
            <a:r>
              <a:rPr lang="en-US" sz="3200" dirty="0" err="1" smtClean="0"/>
              <a:t>DOMContentLoader</a:t>
            </a:r>
            <a:r>
              <a:rPr lang="en-US" sz="3200" dirty="0" smtClean="0"/>
              <a:t>', function() { for </a:t>
            </a:r>
            <a:r>
              <a:rPr lang="en-US" sz="3200" dirty="0" err="1" smtClean="0"/>
              <a:t>var</a:t>
            </a:r>
            <a:r>
              <a:rPr lang="en-US" sz="3200" dirty="0" smtClean="0"/>
              <a:t> b in </a:t>
            </a:r>
            <a:r>
              <a:rPr lang="en-US" sz="3200" dirty="0" err="1" smtClean="0"/>
              <a:t>document.querySelectorAll</a:t>
            </a:r>
            <a:r>
              <a:rPr lang="en-US" sz="3200" dirty="0" smtClean="0"/>
              <a:t>('.</a:t>
            </a:r>
            <a:r>
              <a:rPr lang="en-US" sz="3200" dirty="0" err="1" smtClean="0"/>
              <a:t>clickme</a:t>
            </a:r>
            <a:r>
              <a:rPr lang="en-US" sz="3200" dirty="0" smtClean="0"/>
              <a:t>‘)) </a:t>
            </a:r>
            <a:r>
              <a:rPr lang="en-US" sz="3200" dirty="0" err="1" smtClean="0"/>
              <a:t>e.addEventListener</a:t>
            </a:r>
            <a:r>
              <a:rPr lang="en-US" sz="3200" dirty="0" smtClean="0"/>
              <a:t>('click', </a:t>
            </a:r>
            <a:r>
              <a:rPr lang="en-US" sz="3200" dirty="0" err="1" smtClean="0"/>
              <a:t>doSomething</a:t>
            </a:r>
            <a:r>
              <a:rPr lang="en-US" sz="3200" dirty="0" smtClean="0"/>
              <a:t>); }); </a:t>
            </a:r>
          </a:p>
          <a:p>
            <a:endParaRPr lang="en-US" sz="3200" dirty="0" smtClean="0">
              <a:solidFill>
                <a:srgbClr val="C00000"/>
              </a:solidFill>
            </a:endParaRPr>
          </a:p>
          <a:p>
            <a:r>
              <a:rPr lang="en-US" sz="3200" i="1" dirty="0" smtClean="0">
                <a:solidFill>
                  <a:schemeClr val="bg1">
                    <a:lumMod val="50000"/>
                  </a:schemeClr>
                </a:solidFill>
              </a:rPr>
              <a:t>&lt;!--myPageContent.html--&gt;</a:t>
            </a:r>
            <a:endParaRPr lang="en-US" sz="3200" i="1" dirty="0">
              <a:solidFill>
                <a:schemeClr val="bg1">
                  <a:lumMod val="50000"/>
                </a:schemeClr>
              </a:solidFill>
            </a:endParaRPr>
          </a:p>
          <a:p>
            <a:r>
              <a:rPr lang="en-US" sz="3200" dirty="0" smtClean="0"/>
              <a:t>&lt;script </a:t>
            </a:r>
            <a:r>
              <a:rPr lang="en-US" sz="3200" dirty="0" err="1" smtClean="0"/>
              <a:t>src</a:t>
            </a:r>
            <a:r>
              <a:rPr lang="en-US" sz="3200" dirty="0" smtClean="0"/>
              <a:t>="myPageScript.js"&gt;&lt;/script&gt;</a:t>
            </a:r>
          </a:p>
          <a:p>
            <a:r>
              <a:rPr lang="en-US" sz="3200" dirty="0" smtClean="0"/>
              <a:t>&lt;button class="</a:t>
            </a:r>
            <a:r>
              <a:rPr lang="en-US" sz="3200" dirty="0" err="1" smtClean="0"/>
              <a:t>clickme</a:t>
            </a:r>
            <a:r>
              <a:rPr lang="en-US" sz="3200" dirty="0" smtClean="0"/>
              <a:t>"&gt;Click Here!&lt;/button&gt;</a:t>
            </a:r>
            <a:endParaRPr lang="en-US" sz="3200" dirty="0"/>
          </a:p>
        </p:txBody>
      </p:sp>
    </p:spTree>
    <p:extLst>
      <p:ext uri="{BB962C8B-B14F-4D97-AF65-F5344CB8AC3E}">
        <p14:creationId xmlns:p14="http://schemas.microsoft.com/office/powerpoint/2010/main" val="4112157291"/>
      </p:ext>
    </p:extLst>
  </p:cSld>
  <p:clrMapOvr>
    <a:masterClrMapping/>
  </p:clrMapOvr>
  <mc:AlternateContent xmlns:mc="http://schemas.openxmlformats.org/markup-compatibility/2006" xmlns:p14="http://schemas.microsoft.com/office/powerpoint/2010/main">
    <mc:Choice Requires="p14">
      <p:transition spd="slow" p14:dur="2000" advTm="52520"/>
    </mc:Choice>
    <mc:Fallback xmlns="">
      <p:transition spd="slow" advTm="5252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soon in CSP 1.1</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Whitelisting of inline scripts and CSS</a:t>
            </a:r>
          </a:p>
          <a:p>
            <a:endParaRPr lang="en-US" dirty="0" smtClean="0"/>
          </a:p>
          <a:p>
            <a:r>
              <a:rPr lang="en-US" dirty="0" smtClean="0"/>
              <a:t>More granular origins</a:t>
            </a:r>
          </a:p>
          <a:p>
            <a:r>
              <a:rPr lang="en-US" dirty="0" smtClean="0"/>
              <a:t>Better control of plugins and media types</a:t>
            </a:r>
          </a:p>
          <a:p>
            <a:r>
              <a:rPr lang="en-US" dirty="0" smtClean="0"/>
              <a:t>Control and reporting for reflected XSS filters</a:t>
            </a:r>
            <a:endParaRPr lang="en-US" dirty="0"/>
          </a:p>
          <a:p>
            <a:r>
              <a:rPr lang="en-US" dirty="0" smtClean="0"/>
              <a:t>META tag support</a:t>
            </a:r>
          </a:p>
          <a:p>
            <a:endParaRPr lang="en-US" dirty="0"/>
          </a:p>
          <a:p>
            <a:pPr marL="0" indent="0">
              <a:buNone/>
            </a:pPr>
            <a:r>
              <a:rPr lang="en-US" dirty="0">
                <a:hlinkClick r:id="rId3"/>
              </a:rPr>
              <a:t>https://dvcs.w3.org/hg/content-security-policy/raw-file/tip/csp-specification.dev.html</a:t>
            </a:r>
            <a:endParaRPr lang="en-US" dirty="0"/>
          </a:p>
        </p:txBody>
      </p:sp>
    </p:spTree>
    <p:extLst>
      <p:ext uri="{BB962C8B-B14F-4D97-AF65-F5344CB8AC3E}">
        <p14:creationId xmlns:p14="http://schemas.microsoft.com/office/powerpoint/2010/main" val="2546772178"/>
      </p:ext>
    </p:extLst>
  </p:cSld>
  <p:clrMapOvr>
    <a:masterClrMapping/>
  </p:clrMapOvr>
  <mc:AlternateContent xmlns:mc="http://schemas.openxmlformats.org/markup-compatibility/2006" xmlns:p14="http://schemas.microsoft.com/office/powerpoint/2010/main">
    <mc:Choice Requires="p14">
      <p:transition spd="slow" p14:dur="2000" advTm="29019"/>
    </mc:Choice>
    <mc:Fallback xmlns="">
      <p:transition spd="slow" advTm="2901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Templating</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err="1" smtClean="0"/>
              <a:t>Templating</a:t>
            </a:r>
            <a:r>
              <a:rPr lang="en-US" dirty="0" smtClean="0"/>
              <a:t> is one of the oldest and most widely used Web application construction patterns.</a:t>
            </a:r>
          </a:p>
          <a:p>
            <a:pPr marL="0" indent="0">
              <a:buNone/>
            </a:pPr>
            <a:endParaRPr lang="en-US" dirty="0"/>
          </a:p>
          <a:p>
            <a:pPr marL="0" indent="0">
              <a:buNone/>
            </a:pPr>
            <a:r>
              <a:rPr lang="en-US" dirty="0" smtClean="0"/>
              <a:t>But it is a hive of XSS villainy because it has never been a first-class feature in the client.</a:t>
            </a:r>
            <a:endParaRPr lang="en-US" dirty="0"/>
          </a:p>
        </p:txBody>
      </p:sp>
    </p:spTree>
    <p:extLst>
      <p:ext uri="{BB962C8B-B14F-4D97-AF65-F5344CB8AC3E}">
        <p14:creationId xmlns:p14="http://schemas.microsoft.com/office/powerpoint/2010/main" val="2077637597"/>
      </p:ext>
    </p:extLst>
  </p:cSld>
  <p:clrMapOvr>
    <a:masterClrMapping/>
  </p:clrMapOvr>
  <mc:AlternateContent xmlns:mc="http://schemas.openxmlformats.org/markup-compatibility/2006" xmlns:p14="http://schemas.microsoft.com/office/powerpoint/2010/main">
    <mc:Choice Requires="p14">
      <p:transition spd="slow" p14:dur="2000" advTm="30517"/>
    </mc:Choice>
    <mc:Fallback xmlns="">
      <p:transition spd="slow" advTm="3051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Templates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New spec in progress in the WebApps WG:</a:t>
            </a:r>
          </a:p>
          <a:p>
            <a:pPr marL="0" indent="0">
              <a:buNone/>
            </a:pPr>
            <a:r>
              <a:rPr lang="en-US" dirty="0"/>
              <a:t> </a:t>
            </a:r>
            <a:r>
              <a:rPr lang="en-US" dirty="0">
                <a:hlinkClick r:id="rId3"/>
              </a:rPr>
              <a:t>https://</a:t>
            </a:r>
            <a:r>
              <a:rPr lang="en-US" dirty="0" smtClean="0">
                <a:hlinkClick r:id="rId3"/>
              </a:rPr>
              <a:t>dvcs.w3.org/hg/webcomponents/raw-file/tip/spec/templates/index.html</a:t>
            </a:r>
            <a:endParaRPr lang="en-US" dirty="0" smtClean="0"/>
          </a:p>
          <a:p>
            <a:pPr marL="0" indent="0">
              <a:buNone/>
            </a:pPr>
            <a:endParaRPr lang="en-US" dirty="0" smtClean="0"/>
          </a:p>
          <a:p>
            <a:pPr marL="0" indent="0">
              <a:buNone/>
            </a:pPr>
            <a:r>
              <a:rPr lang="en-US" dirty="0" smtClean="0"/>
              <a:t>Declare templates as first-class client-side objects for increased performance, reduced XSS risk.</a:t>
            </a:r>
            <a:endParaRPr lang="en-US" dirty="0"/>
          </a:p>
        </p:txBody>
      </p:sp>
    </p:spTree>
    <p:extLst>
      <p:ext uri="{BB962C8B-B14F-4D97-AF65-F5344CB8AC3E}">
        <p14:creationId xmlns:p14="http://schemas.microsoft.com/office/powerpoint/2010/main" val="1458686509"/>
      </p:ext>
    </p:extLst>
  </p:cSld>
  <p:clrMapOvr>
    <a:masterClrMapping/>
  </p:clrMapOvr>
  <mc:AlternateContent xmlns:mc="http://schemas.openxmlformats.org/markup-compatibility/2006" xmlns:p14="http://schemas.microsoft.com/office/powerpoint/2010/main">
    <mc:Choice Requires="p14">
      <p:transition spd="slow" p14:dur="2000" advTm="24992"/>
    </mc:Choice>
    <mc:Fallback xmlns="">
      <p:transition spd="slow" advTm="2499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next 30 minutes:</a:t>
            </a:r>
            <a:endParaRPr lang="en-US" dirty="0"/>
          </a:p>
        </p:txBody>
      </p:sp>
      <p:sp>
        <p:nvSpPr>
          <p:cNvPr id="3" name="Content Placeholder 2"/>
          <p:cNvSpPr>
            <a:spLocks noGrp="1"/>
          </p:cNvSpPr>
          <p:nvPr>
            <p:ph idx="1"/>
          </p:nvPr>
        </p:nvSpPr>
        <p:spPr/>
        <p:txBody>
          <a:bodyPr/>
          <a:lstStyle/>
          <a:p>
            <a:r>
              <a:rPr lang="en-US" dirty="0" smtClean="0"/>
              <a:t>Show you real code using new standards to:</a:t>
            </a:r>
          </a:p>
          <a:p>
            <a:pPr lvl="1"/>
            <a:r>
              <a:rPr lang="en-US" dirty="0" smtClean="0"/>
              <a:t>Solve Script Injection Vulnerabilities</a:t>
            </a:r>
          </a:p>
          <a:p>
            <a:pPr lvl="1"/>
            <a:r>
              <a:rPr lang="en-US" dirty="0" smtClean="0"/>
              <a:t>Build Secure Mashups</a:t>
            </a:r>
          </a:p>
          <a:p>
            <a:pPr lvl="1"/>
            <a:endParaRPr lang="en-US" dirty="0"/>
          </a:p>
          <a:p>
            <a:r>
              <a:rPr lang="en-US" dirty="0" smtClean="0"/>
              <a:t>HTML5 is a big step forward in security for the Web platform</a:t>
            </a:r>
            <a:endParaRPr lang="en-US" dirty="0"/>
          </a:p>
        </p:txBody>
      </p:sp>
    </p:spTree>
    <p:extLst>
      <p:ext uri="{BB962C8B-B14F-4D97-AF65-F5344CB8AC3E}">
        <p14:creationId xmlns:p14="http://schemas.microsoft.com/office/powerpoint/2010/main" val="3165076361"/>
      </p:ext>
    </p:extLst>
  </p:cSld>
  <p:clrMapOvr>
    <a:masterClrMapping/>
  </p:clrMapOvr>
  <mc:AlternateContent xmlns:mc="http://schemas.openxmlformats.org/markup-compatibility/2006" xmlns:p14="http://schemas.microsoft.com/office/powerpoint/2010/main">
    <mc:Choice Requires="p14">
      <p:transition spd="slow" p14:dur="2000" advTm="66196"/>
    </mc:Choice>
    <mc:Fallback xmlns="">
      <p:transition spd="slow" advTm="6619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1143000"/>
            <a:ext cx="8686800" cy="4154984"/>
          </a:xfrm>
          <a:prstGeom prst="rect">
            <a:avLst/>
          </a:prstGeom>
          <a:noFill/>
        </p:spPr>
        <p:txBody>
          <a:bodyPr wrap="square" rtlCol="0">
            <a:spAutoFit/>
          </a:bodyPr>
          <a:lstStyle/>
          <a:p>
            <a:r>
              <a:rPr lang="en-US" sz="4400" dirty="0" smtClean="0"/>
              <a:t>With CSP and a careful application architecture XSS can be solved today.</a:t>
            </a:r>
          </a:p>
          <a:p>
            <a:endParaRPr lang="en-US" sz="4400" dirty="0"/>
          </a:p>
          <a:p>
            <a:r>
              <a:rPr lang="en-US" sz="4400" dirty="0" smtClean="0"/>
              <a:t>In the near future it will be possible using more familiar and better performing idioms.</a:t>
            </a:r>
            <a:endParaRPr lang="en-US" sz="4400" dirty="0"/>
          </a:p>
        </p:txBody>
      </p:sp>
    </p:spTree>
    <p:extLst>
      <p:ext uri="{BB962C8B-B14F-4D97-AF65-F5344CB8AC3E}">
        <p14:creationId xmlns:p14="http://schemas.microsoft.com/office/powerpoint/2010/main" val="1824371616"/>
      </p:ext>
    </p:extLst>
  </p:cSld>
  <p:clrMapOvr>
    <a:masterClrMapping/>
  </p:clrMapOvr>
  <mc:AlternateContent xmlns:mc="http://schemas.openxmlformats.org/markup-compatibility/2006" xmlns:p14="http://schemas.microsoft.com/office/powerpoint/2010/main">
    <mc:Choice Requires="p14">
      <p:transition spd="slow" p14:dur="2000" advTm="23766"/>
    </mc:Choice>
    <mc:Fallback xmlns="">
      <p:transition spd="slow" advTm="2376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435" y="4343401"/>
            <a:ext cx="392756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4908203"/>
            <a:ext cx="5791200" cy="1384995"/>
          </a:xfrm>
          <a:prstGeom prst="rect">
            <a:avLst/>
          </a:prstGeom>
          <a:noFill/>
        </p:spPr>
        <p:txBody>
          <a:bodyPr wrap="square" rtlCol="0">
            <a:spAutoFit/>
          </a:bodyPr>
          <a:lstStyle/>
          <a:p>
            <a:r>
              <a:rPr lang="en-US" sz="2800" dirty="0" smtClean="0">
                <a:latin typeface="Comic Sans MS" pitchFamily="66" charset="0"/>
              </a:rPr>
              <a:t>“HTML5 and CORS give new </a:t>
            </a:r>
          </a:p>
          <a:p>
            <a:r>
              <a:rPr lang="en-US" sz="2800" dirty="0" smtClean="0">
                <a:latin typeface="Comic Sans MS" pitchFamily="66" charset="0"/>
              </a:rPr>
              <a:t>ways to bypass the Same-Origin Policy!”</a:t>
            </a:r>
            <a:endParaRPr lang="en-US" sz="2800" dirty="0">
              <a:latin typeface="Comic Sans MS" pitchFamily="66" charset="0"/>
            </a:endParaRPr>
          </a:p>
        </p:txBody>
      </p:sp>
      <p:sp>
        <p:nvSpPr>
          <p:cNvPr id="4" name="Rectangle 3"/>
          <p:cNvSpPr/>
          <p:nvPr/>
        </p:nvSpPr>
        <p:spPr>
          <a:xfrm>
            <a:off x="2147206" y="457200"/>
            <a:ext cx="4824142" cy="3046988"/>
          </a:xfrm>
          <a:prstGeom prst="rect">
            <a:avLst/>
          </a:prstGeom>
        </p:spPr>
        <p:txBody>
          <a:bodyPr wrap="none">
            <a:spAutoFit/>
          </a:bodyPr>
          <a:lstStyle/>
          <a:p>
            <a:pPr algn="ctr"/>
            <a:r>
              <a:rPr lang="en-US" sz="9600" b="1" dirty="0" smtClean="0"/>
              <a:t>Secure</a:t>
            </a:r>
          </a:p>
          <a:p>
            <a:pPr algn="ctr"/>
            <a:r>
              <a:rPr lang="en-US" sz="9600" b="1" dirty="0" smtClean="0"/>
              <a:t>Mashups</a:t>
            </a:r>
            <a:endParaRPr lang="en-US" dirty="0"/>
          </a:p>
        </p:txBody>
      </p:sp>
    </p:spTree>
    <p:extLst>
      <p:ext uri="{BB962C8B-B14F-4D97-AF65-F5344CB8AC3E}">
        <p14:creationId xmlns:p14="http://schemas.microsoft.com/office/powerpoint/2010/main" val="4250880548"/>
      </p:ext>
    </p:extLst>
  </p:cSld>
  <p:clrMapOvr>
    <a:masterClrMapping/>
  </p:clrMapOvr>
  <mc:AlternateContent xmlns:mc="http://schemas.openxmlformats.org/markup-compatibility/2006" xmlns:p14="http://schemas.microsoft.com/office/powerpoint/2010/main">
    <mc:Choice Requires="p14">
      <p:transition spd="slow" p14:dur="2000" advTm="20475"/>
    </mc:Choice>
    <mc:Fallback xmlns="">
      <p:transition spd="slow" advTm="2047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8576256" cy="5632311"/>
          </a:xfrm>
          <a:prstGeom prst="rect">
            <a:avLst/>
          </a:prstGeom>
          <a:noFill/>
        </p:spPr>
        <p:txBody>
          <a:bodyPr wrap="square" rtlCol="0">
            <a:spAutoFit/>
          </a:bodyPr>
          <a:lstStyle/>
          <a:p>
            <a:pPr algn="ctr"/>
            <a:r>
              <a:rPr lang="en-US" sz="4000" dirty="0" smtClean="0"/>
              <a:t>A “mashup”  incorporates content from multiple origins under different administrative control.</a:t>
            </a:r>
          </a:p>
          <a:p>
            <a:pPr algn="ctr"/>
            <a:endParaRPr lang="en-US" sz="4000" dirty="0" smtClean="0"/>
          </a:p>
          <a:p>
            <a:pPr algn="ctr"/>
            <a:r>
              <a:rPr lang="en-US" sz="4000" dirty="0" smtClean="0"/>
              <a:t>Today, more apps than not are </a:t>
            </a:r>
            <a:r>
              <a:rPr lang="en-US" sz="4000" i="1" dirty="0" smtClean="0"/>
              <a:t>authenticated</a:t>
            </a:r>
            <a:r>
              <a:rPr lang="en-US" sz="4000" dirty="0" smtClean="0"/>
              <a:t> mashups: ads, analytics, federated login</a:t>
            </a:r>
            <a:endParaRPr lang="en-US" sz="4000" dirty="0"/>
          </a:p>
          <a:p>
            <a:pPr algn="ctr"/>
            <a:endParaRPr lang="en-US" sz="4000" dirty="0" smtClean="0"/>
          </a:p>
          <a:p>
            <a:pPr algn="ctr"/>
            <a:r>
              <a:rPr lang="en-US" sz="4000" dirty="0" smtClean="0"/>
              <a:t>How did we do this before HTML5?</a:t>
            </a:r>
            <a:endParaRPr lang="en-US" sz="4800" dirty="0"/>
          </a:p>
        </p:txBody>
      </p:sp>
    </p:spTree>
    <p:extLst>
      <p:ext uri="{BB962C8B-B14F-4D97-AF65-F5344CB8AC3E}">
        <p14:creationId xmlns:p14="http://schemas.microsoft.com/office/powerpoint/2010/main" val="2594525471"/>
      </p:ext>
    </p:extLst>
  </p:cSld>
  <p:clrMapOvr>
    <a:masterClrMapping/>
  </p:clrMapOvr>
  <mc:AlternateContent xmlns:mc="http://schemas.openxmlformats.org/markup-compatibility/2006" xmlns:p14="http://schemas.microsoft.com/office/powerpoint/2010/main">
    <mc:Choice Requires="p14">
      <p:transition spd="slow" p14:dur="2000" advTm="41800"/>
    </mc:Choice>
    <mc:Fallback xmlns="">
      <p:transition spd="slow" advTm="418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with crossdomain.xml</a:t>
            </a:r>
            <a:endParaRPr lang="en-US" dirty="0"/>
          </a:p>
        </p:txBody>
      </p:sp>
      <p:sp>
        <p:nvSpPr>
          <p:cNvPr id="3" name="Content Placeholder 2"/>
          <p:cNvSpPr>
            <a:spLocks noGrp="1"/>
          </p:cNvSpPr>
          <p:nvPr>
            <p:ph idx="1"/>
          </p:nvPr>
        </p:nvSpPr>
        <p:spPr/>
        <p:txBody>
          <a:bodyPr>
            <a:noAutofit/>
          </a:bodyPr>
          <a:lstStyle/>
          <a:p>
            <a:pPr marL="0" indent="0">
              <a:buNone/>
            </a:pPr>
            <a:r>
              <a:rPr lang="en-US" sz="2800" dirty="0">
                <a:latin typeface="Consolas" pitchFamily="49" charset="0"/>
                <a:cs typeface="Consolas" pitchFamily="49" charset="0"/>
              </a:rPr>
              <a:t>&lt;?xml version="1.0"?&gt;</a:t>
            </a:r>
          </a:p>
          <a:p>
            <a:pPr marL="0" indent="0">
              <a:buNone/>
            </a:pPr>
            <a:r>
              <a:rPr lang="en-US" sz="2800" dirty="0" smtClean="0">
                <a:latin typeface="Consolas" pitchFamily="49" charset="0"/>
                <a:cs typeface="Consolas" pitchFamily="49" charset="0"/>
              </a:rPr>
              <a:t>&lt;!--https://www.foo.com/crossdomain.xml--&gt;</a:t>
            </a:r>
            <a:endParaRPr lang="en-US" sz="2800" dirty="0">
              <a:latin typeface="Consolas" pitchFamily="49" charset="0"/>
              <a:cs typeface="Consolas" pitchFamily="49" charset="0"/>
            </a:endParaRPr>
          </a:p>
          <a:p>
            <a:pPr marL="0" indent="0">
              <a:buNone/>
            </a:pPr>
            <a:r>
              <a:rPr lang="en-US" sz="2800" dirty="0">
                <a:latin typeface="Consolas" pitchFamily="49" charset="0"/>
                <a:cs typeface="Consolas" pitchFamily="49" charset="0"/>
              </a:rPr>
              <a:t>&lt;cross-domain-policy&gt;</a:t>
            </a:r>
          </a:p>
          <a:p>
            <a:pPr marL="0" indent="0">
              <a:buNone/>
            </a:pPr>
            <a:r>
              <a:rPr lang="en-US" sz="2800" dirty="0">
                <a:latin typeface="Consolas" pitchFamily="49" charset="0"/>
                <a:cs typeface="Consolas" pitchFamily="49" charset="0"/>
              </a:rPr>
              <a:t>  &lt;allow-access-from </a:t>
            </a:r>
            <a:r>
              <a:rPr lang="en-US" sz="2800" dirty="0" smtClean="0">
                <a:latin typeface="Consolas" pitchFamily="49" charset="0"/>
                <a:cs typeface="Consolas" pitchFamily="49" charset="0"/>
              </a:rPr>
              <a:t>	</a:t>
            </a:r>
          </a:p>
          <a:p>
            <a:pPr marL="0" indent="0">
              <a:buNone/>
            </a:pPr>
            <a:r>
              <a:rPr lang="en-US" sz="2800" dirty="0">
                <a:latin typeface="Consolas" pitchFamily="49" charset="0"/>
                <a:cs typeface="Consolas" pitchFamily="49" charset="0"/>
              </a:rPr>
              <a:t>	</a:t>
            </a:r>
            <a:r>
              <a:rPr lang="en-US" sz="2800" dirty="0" smtClean="0">
                <a:latin typeface="Consolas" pitchFamily="49" charset="0"/>
                <a:cs typeface="Consolas" pitchFamily="49" charset="0"/>
              </a:rPr>
              <a:t>domain=“www.example-analytics.com"/&gt;</a:t>
            </a:r>
          </a:p>
          <a:p>
            <a:pPr marL="0" indent="0">
              <a:buNone/>
            </a:pPr>
            <a:r>
              <a:rPr lang="en-US" sz="2800" dirty="0" smtClean="0">
                <a:latin typeface="Consolas" pitchFamily="49" charset="0"/>
                <a:cs typeface="Consolas" pitchFamily="49" charset="0"/>
              </a:rPr>
              <a:t>&lt;/</a:t>
            </a:r>
            <a:r>
              <a:rPr lang="en-US" sz="2800" dirty="0">
                <a:latin typeface="Consolas" pitchFamily="49" charset="0"/>
                <a:cs typeface="Consolas" pitchFamily="49" charset="0"/>
              </a:rPr>
              <a:t>cross-domain-policy&gt;</a:t>
            </a:r>
          </a:p>
        </p:txBody>
      </p:sp>
    </p:spTree>
    <p:extLst>
      <p:ext uri="{BB962C8B-B14F-4D97-AF65-F5344CB8AC3E}">
        <p14:creationId xmlns:p14="http://schemas.microsoft.com/office/powerpoint/2010/main" val="1481778242"/>
      </p:ext>
    </p:extLst>
  </p:cSld>
  <p:clrMapOvr>
    <a:masterClrMapping/>
  </p:clrMapOvr>
  <mc:AlternateContent xmlns:mc="http://schemas.openxmlformats.org/markup-compatibility/2006" xmlns:p14="http://schemas.microsoft.com/office/powerpoint/2010/main">
    <mc:Choice Requires="p14">
      <p:transition spd="slow" p14:dur="2000" advTm="25579"/>
    </mc:Choice>
    <mc:Fallback xmlns="">
      <p:transition spd="slow" advTm="2557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47800"/>
            <a:ext cx="8347656" cy="2923877"/>
          </a:xfrm>
          <a:prstGeom prst="rect">
            <a:avLst/>
          </a:prstGeom>
          <a:noFill/>
        </p:spPr>
        <p:txBody>
          <a:bodyPr wrap="square" rtlCol="0">
            <a:spAutoFit/>
          </a:bodyPr>
          <a:lstStyle/>
          <a:p>
            <a:pPr algn="ctr"/>
            <a:r>
              <a:rPr lang="en-US" sz="4000" i="1" dirty="0" smtClean="0"/>
              <a:t>Jan’s Rule:</a:t>
            </a:r>
          </a:p>
          <a:p>
            <a:pPr algn="ctr"/>
            <a:endParaRPr lang="en-US" sz="4800" dirty="0" smtClean="0"/>
          </a:p>
          <a:p>
            <a:pPr algn="ctr"/>
            <a:r>
              <a:rPr lang="en-US" sz="4800" dirty="0" smtClean="0"/>
              <a:t>“Give someone an ACL, and they’ll put in a *.”</a:t>
            </a:r>
            <a:endParaRPr lang="en-US" sz="4400" dirty="0"/>
          </a:p>
        </p:txBody>
      </p:sp>
    </p:spTree>
    <p:extLst>
      <p:ext uri="{BB962C8B-B14F-4D97-AF65-F5344CB8AC3E}">
        <p14:creationId xmlns:p14="http://schemas.microsoft.com/office/powerpoint/2010/main" val="2236012185"/>
      </p:ext>
    </p:extLst>
  </p:cSld>
  <p:clrMapOvr>
    <a:masterClrMapping/>
  </p:clrMapOvr>
  <mc:AlternateContent xmlns:mc="http://schemas.openxmlformats.org/markup-compatibility/2006" xmlns:p14="http://schemas.microsoft.com/office/powerpoint/2010/main">
    <mc:Choice Requires="p14">
      <p:transition spd="slow" p14:dur="2000" advTm="10496"/>
    </mc:Choice>
    <mc:Fallback xmlns="">
      <p:transition spd="slow" advTm="10496"/>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Ivy Mike - mushroom clo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546151"/>
            <a:ext cx="9387840" cy="7480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9179" y="5334000"/>
            <a:ext cx="8859002" cy="1384995"/>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A “*” in  your master crossdomain.xml policy means your users’ information is vulnerable to any malicious SWF, anywhere on the Web</a:t>
            </a:r>
          </a:p>
        </p:txBody>
      </p:sp>
    </p:spTree>
    <p:extLst>
      <p:ext uri="{BB962C8B-B14F-4D97-AF65-F5344CB8AC3E}">
        <p14:creationId xmlns:p14="http://schemas.microsoft.com/office/powerpoint/2010/main" val="2133526179"/>
      </p:ext>
    </p:extLst>
  </p:cSld>
  <p:clrMapOvr>
    <a:masterClrMapping/>
  </p:clrMapOvr>
  <mc:AlternateContent xmlns:mc="http://schemas.openxmlformats.org/markup-compatibility/2006" xmlns:p14="http://schemas.microsoft.com/office/powerpoint/2010/main">
    <mc:Choice Requires="p14">
      <p:transition spd="slow" p14:dur="2000" advTm="19006"/>
    </mc:Choice>
    <mc:Fallback xmlns="">
      <p:transition spd="slow" advTm="19006"/>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dirty="0" smtClean="0"/>
              <a:t>I can’t use Flash on </a:t>
            </a:r>
            <a:r>
              <a:rPr lang="en-US" dirty="0" err="1" smtClean="0"/>
              <a:t>iOS</a:t>
            </a:r>
            <a:r>
              <a:rPr lang="en-US" dirty="0" smtClean="0"/>
              <a:t> anyway…</a:t>
            </a:r>
            <a:br>
              <a:rPr lang="en-US" dirty="0" smtClean="0"/>
            </a:br>
            <a:r>
              <a:rPr lang="en-US" dirty="0" smtClean="0"/>
              <a:t/>
            </a:r>
            <a:br>
              <a:rPr lang="en-US" dirty="0" smtClean="0"/>
            </a:br>
            <a:r>
              <a:rPr lang="en-US" dirty="0" smtClean="0"/>
              <a:t>What about HTML-only methods?</a:t>
            </a:r>
            <a:endParaRPr lang="en-US" dirty="0"/>
          </a:p>
        </p:txBody>
      </p:sp>
    </p:spTree>
    <p:extLst>
      <p:ext uri="{BB962C8B-B14F-4D97-AF65-F5344CB8AC3E}">
        <p14:creationId xmlns:p14="http://schemas.microsoft.com/office/powerpoint/2010/main" val="216779860"/>
      </p:ext>
    </p:extLst>
  </p:cSld>
  <p:clrMapOvr>
    <a:masterClrMapping/>
  </p:clrMapOvr>
  <mc:AlternateContent xmlns:mc="http://schemas.openxmlformats.org/markup-compatibility/2006" xmlns:p14="http://schemas.microsoft.com/office/powerpoint/2010/main">
    <mc:Choice Requires="p14">
      <p:transition spd="slow" p14:dur="2000" advTm="7999"/>
    </mc:Choice>
    <mc:Fallback xmlns="">
      <p:transition spd="slow" advTm="7999"/>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24400" y="1380785"/>
            <a:ext cx="4267200" cy="51724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 name="Rounded Rectangle 1"/>
          <p:cNvSpPr/>
          <p:nvPr/>
        </p:nvSpPr>
        <p:spPr>
          <a:xfrm>
            <a:off x="215958" y="4810172"/>
            <a:ext cx="2222442" cy="157360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2400" b="1" dirty="0"/>
              <a:t>e</a:t>
            </a:r>
            <a:r>
              <a:rPr lang="en-US" sz="2400" b="1" dirty="0" smtClean="0"/>
              <a:t>xample.com</a:t>
            </a:r>
          </a:p>
        </p:txBody>
      </p:sp>
      <p:sp>
        <p:nvSpPr>
          <p:cNvPr id="5" name="Rounded Rectangle 4"/>
          <p:cNvSpPr/>
          <p:nvPr/>
        </p:nvSpPr>
        <p:spPr>
          <a:xfrm>
            <a:off x="5046980" y="2438400"/>
            <a:ext cx="3859454" cy="378147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9" name="TextBox 8"/>
          <p:cNvSpPr txBox="1"/>
          <p:nvPr/>
        </p:nvSpPr>
        <p:spPr>
          <a:xfrm>
            <a:off x="6309048" y="1602745"/>
            <a:ext cx="955454" cy="369332"/>
          </a:xfrm>
          <a:prstGeom prst="rect">
            <a:avLst/>
          </a:prstGeom>
          <a:noFill/>
        </p:spPr>
        <p:txBody>
          <a:bodyPr wrap="none" rtlCol="0">
            <a:spAutoFit/>
          </a:bodyPr>
          <a:lstStyle/>
          <a:p>
            <a:r>
              <a:rPr lang="en-US" dirty="0" smtClean="0"/>
              <a:t>Browser</a:t>
            </a:r>
            <a:endParaRPr lang="en-US" dirty="0"/>
          </a:p>
        </p:txBody>
      </p:sp>
      <p:sp>
        <p:nvSpPr>
          <p:cNvPr id="19" name="Arc 18"/>
          <p:cNvSpPr/>
          <p:nvPr/>
        </p:nvSpPr>
        <p:spPr>
          <a:xfrm>
            <a:off x="-1333080" y="3810000"/>
            <a:ext cx="4606344" cy="5486400"/>
          </a:xfrm>
          <a:prstGeom prst="arc">
            <a:avLst>
              <a:gd name="adj1" fmla="val 13841666"/>
              <a:gd name="adj2" fmla="val 22138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a:off x="-2056980" y="838200"/>
            <a:ext cx="6054144" cy="2267755"/>
          </a:xfrm>
          <a:prstGeom prst="arc">
            <a:avLst>
              <a:gd name="adj1" fmla="val 11311918"/>
              <a:gd name="adj2" fmla="val 103222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ounded Rectangle 29"/>
          <p:cNvSpPr/>
          <p:nvPr/>
        </p:nvSpPr>
        <p:spPr>
          <a:xfrm>
            <a:off x="221931" y="1380785"/>
            <a:ext cx="2749869" cy="105761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t>e</a:t>
            </a:r>
            <a:r>
              <a:rPr lang="en-US" sz="2400" b="1" dirty="0" smtClean="0"/>
              <a:t>xample-2.com</a:t>
            </a:r>
            <a:endParaRPr lang="en-US" sz="2400" b="1" dirty="0"/>
          </a:p>
        </p:txBody>
      </p:sp>
      <p:sp>
        <p:nvSpPr>
          <p:cNvPr id="31" name="TextBox 30"/>
          <p:cNvSpPr txBox="1"/>
          <p:nvPr/>
        </p:nvSpPr>
        <p:spPr>
          <a:xfrm>
            <a:off x="4216206" y="112692"/>
            <a:ext cx="4325287" cy="954107"/>
          </a:xfrm>
          <a:prstGeom prst="rect">
            <a:avLst/>
          </a:prstGeom>
          <a:noFill/>
        </p:spPr>
        <p:txBody>
          <a:bodyPr wrap="none" rtlCol="0">
            <a:spAutoFit/>
          </a:bodyPr>
          <a:lstStyle/>
          <a:p>
            <a:pPr algn="ctr"/>
            <a:r>
              <a:rPr lang="en-US" sz="2800" b="1" dirty="0" smtClean="0"/>
              <a:t>&lt;script </a:t>
            </a:r>
            <a:r>
              <a:rPr lang="en-US" sz="2800" b="1" dirty="0" err="1" smtClean="0"/>
              <a:t>src</a:t>
            </a:r>
            <a:r>
              <a:rPr lang="en-US" sz="2800" b="1" dirty="0" smtClean="0"/>
              <a:t>=“</a:t>
            </a:r>
            <a:r>
              <a:rPr lang="en-US" sz="2800" b="1" dirty="0" err="1" smtClean="0"/>
              <a:t>foreignOrigin</a:t>
            </a:r>
            <a:r>
              <a:rPr lang="en-US" sz="2800" b="1" dirty="0" smtClean="0"/>
              <a:t>"&gt;</a:t>
            </a:r>
          </a:p>
          <a:p>
            <a:pPr algn="ctr"/>
            <a:r>
              <a:rPr lang="en-US" sz="2800" b="1" dirty="0" smtClean="0"/>
              <a:t>Same-Origin </a:t>
            </a:r>
            <a:r>
              <a:rPr lang="en-US" sz="2800" b="1" dirty="0"/>
              <a:t>L</a:t>
            </a:r>
            <a:r>
              <a:rPr lang="en-US" sz="2800" b="1" dirty="0" smtClean="0"/>
              <a:t>oophole</a:t>
            </a:r>
            <a:endParaRPr lang="en-US" sz="2800" b="1" dirty="0"/>
          </a:p>
        </p:txBody>
      </p:sp>
      <p:sp>
        <p:nvSpPr>
          <p:cNvPr id="15" name="Right Arrow 14"/>
          <p:cNvSpPr/>
          <p:nvPr/>
        </p:nvSpPr>
        <p:spPr>
          <a:xfrm>
            <a:off x="2743200" y="5596972"/>
            <a:ext cx="2438400" cy="346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26089" y="2465664"/>
            <a:ext cx="2389052" cy="400110"/>
          </a:xfrm>
          <a:prstGeom prst="rect">
            <a:avLst/>
          </a:prstGeom>
          <a:noFill/>
        </p:spPr>
        <p:txBody>
          <a:bodyPr wrap="none" rtlCol="0">
            <a:spAutoFit/>
          </a:bodyPr>
          <a:lstStyle/>
          <a:p>
            <a:r>
              <a:rPr lang="en-US" sz="2000" b="1" dirty="0" smtClean="0">
                <a:solidFill>
                  <a:srgbClr val="FFFF00"/>
                </a:solidFill>
              </a:rPr>
              <a:t>Origin=example.com</a:t>
            </a:r>
            <a:endParaRPr lang="en-US" sz="2000" b="1" dirty="0">
              <a:solidFill>
                <a:srgbClr val="FFFF00"/>
              </a:solidFill>
            </a:endParaRPr>
          </a:p>
        </p:txBody>
      </p:sp>
      <p:sp>
        <p:nvSpPr>
          <p:cNvPr id="21" name="TextBox 20"/>
          <p:cNvSpPr txBox="1"/>
          <p:nvPr/>
        </p:nvSpPr>
        <p:spPr>
          <a:xfrm>
            <a:off x="5046979" y="3261360"/>
            <a:ext cx="3859454" cy="830997"/>
          </a:xfrm>
          <a:prstGeom prst="rect">
            <a:avLst/>
          </a:prstGeom>
          <a:noFill/>
        </p:spPr>
        <p:txBody>
          <a:bodyPr wrap="none" rtlCol="0">
            <a:spAutoFit/>
          </a:bodyPr>
          <a:lstStyle/>
          <a:p>
            <a:pPr algn="ctr"/>
            <a:r>
              <a:rPr lang="en-US" sz="2400" b="1" dirty="0" smtClean="0">
                <a:solidFill>
                  <a:schemeClr val="bg1"/>
                </a:solidFill>
              </a:rPr>
              <a:t>&lt;script </a:t>
            </a:r>
            <a:r>
              <a:rPr lang="en-US" sz="2400" b="1" dirty="0" err="1" smtClean="0">
                <a:solidFill>
                  <a:schemeClr val="bg1"/>
                </a:solidFill>
              </a:rPr>
              <a:t>src</a:t>
            </a:r>
            <a:r>
              <a:rPr lang="en-US" sz="2400" b="1" dirty="0" smtClean="0">
                <a:solidFill>
                  <a:schemeClr val="bg1"/>
                </a:solidFill>
              </a:rPr>
              <a:t>=</a:t>
            </a:r>
          </a:p>
          <a:p>
            <a:pPr algn="ctr"/>
            <a:r>
              <a:rPr lang="en-US" sz="2400" b="1" dirty="0" smtClean="0">
                <a:solidFill>
                  <a:schemeClr val="bg1"/>
                </a:solidFill>
              </a:rPr>
              <a:t>https://example-2.com/x.js&gt;</a:t>
            </a:r>
            <a:endParaRPr lang="en-US" sz="2400" b="1" dirty="0">
              <a:solidFill>
                <a:schemeClr val="bg1"/>
              </a:solidFill>
            </a:endParaRPr>
          </a:p>
        </p:txBody>
      </p:sp>
      <p:sp>
        <p:nvSpPr>
          <p:cNvPr id="40" name="Rounded Rectangle 39"/>
          <p:cNvSpPr/>
          <p:nvPr/>
        </p:nvSpPr>
        <p:spPr>
          <a:xfrm>
            <a:off x="5654534" y="4712671"/>
            <a:ext cx="2749869" cy="105761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b="1" dirty="0"/>
          </a:p>
        </p:txBody>
      </p:sp>
      <p:sp>
        <p:nvSpPr>
          <p:cNvPr id="39" name="Right Arrow 38"/>
          <p:cNvSpPr/>
          <p:nvPr/>
        </p:nvSpPr>
        <p:spPr>
          <a:xfrm rot="2170028">
            <a:off x="2459010" y="3536045"/>
            <a:ext cx="3875460" cy="30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694359" y="4800600"/>
            <a:ext cx="2670218" cy="1107996"/>
          </a:xfrm>
          <a:prstGeom prst="rect">
            <a:avLst/>
          </a:prstGeom>
          <a:noFill/>
        </p:spPr>
        <p:txBody>
          <a:bodyPr wrap="none" rtlCol="0">
            <a:spAutoFit/>
          </a:bodyPr>
          <a:lstStyle/>
          <a:p>
            <a:r>
              <a:rPr lang="en-US" sz="2400" b="1" dirty="0">
                <a:solidFill>
                  <a:schemeClr val="bg1"/>
                </a:solidFill>
              </a:rPr>
              <a:t>(function( window, </a:t>
            </a:r>
            <a:endParaRPr lang="en-US" sz="2400" b="1" dirty="0" smtClean="0">
              <a:solidFill>
                <a:schemeClr val="bg1"/>
              </a:solidFill>
            </a:endParaRPr>
          </a:p>
          <a:p>
            <a:r>
              <a:rPr lang="en-US" sz="2400" b="1" dirty="0">
                <a:solidFill>
                  <a:schemeClr val="bg1"/>
                </a:solidFill>
              </a:rPr>
              <a:t> </a:t>
            </a:r>
            <a:r>
              <a:rPr lang="en-US" sz="2400" b="1" dirty="0" smtClean="0">
                <a:solidFill>
                  <a:schemeClr val="bg1"/>
                </a:solidFill>
              </a:rPr>
              <a:t>    undefined </a:t>
            </a:r>
            <a:r>
              <a:rPr lang="en-US" sz="2400" b="1" dirty="0">
                <a:solidFill>
                  <a:schemeClr val="bg1"/>
                </a:solidFill>
              </a:rPr>
              <a:t>) {…</a:t>
            </a:r>
          </a:p>
          <a:p>
            <a:endParaRPr lang="en-US" dirty="0"/>
          </a:p>
        </p:txBody>
      </p:sp>
    </p:spTree>
    <p:custDataLst>
      <p:tags r:id="rId1"/>
    </p:custDataLst>
    <p:extLst>
      <p:ext uri="{BB962C8B-B14F-4D97-AF65-F5344CB8AC3E}">
        <p14:creationId xmlns:p14="http://schemas.microsoft.com/office/powerpoint/2010/main" val="2989977156"/>
      </p:ext>
    </p:extLst>
  </p:cSld>
  <p:clrMapOvr>
    <a:masterClrMapping/>
  </p:clrMapOvr>
  <mc:AlternateContent xmlns:mc="http://schemas.openxmlformats.org/markup-compatibility/2006" xmlns:p14="http://schemas.microsoft.com/office/powerpoint/2010/main">
    <mc:Choice Requires="p14">
      <p:transition spd="slow" p14:dur="2000" advTm="26818"/>
    </mc:Choice>
    <mc:Fallback xmlns="">
      <p:transition spd="slow" advTm="268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mph" presetSubtype="0" fill="hold" grpId="1" nodeType="clickEffect">
                                  <p:stCondLst>
                                    <p:cond delay="0"/>
                                  </p:stCondLst>
                                  <p:childTnLst>
                                    <p:animClr clrSpc="rgb" dir="cw">
                                      <p:cBhvr override="childStyle">
                                        <p:cTn id="38" dur="500" fill="hold"/>
                                        <p:tgtEl>
                                          <p:spTgt spid="40"/>
                                        </p:tgtEl>
                                        <p:attrNameLst>
                                          <p:attrName>style.color</p:attrName>
                                        </p:attrNameLst>
                                      </p:cBhvr>
                                      <p:to>
                                        <a:srgbClr val="8064A2"/>
                                      </p:to>
                                    </p:animClr>
                                    <p:animClr clrSpc="rgb" dir="cw">
                                      <p:cBhvr>
                                        <p:cTn id="39" dur="500" fill="hold"/>
                                        <p:tgtEl>
                                          <p:spTgt spid="40"/>
                                        </p:tgtEl>
                                        <p:attrNameLst>
                                          <p:attrName>fillcolor</p:attrName>
                                        </p:attrNameLst>
                                      </p:cBhvr>
                                      <p:to>
                                        <a:srgbClr val="8064A2"/>
                                      </p:to>
                                    </p:animClr>
                                    <p:set>
                                      <p:cBhvr>
                                        <p:cTn id="40" dur="500" fill="hold"/>
                                        <p:tgtEl>
                                          <p:spTgt spid="40"/>
                                        </p:tgtEl>
                                        <p:attrNameLst>
                                          <p:attrName>fill.type</p:attrName>
                                        </p:attrNameLst>
                                      </p:cBhvr>
                                      <p:to>
                                        <p:strVal val="solid"/>
                                      </p:to>
                                    </p:set>
                                    <p:set>
                                      <p:cBhvr>
                                        <p:cTn id="41" dur="500" fill="hold"/>
                                        <p:tgtEl>
                                          <p:spTgt spid="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p:bldP spid="21" grpId="0"/>
      <p:bldP spid="40" grpId="0" animBg="1"/>
      <p:bldP spid="40" grpId="1" animBg="1"/>
      <p:bldP spid="39" grpId="0" animBg="1"/>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AKA – “JSONP”</a:t>
            </a:r>
            <a:endParaRPr lang="en-US" dirty="0"/>
          </a:p>
        </p:txBody>
      </p:sp>
      <p:sp>
        <p:nvSpPr>
          <p:cNvPr id="3" name="Content Placeholder 2"/>
          <p:cNvSpPr>
            <a:spLocks noGrp="1"/>
          </p:cNvSpPr>
          <p:nvPr>
            <p:ph idx="1"/>
          </p:nvPr>
        </p:nvSpPr>
        <p:spPr/>
        <p:txBody>
          <a:bodyPr/>
          <a:lstStyle/>
          <a:p>
            <a:r>
              <a:rPr lang="en-US" dirty="0" smtClean="0"/>
              <a:t>“JSON with padding”</a:t>
            </a:r>
          </a:p>
          <a:p>
            <a:pPr marL="0" indent="0">
              <a:buNone/>
            </a:pPr>
            <a:r>
              <a:rPr lang="en-US" dirty="0" smtClean="0"/>
              <a:t>&lt;script </a:t>
            </a:r>
            <a:r>
              <a:rPr lang="en-US" dirty="0" err="1" smtClean="0"/>
              <a:t>src</a:t>
            </a:r>
            <a:r>
              <a:rPr lang="en-US" dirty="0" smtClean="0"/>
              <a:t>=“example.com/</a:t>
            </a:r>
            <a:r>
              <a:rPr lang="en-US" dirty="0" err="1" smtClean="0"/>
              <a:t>jsonp?callback</a:t>
            </a:r>
            <a:r>
              <a:rPr lang="en-US" dirty="0" smtClean="0"/>
              <a:t>=foo”&gt;</a:t>
            </a:r>
          </a:p>
          <a:p>
            <a:pPr marL="0" indent="0">
              <a:buNone/>
            </a:pPr>
            <a:endParaRPr lang="en-US" dirty="0"/>
          </a:p>
          <a:p>
            <a:r>
              <a:rPr lang="en-US" dirty="0" smtClean="0"/>
              <a:t>Returns JSON data “padded” with a call to the function you specified.</a:t>
            </a:r>
          </a:p>
          <a:p>
            <a:endParaRPr lang="en-US" dirty="0"/>
          </a:p>
          <a:p>
            <a:r>
              <a:rPr lang="en-US" dirty="0" smtClean="0"/>
              <a:t>You hope…it’s still script!</a:t>
            </a:r>
          </a:p>
        </p:txBody>
      </p:sp>
    </p:spTree>
    <p:extLst>
      <p:ext uri="{BB962C8B-B14F-4D97-AF65-F5344CB8AC3E}">
        <p14:creationId xmlns:p14="http://schemas.microsoft.com/office/powerpoint/2010/main" val="799804315"/>
      </p:ext>
    </p:extLst>
  </p:cSld>
  <p:clrMapOvr>
    <a:masterClrMapping/>
  </p:clrMapOvr>
  <mc:AlternateContent xmlns:mc="http://schemas.openxmlformats.org/markup-compatibility/2006" xmlns:p14="http://schemas.microsoft.com/office/powerpoint/2010/main">
    <mc:Choice Requires="p14">
      <p:transition spd="slow" p14:dur="2000" advTm="15379"/>
    </mc:Choice>
    <mc:Fallback xmlns="">
      <p:transition spd="slow" advTm="15379"/>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lnSpcReduction="10000"/>
          </a:bodyPr>
          <a:lstStyle/>
          <a:p>
            <a:pPr marL="0" indent="0" algn="ctr">
              <a:buNone/>
            </a:pPr>
            <a:r>
              <a:rPr lang="en-US" sz="4800" dirty="0" smtClean="0"/>
              <a:t>This pattern injects somebody else’s code into your application.</a:t>
            </a:r>
          </a:p>
          <a:p>
            <a:pPr marL="0" indent="0" algn="ctr">
              <a:buNone/>
            </a:pPr>
            <a:endParaRPr lang="en-US" sz="4800" dirty="0"/>
          </a:p>
          <a:p>
            <a:pPr marL="0" indent="0" algn="ctr">
              <a:buNone/>
            </a:pPr>
            <a:r>
              <a:rPr lang="en-US" sz="4800" dirty="0" smtClean="0"/>
              <a:t>Remember what the definition of XSS was?</a:t>
            </a:r>
            <a:endParaRPr lang="en-US" sz="4800" dirty="0"/>
          </a:p>
        </p:txBody>
      </p:sp>
    </p:spTree>
    <p:extLst>
      <p:ext uri="{BB962C8B-B14F-4D97-AF65-F5344CB8AC3E}">
        <p14:creationId xmlns:p14="http://schemas.microsoft.com/office/powerpoint/2010/main" val="699713088"/>
      </p:ext>
    </p:extLst>
  </p:cSld>
  <p:clrMapOvr>
    <a:masterClrMapping/>
  </p:clrMapOvr>
  <mc:AlternateContent xmlns:mc="http://schemas.openxmlformats.org/markup-compatibility/2006" xmlns:p14="http://schemas.microsoft.com/office/powerpoint/2010/main">
    <mc:Choice Requires="p14">
      <p:transition spd="slow" p14:dur="2000" advTm="26912"/>
    </mc:Choice>
    <mc:Fallback xmlns="">
      <p:transition spd="slow" advTm="2691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7634" y="990600"/>
            <a:ext cx="4674678" cy="4524315"/>
          </a:xfrm>
          <a:prstGeom prst="rect">
            <a:avLst/>
          </a:prstGeom>
          <a:noFill/>
        </p:spPr>
        <p:txBody>
          <a:bodyPr wrap="none" rtlCol="0">
            <a:spAutoFit/>
          </a:bodyPr>
          <a:lstStyle/>
          <a:p>
            <a:pPr algn="ctr"/>
            <a:r>
              <a:rPr lang="en-US" sz="9600" b="1" dirty="0" smtClean="0"/>
              <a:t>Solving </a:t>
            </a:r>
          </a:p>
          <a:p>
            <a:pPr algn="ctr"/>
            <a:r>
              <a:rPr lang="en-US" sz="9600" b="1" dirty="0" smtClean="0"/>
              <a:t>Script</a:t>
            </a:r>
          </a:p>
          <a:p>
            <a:pPr algn="ctr"/>
            <a:r>
              <a:rPr lang="en-US" sz="9600" b="1" dirty="0" smtClean="0"/>
              <a:t>Injection</a:t>
            </a:r>
            <a:endParaRPr lang="en-US" sz="1400" b="1" dirty="0"/>
          </a:p>
        </p:txBody>
      </p:sp>
    </p:spTree>
    <p:extLst>
      <p:ext uri="{BB962C8B-B14F-4D97-AF65-F5344CB8AC3E}">
        <p14:creationId xmlns:p14="http://schemas.microsoft.com/office/powerpoint/2010/main" val="3187985408"/>
      </p:ext>
    </p:extLst>
  </p:cSld>
  <p:clrMapOvr>
    <a:masterClrMapping/>
  </p:clrMapOvr>
  <mc:AlternateContent xmlns:mc="http://schemas.openxmlformats.org/markup-compatibility/2006" xmlns:p14="http://schemas.microsoft.com/office/powerpoint/2010/main">
    <mc:Choice Requires="p14">
      <p:transition spd="slow" p14:dur="2000" advTm="9170"/>
    </mc:Choice>
    <mc:Fallback xmlns="">
      <p:transition spd="slow" advTm="917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332"/>
            <a:ext cx="11158151"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375256"/>
      </p:ext>
    </p:extLst>
  </p:cSld>
  <p:clrMapOvr>
    <a:masterClrMapping/>
  </p:clrMapOvr>
  <mc:AlternateContent xmlns:mc="http://schemas.openxmlformats.org/markup-compatibility/2006" xmlns:p14="http://schemas.microsoft.com/office/powerpoint/2010/main">
    <mc:Choice Requires="p14">
      <p:transition spd="slow" p14:dur="2000" advTm="16002"/>
    </mc:Choice>
    <mc:Fallback xmlns="">
      <p:transition spd="slow" advTm="16002"/>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r>
              <a:rPr lang="en-US" dirty="0"/>
              <a:t>&lt;script </a:t>
            </a:r>
            <a:r>
              <a:rPr lang="en-US" dirty="0" err="1"/>
              <a:t>src</a:t>
            </a:r>
            <a:r>
              <a:rPr lang="en-US" dirty="0"/>
              <a:t>="//</a:t>
            </a:r>
            <a:r>
              <a:rPr lang="en-US" dirty="0" smtClean="0"/>
              <a:t>connect.facebook.net/</a:t>
            </a:r>
            <a:r>
              <a:rPr lang="en-US" dirty="0" err="1" smtClean="0"/>
              <a:t>en_US</a:t>
            </a:r>
            <a:r>
              <a:rPr lang="en-US" dirty="0" smtClean="0"/>
              <a:t>/all.js"&gt;</a:t>
            </a:r>
          </a:p>
          <a:p>
            <a:pPr marL="0" indent="0">
              <a:buNone/>
            </a:pPr>
            <a:r>
              <a:rPr lang="en-US" dirty="0" smtClean="0"/>
              <a:t>&lt;/</a:t>
            </a:r>
            <a:r>
              <a:rPr lang="en-US" dirty="0"/>
              <a:t>script&gt;</a:t>
            </a:r>
          </a:p>
        </p:txBody>
      </p:sp>
    </p:spTree>
    <p:extLst>
      <p:ext uri="{BB962C8B-B14F-4D97-AF65-F5344CB8AC3E}">
        <p14:creationId xmlns:p14="http://schemas.microsoft.com/office/powerpoint/2010/main" val="2314950732"/>
      </p:ext>
    </p:extLst>
  </p:cSld>
  <p:clrMapOvr>
    <a:masterClrMapping/>
  </p:clrMapOvr>
  <mc:AlternateContent xmlns:mc="http://schemas.openxmlformats.org/markup-compatibility/2006" xmlns:p14="http://schemas.microsoft.com/office/powerpoint/2010/main">
    <mc:Choice Requires="p14">
      <p:transition spd="slow" p14:dur="2000" advTm="14717"/>
    </mc:Choice>
    <mc:Fallback xmlns="">
      <p:transition spd="slow" advTm="14717"/>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73" y="30098"/>
            <a:ext cx="7896727" cy="675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625604"/>
      </p:ext>
    </p:extLst>
  </p:cSld>
  <p:clrMapOvr>
    <a:masterClrMapping/>
  </p:clrMapOvr>
  <mc:AlternateContent xmlns:mc="http://schemas.openxmlformats.org/markup-compatibility/2006" xmlns:p14="http://schemas.microsoft.com/office/powerpoint/2010/main">
    <mc:Choice Requires="p14">
      <p:transition spd="slow" p14:dur="2000" advTm="54505"/>
    </mc:Choice>
    <mc:Fallback xmlns="">
      <p:transition spd="slow" advTm="54505"/>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543800" cy="6001643"/>
          </a:xfrm>
          <a:prstGeom prst="rect">
            <a:avLst/>
          </a:prstGeom>
          <a:noFill/>
        </p:spPr>
        <p:txBody>
          <a:bodyPr wrap="square" rtlCol="0">
            <a:spAutoFit/>
          </a:bodyPr>
          <a:lstStyle/>
          <a:p>
            <a:pPr algn="ctr"/>
            <a:r>
              <a:rPr lang="en-US" sz="7200" b="1" dirty="0" smtClean="0"/>
              <a:t>			</a:t>
            </a:r>
          </a:p>
          <a:p>
            <a:pPr algn="ctr"/>
            <a:r>
              <a:rPr lang="en-US" sz="7200" b="1" dirty="0"/>
              <a:t>	</a:t>
            </a:r>
            <a:r>
              <a:rPr lang="en-US" sz="7200" b="1" dirty="0" smtClean="0"/>
              <a:t>		</a:t>
            </a:r>
            <a:r>
              <a:rPr lang="en-US" sz="9600" b="1" dirty="0" smtClean="0"/>
              <a:t>W</a:t>
            </a:r>
            <a:r>
              <a:rPr lang="en-US" sz="7200" b="1" dirty="0" smtClean="0"/>
              <a:t>e can build it better.   </a:t>
            </a:r>
          </a:p>
          <a:p>
            <a:pPr algn="ctr"/>
            <a:r>
              <a:rPr lang="en-US" sz="7200" b="1" dirty="0" smtClean="0"/>
              <a:t>We have the technology.</a:t>
            </a:r>
            <a:endParaRPr lang="en-US" sz="7200" b="1" dirty="0"/>
          </a:p>
        </p:txBody>
      </p:sp>
      <p:pic>
        <p:nvPicPr>
          <p:cNvPr id="5122" name="Picture 2" descr="http://www.w3.org/html/logo/downloads/HTML5_Logo_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2" y="297181"/>
            <a:ext cx="3124198" cy="312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553363"/>
      </p:ext>
    </p:extLst>
  </p:cSld>
  <p:clrMapOvr>
    <a:masterClrMapping/>
  </p:clrMapOvr>
  <mc:AlternateContent xmlns:mc="http://schemas.openxmlformats.org/markup-compatibility/2006" xmlns:p14="http://schemas.microsoft.com/office/powerpoint/2010/main">
    <mc:Choice Requires="p14">
      <p:transition spd="slow" p14:dur="2000" advTm="4524"/>
    </mc:Choice>
    <mc:Fallback xmlns="">
      <p:transition spd="slow" advTm="4524"/>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i.com.com/cnwk.1d/i/tim/2011/03/16/Chrome-logo-2011-03-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095" y="1279950"/>
            <a:ext cx="958430" cy="9559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Cross-Origin Resource Sharing (CORS)</a:t>
            </a:r>
            <a:endParaRPr lang="en-US" dirty="0"/>
          </a:p>
        </p:txBody>
      </p:sp>
      <p:sp>
        <p:nvSpPr>
          <p:cNvPr id="3" name="Content Placeholder 2"/>
          <p:cNvSpPr>
            <a:spLocks noGrp="1"/>
          </p:cNvSpPr>
          <p:nvPr>
            <p:ph idx="1"/>
          </p:nvPr>
        </p:nvSpPr>
        <p:spPr>
          <a:xfrm>
            <a:off x="451441" y="3200400"/>
            <a:ext cx="8229600" cy="3230563"/>
          </a:xfrm>
        </p:spPr>
        <p:txBody>
          <a:bodyPr>
            <a:normAutofit lnSpcReduction="10000"/>
          </a:bodyPr>
          <a:lstStyle/>
          <a:p>
            <a:pPr marL="0" indent="0">
              <a:buNone/>
            </a:pPr>
            <a:r>
              <a:rPr lang="en-US" dirty="0" smtClean="0"/>
              <a:t>Voluntarily relax the Same-Origin Policy with an HTTP header to allow permissioned sharing on a resource-by-resource basis</a:t>
            </a:r>
          </a:p>
          <a:p>
            <a:pPr marL="0" indent="0">
              <a:buNone/>
            </a:pPr>
            <a:endParaRPr lang="en-US" dirty="0" smtClean="0"/>
          </a:p>
          <a:p>
            <a:pPr marL="0" indent="0">
              <a:buNone/>
            </a:pPr>
            <a:r>
              <a:rPr lang="en-US" sz="2400" dirty="0">
                <a:latin typeface="Courier New" pitchFamily="49" charset="0"/>
                <a:cs typeface="Courier New" pitchFamily="49" charset="0"/>
              </a:rPr>
              <a:t>Access-Control-Allow-Credentials: true</a:t>
            </a:r>
          </a:p>
          <a:p>
            <a:pPr marL="0" indent="0">
              <a:buNone/>
            </a:pPr>
            <a:endParaRPr lang="en-US" sz="2400" dirty="0"/>
          </a:p>
          <a:p>
            <a:pPr marL="0" indent="0">
              <a:buNone/>
            </a:pPr>
            <a:r>
              <a:rPr lang="en-US" sz="2400" dirty="0" smtClean="0">
                <a:latin typeface="Courier New" pitchFamily="49" charset="0"/>
                <a:cs typeface="Courier New" pitchFamily="49" charset="0"/>
              </a:rPr>
              <a:t>Access-Control-Allow-Origin: someorigin.com</a:t>
            </a:r>
          </a:p>
        </p:txBody>
      </p:sp>
      <p:sp>
        <p:nvSpPr>
          <p:cNvPr id="5" name="TextBox 4"/>
          <p:cNvSpPr txBox="1"/>
          <p:nvPr/>
        </p:nvSpPr>
        <p:spPr>
          <a:xfrm>
            <a:off x="821449" y="1905000"/>
            <a:ext cx="550151" cy="523220"/>
          </a:xfrm>
          <a:prstGeom prst="rect">
            <a:avLst/>
          </a:prstGeom>
          <a:noFill/>
        </p:spPr>
        <p:txBody>
          <a:bodyPr wrap="none" rtlCol="0">
            <a:spAutoFit/>
          </a:bodyPr>
          <a:lstStyle/>
          <a:p>
            <a:r>
              <a:rPr lang="en-US" sz="2800" b="1" dirty="0" smtClean="0"/>
              <a:t>22</a:t>
            </a:r>
            <a:endParaRPr lang="en-US" sz="2800" b="1" dirty="0"/>
          </a:p>
        </p:txBody>
      </p:sp>
      <p:pic>
        <p:nvPicPr>
          <p:cNvPr id="6" name="Picture 4" descr="http://www.yourlogoresources.com/wp-content/uploads/2011/08/safari-logo.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6269" y="1223217"/>
            <a:ext cx="1143000" cy="10694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68269" y="1905000"/>
            <a:ext cx="646331" cy="523220"/>
          </a:xfrm>
          <a:prstGeom prst="rect">
            <a:avLst/>
          </a:prstGeom>
          <a:noFill/>
        </p:spPr>
        <p:txBody>
          <a:bodyPr wrap="none" rtlCol="0">
            <a:spAutoFit/>
          </a:bodyPr>
          <a:lstStyle/>
          <a:p>
            <a:pPr algn="r"/>
            <a:r>
              <a:rPr lang="en-US" sz="2800" b="1" dirty="0" smtClean="0"/>
              <a:t>5.1</a:t>
            </a:r>
            <a:endParaRPr lang="en-US" sz="2000" b="1" dirty="0"/>
          </a:p>
        </p:txBody>
      </p:sp>
      <p:pic>
        <p:nvPicPr>
          <p:cNvPr id="8" name="Picture 6" descr="https://assets.mozillalabs.com/Brands-Logos/Firefox/logo-only/firefox_logo-only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5117" y="1223899"/>
            <a:ext cx="1189639" cy="11413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41650" y="1915180"/>
            <a:ext cx="550151" cy="523220"/>
          </a:xfrm>
          <a:prstGeom prst="rect">
            <a:avLst/>
          </a:prstGeom>
          <a:noFill/>
        </p:spPr>
        <p:txBody>
          <a:bodyPr wrap="none" rtlCol="0">
            <a:spAutoFit/>
          </a:bodyPr>
          <a:lstStyle/>
          <a:p>
            <a:pPr algn="r"/>
            <a:r>
              <a:rPr lang="en-US" sz="2800" b="1" dirty="0" smtClean="0"/>
              <a:t>15</a:t>
            </a:r>
            <a:endParaRPr lang="en-US" sz="2000" b="1" dirty="0"/>
          </a:p>
        </p:txBody>
      </p:sp>
      <p:pic>
        <p:nvPicPr>
          <p:cNvPr id="10" name="Picture 12" descr="http://tedxcopenhagen.dk/wp-content/uploads/2012/08/IE10_logo_image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1360837"/>
            <a:ext cx="819956" cy="8199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380530" y="1981200"/>
            <a:ext cx="550151" cy="523220"/>
          </a:xfrm>
          <a:prstGeom prst="rect">
            <a:avLst/>
          </a:prstGeom>
          <a:noFill/>
        </p:spPr>
        <p:txBody>
          <a:bodyPr wrap="none" rtlCol="0">
            <a:spAutoFit/>
          </a:bodyPr>
          <a:lstStyle/>
          <a:p>
            <a:pPr algn="r"/>
            <a:r>
              <a:rPr lang="en-US" sz="2800" b="1" dirty="0" smtClean="0"/>
              <a:t>10</a:t>
            </a:r>
          </a:p>
        </p:txBody>
      </p:sp>
      <p:pic>
        <p:nvPicPr>
          <p:cNvPr id="10244" name="Picture 4" descr="http://media.opera.com/media/images/icon/Opera_512x5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5050" y="1381780"/>
            <a:ext cx="798433" cy="79843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349001" y="1915180"/>
            <a:ext cx="550151" cy="523220"/>
          </a:xfrm>
          <a:prstGeom prst="rect">
            <a:avLst/>
          </a:prstGeom>
          <a:noFill/>
        </p:spPr>
        <p:txBody>
          <a:bodyPr wrap="none" rtlCol="0">
            <a:spAutoFit/>
          </a:bodyPr>
          <a:lstStyle/>
          <a:p>
            <a:pPr algn="r"/>
            <a:r>
              <a:rPr lang="en-US" sz="2800" b="1" dirty="0" smtClean="0"/>
              <a:t>15</a:t>
            </a:r>
            <a:endParaRPr lang="en-US" sz="2000" b="1" dirty="0"/>
          </a:p>
        </p:txBody>
      </p:sp>
      <p:pic>
        <p:nvPicPr>
          <p:cNvPr id="10246" name="Picture 6" descr="http://www.android.com/media/android_vector.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6434" y="1329216"/>
            <a:ext cx="1240982" cy="9307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63401" y="1915180"/>
            <a:ext cx="646331" cy="523220"/>
          </a:xfrm>
          <a:prstGeom prst="rect">
            <a:avLst/>
          </a:prstGeom>
          <a:noFill/>
        </p:spPr>
        <p:txBody>
          <a:bodyPr wrap="none" rtlCol="0">
            <a:spAutoFit/>
          </a:bodyPr>
          <a:lstStyle/>
          <a:p>
            <a:pPr algn="r"/>
            <a:r>
              <a:rPr lang="en-US" sz="2800" b="1" dirty="0" smtClean="0"/>
              <a:t>2.1</a:t>
            </a:r>
            <a:endParaRPr lang="en-US" sz="2000" b="1" dirty="0"/>
          </a:p>
        </p:txBody>
      </p:sp>
      <p:pic>
        <p:nvPicPr>
          <p:cNvPr id="17" name="Picture 14" descr="http://logonoid.com/images/ios-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3600" y="1552766"/>
            <a:ext cx="1317370" cy="5364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02470" y="1915180"/>
            <a:ext cx="646331" cy="523220"/>
          </a:xfrm>
          <a:prstGeom prst="rect">
            <a:avLst/>
          </a:prstGeom>
          <a:noFill/>
        </p:spPr>
        <p:txBody>
          <a:bodyPr wrap="none" rtlCol="0">
            <a:spAutoFit/>
          </a:bodyPr>
          <a:lstStyle/>
          <a:p>
            <a:pPr algn="r"/>
            <a:r>
              <a:rPr lang="en-US" sz="2800" b="1" dirty="0" smtClean="0"/>
              <a:t>3.2</a:t>
            </a:r>
            <a:endParaRPr lang="en-US" sz="2000" b="1" dirty="0"/>
          </a:p>
        </p:txBody>
      </p:sp>
      <p:pic>
        <p:nvPicPr>
          <p:cNvPr id="10248" name="Picture 8" descr="http://openmarkets.in/wp-content/uploads/2012/02/b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24800" y="1330376"/>
            <a:ext cx="832719" cy="83271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665186" y="1924837"/>
            <a:ext cx="367408" cy="523220"/>
          </a:xfrm>
          <a:prstGeom prst="rect">
            <a:avLst/>
          </a:prstGeom>
          <a:noFill/>
        </p:spPr>
        <p:txBody>
          <a:bodyPr wrap="none" rtlCol="0">
            <a:spAutoFit/>
          </a:bodyPr>
          <a:lstStyle/>
          <a:p>
            <a:pPr algn="r"/>
            <a:r>
              <a:rPr lang="en-US" sz="2800" b="1" dirty="0" smtClean="0"/>
              <a:t>7</a:t>
            </a:r>
            <a:endParaRPr lang="en-US" sz="2000" b="1" dirty="0"/>
          </a:p>
        </p:txBody>
      </p:sp>
    </p:spTree>
    <p:extLst>
      <p:ext uri="{BB962C8B-B14F-4D97-AF65-F5344CB8AC3E}">
        <p14:creationId xmlns:p14="http://schemas.microsoft.com/office/powerpoint/2010/main" val="2072681926"/>
      </p:ext>
    </p:extLst>
  </p:cSld>
  <p:clrMapOvr>
    <a:masterClrMapping/>
  </p:clrMapOvr>
  <mc:AlternateContent xmlns:mc="http://schemas.openxmlformats.org/markup-compatibility/2006" xmlns:p14="http://schemas.microsoft.com/office/powerpoint/2010/main">
    <mc:Choice Requires="p14">
      <p:transition spd="slow" p14:dur="2000" advTm="36073"/>
    </mc:Choice>
    <mc:Fallback xmlns="">
      <p:transition spd="slow" advTm="36073"/>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Client Example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a:t>var</a:t>
            </a:r>
            <a:r>
              <a:rPr lang="en-US" dirty="0"/>
              <a:t> </a:t>
            </a:r>
            <a:r>
              <a:rPr lang="en-US" dirty="0" err="1"/>
              <a:t>xhr</a:t>
            </a:r>
            <a:r>
              <a:rPr lang="en-US" dirty="0"/>
              <a:t> = new </a:t>
            </a:r>
            <a:r>
              <a:rPr lang="en-US" dirty="0" err="1"/>
              <a:t>XMLHttpRequest</a:t>
            </a:r>
            <a:r>
              <a:rPr lang="en-US" dirty="0"/>
              <a:t>(); </a:t>
            </a:r>
            <a:endParaRPr lang="en-US" dirty="0" smtClean="0"/>
          </a:p>
          <a:p>
            <a:pPr marL="0" indent="0">
              <a:buNone/>
            </a:pPr>
            <a:r>
              <a:rPr lang="en-US" dirty="0" err="1" smtClean="0"/>
              <a:t>xhr.open</a:t>
            </a:r>
            <a:r>
              <a:rPr lang="en-US" dirty="0" smtClean="0"/>
              <a:t>(method</a:t>
            </a:r>
            <a:r>
              <a:rPr lang="en-US" dirty="0"/>
              <a:t>, </a:t>
            </a:r>
            <a:r>
              <a:rPr lang="en-US" dirty="0" err="1" smtClean="0"/>
              <a:t>xDomainUrl</a:t>
            </a:r>
            <a:r>
              <a:rPr lang="en-US" dirty="0"/>
              <a:t>, true</a:t>
            </a:r>
            <a:r>
              <a:rPr lang="en-US" dirty="0" smtClean="0"/>
              <a:t>);</a:t>
            </a:r>
          </a:p>
          <a:p>
            <a:pPr marL="0" indent="0">
              <a:buNone/>
            </a:pPr>
            <a:r>
              <a:rPr lang="en-US" dirty="0" err="1"/>
              <a:t>xhr.withCredentials</a:t>
            </a:r>
            <a:r>
              <a:rPr lang="en-US" dirty="0"/>
              <a:t> = true</a:t>
            </a:r>
            <a:r>
              <a:rPr lang="en-US" dirty="0" smtClean="0"/>
              <a:t>;</a:t>
            </a:r>
          </a:p>
          <a:p>
            <a:pPr marL="0" indent="0">
              <a:buNone/>
            </a:pPr>
            <a:endParaRPr lang="en-US" dirty="0"/>
          </a:p>
          <a:p>
            <a:pPr marL="0" indent="0">
              <a:buNone/>
            </a:pPr>
            <a:r>
              <a:rPr lang="en-US" dirty="0" err="1"/>
              <a:t>xhr.onload</a:t>
            </a:r>
            <a:r>
              <a:rPr lang="en-US" dirty="0"/>
              <a:t> = function</a:t>
            </a:r>
            <a:r>
              <a:rPr lang="en-US" dirty="0" smtClean="0"/>
              <a:t>() { </a:t>
            </a:r>
          </a:p>
          <a:p>
            <a:pPr marL="0" indent="0">
              <a:buNone/>
            </a:pPr>
            <a:r>
              <a:rPr lang="en-US" dirty="0"/>
              <a:t>	</a:t>
            </a:r>
            <a:r>
              <a:rPr lang="en-US" dirty="0" err="1" smtClean="0"/>
              <a:t>var</a:t>
            </a:r>
            <a:r>
              <a:rPr lang="en-US" dirty="0" smtClean="0"/>
              <a:t> </a:t>
            </a:r>
            <a:r>
              <a:rPr lang="en-US" dirty="0" err="1"/>
              <a:t>responseText</a:t>
            </a:r>
            <a:r>
              <a:rPr lang="en-US" dirty="0"/>
              <a:t> = </a:t>
            </a:r>
            <a:r>
              <a:rPr lang="en-US" dirty="0" err="1"/>
              <a:t>xhr.responseText</a:t>
            </a:r>
            <a:r>
              <a:rPr lang="en-US" dirty="0"/>
              <a:t>; </a:t>
            </a:r>
            <a:r>
              <a:rPr lang="en-US" dirty="0" smtClean="0"/>
              <a:t>	</a:t>
            </a:r>
            <a:r>
              <a:rPr lang="en-US" b="1" dirty="0" err="1" smtClean="0">
                <a:solidFill>
                  <a:srgbClr val="00B050"/>
                </a:solidFill>
              </a:rPr>
              <a:t>validatedResponse</a:t>
            </a:r>
            <a:r>
              <a:rPr lang="en-US" b="1" dirty="0" smtClean="0">
                <a:solidFill>
                  <a:srgbClr val="00B050"/>
                </a:solidFill>
              </a:rPr>
              <a:t> = validate(</a:t>
            </a:r>
            <a:r>
              <a:rPr lang="en-US" b="1" dirty="0" err="1" smtClean="0">
                <a:solidFill>
                  <a:srgbClr val="00B050"/>
                </a:solidFill>
              </a:rPr>
              <a:t>responseText</a:t>
            </a:r>
            <a:r>
              <a:rPr lang="en-US" b="1" dirty="0" smtClean="0">
                <a:solidFill>
                  <a:srgbClr val="00B050"/>
                </a:solidFill>
              </a:rPr>
              <a:t>);  </a:t>
            </a:r>
            <a:r>
              <a:rPr lang="en-US" dirty="0" smtClean="0"/>
              <a:t>};</a:t>
            </a:r>
          </a:p>
          <a:p>
            <a:pPr marL="0" indent="0">
              <a:buNone/>
            </a:pPr>
            <a:endParaRPr lang="en-US" dirty="0"/>
          </a:p>
          <a:p>
            <a:pPr marL="0" indent="0">
              <a:buNone/>
            </a:pPr>
            <a:r>
              <a:rPr lang="en-US" dirty="0" smtClean="0"/>
              <a:t> </a:t>
            </a:r>
            <a:r>
              <a:rPr lang="en-US" dirty="0" err="1"/>
              <a:t>xhr.onerror</a:t>
            </a:r>
            <a:r>
              <a:rPr lang="en-US" dirty="0"/>
              <a:t> = function() { </a:t>
            </a:r>
            <a:endParaRPr lang="en-US" dirty="0" smtClean="0"/>
          </a:p>
          <a:p>
            <a:pPr marL="0" indent="0">
              <a:buNone/>
            </a:pPr>
            <a:r>
              <a:rPr lang="en-US" dirty="0"/>
              <a:t>	</a:t>
            </a:r>
            <a:r>
              <a:rPr lang="en-US" dirty="0" smtClean="0"/>
              <a:t>console.log</a:t>
            </a:r>
            <a:r>
              <a:rPr lang="en-US" dirty="0"/>
              <a:t>('There was an error!'); </a:t>
            </a:r>
            <a:r>
              <a:rPr lang="en-US" dirty="0" smtClean="0"/>
              <a:t>};</a:t>
            </a:r>
          </a:p>
          <a:p>
            <a:pPr marL="0" indent="0">
              <a:buNone/>
            </a:pPr>
            <a:endParaRPr lang="en-US" dirty="0"/>
          </a:p>
          <a:p>
            <a:pPr marL="0" indent="0">
              <a:buNone/>
            </a:pPr>
            <a:r>
              <a:rPr lang="en-US" dirty="0" err="1"/>
              <a:t>xhr.send</a:t>
            </a:r>
            <a:r>
              <a:rPr lang="en-US" dirty="0"/>
              <a:t>();</a:t>
            </a:r>
          </a:p>
        </p:txBody>
      </p:sp>
    </p:spTree>
    <p:extLst>
      <p:ext uri="{BB962C8B-B14F-4D97-AF65-F5344CB8AC3E}">
        <p14:creationId xmlns:p14="http://schemas.microsoft.com/office/powerpoint/2010/main" val="177735669"/>
      </p:ext>
    </p:extLst>
  </p:cSld>
  <p:clrMapOvr>
    <a:masterClrMapping/>
  </p:clrMapOvr>
  <mc:AlternateContent xmlns:mc="http://schemas.openxmlformats.org/markup-compatibility/2006" xmlns:p14="http://schemas.microsoft.com/office/powerpoint/2010/main">
    <mc:Choice Requires="p14">
      <p:transition spd="slow" p14:dur="2000" advTm="25620"/>
    </mc:Choice>
    <mc:Fallback xmlns="">
      <p:transition spd="slow" advTm="2562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difference:</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4000" dirty="0" smtClean="0">
              <a:cs typeface="Courier New" pitchFamily="49" charset="0"/>
            </a:endParaRPr>
          </a:p>
          <a:p>
            <a:pPr marL="0" indent="0">
              <a:buNone/>
            </a:pPr>
            <a:r>
              <a:rPr lang="en-US" sz="4800" i="1" dirty="0" smtClean="0">
                <a:solidFill>
                  <a:srgbClr val="C00000"/>
                </a:solidFill>
                <a:cs typeface="Courier New" pitchFamily="49" charset="0"/>
              </a:rPr>
              <a:t>Script </a:t>
            </a:r>
            <a:r>
              <a:rPr lang="en-US" sz="4800" i="1" dirty="0" err="1" smtClean="0">
                <a:solidFill>
                  <a:srgbClr val="C00000"/>
                </a:solidFill>
                <a:cs typeface="Courier New" pitchFamily="49" charset="0"/>
              </a:rPr>
              <a:t>src</a:t>
            </a:r>
            <a:r>
              <a:rPr lang="en-US" sz="4800" i="1" dirty="0" smtClean="0">
                <a:solidFill>
                  <a:srgbClr val="C00000"/>
                </a:solidFill>
                <a:cs typeface="Courier New" pitchFamily="49" charset="0"/>
              </a:rPr>
              <a:t> gives you code you have no choice but to</a:t>
            </a:r>
            <a:r>
              <a:rPr lang="en-US" sz="4800" i="1" dirty="0">
                <a:solidFill>
                  <a:srgbClr val="C00000"/>
                </a:solidFill>
                <a:cs typeface="Courier New" pitchFamily="49" charset="0"/>
              </a:rPr>
              <a:t>	</a:t>
            </a:r>
            <a:r>
              <a:rPr lang="en-US" sz="4800" i="1" dirty="0" smtClean="0">
                <a:solidFill>
                  <a:srgbClr val="C00000"/>
                </a:solidFill>
                <a:cs typeface="Courier New" pitchFamily="49" charset="0"/>
              </a:rPr>
              <a:t>TRUST</a:t>
            </a:r>
            <a:endParaRPr lang="en-US" sz="4800" i="1" dirty="0">
              <a:solidFill>
                <a:srgbClr val="C00000"/>
              </a:solidFill>
              <a:cs typeface="Courier New" pitchFamily="49" charset="0"/>
            </a:endParaRPr>
          </a:p>
          <a:p>
            <a:pPr marL="0" indent="0">
              <a:buNone/>
            </a:pPr>
            <a:endParaRPr lang="en-US" sz="4000" dirty="0" smtClean="0">
              <a:cs typeface="Courier New" pitchFamily="49" charset="0"/>
            </a:endParaRPr>
          </a:p>
          <a:p>
            <a:pPr marL="0" indent="0">
              <a:buNone/>
            </a:pPr>
            <a:r>
              <a:rPr lang="en-US" sz="4800" i="1" dirty="0" smtClean="0">
                <a:solidFill>
                  <a:srgbClr val="00B050"/>
                </a:solidFill>
                <a:cs typeface="Courier New" pitchFamily="49" charset="0"/>
              </a:rPr>
              <a:t>CORS gives you data you can VERIFY</a:t>
            </a:r>
            <a:endParaRPr lang="en-US" sz="4000" i="1" dirty="0">
              <a:solidFill>
                <a:srgbClr val="00B050"/>
              </a:solidFill>
              <a:cs typeface="Courier New" pitchFamily="49" charset="0"/>
            </a:endParaRPr>
          </a:p>
        </p:txBody>
      </p:sp>
    </p:spTree>
    <p:extLst>
      <p:ext uri="{BB962C8B-B14F-4D97-AF65-F5344CB8AC3E}">
        <p14:creationId xmlns:p14="http://schemas.microsoft.com/office/powerpoint/2010/main" val="1548628566"/>
      </p:ext>
    </p:extLst>
  </p:cSld>
  <p:clrMapOvr>
    <a:masterClrMapping/>
  </p:clrMapOvr>
  <mc:AlternateContent xmlns:mc="http://schemas.openxmlformats.org/markup-compatibility/2006" xmlns:p14="http://schemas.microsoft.com/office/powerpoint/2010/main">
    <mc:Choice Requires="p14">
      <p:transition spd="slow" p14:dur="2000" advTm="8835"/>
    </mc:Choice>
    <mc:Fallback xmlns="">
      <p:transition spd="slow" advTm="8835"/>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 in CORS?</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dirty="0" smtClean="0">
                <a:solidFill>
                  <a:srgbClr val="00B050"/>
                </a:solidFill>
                <a:cs typeface="Courier New" pitchFamily="49" charset="0"/>
              </a:rPr>
              <a:t>* cannot be used for a resource that supports credentials.</a:t>
            </a:r>
          </a:p>
          <a:p>
            <a:pPr marL="0" indent="0">
              <a:buNone/>
            </a:pPr>
            <a:endParaRPr lang="en-US" sz="2800" dirty="0">
              <a:cs typeface="Courier New" pitchFamily="49" charset="0"/>
            </a:endParaRPr>
          </a:p>
          <a:p>
            <a:pPr marL="0" indent="0">
              <a:buNone/>
            </a:pPr>
            <a:r>
              <a:rPr lang="en-US" sz="2800" dirty="0" smtClean="0">
                <a:cs typeface="Courier New" pitchFamily="49" charset="0"/>
              </a:rPr>
              <a:t>* in Access-Control-Allow-Origin gives other origins only the same view they already have from their own server.</a:t>
            </a:r>
          </a:p>
          <a:p>
            <a:pPr marL="0" indent="0">
              <a:buNone/>
            </a:pPr>
            <a:endParaRPr lang="en-US" sz="2800" dirty="0">
              <a:cs typeface="Courier New" pitchFamily="49" charset="0"/>
            </a:endParaRPr>
          </a:p>
          <a:p>
            <a:pPr marL="0" indent="0" algn="ctr">
              <a:buNone/>
            </a:pPr>
            <a:r>
              <a:rPr lang="en-US" sz="2800" b="1" i="1" dirty="0" smtClean="0">
                <a:cs typeface="Courier New" pitchFamily="49" charset="0"/>
              </a:rPr>
              <a:t>Access-Control-Allow-Origin: * </a:t>
            </a:r>
          </a:p>
          <a:p>
            <a:pPr marL="0" indent="0" algn="ctr">
              <a:buNone/>
            </a:pPr>
            <a:r>
              <a:rPr lang="en-US" sz="2800" b="1" i="1" dirty="0" smtClean="0">
                <a:cs typeface="Courier New" pitchFamily="49" charset="0"/>
              </a:rPr>
              <a:t>is actually one of the safest ways to use CORS! </a:t>
            </a:r>
            <a:endParaRPr lang="en-US" sz="2800" b="1" i="1" dirty="0">
              <a:cs typeface="Courier New" pitchFamily="49" charset="0"/>
            </a:endParaRPr>
          </a:p>
        </p:txBody>
      </p:sp>
    </p:spTree>
    <p:extLst>
      <p:ext uri="{BB962C8B-B14F-4D97-AF65-F5344CB8AC3E}">
        <p14:creationId xmlns:p14="http://schemas.microsoft.com/office/powerpoint/2010/main" val="2660410428"/>
      </p:ext>
    </p:extLst>
  </p:cSld>
  <p:clrMapOvr>
    <a:masterClrMapping/>
  </p:clrMapOvr>
  <mc:AlternateContent xmlns:mc="http://schemas.openxmlformats.org/markup-compatibility/2006" xmlns:p14="http://schemas.microsoft.com/office/powerpoint/2010/main">
    <mc:Choice Requires="p14">
      <p:transition spd="slow" p14:dur="2000" advTm="56165"/>
    </mc:Choice>
    <mc:Fallback xmlns="">
      <p:transition spd="slow" advTm="56165"/>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dirty="0" smtClean="0"/>
              <a:t>What if you need data from somebody who doesn’t publish a CORS API?</a:t>
            </a:r>
            <a:endParaRPr lang="en-US" dirty="0"/>
          </a:p>
        </p:txBody>
      </p:sp>
    </p:spTree>
    <p:extLst>
      <p:ext uri="{BB962C8B-B14F-4D97-AF65-F5344CB8AC3E}">
        <p14:creationId xmlns:p14="http://schemas.microsoft.com/office/powerpoint/2010/main" val="150663704"/>
      </p:ext>
    </p:extLst>
  </p:cSld>
  <p:clrMapOvr>
    <a:masterClrMapping/>
  </p:clrMapOvr>
  <mc:AlternateContent xmlns:mc="http://schemas.openxmlformats.org/markup-compatibility/2006" xmlns:p14="http://schemas.microsoft.com/office/powerpoint/2010/main">
    <mc:Choice Requires="p14">
      <p:transition spd="slow" p14:dur="2000" advTm="16406"/>
    </mc:Choice>
    <mc:Fallback xmlns="">
      <p:transition spd="slow" advTm="16406"/>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sz="4000" dirty="0" smtClean="0"/>
              <a:t>sandboxed </a:t>
            </a:r>
            <a:r>
              <a:rPr lang="en-US" sz="4000" dirty="0" err="1" smtClean="0"/>
              <a:t>iframes</a:t>
            </a:r>
            <a:endParaRPr lang="en-US" sz="4000"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and</a:t>
            </a:r>
          </a:p>
          <a:p>
            <a:pPr marL="0" indent="0">
              <a:buNone/>
            </a:pPr>
            <a:endParaRPr lang="en-US" dirty="0"/>
          </a:p>
          <a:p>
            <a:pPr marL="0" indent="0">
              <a:buNone/>
            </a:pPr>
            <a:r>
              <a:rPr lang="en-US" sz="4000" dirty="0" err="1" smtClean="0"/>
              <a:t>postMessage</a:t>
            </a:r>
            <a:endParaRPr lang="en-US" sz="4000" dirty="0"/>
          </a:p>
        </p:txBody>
      </p:sp>
      <p:pic>
        <p:nvPicPr>
          <p:cNvPr id="32" name="Picture 2" descr="http://i.i.com.com/cnwk.1d/i/tim/2011/03/16/Chrome-logo-2011-03-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95" y="1279950"/>
            <a:ext cx="958430" cy="95594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821449" y="1905000"/>
            <a:ext cx="550151" cy="523220"/>
          </a:xfrm>
          <a:prstGeom prst="rect">
            <a:avLst/>
          </a:prstGeom>
          <a:noFill/>
        </p:spPr>
        <p:txBody>
          <a:bodyPr wrap="none" rtlCol="0">
            <a:spAutoFit/>
          </a:bodyPr>
          <a:lstStyle/>
          <a:p>
            <a:r>
              <a:rPr lang="en-US" sz="2800" b="1" dirty="0" smtClean="0"/>
              <a:t>23</a:t>
            </a:r>
            <a:endParaRPr lang="en-US" sz="2800" b="1" dirty="0"/>
          </a:p>
        </p:txBody>
      </p:sp>
      <p:pic>
        <p:nvPicPr>
          <p:cNvPr id="34" name="Picture 4" descr="http://www.yourlogoresources.com/wp-content/uploads/2011/08/safari-logo.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6269" y="1223217"/>
            <a:ext cx="1143000" cy="106940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868269" y="1905000"/>
            <a:ext cx="646331" cy="523220"/>
          </a:xfrm>
          <a:prstGeom prst="rect">
            <a:avLst/>
          </a:prstGeom>
          <a:noFill/>
        </p:spPr>
        <p:txBody>
          <a:bodyPr wrap="none" rtlCol="0">
            <a:spAutoFit/>
          </a:bodyPr>
          <a:lstStyle/>
          <a:p>
            <a:pPr algn="r"/>
            <a:r>
              <a:rPr lang="en-US" sz="2800" b="1" dirty="0" smtClean="0"/>
              <a:t>5.1</a:t>
            </a:r>
            <a:endParaRPr lang="en-US" sz="2000" b="1" dirty="0"/>
          </a:p>
        </p:txBody>
      </p:sp>
      <p:pic>
        <p:nvPicPr>
          <p:cNvPr id="36" name="Picture 6" descr="https://assets.mozillalabs.com/Brands-Logos/Firefox/logo-only/firefox_logo-only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5117" y="1223899"/>
            <a:ext cx="1189639" cy="114137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341650" y="1915180"/>
            <a:ext cx="550151" cy="523220"/>
          </a:xfrm>
          <a:prstGeom prst="rect">
            <a:avLst/>
          </a:prstGeom>
          <a:noFill/>
        </p:spPr>
        <p:txBody>
          <a:bodyPr wrap="none" rtlCol="0">
            <a:spAutoFit/>
          </a:bodyPr>
          <a:lstStyle/>
          <a:p>
            <a:pPr algn="r"/>
            <a:r>
              <a:rPr lang="en-US" sz="2800" b="1" dirty="0" smtClean="0"/>
              <a:t>15</a:t>
            </a:r>
            <a:endParaRPr lang="en-US" sz="2000" b="1" dirty="0"/>
          </a:p>
        </p:txBody>
      </p:sp>
      <p:pic>
        <p:nvPicPr>
          <p:cNvPr id="38" name="Picture 12" descr="http://tedxcopenhagen.dk/wp-content/uploads/2012/08/IE10_logo_images.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1360837"/>
            <a:ext cx="819956" cy="81995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380530" y="1981200"/>
            <a:ext cx="550151" cy="523220"/>
          </a:xfrm>
          <a:prstGeom prst="rect">
            <a:avLst/>
          </a:prstGeom>
          <a:noFill/>
        </p:spPr>
        <p:txBody>
          <a:bodyPr wrap="none" rtlCol="0">
            <a:spAutoFit/>
          </a:bodyPr>
          <a:lstStyle/>
          <a:p>
            <a:pPr algn="r"/>
            <a:r>
              <a:rPr lang="en-US" sz="2800" b="1" dirty="0" smtClean="0"/>
              <a:t>10</a:t>
            </a:r>
          </a:p>
        </p:txBody>
      </p:sp>
      <p:pic>
        <p:nvPicPr>
          <p:cNvPr id="42" name="Picture 6" descr="http://www.android.com/media/android_vector.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6434" y="1329216"/>
            <a:ext cx="1240982" cy="930737"/>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6263401" y="1915180"/>
            <a:ext cx="646331" cy="523220"/>
          </a:xfrm>
          <a:prstGeom prst="rect">
            <a:avLst/>
          </a:prstGeom>
          <a:noFill/>
        </p:spPr>
        <p:txBody>
          <a:bodyPr wrap="none" rtlCol="0">
            <a:spAutoFit/>
          </a:bodyPr>
          <a:lstStyle/>
          <a:p>
            <a:pPr algn="r"/>
            <a:r>
              <a:rPr lang="en-US" sz="2800" b="1" dirty="0" smtClean="0"/>
              <a:t>2.1</a:t>
            </a:r>
            <a:endParaRPr lang="en-US" sz="2000" b="1" dirty="0"/>
          </a:p>
        </p:txBody>
      </p:sp>
      <p:pic>
        <p:nvPicPr>
          <p:cNvPr id="44" name="Picture 14" descr="http://logonoid.com/images/ios-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3600" y="1552766"/>
            <a:ext cx="1317370" cy="53641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3102470" y="1915180"/>
            <a:ext cx="646331" cy="523220"/>
          </a:xfrm>
          <a:prstGeom prst="rect">
            <a:avLst/>
          </a:prstGeom>
          <a:noFill/>
        </p:spPr>
        <p:txBody>
          <a:bodyPr wrap="none" rtlCol="0">
            <a:spAutoFit/>
          </a:bodyPr>
          <a:lstStyle/>
          <a:p>
            <a:pPr algn="r"/>
            <a:r>
              <a:rPr lang="en-US" sz="2800" b="1" dirty="0" smtClean="0"/>
              <a:t>4.2</a:t>
            </a:r>
            <a:endParaRPr lang="en-US" sz="2000" b="1" dirty="0"/>
          </a:p>
        </p:txBody>
      </p:sp>
      <p:pic>
        <p:nvPicPr>
          <p:cNvPr id="46" name="Picture 8" descr="http://openmarkets.in/wp-content/uploads/2012/02/b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24800" y="1330376"/>
            <a:ext cx="832719" cy="83271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8665186" y="1924837"/>
            <a:ext cx="367408" cy="523220"/>
          </a:xfrm>
          <a:prstGeom prst="rect">
            <a:avLst/>
          </a:prstGeom>
          <a:noFill/>
        </p:spPr>
        <p:txBody>
          <a:bodyPr wrap="none" rtlCol="0">
            <a:spAutoFit/>
          </a:bodyPr>
          <a:lstStyle/>
          <a:p>
            <a:pPr algn="r"/>
            <a:r>
              <a:rPr lang="en-US" sz="2800" b="1" dirty="0" smtClean="0"/>
              <a:t>7</a:t>
            </a:r>
            <a:endParaRPr lang="en-US" sz="2000" b="1" dirty="0"/>
          </a:p>
        </p:txBody>
      </p:sp>
      <p:pic>
        <p:nvPicPr>
          <p:cNvPr id="64" name="Picture 2" descr="http://i.i.com.com/cnwk.1d/i/tim/2011/03/16/Chrome-logo-2011-03-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5" y="5557330"/>
            <a:ext cx="958430" cy="955941"/>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791459" y="6182380"/>
            <a:ext cx="550151" cy="523220"/>
          </a:xfrm>
          <a:prstGeom prst="rect">
            <a:avLst/>
          </a:prstGeom>
          <a:noFill/>
        </p:spPr>
        <p:txBody>
          <a:bodyPr wrap="none" rtlCol="0">
            <a:spAutoFit/>
          </a:bodyPr>
          <a:lstStyle/>
          <a:p>
            <a:r>
              <a:rPr lang="en-US" sz="2800" b="1" dirty="0" smtClean="0"/>
              <a:t>23</a:t>
            </a:r>
            <a:endParaRPr lang="en-US" sz="2800" b="1" dirty="0"/>
          </a:p>
        </p:txBody>
      </p:sp>
      <p:pic>
        <p:nvPicPr>
          <p:cNvPr id="66" name="Picture 4" descr="http://www.yourlogoresources.com/wp-content/uploads/2011/08/safari-logo.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6279" y="5500597"/>
            <a:ext cx="1143000" cy="1069406"/>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1838279" y="6182380"/>
            <a:ext cx="646331" cy="523220"/>
          </a:xfrm>
          <a:prstGeom prst="rect">
            <a:avLst/>
          </a:prstGeom>
          <a:noFill/>
        </p:spPr>
        <p:txBody>
          <a:bodyPr wrap="none" rtlCol="0">
            <a:spAutoFit/>
          </a:bodyPr>
          <a:lstStyle/>
          <a:p>
            <a:pPr algn="r"/>
            <a:r>
              <a:rPr lang="en-US" sz="2800" b="1" dirty="0" smtClean="0"/>
              <a:t>5.1</a:t>
            </a:r>
            <a:endParaRPr lang="en-US" sz="2000" b="1" dirty="0"/>
          </a:p>
        </p:txBody>
      </p:sp>
      <p:pic>
        <p:nvPicPr>
          <p:cNvPr id="68" name="Picture 6" descr="https://assets.mozillalabs.com/Brands-Logos/Firefox/logo-only/firefox_logo-only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5127" y="5501279"/>
            <a:ext cx="1189639" cy="1141373"/>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4311660" y="6192560"/>
            <a:ext cx="550151" cy="523220"/>
          </a:xfrm>
          <a:prstGeom prst="rect">
            <a:avLst/>
          </a:prstGeom>
          <a:noFill/>
        </p:spPr>
        <p:txBody>
          <a:bodyPr wrap="none" rtlCol="0">
            <a:spAutoFit/>
          </a:bodyPr>
          <a:lstStyle/>
          <a:p>
            <a:pPr algn="r"/>
            <a:r>
              <a:rPr lang="en-US" sz="2800" b="1" dirty="0" smtClean="0"/>
              <a:t>16</a:t>
            </a:r>
            <a:endParaRPr lang="en-US" sz="2000" b="1" dirty="0"/>
          </a:p>
        </p:txBody>
      </p:sp>
      <p:pic>
        <p:nvPicPr>
          <p:cNvPr id="70" name="Picture 12" descr="http://tedxcopenhagen.dk/wp-content/uploads/2012/08/IE10_logo_images.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8010" y="5638217"/>
            <a:ext cx="819956" cy="819957"/>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7533283" y="6258580"/>
            <a:ext cx="367408" cy="523220"/>
          </a:xfrm>
          <a:prstGeom prst="rect">
            <a:avLst/>
          </a:prstGeom>
          <a:noFill/>
        </p:spPr>
        <p:txBody>
          <a:bodyPr wrap="none" rtlCol="0">
            <a:spAutoFit/>
          </a:bodyPr>
          <a:lstStyle/>
          <a:p>
            <a:pPr algn="r"/>
            <a:r>
              <a:rPr lang="en-US" sz="2800" b="1" dirty="0" smtClean="0"/>
              <a:t>8</a:t>
            </a:r>
          </a:p>
        </p:txBody>
      </p:sp>
      <p:pic>
        <p:nvPicPr>
          <p:cNvPr id="72" name="Picture 4" descr="http://media.opera.com/media/images/icon/Opera_512x5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5060" y="5659160"/>
            <a:ext cx="798433" cy="798433"/>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5257800" y="6258580"/>
            <a:ext cx="829073" cy="523220"/>
          </a:xfrm>
          <a:prstGeom prst="rect">
            <a:avLst/>
          </a:prstGeom>
          <a:noFill/>
        </p:spPr>
        <p:txBody>
          <a:bodyPr wrap="none" rtlCol="0">
            <a:spAutoFit/>
          </a:bodyPr>
          <a:lstStyle/>
          <a:p>
            <a:pPr algn="r"/>
            <a:r>
              <a:rPr lang="en-US" sz="2800" b="1" dirty="0" smtClean="0"/>
              <a:t>12.1</a:t>
            </a:r>
            <a:endParaRPr lang="en-US" sz="2000" b="1" dirty="0"/>
          </a:p>
        </p:txBody>
      </p:sp>
      <p:pic>
        <p:nvPicPr>
          <p:cNvPr id="74" name="Picture 6" descr="http://www.android.com/media/android_vector.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6444" y="5606596"/>
            <a:ext cx="1240982" cy="930737"/>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6233411" y="6192560"/>
            <a:ext cx="646331" cy="523220"/>
          </a:xfrm>
          <a:prstGeom prst="rect">
            <a:avLst/>
          </a:prstGeom>
          <a:noFill/>
        </p:spPr>
        <p:txBody>
          <a:bodyPr wrap="none" rtlCol="0">
            <a:spAutoFit/>
          </a:bodyPr>
          <a:lstStyle/>
          <a:p>
            <a:pPr algn="r"/>
            <a:r>
              <a:rPr lang="en-US" sz="2800" b="1" dirty="0" smtClean="0"/>
              <a:t>2.1</a:t>
            </a:r>
            <a:endParaRPr lang="en-US" sz="2000" b="1" dirty="0"/>
          </a:p>
        </p:txBody>
      </p:sp>
      <p:pic>
        <p:nvPicPr>
          <p:cNvPr id="76" name="Picture 14" descr="http://logonoid.com/images/ios-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3610" y="5830146"/>
            <a:ext cx="1317370" cy="536414"/>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3072480" y="6192560"/>
            <a:ext cx="646331" cy="523220"/>
          </a:xfrm>
          <a:prstGeom prst="rect">
            <a:avLst/>
          </a:prstGeom>
          <a:noFill/>
        </p:spPr>
        <p:txBody>
          <a:bodyPr wrap="none" rtlCol="0">
            <a:spAutoFit/>
          </a:bodyPr>
          <a:lstStyle/>
          <a:p>
            <a:pPr algn="r"/>
            <a:r>
              <a:rPr lang="en-US" sz="2800" b="1" dirty="0" smtClean="0"/>
              <a:t>4.2</a:t>
            </a:r>
            <a:endParaRPr lang="en-US" sz="2000" b="1" dirty="0"/>
          </a:p>
        </p:txBody>
      </p:sp>
      <p:pic>
        <p:nvPicPr>
          <p:cNvPr id="78" name="Picture 8" descr="http://openmarkets.in/wp-content/uploads/2012/02/b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94810" y="5607756"/>
            <a:ext cx="832719" cy="832719"/>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8635196" y="6202217"/>
            <a:ext cx="367408" cy="523220"/>
          </a:xfrm>
          <a:prstGeom prst="rect">
            <a:avLst/>
          </a:prstGeom>
          <a:noFill/>
        </p:spPr>
        <p:txBody>
          <a:bodyPr wrap="none" rtlCol="0">
            <a:spAutoFit/>
          </a:bodyPr>
          <a:lstStyle/>
          <a:p>
            <a:pPr algn="r"/>
            <a:r>
              <a:rPr lang="en-US" sz="2800" b="1" dirty="0" smtClean="0"/>
              <a:t>7</a:t>
            </a:r>
            <a:endParaRPr lang="en-US" sz="2000" b="1" dirty="0"/>
          </a:p>
        </p:txBody>
      </p:sp>
    </p:spTree>
    <p:extLst>
      <p:ext uri="{BB962C8B-B14F-4D97-AF65-F5344CB8AC3E}">
        <p14:creationId xmlns:p14="http://schemas.microsoft.com/office/powerpoint/2010/main" val="653118697"/>
      </p:ext>
    </p:extLst>
  </p:cSld>
  <p:clrMapOvr>
    <a:masterClrMapping/>
  </p:clrMapOvr>
  <mc:AlternateContent xmlns:mc="http://schemas.openxmlformats.org/markup-compatibility/2006" xmlns:p14="http://schemas.microsoft.com/office/powerpoint/2010/main">
    <mc:Choice Requires="p14">
      <p:transition spd="slow" p14:dur="2000" advTm="22588"/>
    </mc:Choice>
    <mc:Fallback xmlns="">
      <p:transition spd="slow" advTm="2258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00200"/>
            <a:ext cx="8153400" cy="3416320"/>
          </a:xfrm>
          <a:prstGeom prst="rect">
            <a:avLst/>
          </a:prstGeom>
          <a:noFill/>
        </p:spPr>
        <p:txBody>
          <a:bodyPr wrap="square" rtlCol="0">
            <a:spAutoFit/>
          </a:bodyPr>
          <a:lstStyle/>
          <a:p>
            <a:pPr algn="ctr"/>
            <a:r>
              <a:rPr lang="en-US" sz="3600" dirty="0" smtClean="0"/>
              <a:t>Script Injection, also known as Cross-Site Scripting or XSS, is the most common Web Application vulnerability.</a:t>
            </a:r>
          </a:p>
          <a:p>
            <a:pPr algn="ctr"/>
            <a:endParaRPr lang="en-US" sz="3600" dirty="0"/>
          </a:p>
          <a:p>
            <a:pPr algn="ctr"/>
            <a:r>
              <a:rPr lang="en-US" sz="3600" dirty="0" smtClean="0"/>
              <a:t>In 2007, </a:t>
            </a:r>
            <a:r>
              <a:rPr lang="en-US" sz="3600" dirty="0" err="1" smtClean="0"/>
              <a:t>WhiteHat</a:t>
            </a:r>
            <a:r>
              <a:rPr lang="en-US" sz="3600" dirty="0" smtClean="0"/>
              <a:t> estimated that 90% of sites were vulnerable.</a:t>
            </a:r>
            <a:endParaRPr lang="en-US" sz="3600" dirty="0"/>
          </a:p>
        </p:txBody>
      </p:sp>
    </p:spTree>
    <p:extLst>
      <p:ext uri="{BB962C8B-B14F-4D97-AF65-F5344CB8AC3E}">
        <p14:creationId xmlns:p14="http://schemas.microsoft.com/office/powerpoint/2010/main" val="1445112050"/>
      </p:ext>
    </p:extLst>
  </p:cSld>
  <p:clrMapOvr>
    <a:masterClrMapping/>
  </p:clrMapOvr>
  <mc:AlternateContent xmlns:mc="http://schemas.openxmlformats.org/markup-compatibility/2006" xmlns:p14="http://schemas.microsoft.com/office/powerpoint/2010/main">
    <mc:Choice Requires="p14">
      <p:transition spd="slow" p14:dur="2000" advTm="18542"/>
    </mc:Choice>
    <mc:Fallback xmlns="">
      <p:transition spd="slow" advTm="1854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onsolas" pitchFamily="49" charset="0"/>
                <a:cs typeface="Consolas" pitchFamily="49" charset="0"/>
              </a:rPr>
              <a:t>trusted.mydomain.com/foo.html</a:t>
            </a:r>
            <a:endParaRPr lang="en-US" sz="3600" dirty="0">
              <a:latin typeface="Consolas" pitchFamily="49" charset="0"/>
              <a:cs typeface="Consolas" pitchFamily="49" charset="0"/>
            </a:endParaRPr>
          </a:p>
        </p:txBody>
      </p:sp>
      <p:sp>
        <p:nvSpPr>
          <p:cNvPr id="3" name="Content Placeholder 2"/>
          <p:cNvSpPr>
            <a:spLocks noGrp="1"/>
          </p:cNvSpPr>
          <p:nvPr>
            <p:ph idx="1"/>
          </p:nvPr>
        </p:nvSpPr>
        <p:spPr>
          <a:xfrm>
            <a:off x="304800" y="1600200"/>
            <a:ext cx="8382000" cy="4525963"/>
          </a:xfrm>
        </p:spPr>
        <p:txBody>
          <a:bodyPr/>
          <a:lstStyle/>
          <a:p>
            <a:pPr marL="0" indent="0">
              <a:buNone/>
            </a:pPr>
            <a:endParaRPr lang="en-US" dirty="0" smtClean="0"/>
          </a:p>
          <a:p>
            <a:pPr marL="0" indent="0">
              <a:buNone/>
            </a:pPr>
            <a:r>
              <a:rPr lang="en-US" dirty="0" smtClean="0"/>
              <a:t>&lt;iframe </a:t>
            </a:r>
            <a:r>
              <a:rPr lang="en-US" dirty="0"/>
              <a:t>sandbox=“allow-scripts</a:t>
            </a:r>
            <a:r>
              <a:rPr lang="en-US" dirty="0" smtClean="0"/>
              <a:t>” </a:t>
            </a:r>
            <a:r>
              <a:rPr lang="en-US" dirty="0" err="1" smtClean="0"/>
              <a:t>src</a:t>
            </a:r>
            <a:r>
              <a:rPr lang="en-US" dirty="0" smtClean="0"/>
              <a:t>=“</a:t>
            </a:r>
            <a:r>
              <a:rPr lang="en-US" dirty="0" smtClean="0">
                <a:solidFill>
                  <a:srgbClr val="00B050"/>
                </a:solidFill>
              </a:rPr>
              <a:t>integration</a:t>
            </a:r>
            <a:r>
              <a:rPr lang="en-US" dirty="0" smtClean="0"/>
              <a:t>.mydomain.com/wrapLogin.html    </a:t>
            </a:r>
          </a:p>
          <a:p>
            <a:pPr marL="0" indent="0">
              <a:buNone/>
            </a:pPr>
            <a:r>
              <a:rPr lang="en-US" dirty="0"/>
              <a:t> </a:t>
            </a:r>
            <a:r>
              <a:rPr lang="en-US" dirty="0" smtClean="0"/>
              <a:t>       ”&gt;</a:t>
            </a:r>
            <a:endParaRPr lang="en-US" dirty="0"/>
          </a:p>
          <a:p>
            <a:pPr marL="0" indent="0">
              <a:buNone/>
            </a:pPr>
            <a:r>
              <a:rPr lang="en-US" dirty="0" smtClean="0"/>
              <a:t>&lt;/iframe&gt;</a:t>
            </a:r>
            <a:endParaRPr lang="en-US" dirty="0"/>
          </a:p>
        </p:txBody>
      </p:sp>
      <p:sp>
        <p:nvSpPr>
          <p:cNvPr id="4" name="Round Diagonal Corner Rectangle 3"/>
          <p:cNvSpPr/>
          <p:nvPr/>
        </p:nvSpPr>
        <p:spPr>
          <a:xfrm>
            <a:off x="3048000" y="4267200"/>
            <a:ext cx="4876800" cy="21336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By using a different domain name, many benefits of the sandbox can be achieved, even in browsers that don’t support it.</a:t>
            </a:r>
            <a:endParaRPr lang="en-US" sz="2400" dirty="0"/>
          </a:p>
        </p:txBody>
      </p:sp>
      <p:sp>
        <p:nvSpPr>
          <p:cNvPr id="5" name="Right Arrow 4"/>
          <p:cNvSpPr/>
          <p:nvPr/>
        </p:nvSpPr>
        <p:spPr>
          <a:xfrm rot="14140047">
            <a:off x="2194003" y="3513938"/>
            <a:ext cx="1143000" cy="457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913133"/>
      </p:ext>
    </p:extLst>
  </p:cSld>
  <p:clrMapOvr>
    <a:masterClrMapping/>
  </p:clrMapOvr>
  <mc:AlternateContent xmlns:mc="http://schemas.openxmlformats.org/markup-compatibility/2006" xmlns:p14="http://schemas.microsoft.com/office/powerpoint/2010/main">
    <mc:Choice Requires="p14">
      <p:transition spd="slow" p14:dur="2000" advTm="38925"/>
    </mc:Choice>
    <mc:Fallback xmlns="">
      <p:transition spd="slow" advTm="38925"/>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1143000"/>
          </a:xfrm>
        </p:spPr>
        <p:txBody>
          <a:bodyPr>
            <a:noAutofit/>
          </a:bodyPr>
          <a:lstStyle/>
          <a:p>
            <a:r>
              <a:rPr lang="en-US" sz="3200" b="1" dirty="0" smtClean="0">
                <a:latin typeface="Consolas" pitchFamily="49" charset="0"/>
                <a:cs typeface="Consolas" pitchFamily="49" charset="0"/>
              </a:rPr>
              <a:t>integration.mydomain.com/wrapLogin.html</a:t>
            </a:r>
            <a:endParaRPr lang="en-US" sz="3200" b="1" dirty="0">
              <a:latin typeface="Consolas" pitchFamily="49" charset="0"/>
              <a:cs typeface="Consolas" pitchFamily="49"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&lt;html&gt;</a:t>
            </a:r>
            <a:endParaRPr lang="en-US" dirty="0"/>
          </a:p>
          <a:p>
            <a:pPr marL="0" indent="0">
              <a:buNone/>
            </a:pPr>
            <a:r>
              <a:rPr lang="en-US" dirty="0" smtClean="0"/>
              <a:t>&lt;script </a:t>
            </a:r>
            <a:r>
              <a:rPr lang="en-US" dirty="0" err="1" smtClean="0"/>
              <a:t>src</a:t>
            </a:r>
            <a:r>
              <a:rPr lang="en-US" dirty="0" smtClean="0"/>
              <a:t>=“foreigndomain.com/login.js”&gt;</a:t>
            </a:r>
          </a:p>
          <a:p>
            <a:pPr marL="0" indent="0">
              <a:buNone/>
            </a:pPr>
            <a:r>
              <a:rPr lang="en-US" dirty="0" smtClean="0"/>
              <a:t>&lt;/script&gt;</a:t>
            </a:r>
          </a:p>
          <a:p>
            <a:pPr marL="0" indent="0">
              <a:buNone/>
            </a:pPr>
            <a:r>
              <a:rPr lang="en-US" dirty="0" smtClean="0"/>
              <a:t>&lt;script&gt;</a:t>
            </a:r>
          </a:p>
          <a:p>
            <a:pPr marL="0" indent="0">
              <a:buNone/>
            </a:pPr>
            <a:r>
              <a:rPr lang="en-US" dirty="0" err="1" smtClean="0"/>
              <a:t>window.parent.</a:t>
            </a:r>
            <a:r>
              <a:rPr lang="en-US" b="1" dirty="0" err="1" smtClean="0"/>
              <a:t>postMessage</a:t>
            </a:r>
            <a:r>
              <a:rPr lang="en-US" dirty="0" smtClean="0"/>
              <a:t>(</a:t>
            </a:r>
            <a:r>
              <a:rPr lang="en-US" dirty="0" err="1" smtClean="0"/>
              <a:t>loginName</a:t>
            </a:r>
            <a:r>
              <a:rPr lang="en-US" dirty="0" smtClean="0"/>
              <a:t>,</a:t>
            </a:r>
          </a:p>
          <a:p>
            <a:pPr marL="0" indent="0">
              <a:buNone/>
            </a:pPr>
            <a:r>
              <a:rPr lang="en-US" dirty="0"/>
              <a:t>	</a:t>
            </a:r>
            <a:r>
              <a:rPr lang="en-US" dirty="0" smtClean="0"/>
              <a:t>		“</a:t>
            </a:r>
            <a:r>
              <a:rPr lang="en-US" b="1" dirty="0" smtClean="0"/>
              <a:t>trusted.mydomain.com</a:t>
            </a:r>
            <a:r>
              <a:rPr lang="en-US" dirty="0" smtClean="0"/>
              <a:t>”);</a:t>
            </a:r>
          </a:p>
          <a:p>
            <a:pPr marL="0" indent="0">
              <a:buNone/>
            </a:pPr>
            <a:r>
              <a:rPr lang="en-US" dirty="0" smtClean="0"/>
              <a:t>&lt;/script&gt;</a:t>
            </a:r>
            <a:endParaRPr lang="en-US" dirty="0"/>
          </a:p>
          <a:p>
            <a:pPr marL="0" indent="0">
              <a:buNone/>
            </a:pPr>
            <a:r>
              <a:rPr lang="en-US" dirty="0" smtClean="0"/>
              <a:t>&lt;/html&gt;</a:t>
            </a:r>
            <a:endParaRPr lang="en-US" dirty="0"/>
          </a:p>
        </p:txBody>
      </p:sp>
      <p:sp>
        <p:nvSpPr>
          <p:cNvPr id="5" name="Arc 4"/>
          <p:cNvSpPr/>
          <p:nvPr/>
        </p:nvSpPr>
        <p:spPr>
          <a:xfrm>
            <a:off x="6934200" y="2590800"/>
            <a:ext cx="914400" cy="1219200"/>
          </a:xfrm>
          <a:prstGeom prst="arc">
            <a:avLst>
              <a:gd name="adj1" fmla="val 16200000"/>
              <a:gd name="adj2" fmla="val 601829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90717601"/>
      </p:ext>
    </p:extLst>
  </p:cSld>
  <p:clrMapOvr>
    <a:masterClrMapping/>
  </p:clrMapOvr>
  <mc:AlternateContent xmlns:mc="http://schemas.openxmlformats.org/markup-compatibility/2006" xmlns:p14="http://schemas.microsoft.com/office/powerpoint/2010/main">
    <mc:Choice Requires="p14">
      <p:transition spd="slow" p14:dur="2000" advTm="33337"/>
    </mc:Choice>
    <mc:Fallback xmlns="">
      <p:transition spd="slow" advTm="33337"/>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onsolas" pitchFamily="49" charset="0"/>
                <a:cs typeface="Consolas" pitchFamily="49" charset="0"/>
              </a:rPr>
              <a:t>trusted.mydomain.com/foo.html</a:t>
            </a:r>
            <a:endParaRPr lang="en-US" sz="3600" dirty="0">
              <a:latin typeface="Consolas" pitchFamily="49" charset="0"/>
              <a:cs typeface="Consolas" pitchFamily="49" charset="0"/>
            </a:endParaRPr>
          </a:p>
        </p:txBody>
      </p:sp>
      <p:sp>
        <p:nvSpPr>
          <p:cNvPr id="3" name="Content Placeholder 2"/>
          <p:cNvSpPr>
            <a:spLocks noGrp="1"/>
          </p:cNvSpPr>
          <p:nvPr>
            <p:ph idx="1"/>
          </p:nvPr>
        </p:nvSpPr>
        <p:spPr>
          <a:xfrm>
            <a:off x="304800" y="1600200"/>
            <a:ext cx="8382000" cy="4525963"/>
          </a:xfrm>
        </p:spPr>
        <p:txBody>
          <a:bodyPr>
            <a:normAutofit fontScale="77500" lnSpcReduction="20000"/>
          </a:bodyPr>
          <a:lstStyle/>
          <a:p>
            <a:pPr marL="0" indent="0">
              <a:buNone/>
            </a:pPr>
            <a:endParaRPr lang="en-US" dirty="0" smtClean="0"/>
          </a:p>
          <a:p>
            <a:pPr marL="0" indent="0">
              <a:buNone/>
            </a:pPr>
            <a:r>
              <a:rPr lang="en-US" dirty="0" smtClean="0">
                <a:solidFill>
                  <a:schemeClr val="bg1">
                    <a:lumMod val="75000"/>
                  </a:schemeClr>
                </a:solidFill>
              </a:rPr>
              <a:t>&lt;iframe </a:t>
            </a:r>
            <a:r>
              <a:rPr lang="en-US" dirty="0">
                <a:solidFill>
                  <a:schemeClr val="bg1">
                    <a:lumMod val="75000"/>
                  </a:schemeClr>
                </a:solidFill>
              </a:rPr>
              <a:t>sandbox=“allow-scripts</a:t>
            </a:r>
            <a:r>
              <a:rPr lang="en-US" dirty="0" smtClean="0">
                <a:solidFill>
                  <a:schemeClr val="bg1">
                    <a:lumMod val="75000"/>
                  </a:schemeClr>
                </a:solidFill>
              </a:rPr>
              <a:t>” </a:t>
            </a:r>
            <a:r>
              <a:rPr lang="en-US" dirty="0" err="1" smtClean="0">
                <a:solidFill>
                  <a:schemeClr val="bg1">
                    <a:lumMod val="75000"/>
                  </a:schemeClr>
                </a:solidFill>
              </a:rPr>
              <a:t>src</a:t>
            </a:r>
            <a:r>
              <a:rPr lang="en-US" dirty="0" smtClean="0">
                <a:solidFill>
                  <a:schemeClr val="bg1">
                    <a:lumMod val="75000"/>
                  </a:schemeClr>
                </a:solidFill>
              </a:rPr>
              <a:t>=“untrusted.mydomain.com/untrusted.html”&gt;</a:t>
            </a:r>
            <a:endParaRPr lang="en-US" dirty="0">
              <a:solidFill>
                <a:schemeClr val="bg1">
                  <a:lumMod val="75000"/>
                </a:schemeClr>
              </a:solidFill>
            </a:endParaRPr>
          </a:p>
          <a:p>
            <a:pPr marL="0" indent="0">
              <a:buNone/>
            </a:pPr>
            <a:r>
              <a:rPr lang="en-US" dirty="0" smtClean="0">
                <a:solidFill>
                  <a:schemeClr val="bg1">
                    <a:lumMod val="75000"/>
                  </a:schemeClr>
                </a:solidFill>
              </a:rPr>
              <a:t>&lt;/iframe&gt;</a:t>
            </a:r>
          </a:p>
          <a:p>
            <a:pPr marL="0" indent="0">
              <a:buNone/>
            </a:pPr>
            <a:r>
              <a:rPr lang="en-US" dirty="0" smtClean="0"/>
              <a:t>&lt;script&gt;</a:t>
            </a:r>
          </a:p>
          <a:p>
            <a:pPr marL="0" indent="0">
              <a:buNone/>
            </a:pPr>
            <a:r>
              <a:rPr lang="en-US" dirty="0" err="1"/>
              <a:t>window.addEventListener</a:t>
            </a:r>
            <a:r>
              <a:rPr lang="en-US" dirty="0"/>
              <a:t>("message", </a:t>
            </a:r>
            <a:r>
              <a:rPr lang="en-US" dirty="0" err="1" smtClean="0"/>
              <a:t>receiveMessage</a:t>
            </a:r>
            <a:r>
              <a:rPr lang="en-US" dirty="0"/>
              <a:t>, false);</a:t>
            </a:r>
            <a:endParaRPr lang="en-US" dirty="0" smtClean="0"/>
          </a:p>
          <a:p>
            <a:pPr marL="0" indent="0">
              <a:buNone/>
            </a:pPr>
            <a:r>
              <a:rPr lang="en-US" dirty="0" err="1" smtClean="0"/>
              <a:t>receiveMessage</a:t>
            </a:r>
            <a:r>
              <a:rPr lang="en-US" dirty="0" smtClean="0"/>
              <a:t> = function(event) {</a:t>
            </a:r>
          </a:p>
          <a:p>
            <a:pPr marL="0" indent="0">
              <a:buNone/>
            </a:pPr>
            <a:r>
              <a:rPr lang="en-US" dirty="0"/>
              <a:t> </a:t>
            </a:r>
            <a:r>
              <a:rPr lang="en-US" dirty="0" smtClean="0"/>
              <a:t> if(</a:t>
            </a:r>
            <a:r>
              <a:rPr lang="en-US" dirty="0" err="1" smtClean="0"/>
              <a:t>event.origin</a:t>
            </a:r>
            <a:r>
              <a:rPr lang="en-US" dirty="0" smtClean="0"/>
              <a:t> == “</a:t>
            </a:r>
            <a:r>
              <a:rPr lang="en-US" b="1" dirty="0" smtClean="0"/>
              <a:t>untrusted.mydomain.com</a:t>
            </a:r>
            <a:r>
              <a:rPr lang="en-US" dirty="0" smtClean="0"/>
              <a:t>”) {</a:t>
            </a:r>
          </a:p>
          <a:p>
            <a:pPr marL="0" indent="0">
              <a:buNone/>
            </a:pPr>
            <a:r>
              <a:rPr lang="en-US" dirty="0" smtClean="0"/>
              <a:t>  </a:t>
            </a:r>
            <a:r>
              <a:rPr lang="en-US" dirty="0" err="1" smtClean="0"/>
              <a:t>var</a:t>
            </a:r>
            <a:r>
              <a:rPr lang="en-US" dirty="0" smtClean="0"/>
              <a:t> data = </a:t>
            </a:r>
            <a:r>
              <a:rPr lang="en-US" b="1" dirty="0" err="1" smtClean="0"/>
              <a:t>sanitizeData</a:t>
            </a:r>
            <a:r>
              <a:rPr lang="en-US" dirty="0" smtClean="0"/>
              <a:t>(</a:t>
            </a:r>
            <a:r>
              <a:rPr lang="en-US" dirty="0" err="1" smtClean="0"/>
              <a:t>event.data</a:t>
            </a:r>
            <a:r>
              <a:rPr lang="en-US" dirty="0" smtClean="0"/>
              <a:t>);</a:t>
            </a:r>
          </a:p>
          <a:p>
            <a:pPr marL="0" indent="0">
              <a:buNone/>
            </a:pPr>
            <a:r>
              <a:rPr lang="en-US" dirty="0" smtClean="0"/>
              <a:t>}</a:t>
            </a:r>
          </a:p>
          <a:p>
            <a:pPr marL="0" indent="0">
              <a:buNone/>
            </a:pPr>
            <a:r>
              <a:rPr lang="en-US" dirty="0" smtClean="0"/>
              <a:t>&lt;script&gt;</a:t>
            </a:r>
            <a:endParaRPr lang="en-US" dirty="0"/>
          </a:p>
        </p:txBody>
      </p:sp>
    </p:spTree>
    <p:extLst>
      <p:ext uri="{BB962C8B-B14F-4D97-AF65-F5344CB8AC3E}">
        <p14:creationId xmlns:p14="http://schemas.microsoft.com/office/powerpoint/2010/main" val="1206872131"/>
      </p:ext>
    </p:extLst>
  </p:cSld>
  <p:clrMapOvr>
    <a:masterClrMapping/>
  </p:clrMapOvr>
  <mc:AlternateContent xmlns:mc="http://schemas.openxmlformats.org/markup-compatibility/2006" xmlns:p14="http://schemas.microsoft.com/office/powerpoint/2010/main">
    <mc:Choice Requires="p14">
      <p:transition spd="slow" p14:dur="2000" advTm="26120"/>
    </mc:Choice>
    <mc:Fallback xmlns="">
      <p:transition spd="slow" advTm="2612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normAutofit fontScale="90000"/>
          </a:bodyPr>
          <a:lstStyle/>
          <a:p>
            <a:r>
              <a:rPr lang="en-US" dirty="0" smtClean="0"/>
              <a:t>But wait, there’s more!</a:t>
            </a:r>
            <a:br>
              <a:rPr lang="en-US" dirty="0" smtClean="0"/>
            </a:br>
            <a:r>
              <a:rPr lang="en-US" dirty="0"/>
              <a:t/>
            </a:r>
            <a:br>
              <a:rPr lang="en-US" dirty="0"/>
            </a:br>
            <a:r>
              <a:rPr lang="en-US" dirty="0" smtClean="0"/>
              <a:t>What if you do this to your own code?</a:t>
            </a:r>
            <a:endParaRPr lang="en-US" dirty="0"/>
          </a:p>
        </p:txBody>
      </p:sp>
    </p:spTree>
    <p:extLst>
      <p:ext uri="{BB962C8B-B14F-4D97-AF65-F5344CB8AC3E}">
        <p14:creationId xmlns:p14="http://schemas.microsoft.com/office/powerpoint/2010/main" val="311921556"/>
      </p:ext>
    </p:extLst>
  </p:cSld>
  <p:clrMapOvr>
    <a:masterClrMapping/>
  </p:clrMapOvr>
  <mc:AlternateContent xmlns:mc="http://schemas.openxmlformats.org/markup-compatibility/2006" xmlns:p14="http://schemas.microsoft.com/office/powerpoint/2010/main">
    <mc:Choice Requires="p14">
      <p:transition spd="slow" p14:dur="2000" advTm="33862"/>
    </mc:Choice>
    <mc:Fallback xmlns="">
      <p:transition spd="slow" advTm="33862"/>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3"/>
              </a:rPr>
              <a:t>http://www.cs.berkeley.edu/~</a:t>
            </a:r>
            <a:r>
              <a:rPr lang="en-US" dirty="0" smtClean="0">
                <a:hlinkClick r:id="rId3"/>
              </a:rPr>
              <a:t>devdatta/papers/LeastPrivileges.pdf</a:t>
            </a:r>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 y="1603427"/>
            <a:ext cx="8945199" cy="510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639046"/>
      </p:ext>
    </p:extLst>
  </p:cSld>
  <p:clrMapOvr>
    <a:masterClrMapping/>
  </p:clrMapOvr>
  <mc:AlternateContent xmlns:mc="http://schemas.openxmlformats.org/markup-compatibility/2006" xmlns:p14="http://schemas.microsoft.com/office/powerpoint/2010/main">
    <mc:Choice Requires="p14">
      <p:transition spd="slow" p14:dur="2000" advTm="39561"/>
    </mc:Choice>
    <mc:Fallback xmlns="">
      <p:transition spd="slow" advTm="39561"/>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334126"/>
            <a:ext cx="6449201" cy="830997"/>
          </a:xfrm>
          <a:prstGeom prst="rect">
            <a:avLst/>
          </a:prstGeom>
          <a:noFill/>
        </p:spPr>
        <p:txBody>
          <a:bodyPr wrap="none" rtlCol="0">
            <a:spAutoFit/>
          </a:bodyPr>
          <a:lstStyle/>
          <a:p>
            <a:r>
              <a:rPr lang="en-US" sz="4800" dirty="0" smtClean="0">
                <a:solidFill>
                  <a:srgbClr val="C00000"/>
                </a:solidFill>
                <a:latin typeface="Comic Sans MS" pitchFamily="66" charset="0"/>
              </a:rPr>
              <a:t>Hackers </a:t>
            </a:r>
            <a:r>
              <a:rPr lang="en-US" sz="4800" b="1" i="1" dirty="0" smtClean="0">
                <a:solidFill>
                  <a:srgbClr val="C00000"/>
                </a:solidFill>
                <a:latin typeface="Comic Sans MS" pitchFamily="66" charset="0"/>
              </a:rPr>
              <a:t>HATE</a:t>
            </a:r>
            <a:r>
              <a:rPr lang="en-US" sz="4800" b="1" dirty="0" smtClean="0">
                <a:solidFill>
                  <a:srgbClr val="C00000"/>
                </a:solidFill>
                <a:latin typeface="Comic Sans MS" pitchFamily="66" charset="0"/>
              </a:rPr>
              <a:t> </a:t>
            </a:r>
            <a:r>
              <a:rPr lang="en-US" sz="4800" dirty="0" smtClean="0">
                <a:solidFill>
                  <a:srgbClr val="C00000"/>
                </a:solidFill>
                <a:latin typeface="Comic Sans MS" pitchFamily="66" charset="0"/>
              </a:rPr>
              <a:t>Him!!!!</a:t>
            </a:r>
            <a:endParaRPr lang="en-US" sz="4800" dirty="0">
              <a:solidFill>
                <a:srgbClr val="C00000"/>
              </a:solidFill>
              <a:latin typeface="Comic Sans MS" pitchFamily="66" charset="0"/>
            </a:endParaRPr>
          </a:p>
        </p:txBody>
      </p:sp>
      <p:sp>
        <p:nvSpPr>
          <p:cNvPr id="5" name="TextBox 4"/>
          <p:cNvSpPr txBox="1"/>
          <p:nvPr/>
        </p:nvSpPr>
        <p:spPr>
          <a:xfrm>
            <a:off x="1066800" y="4876800"/>
            <a:ext cx="7682300" cy="1754326"/>
          </a:xfrm>
          <a:prstGeom prst="rect">
            <a:avLst/>
          </a:prstGeom>
          <a:noFill/>
        </p:spPr>
        <p:txBody>
          <a:bodyPr wrap="square" rtlCol="0">
            <a:spAutoFit/>
          </a:bodyPr>
          <a:lstStyle/>
          <a:p>
            <a:pPr algn="ctr"/>
            <a:r>
              <a:rPr lang="en-US" sz="3600" dirty="0" smtClean="0">
                <a:latin typeface="Comic Sans MS" pitchFamily="66" charset="0"/>
              </a:rPr>
              <a:t>Reduce your Trusted Computing Base by 95% with this one simple HTML5 trick!!!</a:t>
            </a:r>
            <a:endParaRPr lang="en-US" sz="3600" dirty="0">
              <a:latin typeface="Comic Sans MS" pitchFamily="66" charset="0"/>
            </a:endParaRPr>
          </a:p>
        </p:txBody>
      </p:sp>
      <p:pic>
        <p:nvPicPr>
          <p:cNvPr id="12290" name="Picture 2" descr="Devdatta Akha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500" y="12954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540261"/>
      </p:ext>
    </p:extLst>
  </p:cSld>
  <p:clrMapOvr>
    <a:masterClrMapping/>
  </p:clrMapOvr>
  <mc:AlternateContent xmlns:mc="http://schemas.openxmlformats.org/markup-compatibility/2006" xmlns:p14="http://schemas.microsoft.com/office/powerpoint/2010/main">
    <mc:Choice Requires="p14">
      <p:transition spd="slow" p14:dur="2000" advTm="45568"/>
    </mc:Choice>
    <mc:Fallback xmlns="">
      <p:transition spd="slow" advTm="45568"/>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HTML5</a:t>
            </a:r>
            <a:endParaRPr lang="en-US" dirty="0"/>
          </a:p>
        </p:txBody>
      </p:sp>
      <p:sp>
        <p:nvSpPr>
          <p:cNvPr id="3" name="Content Placeholder 2"/>
          <p:cNvSpPr>
            <a:spLocks noGrp="1"/>
          </p:cNvSpPr>
          <p:nvPr>
            <p:ph idx="1"/>
          </p:nvPr>
        </p:nvSpPr>
        <p:spPr/>
        <p:txBody>
          <a:bodyPr/>
          <a:lstStyle/>
          <a:p>
            <a:pPr marL="0" indent="0">
              <a:buNone/>
            </a:pPr>
            <a:r>
              <a:rPr lang="en-US" dirty="0" smtClean="0"/>
              <a:t>HTML5 and the Open Web Platform are improving the security of the Web ecosystem.</a:t>
            </a:r>
          </a:p>
          <a:p>
            <a:pPr marL="0" indent="0">
              <a:buNone/>
            </a:pPr>
            <a:endParaRPr lang="en-US" dirty="0"/>
          </a:p>
          <a:p>
            <a:pPr marL="0" indent="0">
              <a:buNone/>
            </a:pPr>
            <a:r>
              <a:rPr lang="en-US" dirty="0" smtClean="0"/>
              <a:t>Rich Web Apps are not new, and HTML5 offers big security improvements compared to the proprietary plugin technologies it’s actually replacing.</a:t>
            </a:r>
          </a:p>
          <a:p>
            <a:pPr lvl="1"/>
            <a:endParaRPr lang="en-US" dirty="0" smtClean="0"/>
          </a:p>
        </p:txBody>
      </p:sp>
    </p:spTree>
    <p:extLst>
      <p:ext uri="{BB962C8B-B14F-4D97-AF65-F5344CB8AC3E}">
        <p14:creationId xmlns:p14="http://schemas.microsoft.com/office/powerpoint/2010/main" val="2041363311"/>
      </p:ext>
    </p:extLst>
  </p:cSld>
  <p:clrMapOvr>
    <a:masterClrMapping/>
  </p:clrMapOvr>
  <mc:AlternateContent xmlns:mc="http://schemas.openxmlformats.org/markup-compatibility/2006" xmlns:p14="http://schemas.microsoft.com/office/powerpoint/2010/main">
    <mc:Choice Requires="p14">
      <p:transition spd="slow" p14:dur="2000" advTm="28371"/>
    </mc:Choice>
    <mc:Fallback xmlns="">
      <p:transition spd="slow" advTm="28371"/>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Script Injection</a:t>
            </a:r>
            <a:endParaRPr lang="en-US" dirty="0"/>
          </a:p>
        </p:txBody>
      </p:sp>
      <p:sp>
        <p:nvSpPr>
          <p:cNvPr id="3" name="Content Placeholder 2"/>
          <p:cNvSpPr>
            <a:spLocks noGrp="1"/>
          </p:cNvSpPr>
          <p:nvPr>
            <p:ph idx="1"/>
          </p:nvPr>
        </p:nvSpPr>
        <p:spPr/>
        <p:txBody>
          <a:bodyPr/>
          <a:lstStyle/>
          <a:p>
            <a:r>
              <a:rPr lang="en-US" dirty="0" smtClean="0"/>
              <a:t>Script Injection, aka XSS, can be a solved problem with proper application architecture and new client-side technologies.</a:t>
            </a:r>
          </a:p>
          <a:p>
            <a:endParaRPr lang="en-US" dirty="0"/>
          </a:p>
          <a:p>
            <a:r>
              <a:rPr lang="en-US" dirty="0" smtClean="0"/>
              <a:t>Avoid incomplete server-side simulation, solve it directly in the client environment:</a:t>
            </a:r>
          </a:p>
          <a:p>
            <a:pPr lvl="1"/>
            <a:r>
              <a:rPr lang="en-US" dirty="0" smtClean="0"/>
              <a:t>Content Security Policy</a:t>
            </a:r>
          </a:p>
          <a:p>
            <a:pPr lvl="1"/>
            <a:r>
              <a:rPr lang="en-US" dirty="0" smtClean="0"/>
              <a:t>HTML Templates</a:t>
            </a:r>
            <a:endParaRPr lang="en-US" dirty="0"/>
          </a:p>
        </p:txBody>
      </p:sp>
    </p:spTree>
    <p:extLst>
      <p:ext uri="{BB962C8B-B14F-4D97-AF65-F5344CB8AC3E}">
        <p14:creationId xmlns:p14="http://schemas.microsoft.com/office/powerpoint/2010/main" val="1638797820"/>
      </p:ext>
    </p:extLst>
  </p:cSld>
  <p:clrMapOvr>
    <a:masterClrMapping/>
  </p:clrMapOvr>
  <mc:AlternateContent xmlns:mc="http://schemas.openxmlformats.org/markup-compatibility/2006" xmlns:p14="http://schemas.microsoft.com/office/powerpoint/2010/main">
    <mc:Choice Requires="p14">
      <p:transition spd="slow" p14:dur="2000" advTm="29971"/>
    </mc:Choice>
    <mc:Fallback xmlns="">
      <p:transition spd="slow" advTm="29971"/>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Mashups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CORS to get (and validate) data, not code</a:t>
            </a:r>
          </a:p>
          <a:p>
            <a:r>
              <a:rPr lang="en-US" dirty="0" smtClean="0"/>
              <a:t>Use </a:t>
            </a:r>
            <a:r>
              <a:rPr lang="en-US" dirty="0" err="1" smtClean="0"/>
              <a:t>iframes</a:t>
            </a:r>
            <a:r>
              <a:rPr lang="en-US" dirty="0" smtClean="0"/>
              <a:t> and </a:t>
            </a:r>
            <a:r>
              <a:rPr lang="en-US" dirty="0" err="1" smtClean="0"/>
              <a:t>postMessage</a:t>
            </a:r>
            <a:r>
              <a:rPr lang="en-US" dirty="0" smtClean="0"/>
              <a:t> to isolate legacy mashup APIs</a:t>
            </a:r>
          </a:p>
          <a:p>
            <a:endParaRPr lang="en-US" dirty="0"/>
          </a:p>
          <a:p>
            <a:r>
              <a:rPr lang="en-US" dirty="0" smtClean="0"/>
              <a:t>Treat your own code like a mashup: Use the Same-Origin Policy as a powerful privilege separation technique for secure application architecture in HTML5</a:t>
            </a:r>
          </a:p>
          <a:p>
            <a:pPr marL="0" indent="0">
              <a:buNone/>
            </a:pPr>
            <a:endParaRPr lang="en-US" dirty="0" smtClean="0">
              <a:hlinkClick r:id="rId3"/>
            </a:endParaRPr>
          </a:p>
          <a:p>
            <a:pPr marL="0" indent="0">
              <a:buNone/>
            </a:pPr>
            <a:r>
              <a:rPr lang="en-US" dirty="0">
                <a:hlinkClick r:id="rId3"/>
              </a:rPr>
              <a:t> </a:t>
            </a:r>
            <a:r>
              <a:rPr lang="en-US" dirty="0" smtClean="0">
                <a:hlinkClick r:id="rId3"/>
              </a:rPr>
              <a:t>https</a:t>
            </a:r>
            <a:r>
              <a:rPr lang="en-US" dirty="0">
                <a:hlinkClick r:id="rId3"/>
              </a:rPr>
              <a:t>://</a:t>
            </a:r>
            <a:r>
              <a:rPr lang="en-US" dirty="0" smtClean="0">
                <a:hlinkClick r:id="rId3"/>
              </a:rPr>
              <a:t>github.com/devd/html5privsep</a:t>
            </a:r>
            <a:r>
              <a:rPr lang="en-US" dirty="0" smtClean="0"/>
              <a:t> </a:t>
            </a:r>
            <a:endParaRPr lang="en-US" dirty="0"/>
          </a:p>
        </p:txBody>
      </p:sp>
    </p:spTree>
    <p:extLst>
      <p:ext uri="{BB962C8B-B14F-4D97-AF65-F5344CB8AC3E}">
        <p14:creationId xmlns:p14="http://schemas.microsoft.com/office/powerpoint/2010/main" val="1689836362"/>
      </p:ext>
    </p:extLst>
  </p:cSld>
  <p:clrMapOvr>
    <a:masterClrMapping/>
  </p:clrMapOvr>
  <mc:AlternateContent xmlns:mc="http://schemas.openxmlformats.org/markup-compatibility/2006" xmlns:p14="http://schemas.microsoft.com/office/powerpoint/2010/main">
    <mc:Choice Requires="p14">
      <p:transition spd="slow" p14:dur="2000" advTm="31054"/>
    </mc:Choice>
    <mc:Fallback xmlns="">
      <p:transition spd="slow" advTm="31054"/>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 in WebAppSec WG:</a:t>
            </a:r>
            <a:endParaRPr lang="en-US" dirty="0"/>
          </a:p>
        </p:txBody>
      </p:sp>
      <p:sp>
        <p:nvSpPr>
          <p:cNvPr id="3" name="Content Placeholder 2"/>
          <p:cNvSpPr>
            <a:spLocks noGrp="1"/>
          </p:cNvSpPr>
          <p:nvPr>
            <p:ph idx="1"/>
          </p:nvPr>
        </p:nvSpPr>
        <p:spPr/>
        <p:txBody>
          <a:bodyPr>
            <a:normAutofit/>
          </a:bodyPr>
          <a:lstStyle/>
          <a:p>
            <a:r>
              <a:rPr lang="en-US" dirty="0" smtClean="0"/>
              <a:t>Content Security Policy 1.1 </a:t>
            </a:r>
          </a:p>
          <a:p>
            <a:r>
              <a:rPr lang="en-US" dirty="0" smtClean="0"/>
              <a:t>User Interface Security to Kill Clickjacking</a:t>
            </a:r>
            <a:endParaRPr lang="en-US" dirty="0"/>
          </a:p>
          <a:p>
            <a:r>
              <a:rPr lang="en-US" dirty="0" smtClean="0"/>
              <a:t>Sub-Resource Integrity </a:t>
            </a:r>
          </a:p>
          <a:p>
            <a:pPr lvl="1"/>
            <a:endParaRPr lang="en-US" u="sng" dirty="0" smtClean="0">
              <a:latin typeface="Consolas" pitchFamily="49" charset="0"/>
              <a:cs typeface="Consolas" pitchFamily="49" charset="0"/>
            </a:endParaRPr>
          </a:p>
          <a:p>
            <a:r>
              <a:rPr lang="en-US" dirty="0" smtClean="0">
                <a:cs typeface="Consolas" pitchFamily="49" charset="0"/>
              </a:rPr>
              <a:t>More important work underway in the Web Cryptography WG</a:t>
            </a:r>
            <a:endParaRPr lang="en-US" dirty="0">
              <a:cs typeface="Consolas" pitchFamily="49" charset="0"/>
            </a:endParaRPr>
          </a:p>
        </p:txBody>
      </p:sp>
    </p:spTree>
    <p:extLst>
      <p:ext uri="{BB962C8B-B14F-4D97-AF65-F5344CB8AC3E}">
        <p14:creationId xmlns:p14="http://schemas.microsoft.com/office/powerpoint/2010/main" val="541254826"/>
      </p:ext>
    </p:extLst>
  </p:cSld>
  <p:clrMapOvr>
    <a:masterClrMapping/>
  </p:clrMapOvr>
  <mc:AlternateContent xmlns:mc="http://schemas.openxmlformats.org/markup-compatibility/2006" xmlns:p14="http://schemas.microsoft.com/office/powerpoint/2010/main">
    <mc:Choice Requires="p14">
      <p:transition spd="slow" p14:dur="2000" advTm="65302"/>
    </mc:Choice>
    <mc:Fallback xmlns="">
      <p:transition spd="slow" advTm="6530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5878532"/>
          </a:xfrm>
          <a:prstGeom prst="rect">
            <a:avLst/>
          </a:prstGeom>
          <a:noFill/>
        </p:spPr>
        <p:txBody>
          <a:bodyPr wrap="square" rtlCol="0">
            <a:spAutoFit/>
          </a:bodyPr>
          <a:lstStyle/>
          <a:p>
            <a:r>
              <a:rPr lang="en-US" sz="4800" dirty="0" smtClean="0"/>
              <a:t>XSS in a nutshell:</a:t>
            </a:r>
          </a:p>
          <a:p>
            <a:endParaRPr lang="en-US" sz="4800" dirty="0"/>
          </a:p>
          <a:p>
            <a:r>
              <a:rPr lang="en-US" sz="4000" dirty="0" smtClean="0"/>
              <a:t>If somebody else’s code gets to run in your </a:t>
            </a:r>
            <a:r>
              <a:rPr lang="en-US" sz="4000" dirty="0" err="1" smtClean="0"/>
              <a:t>WebApp</a:t>
            </a:r>
            <a:r>
              <a:rPr lang="en-US" sz="4000" dirty="0" smtClean="0"/>
              <a:t>, it’s not your </a:t>
            </a:r>
            <a:r>
              <a:rPr lang="en-US" sz="4000" dirty="0" err="1" smtClean="0"/>
              <a:t>WebApp</a:t>
            </a:r>
            <a:r>
              <a:rPr lang="en-US" sz="4000" dirty="0" smtClean="0"/>
              <a:t> anymore.</a:t>
            </a:r>
          </a:p>
          <a:p>
            <a:endParaRPr lang="en-US" sz="4000" dirty="0"/>
          </a:p>
          <a:p>
            <a:r>
              <a:rPr lang="en-US" sz="4000" i="1" dirty="0" smtClean="0"/>
              <a:t>+ Same-Origin Policy </a:t>
            </a:r>
            <a:r>
              <a:rPr lang="en-US" sz="4000" dirty="0" smtClean="0"/>
              <a:t>= XSS anywhere on your domain is XSS everywhere on your domain.</a:t>
            </a:r>
            <a:endParaRPr lang="en-US" sz="4000" dirty="0"/>
          </a:p>
        </p:txBody>
      </p:sp>
    </p:spTree>
    <p:extLst>
      <p:ext uri="{BB962C8B-B14F-4D97-AF65-F5344CB8AC3E}">
        <p14:creationId xmlns:p14="http://schemas.microsoft.com/office/powerpoint/2010/main" val="3173647084"/>
      </p:ext>
    </p:extLst>
  </p:cSld>
  <p:clrMapOvr>
    <a:masterClrMapping/>
  </p:clrMapOvr>
  <mc:AlternateContent xmlns:mc="http://schemas.openxmlformats.org/markup-compatibility/2006" xmlns:p14="http://schemas.microsoft.com/office/powerpoint/2010/main">
    <mc:Choice Requires="p14">
      <p:transition spd="slow" p14:dur="2000" advTm="38917"/>
    </mc:Choice>
    <mc:Fallback xmlns="">
      <p:transition spd="slow" advTm="38917"/>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772400" cy="1470025"/>
          </a:xfrm>
        </p:spPr>
        <p:txBody>
          <a:bodyPr>
            <a:normAutofit fontScale="90000"/>
          </a:bodyPr>
          <a:lstStyle/>
          <a:p>
            <a:pPr lvl="1" algn="ctr" rtl="0">
              <a:spcBef>
                <a:spcPct val="0"/>
              </a:spcBef>
            </a:pPr>
            <a:r>
              <a:rPr lang="en-US" sz="3200" u="sng" dirty="0" smtClean="0">
                <a:latin typeface="Consolas" pitchFamily="49" charset="0"/>
                <a:cs typeface="Consolas" pitchFamily="49" charset="0"/>
                <a:hlinkClick r:id="rId3"/>
              </a:rPr>
              <a:t>public-webappsec-request@w3.org</a:t>
            </a:r>
            <a:r>
              <a:rPr lang="en-US" sz="3200" u="sng" dirty="0" smtClean="0">
                <a:latin typeface="Consolas" pitchFamily="49" charset="0"/>
                <a:cs typeface="Consolas" pitchFamily="49" charset="0"/>
              </a:rPr>
              <a:t/>
            </a:r>
            <a:br>
              <a:rPr lang="en-US" sz="3200" u="sng" dirty="0" smtClean="0">
                <a:latin typeface="Consolas" pitchFamily="49" charset="0"/>
                <a:cs typeface="Consolas" pitchFamily="49" charset="0"/>
              </a:rPr>
            </a:br>
            <a:r>
              <a:rPr lang="en-US" dirty="0" smtClean="0"/>
              <a:t/>
            </a:r>
            <a:br>
              <a:rPr lang="en-US" dirty="0" smtClean="0"/>
            </a:br>
            <a:r>
              <a:rPr lang="en-US" dirty="0" smtClean="0"/>
              <a:t/>
            </a:r>
            <a:br>
              <a:rPr lang="en-US" dirty="0" smtClean="0"/>
            </a:br>
            <a:r>
              <a:rPr lang="en-US" sz="4900" dirty="0" smtClean="0"/>
              <a:t>Thank you!  Questions?</a:t>
            </a:r>
            <a:endParaRPr lang="en-US" sz="4900" dirty="0"/>
          </a:p>
        </p:txBody>
      </p:sp>
      <p:sp>
        <p:nvSpPr>
          <p:cNvPr id="3" name="Subtitle 2"/>
          <p:cNvSpPr>
            <a:spLocks noGrp="1"/>
          </p:cNvSpPr>
          <p:nvPr>
            <p:ph type="subTitle" idx="1"/>
          </p:nvPr>
        </p:nvSpPr>
        <p:spPr>
          <a:xfrm>
            <a:off x="2057400" y="4495800"/>
            <a:ext cx="6400800" cy="1752600"/>
          </a:xfrm>
        </p:spPr>
        <p:txBody>
          <a:bodyPr/>
          <a:lstStyle/>
          <a:p>
            <a:r>
              <a:rPr lang="en-US" dirty="0" smtClean="0"/>
              <a:t>Brad Hill,  PayPal</a:t>
            </a:r>
          </a:p>
          <a:p>
            <a:r>
              <a:rPr lang="en-US" sz="2000" dirty="0" smtClean="0"/>
              <a:t>bhill@paypal-inc.com  @hillbrad</a:t>
            </a: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733798"/>
            <a:ext cx="33432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76600" y="5791200"/>
            <a:ext cx="5334000" cy="923330"/>
          </a:xfrm>
          <a:prstGeom prst="rect">
            <a:avLst/>
          </a:prstGeom>
        </p:spPr>
        <p:txBody>
          <a:bodyPr wrap="square">
            <a:spAutoFit/>
          </a:bodyPr>
          <a:lstStyle/>
          <a:p>
            <a:r>
              <a:rPr lang="en-US" b="1" dirty="0"/>
              <a:t>W3Conf:</a:t>
            </a:r>
            <a:r>
              <a:rPr lang="en-US" dirty="0"/>
              <a:t> Practical standards for web </a:t>
            </a:r>
            <a:r>
              <a:rPr lang="en-US" dirty="0" smtClean="0"/>
              <a:t>professionals</a:t>
            </a:r>
          </a:p>
          <a:p>
            <a:r>
              <a:rPr lang="en-US" dirty="0" smtClean="0"/>
              <a:t>21</a:t>
            </a:r>
            <a:r>
              <a:rPr lang="en-US" dirty="0"/>
              <a:t> -22 February 2013 </a:t>
            </a:r>
          </a:p>
          <a:p>
            <a:r>
              <a:rPr lang="en-US" dirty="0" smtClean="0"/>
              <a:t>San </a:t>
            </a:r>
            <a:r>
              <a:rPr lang="en-US" dirty="0"/>
              <a:t>Francisco</a:t>
            </a:r>
          </a:p>
        </p:txBody>
      </p:sp>
    </p:spTree>
    <p:extLst>
      <p:ext uri="{BB962C8B-B14F-4D97-AF65-F5344CB8AC3E}">
        <p14:creationId xmlns:p14="http://schemas.microsoft.com/office/powerpoint/2010/main" val="2993724862"/>
      </p:ext>
    </p:extLst>
  </p:cSld>
  <p:clrMapOvr>
    <a:masterClrMapping/>
  </p:clrMapOvr>
  <mc:AlternateContent xmlns:mc="http://schemas.openxmlformats.org/markup-compatibility/2006" xmlns:p14="http://schemas.microsoft.com/office/powerpoint/2010/main">
    <mc:Choice Requires="p14">
      <p:transition spd="slow" p14:dur="2000" advTm="408806"/>
    </mc:Choice>
    <mc:Fallback xmlns="">
      <p:transition spd="slow" advTm="40880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435" y="4343401"/>
            <a:ext cx="392756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5077481"/>
            <a:ext cx="5346335" cy="523220"/>
          </a:xfrm>
          <a:prstGeom prst="rect">
            <a:avLst/>
          </a:prstGeom>
          <a:noFill/>
        </p:spPr>
        <p:txBody>
          <a:bodyPr wrap="none" rtlCol="0">
            <a:spAutoFit/>
          </a:bodyPr>
          <a:lstStyle/>
          <a:p>
            <a:r>
              <a:rPr lang="en-US" sz="2800" dirty="0" smtClean="0">
                <a:latin typeface="Comic Sans MS" pitchFamily="66" charset="0"/>
              </a:rPr>
              <a:t>“HTML5 broke my XSS filter!”</a:t>
            </a:r>
            <a:endParaRPr lang="en-US" sz="2800" dirty="0">
              <a:latin typeface="Comic Sans MS" pitchFamily="66" charset="0"/>
            </a:endParaRPr>
          </a:p>
        </p:txBody>
      </p:sp>
      <p:sp>
        <p:nvSpPr>
          <p:cNvPr id="4" name="Title 3"/>
          <p:cNvSpPr>
            <a:spLocks noGrp="1"/>
          </p:cNvSpPr>
          <p:nvPr>
            <p:ph type="title"/>
          </p:nvPr>
        </p:nvSpPr>
        <p:spPr/>
        <p:txBody>
          <a:bodyPr/>
          <a:lstStyle/>
          <a:p>
            <a:r>
              <a:rPr lang="en-US" dirty="0" smtClean="0"/>
              <a:t>Current defenses:</a:t>
            </a:r>
            <a:endParaRPr lang="en-US" dirty="0"/>
          </a:p>
        </p:txBody>
      </p:sp>
      <p:sp>
        <p:nvSpPr>
          <p:cNvPr id="5" name="Content Placeholder 4"/>
          <p:cNvSpPr>
            <a:spLocks noGrp="1"/>
          </p:cNvSpPr>
          <p:nvPr>
            <p:ph idx="1"/>
          </p:nvPr>
        </p:nvSpPr>
        <p:spPr>
          <a:xfrm>
            <a:off x="457200" y="1600200"/>
            <a:ext cx="8382000" cy="4525963"/>
          </a:xfrm>
        </p:spPr>
        <p:txBody>
          <a:bodyPr/>
          <a:lstStyle/>
          <a:p>
            <a:r>
              <a:rPr lang="en-US" dirty="0" smtClean="0"/>
              <a:t>Input filtering</a:t>
            </a:r>
          </a:p>
          <a:p>
            <a:pPr lvl="1"/>
            <a:r>
              <a:rPr lang="en-US" dirty="0" smtClean="0"/>
              <a:t>Strip dangerous characters and tags from user data</a:t>
            </a:r>
          </a:p>
          <a:p>
            <a:endParaRPr lang="en-US" dirty="0" smtClean="0"/>
          </a:p>
          <a:p>
            <a:r>
              <a:rPr lang="en-US" dirty="0" smtClean="0"/>
              <a:t>Output encoding</a:t>
            </a:r>
          </a:p>
          <a:p>
            <a:pPr lvl="1"/>
            <a:r>
              <a:rPr lang="en-US" dirty="0" smtClean="0"/>
              <a:t>Encode user data so it isn’t treated as markup</a:t>
            </a:r>
            <a:endParaRPr lang="en-US" dirty="0"/>
          </a:p>
        </p:txBody>
      </p:sp>
    </p:spTree>
    <p:extLst>
      <p:ext uri="{BB962C8B-B14F-4D97-AF65-F5344CB8AC3E}">
        <p14:creationId xmlns:p14="http://schemas.microsoft.com/office/powerpoint/2010/main" val="2080890863"/>
      </p:ext>
    </p:extLst>
  </p:cSld>
  <p:clrMapOvr>
    <a:masterClrMapping/>
  </p:clrMapOvr>
  <mc:AlternateContent xmlns:mc="http://schemas.openxmlformats.org/markup-compatibility/2006" xmlns:p14="http://schemas.microsoft.com/office/powerpoint/2010/main">
    <mc:Choice Requires="p14">
      <p:transition spd="slow" p14:dur="2000" advTm="40304"/>
    </mc:Choice>
    <mc:Fallback xmlns="">
      <p:transition spd="slow" advTm="4030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207" y="1295400"/>
            <a:ext cx="7712111" cy="3416320"/>
          </a:xfrm>
          <a:prstGeom prst="rect">
            <a:avLst/>
          </a:prstGeom>
          <a:noFill/>
        </p:spPr>
        <p:txBody>
          <a:bodyPr wrap="none" rtlCol="0">
            <a:spAutoFit/>
          </a:bodyPr>
          <a:lstStyle/>
          <a:p>
            <a:pPr algn="ctr"/>
            <a:r>
              <a:rPr lang="en-US" sz="4000" dirty="0" smtClean="0"/>
              <a:t>YES.</a:t>
            </a:r>
          </a:p>
          <a:p>
            <a:pPr algn="ctr"/>
            <a:endParaRPr lang="en-US" sz="4000" dirty="0"/>
          </a:p>
          <a:p>
            <a:pPr algn="ctr"/>
            <a:r>
              <a:rPr lang="en-US" sz="2400" dirty="0" smtClean="0"/>
              <a:t>html5sec.org lists a dozen new XSS vectors</a:t>
            </a:r>
          </a:p>
          <a:p>
            <a:pPr algn="ctr"/>
            <a:r>
              <a:rPr lang="en-US" sz="2400" dirty="0" smtClean="0"/>
              <a:t>in new tags and attributes in HTML5.</a:t>
            </a:r>
          </a:p>
          <a:p>
            <a:endParaRPr lang="en-US" sz="4000" dirty="0"/>
          </a:p>
          <a:p>
            <a:pPr algn="ctr"/>
            <a:r>
              <a:rPr lang="en-US" sz="4000" dirty="0" smtClean="0"/>
              <a:t>But your filter was already broken</a:t>
            </a:r>
            <a:r>
              <a:rPr lang="en-US" sz="3200" dirty="0" smtClean="0"/>
              <a:t>.</a:t>
            </a:r>
            <a:endParaRPr lang="en-US" sz="3200" dirty="0"/>
          </a:p>
        </p:txBody>
      </p:sp>
    </p:spTree>
    <p:extLst>
      <p:ext uri="{BB962C8B-B14F-4D97-AF65-F5344CB8AC3E}">
        <p14:creationId xmlns:p14="http://schemas.microsoft.com/office/powerpoint/2010/main" val="3489973080"/>
      </p:ext>
    </p:extLst>
  </p:cSld>
  <p:clrMapOvr>
    <a:masterClrMapping/>
  </p:clrMapOvr>
  <mc:AlternateContent xmlns:mc="http://schemas.openxmlformats.org/markup-compatibility/2006" xmlns:p14="http://schemas.microsoft.com/office/powerpoint/2010/main">
    <mc:Choice Requires="p14">
      <p:transition spd="slow" p14:dur="2000" advTm="25566"/>
    </mc:Choice>
    <mc:Fallback xmlns="">
      <p:transition spd="slow" advTm="2556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924800" cy="4832092"/>
          </a:xfrm>
          <a:prstGeom prst="rect">
            <a:avLst/>
          </a:prstGeom>
        </p:spPr>
        <p:txBody>
          <a:bodyPr wrap="square">
            <a:spAutoFit/>
          </a:bodyPr>
          <a:lstStyle/>
          <a:p>
            <a:r>
              <a:rPr lang="en-US" sz="4400" dirty="0" smtClean="0">
                <a:latin typeface="Arial Unicode MS" pitchFamily="34" charset="-128"/>
                <a:ea typeface="Arial Unicode MS" pitchFamily="34" charset="-128"/>
                <a:cs typeface="Arial Unicode MS" pitchFamily="34" charset="-128"/>
              </a:rPr>
              <a:t>&lt;/a/style='-=\a&amp;#x5c;b </a:t>
            </a:r>
            <a:r>
              <a:rPr lang="en-US" sz="4400" dirty="0" err="1" smtClean="0">
                <a:latin typeface="Arial Unicode MS" pitchFamily="34" charset="-128"/>
                <a:ea typeface="Arial Unicode MS" pitchFamily="34" charset="-128"/>
                <a:cs typeface="Arial Unicode MS" pitchFamily="34" charset="-128"/>
              </a:rPr>
              <a:t>expr</a:t>
            </a:r>
            <a:r>
              <a:rPr lang="en-US" sz="4400" dirty="0" smtClean="0">
                <a:latin typeface="Arial Unicode MS" pitchFamily="34" charset="-128"/>
                <a:ea typeface="Arial Unicode MS" pitchFamily="34" charset="-128"/>
                <a:cs typeface="Arial Unicode MS" pitchFamily="34" charset="-128"/>
              </a:rPr>
              <a:t>\65 </a:t>
            </a:r>
            <a:r>
              <a:rPr lang="en-US" sz="4400" dirty="0" err="1" smtClean="0">
                <a:latin typeface="Arial Unicode MS" pitchFamily="34" charset="-128"/>
                <a:ea typeface="Arial Unicode MS" pitchFamily="34" charset="-128"/>
                <a:cs typeface="Arial Unicode MS" pitchFamily="34" charset="-128"/>
              </a:rPr>
              <a:t>ss</a:t>
            </a:r>
            <a:r>
              <a:rPr lang="en-US" sz="4400" dirty="0" smtClean="0">
                <a:latin typeface="Arial Unicode MS" pitchFamily="34" charset="-128"/>
                <a:ea typeface="Arial Unicode MS" pitchFamily="34" charset="-128"/>
                <a:cs typeface="Arial Unicode MS" pitchFamily="34" charset="-128"/>
              </a:rPr>
              <a:t>/* \&amp;#x2a/ion(URL='</a:t>
            </a:r>
            <a:r>
              <a:rPr lang="en-US" sz="4400" dirty="0" err="1" smtClean="0">
                <a:latin typeface="Arial Unicode MS" pitchFamily="34" charset="-128"/>
                <a:ea typeface="Arial Unicode MS" pitchFamily="34" charset="-128"/>
                <a:cs typeface="Arial Unicode MS" pitchFamily="34" charset="-128"/>
              </a:rPr>
              <a:t>javascript</a:t>
            </a:r>
            <a:r>
              <a:rPr lang="en-US" sz="4400" dirty="0" smtClean="0">
                <a:latin typeface="Arial Unicode MS" pitchFamily="34" charset="-128"/>
                <a:ea typeface="Arial Unicode MS" pitchFamily="34" charset="-128"/>
                <a:cs typeface="Arial Unicode MS" pitchFamily="34" charset="-128"/>
              </a:rPr>
              <a:t>:&amp;#x25;5cu0&amp;#48; 64ocum&amp;#x25;5cu0&amp;#48;64ocum&amp;#x25;5cu0&amp;#48;65nt.writ&amp;#x25;5cu0&amp;#48;65(1)' )'&gt;</a:t>
            </a:r>
            <a:endParaRPr lang="en-US" sz="44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267789027"/>
      </p:ext>
    </p:extLst>
  </p:cSld>
  <p:clrMapOvr>
    <a:masterClrMapping/>
  </p:clrMapOvr>
  <mc:AlternateContent xmlns:mc="http://schemas.openxmlformats.org/markup-compatibility/2006" xmlns:p14="http://schemas.microsoft.com/office/powerpoint/2010/main">
    <mc:Choice Requires="p14">
      <p:transition spd="slow" p14:dur="2000" advTm="5891"/>
    </mc:Choice>
    <mc:Fallback xmlns="">
      <p:transition spd="slow" advTm="589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3.7|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6492</TotalTime>
  <Words>4224</Words>
  <Application>Microsoft Office PowerPoint</Application>
  <PresentationFormat>On-screen Show (4:3)</PresentationFormat>
  <Paragraphs>439</Paragraphs>
  <Slides>60</Slides>
  <Notes>54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HTML5 Security Realities</vt:lpstr>
      <vt:lpstr>PowerPoint Presentation</vt:lpstr>
      <vt:lpstr>In the next 30 minutes:</vt:lpstr>
      <vt:lpstr>PowerPoint Presentation</vt:lpstr>
      <vt:lpstr>PowerPoint Presentation</vt:lpstr>
      <vt:lpstr>PowerPoint Presentation</vt:lpstr>
      <vt:lpstr>Current defenses:</vt:lpstr>
      <vt:lpstr>PowerPoint Presentation</vt:lpstr>
      <vt:lpstr>PowerPoint Presentation</vt:lpstr>
      <vt:lpstr>PowerPoint Presentation</vt:lpstr>
      <vt:lpstr>PowerPoint Presentation</vt:lpstr>
      <vt:lpstr>XSS Filters Were Doomed</vt:lpstr>
      <vt:lpstr>PowerPoint Presentation</vt:lpstr>
      <vt:lpstr>PowerPoint Presentation</vt:lpstr>
      <vt:lpstr>PowerPoint Presentation</vt:lpstr>
      <vt:lpstr>PowerPoint Presentation</vt:lpstr>
      <vt:lpstr>PowerPoint Presentation</vt:lpstr>
      <vt:lpstr>Back to Solving Script Injection</vt:lpstr>
      <vt:lpstr>New and Better Anti-XSS Approaches</vt:lpstr>
      <vt:lpstr>Content Security Policy</vt:lpstr>
      <vt:lpstr>PowerPoint Presentation</vt:lpstr>
      <vt:lpstr>PowerPoint Presentation</vt:lpstr>
      <vt:lpstr>Content Security Policy 1.0</vt:lpstr>
      <vt:lpstr>The catch…</vt:lpstr>
      <vt:lpstr>PowerPoint Presentation</vt:lpstr>
      <vt:lpstr>PowerPoint Presentation</vt:lpstr>
      <vt:lpstr>Coming soon in CSP 1.1</vt:lpstr>
      <vt:lpstr>Templating</vt:lpstr>
      <vt:lpstr>HTML Templates</vt:lpstr>
      <vt:lpstr>PowerPoint Presentation</vt:lpstr>
      <vt:lpstr>PowerPoint Presentation</vt:lpstr>
      <vt:lpstr>PowerPoint Presentation</vt:lpstr>
      <vt:lpstr>Flash, with crossdomain.xml</vt:lpstr>
      <vt:lpstr>PowerPoint Presentation</vt:lpstr>
      <vt:lpstr>PowerPoint Presentation</vt:lpstr>
      <vt:lpstr>I can’t use Flash on iOS anyway…  What about HTML-only methods?</vt:lpstr>
      <vt:lpstr>PowerPoint Presentation</vt:lpstr>
      <vt:lpstr>AKA – “JSONP”</vt:lpstr>
      <vt:lpstr>PowerPoint Presentation</vt:lpstr>
      <vt:lpstr>PowerPoint Presentation</vt:lpstr>
      <vt:lpstr>PowerPoint Presentation</vt:lpstr>
      <vt:lpstr>PowerPoint Presentation</vt:lpstr>
      <vt:lpstr>PowerPoint Presentation</vt:lpstr>
      <vt:lpstr>Cross-Origin Resource Sharing (CORS)</vt:lpstr>
      <vt:lpstr>CORS Client Example</vt:lpstr>
      <vt:lpstr>The difference:</vt:lpstr>
      <vt:lpstr>What about the * in CORS?</vt:lpstr>
      <vt:lpstr>What if you need data from somebody who doesn’t publish a CORS API?</vt:lpstr>
      <vt:lpstr>PowerPoint Presentation</vt:lpstr>
      <vt:lpstr>trusted.mydomain.com/foo.html</vt:lpstr>
      <vt:lpstr>integration.mydomain.com/wrapLogin.html</vt:lpstr>
      <vt:lpstr>trusted.mydomain.com/foo.html</vt:lpstr>
      <vt:lpstr>But wait, there’s more!  What if you do this to your own code?</vt:lpstr>
      <vt:lpstr>http://www.cs.berkeley.edu/~devdatta/papers/LeastPrivileges.pdf</vt:lpstr>
      <vt:lpstr>PowerPoint Presentation</vt:lpstr>
      <vt:lpstr>Summary: HTML5</vt:lpstr>
      <vt:lpstr>Summary: Script Injection</vt:lpstr>
      <vt:lpstr>Summary: Mashups</vt:lpstr>
      <vt:lpstr>Ongoing work in WebAppSec WG:</vt:lpstr>
      <vt:lpstr>public-webappsec-request@w3.org   Thank you!  Questions?</vt:lpstr>
    </vt:vector>
  </TitlesOfParts>
  <Company>eBay,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HTML5 Security Realities</dc:title>
  <dc:creator>Hill, Brad</dc:creator>
  <cp:lastModifiedBy>Hill, Brad</cp:lastModifiedBy>
  <cp:revision>95</cp:revision>
  <dcterms:created xsi:type="dcterms:W3CDTF">2013-02-18T18:36:04Z</dcterms:created>
  <dcterms:modified xsi:type="dcterms:W3CDTF">2013-02-26T20:57:55Z</dcterms:modified>
</cp:coreProperties>
</file>