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433" r:id="rId2"/>
    <p:sldId id="565" r:id="rId3"/>
    <p:sldId id="622" r:id="rId4"/>
    <p:sldId id="596" r:id="rId5"/>
    <p:sldId id="600" r:id="rId6"/>
    <p:sldId id="594" r:id="rId7"/>
    <p:sldId id="602" r:id="rId8"/>
    <p:sldId id="601" r:id="rId9"/>
    <p:sldId id="606" r:id="rId10"/>
    <p:sldId id="627" r:id="rId11"/>
    <p:sldId id="582" r:id="rId12"/>
    <p:sldId id="605" r:id="rId13"/>
    <p:sldId id="608" r:id="rId14"/>
    <p:sldId id="607" r:id="rId15"/>
    <p:sldId id="625" r:id="rId16"/>
    <p:sldId id="580" r:id="rId17"/>
    <p:sldId id="610" r:id="rId18"/>
    <p:sldId id="614" r:id="rId19"/>
    <p:sldId id="613" r:id="rId20"/>
    <p:sldId id="626" r:id="rId21"/>
    <p:sldId id="619" r:id="rId22"/>
    <p:sldId id="624" r:id="rId23"/>
    <p:sldId id="620" r:id="rId24"/>
    <p:sldId id="623" r:id="rId25"/>
    <p:sldId id="618" r:id="rId26"/>
    <p:sldId id="617" r:id="rId27"/>
    <p:sldId id="52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005A9C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F00"/>
    <a:srgbClr val="005A9C"/>
    <a:srgbClr val="EBF6FF"/>
    <a:srgbClr val="FFFAF5"/>
    <a:srgbClr val="EDF6F7"/>
    <a:srgbClr val="FFCCCC"/>
    <a:srgbClr val="CC66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4" autoAdjust="0"/>
    <p:restoredTop sz="36523" autoAdjust="0"/>
  </p:normalViewPr>
  <p:slideViewPr>
    <p:cSldViewPr snapToObjects="1" showGuides="1">
      <p:cViewPr varScale="1">
        <p:scale>
          <a:sx n="19" d="100"/>
          <a:sy n="19" d="100"/>
        </p:scale>
        <p:origin x="-1448" y="-64"/>
      </p:cViewPr>
      <p:guideLst>
        <p:guide orient="horz" pos="1616"/>
        <p:guide pos="1451"/>
      </p:guideLst>
    </p:cSldViewPr>
  </p:slideViewPr>
  <p:outlineViewPr>
    <p:cViewPr>
      <p:scale>
        <a:sx n="33" d="100"/>
        <a:sy n="33" d="100"/>
      </p:scale>
      <p:origin x="272" y="6606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224"/>
    </p:cViewPr>
  </p:sorterViewPr>
  <p:notesViewPr>
    <p:cSldViewPr snapToObjects="1" showGuides="1">
      <p:cViewPr varScale="1">
        <p:scale>
          <a:sx n="47" d="100"/>
          <a:sy n="47" d="100"/>
        </p:scale>
        <p:origin x="-1416" y="-6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AC1FC8-AE42-4643-8FEF-27C75CD49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See </a:t>
            </a:r>
            <a:r>
              <a:rPr lang="en-US" smtClean="0"/>
              <a:t>www.w3.org/WAI/presentations/bcase/</a:t>
            </a:r>
            <a:endParaRPr lang="en-US">
              <a:solidFill>
                <a:srgbClr val="000000"/>
              </a:solidFill>
              <a:ea typeface="ＭＳ 明朝" pitchFamily="49" charset="-128"/>
              <a:cs typeface="Helvetica"/>
            </a:endParaRPr>
          </a:p>
        </p:txBody>
      </p:sp>
      <p:sp>
        <p:nvSpPr>
          <p:cNvPr id="368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5425" y="323850"/>
            <a:ext cx="4248150" cy="2735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3203575"/>
            <a:ext cx="6858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760913" y="0"/>
            <a:ext cx="209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D2BCA6-0802-4B89-B37A-6300FF6132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demos/bad/draft/2009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381AF-7743-48FE-A7CB-E3A3B0224F7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[NOTES SECTION This is where the important information is: for each slide.]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---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Note to presenters: </a:t>
            </a:r>
            <a:r>
              <a:rPr lang="en-US" b="1" dirty="0" smtClean="0">
                <a:cs typeface="Arial" charset="0"/>
              </a:rPr>
              <a:t>Please read carefully the </a:t>
            </a:r>
            <a:r>
              <a:rPr lang="en-US" b="1" i="1" dirty="0" smtClean="0">
                <a:cs typeface="Arial" charset="0"/>
              </a:rPr>
              <a:t>Instructions for the "Web Accessibility is Smart Business" Presentation </a:t>
            </a:r>
            <a:r>
              <a:rPr lang="en-US" b="1" dirty="0" smtClean="0">
                <a:cs typeface="Arial" charset="0"/>
              </a:rPr>
              <a:t>at </a:t>
            </a:r>
            <a:r>
              <a:rPr lang="en-US" dirty="0" smtClean="0">
                <a:cs typeface="Arial" charset="0"/>
              </a:rPr>
              <a:t>www.w3.org/WAI/presentations/bcase/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For example: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[image 1:] Carl uses a </a:t>
            </a:r>
            <a:r>
              <a:rPr lang="en-US" dirty="0" err="1" smtClean="0">
                <a:cs typeface="Arial" charset="0"/>
              </a:rPr>
              <a:t>mouthstick</a:t>
            </a:r>
            <a:r>
              <a:rPr lang="en-US" dirty="0" smtClean="0">
                <a:cs typeface="Arial" charset="0"/>
              </a:rPr>
              <a:t> to type. His arms don’t work because of polio. Carl can use accessible websites without a mouse.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[image 2:] Accessibility also makes it possible for people to use websites effectively without a keyboard. Websites that are accessible work better on mobile devices.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Accessible websites are coded well and therefore will work better with emerging technologies.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[image 3:] Accessible websites work better for new web users, and for infrequent web users.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Accessible website work better for people who are not fluent in the language of the website, and for people of low literacy.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[image 4:] Accessible website work better for people with older hardware, software, and web technologies.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Accessible website work better for people with low bandwidth connections. Low bandwidth and expensive bandwidth is a major factor for many users throughout the world, including in remote areas of developed countries.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[image 5:] Accessible websites work better for people who break their arms, lose their glasses, or have other “temporary disabilities”.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Disabilities can be caused by illness, accident, or disease, and everyone is subject to these throughout their lives.</a:t>
            </a:r>
          </a:p>
          <a:p>
            <a:pPr>
              <a:spcBef>
                <a:spcPts val="1000"/>
              </a:spcBef>
            </a:pPr>
            <a:endParaRPr lang="en-US" dirty="0" smtClean="0">
              <a:cs typeface="Arial" charset="0"/>
            </a:endParaRPr>
          </a:p>
          <a:p>
            <a:pPr>
              <a:spcBef>
                <a:spcPts val="1000"/>
              </a:spcBef>
            </a:pPr>
            <a:r>
              <a:rPr lang="en-US" b="1" dirty="0" smtClean="0">
                <a:cs typeface="Arial" charset="0"/>
              </a:rPr>
              <a:t>Accessibility reaches these users.</a:t>
            </a:r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---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See “Web Content Accessibility and Mobile Web: Making a Web Site Accessible Both for People with Disabilities and for Mobile Devices” at http://www.w3.org/WAI/mobile/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Arial" charset="0"/>
              </a:rPr>
              <a:t>Visual note: The slide title is hidden off the slide. It’s there to help presenters, but is not visible to the audience.</a:t>
            </a:r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Note to presenters: Include </a:t>
            </a:r>
            <a:r>
              <a:rPr lang="en-US" dirty="0" smtClean="0">
                <a:cs typeface="Arial" charset="0"/>
              </a:rPr>
              <a:t>http://www.w3.org/WAI/mobile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 in your handout or other form of providing additional information to attendees.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Note to presenters: Consider including statistics relevant to your audience; for example, people may be surprised at the number of people with limited bandwidth in their own country.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Image descriptions &amp; copyrights &amp; permissions: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Image 1: Person typing with stick in mouth. Copyright 2000 Shawn Lawton Henry.</a:t>
            </a:r>
            <a:r>
              <a:rPr lang="en-US" dirty="0" smtClean="0">
                <a:cs typeface="Arial" charset="0"/>
              </a:rPr>
              <a:t> Permission granted to use for web accessibility presentations, provided you include the copyright notice.</a:t>
            </a:r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Image 2: Fingernails,</a:t>
            </a:r>
            <a:r>
              <a:rPr lang="en-US" baseline="0" dirty="0" smtClean="0">
                <a:solidFill>
                  <a:schemeClr val="accent2"/>
                </a:solidFill>
                <a:cs typeface="Arial" charset="0"/>
              </a:rPr>
              <a:t> stylus, coffee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http://www.flickr.com/photos/29881930@N00/2085854035/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Image 3: Kids using stylus on mobile phone. http://www.flickr.com/photos/padday/1477982441/in/photostream/</a:t>
            </a:r>
          </a:p>
          <a:p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Image 4: Adults and boy in remote area with old mobile phone.</a:t>
            </a:r>
            <a:r>
              <a:rPr lang="en-US" baseline="0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Ken Banks, kiwanja.net,</a:t>
            </a:r>
            <a:r>
              <a:rPr lang="en-US" baseline="0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http://www.flickr.com/photos/kiwanja/3170261536/</a:t>
            </a:r>
          </a:p>
          <a:p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Image 5: Person at computer with arm in a sling. Copyright 2000 Shawn Lawton Henry.</a:t>
            </a:r>
            <a:r>
              <a:rPr lang="en-US" dirty="0" smtClean="0">
                <a:cs typeface="Arial" charset="0"/>
              </a:rPr>
              <a:t> Permission granted to use for web accessibility presentations, provided you include the copyright notice.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 </a:t>
            </a:r>
          </a:p>
          <a:p>
            <a:endParaRPr lang="en-GB" dirty="0" smtClean="0">
              <a:cs typeface="Arial" charset="0"/>
            </a:endParaRPr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18667-FDED-49B9-B3AC-B9295820A58B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[@@later change to match new at a glance]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Accessibility increases usability for all your potential users. Let’s look at some accessibility guidelines from the </a:t>
            </a:r>
            <a:r>
              <a:rPr lang="en-US" dirty="0" smtClean="0">
                <a:solidFill>
                  <a:srgbClr val="9C2F00"/>
                </a:solidFill>
                <a:cs typeface="Arial" charset="0"/>
              </a:rPr>
              <a:t>Web Content Accessibility Guidelines 2.0. </a:t>
            </a:r>
            <a:r>
              <a:rPr lang="en-US" i="1" dirty="0" smtClean="0">
                <a:solidFill>
                  <a:srgbClr val="9C2F00"/>
                </a:solidFill>
                <a:cs typeface="Arial" charset="0"/>
              </a:rPr>
              <a:t>[read slide]</a:t>
            </a:r>
            <a:endParaRPr lang="en-US" i="0" dirty="0" smtClean="0">
              <a:solidFill>
                <a:srgbClr val="9C2F00"/>
              </a:solidFill>
              <a:cs typeface="Arial" charset="0"/>
            </a:endParaRPr>
          </a:p>
          <a:p>
            <a:endParaRPr lang="en-US" i="0" dirty="0" smtClean="0">
              <a:solidFill>
                <a:srgbClr val="9C2F00"/>
              </a:solidFill>
              <a:cs typeface="Arial" charset="0"/>
            </a:endParaRPr>
          </a:p>
          <a:p>
            <a:r>
              <a:rPr lang="en-US" i="0" dirty="0" smtClean="0">
                <a:solidFill>
                  <a:srgbClr val="9C2F00"/>
                </a:solidFill>
                <a:cs typeface="Arial" charset="0"/>
              </a:rPr>
              <a:t>“Power users” after often</a:t>
            </a:r>
            <a:r>
              <a:rPr lang="en-US" i="0" baseline="0" dirty="0" smtClean="0">
                <a:solidFill>
                  <a:srgbClr val="9C2F00"/>
                </a:solidFill>
                <a:cs typeface="Arial" charset="0"/>
              </a:rPr>
              <a:t> faster using keyboard shortcuts instead of the mouse. </a:t>
            </a:r>
            <a:r>
              <a:rPr lang="en-US" i="0" dirty="0" smtClean="0">
                <a:solidFill>
                  <a:srgbClr val="9C2F00"/>
                </a:solidFill>
                <a:cs typeface="Arial" charset="0"/>
              </a:rPr>
              <a:t>Many older users with limited fine motor control have difficulty using</a:t>
            </a:r>
            <a:r>
              <a:rPr lang="en-US" i="0" baseline="0" dirty="0" smtClean="0">
                <a:solidFill>
                  <a:srgbClr val="9C2F00"/>
                </a:solidFill>
                <a:cs typeface="Arial" charset="0"/>
              </a:rPr>
              <a:t> a mouse</a:t>
            </a:r>
            <a:r>
              <a:rPr lang="en-US" i="0" dirty="0" smtClean="0">
                <a:solidFill>
                  <a:srgbClr val="9C2F00"/>
                </a:solidFill>
                <a:cs typeface="Arial" charset="0"/>
              </a:rPr>
              <a:t>. And speech input is usually more effective with keyboard commands.</a:t>
            </a:r>
          </a:p>
          <a:p>
            <a:endParaRPr lang="en-US" i="0" dirty="0" smtClean="0">
              <a:solidFill>
                <a:srgbClr val="9C2F00"/>
              </a:solidFill>
              <a:cs typeface="Arial" charset="0"/>
            </a:endParaRPr>
          </a:p>
          <a:p>
            <a:r>
              <a:rPr lang="en-US" i="0" dirty="0" smtClean="0">
                <a:solidFill>
                  <a:srgbClr val="9C2F00"/>
                </a:solidFill>
                <a:cs typeface="Arial" charset="0"/>
              </a:rPr>
              <a:t>All of these guidelines</a:t>
            </a:r>
            <a:r>
              <a:rPr lang="en-US" i="0" baseline="0" dirty="0" smtClean="0">
                <a:solidFill>
                  <a:srgbClr val="9C2F00"/>
                </a:solidFill>
                <a:cs typeface="Arial" charset="0"/>
              </a:rPr>
              <a:t> </a:t>
            </a:r>
            <a:r>
              <a:rPr lang="en-US" i="0" dirty="0" smtClean="0">
                <a:solidFill>
                  <a:srgbClr val="9C2F00"/>
                </a:solidFill>
                <a:cs typeface="Arial" charset="0"/>
              </a:rPr>
              <a:t>makes website</a:t>
            </a:r>
            <a:r>
              <a:rPr lang="en-US" dirty="0" smtClean="0">
                <a:solidFill>
                  <a:srgbClr val="9C2F00"/>
                </a:solidFill>
                <a:cs typeface="Arial" charset="0"/>
              </a:rPr>
              <a:t> work better specifically for people with disabilities. And they also improve usability for all users, including those without disabilities.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Note to presenters: For short presentations, it might be good to cut this slide.</a:t>
            </a:r>
            <a:endParaRPr lang="en-GB" dirty="0" smtClean="0">
              <a:cs typeface="Arial" charset="0"/>
            </a:endParaRPr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C6F82-5806-4BE5-8F06-4817A132EA3E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9155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B8BDF-0FB6-4A80-A1B6-1733717484EB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cs typeface="Arial" charset="0"/>
              </a:rPr>
              <a:t>Because of all the users accessibility reaches, it is smart business.</a:t>
            </a:r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smtClean="0">
                <a:solidFill>
                  <a:schemeClr val="accent2"/>
                </a:solidFill>
                <a:cs typeface="Arial" charset="0"/>
              </a:rPr>
              <a:t>Let’s look at a specific example of how accessibility makes websites better.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A basic accessibility requirement is to provide a text alternative for images, buttons, audio, and other non-text content. The text is in the web page code so you usually don’t see it.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In some browsers, you can see the alt text when you hover over an image.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Perhaps you once used the web with a mobile phone that did not display images and so you relied</a:t>
            </a:r>
            <a:r>
              <a:rPr lang="en-US" baseline="0" dirty="0" smtClean="0">
                <a:cs typeface="Arial" charset="0"/>
              </a:rPr>
              <a:t> on the a</a:t>
            </a:r>
            <a:r>
              <a:rPr lang="en-US" dirty="0" smtClean="0">
                <a:cs typeface="Arial" charset="0"/>
              </a:rPr>
              <a:t>lt text. </a:t>
            </a:r>
            <a:r>
              <a:rPr lang="en-US" baseline="0" dirty="0" smtClean="0">
                <a:cs typeface="Arial" charset="0"/>
              </a:rPr>
              <a:t>Many people around the world still do.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Image 1: screen capture of web page (WAI home page) with logos at top left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Image 2: screen capture of logo image with alt text “Web Accessibility Initiative (WAI) logo” showing from mouse hover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Image 3: mobile phone with web page with alt text “W3C” and ““Web Accessibility Initiative (WAI) logo” from http://www.flickr.com/photos/bearpark/2743790306/</a:t>
            </a:r>
            <a:endParaRPr lang="en-GB" dirty="0" smtClean="0">
              <a:cs typeface="Arial" charset="0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A54FA-9609-4EF7-AE61-67E8A9389637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Screen readers read aloud information from the web page. They are used by people who are blind, people with dyslexia, and others.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People who are blind and also deaf can get the information from the screen reader through a dynamic braille display.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Screen readers can’t tell what an image is. Instead, they read the alternative text for the visual image.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Image: [@@ref</a:t>
            </a:r>
            <a:r>
              <a:rPr lang="en-US" baseline="0" dirty="0" smtClean="0">
                <a:cs typeface="Arial" charset="0"/>
              </a:rPr>
              <a:t> ask for permission to use photo, from photographer &amp; Desiree http://www.flickr.com/photos/swiss-miss/3362181125 </a:t>
            </a:r>
            <a:r>
              <a:rPr lang="en-US" b="1" i="1" baseline="0" dirty="0" smtClean="0">
                <a:cs typeface="Arial" charset="0"/>
              </a:rPr>
              <a:t>OR</a:t>
            </a:r>
            <a:r>
              <a:rPr lang="en-US" baseline="0" dirty="0" smtClean="0">
                <a:cs typeface="Arial" charset="0"/>
              </a:rPr>
              <a:t>  use one from Sharron]</a:t>
            </a:r>
            <a:endParaRPr lang="en-GB" dirty="0" smtClean="0">
              <a:cs typeface="Arial" charset="0"/>
            </a:endParaRPr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F5231-9162-4038-84AC-D336B127382F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There are many benefits to alternative text benefits: </a:t>
            </a:r>
            <a:r>
              <a:rPr lang="en-US" i="1" dirty="0" smtClean="0">
                <a:cs typeface="Arial" charset="0"/>
              </a:rPr>
              <a:t>[read slide]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Image: dynamic braille display http://en.wikipedia.org/wiki/File:Refreshable_Braille_display.jpg</a:t>
            </a:r>
          </a:p>
          <a:p>
            <a:endParaRPr lang="en-GB" dirty="0" smtClean="0">
              <a:cs typeface="Arial" charset="0"/>
            </a:endParaRPr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E2D15-CA0A-4418-8381-5BC047F12C05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Improving accessibility improves search engine optimization.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For example, here are Google’s Design and content guidelines; Google tells webmasters: “Following these guidelines will help Google find, index, and rank your site.”</a:t>
            </a:r>
            <a:br>
              <a:rPr lang="en-US" dirty="0" smtClean="0">
                <a:cs typeface="Arial" charset="0"/>
              </a:rPr>
            </a:br>
            <a:r>
              <a:rPr lang="en-US" i="1" dirty="0" smtClean="0">
                <a:cs typeface="Arial" charset="0"/>
              </a:rPr>
              <a:t>[read guidelines]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Do these sound familiar? Each of these is a best practice for accessibility.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Accessibility helps you reach more users through search engines.</a:t>
            </a:r>
            <a:endParaRPr lang="en-GB" b="1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From: http://www.google.com/support/webmasters/bin/answer.py?hl=en&amp;answer=35769#1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Note to presenters: For short presentations, it might be good to cut this slide.</a:t>
            </a:r>
            <a:endParaRPr lang="en-GB" dirty="0" smtClean="0">
              <a:cs typeface="Arial" charset="0"/>
            </a:endParaRPr>
          </a:p>
          <a:p>
            <a:endParaRPr lang="en-GB" dirty="0" smtClean="0">
              <a:cs typeface="Arial" charset="0"/>
            </a:endParaRP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AFA7C-96EB-4895-9465-30621F6F1C67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AAE33-7542-425C-8F7C-CA322995036C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dirty="0" smtClean="0">
                <a:cs typeface="Arial" charset="0"/>
              </a:rPr>
              <a:t>[read slide] 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Of course it depends</a:t>
            </a:r>
            <a:r>
              <a:rPr lang="en-US" baseline="0" dirty="0" smtClean="0">
                <a:cs typeface="Arial" charset="0"/>
              </a:rPr>
              <a:t> on your situation. </a:t>
            </a:r>
            <a:r>
              <a:rPr lang="en-US" baseline="0" smtClean="0">
                <a:cs typeface="Arial" charset="0"/>
              </a:rPr>
              <a:t>@@HERE@@</a:t>
            </a:r>
            <a:endParaRPr lang="en-US" baseline="0" dirty="0" smtClean="0">
              <a:cs typeface="Arial" charset="0"/>
            </a:endParaRPr>
          </a:p>
          <a:p>
            <a:pPr eaLnBrk="1" hangingPunct="1"/>
            <a:endParaRPr lang="en-US" baseline="0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 [@@ change</a:t>
            </a:r>
            <a:r>
              <a:rPr lang="en-US" baseline="0" dirty="0" smtClean="0">
                <a:cs typeface="Arial" charset="0"/>
              </a:rPr>
              <a:t> that there is some cost – although some things are fairly low cost.</a:t>
            </a:r>
          </a:p>
          <a:p>
            <a:pPr eaLnBrk="1" hangingPunct="1"/>
            <a:endParaRPr lang="en-US" baseline="0" dirty="0" smtClean="0">
              <a:cs typeface="Arial" charset="0"/>
            </a:endParaRPr>
          </a:p>
          <a:p>
            <a:pPr eaLnBrk="1" hangingPunct="1"/>
            <a:r>
              <a:rPr lang="en-US" baseline="0" dirty="0" smtClean="0">
                <a:cs typeface="Arial" charset="0"/>
              </a:rPr>
              <a:t>MAYBE YOU”RE ALREADY doing some of these things! Especially if you’re already doing usability. Or if you have good coders that are already following best practices for code markup. :-)</a:t>
            </a:r>
          </a:p>
          <a:p>
            <a:pPr eaLnBrk="1" hangingPunct="1"/>
            <a:endParaRPr lang="en-US" baseline="0" dirty="0" smtClean="0">
              <a:cs typeface="Arial" charset="0"/>
            </a:endParaRPr>
          </a:p>
          <a:p>
            <a:pPr eaLnBrk="1" hangingPunct="1"/>
            <a:r>
              <a:rPr lang="en-US" baseline="0" dirty="0" smtClean="0">
                <a:cs typeface="Arial" charset="0"/>
              </a:rPr>
              <a:t>Some low cost, and once ... once it's folded into your development tools and practice/process, then minimized... Also if doing from beginning of projects.</a:t>
            </a:r>
          </a:p>
          <a:p>
            <a:pPr eaLnBrk="1" hangingPunct="1"/>
            <a:endParaRPr lang="en-US" baseline="0" dirty="0" smtClean="0">
              <a:cs typeface="Arial" charset="0"/>
            </a:endParaRPr>
          </a:p>
          <a:p>
            <a:pPr eaLnBrk="1" hangingPunct="1"/>
            <a:r>
              <a:rPr lang="en-US" baseline="0" dirty="0" smtClean="0">
                <a:cs typeface="Arial" charset="0"/>
              </a:rPr>
              <a:t>Maybe point to business case section on how to minimize costs.]</a:t>
            </a:r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---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In some cases the basics of accessibility cost essentially nothing.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Many aspects of accessibility are technically simple.</a:t>
            </a:r>
          </a:p>
          <a:p>
            <a:pPr eaLnBrk="1" hangingPunct="1"/>
            <a:endParaRPr lang="en-US" b="1" dirty="0" smtClean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If your authoring tool supports accessibility, these things are relatively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easy to do: </a:t>
            </a:r>
            <a:r>
              <a:rPr lang="en-US" i="1" dirty="0" smtClean="0">
                <a:cs typeface="Arial" charset="0"/>
              </a:rPr>
              <a:t>[read slide text]</a:t>
            </a:r>
            <a:r>
              <a:rPr lang="en-US" dirty="0" smtClean="0">
                <a:cs typeface="Arial" charset="0"/>
              </a:rPr>
              <a:t>. If you do them when the web page is being developed or redesigned, it will take a miniscule amount of additional time.</a:t>
            </a:r>
          </a:p>
          <a:p>
            <a:endParaRPr lang="en-US" dirty="0" smtClean="0"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Arial" charset="0"/>
              </a:rPr>
              <a:t>There is some initial investment in training designers, developers, and content authors to do these things. And if you need</a:t>
            </a:r>
            <a:r>
              <a:rPr lang="en-US" baseline="0" dirty="0" smtClean="0">
                <a:cs typeface="Arial" charset="0"/>
              </a:rPr>
              <a:t> to </a:t>
            </a:r>
            <a:r>
              <a:rPr lang="en-US" dirty="0" smtClean="0">
                <a:cs typeface="Arial" charset="0"/>
              </a:rPr>
              <a:t>upgrade to an authoring tool that supports accessibility, that would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require some capital investment.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[decorative image: mouse with red X over it]</a:t>
            </a:r>
            <a:endParaRPr lang="en-GB" dirty="0" smtClean="0">
              <a:cs typeface="Arial" charset="0"/>
            </a:endParaRPr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32457-DE72-4BC2-A380-11F11B45F75E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[@@SAZ</a:t>
            </a:r>
            <a:r>
              <a:rPr lang="en-US" baseline="0" dirty="0" smtClean="0">
                <a:cs typeface="Arial" charset="0"/>
              </a:rPr>
              <a:t> has problems with this first sentence] </a:t>
            </a:r>
            <a:r>
              <a:rPr lang="en-US" dirty="0" smtClean="0">
                <a:cs typeface="Arial" charset="0"/>
              </a:rPr>
              <a:t>Only a few aspects of accessibility require ongoing costs. Providing transcripts and captions for audio and video is one of those. [@@SAZ</a:t>
            </a:r>
            <a:r>
              <a:rPr lang="en-US" baseline="0" dirty="0" smtClean="0">
                <a:cs typeface="Arial" charset="0"/>
              </a:rPr>
              <a:t> likes this:]</a:t>
            </a:r>
            <a:r>
              <a:rPr lang="en-US" dirty="0" smtClean="0">
                <a:cs typeface="Arial" charset="0"/>
              </a:rPr>
              <a:t>However, even that costs way less than most people assume. For example, you can get good transcripts for less than $1.00 UCD per minute of audio.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And the return on that investment is clear.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pPr marL="0" lvl="2"/>
            <a:endParaRPr lang="en-US" sz="1800" b="1" dirty="0" smtClean="0">
              <a:cs typeface="Arial" charset="0"/>
            </a:endParaRPr>
          </a:p>
          <a:p>
            <a:pPr marL="0" lvl="2"/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Reference for “</a:t>
            </a:r>
            <a:r>
              <a:rPr lang="en-US" sz="1800" dirty="0" smtClean="0">
                <a:cs typeface="Arial" charset="0"/>
              </a:rPr>
              <a:t>less than $1.00 UCD per minute of audio”: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Transcription Services</a:t>
            </a:r>
          </a:p>
          <a:p>
            <a:pPr marL="0" lvl="2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http://www.uiaccess.com/transcripts/transcript_services.html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Note to presenters: 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[decorative image: part of transcript]</a:t>
            </a: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BBCD8-C4D5-401D-A411-F9E32EBAEAF9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15C4-C634-48BA-87B7-26583C6FFFFF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[@@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note: check if image descriptions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ppt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for all? &amp;/or need to add to notes?]</a:t>
            </a: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Welcome!</a:t>
            </a: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For the next [@@later] minutes,</a:t>
            </a:r>
            <a:r>
              <a:rPr lang="en-US" baseline="0" dirty="0" smtClean="0">
                <a:cs typeface="Arial" charset="0"/>
              </a:rPr>
              <a:t> I’d like to share with you why web accessibility is smart business. I’ll point out the benefits of accessibility and ways to keep costs down, to help you </a:t>
            </a:r>
            <a:r>
              <a:rPr lang="en-US" b="1" baseline="0" dirty="0" smtClean="0">
                <a:cs typeface="Arial" charset="0"/>
              </a:rPr>
              <a:t>realize a high return from investing in accessibility</a:t>
            </a:r>
            <a:r>
              <a:rPr lang="en-US" baseline="0" dirty="0" smtClean="0"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---</a:t>
            </a: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[Please leave this here in case the first slide gets deleted:</a:t>
            </a:r>
          </a:p>
          <a:p>
            <a:pPr eaLnBrk="1" hangingPunct="1">
              <a:defRPr/>
            </a:pPr>
            <a:r>
              <a:rPr lang="en-US" b="1" dirty="0" smtClean="0">
                <a:cs typeface="Arial" charset="0"/>
              </a:rPr>
              <a:t>Please read the </a:t>
            </a:r>
            <a:r>
              <a:rPr lang="en-US" b="1" i="1" dirty="0" smtClean="0">
                <a:cs typeface="Arial" charset="0"/>
              </a:rPr>
              <a:t>Instructions for the "Web Accessibility is Smart Business" Presentation </a:t>
            </a:r>
            <a:r>
              <a:rPr lang="en-US" b="1" dirty="0" smtClean="0">
                <a:cs typeface="Arial" charset="0"/>
              </a:rPr>
              <a:t>at www.w3.org/WAI/presentations/bcase/</a:t>
            </a: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]</a:t>
            </a: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Note to presenters: Remember that some people may not be able to see the slides, for example, people who are blind or people listening to an audio-only recording of the presentation. Make sure that you say all of the information that is on each slide. See Advice for Presenters at www.w3.org/WAI/presentations/#presenters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cs typeface="Arial" charset="0"/>
              </a:rPr>
              <a:t>There are many benefits of transcripts: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With a transcript, you’ll get people who might not listen to the audio or watch the video: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who are deaf or hard of hearing.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who won't spend the time to listen to the audio or watch the video, but will skim a transcript.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who have difficulty processing auditory information, for example, because of cognitive disability.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who are not proficient in the language who find it easier to read than listen.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with low bandwidth connections who don't want to download the larger audio or video file.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who pay for bandwidth usage and thus don't want to download the larger audio or video file. This is often an issue with phones and other mobile devices.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who cannot play the audio because they are in a noisy environment and they can't hear it.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People who cannot play the audio because they are in a quiet environment and they don't want to disturb others.</a:t>
            </a:r>
          </a:p>
          <a:p>
            <a:endParaRPr lang="en-US" smtClean="0">
              <a:cs typeface="Arial" charset="0"/>
            </a:endParaRPr>
          </a:p>
          <a:p>
            <a:r>
              <a:rPr lang="en-US" b="1" smtClean="0">
                <a:cs typeface="Arial" charset="0"/>
              </a:rPr>
              <a:t>Accessibility with transcripts reaches these users.</a:t>
            </a:r>
            <a:endParaRPr lang="en-US" smtClean="0">
              <a:cs typeface="Arial" charset="0"/>
            </a:endParaRP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And you’ll get more traffic to your info: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SEO - search engine optimization. Search engines can index the transcript, not the audio or video.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It's easier for people to link to a transcript than some audio or video files.</a:t>
            </a:r>
          </a:p>
          <a:p>
            <a:pPr>
              <a:buFontTx/>
              <a:buChar char="•"/>
            </a:pPr>
            <a:r>
              <a:rPr lang="en-US" smtClean="0">
                <a:cs typeface="Arial" charset="0"/>
              </a:rPr>
              <a:t>It's easier for people to pull a quote from a text file than try to create one from the audio or video.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---</a:t>
            </a:r>
          </a:p>
          <a:p>
            <a:endParaRPr lang="en-US" smtClean="0">
              <a:cs typeface="Arial" charset="0"/>
            </a:endParaRPr>
          </a:p>
          <a:p>
            <a:pPr marL="0" lvl="2"/>
            <a:r>
              <a:rPr lang="en-US" sz="1800" smtClean="0">
                <a:cs typeface="Arial" charset="0"/>
              </a:rPr>
              <a:t>From Transcripts on the Web: Getting people to your podcasts and videos</a:t>
            </a:r>
            <a:br>
              <a:rPr lang="en-US" sz="1800" smtClean="0">
                <a:cs typeface="Arial" charset="0"/>
              </a:rPr>
            </a:br>
            <a:r>
              <a:rPr lang="en-US" sz="1800" b="1" smtClean="0">
                <a:cs typeface="Arial" charset="0"/>
              </a:rPr>
              <a:t>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www.uiaccess.com/transcripts/transcripts_on_the_web.html</a:t>
            </a:r>
          </a:p>
          <a:p>
            <a:endParaRPr lang="en-US" smtClean="0">
              <a:cs typeface="Arial" charset="0"/>
            </a:endParaRP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[decorative image: part of transcript]</a:t>
            </a: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72668-AD71-4ED4-B34C-E9421A1E211D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For example, Justin </a:t>
            </a:r>
            <a:r>
              <a:rPr lang="en-US" dirty="0" err="1" smtClean="0">
                <a:cs typeface="Arial" charset="0"/>
              </a:rPr>
              <a:t>Eckhouse</a:t>
            </a:r>
            <a:r>
              <a:rPr lang="en-US" dirty="0" smtClean="0">
                <a:cs typeface="Arial" charset="0"/>
              </a:rPr>
              <a:t> of CNET said: “We saw a significant increase in SEO referrals when we launched an HTML version of our site, the major component of which was our transcripts.” </a:t>
            </a:r>
            <a:r>
              <a:rPr lang="en-US" dirty="0" smtClean="0">
                <a:ea typeface="ＭＳ Ｐゴシック" pitchFamily="34" charset="-128"/>
                <a:cs typeface="Arial" charset="0"/>
              </a:rPr>
              <a:t>CNET’s captioning video drove a reported </a:t>
            </a:r>
            <a:r>
              <a:rPr lang="en-US" b="1" dirty="0" smtClean="0">
                <a:ea typeface="ＭＳ Ｐゴシック" pitchFamily="34" charset="-128"/>
                <a:cs typeface="Arial" charset="0"/>
              </a:rPr>
              <a:t>30% increase in Google hits.</a:t>
            </a:r>
          </a:p>
          <a:p>
            <a:endParaRPr lang="en-US" b="1" dirty="0" smtClean="0">
              <a:ea typeface="ＭＳ Ｐゴシック" pitchFamily="34" charset="-128"/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Accessibility with transcripts reaches users through search engines.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Quote 1: Resources for Developing a Web Accessibility Business Case for Your Organization www.w3.org/WAI/bcase/resources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Quote 2: Pat Brogan</a:t>
            </a:r>
            <a:r>
              <a:rPr lang="en-GB" dirty="0" smtClean="0">
                <a:cs typeface="Arial" charset="0"/>
              </a:rPr>
              <a:t> &amp; </a:t>
            </a:r>
            <a:r>
              <a:rPr lang="en-GB" dirty="0" err="1" smtClean="0">
                <a:cs typeface="Arial" charset="0"/>
              </a:rPr>
              <a:t>Ke</a:t>
            </a:r>
            <a:r>
              <a:rPr lang="en-US" dirty="0" err="1" smtClean="0">
                <a:cs typeface="Arial" charset="0"/>
              </a:rPr>
              <a:t>vin</a:t>
            </a:r>
            <a:r>
              <a:rPr lang="en-US" dirty="0" smtClean="0">
                <a:cs typeface="Arial" charset="0"/>
              </a:rPr>
              <a:t> Erler http://teachingcommons.cdl.edu/access/docs_multi/documents/CaptioningExperts.ppt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</p:txBody>
      </p:sp>
      <p:sp>
        <p:nvSpPr>
          <p:cNvPr id="593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10F01-F54D-4C8D-B4D8-4391520B12AD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60419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1A9D2-01E6-475C-9ACF-906BFEFCEC52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[@@slh update now that costs are </a:t>
            </a:r>
            <a:r>
              <a:rPr lang="en-US" dirty="0" err="1" smtClean="0">
                <a:solidFill>
                  <a:schemeClr val="accent2"/>
                </a:solidFill>
                <a:cs typeface="Arial" charset="0"/>
              </a:rPr>
              <a:t>inbetween</a:t>
            </a:r>
            <a:r>
              <a:rPr lang="en-US" baseline="0" dirty="0" smtClean="0">
                <a:solidFill>
                  <a:schemeClr val="accent2"/>
                </a:solidFill>
                <a:cs typeface="Arial" charset="0"/>
              </a:rPr>
              <a:t> benefits]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These are just some of many benefits to accessibility and some of the reasons investment in accessibility yields high returns.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Reasons enough that accessibility is smart business. Want to do it now?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A few tips…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i="0" dirty="0" smtClean="0">
                <a:cs typeface="Arial" charset="0"/>
              </a:rPr>
              <a:t>Include accessibility from the very beginning of any project – in project requirements, procurement, usability, graphic design, SEO, . . .</a:t>
            </a:r>
          </a:p>
          <a:p>
            <a:pPr>
              <a:buFontTx/>
              <a:buChar char="•"/>
            </a:pPr>
            <a:endParaRPr lang="en-US" i="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b="1" i="0" dirty="0" smtClean="0">
                <a:cs typeface="Arial" charset="0"/>
              </a:rPr>
              <a:t>Ensure authoring tools meet ATAG 2.0. </a:t>
            </a:r>
            <a:r>
              <a:rPr lang="en-US" i="0" dirty="0" smtClean="0">
                <a:cs typeface="Arial" charset="0"/>
              </a:rPr>
              <a:t>Check out websites developed with the tool, evaluate templates in content management systems, etc…</a:t>
            </a:r>
          </a:p>
          <a:p>
            <a:pPr>
              <a:buFontTx/>
              <a:buChar char="•"/>
            </a:pPr>
            <a:endParaRPr lang="en-US" i="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b="1" i="0" dirty="0" smtClean="0">
                <a:cs typeface="Arial" charset="0"/>
              </a:rPr>
              <a:t>Make WCAG 2.0 Level AA a clear requirement, including</a:t>
            </a:r>
            <a:r>
              <a:rPr lang="en-US" b="1" i="0" baseline="0" dirty="0" smtClean="0">
                <a:cs typeface="Arial" charset="0"/>
              </a:rPr>
              <a:t> when procuring websites</a:t>
            </a:r>
            <a:r>
              <a:rPr lang="en-US" b="1" i="0" dirty="0" smtClean="0">
                <a:cs typeface="Arial" charset="0"/>
              </a:rPr>
              <a:t>. </a:t>
            </a:r>
            <a:r>
              <a:rPr lang="en-US" i="0" dirty="0" smtClean="0">
                <a:cs typeface="Arial" charset="0"/>
              </a:rPr>
              <a:t>When checking out potential website developers, check out how accessible their previous work is.</a:t>
            </a:r>
          </a:p>
          <a:p>
            <a:endParaRPr lang="en-US" i="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b="1" i="0" dirty="0" smtClean="0">
                <a:cs typeface="Arial" charset="0"/>
              </a:rPr>
              <a:t>Include real users throughout</a:t>
            </a:r>
            <a:r>
              <a:rPr lang="en-US" b="1" i="0" baseline="0" dirty="0" smtClean="0">
                <a:cs typeface="Arial" charset="0"/>
              </a:rPr>
              <a:t> your </a:t>
            </a:r>
            <a:r>
              <a:rPr lang="en-US" b="1" i="0" dirty="0" smtClean="0">
                <a:cs typeface="Arial" charset="0"/>
              </a:rPr>
              <a:t>development process </a:t>
            </a:r>
            <a:r>
              <a:rPr lang="en-US" i="0" dirty="0" smtClean="0">
                <a:cs typeface="Arial" charset="0"/>
              </a:rPr>
              <a:t>– including people with disabilities.</a:t>
            </a:r>
          </a:p>
          <a:p>
            <a:pPr>
              <a:buFontTx/>
              <a:buChar char="•"/>
            </a:pPr>
            <a:endParaRPr lang="en-US" i="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b="1" i="0" dirty="0" smtClean="0">
                <a:cs typeface="Arial" charset="0"/>
              </a:rPr>
              <a:t>When updating, include current best practices. </a:t>
            </a:r>
            <a:r>
              <a:rPr lang="en-US" i="0" dirty="0" smtClean="0">
                <a:cs typeface="Arial" charset="0"/>
              </a:rPr>
              <a:t>Whenever you do update your website, take a look at current best practices for accessibility.</a:t>
            </a:r>
          </a:p>
          <a:p>
            <a:pPr>
              <a:buFontTx/>
              <a:buChar char="•"/>
            </a:pPr>
            <a:endParaRPr lang="en-US" i="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b="1" i="0" dirty="0" smtClean="0">
                <a:cs typeface="Arial" charset="0"/>
              </a:rPr>
              <a:t>Use resources from </a:t>
            </a:r>
            <a:r>
              <a:rPr lang="en-US" sz="1200" b="1" i="0" dirty="0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www.w3.org/WAI/ </a:t>
            </a:r>
            <a:r>
              <a:rPr lang="en-US" sz="1200" i="0" dirty="0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There you’ll find all sorts of helpful information such as: Improving the Accessibility of Your Website,  Implementation Plan for Web Accessibility, </a:t>
            </a:r>
            <a:r>
              <a:rPr lang="en-US" sz="1200" i="0" dirty="0" smtClean="0">
                <a:cs typeface="Arial" charset="0"/>
              </a:rPr>
              <a:t>Developing Organizational Policies on Web Accessibility, </a:t>
            </a:r>
            <a:r>
              <a:rPr lang="en-US" sz="1200" i="0" dirty="0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and Involving Users in Web Projects for Better, Easier Accessibility.</a:t>
            </a:r>
            <a:endParaRPr lang="en-US" i="0" dirty="0" smtClean="0">
              <a:cs typeface="Arial" charset="0"/>
            </a:endParaRPr>
          </a:p>
          <a:p>
            <a:pPr>
              <a:buFontTx/>
              <a:buChar char="•"/>
            </a:pPr>
            <a:endParaRPr lang="en-US" i="0" dirty="0" smtClean="0">
              <a:solidFill>
                <a:srgbClr val="005A9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0" i="0" dirty="0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These </a:t>
            </a:r>
            <a:r>
              <a:rPr lang="en-US" b="0" i="0" dirty="0" smtClean="0">
                <a:solidFill>
                  <a:schemeClr val="accent2"/>
                </a:solidFill>
                <a:cs typeface="Arial" charset="0"/>
              </a:rPr>
              <a:t>tips and resources help you maximize the benefits and realize the high returns from web accessibility.</a:t>
            </a:r>
          </a:p>
          <a:p>
            <a:endParaRPr lang="en-US" i="0" dirty="0" smtClean="0">
              <a:solidFill>
                <a:srgbClr val="005A9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i="0" dirty="0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---</a:t>
            </a:r>
          </a:p>
          <a:p>
            <a:endParaRPr lang="en-US" i="0" dirty="0" smtClean="0">
              <a:solidFill>
                <a:srgbClr val="005A9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i="0" dirty="0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7FABA-EBAA-4C7C-87DC-10F4BEC55384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cs typeface="Arial" charset="0"/>
              </a:rPr>
              <a:t>For example, when the Legal &amp; General Group (L&amp;G) updated their website to be accessible, they saw significant increase in conversion rate and SEO. Their Customer Experience Director said </a:t>
            </a:r>
            <a:r>
              <a:rPr lang="en-US" i="1" smtClean="0">
                <a:cs typeface="Arial" charset="0"/>
              </a:rPr>
              <a:t>[read slide]</a:t>
            </a:r>
            <a:r>
              <a:rPr lang="en-US" smtClean="0">
                <a:cs typeface="Arial" charset="0"/>
              </a:rPr>
              <a:t>.</a:t>
            </a:r>
          </a:p>
          <a:p>
            <a:endParaRPr lang="en-US" smtClean="0">
              <a:cs typeface="Arial" charset="0"/>
            </a:endParaRPr>
          </a:p>
          <a:p>
            <a:r>
              <a:rPr lang="en-US" b="1" smtClean="0">
                <a:solidFill>
                  <a:schemeClr val="accent2"/>
                </a:solidFill>
                <a:cs typeface="Arial" charset="0"/>
              </a:rPr>
              <a:t>Imagine what your numbers could be…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---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Quote source: www.w3.org/WAI/bcase/legal-and-general-case-study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199B2-C184-448D-81A3-4052A6AF4669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To learn more about this, check out WAI’s business case document. It presents benefits and costs of web accessibility, and includes guidance on incorporating these factors into a specific organization's business case.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Social factors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Essential for Equal Opportunity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Digital divide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CSR corporate social responsibility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Financial factors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Increases potential use by more people, expands potential market share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Increases findability with search engine optimization (SEO)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Increases potential use in more situations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Increases usability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Increases positive image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Direct Cost Savings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Arial" charset="0"/>
              </a:rPr>
              <a:t> Decreases potential for high legal expenses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Arial" charset="0"/>
              </a:rPr>
              <a:t> Decreases cost of alternative format materials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Arial" charset="0"/>
              </a:rPr>
              <a:t> Decreases cost of translating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Arial" charset="0"/>
              </a:rPr>
              <a:t> Decreases personnel costs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Arial" charset="0"/>
              </a:rPr>
              <a:t> technical factors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Technical factors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Reduce Site Development and Maintenance Time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Reduce Bandwidth Use and Server Load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Enable Content on Different Configurations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Be Prepared for Advanced Web Technologies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Have High Quality Websites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Legal and policy factors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Risk of significant legal costs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Risk of negative impact on the organization's reputation</a:t>
            </a:r>
          </a:p>
          <a:p>
            <a:pPr>
              <a:buFontTx/>
              <a:buChar char="•"/>
            </a:pP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Resources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Case Studies of Accessibility Improvements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Statistics on People with Disabilities and Web Use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Accessibility Improving Search Engine Optimization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Example for ROI calculations</a:t>
            </a:r>
          </a:p>
          <a:p>
            <a:pPr>
              <a:buFontTx/>
              <a:buChar char="•"/>
            </a:pPr>
            <a:r>
              <a:rPr lang="en-US" dirty="0" smtClean="0">
                <a:cs typeface="Arial" charset="0"/>
              </a:rPr>
              <a:t> Cautionary Tales of Inaccessibility – examples of lawsuits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Soon you too can be realizing the many benefits of web accessibility.</a:t>
            </a:r>
            <a:endParaRPr lang="en-GB" b="1" dirty="0" smtClean="0">
              <a:cs typeface="Arial" charset="0"/>
            </a:endParaRPr>
          </a:p>
        </p:txBody>
      </p:sp>
      <p:sp>
        <p:nvSpPr>
          <p:cNvPr id="634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C907B-68A7-4BD3-B7AB-9AFA410D91B4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64515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5E2A2-43F5-4929-952A-956BB46B1224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Note that this presentation is based on material provided by the W3C Web Accessibility Initiative (WAI) Education and Outreach Working Group.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---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Note to presenters: Remember to credit this presentation as source material for your presentation, as described at www.w3.org/WAI/presentations/#permission and www.w3.org/WAI/presentations/bcase/#permission</a:t>
            </a:r>
            <a:endParaRPr lang="en-US" b="1" dirty="0" smtClean="0">
              <a:cs typeface="Arial" charset="0"/>
            </a:endParaRPr>
          </a:p>
          <a:p>
            <a:pPr eaLnBrk="1" hangingPunct="1"/>
            <a:endParaRPr lang="en-US" b="1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In handouts, include the reference: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This presentation is based on slides from the Web Accessibility Initiative (WAI): </a:t>
            </a:r>
            <a:r>
              <a:rPr lang="en-US" b="1" i="1" dirty="0" smtClean="0">
                <a:cs typeface="Arial" charset="0"/>
              </a:rPr>
              <a:t>Web Accessibility is Smart Business</a:t>
            </a:r>
            <a:r>
              <a:rPr lang="en-US" dirty="0" smtClean="0">
                <a:cs typeface="Arial" charset="0"/>
              </a:rPr>
              <a:t>. Shawn Lawton Henry, ed. Copyright © 2010 W3C® (MIT, ERCIM, Keio). Status: DRAFT Updated August 2010. www.w3.org/WAI/presentations/bcase/Overview </a:t>
            </a:r>
            <a:endParaRPr lang="en-US" b="1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65539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959C8-3047-488A-B01F-65F1EDC5DD11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[slide is hidden in some software so it will not display]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 smtClean="0">
                <a:cs typeface="Arial" charset="0"/>
              </a:rPr>
              <a:t>[read slide text]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This presentation looks at why the benefits of accessibility far outweigh any costs, and how you realize such returns on investment in accessibility.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i="1" dirty="0" smtClean="0">
                <a:cs typeface="Arial" charset="0"/>
              </a:rPr>
              <a:t>[introducing next slide:] </a:t>
            </a:r>
            <a:r>
              <a:rPr lang="en-US" dirty="0" smtClean="0">
                <a:cs typeface="Arial" charset="0"/>
              </a:rPr>
              <a:t>To start with, accessibility gets you more website visitors. And accessibility enables more people to use your website.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r>
              <a:rPr lang="en-US" dirty="0" smtClean="0">
                <a:cs typeface="Arial" charset="0"/>
              </a:rPr>
              <a:t>Notes to presenters: Change the currency symbol to the one(s) common to your audience.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  <a:p>
            <a:endParaRPr lang="en-US" dirty="0" smtClean="0">
              <a:cs typeface="Arial" charset="0"/>
            </a:endParaRPr>
          </a:p>
          <a:p>
            <a:endParaRPr lang="en-GB" dirty="0" smtClean="0">
              <a:cs typeface="Arial" charset="0"/>
            </a:endParaRPr>
          </a:p>
          <a:p>
            <a:endParaRPr lang="en-GB" dirty="0" smtClean="0">
              <a:cs typeface="Arial" charset="0"/>
            </a:endParaRPr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EF9D5-52CD-47E3-AA33-0AB3D3987837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 smtClean="0">
                <a:cs typeface="Arial" charset="0"/>
              </a:rPr>
              <a:t>[read slide text]</a:t>
            </a:r>
          </a:p>
          <a:p>
            <a:endParaRPr lang="en-US" i="1" dirty="0" smtClean="0">
              <a:cs typeface="Arial" charset="0"/>
            </a:endParaRPr>
          </a:p>
          <a:p>
            <a:r>
              <a:rPr lang="en-US" i="1" dirty="0" smtClean="0">
                <a:cs typeface="Arial" charset="0"/>
              </a:rPr>
              <a:t>[introducing next slide:] </a:t>
            </a:r>
            <a:r>
              <a:rPr lang="en-US" dirty="0" smtClean="0">
                <a:cs typeface="Arial" charset="0"/>
              </a:rPr>
              <a:t>There are millions of people with disabilities.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r>
              <a:rPr lang="en-US" dirty="0" smtClean="0">
                <a:cs typeface="Arial" charset="0"/>
              </a:rPr>
              <a:t>Quote source: Several places, such as “Understanding Web Accessibility” http://www.uiaccess.com/understanding.html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D79B7-D797-4586-A271-8E117247C3D5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[@@EOWG action: </a:t>
            </a:r>
            <a:r>
              <a:rPr lang="en-GB" dirty="0" smtClean="0">
                <a:cs typeface="Arial" charset="0"/>
              </a:rPr>
              <a:t>get more ethnic &amp; geographic diversity]</a:t>
            </a: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A primary focus of accessibility is making the web work for people with the widest range of abilities. Including:</a:t>
            </a:r>
          </a:p>
          <a:p>
            <a:r>
              <a:rPr lang="en-GB" b="1" dirty="0" smtClean="0">
                <a:cs typeface="Arial" charset="0"/>
              </a:rPr>
              <a:t>* people who cannot move their arms or hands well </a:t>
            </a:r>
            <a:r>
              <a:rPr lang="en-GB" dirty="0" smtClean="0">
                <a:cs typeface="Arial" charset="0"/>
              </a:rPr>
              <a:t>[image 1] - like </a:t>
            </a:r>
            <a:r>
              <a:rPr lang="en-US" dirty="0" smtClean="0">
                <a:cs typeface="Arial" charset="0"/>
              </a:rPr>
              <a:t>Michael J. Fox, an actor, who has Parkinson's</a:t>
            </a:r>
          </a:p>
          <a:p>
            <a:r>
              <a:rPr lang="en-US" dirty="0" smtClean="0">
                <a:cs typeface="Arial" charset="0"/>
              </a:rPr>
              <a:t>* and </a:t>
            </a:r>
            <a:r>
              <a:rPr lang="en-US" b="1" dirty="0" smtClean="0">
                <a:cs typeface="Arial" charset="0"/>
              </a:rPr>
              <a:t>people who cannot move them at all </a:t>
            </a:r>
            <a:r>
              <a:rPr lang="en-US" dirty="0" smtClean="0">
                <a:cs typeface="Arial" charset="0"/>
              </a:rPr>
              <a:t>[image 2] – like Stephen Hawking, renowned theoretical physicist, who has ALS</a:t>
            </a:r>
          </a:p>
          <a:p>
            <a:r>
              <a:rPr lang="en-US" dirty="0" smtClean="0">
                <a:cs typeface="Arial" charset="0"/>
              </a:rPr>
              <a:t>* </a:t>
            </a:r>
            <a:r>
              <a:rPr lang="en-US" b="1" dirty="0" smtClean="0">
                <a:cs typeface="Arial" charset="0"/>
              </a:rPr>
              <a:t>people who are hard of hearing</a:t>
            </a:r>
            <a:r>
              <a:rPr lang="en-US" dirty="0" smtClean="0">
                <a:cs typeface="Arial" charset="0"/>
              </a:rPr>
              <a:t> [image 3] – like Pete Townshend, of the rock band The Who</a:t>
            </a:r>
          </a:p>
          <a:p>
            <a:r>
              <a:rPr lang="en-US" dirty="0" smtClean="0">
                <a:cs typeface="Arial" charset="0"/>
              </a:rPr>
              <a:t>* and </a:t>
            </a:r>
            <a:r>
              <a:rPr lang="en-US" b="1" dirty="0" smtClean="0">
                <a:cs typeface="Arial" charset="0"/>
              </a:rPr>
              <a:t>who are Deaf </a:t>
            </a:r>
            <a:r>
              <a:rPr lang="en-US" dirty="0" smtClean="0">
                <a:cs typeface="Arial" charset="0"/>
              </a:rPr>
              <a:t>[image 4] – like Linda Bove, an actress</a:t>
            </a:r>
          </a:p>
          <a:p>
            <a:r>
              <a:rPr lang="en-US" dirty="0" smtClean="0">
                <a:cs typeface="Arial" charset="0"/>
              </a:rPr>
              <a:t>* </a:t>
            </a:r>
            <a:r>
              <a:rPr lang="en-US" b="1" dirty="0" smtClean="0">
                <a:cs typeface="Arial" charset="0"/>
              </a:rPr>
              <a:t>people with cognitive disabilities</a:t>
            </a:r>
            <a:r>
              <a:rPr lang="en-US" dirty="0" smtClean="0">
                <a:cs typeface="Arial" charset="0"/>
              </a:rPr>
              <a:t> - like Henry Winkler, known at “The Fonz” and Cher, who have dyslexia [image 5]</a:t>
            </a:r>
          </a:p>
          <a:p>
            <a:r>
              <a:rPr lang="en-US" dirty="0" smtClean="0">
                <a:cs typeface="Arial" charset="0"/>
              </a:rPr>
              <a:t>* </a:t>
            </a:r>
            <a:r>
              <a:rPr lang="en-US" b="1" dirty="0" smtClean="0">
                <a:cs typeface="Arial" charset="0"/>
              </a:rPr>
              <a:t>people with low vision and people who are blind </a:t>
            </a:r>
            <a:r>
              <a:rPr lang="en-US" dirty="0" smtClean="0">
                <a:cs typeface="Arial" charset="0"/>
              </a:rPr>
              <a:t>[image 6] – like Stevie Wonder, the musician</a:t>
            </a:r>
            <a:endParaRPr lang="en-GB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Accessibility reaches these users.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i="1" dirty="0" smtClean="0">
                <a:cs typeface="Arial" charset="0"/>
              </a:rPr>
              <a:t>[introducing next slide:] </a:t>
            </a:r>
            <a:r>
              <a:rPr lang="en-US" dirty="0" smtClean="0">
                <a:cs typeface="Arial" charset="0"/>
              </a:rPr>
              <a:t>The number of people who benefit from accessibility is significant.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Notes to presenters: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If there are other people with disabilities that your audience is more likely to recognize, respect, or relate to, include them in this slide,</a:t>
            </a:r>
            <a:r>
              <a:rPr lang="en-US" baseline="0" dirty="0" smtClean="0">
                <a:cs typeface="Arial" charset="0"/>
              </a:rPr>
              <a:t> and delete those who will resonate less with your audience. </a:t>
            </a:r>
            <a:r>
              <a:rPr lang="en-US" dirty="0" smtClean="0">
                <a:cs typeface="Arial" charset="0"/>
              </a:rPr>
              <a:t>Consider, for example, local celebrities or business leaders.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It is often effective to include people with “hidden</a:t>
            </a:r>
            <a:r>
              <a:rPr lang="en-US" baseline="0" dirty="0" smtClean="0">
                <a:cs typeface="Arial" charset="0"/>
              </a:rPr>
              <a:t> disabilities” to illustrate that the audiences for accessibility is larger than many people are aware of. </a:t>
            </a:r>
            <a:endParaRPr lang="en-US" dirty="0" smtClean="0">
              <a:cs typeface="Arial" charset="0"/>
            </a:endParaRPr>
          </a:p>
          <a:p>
            <a:pPr indent="-2286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You can find lists of people with disabilities by searching the Web for “famous people with disabilities”; add your audience’s country</a:t>
            </a:r>
            <a:r>
              <a:rPr lang="en-US" baseline="0" dirty="0" smtClean="0">
                <a:cs typeface="Arial" charset="0"/>
              </a:rPr>
              <a:t> or ethnicity to the search to get more relevant results.</a:t>
            </a:r>
            <a:endParaRPr lang="en-US" dirty="0" smtClean="0">
              <a:cs typeface="Arial" charset="0"/>
            </a:endParaRPr>
          </a:p>
          <a:p>
            <a:pPr indent="-2286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If you have time, consider tellin</a:t>
            </a:r>
            <a:r>
              <a:rPr lang="en-US" baseline="0" dirty="0" smtClean="0">
                <a:cs typeface="Arial" charset="0"/>
              </a:rPr>
              <a:t>g brief stories about peoples’ accomplishments. 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[Images from top left, clockwise: Stevie Wonder, Michael J. Fox, Linda Bove and Henry Winkler, Stephen W. Hawking, Pete Townshend, Cher]</a:t>
            </a:r>
            <a:endParaRPr lang="en-GB" dirty="0" smtClean="0">
              <a:cs typeface="Arial" charset="0"/>
            </a:endParaRP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Images sources and permissions:</a:t>
            </a:r>
          </a:p>
          <a:p>
            <a:r>
              <a:rPr lang="en-GB" dirty="0" smtClean="0">
                <a:cs typeface="Arial" charset="0"/>
              </a:rPr>
              <a:t>http://en.wikipedia.org/wiki/File:Petetownshend.jpg</a:t>
            </a:r>
          </a:p>
          <a:p>
            <a:r>
              <a:rPr lang="en-GB" dirty="0" smtClean="0">
                <a:cs typeface="Arial" charset="0"/>
              </a:rPr>
              <a:t>http://en.wikipedia.org/wiki/File:Michael_J_Fox_Tracy_Pollan2.jpeg</a:t>
            </a:r>
          </a:p>
          <a:p>
            <a:r>
              <a:rPr lang="en-GB" dirty="0" smtClean="0">
                <a:cs typeface="Arial" charset="0"/>
              </a:rPr>
              <a:t>http://en.wikipedia.org/wiki/File:Stephen_Hawking.StarChild.jpg</a:t>
            </a:r>
          </a:p>
          <a:p>
            <a:r>
              <a:rPr lang="en-GB" dirty="0" smtClean="0">
                <a:cs typeface="Arial" charset="0"/>
              </a:rPr>
              <a:t>http://en.wikipedia.org/wiki/File:Stephen_Hawking_050506.jpg</a:t>
            </a:r>
          </a:p>
          <a:p>
            <a:r>
              <a:rPr lang="en-GB" dirty="0" smtClean="0">
                <a:cs typeface="Arial" charset="0"/>
              </a:rPr>
              <a:t>http://en.wikipedia.org/wiki/File:Barack_Obama_presents_Stevie_Wonder_with_Gershwin_Award_2-25-09.jpg</a:t>
            </a:r>
          </a:p>
          <a:p>
            <a:r>
              <a:rPr lang="en-GB" dirty="0" smtClean="0">
                <a:cs typeface="Arial" charset="0"/>
              </a:rPr>
              <a:t>http://muppet.wikia.com/wiki/File:Linda-henrywinkler.jpg</a:t>
            </a:r>
          </a:p>
          <a:p>
            <a:r>
              <a:rPr lang="en-GB" dirty="0" smtClean="0">
                <a:cs typeface="Arial" charset="0"/>
              </a:rPr>
              <a:t>http://en.wikipedia.org/wiki/File:Cher_in_Paris,_2006_(2).jpg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www.w3.org/WAI/presentations/Web_Accessibility_Introduction/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665FB-F418-4D34-B9F0-0C06FCBA87EE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A Forrester Research study found that among US computer users age 18 to 64, a certain percent are likely to directly or indirectly benefit from accessible technology due to difficulties and impairments that may impact computer use.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Guesses at what percent?</a:t>
            </a:r>
          </a:p>
          <a:p>
            <a:endParaRPr lang="en-US" i="1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57% (which was 74.2 million in 2003) </a:t>
            </a:r>
            <a:endParaRPr lang="en-GB" i="1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Accessibility reaches these users.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r>
              <a:rPr lang="en-US" dirty="0" smtClean="0">
                <a:cs typeface="Arial" charset="0"/>
              </a:rPr>
              <a:t>Quote and statistics source: The Market for Accessible Technology http://www.microsoft.com/enable/research/phase1.aspx </a:t>
            </a:r>
          </a:p>
          <a:p>
            <a:r>
              <a:rPr lang="en-US" dirty="0" smtClean="0">
                <a:cs typeface="Arial" charset="0"/>
              </a:rPr>
              <a:t>This along with other statistics is linked from Resources for Developing a Web Accessibility Business Case for Your Organization at www.w3.org/WAI/bcase/resources</a:t>
            </a:r>
          </a:p>
          <a:p>
            <a:endParaRPr lang="en-US" dirty="0" smtClean="0"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Arial" charset="0"/>
              </a:rPr>
              <a:t>Although </a:t>
            </a:r>
            <a:r>
              <a:rPr lang="en-US" baseline="0" dirty="0" smtClean="0">
                <a:cs typeface="Arial" charset="0"/>
              </a:rPr>
              <a:t>statistics</a:t>
            </a:r>
            <a:r>
              <a:rPr lang="en-US" dirty="0" smtClean="0">
                <a:cs typeface="Arial" charset="0"/>
              </a:rPr>
              <a:t> are</a:t>
            </a:r>
            <a:r>
              <a:rPr lang="en-US" baseline="0" dirty="0" smtClean="0">
                <a:cs typeface="Arial" charset="0"/>
              </a:rPr>
              <a:t> available for some issues relating to accessibility in other countries, there are few studies that cover the broad range of benefits from accessibility.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992B6-E190-4EB4-A01B-F44F2D5841C5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Accessibility makes your website work better for older users. For example, many older users need large font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and high color</a:t>
            </a:r>
            <a:r>
              <a:rPr lang="en-US" baseline="0" dirty="0" smtClean="0">
                <a:cs typeface="Arial" charset="0"/>
              </a:rPr>
              <a:t> contrast in order to read text.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Here’s a photo of William, an 84-year old [@@slh consider flow, maybe add</a:t>
            </a:r>
            <a:r>
              <a:rPr lang="en-US" baseline="0" dirty="0" smtClean="0">
                <a:cs typeface="Arial" charset="0"/>
              </a:rPr>
              <a:t> phrase or maybe 2 sentences about embracing computers]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Steve Jobs, Apple CEO, turned 55 in 2010.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More</a:t>
            </a:r>
            <a:r>
              <a:rPr lang="en-US" baseline="0" dirty="0" smtClean="0">
                <a:cs typeface="Arial" charset="0"/>
              </a:rPr>
              <a:t> and more older users are using your website on mobile devices.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---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Image 1: Copyright 2008 Shawn Lawton Henry. Permission granted to use for web accessibility presentations, provided you include the copyright notice.</a:t>
            </a:r>
          </a:p>
          <a:p>
            <a:r>
              <a:rPr lang="en-GB" dirty="0" smtClean="0">
                <a:cs typeface="Arial" charset="0"/>
              </a:rPr>
              <a:t>Image 2: Matt </a:t>
            </a:r>
            <a:r>
              <a:rPr lang="en-GB" dirty="0" err="1" smtClean="0">
                <a:cs typeface="Arial" charset="0"/>
              </a:rPr>
              <a:t>Yohe</a:t>
            </a:r>
            <a:r>
              <a:rPr lang="en-GB" dirty="0" smtClean="0">
                <a:cs typeface="Arial" charset="0"/>
              </a:rPr>
              <a:t> http://en.wikipedia.org/wiki/File:Steve_Jobs_Headshot_2010-CROP.jpg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Visual note: The slide title is hidden off the slide. It’s there to help presenters, but is not visible to the audience.</a:t>
            </a:r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EA727-53C0-4D93-9E06-0B1627D675EE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E6ACF-C4A4-4567-A746-24592D47BE2A}" type="slidenum">
              <a:rPr lang="en-GB" smtClean="0">
                <a:latin typeface="Arial" charset="0"/>
                <a:cs typeface="Arial" charset="0"/>
              </a:rPr>
              <a:pPr/>
              <a:t>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Arial" charset="0"/>
              </a:rPr>
              <a:t>The UN estimates that the global population of people aged 65 years ands older will grow from 7.6% in 2010 to 16.2% in 2050. The estimates for Europe are 29%; US 20%; and Japan 40% in 2050.</a:t>
            </a:r>
          </a:p>
          <a:p>
            <a:pPr>
              <a:lnSpc>
                <a:spcPct val="90000"/>
              </a:lnSpc>
            </a:pPr>
            <a:endParaRPr lang="en-US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cs typeface="Arial" charset="0"/>
              </a:rPr>
              <a:t>---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b="1" dirty="0" smtClean="0">
                <a:cs typeface="Arial" charset="0"/>
              </a:rPr>
              <a:t>UN </a:t>
            </a:r>
            <a:r>
              <a:rPr lang="en-GB" dirty="0" smtClean="0">
                <a:cs typeface="Arial" charset="0"/>
              </a:rPr>
              <a:t>Reference</a:t>
            </a:r>
            <a:r>
              <a:rPr lang="en-GB" b="1" dirty="0" smtClean="0">
                <a:cs typeface="Arial" charset="0"/>
              </a:rPr>
              <a:t>: </a:t>
            </a:r>
            <a:r>
              <a:rPr lang="en-GB" dirty="0" smtClean="0">
                <a:cs typeface="Arial" charset="0"/>
                <a:hlinkClick r:id="rId3"/>
              </a:rPr>
              <a:t>Population Division of the Department of Economic and Social Affairs of the United Nations Secretariat - World Population Prospects: The 2008 Revision</a:t>
            </a:r>
            <a:r>
              <a:rPr lang="en-GB" dirty="0" smtClean="0">
                <a:cs typeface="Arial" charset="0"/>
              </a:rPr>
              <a:t> </a:t>
            </a:r>
            <a:br>
              <a:rPr lang="en-GB" dirty="0" smtClean="0">
                <a:cs typeface="Arial" charset="0"/>
              </a:rPr>
            </a:br>
            <a:r>
              <a:rPr lang="en-GB" dirty="0" smtClean="0">
                <a:cs typeface="Arial" charset="0"/>
              </a:rPr>
              <a:t>http://www.un.org/esa/population/publications/wpp2006/wpp2006.htm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These and other statistics available from "Web Accessibility for Older Users" Presentation available from www.w3.org/WAI/presentations/ageing/</a:t>
            </a:r>
          </a:p>
          <a:p>
            <a:pPr>
              <a:lnSpc>
                <a:spcPct val="90000"/>
              </a:lnSpc>
            </a:pPr>
            <a:endParaRPr lang="en-GB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---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Note to presenters: Customize with statistics relevant to your audience. Some other statistics available from "Web Accessibility for Older Users" Presentation available from www.w3.org/WAI/presentations/ageing/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Visual description: There is a chart derived from a</a:t>
            </a:r>
            <a:r>
              <a:rPr lang="en-US" baseline="0" dirty="0" smtClean="0">
                <a:cs typeface="Arial" charset="0"/>
              </a:rPr>
              <a:t> spreadsheet that maybe identified as an Excel file. The chart is unlabeled in the slide and generally shows an increase in time.</a:t>
            </a: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chart does not have labels because it is intended to provide a general image, rather than specific data. However, it is derived from the following real data</a:t>
            </a:r>
            <a:r>
              <a:rPr lang="en-US" b="0" dirty="0" smtClean="0"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0" dirty="0" smtClean="0">
                <a:cs typeface="Arial" charset="0"/>
              </a:rPr>
              <a:t>Year 2010 7.6% of population will be 65+ years; 1.5% will be 80+ years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0" dirty="0" smtClean="0">
                <a:cs typeface="Arial" charset="0"/>
              </a:rPr>
              <a:t>Year 2020 9.3% of population will be 65+ years; 1.9% will be 80+ years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0" dirty="0" smtClean="0">
                <a:cs typeface="Arial" charset="0"/>
              </a:rPr>
              <a:t>Year 2030 11.7% of population will be 65+ years; 2.3% will be 80+ years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0" dirty="0" smtClean="0">
                <a:cs typeface="Arial" charset="0"/>
              </a:rPr>
              <a:t>Year 2040 14.2% of population will be 65+ years; 3.3% will be 80+ years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0" dirty="0" smtClean="0">
                <a:cs typeface="Arial" charset="0"/>
              </a:rPr>
              <a:t>Year 2050 16.2% of population will be 65+ years; 4.3% will be 80+ years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See www.w3.org/WAI/presentations/bcase/</a:t>
            </a:r>
            <a:endParaRPr lang="en-US" smtClean="0">
              <a:solidFill>
                <a:srgbClr val="000000"/>
              </a:solidFill>
              <a:ea typeface="ＭＳ 明朝" pitchFamily="49" charset="-128"/>
              <a:cs typeface="Helvetica" pitchFamily="34" charset="0"/>
            </a:endParaRP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E55BF-EB57-4575-A64F-A18556B9FDAF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323850"/>
            <a:ext cx="3648075" cy="2735263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Accessibility helps you reach the expanding market of older people.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i="1" dirty="0" smtClean="0">
                <a:solidFill>
                  <a:schemeClr val="accent2"/>
                </a:solidFill>
                <a:cs typeface="Arial" charset="0"/>
              </a:rPr>
              <a:t>[introduction to next slide]  </a:t>
            </a:r>
            <a:r>
              <a:rPr lang="en-US" dirty="0" smtClean="0">
                <a:cs typeface="Arial" charset="0"/>
              </a:rPr>
              <a:t>Accessibility also helps you reach people </a:t>
            </a:r>
            <a:r>
              <a:rPr lang="en-US" i="1" dirty="0" smtClean="0">
                <a:cs typeface="Arial" charset="0"/>
              </a:rPr>
              <a:t>without</a:t>
            </a:r>
            <a:r>
              <a:rPr lang="en-US" dirty="0" smtClean="0">
                <a:cs typeface="Arial" charset="0"/>
              </a:rPr>
              <a:t> disabilities in many different situations.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---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(For more on this, see “Web Accessibility and Older People: Meeting the Needs of Ageing Web Users” at http://www.w3.org/WAI/older-users/ )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---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Note to presenters: Include http://www.w3.org/WAI/older-users in your handout or other form of providing additional information to attendees.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B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85800"/>
            <a:ext cx="457200" cy="2743200"/>
          </a:xfrm>
          <a:prstGeom prst="rect">
            <a:avLst/>
          </a:prstGeom>
          <a:solidFill>
            <a:srgbClr val="9C2F00"/>
          </a:solidFill>
          <a:ln w="12700">
            <a:solidFill>
              <a:srgbClr val="9C2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83297"/>
            <a:ext cx="6872320" cy="674703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686800" cy="2743200"/>
          </a:xfrm>
          <a:solidFill>
            <a:srgbClr val="005A9C"/>
          </a:solidFill>
          <a:ln>
            <a:solidFill>
              <a:srgbClr val="005A9C"/>
            </a:solidFill>
          </a:ln>
        </p:spPr>
        <p:txBody>
          <a:bodyPr/>
          <a:lstStyle>
            <a:lvl1pPr algn="l">
              <a:tabLst>
                <a:tab pos="6227763" algn="r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627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627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686800" cy="627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46088" y="1201738"/>
            <a:ext cx="8686800" cy="136525"/>
          </a:xfrm>
          <a:prstGeom prst="rect">
            <a:avLst/>
          </a:prstGeom>
          <a:solidFill>
            <a:srgbClr val="005A9C"/>
          </a:solidFill>
          <a:ln w="12700">
            <a:solidFill>
              <a:srgbClr val="005A9C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201738"/>
            <a:ext cx="457200" cy="136525"/>
          </a:xfrm>
          <a:prstGeom prst="rect">
            <a:avLst/>
          </a:prstGeom>
          <a:solidFill>
            <a:srgbClr val="9C2F00"/>
          </a:solidFill>
          <a:ln w="12700">
            <a:solidFill>
              <a:srgbClr val="9C2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43"/>
          </a:xfrm>
        </p:spPr>
        <p:txBody>
          <a:bodyPr/>
          <a:lstStyle>
            <a:lvl1pPr>
              <a:defRPr>
                <a:solidFill>
                  <a:srgbClr val="005A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buFont typeface="Wingdings" pitchFamily="2" charset="2"/>
              <a:buChar char="§"/>
              <a:defRPr/>
            </a:lvl2pPr>
            <a:lvl3pPr>
              <a:spcAft>
                <a:spcPts val="900"/>
              </a:spcAft>
              <a:buFont typeface="Wingdings" pitchFamily="2" charset="2"/>
              <a:buChar char="§"/>
              <a:defRPr/>
            </a:lvl3pPr>
            <a:lvl4pPr>
              <a:spcAft>
                <a:spcPts val="900"/>
              </a:spcAft>
              <a:buFont typeface="Wingdings" pitchFamily="2" charset="2"/>
              <a:buChar char="§"/>
              <a:defRPr/>
            </a:lvl4pPr>
            <a:lvl5pPr>
              <a:spcAft>
                <a:spcPts val="9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46088" y="138113"/>
            <a:ext cx="8686800" cy="136525"/>
          </a:xfrm>
          <a:prstGeom prst="rect">
            <a:avLst/>
          </a:prstGeom>
          <a:solidFill>
            <a:srgbClr val="005A9C"/>
          </a:solidFill>
          <a:ln w="12700">
            <a:solidFill>
              <a:srgbClr val="005A9C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8113"/>
            <a:ext cx="457200" cy="136525"/>
          </a:xfrm>
          <a:prstGeom prst="rect">
            <a:avLst/>
          </a:prstGeom>
          <a:solidFill>
            <a:srgbClr val="9C2F00"/>
          </a:solidFill>
          <a:ln w="12700">
            <a:solidFill>
              <a:srgbClr val="9C2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44450" y="274638"/>
            <a:ext cx="9112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0" dirty="0">
                <a:solidFill>
                  <a:srgbClr val="9C2F00"/>
                </a:solidFill>
                <a:latin typeface="Adobe Garamond Pro Bold" pitchFamily="18" charset="0"/>
                <a:cs typeface="Arial" pitchFamily="34" charset="0"/>
              </a:rPr>
              <a:t>“</a:t>
            </a:r>
            <a:endParaRPr lang="en-GB" sz="12000" dirty="0">
              <a:solidFill>
                <a:srgbClr val="9C2F00"/>
              </a:solidFill>
              <a:latin typeface="Adobe Garamond Pro Bold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4043"/>
            <a:ext cx="8686800" cy="854043"/>
          </a:xfrm>
        </p:spPr>
        <p:txBody>
          <a:bodyPr/>
          <a:lstStyle>
            <a:lvl1pPr>
              <a:defRPr>
                <a:solidFill>
                  <a:srgbClr val="005A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92" y="580987"/>
            <a:ext cx="8277108" cy="596745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None/>
              <a:defRPr/>
            </a:lvl1pPr>
            <a:lvl2pPr>
              <a:spcAft>
                <a:spcPts val="900"/>
              </a:spcAft>
              <a:buFont typeface="Wingdings" pitchFamily="2" charset="2"/>
              <a:buNone/>
              <a:defRPr/>
            </a:lvl2pPr>
            <a:lvl3pPr>
              <a:spcAft>
                <a:spcPts val="900"/>
              </a:spcAft>
              <a:buFont typeface="Wingdings" pitchFamily="2" charset="2"/>
              <a:buNone/>
              <a:defRPr/>
            </a:lvl3pPr>
            <a:lvl4pPr>
              <a:spcAft>
                <a:spcPts val="900"/>
              </a:spcAft>
              <a:buFont typeface="Wingdings" pitchFamily="2" charset="2"/>
              <a:buNone/>
              <a:defRPr/>
            </a:lvl4pPr>
            <a:lvl5pPr>
              <a:spcAft>
                <a:spcPts val="900"/>
              </a:spcAft>
              <a:buFont typeface="Wingdings" pitchFamily="2" charset="2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46088" y="-3175"/>
            <a:ext cx="8686800" cy="136525"/>
          </a:xfrm>
          <a:prstGeom prst="rect">
            <a:avLst/>
          </a:prstGeom>
          <a:solidFill>
            <a:srgbClr val="005A9C"/>
          </a:solidFill>
          <a:ln w="12700">
            <a:solidFill>
              <a:srgbClr val="005A9C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3175"/>
            <a:ext cx="457200" cy="136525"/>
          </a:xfrm>
          <a:prstGeom prst="rect">
            <a:avLst/>
          </a:prstGeom>
          <a:solidFill>
            <a:srgbClr val="9C2F00"/>
          </a:solidFill>
          <a:ln w="12700">
            <a:solidFill>
              <a:srgbClr val="9C2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4043"/>
            <a:ext cx="8686800" cy="854043"/>
          </a:xfrm>
        </p:spPr>
        <p:txBody>
          <a:bodyPr/>
          <a:lstStyle>
            <a:lvl1pPr>
              <a:defRPr>
                <a:solidFill>
                  <a:srgbClr val="005A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07960"/>
            <a:ext cx="8686800" cy="6040478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buFont typeface="Wingdings" pitchFamily="2" charset="2"/>
              <a:buChar char="§"/>
              <a:defRPr/>
            </a:lvl2pPr>
            <a:lvl3pPr>
              <a:spcAft>
                <a:spcPts val="900"/>
              </a:spcAft>
              <a:buFont typeface="Wingdings" pitchFamily="2" charset="2"/>
              <a:buChar char="§"/>
              <a:defRPr/>
            </a:lvl3pPr>
            <a:lvl4pPr>
              <a:spcAft>
                <a:spcPts val="900"/>
              </a:spcAft>
              <a:buFont typeface="Wingdings" pitchFamily="2" charset="2"/>
              <a:buChar char="§"/>
              <a:defRPr/>
            </a:lvl4pPr>
            <a:lvl5pPr>
              <a:spcAft>
                <a:spcPts val="9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52413"/>
            <a:ext cx="457200" cy="914400"/>
          </a:xfrm>
          <a:prstGeom prst="rect">
            <a:avLst/>
          </a:prstGeom>
          <a:solidFill>
            <a:srgbClr val="9C2F00"/>
          </a:solidFill>
          <a:ln w="12700">
            <a:solidFill>
              <a:srgbClr val="9C2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369"/>
            <a:ext cx="8686800" cy="914400"/>
          </a:xfrm>
          <a:solidFill>
            <a:srgbClr val="005A9C"/>
          </a:solidFill>
          <a:ln>
            <a:solidFill>
              <a:srgbClr val="005A9C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055688"/>
            <a:ext cx="457200" cy="1371600"/>
          </a:xfrm>
          <a:prstGeom prst="rect">
            <a:avLst/>
          </a:prstGeom>
          <a:solidFill>
            <a:srgbClr val="9C2F00"/>
          </a:solidFill>
          <a:ln w="12700">
            <a:solidFill>
              <a:srgbClr val="9C2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055655"/>
            <a:ext cx="8686800" cy="1371600"/>
          </a:xfrm>
          <a:solidFill>
            <a:srgbClr val="005A9C"/>
          </a:solidFill>
          <a:ln>
            <a:solidFill>
              <a:srgbClr val="005A9C"/>
            </a:solidFill>
          </a:ln>
        </p:spPr>
        <p:txBody>
          <a:bodyPr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6868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11"/>
          <p:cNvSpPr txBox="1">
            <a:spLocks/>
          </p:cNvSpPr>
          <p:nvPr/>
        </p:nvSpPr>
        <p:spPr>
          <a:xfrm>
            <a:off x="0" y="6530975"/>
            <a:ext cx="9140825" cy="319088"/>
          </a:xfrm>
          <a:prstGeom prst="rect">
            <a:avLst/>
          </a:prstGeom>
          <a:noFill/>
          <a:ln w="12700">
            <a:noFill/>
          </a:ln>
        </p:spPr>
        <p:txBody>
          <a:bodyPr tIns="73152" bIns="0" anchor="b"/>
          <a:lstStyle>
            <a:lvl1pPr algn="l"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1500" b="0" dirty="0" smtClean="0">
                <a:solidFill>
                  <a:srgbClr val="9C2F00"/>
                </a:solidFill>
                <a:cs typeface="Arial" pitchFamily="34" charset="0"/>
              </a:rPr>
              <a:t>Developed with material from </a:t>
            </a:r>
            <a:r>
              <a:rPr lang="en-US" sz="1500" dirty="0" smtClean="0">
                <a:solidFill>
                  <a:srgbClr val="9C2F00"/>
                </a:solidFill>
                <a:cs typeface="Arial" pitchFamily="34" charset="0"/>
              </a:rPr>
              <a:t>W3C Web Accessibility Initiative (WAI)      </a:t>
            </a:r>
            <a:r>
              <a:rPr lang="en-US" sz="1500" spc="250" dirty="0" smtClean="0">
                <a:solidFill>
                  <a:srgbClr val="005A9C"/>
                </a:solidFill>
                <a:cs typeface="Arial" pitchFamily="34" charset="0"/>
              </a:rPr>
              <a:t>www.w3.org/WAI/</a:t>
            </a:r>
            <a:endParaRPr lang="en-US" sz="1500" spc="250" dirty="0">
              <a:solidFill>
                <a:srgbClr val="9C2F00"/>
              </a:solidFill>
              <a:cs typeface="Arial" pitchFamily="34" charset="0"/>
            </a:endParaRPr>
          </a:p>
        </p:txBody>
      </p:sp>
      <p:cxnSp>
        <p:nvCxnSpPr>
          <p:cNvPr id="2053" name="Straight Connector 4"/>
          <p:cNvCxnSpPr>
            <a:cxnSpLocks noChangeShapeType="1"/>
          </p:cNvCxnSpPr>
          <p:nvPr/>
        </p:nvCxnSpPr>
        <p:spPr bwMode="auto">
          <a:xfrm>
            <a:off x="-3175" y="6569075"/>
            <a:ext cx="6675438" cy="0"/>
          </a:xfrm>
          <a:prstGeom prst="line">
            <a:avLst/>
          </a:prstGeom>
          <a:noFill/>
          <a:ln w="38100" algn="ctr">
            <a:solidFill>
              <a:srgbClr val="9C2F00"/>
            </a:solidFill>
            <a:round/>
            <a:headEnd/>
            <a:tailEnd/>
          </a:ln>
        </p:spPr>
      </p:cxnSp>
      <p:cxnSp>
        <p:nvCxnSpPr>
          <p:cNvPr id="2054" name="Straight Connector 5"/>
          <p:cNvCxnSpPr>
            <a:cxnSpLocks noChangeShapeType="1"/>
          </p:cNvCxnSpPr>
          <p:nvPr/>
        </p:nvCxnSpPr>
        <p:spPr bwMode="auto">
          <a:xfrm>
            <a:off x="6580188" y="6569075"/>
            <a:ext cx="2560637" cy="0"/>
          </a:xfrm>
          <a:prstGeom prst="line">
            <a:avLst/>
          </a:prstGeom>
          <a:noFill/>
          <a:ln w="38100" algn="ctr">
            <a:solidFill>
              <a:srgbClr val="005A9C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5A9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/>
              <a:t>IMPORTANT: Instructions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ts val="4400"/>
              </a:spcBef>
              <a:buFont typeface="Wingdings" pitchFamily="2" charset="2"/>
              <a:buNone/>
            </a:pPr>
            <a:r>
              <a:rPr lang="en-US" sz="2500" b="1" dirty="0" smtClean="0"/>
              <a:t>Please read carefully the </a:t>
            </a:r>
            <a:r>
              <a:rPr lang="en-US" sz="2500" b="1" i="1" dirty="0" smtClean="0"/>
              <a:t>Instructions for the "Web Accessibility is Smart Business" Presentation  </a:t>
            </a:r>
            <a:r>
              <a:rPr lang="en-US" sz="2500" b="1" dirty="0" smtClean="0"/>
              <a:t>at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www.w3.org/WAI/presentations/bcase/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for an introduction, tips, and permission to use.</a:t>
            </a:r>
          </a:p>
          <a:p>
            <a:pPr marL="0" indent="0" eaLnBrk="1" hangingPunct="1">
              <a:lnSpc>
                <a:spcPct val="90000"/>
              </a:lnSpc>
              <a:spcBef>
                <a:spcPts val="4400"/>
              </a:spcBef>
              <a:buFont typeface="Wingdings" pitchFamily="2" charset="2"/>
              <a:buNone/>
            </a:pPr>
            <a:r>
              <a:rPr lang="fr-FR" sz="2500" dirty="0" smtClean="0"/>
              <a:t>The Notes section for </a:t>
            </a:r>
            <a:r>
              <a:rPr lang="fr-FR" sz="2500" dirty="0" err="1" smtClean="0"/>
              <a:t>each</a:t>
            </a:r>
            <a:r>
              <a:rPr lang="fr-FR" sz="2500" dirty="0" smtClean="0"/>
              <a:t> </a:t>
            </a:r>
            <a:r>
              <a:rPr lang="fr-FR" sz="2500" dirty="0" err="1" smtClean="0"/>
              <a:t>slide</a:t>
            </a:r>
            <a:r>
              <a:rPr lang="fr-FR" sz="2500" dirty="0" smtClean="0"/>
              <a:t> </a:t>
            </a:r>
            <a:r>
              <a:rPr lang="fr-FR" sz="2500" dirty="0" err="1" smtClean="0"/>
              <a:t>contains</a:t>
            </a:r>
            <a:r>
              <a:rPr lang="fr-FR" sz="2500" dirty="0" smtClean="0"/>
              <a:t> important information. </a:t>
            </a:r>
            <a:r>
              <a:rPr lang="en-US" sz="2500" dirty="0" smtClean="0"/>
              <a:t>Make sure you can read the Notes. On this slide, the notes start with “[NOTES SECTION: This is where the important information is…]”</a:t>
            </a:r>
          </a:p>
          <a:p>
            <a:pPr marL="0" indent="0" eaLnBrk="1" hangingPunct="1">
              <a:lnSpc>
                <a:spcPct val="90000"/>
              </a:lnSpc>
              <a:spcBef>
                <a:spcPts val="4400"/>
              </a:spcBef>
              <a:buFont typeface="Wingdings" pitchFamily="2" charset="2"/>
              <a:buNone/>
            </a:pPr>
            <a:r>
              <a:rPr lang="en-US" sz="2000" dirty="0" smtClean="0"/>
              <a:t>Copyright © 2011 W3C® (MIT, ERCIM, Keio)</a:t>
            </a:r>
            <a:br>
              <a:rPr lang="en-US" sz="2000" dirty="0" smtClean="0"/>
            </a:br>
            <a:r>
              <a:rPr lang="en-US" sz="2000" dirty="0" smtClean="0"/>
              <a:t>See www.w3.org/Consortium/Legal/ipr-notice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man in wheelchair typing with a stick in his mouth, no hands"/>
          <p:cNvPicPr>
            <a:picLocks noChangeAspect="1" noChangeArrowheads="1"/>
          </p:cNvPicPr>
          <p:nvPr/>
        </p:nvPicPr>
        <p:blipFill>
          <a:blip r:embed="rId3" cstate="print"/>
          <a:srcRect t="12890" r="30110"/>
          <a:stretch>
            <a:fillRect/>
          </a:stretch>
        </p:blipFill>
        <p:spPr bwMode="auto">
          <a:xfrm>
            <a:off x="3466248" y="1666417"/>
            <a:ext cx="2934552" cy="274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1028" descr="man in office at computer with a broken arm in sling"/>
          <p:cNvPicPr>
            <a:picLocks noChangeAspect="1" noChangeArrowheads="1"/>
          </p:cNvPicPr>
          <p:nvPr/>
        </p:nvPicPr>
        <p:blipFill>
          <a:blip r:embed="rId4" cstate="print"/>
          <a:srcRect r="6205"/>
          <a:stretch>
            <a:fillRect/>
          </a:stretch>
        </p:blipFill>
        <p:spPr bwMode="auto">
          <a:xfrm>
            <a:off x="5370288" y="3840480"/>
            <a:ext cx="3773712" cy="30175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412" name="Title 3"/>
          <p:cNvSpPr>
            <a:spLocks noGrp="1"/>
          </p:cNvSpPr>
          <p:nvPr>
            <p:ph type="title"/>
          </p:nvPr>
        </p:nvSpPr>
        <p:spPr>
          <a:xfrm>
            <a:off x="22848" y="-879534"/>
            <a:ext cx="9121152" cy="819150"/>
          </a:xfrm>
        </p:spPr>
        <p:txBody>
          <a:bodyPr/>
          <a:lstStyle/>
          <a:p>
            <a:r>
              <a:rPr lang="en-US" sz="4000" dirty="0" smtClean="0"/>
              <a:t>[Reach people in more situations]</a:t>
            </a:r>
            <a:endParaRPr lang="en-GB" sz="4000" dirty="0" smtClean="0"/>
          </a:p>
        </p:txBody>
      </p:sp>
      <p:pic>
        <p:nvPicPr>
          <p:cNvPr id="35842" name="Picture 2" descr="C:\Users\slh\Documents\W3C WAI\WWW\WAI\presentations\images\young-styl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049" y="252369"/>
            <a:ext cx="1983381" cy="3494524"/>
          </a:xfrm>
          <a:prstGeom prst="rect">
            <a:avLst/>
          </a:prstGeom>
          <a:noFill/>
          <a:ln w="38100">
            <a:noFill/>
          </a:ln>
          <a:effectLst>
            <a:softEdge rad="63500"/>
          </a:effectLst>
        </p:spPr>
      </p:pic>
      <p:pic>
        <p:nvPicPr>
          <p:cNvPr id="35844" name="Picture 4" descr="C:\Users\slh\Documents\W3C WAI\WWW\WAI\presentations\images\mobile-afr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46893"/>
            <a:ext cx="4075388" cy="3017520"/>
          </a:xfrm>
          <a:prstGeom prst="rect">
            <a:avLst/>
          </a:prstGeom>
          <a:noFill/>
          <a:ln w="38100">
            <a:noFill/>
          </a:ln>
          <a:effectLst>
            <a:softEdge rad="63500"/>
          </a:effectLst>
        </p:spPr>
      </p:pic>
      <p:pic>
        <p:nvPicPr>
          <p:cNvPr id="35846" name="Picture 6" descr="C:\Users\slh\Documents\W3C WAI\WWW\WAI\presentations\images\fingernai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" y="0"/>
            <a:ext cx="4050254" cy="3017520"/>
          </a:xfrm>
          <a:prstGeom prst="rect">
            <a:avLst/>
          </a:prstGeom>
          <a:noFill/>
          <a:ln w="38100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US" dirty="0" smtClean="0"/>
              <a:t>Increased usability for all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457325"/>
            <a:ext cx="8985250" cy="5019675"/>
          </a:xfrm>
        </p:spPr>
        <p:txBody>
          <a:bodyPr/>
          <a:lstStyle/>
          <a:p>
            <a:pPr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smtClean="0">
                <a:solidFill>
                  <a:srgbClr val="9C2F00"/>
                </a:solidFill>
              </a:rPr>
              <a:t>	Web Accessibility Guidelines (WCAG 2.0)</a:t>
            </a:r>
          </a:p>
          <a:p>
            <a:pPr eaLnBrk="1" hangingPunct="1">
              <a:spcAft>
                <a:spcPts val="300"/>
              </a:spcAft>
            </a:pPr>
            <a:r>
              <a:rPr lang="en-US" sz="2900" smtClean="0"/>
              <a:t>Make text </a:t>
            </a:r>
            <a:r>
              <a:rPr lang="en-US" sz="2900" b="1" smtClean="0"/>
              <a:t>readable and understandable</a:t>
            </a:r>
            <a:r>
              <a:rPr lang="en-US" sz="2900" smtClean="0"/>
              <a:t>.</a:t>
            </a:r>
          </a:p>
          <a:p>
            <a:pPr eaLnBrk="1" hangingPunct="1">
              <a:spcAft>
                <a:spcPts val="300"/>
              </a:spcAft>
            </a:pPr>
            <a:r>
              <a:rPr lang="en-US" sz="2900" smtClean="0"/>
              <a:t>Make content appear and operate </a:t>
            </a:r>
            <a:br>
              <a:rPr lang="en-US" sz="2900" smtClean="0"/>
            </a:br>
            <a:r>
              <a:rPr lang="en-US" sz="2900" smtClean="0"/>
              <a:t>in </a:t>
            </a:r>
            <a:r>
              <a:rPr lang="en-US" sz="2900" b="1" smtClean="0"/>
              <a:t>predictable</a:t>
            </a:r>
            <a:r>
              <a:rPr lang="en-US" sz="2900" smtClean="0"/>
              <a:t> ways.</a:t>
            </a:r>
          </a:p>
          <a:p>
            <a:pPr eaLnBrk="1" hangingPunct="1">
              <a:spcAft>
                <a:spcPts val="300"/>
              </a:spcAft>
            </a:pPr>
            <a:r>
              <a:rPr lang="en-US" sz="2900" smtClean="0"/>
              <a:t>Help users </a:t>
            </a:r>
            <a:r>
              <a:rPr lang="en-US" sz="2900" b="1" smtClean="0"/>
              <a:t>avoid and correct mistakes</a:t>
            </a:r>
            <a:r>
              <a:rPr lang="en-US" sz="2900" smtClean="0"/>
              <a:t>.</a:t>
            </a:r>
          </a:p>
          <a:p>
            <a:pPr marL="342900" lvl="1" indent="-342900">
              <a:spcAft>
                <a:spcPts val="300"/>
              </a:spcAft>
              <a:buClr>
                <a:schemeClr val="hlink"/>
              </a:buClr>
            </a:pPr>
            <a:r>
              <a:rPr lang="en-US" sz="2900" smtClean="0"/>
              <a:t>Give users </a:t>
            </a:r>
            <a:r>
              <a:rPr lang="en-US" sz="2900" b="1" smtClean="0"/>
              <a:t>enough time</a:t>
            </a:r>
            <a:r>
              <a:rPr lang="en-US" sz="2900" smtClean="0"/>
              <a:t> to read and use content.</a:t>
            </a:r>
          </a:p>
          <a:p>
            <a:pPr marL="342900" lvl="1" indent="-342900">
              <a:spcAft>
                <a:spcPts val="300"/>
              </a:spcAft>
              <a:buClr>
                <a:schemeClr val="hlink"/>
              </a:buClr>
            </a:pPr>
            <a:r>
              <a:rPr lang="en-US" sz="2900" smtClean="0"/>
              <a:t>Help users </a:t>
            </a:r>
            <a:r>
              <a:rPr lang="en-US" sz="2900" b="1" smtClean="0"/>
              <a:t>navigate and find</a:t>
            </a:r>
            <a:r>
              <a:rPr lang="en-US" sz="2900" smtClean="0"/>
              <a:t> content.</a:t>
            </a:r>
          </a:p>
          <a:p>
            <a:pPr marL="342900" lvl="1" indent="-342900">
              <a:spcAft>
                <a:spcPts val="300"/>
              </a:spcAft>
              <a:buClr>
                <a:schemeClr val="hlink"/>
              </a:buClr>
            </a:pPr>
            <a:r>
              <a:rPr lang="en-US" sz="2900" smtClean="0"/>
              <a:t>Make all functionality </a:t>
            </a:r>
            <a:r>
              <a:rPr lang="en-US" sz="2900" b="1" smtClean="0"/>
              <a:t>keyboard accessible</a:t>
            </a:r>
            <a:r>
              <a:rPr lang="en-US" sz="29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055688"/>
            <a:ext cx="8686800" cy="1371600"/>
          </a:xfrm>
        </p:spPr>
        <p:txBody>
          <a:bodyPr/>
          <a:lstStyle/>
          <a:p>
            <a:r>
              <a:rPr lang="en-US" smtClean="0"/>
              <a:t> Web Accessibility</a:t>
            </a:r>
            <a:br>
              <a:rPr lang="en-US" smtClean="0"/>
            </a:br>
            <a:r>
              <a:rPr lang="en-US" smtClean="0"/>
              <a:t>  is Smart Business</a:t>
            </a:r>
          </a:p>
        </p:txBody>
      </p:sp>
      <p:sp>
        <p:nvSpPr>
          <p:cNvPr id="19459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46088" y="1055688"/>
            <a:ext cx="8686800" cy="1371600"/>
          </a:xfrm>
        </p:spPr>
        <p:txBody>
          <a:bodyPr/>
          <a:lstStyle/>
          <a:p>
            <a:r>
              <a:rPr lang="en-US" smtClean="0"/>
              <a:t> for example:</a:t>
            </a:r>
            <a:br>
              <a:rPr lang="en-US" smtClean="0"/>
            </a:br>
            <a:r>
              <a:rPr lang="en-US" smtClean="0"/>
              <a:t> alternative text for images</a:t>
            </a:r>
            <a:endParaRPr lang="en-GB" smtClean="0"/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0" y="2906713"/>
            <a:ext cx="9132888" cy="1500187"/>
          </a:xfrm>
        </p:spPr>
        <p:txBody>
          <a:bodyPr/>
          <a:lstStyle/>
          <a:p>
            <a:r>
              <a:rPr lang="en-US" sz="2800" dirty="0" smtClean="0">
                <a:cs typeface="Arial" charset="0"/>
              </a:rPr>
              <a:t>[@@ instead of a logo, a “Buy Now” button]</a:t>
            </a:r>
          </a:p>
          <a:p>
            <a:endParaRPr lang="en-GB" dirty="0" smtClean="0"/>
          </a:p>
        </p:txBody>
      </p:sp>
      <p:pic>
        <p:nvPicPr>
          <p:cNvPr id="99332" name="Picture 4" descr="screen capture of web page (WAI home page) with logos at top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20" y="-908691"/>
            <a:ext cx="6173762" cy="3928758"/>
          </a:xfrm>
          <a:prstGeom prst="rect">
            <a:avLst/>
          </a:prstGeom>
          <a:noFill/>
          <a:ln w="88900" cap="flat" cmpd="thickThin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9331" name="Picture 3" descr="screen capture of logo image with alt text “Web Accessibility Initiative (WAI) logo” showing from mouse h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5132" y="-376237"/>
            <a:ext cx="5632450" cy="1431925"/>
          </a:xfrm>
          <a:prstGeom prst="rect">
            <a:avLst/>
          </a:prstGeom>
          <a:noFill/>
          <a:ln w="88900" cmpd="thickThin" algn="ctr">
            <a:solidFill>
              <a:srgbClr val="9C2F00"/>
            </a:solidFill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22295" y="1122362"/>
            <a:ext cx="2979738" cy="6569075"/>
          </a:xfrm>
          <a:prstGeom prst="rect">
            <a:avLst/>
          </a:prstGeom>
          <a:noFill/>
          <a:ln w="9525">
            <a:solidFill>
              <a:srgbClr val="9C2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-rea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0256" y="1329606"/>
            <a:ext cx="9314688" cy="5239512"/>
          </a:xfrm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US" smtClean="0"/>
              <a:t>Alternative text usage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US" smtClean="0"/>
              <a:t>Alternative text benefits</a:t>
            </a:r>
            <a:endParaRPr lang="en-GB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9C2F00"/>
                </a:solidFill>
              </a:rPr>
              <a:t>People</a:t>
            </a:r>
            <a:r>
              <a:rPr lang="en-US" smtClean="0"/>
              <a:t> who</a:t>
            </a:r>
          </a:p>
          <a:p>
            <a:pPr>
              <a:spcBef>
                <a:spcPct val="0"/>
              </a:spcBef>
            </a:pPr>
            <a:r>
              <a:rPr lang="en-US" smtClean="0"/>
              <a:t>are blind, blind and deaf</a:t>
            </a:r>
          </a:p>
          <a:p>
            <a:pPr>
              <a:spcBef>
                <a:spcPct val="0"/>
              </a:spcBef>
            </a:pPr>
            <a:r>
              <a:rPr lang="en-US" smtClean="0"/>
              <a:t>turn off images to lower bandwidth charges</a:t>
            </a:r>
          </a:p>
          <a:p>
            <a:pPr>
              <a:spcBef>
                <a:spcPct val="0"/>
              </a:spcBef>
            </a:pPr>
            <a:r>
              <a:rPr lang="en-US" smtClean="0"/>
              <a:t>in a rural area with low bandwidth who turned off images to speed download</a:t>
            </a:r>
          </a:p>
          <a:p>
            <a:pPr>
              <a:spcBef>
                <a:spcPct val="0"/>
              </a:spcBef>
            </a:pPr>
            <a:r>
              <a:rPr lang="en-US" smtClean="0"/>
              <a:t>… and …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9C2F00"/>
                </a:solidFill>
              </a:rPr>
              <a:t>Technologies</a:t>
            </a:r>
            <a:r>
              <a:rPr lang="en-US" smtClean="0"/>
              <a:t> that can’t see images, such as search engines. </a:t>
            </a:r>
            <a:r>
              <a:rPr lang="en-US" b="1" smtClean="0">
                <a:solidFill>
                  <a:srgbClr val="9C2F00"/>
                </a:solidFill>
              </a:rPr>
              <a:t>SEO</a:t>
            </a:r>
            <a:endParaRPr lang="en-GB" b="1" smtClean="0">
              <a:solidFill>
                <a:srgbClr val="9C2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GB" sz="6000" smtClean="0">
                <a:solidFill>
                  <a:srgbClr val="9C2F00"/>
                </a:solidFill>
              </a:rPr>
              <a:t>S</a:t>
            </a:r>
            <a:r>
              <a:rPr lang="en-GB" smtClean="0"/>
              <a:t>earch </a:t>
            </a:r>
            <a:r>
              <a:rPr lang="en-GB" sz="6000" smtClean="0">
                <a:solidFill>
                  <a:srgbClr val="9C2F00"/>
                </a:solidFill>
              </a:rPr>
              <a:t>E</a:t>
            </a:r>
            <a:r>
              <a:rPr lang="en-GB" smtClean="0"/>
              <a:t>ngine </a:t>
            </a:r>
            <a:r>
              <a:rPr lang="en-GB" sz="6000" smtClean="0">
                <a:solidFill>
                  <a:srgbClr val="9C2F00"/>
                </a:solidFill>
              </a:rPr>
              <a:t>O</a:t>
            </a:r>
            <a:r>
              <a:rPr lang="en-GB" smtClean="0"/>
              <a:t>ptimization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686800" cy="5546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sz="2500" smtClean="0"/>
              <a:t>Make sure that your </a:t>
            </a:r>
            <a:r>
              <a:rPr lang="en-GB" sz="2500" b="1" smtClean="0"/>
              <a:t>&lt;title&gt; elements and </a:t>
            </a:r>
            <a:br>
              <a:rPr lang="en-GB" sz="2500" b="1" smtClean="0"/>
            </a:br>
            <a:r>
              <a:rPr lang="en-GB" sz="2500" b="1" smtClean="0"/>
              <a:t>ALT attributes </a:t>
            </a:r>
            <a:r>
              <a:rPr lang="en-GB" sz="2500" smtClean="0"/>
              <a:t>are descriptive and accurate.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sz="2500" smtClean="0"/>
              <a:t>Make a site with a </a:t>
            </a:r>
            <a:r>
              <a:rPr lang="en-GB" sz="2500" b="1" smtClean="0"/>
              <a:t>clear hierarchy and text links</a:t>
            </a:r>
            <a:r>
              <a:rPr lang="en-GB" sz="250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sz="2500" smtClean="0"/>
              <a:t>Offer a </a:t>
            </a:r>
            <a:r>
              <a:rPr lang="en-GB" sz="2500" b="1" smtClean="0"/>
              <a:t>site map </a:t>
            </a:r>
            <a:r>
              <a:rPr lang="en-GB" sz="2500" smtClean="0"/>
              <a:t>to your users...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sz="2500" smtClean="0"/>
              <a:t>Keep the </a:t>
            </a:r>
            <a:r>
              <a:rPr lang="en-GB" sz="2500" b="1" smtClean="0"/>
              <a:t>links to a reasonable number</a:t>
            </a:r>
            <a:r>
              <a:rPr lang="en-GB" sz="250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sz="2500" smtClean="0"/>
              <a:t>Write pages that </a:t>
            </a:r>
            <a:r>
              <a:rPr lang="en-GB" sz="2500" b="1" smtClean="0"/>
              <a:t>clearly and accurately</a:t>
            </a:r>
            <a:br>
              <a:rPr lang="en-GB" sz="2500" b="1" smtClean="0"/>
            </a:br>
            <a:r>
              <a:rPr lang="en-GB" sz="2500" smtClean="0"/>
              <a:t>describe your content.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sz="2500" smtClean="0"/>
              <a:t>Try to </a:t>
            </a:r>
            <a:r>
              <a:rPr lang="en-GB" sz="2500" b="1" smtClean="0"/>
              <a:t>use text instead of images</a:t>
            </a:r>
            <a:br>
              <a:rPr lang="en-GB" sz="2500" b="1" smtClean="0"/>
            </a:br>
            <a:r>
              <a:rPr lang="en-GB" sz="2500" smtClean="0"/>
              <a:t>to display important names, content, or links.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sz="2500" smtClean="0"/>
              <a:t>Check for broken links and </a:t>
            </a:r>
            <a:r>
              <a:rPr lang="en-GB" sz="2500" b="1" smtClean="0"/>
              <a:t>correct HTML</a:t>
            </a:r>
            <a:r>
              <a:rPr lang="en-GB" sz="25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055688"/>
            <a:ext cx="8686800" cy="1371600"/>
          </a:xfrm>
        </p:spPr>
        <p:txBody>
          <a:bodyPr/>
          <a:lstStyle/>
          <a:p>
            <a:pPr algn="ctr"/>
            <a:r>
              <a:rPr lang="en-US" i="1" smtClean="0"/>
              <a:t> OK . . . but what does it cost?</a:t>
            </a:r>
            <a:endParaRPr lang="en-US" i="1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103265" y="2906713"/>
            <a:ext cx="8029622" cy="1500187"/>
          </a:xfrm>
        </p:spPr>
        <p:txBody>
          <a:bodyPr/>
          <a:lstStyle/>
          <a:p>
            <a:endParaRPr lang="en-GB" sz="3600" b="1" dirty="0" smtClean="0">
              <a:solidFill>
                <a:srgbClr val="9C2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US" sz="4200" dirty="0" smtClean="0"/>
              <a:t>Technically simple</a:t>
            </a:r>
            <a:endParaRPr lang="en-GB" sz="4200" dirty="0" smtClean="0">
              <a:solidFill>
                <a:srgbClr val="9C2F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Provide alt text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Markup headings, lists, form elements, tables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Use good page titles, good link wording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Use sufficient color contrast, color coding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Don’t cause seizures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Enable keyboard access (without the mouse)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…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075" y="5546725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600200"/>
            <a:ext cx="3714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US" smtClean="0"/>
              <a:t>Transcripts for audio</a:t>
            </a:r>
            <a:r>
              <a:rPr lang="en-US" sz="2200" smtClean="0"/>
              <a:t> (podcasts, videos)</a:t>
            </a:r>
            <a:endParaRPr lang="en-GB" sz="2200" smtClean="0"/>
          </a:p>
        </p:txBody>
      </p:sp>
      <p:sp>
        <p:nvSpPr>
          <p:cNvPr id="2765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83313"/>
            <a:ext cx="6872288" cy="674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DRAFT </a:t>
            </a:r>
            <a:r>
              <a:rPr lang="en-US" smtClean="0"/>
              <a:t>Updated 1 February 2011</a:t>
            </a:r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Web </a:t>
            </a:r>
            <a:r>
              <a:rPr lang="en-US" spc="300" smtClean="0"/>
              <a:t>Accessibility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	is Smart Business</a:t>
            </a:r>
            <a:endParaRPr lang="en-US" dirty="0" smtClean="0"/>
          </a:p>
        </p:txBody>
      </p:sp>
      <p:sp>
        <p:nvSpPr>
          <p:cNvPr id="6" name="Date Placeholder 11"/>
          <p:cNvSpPr txBox="1">
            <a:spLocks/>
          </p:cNvSpPr>
          <p:nvPr/>
        </p:nvSpPr>
        <p:spPr>
          <a:xfrm>
            <a:off x="0" y="3429000"/>
            <a:ext cx="6858000" cy="914400"/>
          </a:xfrm>
          <a:prstGeom prst="rect">
            <a:avLst/>
          </a:prstGeom>
          <a:noFill/>
          <a:ln w="12700">
            <a:noFill/>
          </a:ln>
        </p:spPr>
        <p:txBody>
          <a:bodyPr tIns="73152" bIns="18288" anchor="ctr"/>
          <a:lstStyle>
            <a:lvl1pPr algn="l"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r>
              <a:rPr lang="en-US" sz="2400" b="0" dirty="0" smtClean="0">
                <a:solidFill>
                  <a:srgbClr val="9C2F00"/>
                </a:solidFill>
                <a:cs typeface="Arial" pitchFamily="34" charset="0"/>
              </a:rPr>
              <a:t>Developed with material from the </a:t>
            </a:r>
            <a:br>
              <a:rPr lang="en-US" sz="2400" b="0" dirty="0" smtClean="0">
                <a:solidFill>
                  <a:srgbClr val="9C2F00"/>
                </a:solidFill>
                <a:cs typeface="Arial" pitchFamily="34" charset="0"/>
              </a:rPr>
            </a:br>
            <a:r>
              <a:rPr lang="en-US" sz="2400" spc="100" dirty="0" smtClean="0">
                <a:solidFill>
                  <a:srgbClr val="9C2F00"/>
                </a:solidFill>
                <a:cs typeface="Arial" pitchFamily="34" charset="0"/>
              </a:rPr>
              <a:t>W3C Web Accessibility Initiative (WAI)</a:t>
            </a:r>
            <a:r>
              <a:rPr lang="en-US" sz="2400" dirty="0" smtClean="0">
                <a:solidFill>
                  <a:srgbClr val="9C2F00"/>
                </a:solidFill>
                <a:cs typeface="Arial" pitchFamily="34" charset="0"/>
              </a:rPr>
              <a:t> </a:t>
            </a:r>
            <a:endParaRPr lang="en-US" sz="2400" dirty="0">
              <a:solidFill>
                <a:srgbClr val="9C2F00"/>
              </a:solidFill>
              <a:cs typeface="Arial" pitchFamily="34" charset="0"/>
            </a:endParaRPr>
          </a:p>
        </p:txBody>
      </p:sp>
      <p:sp>
        <p:nvSpPr>
          <p:cNvPr id="7" name="Date Placeholder 11"/>
          <p:cNvSpPr txBox="1">
            <a:spLocks/>
          </p:cNvSpPr>
          <p:nvPr/>
        </p:nvSpPr>
        <p:spPr>
          <a:xfrm>
            <a:off x="2308225" y="4159250"/>
            <a:ext cx="4549775" cy="914400"/>
          </a:xfrm>
          <a:prstGeom prst="rect">
            <a:avLst/>
          </a:prstGeom>
          <a:noFill/>
          <a:ln w="12700">
            <a:noFill/>
          </a:ln>
        </p:spPr>
        <p:txBody>
          <a:bodyPr bIns="36576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r>
              <a:rPr lang="en-US" sz="3200" spc="100" dirty="0" smtClean="0">
                <a:solidFill>
                  <a:srgbClr val="005A9C"/>
                </a:solidFill>
                <a:cs typeface="Arial" pitchFamily="34" charset="0"/>
              </a:rPr>
              <a:t>www.w3.org/WAI/</a:t>
            </a:r>
            <a:endParaRPr lang="en-US" sz="3200" spc="100" dirty="0">
              <a:solidFill>
                <a:srgbClr val="005A9C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US" smtClean="0"/>
              <a:t>Transcripts for audio</a:t>
            </a:r>
            <a:r>
              <a:rPr lang="en-US" sz="2200" smtClean="0"/>
              <a:t> (podcasts, videos)</a:t>
            </a:r>
            <a:endParaRPr lang="en-GB" sz="220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23275" cy="49482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2800" smtClean="0"/>
              <a:t>Cost: often less than $1.00/minute of audio</a:t>
            </a:r>
          </a:p>
          <a:p>
            <a:pPr>
              <a:spcAft>
                <a:spcPct val="0"/>
              </a:spcAft>
            </a:pPr>
            <a:r>
              <a:rPr lang="en-US" sz="2800" smtClean="0"/>
              <a:t>Benefits:</a:t>
            </a:r>
          </a:p>
          <a:p>
            <a:pPr lvl="1">
              <a:spcAft>
                <a:spcPct val="0"/>
              </a:spcAft>
            </a:pPr>
            <a:r>
              <a:rPr lang="en-US" sz="2800" b="1" smtClean="0"/>
              <a:t>People who might not listen to the audio or watch the video </a:t>
            </a:r>
            <a:r>
              <a:rPr lang="en-US" sz="2800" smtClean="0"/>
              <a:t>– deaf or hard of hearing, busy, language, bandwidth, environment, …</a:t>
            </a:r>
          </a:p>
          <a:p>
            <a:pPr lvl="1">
              <a:spcAft>
                <a:spcPct val="0"/>
              </a:spcAft>
            </a:pPr>
            <a:r>
              <a:rPr lang="en-US" sz="2800" b="1" smtClean="0"/>
              <a:t>More traffic to your info</a:t>
            </a:r>
            <a:r>
              <a:rPr lang="en-US" sz="2800" smtClean="0"/>
              <a:t>, e.g., SEO –</a:t>
            </a:r>
            <a:br>
              <a:rPr lang="en-US" sz="2800" smtClean="0"/>
            </a:br>
            <a:r>
              <a:rPr lang="en-US" sz="2800" i="1" smtClean="0"/>
              <a:t>search engines can index the transcript, </a:t>
            </a:r>
            <a:br>
              <a:rPr lang="en-US" sz="2800" i="1" smtClean="0"/>
            </a:br>
            <a:r>
              <a:rPr lang="en-US" sz="2800" i="1" smtClean="0"/>
              <a:t>not the audio or video</a:t>
            </a:r>
          </a:p>
          <a:p>
            <a:pPr lvl="2">
              <a:spcAft>
                <a:spcPct val="0"/>
              </a:spcAft>
            </a:pPr>
            <a:endParaRPr lang="en-US" sz="2800" smtClean="0"/>
          </a:p>
          <a:p>
            <a:pPr algn="r">
              <a:spcBef>
                <a:spcPts val="18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800" b="1" smtClean="0"/>
              <a:t>— Transcripts on the Web</a:t>
            </a:r>
            <a:r>
              <a:rPr lang="en-US" sz="1800" smtClean="0"/>
              <a:t>: Getting people to your podcasts and videos   </a:t>
            </a:r>
            <a:endParaRPr lang="en-US" sz="18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57200" y="-854075"/>
            <a:ext cx="8686800" cy="854075"/>
          </a:xfrm>
        </p:spPr>
        <p:txBody>
          <a:bodyPr/>
          <a:lstStyle/>
          <a:p>
            <a:r>
              <a:rPr lang="en-US" smtClean="0"/>
              <a:t>[SEO example]</a:t>
            </a:r>
            <a:endParaRPr lang="en-GB" smtClean="0"/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866775" y="581025"/>
            <a:ext cx="8277225" cy="59674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We saw a </a:t>
            </a:r>
            <a:r>
              <a:rPr lang="en-US" b="1" smtClean="0"/>
              <a:t>significant increase in SEO referrals</a:t>
            </a:r>
            <a:r>
              <a:rPr lang="en-US" smtClean="0"/>
              <a:t> when we launched… transcripts.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CNET captioning video drove</a:t>
            </a:r>
            <a:br>
              <a:rPr lang="en-US" smtClean="0">
                <a:ea typeface="ＭＳ Ｐゴシック" pitchFamily="34" charset="-128"/>
              </a:rPr>
            </a:br>
            <a:r>
              <a:rPr lang="en-US" b="1" smtClean="0">
                <a:ea typeface="ＭＳ Ｐゴシック" pitchFamily="34" charset="-128"/>
              </a:rPr>
              <a:t>30% increase in Google hits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055688"/>
            <a:ext cx="8686800" cy="1371600"/>
          </a:xfrm>
        </p:spPr>
        <p:txBody>
          <a:bodyPr/>
          <a:lstStyle/>
          <a:p>
            <a:pPr algn="ctr"/>
            <a:r>
              <a:rPr lang="en-US" i="1" smtClean="0"/>
              <a:t> OK ! …How do we do it?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5A9C"/>
                </a:solidFill>
              </a:rPr>
              <a:t>A few tips . . .</a:t>
            </a:r>
            <a:endParaRPr lang="en-GB" sz="3600" b="1" smtClean="0">
              <a:solidFill>
                <a:srgbClr val="9C2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457200" y="-854075"/>
            <a:ext cx="8686800" cy="854075"/>
          </a:xfrm>
        </p:spPr>
        <p:txBody>
          <a:bodyPr/>
          <a:lstStyle/>
          <a:p>
            <a:r>
              <a:rPr lang="en-US" smtClean="0"/>
              <a:t>[Tips]</a:t>
            </a:r>
            <a:endParaRPr lang="en-GB" smtClean="0"/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457200" y="508000"/>
            <a:ext cx="8686800" cy="6040438"/>
          </a:xfrm>
        </p:spPr>
        <p:txBody>
          <a:bodyPr/>
          <a:lstStyle/>
          <a:p>
            <a:r>
              <a:rPr lang="en-US" sz="2800" b="1" dirty="0" smtClean="0"/>
              <a:t>Include accessibility from the very beginning </a:t>
            </a:r>
            <a:r>
              <a:rPr lang="en-US" sz="2800" dirty="0" smtClean="0"/>
              <a:t>of any project – in project requirements, procurement, usability, graphic design, SEO, . . .</a:t>
            </a:r>
          </a:p>
          <a:p>
            <a:r>
              <a:rPr lang="en-US" sz="2800" dirty="0" smtClean="0"/>
              <a:t>Ensure authoring tools meet ATAG 2.0</a:t>
            </a:r>
          </a:p>
          <a:p>
            <a:r>
              <a:rPr lang="en-US" sz="2800" dirty="0" smtClean="0"/>
              <a:t>Make WCAG 2.0 Level AA a clear requirement, including when procuring websites</a:t>
            </a:r>
          </a:p>
          <a:p>
            <a:r>
              <a:rPr lang="en-US" sz="2800" dirty="0" smtClean="0"/>
              <a:t>Include real users throughout development process</a:t>
            </a:r>
          </a:p>
          <a:p>
            <a:r>
              <a:rPr lang="en-US" sz="2800" dirty="0" smtClean="0"/>
              <a:t>When updating, include current best practices</a:t>
            </a:r>
          </a:p>
          <a:p>
            <a:r>
              <a:rPr lang="en-US" sz="2800" dirty="0" smtClean="0"/>
              <a:t>Use resources from </a:t>
            </a:r>
            <a:r>
              <a:rPr lang="en-US" sz="4000" b="1" dirty="0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www.w3.org/WAI/</a:t>
            </a:r>
            <a:endParaRPr lang="en-US" sz="2800" b="1" dirty="0" smtClean="0">
              <a:solidFill>
                <a:srgbClr val="005A9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457200" y="-854075"/>
            <a:ext cx="8686800" cy="854075"/>
          </a:xfrm>
        </p:spPr>
        <p:txBody>
          <a:bodyPr/>
          <a:lstStyle/>
          <a:p>
            <a:r>
              <a:rPr lang="en-US" smtClean="0"/>
              <a:t>[L&amp;G quote]</a:t>
            </a:r>
            <a:endParaRPr lang="en-GB" smtClean="0"/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866775" y="581025"/>
            <a:ext cx="8277225" cy="59674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mtClean="0"/>
              <a:t>Doubled</a:t>
            </a:r>
            <a:r>
              <a:rPr lang="en-US" smtClean="0"/>
              <a:t> the number of visitors seeking quotes and buying financial products online,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mtClean="0"/>
              <a:t>cut maintenance costs by </a:t>
            </a:r>
            <a:r>
              <a:rPr lang="en-US" b="1" smtClean="0"/>
              <a:t>two thirds</a:t>
            </a:r>
            <a:r>
              <a:rPr lang="en-US" smtClean="0"/>
              <a:t>,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mtClean="0"/>
              <a:t>increased natural search traffic by </a:t>
            </a:r>
            <a:r>
              <a:rPr lang="en-US" b="1" smtClean="0"/>
              <a:t>50%</a:t>
            </a:r>
            <a:r>
              <a:rPr lang="en-US" smtClean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i="1" smtClean="0"/>
              <a:t>	— Caroline Fawcett,</a:t>
            </a:r>
            <a:br>
              <a:rPr lang="en-US" sz="2800" i="1" smtClean="0"/>
            </a:br>
            <a:r>
              <a:rPr lang="en-US" sz="2800" i="1" smtClean="0"/>
              <a:t>	Legal &amp; General Group (L&amp;G) </a:t>
            </a:r>
            <a:br>
              <a:rPr lang="en-US" sz="2800" i="1" smtClean="0"/>
            </a:br>
            <a:r>
              <a:rPr lang="en-US" sz="2800" i="1" smtClean="0"/>
              <a:t>	Customer Experience Director</a:t>
            </a: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3611563"/>
            <a:ext cx="7931150" cy="2994025"/>
          </a:xfrm>
        </p:spPr>
        <p:txBody>
          <a:bodyPr/>
          <a:lstStyle/>
          <a:p>
            <a:pPr lvl="1" algn="r"/>
            <a:r>
              <a:rPr lang="en-US" smtClean="0"/>
              <a:t>Social factors </a:t>
            </a:r>
            <a:r>
              <a:rPr lang="en-US" smtClean="0">
                <a:sym typeface="Wingdings" pitchFamily="2" charset="2"/>
              </a:rPr>
              <a:t></a:t>
            </a:r>
            <a:endParaRPr lang="en-US" smtClean="0"/>
          </a:p>
          <a:p>
            <a:pPr lvl="1" algn="r"/>
            <a:r>
              <a:rPr lang="en-US" smtClean="0"/>
              <a:t>Financial factors </a:t>
            </a:r>
            <a:r>
              <a:rPr lang="en-US" smtClean="0">
                <a:sym typeface="Wingdings" pitchFamily="2" charset="2"/>
              </a:rPr>
              <a:t></a:t>
            </a:r>
            <a:endParaRPr lang="en-US" smtClean="0"/>
          </a:p>
          <a:p>
            <a:pPr lvl="1" algn="r"/>
            <a:r>
              <a:rPr lang="en-US" smtClean="0"/>
              <a:t>Technical factors </a:t>
            </a:r>
            <a:r>
              <a:rPr lang="en-US" smtClean="0">
                <a:sym typeface="Wingdings" pitchFamily="2" charset="2"/>
              </a:rPr>
              <a:t></a:t>
            </a:r>
            <a:endParaRPr lang="en-US" smtClean="0"/>
          </a:p>
          <a:p>
            <a:pPr lvl="1" algn="r"/>
            <a:r>
              <a:rPr lang="en-US" smtClean="0"/>
              <a:t>Legal &amp; policy factors </a:t>
            </a:r>
            <a:r>
              <a:rPr lang="en-US" smtClean="0">
                <a:sym typeface="Wingdings" pitchFamily="2" charset="2"/>
              </a:rPr>
              <a:t></a:t>
            </a:r>
            <a:endParaRPr lang="en-US" smtClean="0"/>
          </a:p>
          <a:p>
            <a:pPr lvl="1" algn="r"/>
            <a:r>
              <a:rPr lang="en-US" smtClean="0"/>
              <a:t>Resources – statistics, case studies </a:t>
            </a:r>
            <a:r>
              <a:rPr lang="en-US" smtClean="0">
                <a:sym typeface="Wingdings" pitchFamily="2" charset="2"/>
              </a:rPr>
              <a:t></a:t>
            </a:r>
            <a:endParaRPr lang="en-GB" smtClean="0"/>
          </a:p>
        </p:txBody>
      </p:sp>
      <p:sp>
        <p:nvSpPr>
          <p:cNvPr id="296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tabLst>
                <a:tab pos="7315200" algn="r"/>
              </a:tabLst>
              <a:defRPr/>
            </a:pPr>
            <a:r>
              <a:rPr lang="en-US" dirty="0" smtClean="0"/>
              <a:t>	Your Own Business Case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www.w3.org/WAI/bcase</a:t>
            </a:r>
            <a:endParaRPr lang="en-GB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2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2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2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2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2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854075"/>
          </a:xfrm>
        </p:spPr>
        <p:txBody>
          <a:bodyPr/>
          <a:lstStyle/>
          <a:p>
            <a:r>
              <a:rPr lang="en-US" smtClean="0"/>
              <a:t>Source Material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Font typeface="Wingdings" pitchFamily="2" charset="2"/>
              <a:buNone/>
            </a:pPr>
            <a:r>
              <a:rPr lang="en-US" b="1" smtClean="0"/>
              <a:t>Web Accessibility Initiative (WAI)</a:t>
            </a:r>
          </a:p>
          <a:p>
            <a:pPr marL="0" indent="0">
              <a:spcBef>
                <a:spcPts val="900"/>
              </a:spcBef>
              <a:buFont typeface="Wingdings" pitchFamily="2" charset="2"/>
              <a:buNone/>
            </a:pPr>
            <a:r>
              <a:rPr lang="en-US" b="1" i="1" smtClean="0"/>
              <a:t>Web Accessibility is Smart Business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z="2400" smtClean="0"/>
              <a:t>Shawn Lawton Henry, ed.</a:t>
            </a:r>
          </a:p>
          <a:p>
            <a:pPr marL="0" indent="0">
              <a:spcBef>
                <a:spcPts val="900"/>
              </a:spcBef>
              <a:buFont typeface="Wingdings" pitchFamily="2" charset="2"/>
              <a:buNone/>
            </a:pPr>
            <a:r>
              <a:rPr lang="en-US" sz="2400" smtClean="0"/>
              <a:t>Copyright © 2010 W3C® (MIT, ERCIM, Keio).</a:t>
            </a:r>
          </a:p>
          <a:p>
            <a:pPr marL="0" indent="0">
              <a:spcBef>
                <a:spcPts val="900"/>
              </a:spcBef>
              <a:buFont typeface="Wingdings" pitchFamily="2" charset="2"/>
              <a:buNone/>
            </a:pPr>
            <a:r>
              <a:rPr lang="en-US" sz="3600" b="1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www.w3.org/WAI/presentations/</a:t>
            </a:r>
            <a:br>
              <a:rPr lang="en-US" sz="3600" b="1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3600" b="1" smtClean="0">
                <a:solidFill>
                  <a:srgbClr val="005A9C"/>
                </a:solidFill>
                <a:latin typeface="Courier New" pitchFamily="49" charset="0"/>
                <a:cs typeface="Courier New" pitchFamily="49" charset="0"/>
              </a:rPr>
              <a:t>bcase/Overview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/>
              <a:t>About this presentation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000" smtClean="0"/>
              <a:t>Please read carefully the</a:t>
            </a:r>
            <a:br>
              <a:rPr lang="en-US" sz="2000" smtClean="0"/>
            </a:br>
            <a:r>
              <a:rPr lang="en-US" sz="2000" i="1" smtClean="0"/>
              <a:t>Instructions for the "Web Accessibility is Smart Business" Presentation </a:t>
            </a:r>
            <a:r>
              <a:rPr lang="en-US" sz="2000" smtClean="0"/>
              <a:t>at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www.w3.org/WAI/presentations/Web_Accessibility_Introduction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for an introduction, tips, and permission to use.</a:t>
            </a:r>
          </a:p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Font typeface="Wingdings" pitchFamily="2" charset="2"/>
              <a:buNone/>
            </a:pPr>
            <a:endParaRPr lang="en-US" sz="2500" b="1" smtClean="0"/>
          </a:p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500" b="1" smtClean="0"/>
              <a:t>Please send any feedback and suggestions for improving these presentation materials to</a:t>
            </a:r>
            <a:br>
              <a:rPr lang="en-US" sz="2500" b="1" smtClean="0"/>
            </a:br>
            <a:r>
              <a:rPr lang="en-US" sz="2500" b="1" smtClean="0"/>
              <a:t>wai-eo-editors@w3.org</a:t>
            </a:r>
          </a:p>
          <a:p>
            <a:pPr marL="0" indent="0" eaLnBrk="1" hangingPunct="1">
              <a:lnSpc>
                <a:spcPct val="90000"/>
              </a:lnSpc>
              <a:spcBef>
                <a:spcPts val="4400"/>
              </a:spcBef>
              <a:buFont typeface="Wingdings" pitchFamily="2" charset="2"/>
              <a:buNone/>
            </a:pPr>
            <a:r>
              <a:rPr lang="en-US" sz="2000" smtClean="0"/>
              <a:t>Copyright © 2010 W3C® (MIT, ERCIM, Keio)</a:t>
            </a:r>
            <a:br>
              <a:rPr lang="en-US" sz="2000" smtClean="0"/>
            </a:br>
            <a:r>
              <a:rPr lang="en-US" sz="2000" smtClean="0"/>
              <a:t>See www.w3.org/Consortium/Legal/ipr-notice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854075"/>
            <a:ext cx="10577513" cy="854075"/>
          </a:xfrm>
        </p:spPr>
        <p:txBody>
          <a:bodyPr/>
          <a:lstStyle/>
          <a:p>
            <a:r>
              <a:rPr lang="en-US" smtClean="0"/>
              <a:t>[wise investment in accessibility]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000"/>
            <a:ext cx="8686800" cy="6040438"/>
          </a:xfrm>
        </p:spPr>
        <p:txBody>
          <a:bodyPr/>
          <a:lstStyle/>
          <a:p>
            <a:pPr>
              <a:tabLst>
                <a:tab pos="8351838" algn="r"/>
              </a:tabLst>
            </a:pPr>
            <a:r>
              <a:rPr lang="en-US" sz="2800" smtClean="0"/>
              <a:t>If you could </a:t>
            </a:r>
            <a:r>
              <a:rPr lang="en-US" sz="2800" b="1" smtClean="0"/>
              <a:t>double your</a:t>
            </a:r>
            <a:br>
              <a:rPr lang="en-US" sz="2800" b="1" smtClean="0"/>
            </a:br>
            <a:r>
              <a:rPr lang="en-US" sz="2800" b="1" smtClean="0"/>
              <a:t>conversion rate in 3 months</a:t>
            </a:r>
            <a:r>
              <a:rPr lang="en-US" sz="2800" smtClean="0"/>
              <a:t>,</a:t>
            </a:r>
            <a:br>
              <a:rPr lang="en-US" sz="2800" smtClean="0"/>
            </a:br>
            <a:r>
              <a:rPr lang="en-US" sz="2800" smtClean="0"/>
              <a:t>what would it be worth to you?	</a:t>
            </a:r>
            <a:r>
              <a:rPr lang="en-US" sz="2800" smtClean="0">
                <a:solidFill>
                  <a:srgbClr val="005A9C"/>
                </a:solidFill>
              </a:rPr>
              <a:t>$€¥</a:t>
            </a:r>
            <a:r>
              <a:rPr lang="en-US" sz="2800" b="1" smtClean="0">
                <a:solidFill>
                  <a:srgbClr val="005A9C"/>
                </a:solidFill>
              </a:rPr>
              <a:t>________</a:t>
            </a:r>
            <a:endParaRPr lang="en-US" sz="2800" smtClean="0">
              <a:solidFill>
                <a:srgbClr val="005A9C"/>
              </a:solidFill>
            </a:endParaRPr>
          </a:p>
          <a:p>
            <a:pPr>
              <a:tabLst>
                <a:tab pos="8351838" algn="r"/>
              </a:tabLst>
            </a:pPr>
            <a:r>
              <a:rPr lang="en-US" sz="2800" smtClean="0"/>
              <a:t>If you could increase your natural</a:t>
            </a:r>
            <a:br>
              <a:rPr lang="en-US" sz="2800" smtClean="0"/>
            </a:br>
            <a:r>
              <a:rPr lang="en-US" sz="2800" b="1" smtClean="0"/>
              <a:t>search engine traffic by 50%</a:t>
            </a:r>
            <a:r>
              <a:rPr lang="en-US" sz="2800" smtClean="0"/>
              <a:t>,</a:t>
            </a:r>
            <a:br>
              <a:rPr lang="en-US" sz="2800" smtClean="0"/>
            </a:br>
            <a:r>
              <a:rPr lang="en-US" sz="2800" smtClean="0"/>
              <a:t>what would it be worth to you?	</a:t>
            </a:r>
            <a:r>
              <a:rPr lang="en-US" sz="2800" smtClean="0">
                <a:solidFill>
                  <a:srgbClr val="005A9C"/>
                </a:solidFill>
              </a:rPr>
              <a:t>$€¥</a:t>
            </a:r>
            <a:r>
              <a:rPr lang="en-US" sz="2800" b="1" smtClean="0">
                <a:solidFill>
                  <a:srgbClr val="005A9C"/>
                </a:solidFill>
              </a:rPr>
              <a:t>________</a:t>
            </a:r>
            <a:endParaRPr lang="en-US" sz="2800" smtClean="0">
              <a:solidFill>
                <a:srgbClr val="005A9C"/>
              </a:solidFill>
            </a:endParaRPr>
          </a:p>
          <a:p>
            <a:pPr>
              <a:tabLst>
                <a:tab pos="8351838" algn="r"/>
              </a:tabLst>
            </a:pPr>
            <a:r>
              <a:rPr lang="en-US" sz="2800" smtClean="0"/>
              <a:t>Add those numbers together,</a:t>
            </a:r>
            <a:br>
              <a:rPr lang="en-US" sz="2800" smtClean="0"/>
            </a:br>
            <a:r>
              <a:rPr lang="en-US" sz="2800" smtClean="0"/>
              <a:t>and you’ve a starting point for a </a:t>
            </a:r>
            <a:br>
              <a:rPr lang="en-US" sz="2800" smtClean="0"/>
            </a:br>
            <a:r>
              <a:rPr lang="en-US" sz="2800" b="1" smtClean="0"/>
              <a:t>wise investment in accessibility</a:t>
            </a:r>
            <a:r>
              <a:rPr lang="en-US" sz="2800" smtClean="0"/>
              <a:t>.</a:t>
            </a:r>
            <a:br>
              <a:rPr lang="en-US" sz="2800" smtClean="0"/>
            </a:br>
            <a:r>
              <a:rPr lang="en-US" sz="2800" smtClean="0"/>
              <a:t>	</a:t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2800" smtClean="0">
                <a:solidFill>
                  <a:srgbClr val="005A9C"/>
                </a:solidFill>
              </a:rPr>
              <a:t>$€¥</a:t>
            </a:r>
            <a:r>
              <a:rPr lang="en-US" sz="2800" b="1" smtClean="0">
                <a:solidFill>
                  <a:srgbClr val="005A9C"/>
                </a:solidFill>
              </a:rPr>
              <a:t>________</a:t>
            </a:r>
            <a:endParaRPr lang="en-GB" sz="2800" smtClean="0">
              <a:solidFill>
                <a:srgbClr val="005A9C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7310438" y="1968500"/>
            <a:ext cx="1833562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kern="0" dirty="0">
                <a:latin typeface="+mn-lt"/>
                <a:cs typeface="+mn-cs"/>
              </a:rPr>
              <a:t>+</a:t>
            </a:r>
          </a:p>
          <a:p>
            <a:pPr algn="ctr"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ctr"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ctr"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ctr"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kern="0" dirty="0">
                <a:latin typeface="+mn-lt"/>
                <a:cs typeface="+mn-cs"/>
              </a:rPr>
              <a:t>=</a:t>
            </a:r>
            <a:endParaRPr lang="en-GB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-854075"/>
            <a:ext cx="8686800" cy="854075"/>
          </a:xfrm>
        </p:spPr>
        <p:txBody>
          <a:bodyPr/>
          <a:lstStyle/>
          <a:p>
            <a:r>
              <a:rPr lang="en-US" smtClean="0"/>
              <a:t>[Accessibility quote]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581025"/>
            <a:ext cx="8013700" cy="5967413"/>
          </a:xfrm>
        </p:spPr>
        <p:txBody>
          <a:bodyPr/>
          <a:lstStyle/>
          <a:p>
            <a:pPr>
              <a:lnSpc>
                <a:spcPct val="123000"/>
              </a:lnSpc>
              <a:spcBef>
                <a:spcPct val="0"/>
              </a:spcBef>
            </a:pPr>
            <a:r>
              <a:rPr lang="en-US" b="1" smtClean="0"/>
              <a:t>Accessibility is about</a:t>
            </a:r>
            <a:br>
              <a:rPr lang="en-US" b="1" smtClean="0"/>
            </a:br>
            <a:r>
              <a:rPr lang="en-US" b="1" smtClean="0"/>
              <a:t>designing your website</a:t>
            </a:r>
            <a:br>
              <a:rPr lang="en-US" b="1" smtClean="0"/>
            </a:br>
            <a:r>
              <a:rPr lang="en-US" b="1" smtClean="0"/>
              <a:t>so that </a:t>
            </a:r>
            <a:r>
              <a:rPr lang="en-US" b="1" smtClean="0">
                <a:solidFill>
                  <a:srgbClr val="9C2F00"/>
                </a:solidFill>
              </a:rPr>
              <a:t>more people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can use it </a:t>
            </a:r>
            <a:r>
              <a:rPr lang="en-US" b="1" smtClean="0">
                <a:solidFill>
                  <a:srgbClr val="9C2F00"/>
                </a:solidFill>
              </a:rPr>
              <a:t>effectively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>
                <a:solidFill>
                  <a:srgbClr val="9C2F00"/>
                </a:solidFill>
              </a:rPr>
              <a:t>in more situations</a:t>
            </a:r>
            <a:r>
              <a:rPr lang="en-US" b="1" smtClean="0"/>
              <a:t>.</a:t>
            </a:r>
          </a:p>
          <a:p>
            <a:pPr>
              <a:lnSpc>
                <a:spcPct val="123000"/>
              </a:lnSpc>
              <a:spcBef>
                <a:spcPct val="0"/>
              </a:spcBef>
            </a:pPr>
            <a:r>
              <a:rPr lang="en-US" smtClean="0"/>
              <a:t>People with disabilities,</a:t>
            </a:r>
            <a:br>
              <a:rPr lang="en-US" smtClean="0"/>
            </a:br>
            <a:r>
              <a:rPr lang="en-US" smtClean="0"/>
              <a:t>and others…</a:t>
            </a:r>
            <a:endParaRPr lang="en-US" b="1" smtClean="0"/>
          </a:p>
          <a:p>
            <a:pPr algn="r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i="1" smtClean="0"/>
              <a:t>— Shawn Lawton Henry,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smtClean="0"/>
              <a:t>W3C Web Accessibility Initiative (WAI)</a:t>
            </a: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171575"/>
            <a:ext cx="8686800" cy="1143000"/>
          </a:xfrm>
        </p:spPr>
        <p:txBody>
          <a:bodyPr/>
          <a:lstStyle/>
          <a:p>
            <a:r>
              <a:rPr lang="en-US" smtClean="0"/>
              <a:t>[photos]</a:t>
            </a:r>
            <a:endParaRPr lang="en-GB" smtClean="0"/>
          </a:p>
        </p:txBody>
      </p:sp>
      <p:pic>
        <p:nvPicPr>
          <p:cNvPr id="12291" name="Picture 5" descr="Stevie Wonder"/>
          <p:cNvPicPr>
            <a:picLocks noChangeAspect="1" noChangeArrowheads="1"/>
          </p:cNvPicPr>
          <p:nvPr/>
        </p:nvPicPr>
        <p:blipFill>
          <a:blip r:embed="rId3" cstate="print"/>
          <a:srcRect l="11627" t="7861" r="41095" b="15926"/>
          <a:stretch>
            <a:fillRect/>
          </a:stretch>
        </p:blipFill>
        <p:spPr bwMode="auto">
          <a:xfrm>
            <a:off x="65088" y="69850"/>
            <a:ext cx="3776662" cy="3614738"/>
          </a:xfrm>
          <a:prstGeom prst="rect">
            <a:avLst/>
          </a:prstGeom>
          <a:noFill/>
          <a:ln w="57150" cmpd="dbl" algn="ctr">
            <a:solidFill>
              <a:srgbClr val="9C2F00"/>
            </a:solidFill>
            <a:miter lim="800000"/>
            <a:headEnd/>
            <a:tailEnd/>
          </a:ln>
        </p:spPr>
      </p:pic>
      <p:pic>
        <p:nvPicPr>
          <p:cNvPr id="12292" name="Picture 7" descr="Michael J. Fox"/>
          <p:cNvPicPr>
            <a:picLocks noChangeAspect="1" noChangeArrowheads="1"/>
          </p:cNvPicPr>
          <p:nvPr/>
        </p:nvPicPr>
        <p:blipFill>
          <a:blip r:embed="rId4" cstate="print"/>
          <a:srcRect l="44640" r="24294" b="46126"/>
          <a:stretch>
            <a:fillRect/>
          </a:stretch>
        </p:blipFill>
        <p:spPr bwMode="auto">
          <a:xfrm>
            <a:off x="4170363" y="749300"/>
            <a:ext cx="1423987" cy="2898775"/>
          </a:xfrm>
          <a:prstGeom prst="rect">
            <a:avLst/>
          </a:prstGeom>
          <a:noFill/>
          <a:ln w="57150" cmpd="dbl" algn="ctr">
            <a:solidFill>
              <a:srgbClr val="9C2F00"/>
            </a:solidFill>
            <a:miter lim="800000"/>
            <a:headEnd/>
            <a:tailEnd/>
          </a:ln>
        </p:spPr>
      </p:pic>
      <p:pic>
        <p:nvPicPr>
          <p:cNvPr id="12293" name="Picture 6" descr="Stephen Haw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9475" y="2297113"/>
            <a:ext cx="3108325" cy="4460875"/>
          </a:xfrm>
          <a:prstGeom prst="rect">
            <a:avLst/>
          </a:prstGeom>
          <a:noFill/>
          <a:ln w="57150" cmpd="dbl" algn="ctr">
            <a:solidFill>
              <a:srgbClr val="9C2F00"/>
            </a:solidFill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6" cstate="print"/>
          <a:srcRect l="32805"/>
          <a:stretch>
            <a:fillRect/>
          </a:stretch>
        </p:blipFill>
        <p:spPr bwMode="auto">
          <a:xfrm>
            <a:off x="2811463" y="4013200"/>
            <a:ext cx="2782887" cy="2744788"/>
          </a:xfrm>
          <a:prstGeom prst="rect">
            <a:avLst/>
          </a:prstGeom>
          <a:noFill/>
          <a:ln w="57150" cmpd="dbl" algn="ctr">
            <a:solidFill>
              <a:srgbClr val="9C2F00"/>
            </a:solidFill>
            <a:miter lim="800000"/>
            <a:headEnd/>
            <a:tailEnd/>
          </a:ln>
        </p:spPr>
      </p:pic>
      <p:pic>
        <p:nvPicPr>
          <p:cNvPr id="12295" name="Picture 9" descr="Cher"/>
          <p:cNvPicPr>
            <a:picLocks noChangeAspect="1" noChangeArrowheads="1"/>
          </p:cNvPicPr>
          <p:nvPr/>
        </p:nvPicPr>
        <p:blipFill>
          <a:blip r:embed="rId7" cstate="print"/>
          <a:srcRect l="15926" t="11501"/>
          <a:stretch>
            <a:fillRect/>
          </a:stretch>
        </p:blipFill>
        <p:spPr bwMode="auto">
          <a:xfrm>
            <a:off x="457200" y="4049713"/>
            <a:ext cx="1954213" cy="2743200"/>
          </a:xfrm>
          <a:prstGeom prst="rect">
            <a:avLst/>
          </a:prstGeom>
          <a:noFill/>
          <a:ln w="57150" cmpd="dbl" algn="ctr">
            <a:solidFill>
              <a:srgbClr val="9C2F00"/>
            </a:solidFill>
            <a:miter lim="800000"/>
            <a:headEnd/>
            <a:tailEnd/>
          </a:ln>
        </p:spPr>
      </p:pic>
      <p:pic>
        <p:nvPicPr>
          <p:cNvPr id="12296" name="Picture 10" descr="Linda Bove and Henry Winkl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9475" y="68263"/>
            <a:ext cx="2446338" cy="1882775"/>
          </a:xfrm>
          <a:prstGeom prst="rect">
            <a:avLst/>
          </a:prstGeom>
          <a:noFill/>
          <a:ln w="57150" cmpd="dbl">
            <a:solidFill>
              <a:srgbClr val="9C2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-854075"/>
            <a:ext cx="8686800" cy="854075"/>
          </a:xfrm>
        </p:spPr>
        <p:txBody>
          <a:bodyPr/>
          <a:lstStyle/>
          <a:p>
            <a:r>
              <a:rPr lang="en-US" smtClean="0"/>
              <a:t>[Market quote]</a:t>
            </a:r>
            <a:endParaRPr lang="en-GB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66775" y="581025"/>
            <a:ext cx="8277225" cy="59674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4000" smtClean="0"/>
              <a:t>Of computer users age 18 to 64,</a:t>
            </a:r>
          </a:p>
          <a:p>
            <a:pPr algn="ctr">
              <a:spcBef>
                <a:spcPct val="0"/>
              </a:spcBef>
            </a:pPr>
            <a:r>
              <a:rPr lang="en-US" sz="8800" b="1" smtClean="0"/>
              <a:t>57% </a:t>
            </a:r>
            <a:endParaRPr lang="en-US" sz="4000" smtClean="0"/>
          </a:p>
          <a:p>
            <a:pPr>
              <a:spcBef>
                <a:spcPct val="0"/>
              </a:spcBef>
            </a:pPr>
            <a:r>
              <a:rPr lang="en-US" sz="4000" smtClean="0"/>
              <a:t>benefit from accessible technology</a:t>
            </a:r>
          </a:p>
          <a:p>
            <a:pPr>
              <a:spcBef>
                <a:spcPct val="0"/>
              </a:spcBef>
            </a:pPr>
            <a:r>
              <a:rPr lang="en-US" sz="4000" smtClean="0"/>
              <a:t>due to difficulties and impairments</a:t>
            </a:r>
          </a:p>
          <a:p>
            <a:pPr>
              <a:spcBef>
                <a:spcPts val="1800"/>
              </a:spcBef>
            </a:pPr>
            <a:r>
              <a:rPr lang="en-US" sz="4000" i="1" smtClean="0"/>
              <a:t>	— Forrester Research, Inc.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38475" y="2808288"/>
            <a:ext cx="2336800" cy="0"/>
          </a:xfrm>
          <a:prstGeom prst="line">
            <a:avLst/>
          </a:prstGeom>
          <a:noFill/>
          <a:ln w="889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Rectangle 7"/>
          <p:cNvSpPr/>
          <p:nvPr/>
        </p:nvSpPr>
        <p:spPr>
          <a:xfrm>
            <a:off x="4937125" y="1420813"/>
            <a:ext cx="153352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800" dirty="0">
                <a:solidFill>
                  <a:schemeClr val="tx1"/>
                </a:solidFill>
                <a:latin typeface="+mn-lt"/>
                <a:cs typeface="+mn-cs"/>
              </a:rPr>
              <a:t>%</a:t>
            </a:r>
            <a:endParaRPr lang="en-GB" sz="8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-1317625"/>
            <a:ext cx="8686800" cy="1143000"/>
          </a:xfrm>
        </p:spPr>
        <p:txBody>
          <a:bodyPr/>
          <a:lstStyle/>
          <a:p>
            <a:r>
              <a:rPr lang="en-US" smtClean="0"/>
              <a:t>[photo old computer user]</a:t>
            </a:r>
            <a:endParaRPr lang="en-GB" smtClean="0"/>
          </a:p>
        </p:txBody>
      </p:sp>
      <p:pic>
        <p:nvPicPr>
          <p:cNvPr id="15363" name="Picture 5" descr="man with gray beard typing on laptop"/>
          <p:cNvPicPr>
            <a:picLocks noChangeAspect="1" noChangeArrowheads="1"/>
          </p:cNvPicPr>
          <p:nvPr/>
        </p:nvPicPr>
        <p:blipFill>
          <a:blip r:embed="rId3" cstate="print"/>
          <a:srcRect l="11732" t="3166" r="15083" b="2980"/>
          <a:stretch>
            <a:fillRect/>
          </a:stretch>
        </p:blipFill>
        <p:spPr bwMode="auto">
          <a:xfrm>
            <a:off x="0" y="0"/>
            <a:ext cx="7135813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80" name="Picture 8" descr="C:\Users\slh\Documents\W3C WAI\WWW\WAI\presentations\images\steve_jobs.jpg"/>
          <p:cNvPicPr>
            <a:picLocks noChangeAspect="1" noChangeArrowheads="1"/>
          </p:cNvPicPr>
          <p:nvPr/>
        </p:nvPicPr>
        <p:blipFill>
          <a:blip r:embed="rId4" cstate="print"/>
          <a:srcRect t="6509"/>
          <a:stretch>
            <a:fillRect/>
          </a:stretch>
        </p:blipFill>
        <p:spPr bwMode="auto">
          <a:xfrm>
            <a:off x="5003501" y="2884527"/>
            <a:ext cx="4680319" cy="4013208"/>
          </a:xfrm>
          <a:prstGeom prst="trapezoi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Aging population, 65+</a:t>
            </a:r>
          </a:p>
        </p:txBody>
      </p:sp>
      <p:sp>
        <p:nvSpPr>
          <p:cNvPr id="1028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948238"/>
          </a:xfrm>
        </p:spPr>
        <p:txBody>
          <a:bodyPr/>
          <a:lstStyle/>
          <a:p>
            <a:r>
              <a:rPr lang="en-US" b="1" smtClean="0"/>
              <a:t>United Nations globally forecasts</a:t>
            </a:r>
            <a:br>
              <a:rPr lang="en-US" b="1" smtClean="0"/>
            </a:br>
            <a:r>
              <a:rPr lang="en-US" b="1" smtClean="0"/>
              <a:t>from 7.6% in 2010 to 16.2% in 2050 </a:t>
            </a:r>
          </a:p>
          <a:p>
            <a:r>
              <a:rPr lang="en-US" smtClean="0"/>
              <a:t>Europe to </a:t>
            </a:r>
            <a:r>
              <a:rPr lang="en-US" b="1" smtClean="0"/>
              <a:t>29%</a:t>
            </a:r>
          </a:p>
          <a:p>
            <a:r>
              <a:rPr lang="en-US" smtClean="0"/>
              <a:t>US to </a:t>
            </a:r>
            <a:r>
              <a:rPr lang="en-US" b="1" smtClean="0"/>
              <a:t>20%</a:t>
            </a:r>
          </a:p>
          <a:p>
            <a:r>
              <a:rPr lang="en-US" smtClean="0"/>
              <a:t>Japan to </a:t>
            </a:r>
            <a:r>
              <a:rPr lang="en-US" b="1" smtClean="0"/>
              <a:t>40%</a:t>
            </a:r>
          </a:p>
          <a:p>
            <a:endParaRPr lang="en-GB" smtClean="0"/>
          </a:p>
        </p:txBody>
      </p:sp>
      <p:graphicFrame>
        <p:nvGraphicFramePr>
          <p:cNvPr id="1026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476625" y="2297113"/>
          <a:ext cx="6900863" cy="4251325"/>
        </p:xfrm>
        <a:graphic>
          <a:graphicData uri="http://schemas.openxmlformats.org/presentationml/2006/ole">
            <p:oleObj spid="_x0000_s1026" name="Worksheet" r:id="rId4" imgW="6901270" imgH="42492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055688"/>
            <a:ext cx="8686800" cy="1371600"/>
          </a:xfrm>
        </p:spPr>
        <p:txBody>
          <a:bodyPr/>
          <a:lstStyle/>
          <a:p>
            <a:r>
              <a:rPr lang="en-US" sz="3900" dirty="0" smtClean="0"/>
              <a:t>Accessibility reaches more users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6600"/>
      </a:accent1>
      <a:accent2>
        <a:srgbClr val="005A9C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5A9C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88900">
          <a:solidFill>
            <a:schemeClr val="hlink"/>
          </a:solidFill>
          <a:round/>
          <a:headEnd/>
          <a:tailEnd type="triangle" w="med" len="med"/>
        </a:ln>
      </a:spPr>
      <a:bodyPr anchor="ctr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89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5A9C"/>
            </a:solidFill>
            <a:effectLst/>
            <a:latin typeface="Lucida Sans Unicode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24975</TotalTime>
  <Words>4097</Words>
  <Application>Microsoft Office PowerPoint</Application>
  <PresentationFormat>On-screen Show (4:3)</PresentationFormat>
  <Paragraphs>550</Paragraphs>
  <Slides>27</Slides>
  <Notes>27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Worksheet</vt:lpstr>
      <vt:lpstr>IMPORTANT: Instructions</vt:lpstr>
      <vt:lpstr> Web Accessibility   is Smart Business</vt:lpstr>
      <vt:lpstr>[wise investment in accessibility]</vt:lpstr>
      <vt:lpstr>[Accessibility quote]</vt:lpstr>
      <vt:lpstr>[photos]</vt:lpstr>
      <vt:lpstr>[Market quote]</vt:lpstr>
      <vt:lpstr>[photo old computer user]</vt:lpstr>
      <vt:lpstr>Aging population, 65+</vt:lpstr>
      <vt:lpstr>Accessibility reaches more users</vt:lpstr>
      <vt:lpstr>[Reach people in more situations]</vt:lpstr>
      <vt:lpstr>Increased usability for all</vt:lpstr>
      <vt:lpstr> Web Accessibility   is Smart Business</vt:lpstr>
      <vt:lpstr> for example:  alternative text for images</vt:lpstr>
      <vt:lpstr>Alternative text usage</vt:lpstr>
      <vt:lpstr>Alternative text benefits</vt:lpstr>
      <vt:lpstr>Search Engine Optimization</vt:lpstr>
      <vt:lpstr> OK . . . but what does it cost?</vt:lpstr>
      <vt:lpstr>Technically simple</vt:lpstr>
      <vt:lpstr>Transcripts for audio (podcasts, videos)</vt:lpstr>
      <vt:lpstr>Transcripts for audio (podcasts, videos)</vt:lpstr>
      <vt:lpstr>[SEO example]</vt:lpstr>
      <vt:lpstr> OK ! …How do we do it?</vt:lpstr>
      <vt:lpstr>[Tips]</vt:lpstr>
      <vt:lpstr>[L&amp;G quote]</vt:lpstr>
      <vt:lpstr> Your Own Business Case  www.w3.org/WAI/bcase</vt:lpstr>
      <vt:lpstr>Source Material</vt:lpstr>
      <vt:lpstr>About this presentation</vt:lpstr>
    </vt:vector>
  </TitlesOfParts>
  <Company>UI Access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 Best Practices Exchange Training Introduction</dc:title>
  <dc:creator>Shawn Lawton Henry</dc:creator>
  <cp:lastModifiedBy>slh</cp:lastModifiedBy>
  <cp:revision>4495</cp:revision>
  <dcterms:created xsi:type="dcterms:W3CDTF">2004-01-28T21:35:58Z</dcterms:created>
  <dcterms:modified xsi:type="dcterms:W3CDTF">2011-02-25T20:34:25Z</dcterms:modified>
</cp:coreProperties>
</file>